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410" r:id="rId5"/>
    <p:sldId id="371" r:id="rId6"/>
    <p:sldId id="403" r:id="rId7"/>
    <p:sldId id="412" r:id="rId8"/>
    <p:sldId id="424" r:id="rId9"/>
    <p:sldId id="425" r:id="rId10"/>
    <p:sldId id="426" r:id="rId11"/>
    <p:sldId id="429" r:id="rId12"/>
    <p:sldId id="428" r:id="rId13"/>
    <p:sldId id="427" r:id="rId14"/>
    <p:sldId id="40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818C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98" autoAdjust="0"/>
  </p:normalViewPr>
  <p:slideViewPr>
    <p:cSldViewPr snapToGrid="0">
      <p:cViewPr>
        <p:scale>
          <a:sx n="110" d="100"/>
          <a:sy n="110" d="100"/>
        </p:scale>
        <p:origin x="63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AB06A-EEDC-421C-B5A0-5E9E5241A8E5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F9438-3EEF-4192-9815-F6F44770AE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273115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anchor="t">
            <a:noAutofit/>
          </a:bodyPr>
          <a:lstStyle>
            <a:lvl1pPr marL="1371600">
              <a:lnSpc>
                <a:spcPct val="280000"/>
              </a:lnSpc>
              <a:spcBef>
                <a:spcPts val="1800"/>
              </a:spcBef>
              <a:defRPr>
                <a:solidFill>
                  <a:schemeClr val="bg2"/>
                </a:solidFill>
              </a:defRPr>
            </a:lvl1pPr>
          </a:lstStyle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7125" y="0"/>
            <a:ext cx="4714875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5476512" cy="723900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bg2"/>
                </a:solidFill>
              </a:defRPr>
            </a:lvl1pPr>
            <a:lvl2pPr>
              <a:buNone/>
              <a:defRPr sz="2000">
                <a:solidFill>
                  <a:schemeClr val="bg2"/>
                </a:solidFill>
              </a:defRPr>
            </a:lvl2pPr>
            <a:lvl3pPr>
              <a:buNone/>
              <a:defRPr sz="2000">
                <a:solidFill>
                  <a:schemeClr val="bg2"/>
                </a:solidFill>
              </a:defRPr>
            </a:lvl3pPr>
            <a:lvl4pPr>
              <a:buNone/>
              <a:defRPr sz="2000">
                <a:solidFill>
                  <a:schemeClr val="bg2"/>
                </a:solidFill>
              </a:defRPr>
            </a:lvl4pPr>
            <a:lvl5pPr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3200400" cy="3554039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7" y="1679012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7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5FA165-37DF-4E15-9395-3DD34C0F1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6" y="1682496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AFAE5B4-E9C2-4CEE-AE3C-EAD0E42277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6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9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F77B68-7FA5-4C67-BB5E-544A66A7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59E3D4-4913-4324-9732-B962CCA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E71C6AE-BA35-4C02-9C7B-2A2D9775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09080"/>
            <a:ext cx="5868537" cy="346788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8E2564-CCE3-4E5F-BA7A-BE1CD195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1" y="1"/>
            <a:ext cx="2347150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0E4796D-B53A-4567-BE9E-482FEC3EDB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6184" y="2126134"/>
            <a:ext cx="2434622" cy="2503056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FD357AB-C536-40A5-BB4E-AD59A1D93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9092" y="2118839"/>
            <a:ext cx="2432908" cy="2498880"/>
          </a:xfrm>
          <a:custGeom>
            <a:avLst/>
            <a:gdLst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433844 w 2425326"/>
              <a:gd name="connsiteY2" fmla="*/ 25132 h 2381426"/>
              <a:gd name="connsiteX3" fmla="*/ 2424547 w 2425326"/>
              <a:gd name="connsiteY3" fmla="*/ 2186765 h 2381426"/>
              <a:gd name="connsiteX4" fmla="*/ 2425326 w 2425326"/>
              <a:gd name="connsiteY4" fmla="*/ 2202193 h 2381426"/>
              <a:gd name="connsiteX5" fmla="*/ 2425326 w 2425326"/>
              <a:gd name="connsiteY5" fmla="*/ 2381426 h 2381426"/>
              <a:gd name="connsiteX6" fmla="*/ 0 w 2425326"/>
              <a:gd name="connsiteY6" fmla="*/ 2381426 h 2381426"/>
              <a:gd name="connsiteX0" fmla="*/ 0 w 2701627"/>
              <a:gd name="connsiteY0" fmla="*/ 0 h 2419519"/>
              <a:gd name="connsiteX1" fmla="*/ 254330 w 2701627"/>
              <a:gd name="connsiteY1" fmla="*/ 0 h 2419519"/>
              <a:gd name="connsiteX2" fmla="*/ 433844 w 2701627"/>
              <a:gd name="connsiteY2" fmla="*/ 25132 h 2419519"/>
              <a:gd name="connsiteX3" fmla="*/ 2424547 w 2701627"/>
              <a:gd name="connsiteY3" fmla="*/ 2186765 h 2419519"/>
              <a:gd name="connsiteX4" fmla="*/ 2425326 w 2701627"/>
              <a:gd name="connsiteY4" fmla="*/ 2381426 h 2419519"/>
              <a:gd name="connsiteX5" fmla="*/ 0 w 2701627"/>
              <a:gd name="connsiteY5" fmla="*/ 2381426 h 2419519"/>
              <a:gd name="connsiteX6" fmla="*/ 0 w 2701627"/>
              <a:gd name="connsiteY6" fmla="*/ 0 h 2419519"/>
              <a:gd name="connsiteX0" fmla="*/ 0 w 2427563"/>
              <a:gd name="connsiteY0" fmla="*/ 0 h 2381426"/>
              <a:gd name="connsiteX1" fmla="*/ 254330 w 2427563"/>
              <a:gd name="connsiteY1" fmla="*/ 0 h 2381426"/>
              <a:gd name="connsiteX2" fmla="*/ 433844 w 2427563"/>
              <a:gd name="connsiteY2" fmla="*/ 25132 h 2381426"/>
              <a:gd name="connsiteX3" fmla="*/ 2425326 w 2427563"/>
              <a:gd name="connsiteY3" fmla="*/ 2381426 h 2381426"/>
              <a:gd name="connsiteX4" fmla="*/ 0 w 2427563"/>
              <a:gd name="connsiteY4" fmla="*/ 2381426 h 2381426"/>
              <a:gd name="connsiteX5" fmla="*/ 0 w 2427563"/>
              <a:gd name="connsiteY5" fmla="*/ 0 h 2381426"/>
              <a:gd name="connsiteX0" fmla="*/ 0 w 2425384"/>
              <a:gd name="connsiteY0" fmla="*/ 0 h 2381426"/>
              <a:gd name="connsiteX1" fmla="*/ 254330 w 2425384"/>
              <a:gd name="connsiteY1" fmla="*/ 0 h 2381426"/>
              <a:gd name="connsiteX2" fmla="*/ 433844 w 2425384"/>
              <a:gd name="connsiteY2" fmla="*/ 25132 h 2381426"/>
              <a:gd name="connsiteX3" fmla="*/ 2425326 w 2425384"/>
              <a:gd name="connsiteY3" fmla="*/ 2381426 h 2381426"/>
              <a:gd name="connsiteX4" fmla="*/ 0 w 2425384"/>
              <a:gd name="connsiteY4" fmla="*/ 2381426 h 2381426"/>
              <a:gd name="connsiteX5" fmla="*/ 0 w 2425384"/>
              <a:gd name="connsiteY5" fmla="*/ 0 h 2381426"/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2425326 w 2425326"/>
              <a:gd name="connsiteY2" fmla="*/ 2381426 h 2381426"/>
              <a:gd name="connsiteX3" fmla="*/ 0 w 2425326"/>
              <a:gd name="connsiteY3" fmla="*/ 2381426 h 2381426"/>
              <a:gd name="connsiteX4" fmla="*/ 0 w 2425326"/>
              <a:gd name="connsiteY4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14 h 2381440"/>
              <a:gd name="connsiteX1" fmla="*/ 2425326 w 2425326"/>
              <a:gd name="connsiteY1" fmla="*/ 2381440 h 2381440"/>
              <a:gd name="connsiteX2" fmla="*/ 0 w 2425326"/>
              <a:gd name="connsiteY2" fmla="*/ 2381440 h 2381440"/>
              <a:gd name="connsiteX3" fmla="*/ 0 w 2425326"/>
              <a:gd name="connsiteY3" fmla="*/ 14 h 2381440"/>
              <a:gd name="connsiteX0" fmla="*/ 0 w 2427169"/>
              <a:gd name="connsiteY0" fmla="*/ 14 h 2381440"/>
              <a:gd name="connsiteX1" fmla="*/ 2425326 w 2427169"/>
              <a:gd name="connsiteY1" fmla="*/ 2381440 h 2381440"/>
              <a:gd name="connsiteX2" fmla="*/ 0 w 2427169"/>
              <a:gd name="connsiteY2" fmla="*/ 2381440 h 2381440"/>
              <a:gd name="connsiteX3" fmla="*/ 0 w 2427169"/>
              <a:gd name="connsiteY3" fmla="*/ 14 h 23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7169" h="2381440">
                <a:moveTo>
                  <a:pt x="0" y="14"/>
                </a:moveTo>
                <a:cubicBezTo>
                  <a:pt x="1692362" y="-4985"/>
                  <a:pt x="2470324" y="1326204"/>
                  <a:pt x="2425326" y="2381440"/>
                </a:cubicBezTo>
                <a:lnTo>
                  <a:pt x="0" y="238144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F54B49C-CC16-4438-9923-F41C8E7527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4344" y="4503573"/>
            <a:ext cx="2434622" cy="2354427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C1AB157-27FC-4B7D-9CCA-71C57045CE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58966" y="4507560"/>
            <a:ext cx="2434622" cy="2350439"/>
          </a:xfrm>
          <a:custGeom>
            <a:avLst/>
            <a:gdLst>
              <a:gd name="connsiteX0" fmla="*/ 0 w 2434622"/>
              <a:gd name="connsiteY0" fmla="*/ 0 h 2342635"/>
              <a:gd name="connsiteX1" fmla="*/ 2434622 w 2434622"/>
              <a:gd name="connsiteY1" fmla="*/ 0 h 2342635"/>
              <a:gd name="connsiteX2" fmla="*/ 2434622 w 2434622"/>
              <a:gd name="connsiteY2" fmla="*/ 2342635 h 2342635"/>
              <a:gd name="connsiteX3" fmla="*/ 0 w 2434622"/>
              <a:gd name="connsiteY3" fmla="*/ 2342635 h 23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42635">
                <a:moveTo>
                  <a:pt x="0" y="0"/>
                </a:moveTo>
                <a:lnTo>
                  <a:pt x="2434622" y="0"/>
                </a:lnTo>
                <a:lnTo>
                  <a:pt x="2434622" y="2342635"/>
                </a:lnTo>
                <a:lnTo>
                  <a:pt x="0" y="234263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8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BAB19D3-90A9-40E5-BED8-289A8919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D247D9-20CF-4BAD-906D-66DB8B85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0E4B7A8-67F1-4290-B537-DE49AD9FBF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18160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EAFE93-40B7-4FF8-BEE7-E39911E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52B41F-4B4E-4E1F-9191-6BB3F421E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4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EFD1DB-7478-445F-ACEF-64BE4DFE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2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D13D15-77CA-4B50-9E08-0F58009A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635" y="4626592"/>
            <a:ext cx="8600365" cy="1224926"/>
          </a:xfrm>
        </p:spPr>
        <p:txBody>
          <a:bodyPr anchor="b">
            <a:no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BB8E73D-B3E6-4E0A-8295-A9EB1572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636" y="5936776"/>
            <a:ext cx="6660107" cy="625497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Click to edit Master subtitle style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89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16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28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71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14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6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C91E54-DBE4-467A-A827-2C5C88E6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80244"/>
            <a:ext cx="12192000" cy="397775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AED78D-8293-4554-BA23-D14EC61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EFAE44-6509-43CD-AB03-7B494487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3377821"/>
            <a:ext cx="5181600" cy="2799142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749D8A-F20A-4228-9136-5891AE0352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4166" y="-1798"/>
            <a:ext cx="2846566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3C6DC1-25FD-4947-8211-89B20E599A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60733" y="-1798"/>
            <a:ext cx="2826990" cy="2854594"/>
          </a:xfrm>
          <a:custGeom>
            <a:avLst/>
            <a:gdLst>
              <a:gd name="connsiteX0" fmla="*/ 0 w 2826990"/>
              <a:gd name="connsiteY0" fmla="*/ 0 h 2854594"/>
              <a:gd name="connsiteX1" fmla="*/ 2826990 w 2826990"/>
              <a:gd name="connsiteY1" fmla="*/ 0 h 2854594"/>
              <a:gd name="connsiteX2" fmla="*/ 2826990 w 2826990"/>
              <a:gd name="connsiteY2" fmla="*/ 2854594 h 2854594"/>
              <a:gd name="connsiteX3" fmla="*/ 0 w 2826990"/>
              <a:gd name="connsiteY3" fmla="*/ 2854594 h 28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990" h="2854594">
                <a:moveTo>
                  <a:pt x="0" y="0"/>
                </a:moveTo>
                <a:lnTo>
                  <a:pt x="2826990" y="0"/>
                </a:lnTo>
                <a:lnTo>
                  <a:pt x="2826990" y="2854594"/>
                </a:lnTo>
                <a:lnTo>
                  <a:pt x="0" y="28545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C819AA-E73C-44C7-9928-5E1A8A22BC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169" y="2856391"/>
            <a:ext cx="2846565" cy="4001609"/>
          </a:xfrm>
          <a:custGeom>
            <a:avLst/>
            <a:gdLst>
              <a:gd name="connsiteX0" fmla="*/ 2436721 w 2846565"/>
              <a:gd name="connsiteY0" fmla="*/ 0 h 4001609"/>
              <a:gd name="connsiteX1" fmla="*/ 2846565 w 2846565"/>
              <a:gd name="connsiteY1" fmla="*/ 0 h 4001609"/>
              <a:gd name="connsiteX2" fmla="*/ 2846565 w 2846565"/>
              <a:gd name="connsiteY2" fmla="*/ 4001609 h 4001609"/>
              <a:gd name="connsiteX3" fmla="*/ 2796 w 2846565"/>
              <a:gd name="connsiteY3" fmla="*/ 4001608 h 4001609"/>
              <a:gd name="connsiteX4" fmla="*/ 2796 w 2846565"/>
              <a:gd name="connsiteY4" fmla="*/ 2564348 h 4001609"/>
              <a:gd name="connsiteX5" fmla="*/ 0 w 2846565"/>
              <a:gd name="connsiteY5" fmla="*/ 2453758 h 4001609"/>
              <a:gd name="connsiteX6" fmla="*/ 2202875 w 2846565"/>
              <a:gd name="connsiteY6" fmla="*/ 12668 h 4001609"/>
              <a:gd name="connsiteX7" fmla="*/ 2436721 w 2846565"/>
              <a:gd name="connsiteY7" fmla="*/ 860 h 40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565" h="4001609">
                <a:moveTo>
                  <a:pt x="2436721" y="0"/>
                </a:moveTo>
                <a:lnTo>
                  <a:pt x="2846565" y="0"/>
                </a:lnTo>
                <a:lnTo>
                  <a:pt x="2846565" y="4001609"/>
                </a:lnTo>
                <a:lnTo>
                  <a:pt x="2796" y="4001608"/>
                </a:lnTo>
                <a:lnTo>
                  <a:pt x="2796" y="2564348"/>
                </a:lnTo>
                <a:lnTo>
                  <a:pt x="0" y="2453758"/>
                </a:lnTo>
                <a:cubicBezTo>
                  <a:pt x="0" y="1183283"/>
                  <a:pt x="965553" y="138326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4635F40-0058-44E0-95CD-8FFAE18764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6456" y="2828943"/>
            <a:ext cx="2835544" cy="4038805"/>
          </a:xfrm>
          <a:custGeom>
            <a:avLst/>
            <a:gdLst>
              <a:gd name="connsiteX0" fmla="*/ 0 w 2835544"/>
              <a:gd name="connsiteY0" fmla="*/ 0 h 4038805"/>
              <a:gd name="connsiteX1" fmla="*/ 2835544 w 2835544"/>
              <a:gd name="connsiteY1" fmla="*/ 0 h 4038805"/>
              <a:gd name="connsiteX2" fmla="*/ 2835544 w 2835544"/>
              <a:gd name="connsiteY2" fmla="*/ 4038805 h 4038805"/>
              <a:gd name="connsiteX3" fmla="*/ 0 w 2835544"/>
              <a:gd name="connsiteY3" fmla="*/ 4038805 h 40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544" h="4038805">
                <a:moveTo>
                  <a:pt x="0" y="0"/>
                </a:moveTo>
                <a:lnTo>
                  <a:pt x="2835544" y="0"/>
                </a:lnTo>
                <a:lnTo>
                  <a:pt x="2835544" y="4038805"/>
                </a:lnTo>
                <a:lnTo>
                  <a:pt x="0" y="403880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7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54864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483" y="0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484" y="2202508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6484" y="4530254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2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55B30B-7677-4AAC-9890-81A7EFF6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5F686-1654-4CE7-8DA0-0D626B36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A6281C-6C47-45BE-9BDA-1518A016E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798"/>
            <a:ext cx="4770783" cy="3217461"/>
          </a:xfrm>
        </p:spPr>
        <p:txBody>
          <a:bodyPr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1FE5B8-D695-49EA-BEA4-B9282CC4E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1" y="1"/>
            <a:ext cx="6134099" cy="68579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4FC61A-6DA9-444C-9D55-2FE464BD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7140"/>
            <a:ext cx="11576868" cy="2530860"/>
          </a:xfrm>
          <a:custGeom>
            <a:avLst/>
            <a:gdLst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1250190 h 2500380"/>
              <a:gd name="connsiteX3" fmla="*/ 11576868 w 11576868"/>
              <a:gd name="connsiteY3" fmla="*/ 2500380 h 2500380"/>
              <a:gd name="connsiteX4" fmla="*/ 0 w 11576868"/>
              <a:gd name="connsiteY4" fmla="*/ 2500380 h 2500380"/>
              <a:gd name="connsiteX5" fmla="*/ 0 w 11576868"/>
              <a:gd name="connsiteY5" fmla="*/ 0 h 2500380"/>
              <a:gd name="connsiteX0" fmla="*/ 0 w 12449160"/>
              <a:gd name="connsiteY0" fmla="*/ 0 h 2500380"/>
              <a:gd name="connsiteX1" fmla="*/ 10326678 w 12449160"/>
              <a:gd name="connsiteY1" fmla="*/ 0 h 2500380"/>
              <a:gd name="connsiteX2" fmla="*/ 11576868 w 12449160"/>
              <a:gd name="connsiteY2" fmla="*/ 2500380 h 2500380"/>
              <a:gd name="connsiteX3" fmla="*/ 0 w 12449160"/>
              <a:gd name="connsiteY3" fmla="*/ 2500380 h 2500380"/>
              <a:gd name="connsiteX4" fmla="*/ 0 w 12449160"/>
              <a:gd name="connsiteY4" fmla="*/ 0 h 2500380"/>
              <a:gd name="connsiteX0" fmla="*/ 0 w 11640738"/>
              <a:gd name="connsiteY0" fmla="*/ 0 h 2500380"/>
              <a:gd name="connsiteX1" fmla="*/ 10326678 w 11640738"/>
              <a:gd name="connsiteY1" fmla="*/ 0 h 2500380"/>
              <a:gd name="connsiteX2" fmla="*/ 11576868 w 11640738"/>
              <a:gd name="connsiteY2" fmla="*/ 2500380 h 2500380"/>
              <a:gd name="connsiteX3" fmla="*/ 0 w 11640738"/>
              <a:gd name="connsiteY3" fmla="*/ 2500380 h 2500380"/>
              <a:gd name="connsiteX4" fmla="*/ 0 w 11640738"/>
              <a:gd name="connsiteY4" fmla="*/ 0 h 2500380"/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7323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0922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8179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5588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10567 h 2510947"/>
              <a:gd name="connsiteX1" fmla="*/ 8558838 w 11576868"/>
              <a:gd name="connsiteY1" fmla="*/ 10567 h 2510947"/>
              <a:gd name="connsiteX2" fmla="*/ 11576868 w 11576868"/>
              <a:gd name="connsiteY2" fmla="*/ 2510947 h 2510947"/>
              <a:gd name="connsiteX3" fmla="*/ 0 w 11576868"/>
              <a:gd name="connsiteY3" fmla="*/ 2510947 h 2510947"/>
              <a:gd name="connsiteX4" fmla="*/ 0 w 11576868"/>
              <a:gd name="connsiteY4" fmla="*/ 10567 h 2510947"/>
              <a:gd name="connsiteX0" fmla="*/ 0 w 11576868"/>
              <a:gd name="connsiteY0" fmla="*/ 462 h 2500842"/>
              <a:gd name="connsiteX1" fmla="*/ 8558838 w 11576868"/>
              <a:gd name="connsiteY1" fmla="*/ 462 h 2500842"/>
              <a:gd name="connsiteX2" fmla="*/ 11576868 w 11576868"/>
              <a:gd name="connsiteY2" fmla="*/ 2500842 h 2500842"/>
              <a:gd name="connsiteX3" fmla="*/ 0 w 11576868"/>
              <a:gd name="connsiteY3" fmla="*/ 2500842 h 2500842"/>
              <a:gd name="connsiteX4" fmla="*/ 0 w 11576868"/>
              <a:gd name="connsiteY4" fmla="*/ 462 h 2500842"/>
              <a:gd name="connsiteX0" fmla="*/ 0 w 11576868"/>
              <a:gd name="connsiteY0" fmla="*/ 30928 h 2531308"/>
              <a:gd name="connsiteX1" fmla="*/ 8558838 w 11576868"/>
              <a:gd name="connsiteY1" fmla="*/ 448 h 2531308"/>
              <a:gd name="connsiteX2" fmla="*/ 11576868 w 11576868"/>
              <a:gd name="connsiteY2" fmla="*/ 2531308 h 2531308"/>
              <a:gd name="connsiteX3" fmla="*/ 0 w 11576868"/>
              <a:gd name="connsiteY3" fmla="*/ 2531308 h 2531308"/>
              <a:gd name="connsiteX4" fmla="*/ 0 w 11576868"/>
              <a:gd name="connsiteY4" fmla="*/ 30928 h 2531308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6868" h="2530860">
                <a:moveTo>
                  <a:pt x="0" y="30480"/>
                </a:moveTo>
                <a:lnTo>
                  <a:pt x="8558838" y="0"/>
                </a:lnTo>
                <a:cubicBezTo>
                  <a:pt x="10335916" y="20490"/>
                  <a:pt x="11453941" y="1016850"/>
                  <a:pt x="11576868" y="2530860"/>
                </a:cubicBezTo>
                <a:lnTo>
                  <a:pt x="0" y="253086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</p:spPr>
        <p:txBody>
          <a:bodyPr anchor="t"/>
          <a:lstStyle>
            <a:lvl1pPr marL="914400" indent="0">
              <a:lnSpc>
                <a:spcPct val="400000"/>
              </a:lnSpc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0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5625"/>
            <a:ext cx="1050036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3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513861" y="3447061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4800" y="1"/>
            <a:ext cx="4267200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A75F14-4851-4FA1-AF45-240D9124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E08278-E6C4-4B25-8343-43C881C0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1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CC2109-6984-401D-BF1D-B4F0C35B0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-770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10ECF1-6DD2-4E35-8398-66D7638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59"/>
            <a:ext cx="12191999" cy="2128731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91440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22F784D1-8CE5-4710-ADC3-2F70D5766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60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F2D6BF5-159D-4F01-BDEB-0FBD75D3F4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298" y="3970230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18C033F-CC28-477A-8A72-AD0398D368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4181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36">
            <a:extLst>
              <a:ext uri="{FF2B5EF4-FFF2-40B4-BE49-F238E27FC236}">
                <a16:creationId xmlns:a16="http://schemas.microsoft.com/office/drawing/2014/main" id="{599604B7-B0E5-4112-9123-341EB9C626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93592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B4836FAA-F9D8-465B-8985-A5A10F5F2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592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A2A0BF-0F76-4FDC-97BF-55EBAD5FFFE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93592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811A58E2-70B8-4F18-AF4A-136F58682C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936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1A90A66-376F-4665-B6E9-475C686D79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0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D8E69F-7035-465B-98F7-47AAF27D3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09360" y="4949098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Picture Placeholder 36">
            <a:extLst>
              <a:ext uri="{FF2B5EF4-FFF2-40B4-BE49-F238E27FC236}">
                <a16:creationId xmlns:a16="http://schemas.microsoft.com/office/drawing/2014/main" id="{D390D85C-0A55-413E-9301-4F451686AB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15984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C70777F-7849-4350-9858-AB46DD43F2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5984" y="3976192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918885-EB29-485A-A99A-D589B7ABAD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015984" y="4945456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1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6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39807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sz="1000" dirty="0"/>
              <a:t>Sample Footer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74" r:id="rId3"/>
    <p:sldLayoutId id="2147483675" r:id="rId4"/>
    <p:sldLayoutId id="2147483662" r:id="rId5"/>
    <p:sldLayoutId id="2147483688" r:id="rId6"/>
    <p:sldLayoutId id="2147483679" r:id="rId7"/>
    <p:sldLayoutId id="2147483685" r:id="rId8"/>
    <p:sldLayoutId id="2147483665" r:id="rId9"/>
    <p:sldLayoutId id="2147483681" r:id="rId10"/>
    <p:sldLayoutId id="2147483678" r:id="rId11"/>
    <p:sldLayoutId id="2147483683" r:id="rId12"/>
    <p:sldLayoutId id="2147483684" r:id="rId13"/>
    <p:sldLayoutId id="2147483661" r:id="rId14"/>
    <p:sldLayoutId id="2147483663" r:id="rId15"/>
    <p:sldLayoutId id="2147483664" r:id="rId16"/>
    <p:sldLayoutId id="2147483666" r:id="rId17"/>
    <p:sldLayoutId id="2147483668" r:id="rId18"/>
    <p:sldLayoutId id="2147483669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answers.com/resources/owners-view/" TargetMode="External"/><Relationship Id="rId2" Type="http://schemas.openxmlformats.org/officeDocument/2006/relationships/hyperlink" Target="https://www.cuanswers.com/resources/doc/release-planning/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633C391-72A2-4CE2-8C28-D8EB79873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73A7C7E-C448-42BB-B732-541A6CC83C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15730"/>
          <a:stretch/>
        </p:blipFill>
        <p:spPr>
          <a:xfrm>
            <a:off x="20" y="0"/>
            <a:ext cx="12207190" cy="6866545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4AC8FC1-1E05-4C9E-8024-7C7B4CCD0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660900"/>
            <a:ext cx="11531267" cy="2197100"/>
          </a:xfrm>
          <a:custGeom>
            <a:avLst/>
            <a:gdLst>
              <a:gd name="connsiteX0" fmla="*/ 0 w 11531267"/>
              <a:gd name="connsiteY0" fmla="*/ 0 h 2197100"/>
              <a:gd name="connsiteX1" fmla="*/ 2781558 w 11531267"/>
              <a:gd name="connsiteY1" fmla="*/ 0 h 2197100"/>
              <a:gd name="connsiteX2" fmla="*/ 3474436 w 11531267"/>
              <a:gd name="connsiteY2" fmla="*/ 0 h 2197100"/>
              <a:gd name="connsiteX3" fmla="*/ 8789867 w 11531267"/>
              <a:gd name="connsiteY3" fmla="*/ 0 h 2197100"/>
              <a:gd name="connsiteX4" fmla="*/ 8789867 w 11531267"/>
              <a:gd name="connsiteY4" fmla="*/ 1883 h 2197100"/>
              <a:gd name="connsiteX5" fmla="*/ 8864304 w 11531267"/>
              <a:gd name="connsiteY5" fmla="*/ 0 h 2197100"/>
              <a:gd name="connsiteX6" fmla="*/ 11527178 w 11531267"/>
              <a:gd name="connsiteY6" fmla="*/ 2170305 h 2197100"/>
              <a:gd name="connsiteX7" fmla="*/ 11531267 w 11531267"/>
              <a:gd name="connsiteY7" fmla="*/ 2197100 h 2197100"/>
              <a:gd name="connsiteX8" fmla="*/ 0 w 11531267"/>
              <a:gd name="connsiteY8" fmla="*/ 219710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1267" h="2197100">
                <a:moveTo>
                  <a:pt x="0" y="0"/>
                </a:moveTo>
                <a:lnTo>
                  <a:pt x="2781558" y="0"/>
                </a:lnTo>
                <a:lnTo>
                  <a:pt x="3474436" y="0"/>
                </a:lnTo>
                <a:lnTo>
                  <a:pt x="8789867" y="0"/>
                </a:lnTo>
                <a:lnTo>
                  <a:pt x="8789867" y="1883"/>
                </a:lnTo>
                <a:lnTo>
                  <a:pt x="8864304" y="0"/>
                </a:lnTo>
                <a:cubicBezTo>
                  <a:pt x="10177822" y="0"/>
                  <a:pt x="11273726" y="931715"/>
                  <a:pt x="11527178" y="2170305"/>
                </a:cubicBezTo>
                <a:lnTo>
                  <a:pt x="11531267" y="2197100"/>
                </a:lnTo>
                <a:lnTo>
                  <a:pt x="0" y="219710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0AB19B1-F2C1-43FD-8349-30D54393E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588613" cy="6858000"/>
          </a:xfrm>
          <a:custGeom>
            <a:avLst/>
            <a:gdLst>
              <a:gd name="connsiteX0" fmla="*/ 0 w 2588613"/>
              <a:gd name="connsiteY0" fmla="*/ 0 h 6858000"/>
              <a:gd name="connsiteX1" fmla="*/ 2588613 w 2588613"/>
              <a:gd name="connsiteY1" fmla="*/ 0 h 6858000"/>
              <a:gd name="connsiteX2" fmla="*/ 2588613 w 2588613"/>
              <a:gd name="connsiteY2" fmla="*/ 6858000 h 6858000"/>
              <a:gd name="connsiteX3" fmla="*/ 3834 w 2588613"/>
              <a:gd name="connsiteY3" fmla="*/ 6858000 h 6858000"/>
              <a:gd name="connsiteX4" fmla="*/ 11560 w 2588613"/>
              <a:gd name="connsiteY4" fmla="*/ 6852506 h 6858000"/>
              <a:gd name="connsiteX5" fmla="*/ 1727655 w 2588613"/>
              <a:gd name="connsiteY5" fmla="*/ 3429000 h 6858000"/>
              <a:gd name="connsiteX6" fmla="*/ 260951 w 2588613"/>
              <a:gd name="connsiteY6" fmla="*/ 2069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613" h="6858000">
                <a:moveTo>
                  <a:pt x="0" y="0"/>
                </a:moveTo>
                <a:lnTo>
                  <a:pt x="2588613" y="0"/>
                </a:lnTo>
                <a:lnTo>
                  <a:pt x="2588613" y="6858000"/>
                </a:lnTo>
                <a:lnTo>
                  <a:pt x="3834" y="6858000"/>
                </a:lnTo>
                <a:lnTo>
                  <a:pt x="11560" y="6852506"/>
                </a:lnTo>
                <a:cubicBezTo>
                  <a:pt x="1053335" y="6073410"/>
                  <a:pt x="1727655" y="4829953"/>
                  <a:pt x="1727655" y="3429000"/>
                </a:cubicBezTo>
                <a:cubicBezTo>
                  <a:pt x="1727655" y="2143258"/>
                  <a:pt x="1159683" y="990172"/>
                  <a:pt x="260951" y="206956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23FB30D-4353-4FDD-9FA6-2C7A5AF30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055" y="5959302"/>
            <a:ext cx="9908462" cy="59913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/>
            <a:r>
              <a:rPr lang="en-US" sz="2800" spc="300" dirty="0">
                <a:solidFill>
                  <a:srgbClr val="FFFFFF"/>
                </a:solidFill>
              </a:rPr>
              <a:t>Understanding the CU*Answers Development Factory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B78527-CB24-9064-A22F-ED970A89A36C}"/>
              </a:ext>
            </a:extLst>
          </p:cNvPr>
          <p:cNvSpPr txBox="1"/>
          <p:nvPr/>
        </p:nvSpPr>
        <p:spPr>
          <a:xfrm>
            <a:off x="246055" y="5126182"/>
            <a:ext cx="981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</a:rPr>
              <a:t>The Software Development Life Cycle</a:t>
            </a:r>
            <a:endParaRPr lang="en-US" sz="4000" dirty="0">
              <a:latin typeface="+mj-lt"/>
            </a:endParaRPr>
          </a:p>
        </p:txBody>
      </p:sp>
      <p:pic>
        <p:nvPicPr>
          <p:cNvPr id="6" name="Picture 5" descr="A black and white im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2F4A4F5F-C130-60C8-69AC-ACA7D51B1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26" y="145709"/>
            <a:ext cx="1831998" cy="2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0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A0B0F3-4BE3-414F-BF92-563F722B1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B544EC4-1768-4207-B2BF-E80679952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2048C-4193-46A7-B629-11E6AF3B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4497"/>
            <a:ext cx="9753600" cy="12395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</a:rPr>
              <a:t>Tracking Progress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6CACF22F-9C87-4879-AAB2-48632D6FD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2302529"/>
            <a:ext cx="10229315" cy="434610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just">
              <a:lnSpc>
                <a:spcPct val="110000"/>
              </a:lnSpc>
              <a:spcAft>
                <a:spcPts val="600"/>
              </a:spcAft>
            </a:pPr>
            <a:r>
              <a:rPr lang="en-US" sz="1800" dirty="0"/>
              <a:t>The primary method for tracking projects through the SDLC is the </a:t>
            </a:r>
            <a:r>
              <a:rPr lang="en-US" sz="1800" b="1" dirty="0"/>
              <a:t>Track*IT </a:t>
            </a:r>
            <a:r>
              <a:rPr lang="en-US" sz="1800" dirty="0"/>
              <a:t>tool.  As projects move through various stages, they are marked in </a:t>
            </a:r>
            <a:r>
              <a:rPr lang="en-US" sz="1800" b="1" dirty="0"/>
              <a:t>Track*IT </a:t>
            </a:r>
            <a:r>
              <a:rPr lang="en-US" sz="1800" dirty="0"/>
              <a:t>with a status code.</a:t>
            </a:r>
          </a:p>
          <a:p>
            <a:pPr indent="-228600" algn="just">
              <a:lnSpc>
                <a:spcPct val="11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Release Schedule</a:t>
            </a:r>
            <a:r>
              <a:rPr lang="en-US" sz="1800" dirty="0"/>
              <a:t> compiles major projects being slated for specific releases.  A PDF copy is posted weekly on the Release Planning page of the CU*Answers website.</a:t>
            </a:r>
          </a:p>
          <a:p>
            <a:pPr indent="-228600" algn="just">
              <a:lnSpc>
                <a:spcPct val="110000"/>
              </a:lnSpc>
              <a:spcAft>
                <a:spcPts val="600"/>
              </a:spcAft>
            </a:pPr>
            <a:r>
              <a:rPr lang="en-US" sz="1800" dirty="0"/>
              <a:t>During Quarterly Strategic Planning sessions, each programming team leader summarizes their team’s current activities, as well as upcoming and outstanding projects.</a:t>
            </a:r>
          </a:p>
          <a:p>
            <a:pPr indent="-228600" algn="just">
              <a:lnSpc>
                <a:spcPct val="110000"/>
              </a:lnSpc>
              <a:spcAft>
                <a:spcPts val="600"/>
              </a:spcAft>
            </a:pPr>
            <a:r>
              <a:rPr lang="en-US" sz="1800" b="1" dirty="0"/>
              <a:t>Track*IT </a:t>
            </a:r>
            <a:r>
              <a:rPr lang="en-US" sz="1800" dirty="0"/>
              <a:t>monitoring reports and tools are utilized to keep an eye on project progress and investment, especially when it comes to allocation of programming resources.</a:t>
            </a:r>
          </a:p>
          <a:p>
            <a:pPr indent="-228600" algn="just">
              <a:lnSpc>
                <a:spcPct val="11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Owner’s View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/>
              <a:t>is an online resource that allows clients to review the current of all projects currently in the pipeline.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9BB6B4-244E-4F86-BF5C-9354C21B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 smtClean="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19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05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104" y="596393"/>
            <a:ext cx="5618922" cy="1542507"/>
          </a:xfrm>
        </p:spPr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A8907-8F83-4D28-A679-FA8F63B9A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102" y="2138901"/>
            <a:ext cx="6051909" cy="403329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CU*Answers Kitchen Page</a:t>
            </a:r>
          </a:p>
          <a:p>
            <a:pPr>
              <a:spcAft>
                <a:spcPts val="600"/>
              </a:spcAft>
            </a:pPr>
            <a:r>
              <a:rPr lang="en-US" dirty="0"/>
              <a:t>The Programming and Quality Control Nucleus Pages</a:t>
            </a:r>
          </a:p>
          <a:p>
            <a:pPr>
              <a:spcAft>
                <a:spcPts val="600"/>
              </a:spcAft>
            </a:pPr>
            <a:r>
              <a:rPr lang="en-US" dirty="0"/>
              <a:t>Latest Release Schedule</a:t>
            </a:r>
          </a:p>
          <a:p>
            <a:pPr>
              <a:spcAft>
                <a:spcPts val="600"/>
              </a:spcAft>
            </a:pPr>
            <a:r>
              <a:rPr lang="en-US" dirty="0"/>
              <a:t>The Idea Form: An Online Suggestion Box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6018-B9FF-439D-B677-A6C1EE52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507F5898-C92A-56E3-34E0-649A5BB122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817" r="248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489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D072B0-076E-4AAF-84A8-1A907CED4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40" y="397258"/>
            <a:ext cx="5390983" cy="816250"/>
          </a:xfrm>
        </p:spPr>
        <p:txBody>
          <a:bodyPr/>
          <a:lstStyle/>
          <a:p>
            <a:r>
              <a:rPr lang="en-US" dirty="0"/>
              <a:t>What is the SDLC?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1DB8175-C36B-4576-9F4C-02F5CFEA5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4AC6251-86B6-46D0-9E3A-E833E8CC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Placeholder 6" descr="A picture containing person&#10;&#10;Description automatically generated">
            <a:extLst>
              <a:ext uri="{FF2B5EF4-FFF2-40B4-BE49-F238E27FC236}">
                <a16:creationId xmlns:a16="http://schemas.microsoft.com/office/drawing/2014/main" id="{03834BBC-401C-7ECF-53DB-A1480B3F28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006" r="11006"/>
          <a:stretch>
            <a:fillRect/>
          </a:stretch>
        </p:blipFill>
        <p:spPr>
          <a:xfrm>
            <a:off x="9345613" y="0"/>
            <a:ext cx="2846387" cy="2871788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26ABF6-A363-F0ED-9510-ADF681979E0B}"/>
              </a:ext>
            </a:extLst>
          </p:cNvPr>
          <p:cNvSpPr txBox="1"/>
          <p:nvPr/>
        </p:nvSpPr>
        <p:spPr>
          <a:xfrm>
            <a:off x="737239" y="1145141"/>
            <a:ext cx="83811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schemeClr val="bg2"/>
                </a:solidFill>
              </a:rPr>
              <a:t>The SDLC documents rules and procedures for approving, tracking and communicating the status of software development as it moves through the CU*Answers production “factory” – from initial request all the way through to final implementation for clients.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92A01DB-AD70-2A50-377F-0F37108CEB93}"/>
              </a:ext>
            </a:extLst>
          </p:cNvPr>
          <p:cNvSpPr txBox="1">
            <a:spLocks/>
          </p:cNvSpPr>
          <p:nvPr/>
        </p:nvSpPr>
        <p:spPr>
          <a:xfrm>
            <a:off x="737239" y="3144853"/>
            <a:ext cx="10893587" cy="32883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The SDLC allows us to respond more quickly and more effectively on how CUSO resources should be spent for software development.</a:t>
            </a:r>
          </a:p>
          <a:p>
            <a:pPr algn="just"/>
            <a:r>
              <a:rPr lang="en-US" dirty="0"/>
              <a:t>We welcome the scrutiny and responsibility that comes with our transparent approach.</a:t>
            </a:r>
          </a:p>
          <a:p>
            <a:pPr algn="just"/>
            <a:r>
              <a:rPr lang="en-US" dirty="0"/>
              <a:t>A proven set of guidelines allows us to say ‘no’ if a decision does not make sense for a project.  That said, just because a decision does not fit in the moment, it doesn’t mean we cannot revisit it in the future.</a:t>
            </a:r>
          </a:p>
          <a:p>
            <a:pPr algn="just"/>
            <a:r>
              <a:rPr lang="en-US" dirty="0"/>
              <a:t>The same due diligence is applied to formal decisions and off-the-cuff decisions.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060CFCFB-31D9-9725-507E-483FEDFC0ADA}"/>
              </a:ext>
            </a:extLst>
          </p:cNvPr>
          <p:cNvSpPr txBox="1">
            <a:spLocks/>
          </p:cNvSpPr>
          <p:nvPr/>
        </p:nvSpPr>
        <p:spPr>
          <a:xfrm>
            <a:off x="11391149" y="6433200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AB70BE-1769-45B8-85A6-0C837432C7E6}" type="slidenum">
              <a:rPr lang="en-US" smtClean="0">
                <a:solidFill>
                  <a:srgbClr val="18818C"/>
                </a:solidFill>
              </a:rPr>
              <a:pPr/>
              <a:t>2</a:t>
            </a:fld>
            <a:endParaRPr lang="en-US" dirty="0">
              <a:solidFill>
                <a:srgbClr val="1881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3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048C-4193-46A7-B629-11E6AF3B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282325"/>
            <a:ext cx="5157787" cy="1275370"/>
          </a:xfrm>
        </p:spPr>
        <p:txBody>
          <a:bodyPr>
            <a:normAutofit/>
          </a:bodyPr>
          <a:lstStyle/>
          <a:p>
            <a:r>
              <a:rPr lang="en-US" sz="3600" dirty="0"/>
              <a:t>General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CF22F-9C87-4879-AAB2-48632D6FD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256232"/>
            <a:ext cx="4954260" cy="5176971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/>
              <a:t>Record software warranty issues and provide resolution in a timely manner.</a:t>
            </a:r>
          </a:p>
          <a:p>
            <a:pPr algn="just"/>
            <a:r>
              <a:rPr lang="en-US" dirty="0"/>
              <a:t>Obtain approval of development projects that will assure prudent and consistent management of software.</a:t>
            </a:r>
          </a:p>
          <a:p>
            <a:pPr algn="just"/>
            <a:r>
              <a:rPr lang="en-US" dirty="0"/>
              <a:t>Provide communication between CU*Answers teams to report software issues and provide feedback on management decisions.</a:t>
            </a:r>
          </a:p>
          <a:p>
            <a:pPr algn="just"/>
            <a:r>
              <a:rPr lang="en-US" dirty="0"/>
              <a:t>Provide a researchable database for development projects in progress.</a:t>
            </a:r>
          </a:p>
          <a:p>
            <a:pPr algn="just"/>
            <a:r>
              <a:rPr lang="en-US" dirty="0"/>
              <a:t>Assure that proper billing for custom projects is completed accurately and in a timely manner.</a:t>
            </a:r>
          </a:p>
          <a:p>
            <a:pPr algn="just"/>
            <a:r>
              <a:rPr lang="en-US" dirty="0"/>
              <a:t>Make a promise to our clients and the marketplace about our overall approach to software development.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49D214-3225-48E6-A8E2-B3627BF469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62983"/>
            <a:ext cx="5183188" cy="457021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b="1" dirty="0"/>
              <a:t>The Product Team</a:t>
            </a:r>
            <a:r>
              <a:rPr lang="en-US" dirty="0"/>
              <a:t> meets on a regular basis to discuss project status, deadlines and contractual commitments.</a:t>
            </a:r>
          </a:p>
          <a:p>
            <a:pPr algn="just"/>
            <a:r>
              <a:rPr lang="en-US" b="1" dirty="0"/>
              <a:t>Quarterly Strategic Planning</a:t>
            </a:r>
            <a:r>
              <a:rPr lang="en-US" dirty="0"/>
              <a:t> sessions are held on a quarterly basis, with a focus on reviewing priorities and status for current and upcoming quarters.</a:t>
            </a:r>
          </a:p>
          <a:p>
            <a:pPr algn="just"/>
            <a:r>
              <a:rPr lang="en-US" b="1" dirty="0"/>
              <a:t>Day-to-Day Administration</a:t>
            </a:r>
            <a:r>
              <a:rPr lang="en-US" dirty="0"/>
              <a:t> ensures that status reports on any individual projects are readily available to CU*Answers staff.  This is facilitated through special tracking software referred to as </a:t>
            </a:r>
            <a:r>
              <a:rPr lang="en-US" b="1" dirty="0"/>
              <a:t>Track*IT</a:t>
            </a:r>
            <a:r>
              <a:rPr lang="en-US" dirty="0"/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9BB6B4-244E-4F86-BF5C-9354C21B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8AE357-05EB-5F05-59E4-A2A54B422787}"/>
              </a:ext>
            </a:extLst>
          </p:cNvPr>
          <p:cNvSpPr txBox="1">
            <a:spLocks/>
          </p:cNvSpPr>
          <p:nvPr/>
        </p:nvSpPr>
        <p:spPr>
          <a:xfrm>
            <a:off x="6172200" y="282325"/>
            <a:ext cx="5157787" cy="1813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Who Manages Our Assembly Lines?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E371B1-3AD2-2465-6B81-4D4D8847C792}"/>
              </a:ext>
            </a:extLst>
          </p:cNvPr>
          <p:cNvCxnSpPr/>
          <p:nvPr/>
        </p:nvCxnSpPr>
        <p:spPr>
          <a:xfrm>
            <a:off x="5965519" y="709306"/>
            <a:ext cx="0" cy="5435126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789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048C-4193-46A7-B629-11E6AF3B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434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“Life Cycle” Part of the SDLC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60637-E38C-4FB9-BB90-79E096B1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8442"/>
            <a:ext cx="5157787" cy="823912"/>
          </a:xfrm>
        </p:spPr>
        <p:txBody>
          <a:bodyPr/>
          <a:lstStyle/>
          <a:p>
            <a:r>
              <a:rPr lang="en-US" dirty="0"/>
              <a:t>Project Creation/Submission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CF22F-9C87-4879-AAB2-48632D6FD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92902"/>
            <a:ext cx="5157787" cy="15432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 is created in the Track*IT system, which initiates the SDLC workflow.</a:t>
            </a:r>
          </a:p>
          <a:p>
            <a:r>
              <a:rPr lang="en-US" dirty="0"/>
              <a:t>Projects can be created by most data center employees.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98FA1-73DF-4649-8670-2024EF5E07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38442"/>
            <a:ext cx="5183188" cy="823912"/>
          </a:xfrm>
        </p:spPr>
        <p:txBody>
          <a:bodyPr/>
          <a:lstStyle/>
          <a:p>
            <a:r>
              <a:rPr lang="en-US" dirty="0"/>
              <a:t>Design Specifications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49D214-3225-48E6-A8E2-B3627BF469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2902"/>
            <a:ext cx="5183188" cy="35540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necessary, project specifications (“specs”) are written, explaining the end-user requirements for the project and as much technical detail as appropriate to explain the desired technique and outcome.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9BB6B4-244E-4F86-BF5C-9354C21B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056306E-6819-6B92-E1B1-CA7216AE3039}"/>
              </a:ext>
            </a:extLst>
          </p:cNvPr>
          <p:cNvSpPr txBox="1">
            <a:spLocks/>
          </p:cNvSpPr>
          <p:nvPr/>
        </p:nvSpPr>
        <p:spPr>
          <a:xfrm>
            <a:off x="836613" y="4001958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Project Approval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E3629FD-0C78-FDE8-3A96-72CC2FB26F93}"/>
              </a:ext>
            </a:extLst>
          </p:cNvPr>
          <p:cNvSpPr txBox="1">
            <a:spLocks/>
          </p:cNvSpPr>
          <p:nvPr/>
        </p:nvSpPr>
        <p:spPr>
          <a:xfrm>
            <a:off x="836613" y="4956418"/>
            <a:ext cx="5183188" cy="1687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submitted project is approved by one or more authorized staff, flowing through a standard approval matrix according to project type.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C3EFCC-6549-634D-9149-521B14D63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35" y="914562"/>
            <a:ext cx="11040129" cy="782112"/>
          </a:xfrm>
          <a:prstGeom prst="rect">
            <a:avLst/>
          </a:prstGeom>
        </p:spPr>
      </p:pic>
      <p:sp>
        <p:nvSpPr>
          <p:cNvPr id="13" name="Right Bracket 12">
            <a:extLst>
              <a:ext uri="{FF2B5EF4-FFF2-40B4-BE49-F238E27FC236}">
                <a16:creationId xmlns:a16="http://schemas.microsoft.com/office/drawing/2014/main" id="{256CAB09-0E2B-AE56-1559-358FF495FB8C}"/>
              </a:ext>
            </a:extLst>
          </p:cNvPr>
          <p:cNvSpPr/>
          <p:nvPr/>
        </p:nvSpPr>
        <p:spPr>
          <a:xfrm rot="5400000">
            <a:off x="2430098" y="27152"/>
            <a:ext cx="130548" cy="3503776"/>
          </a:xfrm>
          <a:prstGeom prst="rightBracke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048C-4193-46A7-B629-11E6AF3B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434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“Life Cycle” Part of the SDLC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60637-E38C-4FB9-BB90-79E096B1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8442"/>
            <a:ext cx="5157787" cy="823912"/>
          </a:xfrm>
        </p:spPr>
        <p:txBody>
          <a:bodyPr/>
          <a:lstStyle/>
          <a:p>
            <a:r>
              <a:rPr lang="en-US" dirty="0"/>
              <a:t>Development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CF22F-9C87-4879-AAB2-48632D6FD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92902"/>
            <a:ext cx="5157787" cy="1124519"/>
          </a:xfrm>
        </p:spPr>
        <p:txBody>
          <a:bodyPr>
            <a:normAutofit/>
          </a:bodyPr>
          <a:lstStyle/>
          <a:p>
            <a:r>
              <a:rPr lang="en-US" dirty="0"/>
              <a:t>A programmer or other technical resource works on coding the software changes.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98FA1-73DF-4649-8670-2024EF5E07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38442"/>
            <a:ext cx="5183188" cy="823912"/>
          </a:xfrm>
        </p:spPr>
        <p:txBody>
          <a:bodyPr/>
          <a:lstStyle/>
          <a:p>
            <a:r>
              <a:rPr lang="en-US" dirty="0"/>
              <a:t>SLATING FOR RELEASE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49D214-3225-48E6-A8E2-B3627BF469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2902"/>
            <a:ext cx="5183188" cy="3554040"/>
          </a:xfrm>
        </p:spPr>
        <p:txBody>
          <a:bodyPr>
            <a:normAutofit/>
          </a:bodyPr>
          <a:lstStyle/>
          <a:p>
            <a:r>
              <a:rPr lang="en-US" dirty="0"/>
              <a:t>A decision is made on a date when the project will be moved from a development environment and become part of live production.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9BB6B4-244E-4F86-BF5C-9354C21B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056306E-6819-6B92-E1B1-CA7216AE3039}"/>
              </a:ext>
            </a:extLst>
          </p:cNvPr>
          <p:cNvSpPr txBox="1">
            <a:spLocks/>
          </p:cNvSpPr>
          <p:nvPr/>
        </p:nvSpPr>
        <p:spPr>
          <a:xfrm>
            <a:off x="836613" y="3343923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QUALITY CONTROL TESTING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E3629FD-0C78-FDE8-3A96-72CC2FB26F93}"/>
              </a:ext>
            </a:extLst>
          </p:cNvPr>
          <p:cNvSpPr txBox="1">
            <a:spLocks/>
          </p:cNvSpPr>
          <p:nvPr/>
        </p:nvSpPr>
        <p:spPr>
          <a:xfrm>
            <a:off x="836613" y="4298383"/>
            <a:ext cx="5183188" cy="1687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Software changes are tested to ensure they match against the original project intent and follow current development standards.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C3EFCC-6549-634D-9149-521B14D63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35" y="914562"/>
            <a:ext cx="11040129" cy="782112"/>
          </a:xfrm>
          <a:prstGeom prst="rect">
            <a:avLst/>
          </a:prstGeom>
        </p:spPr>
      </p:pic>
      <p:sp>
        <p:nvSpPr>
          <p:cNvPr id="13" name="Right Bracket 12">
            <a:extLst>
              <a:ext uri="{FF2B5EF4-FFF2-40B4-BE49-F238E27FC236}">
                <a16:creationId xmlns:a16="http://schemas.microsoft.com/office/drawing/2014/main" id="{2D395234-0ACC-FE03-0065-D148C470252D}"/>
              </a:ext>
            </a:extLst>
          </p:cNvPr>
          <p:cNvSpPr/>
          <p:nvPr/>
        </p:nvSpPr>
        <p:spPr>
          <a:xfrm rot="5400000">
            <a:off x="5985153" y="27152"/>
            <a:ext cx="130548" cy="3503776"/>
          </a:xfrm>
          <a:prstGeom prst="rightBracke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8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048C-4193-46A7-B629-11E6AF3B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434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“Life Cycle” Part of the SDLC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60637-E38C-4FB9-BB90-79E096B1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8442"/>
            <a:ext cx="5157787" cy="823912"/>
          </a:xfrm>
        </p:spPr>
        <p:txBody>
          <a:bodyPr/>
          <a:lstStyle/>
          <a:p>
            <a:r>
              <a:rPr lang="en-US" dirty="0"/>
              <a:t>BETA TESTING IN THE FIELD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CF22F-9C87-4879-AAB2-48632D6FD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92902"/>
            <a:ext cx="5157787" cy="1543272"/>
          </a:xfrm>
        </p:spPr>
        <p:txBody>
          <a:bodyPr>
            <a:normAutofit/>
          </a:bodyPr>
          <a:lstStyle/>
          <a:p>
            <a:r>
              <a:rPr lang="en-US" dirty="0"/>
              <a:t>Software changes are deployed in a limited, controlled environment to selected clients, who agree to work with our teams and give feedback on the enhancements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98FA1-73DF-4649-8670-2024EF5E07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38442"/>
            <a:ext cx="5432989" cy="823912"/>
          </a:xfrm>
        </p:spPr>
        <p:txBody>
          <a:bodyPr/>
          <a:lstStyle/>
          <a:p>
            <a:r>
              <a:rPr lang="en-US" dirty="0"/>
              <a:t>IMPLEMENTATION/FINAL RESOLUTION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49D214-3225-48E6-A8E2-B3627BF469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2902"/>
            <a:ext cx="5183188" cy="3554040"/>
          </a:xfrm>
        </p:spPr>
        <p:txBody>
          <a:bodyPr>
            <a:normAutofit/>
          </a:bodyPr>
          <a:lstStyle/>
          <a:p>
            <a:r>
              <a:rPr lang="en-US" dirty="0"/>
              <a:t>Software is moved from the development or beta test environment into production.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9BB6B4-244E-4F86-BF5C-9354C21B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056306E-6819-6B92-E1B1-CA7216AE3039}"/>
              </a:ext>
            </a:extLst>
          </p:cNvPr>
          <p:cNvSpPr txBox="1">
            <a:spLocks/>
          </p:cNvSpPr>
          <p:nvPr/>
        </p:nvSpPr>
        <p:spPr>
          <a:xfrm>
            <a:off x="836613" y="4395074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DOCUMENTATION/CLIENT COMMUNICATION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E3629FD-0C78-FDE8-3A96-72CC2FB26F93}"/>
              </a:ext>
            </a:extLst>
          </p:cNvPr>
          <p:cNvSpPr txBox="1">
            <a:spLocks/>
          </p:cNvSpPr>
          <p:nvPr/>
        </p:nvSpPr>
        <p:spPr>
          <a:xfrm>
            <a:off x="836613" y="5349534"/>
            <a:ext cx="5183188" cy="1152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Documentation is written to explain the changes to clients and support staff.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C3EFCC-6549-634D-9149-521B14D63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35" y="914562"/>
            <a:ext cx="11040129" cy="782112"/>
          </a:xfrm>
          <a:prstGeom prst="rect">
            <a:avLst/>
          </a:prstGeom>
        </p:spPr>
      </p:pic>
      <p:sp>
        <p:nvSpPr>
          <p:cNvPr id="13" name="Right Bracket 12">
            <a:extLst>
              <a:ext uri="{FF2B5EF4-FFF2-40B4-BE49-F238E27FC236}">
                <a16:creationId xmlns:a16="http://schemas.microsoft.com/office/drawing/2014/main" id="{94E770E1-2A91-9DD2-EE9B-C15349163569}"/>
              </a:ext>
            </a:extLst>
          </p:cNvPr>
          <p:cNvSpPr/>
          <p:nvPr/>
        </p:nvSpPr>
        <p:spPr>
          <a:xfrm rot="5400000">
            <a:off x="9582935" y="27152"/>
            <a:ext cx="130548" cy="3503776"/>
          </a:xfrm>
          <a:prstGeom prst="rightBracke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82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A0B0F3-4BE3-414F-BF92-563F722B1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B544EC4-1768-4207-B2BF-E80679952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2048C-4193-46A7-B629-11E6AF3B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4497"/>
            <a:ext cx="9753600" cy="12395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2"/>
                </a:solidFill>
              </a:rPr>
              <a:t>Project Classifications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9BB6B4-244E-4F86-BF5C-9354C21B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F3C13D2-2EC1-E745-6343-9AB36EB652B8}"/>
              </a:ext>
            </a:extLst>
          </p:cNvPr>
          <p:cNvSpPr/>
          <p:nvPr/>
        </p:nvSpPr>
        <p:spPr>
          <a:xfrm>
            <a:off x="3607535" y="2425101"/>
            <a:ext cx="4673837" cy="551655"/>
          </a:xfrm>
          <a:custGeom>
            <a:avLst/>
            <a:gdLst>
              <a:gd name="connsiteX0" fmla="*/ 0 w 4673837"/>
              <a:gd name="connsiteY0" fmla="*/ 91944 h 551655"/>
              <a:gd name="connsiteX1" fmla="*/ 91944 w 4673837"/>
              <a:gd name="connsiteY1" fmla="*/ 0 h 551655"/>
              <a:gd name="connsiteX2" fmla="*/ 4581893 w 4673837"/>
              <a:gd name="connsiteY2" fmla="*/ 0 h 551655"/>
              <a:gd name="connsiteX3" fmla="*/ 4673837 w 4673837"/>
              <a:gd name="connsiteY3" fmla="*/ 91944 h 551655"/>
              <a:gd name="connsiteX4" fmla="*/ 4673837 w 4673837"/>
              <a:gd name="connsiteY4" fmla="*/ 459711 h 551655"/>
              <a:gd name="connsiteX5" fmla="*/ 4581893 w 4673837"/>
              <a:gd name="connsiteY5" fmla="*/ 551655 h 551655"/>
              <a:gd name="connsiteX6" fmla="*/ 91944 w 4673837"/>
              <a:gd name="connsiteY6" fmla="*/ 551655 h 551655"/>
              <a:gd name="connsiteX7" fmla="*/ 0 w 4673837"/>
              <a:gd name="connsiteY7" fmla="*/ 459711 h 551655"/>
              <a:gd name="connsiteX8" fmla="*/ 0 w 4673837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837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4581893" y="0"/>
                </a:lnTo>
                <a:cubicBezTo>
                  <a:pt x="4632672" y="0"/>
                  <a:pt x="4673837" y="41165"/>
                  <a:pt x="4673837" y="91944"/>
                </a:cubicBezTo>
                <a:lnTo>
                  <a:pt x="4673837" y="459711"/>
                </a:lnTo>
                <a:cubicBezTo>
                  <a:pt x="4673837" y="510490"/>
                  <a:pt x="4632672" y="551655"/>
                  <a:pt x="4581893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>
                <a:solidFill>
                  <a:schemeClr val="bg2"/>
                </a:solidFill>
              </a:rPr>
              <a:t>Architectural Change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011CF82-B803-0C22-B28E-D404D74BA67D}"/>
              </a:ext>
            </a:extLst>
          </p:cNvPr>
          <p:cNvSpPr/>
          <p:nvPr/>
        </p:nvSpPr>
        <p:spPr>
          <a:xfrm>
            <a:off x="838199" y="3095244"/>
            <a:ext cx="4673837" cy="551655"/>
          </a:xfrm>
          <a:custGeom>
            <a:avLst/>
            <a:gdLst>
              <a:gd name="connsiteX0" fmla="*/ 0 w 4673837"/>
              <a:gd name="connsiteY0" fmla="*/ 91944 h 551655"/>
              <a:gd name="connsiteX1" fmla="*/ 91944 w 4673837"/>
              <a:gd name="connsiteY1" fmla="*/ 0 h 551655"/>
              <a:gd name="connsiteX2" fmla="*/ 4581893 w 4673837"/>
              <a:gd name="connsiteY2" fmla="*/ 0 h 551655"/>
              <a:gd name="connsiteX3" fmla="*/ 4673837 w 4673837"/>
              <a:gd name="connsiteY3" fmla="*/ 91944 h 551655"/>
              <a:gd name="connsiteX4" fmla="*/ 4673837 w 4673837"/>
              <a:gd name="connsiteY4" fmla="*/ 459711 h 551655"/>
              <a:gd name="connsiteX5" fmla="*/ 4581893 w 4673837"/>
              <a:gd name="connsiteY5" fmla="*/ 551655 h 551655"/>
              <a:gd name="connsiteX6" fmla="*/ 91944 w 4673837"/>
              <a:gd name="connsiteY6" fmla="*/ 551655 h 551655"/>
              <a:gd name="connsiteX7" fmla="*/ 0 w 4673837"/>
              <a:gd name="connsiteY7" fmla="*/ 459711 h 551655"/>
              <a:gd name="connsiteX8" fmla="*/ 0 w 4673837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837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4581893" y="0"/>
                </a:lnTo>
                <a:cubicBezTo>
                  <a:pt x="4632672" y="0"/>
                  <a:pt x="4673837" y="41165"/>
                  <a:pt x="4673837" y="91944"/>
                </a:cubicBezTo>
                <a:lnTo>
                  <a:pt x="4673837" y="459711"/>
                </a:lnTo>
                <a:cubicBezTo>
                  <a:pt x="4673837" y="510490"/>
                  <a:pt x="4632672" y="551655"/>
                  <a:pt x="4581893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>
                <a:solidFill>
                  <a:schemeClr val="bg2"/>
                </a:solidFill>
              </a:rPr>
              <a:t>Card Conversion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8875D4-07B9-E55D-AA9F-A1F1FB6DB3C5}"/>
              </a:ext>
            </a:extLst>
          </p:cNvPr>
          <p:cNvSpPr/>
          <p:nvPr/>
        </p:nvSpPr>
        <p:spPr>
          <a:xfrm>
            <a:off x="838199" y="3765393"/>
            <a:ext cx="4673837" cy="551655"/>
          </a:xfrm>
          <a:custGeom>
            <a:avLst/>
            <a:gdLst>
              <a:gd name="connsiteX0" fmla="*/ 0 w 4673837"/>
              <a:gd name="connsiteY0" fmla="*/ 91944 h 551655"/>
              <a:gd name="connsiteX1" fmla="*/ 91944 w 4673837"/>
              <a:gd name="connsiteY1" fmla="*/ 0 h 551655"/>
              <a:gd name="connsiteX2" fmla="*/ 4581893 w 4673837"/>
              <a:gd name="connsiteY2" fmla="*/ 0 h 551655"/>
              <a:gd name="connsiteX3" fmla="*/ 4673837 w 4673837"/>
              <a:gd name="connsiteY3" fmla="*/ 91944 h 551655"/>
              <a:gd name="connsiteX4" fmla="*/ 4673837 w 4673837"/>
              <a:gd name="connsiteY4" fmla="*/ 459711 h 551655"/>
              <a:gd name="connsiteX5" fmla="*/ 4581893 w 4673837"/>
              <a:gd name="connsiteY5" fmla="*/ 551655 h 551655"/>
              <a:gd name="connsiteX6" fmla="*/ 91944 w 4673837"/>
              <a:gd name="connsiteY6" fmla="*/ 551655 h 551655"/>
              <a:gd name="connsiteX7" fmla="*/ 0 w 4673837"/>
              <a:gd name="connsiteY7" fmla="*/ 459711 h 551655"/>
              <a:gd name="connsiteX8" fmla="*/ 0 w 4673837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837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4581893" y="0"/>
                </a:lnTo>
                <a:cubicBezTo>
                  <a:pt x="4632672" y="0"/>
                  <a:pt x="4673837" y="41165"/>
                  <a:pt x="4673837" y="91944"/>
                </a:cubicBezTo>
                <a:lnTo>
                  <a:pt x="4673837" y="459711"/>
                </a:lnTo>
                <a:cubicBezTo>
                  <a:pt x="4673837" y="510490"/>
                  <a:pt x="4632672" y="551655"/>
                  <a:pt x="4581893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>
                <a:solidFill>
                  <a:schemeClr val="bg2"/>
                </a:solidFill>
              </a:rPr>
              <a:t>CU Conversion/Merger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930C2D0-B0D5-87E6-4A74-60FCECE73300}"/>
              </a:ext>
            </a:extLst>
          </p:cNvPr>
          <p:cNvSpPr/>
          <p:nvPr/>
        </p:nvSpPr>
        <p:spPr>
          <a:xfrm>
            <a:off x="838199" y="4444251"/>
            <a:ext cx="4673837" cy="551655"/>
          </a:xfrm>
          <a:custGeom>
            <a:avLst/>
            <a:gdLst>
              <a:gd name="connsiteX0" fmla="*/ 0 w 4673837"/>
              <a:gd name="connsiteY0" fmla="*/ 91944 h 551655"/>
              <a:gd name="connsiteX1" fmla="*/ 91944 w 4673837"/>
              <a:gd name="connsiteY1" fmla="*/ 0 h 551655"/>
              <a:gd name="connsiteX2" fmla="*/ 4581893 w 4673837"/>
              <a:gd name="connsiteY2" fmla="*/ 0 h 551655"/>
              <a:gd name="connsiteX3" fmla="*/ 4673837 w 4673837"/>
              <a:gd name="connsiteY3" fmla="*/ 91944 h 551655"/>
              <a:gd name="connsiteX4" fmla="*/ 4673837 w 4673837"/>
              <a:gd name="connsiteY4" fmla="*/ 459711 h 551655"/>
              <a:gd name="connsiteX5" fmla="*/ 4581893 w 4673837"/>
              <a:gd name="connsiteY5" fmla="*/ 551655 h 551655"/>
              <a:gd name="connsiteX6" fmla="*/ 91944 w 4673837"/>
              <a:gd name="connsiteY6" fmla="*/ 551655 h 551655"/>
              <a:gd name="connsiteX7" fmla="*/ 0 w 4673837"/>
              <a:gd name="connsiteY7" fmla="*/ 459711 h 551655"/>
              <a:gd name="connsiteX8" fmla="*/ 0 w 4673837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837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4581893" y="0"/>
                </a:lnTo>
                <a:cubicBezTo>
                  <a:pt x="4632672" y="0"/>
                  <a:pt x="4673837" y="41165"/>
                  <a:pt x="4673837" y="91944"/>
                </a:cubicBezTo>
                <a:lnTo>
                  <a:pt x="4673837" y="459711"/>
                </a:lnTo>
                <a:cubicBezTo>
                  <a:pt x="4673837" y="510490"/>
                  <a:pt x="4632672" y="551655"/>
                  <a:pt x="4581893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>
                <a:solidFill>
                  <a:schemeClr val="bg2"/>
                </a:solidFill>
              </a:rPr>
              <a:t>Custom Forms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4B8C54-A7D4-ECF0-19E7-1B0F3431C65C}"/>
              </a:ext>
            </a:extLst>
          </p:cNvPr>
          <p:cNvSpPr/>
          <p:nvPr/>
        </p:nvSpPr>
        <p:spPr>
          <a:xfrm>
            <a:off x="838199" y="5105691"/>
            <a:ext cx="4673837" cy="551655"/>
          </a:xfrm>
          <a:custGeom>
            <a:avLst/>
            <a:gdLst>
              <a:gd name="connsiteX0" fmla="*/ 0 w 4673837"/>
              <a:gd name="connsiteY0" fmla="*/ 91944 h 551655"/>
              <a:gd name="connsiteX1" fmla="*/ 91944 w 4673837"/>
              <a:gd name="connsiteY1" fmla="*/ 0 h 551655"/>
              <a:gd name="connsiteX2" fmla="*/ 4581893 w 4673837"/>
              <a:gd name="connsiteY2" fmla="*/ 0 h 551655"/>
              <a:gd name="connsiteX3" fmla="*/ 4673837 w 4673837"/>
              <a:gd name="connsiteY3" fmla="*/ 91944 h 551655"/>
              <a:gd name="connsiteX4" fmla="*/ 4673837 w 4673837"/>
              <a:gd name="connsiteY4" fmla="*/ 459711 h 551655"/>
              <a:gd name="connsiteX5" fmla="*/ 4581893 w 4673837"/>
              <a:gd name="connsiteY5" fmla="*/ 551655 h 551655"/>
              <a:gd name="connsiteX6" fmla="*/ 91944 w 4673837"/>
              <a:gd name="connsiteY6" fmla="*/ 551655 h 551655"/>
              <a:gd name="connsiteX7" fmla="*/ 0 w 4673837"/>
              <a:gd name="connsiteY7" fmla="*/ 459711 h 551655"/>
              <a:gd name="connsiteX8" fmla="*/ 0 w 4673837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837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4581893" y="0"/>
                </a:lnTo>
                <a:cubicBezTo>
                  <a:pt x="4632672" y="0"/>
                  <a:pt x="4673837" y="41165"/>
                  <a:pt x="4673837" y="91944"/>
                </a:cubicBezTo>
                <a:lnTo>
                  <a:pt x="4673837" y="459711"/>
                </a:lnTo>
                <a:cubicBezTo>
                  <a:pt x="4673837" y="510490"/>
                  <a:pt x="4632672" y="551655"/>
                  <a:pt x="4581893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>
                <a:solidFill>
                  <a:schemeClr val="bg2"/>
                </a:solidFill>
              </a:rPr>
              <a:t>Custom Request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86B9FF-6E1B-0395-F2D3-5E6573ECD870}"/>
              </a:ext>
            </a:extLst>
          </p:cNvPr>
          <p:cNvSpPr/>
          <p:nvPr/>
        </p:nvSpPr>
        <p:spPr>
          <a:xfrm>
            <a:off x="838199" y="5767131"/>
            <a:ext cx="4673837" cy="551655"/>
          </a:xfrm>
          <a:custGeom>
            <a:avLst/>
            <a:gdLst>
              <a:gd name="connsiteX0" fmla="*/ 0 w 4673837"/>
              <a:gd name="connsiteY0" fmla="*/ 91944 h 551655"/>
              <a:gd name="connsiteX1" fmla="*/ 91944 w 4673837"/>
              <a:gd name="connsiteY1" fmla="*/ 0 h 551655"/>
              <a:gd name="connsiteX2" fmla="*/ 4581893 w 4673837"/>
              <a:gd name="connsiteY2" fmla="*/ 0 h 551655"/>
              <a:gd name="connsiteX3" fmla="*/ 4673837 w 4673837"/>
              <a:gd name="connsiteY3" fmla="*/ 91944 h 551655"/>
              <a:gd name="connsiteX4" fmla="*/ 4673837 w 4673837"/>
              <a:gd name="connsiteY4" fmla="*/ 459711 h 551655"/>
              <a:gd name="connsiteX5" fmla="*/ 4581893 w 4673837"/>
              <a:gd name="connsiteY5" fmla="*/ 551655 h 551655"/>
              <a:gd name="connsiteX6" fmla="*/ 91944 w 4673837"/>
              <a:gd name="connsiteY6" fmla="*/ 551655 h 551655"/>
              <a:gd name="connsiteX7" fmla="*/ 0 w 4673837"/>
              <a:gd name="connsiteY7" fmla="*/ 459711 h 551655"/>
              <a:gd name="connsiteX8" fmla="*/ 0 w 4673837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837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4581893" y="0"/>
                </a:lnTo>
                <a:cubicBezTo>
                  <a:pt x="4632672" y="0"/>
                  <a:pt x="4673837" y="41165"/>
                  <a:pt x="4673837" y="91944"/>
                </a:cubicBezTo>
                <a:lnTo>
                  <a:pt x="4673837" y="459711"/>
                </a:lnTo>
                <a:cubicBezTo>
                  <a:pt x="4673837" y="510490"/>
                  <a:pt x="4632672" y="551655"/>
                  <a:pt x="4581893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>
                <a:solidFill>
                  <a:schemeClr val="bg2"/>
                </a:solidFill>
              </a:rPr>
              <a:t>Feasibility Research</a:t>
            </a:r>
          </a:p>
        </p:txBody>
      </p:sp>
      <p:pic>
        <p:nvPicPr>
          <p:cNvPr id="21" name="Picture Placeholder 6">
            <a:extLst>
              <a:ext uri="{FF2B5EF4-FFF2-40B4-BE49-F238E27FC236}">
                <a16:creationId xmlns:a16="http://schemas.microsoft.com/office/drawing/2014/main" id="{8418BFD2-68CE-E8C4-DCD6-6AD3418E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26" r="12226"/>
          <a:stretch/>
        </p:blipFill>
        <p:spPr>
          <a:xfrm>
            <a:off x="9345613" y="0"/>
            <a:ext cx="2846387" cy="2871788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FDC0E1E-0B2E-56A5-AD37-BD8FEE45E3ED}"/>
              </a:ext>
            </a:extLst>
          </p:cNvPr>
          <p:cNvSpPr/>
          <p:nvPr/>
        </p:nvSpPr>
        <p:spPr>
          <a:xfrm>
            <a:off x="6336421" y="3094203"/>
            <a:ext cx="4673837" cy="551655"/>
          </a:xfrm>
          <a:custGeom>
            <a:avLst/>
            <a:gdLst>
              <a:gd name="connsiteX0" fmla="*/ 0 w 4673837"/>
              <a:gd name="connsiteY0" fmla="*/ 91944 h 551655"/>
              <a:gd name="connsiteX1" fmla="*/ 91944 w 4673837"/>
              <a:gd name="connsiteY1" fmla="*/ 0 h 551655"/>
              <a:gd name="connsiteX2" fmla="*/ 4581893 w 4673837"/>
              <a:gd name="connsiteY2" fmla="*/ 0 h 551655"/>
              <a:gd name="connsiteX3" fmla="*/ 4673837 w 4673837"/>
              <a:gd name="connsiteY3" fmla="*/ 91944 h 551655"/>
              <a:gd name="connsiteX4" fmla="*/ 4673837 w 4673837"/>
              <a:gd name="connsiteY4" fmla="*/ 459711 h 551655"/>
              <a:gd name="connsiteX5" fmla="*/ 4581893 w 4673837"/>
              <a:gd name="connsiteY5" fmla="*/ 551655 h 551655"/>
              <a:gd name="connsiteX6" fmla="*/ 91944 w 4673837"/>
              <a:gd name="connsiteY6" fmla="*/ 551655 h 551655"/>
              <a:gd name="connsiteX7" fmla="*/ 0 w 4673837"/>
              <a:gd name="connsiteY7" fmla="*/ 459711 h 551655"/>
              <a:gd name="connsiteX8" fmla="*/ 0 w 4673837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837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4581893" y="0"/>
                </a:lnTo>
                <a:cubicBezTo>
                  <a:pt x="4632672" y="0"/>
                  <a:pt x="4673837" y="41165"/>
                  <a:pt x="4673837" y="91944"/>
                </a:cubicBezTo>
                <a:lnTo>
                  <a:pt x="4673837" y="459711"/>
                </a:lnTo>
                <a:cubicBezTo>
                  <a:pt x="4673837" y="510490"/>
                  <a:pt x="4632672" y="551655"/>
                  <a:pt x="4581893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>
                <a:solidFill>
                  <a:schemeClr val="bg2"/>
                </a:solidFill>
              </a:rPr>
              <a:t>Generic Forms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82D601E-6CE6-2891-A917-25CA1CA08764}"/>
              </a:ext>
            </a:extLst>
          </p:cNvPr>
          <p:cNvSpPr/>
          <p:nvPr/>
        </p:nvSpPr>
        <p:spPr>
          <a:xfrm>
            <a:off x="6336420" y="3765392"/>
            <a:ext cx="4673837" cy="551655"/>
          </a:xfrm>
          <a:custGeom>
            <a:avLst/>
            <a:gdLst>
              <a:gd name="connsiteX0" fmla="*/ 0 w 4673837"/>
              <a:gd name="connsiteY0" fmla="*/ 91944 h 551655"/>
              <a:gd name="connsiteX1" fmla="*/ 91944 w 4673837"/>
              <a:gd name="connsiteY1" fmla="*/ 0 h 551655"/>
              <a:gd name="connsiteX2" fmla="*/ 4581893 w 4673837"/>
              <a:gd name="connsiteY2" fmla="*/ 0 h 551655"/>
              <a:gd name="connsiteX3" fmla="*/ 4673837 w 4673837"/>
              <a:gd name="connsiteY3" fmla="*/ 91944 h 551655"/>
              <a:gd name="connsiteX4" fmla="*/ 4673837 w 4673837"/>
              <a:gd name="connsiteY4" fmla="*/ 459711 h 551655"/>
              <a:gd name="connsiteX5" fmla="*/ 4581893 w 4673837"/>
              <a:gd name="connsiteY5" fmla="*/ 551655 h 551655"/>
              <a:gd name="connsiteX6" fmla="*/ 91944 w 4673837"/>
              <a:gd name="connsiteY6" fmla="*/ 551655 h 551655"/>
              <a:gd name="connsiteX7" fmla="*/ 0 w 4673837"/>
              <a:gd name="connsiteY7" fmla="*/ 459711 h 551655"/>
              <a:gd name="connsiteX8" fmla="*/ 0 w 4673837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837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4581893" y="0"/>
                </a:lnTo>
                <a:cubicBezTo>
                  <a:pt x="4632672" y="0"/>
                  <a:pt x="4673837" y="41165"/>
                  <a:pt x="4673837" y="91944"/>
                </a:cubicBezTo>
                <a:lnTo>
                  <a:pt x="4673837" y="459711"/>
                </a:lnTo>
                <a:cubicBezTo>
                  <a:pt x="4673837" y="510490"/>
                  <a:pt x="4632672" y="551655"/>
                  <a:pt x="4581893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>
                <a:solidFill>
                  <a:schemeClr val="bg2"/>
                </a:solidFill>
              </a:rPr>
              <a:t>GOLD Screen Modification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E0363E4-4F9F-54EB-A1DA-B9F868A4878D}"/>
              </a:ext>
            </a:extLst>
          </p:cNvPr>
          <p:cNvSpPr/>
          <p:nvPr/>
        </p:nvSpPr>
        <p:spPr>
          <a:xfrm>
            <a:off x="6350235" y="4444250"/>
            <a:ext cx="4673837" cy="551655"/>
          </a:xfrm>
          <a:custGeom>
            <a:avLst/>
            <a:gdLst>
              <a:gd name="connsiteX0" fmla="*/ 0 w 4673837"/>
              <a:gd name="connsiteY0" fmla="*/ 91944 h 551655"/>
              <a:gd name="connsiteX1" fmla="*/ 91944 w 4673837"/>
              <a:gd name="connsiteY1" fmla="*/ 0 h 551655"/>
              <a:gd name="connsiteX2" fmla="*/ 4581893 w 4673837"/>
              <a:gd name="connsiteY2" fmla="*/ 0 h 551655"/>
              <a:gd name="connsiteX3" fmla="*/ 4673837 w 4673837"/>
              <a:gd name="connsiteY3" fmla="*/ 91944 h 551655"/>
              <a:gd name="connsiteX4" fmla="*/ 4673837 w 4673837"/>
              <a:gd name="connsiteY4" fmla="*/ 459711 h 551655"/>
              <a:gd name="connsiteX5" fmla="*/ 4581893 w 4673837"/>
              <a:gd name="connsiteY5" fmla="*/ 551655 h 551655"/>
              <a:gd name="connsiteX6" fmla="*/ 91944 w 4673837"/>
              <a:gd name="connsiteY6" fmla="*/ 551655 h 551655"/>
              <a:gd name="connsiteX7" fmla="*/ 0 w 4673837"/>
              <a:gd name="connsiteY7" fmla="*/ 459711 h 551655"/>
              <a:gd name="connsiteX8" fmla="*/ 0 w 4673837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837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4581893" y="0"/>
                </a:lnTo>
                <a:cubicBezTo>
                  <a:pt x="4632672" y="0"/>
                  <a:pt x="4673837" y="41165"/>
                  <a:pt x="4673837" y="91944"/>
                </a:cubicBezTo>
                <a:lnTo>
                  <a:pt x="4673837" y="459711"/>
                </a:lnTo>
                <a:cubicBezTo>
                  <a:pt x="4673837" y="510490"/>
                  <a:pt x="4632672" y="551655"/>
                  <a:pt x="4581893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>
                <a:solidFill>
                  <a:schemeClr val="bg2"/>
                </a:solidFill>
              </a:rPr>
              <a:t>Program Modification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9FF8926-2FFE-8807-4D6F-6F2A925110C6}"/>
              </a:ext>
            </a:extLst>
          </p:cNvPr>
          <p:cNvSpPr/>
          <p:nvPr/>
        </p:nvSpPr>
        <p:spPr>
          <a:xfrm>
            <a:off x="6336419" y="5106002"/>
            <a:ext cx="4673837" cy="551655"/>
          </a:xfrm>
          <a:custGeom>
            <a:avLst/>
            <a:gdLst>
              <a:gd name="connsiteX0" fmla="*/ 0 w 4673837"/>
              <a:gd name="connsiteY0" fmla="*/ 91944 h 551655"/>
              <a:gd name="connsiteX1" fmla="*/ 91944 w 4673837"/>
              <a:gd name="connsiteY1" fmla="*/ 0 h 551655"/>
              <a:gd name="connsiteX2" fmla="*/ 4581893 w 4673837"/>
              <a:gd name="connsiteY2" fmla="*/ 0 h 551655"/>
              <a:gd name="connsiteX3" fmla="*/ 4673837 w 4673837"/>
              <a:gd name="connsiteY3" fmla="*/ 91944 h 551655"/>
              <a:gd name="connsiteX4" fmla="*/ 4673837 w 4673837"/>
              <a:gd name="connsiteY4" fmla="*/ 459711 h 551655"/>
              <a:gd name="connsiteX5" fmla="*/ 4581893 w 4673837"/>
              <a:gd name="connsiteY5" fmla="*/ 551655 h 551655"/>
              <a:gd name="connsiteX6" fmla="*/ 91944 w 4673837"/>
              <a:gd name="connsiteY6" fmla="*/ 551655 h 551655"/>
              <a:gd name="connsiteX7" fmla="*/ 0 w 4673837"/>
              <a:gd name="connsiteY7" fmla="*/ 459711 h 551655"/>
              <a:gd name="connsiteX8" fmla="*/ 0 w 4673837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837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4581893" y="0"/>
                </a:lnTo>
                <a:cubicBezTo>
                  <a:pt x="4632672" y="0"/>
                  <a:pt x="4673837" y="41165"/>
                  <a:pt x="4673837" y="91944"/>
                </a:cubicBezTo>
                <a:lnTo>
                  <a:pt x="4673837" y="459711"/>
                </a:lnTo>
                <a:cubicBezTo>
                  <a:pt x="4673837" y="510490"/>
                  <a:pt x="4632672" y="551655"/>
                  <a:pt x="4581893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>
                <a:solidFill>
                  <a:schemeClr val="bg2"/>
                </a:solidFill>
              </a:rPr>
              <a:t>Software Enhancement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C1AEA71-DD57-3C16-07A0-9BA511F651BF}"/>
              </a:ext>
            </a:extLst>
          </p:cNvPr>
          <p:cNvSpPr/>
          <p:nvPr/>
        </p:nvSpPr>
        <p:spPr>
          <a:xfrm>
            <a:off x="6336419" y="5767131"/>
            <a:ext cx="4673837" cy="551655"/>
          </a:xfrm>
          <a:custGeom>
            <a:avLst/>
            <a:gdLst>
              <a:gd name="connsiteX0" fmla="*/ 0 w 4673837"/>
              <a:gd name="connsiteY0" fmla="*/ 91944 h 551655"/>
              <a:gd name="connsiteX1" fmla="*/ 91944 w 4673837"/>
              <a:gd name="connsiteY1" fmla="*/ 0 h 551655"/>
              <a:gd name="connsiteX2" fmla="*/ 4581893 w 4673837"/>
              <a:gd name="connsiteY2" fmla="*/ 0 h 551655"/>
              <a:gd name="connsiteX3" fmla="*/ 4673837 w 4673837"/>
              <a:gd name="connsiteY3" fmla="*/ 91944 h 551655"/>
              <a:gd name="connsiteX4" fmla="*/ 4673837 w 4673837"/>
              <a:gd name="connsiteY4" fmla="*/ 459711 h 551655"/>
              <a:gd name="connsiteX5" fmla="*/ 4581893 w 4673837"/>
              <a:gd name="connsiteY5" fmla="*/ 551655 h 551655"/>
              <a:gd name="connsiteX6" fmla="*/ 91944 w 4673837"/>
              <a:gd name="connsiteY6" fmla="*/ 551655 h 551655"/>
              <a:gd name="connsiteX7" fmla="*/ 0 w 4673837"/>
              <a:gd name="connsiteY7" fmla="*/ 459711 h 551655"/>
              <a:gd name="connsiteX8" fmla="*/ 0 w 4673837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837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4581893" y="0"/>
                </a:lnTo>
                <a:cubicBezTo>
                  <a:pt x="4632672" y="0"/>
                  <a:pt x="4673837" y="41165"/>
                  <a:pt x="4673837" y="91944"/>
                </a:cubicBezTo>
                <a:lnTo>
                  <a:pt x="4673837" y="459711"/>
                </a:lnTo>
                <a:cubicBezTo>
                  <a:pt x="4673837" y="510490"/>
                  <a:pt x="4632672" y="551655"/>
                  <a:pt x="4581893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>
                <a:solidFill>
                  <a:schemeClr val="bg2"/>
                </a:solidFill>
              </a:rPr>
              <a:t>Warranty Adjustment</a:t>
            </a:r>
          </a:p>
        </p:txBody>
      </p:sp>
    </p:spTree>
    <p:extLst>
      <p:ext uri="{BB962C8B-B14F-4D97-AF65-F5344CB8AC3E}">
        <p14:creationId xmlns:p14="http://schemas.microsoft.com/office/powerpoint/2010/main" val="3492077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A0B0F3-4BE3-414F-BF92-563F722B1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B544EC4-1768-4207-B2BF-E80679952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2048C-4193-46A7-B629-11E6AF3B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4497"/>
            <a:ext cx="9753600" cy="12395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</a:rPr>
              <a:t>Guidelines for Making Approvals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6CACF22F-9C87-4879-AAB2-48632D6FD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2447811"/>
            <a:ext cx="10109675" cy="312544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just">
              <a:lnSpc>
                <a:spcPct val="110000"/>
              </a:lnSpc>
              <a:spcAft>
                <a:spcPts val="600"/>
              </a:spcAft>
            </a:pPr>
            <a:r>
              <a:rPr lang="en-US" sz="1800" b="1" dirty="0"/>
              <a:t>Program Modifications and Warranty Adjustments</a:t>
            </a:r>
            <a:r>
              <a:rPr lang="en-US" sz="1800" dirty="0"/>
              <a:t>: With the exception of fast-tracked projects already described, to get a yes it must be realistic that the work can begin within the next 12 months after the project is approved.</a:t>
            </a:r>
          </a:p>
          <a:p>
            <a:pPr indent="-228600" algn="just">
              <a:lnSpc>
                <a:spcPct val="110000"/>
              </a:lnSpc>
              <a:spcAft>
                <a:spcPts val="600"/>
              </a:spcAft>
            </a:pPr>
            <a:r>
              <a:rPr lang="en-US" sz="1800" b="1" dirty="0"/>
              <a:t>Software Enhancements and Architectural Changes</a:t>
            </a:r>
            <a:r>
              <a:rPr lang="en-US" sz="1800" dirty="0"/>
              <a:t>: Initial approval is based on our estimate that it is feasible for preliminary research and/or design work to be completed within 18 months of project approval.</a:t>
            </a:r>
          </a:p>
          <a:p>
            <a:pPr indent="-228600" algn="just">
              <a:lnSpc>
                <a:spcPct val="110000"/>
              </a:lnSpc>
              <a:spcAft>
                <a:spcPts val="600"/>
              </a:spcAft>
            </a:pPr>
            <a:r>
              <a:rPr lang="en-US" sz="1800" b="1" dirty="0"/>
              <a:t>Custom and Conversion Projects</a:t>
            </a:r>
            <a:r>
              <a:rPr lang="en-US" sz="1800" dirty="0"/>
              <a:t>: Initial approval is based on separate client approval and contractual agreement processes.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9BB6B4-244E-4F86-BF5C-9354C21B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19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18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A0B0F3-4BE3-414F-BF92-563F722B1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B544EC4-1768-4207-B2BF-E80679952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2048C-4193-46A7-B629-11E6AF3B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4497"/>
            <a:ext cx="9753600" cy="12395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2"/>
                </a:solidFill>
              </a:rPr>
              <a:t>Project Requests:</a:t>
            </a:r>
            <a:br>
              <a:rPr lang="en-US" sz="4000" dirty="0">
                <a:solidFill>
                  <a:schemeClr val="bg2"/>
                </a:solidFill>
              </a:rPr>
            </a:br>
            <a:r>
              <a:rPr lang="en-US" sz="4000" dirty="0">
                <a:solidFill>
                  <a:schemeClr val="bg2"/>
                </a:solidFill>
              </a:rPr>
              <a:t>Where Do the Ideas Come From?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9BB6B4-244E-4F86-BF5C-9354C21B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D2E07B2-0246-4C4D-C3F5-8CDDF3B2EB04}"/>
              </a:ext>
            </a:extLst>
          </p:cNvPr>
          <p:cNvSpPr txBox="1">
            <a:spLocks/>
          </p:cNvSpPr>
          <p:nvPr/>
        </p:nvSpPr>
        <p:spPr>
          <a:xfrm>
            <a:off x="4245671" y="1980465"/>
            <a:ext cx="340747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Event Drivers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1F74EF17-4FDC-55B4-C47E-A7B89407A28E}"/>
              </a:ext>
            </a:extLst>
          </p:cNvPr>
          <p:cNvSpPr txBox="1">
            <a:spLocks/>
          </p:cNvSpPr>
          <p:nvPr/>
        </p:nvSpPr>
        <p:spPr>
          <a:xfrm>
            <a:off x="4245671" y="2934925"/>
            <a:ext cx="3407472" cy="3554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Leadership Conference</a:t>
            </a:r>
          </a:p>
          <a:p>
            <a:r>
              <a:rPr lang="en-US" dirty="0"/>
              <a:t>CEO Strategies</a:t>
            </a:r>
          </a:p>
          <a:p>
            <a:r>
              <a:rPr lang="en-US" dirty="0"/>
              <a:t>Focus Groups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5BACA21-8421-48C3-2CF8-6EC28BFAA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6916"/>
            <a:ext cx="3407471" cy="823912"/>
          </a:xfrm>
        </p:spPr>
        <p:txBody>
          <a:bodyPr>
            <a:normAutofit/>
          </a:bodyPr>
          <a:lstStyle/>
          <a:p>
            <a:r>
              <a:rPr lang="en-US" dirty="0"/>
              <a:t>Business Drivers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36576524-3A9F-D592-2DC7-FD57529A8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941376"/>
            <a:ext cx="3407472" cy="35540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Xtend SRS Bookkeeping</a:t>
            </a:r>
          </a:p>
          <a:p>
            <a:r>
              <a:rPr lang="en-US" dirty="0" err="1"/>
              <a:t>AuditLink</a:t>
            </a:r>
            <a:endParaRPr lang="en-US" dirty="0"/>
          </a:p>
          <a:p>
            <a:r>
              <a:rPr lang="en-US" dirty="0"/>
              <a:t>Lender*VP</a:t>
            </a:r>
          </a:p>
          <a:p>
            <a:r>
              <a:rPr lang="en-US" dirty="0"/>
              <a:t>Xtend</a:t>
            </a:r>
          </a:p>
          <a:p>
            <a:r>
              <a:rPr lang="en-US" dirty="0"/>
              <a:t>Earnings Edge</a:t>
            </a:r>
          </a:p>
          <a:p>
            <a:r>
              <a:rPr lang="en-US" dirty="0"/>
              <a:t>Imaging Solutions</a:t>
            </a:r>
          </a:p>
          <a:p>
            <a:r>
              <a:rPr lang="en-US" dirty="0" err="1"/>
              <a:t>SettleMINT</a:t>
            </a:r>
            <a:r>
              <a:rPr lang="en-US" dirty="0"/>
              <a:t> EFT</a:t>
            </a:r>
          </a:p>
          <a:p>
            <a:r>
              <a:rPr lang="en-US" dirty="0" err="1"/>
              <a:t>OpsEngine</a:t>
            </a:r>
            <a:endParaRPr lang="en-US" dirty="0"/>
          </a:p>
          <a:p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20D1708-8BF7-5B83-6BFD-FEA7916EB970}"/>
              </a:ext>
            </a:extLst>
          </p:cNvPr>
          <p:cNvSpPr txBox="1">
            <a:spLocks/>
          </p:cNvSpPr>
          <p:nvPr/>
        </p:nvSpPr>
        <p:spPr>
          <a:xfrm>
            <a:off x="7653141" y="1980465"/>
            <a:ext cx="340747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Client Drivers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80B0D344-739D-4EDA-0A8C-BAC5AF8D842F}"/>
              </a:ext>
            </a:extLst>
          </p:cNvPr>
          <p:cNvSpPr txBox="1">
            <a:spLocks/>
          </p:cNvSpPr>
          <p:nvPr/>
        </p:nvSpPr>
        <p:spPr>
          <a:xfrm>
            <a:off x="7653141" y="2934925"/>
            <a:ext cx="3407472" cy="3554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83464" indent="-283464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Industry and regulatory directives</a:t>
            </a:r>
          </a:p>
          <a:p>
            <a:r>
              <a:rPr lang="en-US" dirty="0"/>
              <a:t>Sales contracts and contractual obligations</a:t>
            </a:r>
          </a:p>
          <a:p>
            <a:r>
              <a:rPr lang="en-US" dirty="0"/>
              <a:t>Custom work</a:t>
            </a:r>
          </a:p>
          <a:p>
            <a:r>
              <a:rPr lang="en-US" dirty="0"/>
              <a:t>Changes by third-party vendors</a:t>
            </a:r>
          </a:p>
          <a:p>
            <a:r>
              <a:rPr lang="en-US" dirty="0"/>
              <a:t>Direct requests from clients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0CFB18-56B5-D6B0-D563-CBF924CF9CDB}"/>
              </a:ext>
            </a:extLst>
          </p:cNvPr>
          <p:cNvCxnSpPr>
            <a:cxnSpLocks/>
          </p:cNvCxnSpPr>
          <p:nvPr/>
        </p:nvCxnSpPr>
        <p:spPr>
          <a:xfrm>
            <a:off x="3991441" y="2469733"/>
            <a:ext cx="0" cy="4081303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987B87F-8C4A-B8D0-7E56-D6856C1EB8ED}"/>
              </a:ext>
            </a:extLst>
          </p:cNvPr>
          <p:cNvCxnSpPr>
            <a:cxnSpLocks/>
          </p:cNvCxnSpPr>
          <p:nvPr/>
        </p:nvCxnSpPr>
        <p:spPr>
          <a:xfrm>
            <a:off x="7435402" y="2469733"/>
            <a:ext cx="0" cy="4081303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645992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AB8BBB-9A18-4050-923B-7FC6E36DA49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BD36D06-4CB7-4DF0-BC60-E9BFBDAC45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61E4D0-D101-4A17-BA61-F29B2B6CFE7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 overlay design</Template>
  <TotalTime>458</TotalTime>
  <Words>935</Words>
  <Application>Microsoft Office PowerPoint</Application>
  <PresentationFormat>Widescreen</PresentationFormat>
  <Paragraphs>101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Nova Light</vt:lpstr>
      <vt:lpstr>Calibri</vt:lpstr>
      <vt:lpstr>Elephant</vt:lpstr>
      <vt:lpstr>ModOverlayVTI</vt:lpstr>
      <vt:lpstr>PowerPoint Presentation</vt:lpstr>
      <vt:lpstr>What is the SDLC?</vt:lpstr>
      <vt:lpstr>General Goals</vt:lpstr>
      <vt:lpstr>The “Life Cycle” Part of the SDLC</vt:lpstr>
      <vt:lpstr>The “Life Cycle” Part of the SDLC</vt:lpstr>
      <vt:lpstr>The “Life Cycle” Part of the SDLC</vt:lpstr>
      <vt:lpstr>Project Classifications</vt:lpstr>
      <vt:lpstr>Guidelines for Making Approvals</vt:lpstr>
      <vt:lpstr>Project Requests: Where Do the Ideas Come From?</vt:lpstr>
      <vt:lpstr>Tracking Progress</vt:lpstr>
      <vt:lpstr>Additional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Macmillan</dc:creator>
  <cp:lastModifiedBy>Andrew Macmillan</cp:lastModifiedBy>
  <cp:revision>17</cp:revision>
  <dcterms:created xsi:type="dcterms:W3CDTF">2022-06-01T17:26:18Z</dcterms:created>
  <dcterms:modified xsi:type="dcterms:W3CDTF">2022-06-06T15:10:32Z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