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62"/>
  </p:notesMasterIdLst>
  <p:sldIdLst>
    <p:sldId id="275" r:id="rId15"/>
    <p:sldId id="383" r:id="rId16"/>
    <p:sldId id="260" r:id="rId17"/>
    <p:sldId id="256" r:id="rId18"/>
    <p:sldId id="385" r:id="rId19"/>
    <p:sldId id="386" r:id="rId20"/>
    <p:sldId id="369" r:id="rId21"/>
    <p:sldId id="400" r:id="rId22"/>
    <p:sldId id="310" r:id="rId23"/>
    <p:sldId id="387" r:id="rId24"/>
    <p:sldId id="389" r:id="rId25"/>
    <p:sldId id="388" r:id="rId26"/>
    <p:sldId id="307" r:id="rId27"/>
    <p:sldId id="308" r:id="rId28"/>
    <p:sldId id="311" r:id="rId29"/>
    <p:sldId id="312" r:id="rId30"/>
    <p:sldId id="313" r:id="rId31"/>
    <p:sldId id="316" r:id="rId32"/>
    <p:sldId id="314" r:id="rId33"/>
    <p:sldId id="315" r:id="rId34"/>
    <p:sldId id="390" r:id="rId35"/>
    <p:sldId id="317" r:id="rId36"/>
    <p:sldId id="319" r:id="rId37"/>
    <p:sldId id="392" r:id="rId38"/>
    <p:sldId id="391" r:id="rId39"/>
    <p:sldId id="356" r:id="rId40"/>
    <p:sldId id="318" r:id="rId41"/>
    <p:sldId id="393" r:id="rId42"/>
    <p:sldId id="394" r:id="rId43"/>
    <p:sldId id="395" r:id="rId44"/>
    <p:sldId id="396" r:id="rId45"/>
    <p:sldId id="382" r:id="rId46"/>
    <p:sldId id="372" r:id="rId47"/>
    <p:sldId id="397" r:id="rId48"/>
    <p:sldId id="323" r:id="rId49"/>
    <p:sldId id="324" r:id="rId50"/>
    <p:sldId id="399" r:id="rId51"/>
    <p:sldId id="398" r:id="rId52"/>
    <p:sldId id="371" r:id="rId53"/>
    <p:sldId id="373" r:id="rId54"/>
    <p:sldId id="374" r:id="rId55"/>
    <p:sldId id="375" r:id="rId56"/>
    <p:sldId id="376" r:id="rId57"/>
    <p:sldId id="377" r:id="rId58"/>
    <p:sldId id="378" r:id="rId59"/>
    <p:sldId id="338" r:id="rId60"/>
    <p:sldId id="306" r:id="rId61"/>
  </p:sldIdLst>
  <p:sldSz cx="9144000" cy="5143500" type="screen16x9"/>
  <p:notesSz cx="6858000" cy="9144000"/>
  <p:defaultTextStyle>
    <a:defPPr>
      <a:defRPr lang="en-US"/>
    </a:defPPr>
    <a:lvl1pPr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1pPr>
    <a:lvl2pPr marL="1714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2pPr>
    <a:lvl3pPr marL="3429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3pPr>
    <a:lvl4pPr marL="5143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4pPr>
    <a:lvl5pPr marL="6858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5pPr>
    <a:lvl6pPr marL="857250" algn="l" defTabSz="34290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6pPr>
    <a:lvl7pPr marL="1028700" algn="l" defTabSz="34290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7pPr>
    <a:lvl8pPr marL="1200150" algn="l" defTabSz="34290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8pPr>
    <a:lvl9pPr marL="1371600" algn="l" defTabSz="34290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CCFF"/>
    <a:srgbClr val="002E8A"/>
    <a:srgbClr val="A20000"/>
    <a:srgbClr val="0039AC"/>
    <a:srgbClr val="004A82"/>
    <a:srgbClr val="CC0000"/>
    <a:srgbClr val="FF3B3B"/>
    <a:srgbClr val="FF3333"/>
    <a:srgbClr val="7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63"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A4084-3C51-4C1B-BACB-09D98B5C2F50}" type="datetimeFigureOut">
              <a:rPr lang="en-US" smtClean="0"/>
              <a:t>4/4/2016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91E75-12D2-4406-ABB1-CD1B42B49285}" type="slidenum">
              <a:rPr lang="en-US" smtClean="0"/>
              <a:t>‹#›</a:t>
            </a:fld>
            <a:endParaRPr lang="en-US"/>
          </a:p>
        </p:txBody>
      </p:sp>
    </p:spTree>
    <p:extLst>
      <p:ext uri="{BB962C8B-B14F-4D97-AF65-F5344CB8AC3E}">
        <p14:creationId xmlns:p14="http://schemas.microsoft.com/office/powerpoint/2010/main" val="3703881562"/>
      </p:ext>
    </p:extLst>
  </p:cSld>
  <p:clrMap bg1="lt1" tx1="dk1" bg2="lt2" tx2="dk2" accent1="accent1" accent2="accent2" accent3="accent3" accent4="accent4" accent5="accent5" accent6="accent6" hlink="hlink" folHlink="folHlink"/>
  <p:notesStyle>
    <a:lvl1pPr marL="0" algn="l" defTabSz="342900" rtl="0" eaLnBrk="1" latinLnBrk="0" hangingPunct="1">
      <a:defRPr sz="500" kern="1200">
        <a:solidFill>
          <a:schemeClr val="tx1"/>
        </a:solidFill>
        <a:latin typeface="+mn-lt"/>
        <a:ea typeface="+mn-ea"/>
        <a:cs typeface="+mn-cs"/>
      </a:defRPr>
    </a:lvl1pPr>
    <a:lvl2pPr marL="171450" algn="l" defTabSz="342900" rtl="0" eaLnBrk="1" latinLnBrk="0" hangingPunct="1">
      <a:defRPr sz="500" kern="1200">
        <a:solidFill>
          <a:schemeClr val="tx1"/>
        </a:solidFill>
        <a:latin typeface="+mn-lt"/>
        <a:ea typeface="+mn-ea"/>
        <a:cs typeface="+mn-cs"/>
      </a:defRPr>
    </a:lvl2pPr>
    <a:lvl3pPr marL="342900" algn="l" defTabSz="342900" rtl="0" eaLnBrk="1" latinLnBrk="0" hangingPunct="1">
      <a:defRPr sz="500" kern="1200">
        <a:solidFill>
          <a:schemeClr val="tx1"/>
        </a:solidFill>
        <a:latin typeface="+mn-lt"/>
        <a:ea typeface="+mn-ea"/>
        <a:cs typeface="+mn-cs"/>
      </a:defRPr>
    </a:lvl3pPr>
    <a:lvl4pPr marL="514350" algn="l" defTabSz="342900" rtl="0" eaLnBrk="1" latinLnBrk="0" hangingPunct="1">
      <a:defRPr sz="500" kern="1200">
        <a:solidFill>
          <a:schemeClr val="tx1"/>
        </a:solidFill>
        <a:latin typeface="+mn-lt"/>
        <a:ea typeface="+mn-ea"/>
        <a:cs typeface="+mn-cs"/>
      </a:defRPr>
    </a:lvl4pPr>
    <a:lvl5pPr marL="685800" algn="l" defTabSz="342900" rtl="0" eaLnBrk="1" latinLnBrk="0" hangingPunct="1">
      <a:defRPr sz="500" kern="1200">
        <a:solidFill>
          <a:schemeClr val="tx1"/>
        </a:solidFill>
        <a:latin typeface="+mn-lt"/>
        <a:ea typeface="+mn-ea"/>
        <a:cs typeface="+mn-cs"/>
      </a:defRPr>
    </a:lvl5pPr>
    <a:lvl6pPr marL="857250" algn="l" defTabSz="342900" rtl="0" eaLnBrk="1" latinLnBrk="0" hangingPunct="1">
      <a:defRPr sz="500" kern="1200">
        <a:solidFill>
          <a:schemeClr val="tx1"/>
        </a:solidFill>
        <a:latin typeface="+mn-lt"/>
        <a:ea typeface="+mn-ea"/>
        <a:cs typeface="+mn-cs"/>
      </a:defRPr>
    </a:lvl6pPr>
    <a:lvl7pPr marL="1028700" algn="l" defTabSz="342900" rtl="0" eaLnBrk="1" latinLnBrk="0" hangingPunct="1">
      <a:defRPr sz="500" kern="1200">
        <a:solidFill>
          <a:schemeClr val="tx1"/>
        </a:solidFill>
        <a:latin typeface="+mn-lt"/>
        <a:ea typeface="+mn-ea"/>
        <a:cs typeface="+mn-cs"/>
      </a:defRPr>
    </a:lvl7pPr>
    <a:lvl8pPr marL="1200150" algn="l" defTabSz="342900" rtl="0" eaLnBrk="1" latinLnBrk="0" hangingPunct="1">
      <a:defRPr sz="500" kern="1200">
        <a:solidFill>
          <a:schemeClr val="tx1"/>
        </a:solidFill>
        <a:latin typeface="+mn-lt"/>
        <a:ea typeface="+mn-ea"/>
        <a:cs typeface="+mn-cs"/>
      </a:defRPr>
    </a:lvl8pPr>
    <a:lvl9pPr marL="1371600" algn="l" defTabSz="342900"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1</a:t>
            </a:fld>
            <a:endParaRPr lang="en-US"/>
          </a:p>
        </p:txBody>
      </p:sp>
    </p:spTree>
    <p:extLst>
      <p:ext uri="{BB962C8B-B14F-4D97-AF65-F5344CB8AC3E}">
        <p14:creationId xmlns:p14="http://schemas.microsoft.com/office/powerpoint/2010/main" val="143736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10</a:t>
            </a:fld>
            <a:endParaRPr lang="en-US"/>
          </a:p>
        </p:txBody>
      </p:sp>
    </p:spTree>
    <p:extLst>
      <p:ext uri="{BB962C8B-B14F-4D97-AF65-F5344CB8AC3E}">
        <p14:creationId xmlns:p14="http://schemas.microsoft.com/office/powerpoint/2010/main" val="2392800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11</a:t>
            </a:fld>
            <a:endParaRPr lang="en-US"/>
          </a:p>
        </p:txBody>
      </p:sp>
    </p:spTree>
    <p:extLst>
      <p:ext uri="{BB962C8B-B14F-4D97-AF65-F5344CB8AC3E}">
        <p14:creationId xmlns:p14="http://schemas.microsoft.com/office/powerpoint/2010/main" val="36308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12</a:t>
            </a:fld>
            <a:endParaRPr lang="en-US"/>
          </a:p>
        </p:txBody>
      </p:sp>
    </p:spTree>
    <p:extLst>
      <p:ext uri="{BB962C8B-B14F-4D97-AF65-F5344CB8AC3E}">
        <p14:creationId xmlns:p14="http://schemas.microsoft.com/office/powerpoint/2010/main" val="107103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13</a:t>
            </a:fld>
            <a:endParaRPr lang="en-US"/>
          </a:p>
        </p:txBody>
      </p:sp>
    </p:spTree>
    <p:extLst>
      <p:ext uri="{BB962C8B-B14F-4D97-AF65-F5344CB8AC3E}">
        <p14:creationId xmlns:p14="http://schemas.microsoft.com/office/powerpoint/2010/main" val="3268965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14</a:t>
            </a:fld>
            <a:endParaRPr lang="en-US"/>
          </a:p>
        </p:txBody>
      </p:sp>
    </p:spTree>
    <p:extLst>
      <p:ext uri="{BB962C8B-B14F-4D97-AF65-F5344CB8AC3E}">
        <p14:creationId xmlns:p14="http://schemas.microsoft.com/office/powerpoint/2010/main" val="387304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15</a:t>
            </a:fld>
            <a:endParaRPr lang="en-US"/>
          </a:p>
        </p:txBody>
      </p:sp>
    </p:spTree>
    <p:extLst>
      <p:ext uri="{BB962C8B-B14F-4D97-AF65-F5344CB8AC3E}">
        <p14:creationId xmlns:p14="http://schemas.microsoft.com/office/powerpoint/2010/main" val="308989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16</a:t>
            </a:fld>
            <a:endParaRPr lang="en-US"/>
          </a:p>
        </p:txBody>
      </p:sp>
    </p:spTree>
    <p:extLst>
      <p:ext uri="{BB962C8B-B14F-4D97-AF65-F5344CB8AC3E}">
        <p14:creationId xmlns:p14="http://schemas.microsoft.com/office/powerpoint/2010/main" val="3536032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17</a:t>
            </a:fld>
            <a:endParaRPr lang="en-US"/>
          </a:p>
        </p:txBody>
      </p:sp>
    </p:spTree>
    <p:extLst>
      <p:ext uri="{BB962C8B-B14F-4D97-AF65-F5344CB8AC3E}">
        <p14:creationId xmlns:p14="http://schemas.microsoft.com/office/powerpoint/2010/main" val="426169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18</a:t>
            </a:fld>
            <a:endParaRPr lang="en-US"/>
          </a:p>
        </p:txBody>
      </p:sp>
    </p:spTree>
    <p:extLst>
      <p:ext uri="{BB962C8B-B14F-4D97-AF65-F5344CB8AC3E}">
        <p14:creationId xmlns:p14="http://schemas.microsoft.com/office/powerpoint/2010/main" val="224341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19</a:t>
            </a:fld>
            <a:endParaRPr lang="en-US"/>
          </a:p>
        </p:txBody>
      </p:sp>
    </p:spTree>
    <p:extLst>
      <p:ext uri="{BB962C8B-B14F-4D97-AF65-F5344CB8AC3E}">
        <p14:creationId xmlns:p14="http://schemas.microsoft.com/office/powerpoint/2010/main" val="376987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2</a:t>
            </a:fld>
            <a:endParaRPr lang="en-US"/>
          </a:p>
        </p:txBody>
      </p:sp>
    </p:spTree>
    <p:extLst>
      <p:ext uri="{BB962C8B-B14F-4D97-AF65-F5344CB8AC3E}">
        <p14:creationId xmlns:p14="http://schemas.microsoft.com/office/powerpoint/2010/main" val="3923551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20</a:t>
            </a:fld>
            <a:endParaRPr lang="en-US"/>
          </a:p>
        </p:txBody>
      </p:sp>
    </p:spTree>
    <p:extLst>
      <p:ext uri="{BB962C8B-B14F-4D97-AF65-F5344CB8AC3E}">
        <p14:creationId xmlns:p14="http://schemas.microsoft.com/office/powerpoint/2010/main" val="3414038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21</a:t>
            </a:fld>
            <a:endParaRPr lang="en-US"/>
          </a:p>
        </p:txBody>
      </p:sp>
    </p:spTree>
    <p:extLst>
      <p:ext uri="{BB962C8B-B14F-4D97-AF65-F5344CB8AC3E}">
        <p14:creationId xmlns:p14="http://schemas.microsoft.com/office/powerpoint/2010/main" val="632475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22</a:t>
            </a:fld>
            <a:endParaRPr lang="en-US"/>
          </a:p>
        </p:txBody>
      </p:sp>
    </p:spTree>
    <p:extLst>
      <p:ext uri="{BB962C8B-B14F-4D97-AF65-F5344CB8AC3E}">
        <p14:creationId xmlns:p14="http://schemas.microsoft.com/office/powerpoint/2010/main" val="18428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23</a:t>
            </a:fld>
            <a:endParaRPr lang="en-US"/>
          </a:p>
        </p:txBody>
      </p:sp>
    </p:spTree>
    <p:extLst>
      <p:ext uri="{BB962C8B-B14F-4D97-AF65-F5344CB8AC3E}">
        <p14:creationId xmlns:p14="http://schemas.microsoft.com/office/powerpoint/2010/main" val="1504102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24</a:t>
            </a:fld>
            <a:endParaRPr lang="en-US"/>
          </a:p>
        </p:txBody>
      </p:sp>
    </p:spTree>
    <p:extLst>
      <p:ext uri="{BB962C8B-B14F-4D97-AF65-F5344CB8AC3E}">
        <p14:creationId xmlns:p14="http://schemas.microsoft.com/office/powerpoint/2010/main" val="4200194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25</a:t>
            </a:fld>
            <a:endParaRPr lang="en-US"/>
          </a:p>
        </p:txBody>
      </p:sp>
    </p:spTree>
    <p:extLst>
      <p:ext uri="{BB962C8B-B14F-4D97-AF65-F5344CB8AC3E}">
        <p14:creationId xmlns:p14="http://schemas.microsoft.com/office/powerpoint/2010/main" val="191340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26</a:t>
            </a:fld>
            <a:endParaRPr lang="en-US"/>
          </a:p>
        </p:txBody>
      </p:sp>
    </p:spTree>
    <p:extLst>
      <p:ext uri="{BB962C8B-B14F-4D97-AF65-F5344CB8AC3E}">
        <p14:creationId xmlns:p14="http://schemas.microsoft.com/office/powerpoint/2010/main" val="1584627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27</a:t>
            </a:fld>
            <a:endParaRPr lang="en-US"/>
          </a:p>
        </p:txBody>
      </p:sp>
    </p:spTree>
    <p:extLst>
      <p:ext uri="{BB962C8B-B14F-4D97-AF65-F5344CB8AC3E}">
        <p14:creationId xmlns:p14="http://schemas.microsoft.com/office/powerpoint/2010/main" val="3958047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28</a:t>
            </a:fld>
            <a:endParaRPr lang="en-US"/>
          </a:p>
        </p:txBody>
      </p:sp>
    </p:spTree>
    <p:extLst>
      <p:ext uri="{BB962C8B-B14F-4D97-AF65-F5344CB8AC3E}">
        <p14:creationId xmlns:p14="http://schemas.microsoft.com/office/powerpoint/2010/main" val="111701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29</a:t>
            </a:fld>
            <a:endParaRPr lang="en-US"/>
          </a:p>
        </p:txBody>
      </p:sp>
    </p:spTree>
    <p:extLst>
      <p:ext uri="{BB962C8B-B14F-4D97-AF65-F5344CB8AC3E}">
        <p14:creationId xmlns:p14="http://schemas.microsoft.com/office/powerpoint/2010/main" val="219546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3</a:t>
            </a:fld>
            <a:endParaRPr lang="en-US"/>
          </a:p>
        </p:txBody>
      </p:sp>
    </p:spTree>
    <p:extLst>
      <p:ext uri="{BB962C8B-B14F-4D97-AF65-F5344CB8AC3E}">
        <p14:creationId xmlns:p14="http://schemas.microsoft.com/office/powerpoint/2010/main" val="1088516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30</a:t>
            </a:fld>
            <a:endParaRPr lang="en-US"/>
          </a:p>
        </p:txBody>
      </p:sp>
    </p:spTree>
    <p:extLst>
      <p:ext uri="{BB962C8B-B14F-4D97-AF65-F5344CB8AC3E}">
        <p14:creationId xmlns:p14="http://schemas.microsoft.com/office/powerpoint/2010/main" val="1704147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31</a:t>
            </a:fld>
            <a:endParaRPr lang="en-US"/>
          </a:p>
        </p:txBody>
      </p:sp>
    </p:spTree>
    <p:extLst>
      <p:ext uri="{BB962C8B-B14F-4D97-AF65-F5344CB8AC3E}">
        <p14:creationId xmlns:p14="http://schemas.microsoft.com/office/powerpoint/2010/main" val="2948833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32</a:t>
            </a:fld>
            <a:endParaRPr lang="en-US"/>
          </a:p>
        </p:txBody>
      </p:sp>
    </p:spTree>
    <p:extLst>
      <p:ext uri="{BB962C8B-B14F-4D97-AF65-F5344CB8AC3E}">
        <p14:creationId xmlns:p14="http://schemas.microsoft.com/office/powerpoint/2010/main" val="3492339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33</a:t>
            </a:fld>
            <a:endParaRPr lang="en-US"/>
          </a:p>
        </p:txBody>
      </p:sp>
    </p:spTree>
    <p:extLst>
      <p:ext uri="{BB962C8B-B14F-4D97-AF65-F5344CB8AC3E}">
        <p14:creationId xmlns:p14="http://schemas.microsoft.com/office/powerpoint/2010/main" val="1738795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34</a:t>
            </a:fld>
            <a:endParaRPr lang="en-US"/>
          </a:p>
        </p:txBody>
      </p:sp>
    </p:spTree>
    <p:extLst>
      <p:ext uri="{BB962C8B-B14F-4D97-AF65-F5344CB8AC3E}">
        <p14:creationId xmlns:p14="http://schemas.microsoft.com/office/powerpoint/2010/main" val="1782057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35</a:t>
            </a:fld>
            <a:endParaRPr lang="en-US"/>
          </a:p>
        </p:txBody>
      </p:sp>
    </p:spTree>
    <p:extLst>
      <p:ext uri="{BB962C8B-B14F-4D97-AF65-F5344CB8AC3E}">
        <p14:creationId xmlns:p14="http://schemas.microsoft.com/office/powerpoint/2010/main" val="3412332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36</a:t>
            </a:fld>
            <a:endParaRPr lang="en-US"/>
          </a:p>
        </p:txBody>
      </p:sp>
    </p:spTree>
    <p:extLst>
      <p:ext uri="{BB962C8B-B14F-4D97-AF65-F5344CB8AC3E}">
        <p14:creationId xmlns:p14="http://schemas.microsoft.com/office/powerpoint/2010/main" val="4162582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37</a:t>
            </a:fld>
            <a:endParaRPr lang="en-US"/>
          </a:p>
        </p:txBody>
      </p:sp>
    </p:spTree>
    <p:extLst>
      <p:ext uri="{BB962C8B-B14F-4D97-AF65-F5344CB8AC3E}">
        <p14:creationId xmlns:p14="http://schemas.microsoft.com/office/powerpoint/2010/main" val="392420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38</a:t>
            </a:fld>
            <a:endParaRPr lang="en-US"/>
          </a:p>
        </p:txBody>
      </p:sp>
    </p:spTree>
    <p:extLst>
      <p:ext uri="{BB962C8B-B14F-4D97-AF65-F5344CB8AC3E}">
        <p14:creationId xmlns:p14="http://schemas.microsoft.com/office/powerpoint/2010/main" val="21026355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39</a:t>
            </a:fld>
            <a:endParaRPr lang="en-US"/>
          </a:p>
        </p:txBody>
      </p:sp>
    </p:spTree>
    <p:extLst>
      <p:ext uri="{BB962C8B-B14F-4D97-AF65-F5344CB8AC3E}">
        <p14:creationId xmlns:p14="http://schemas.microsoft.com/office/powerpoint/2010/main" val="204232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to use new names, show that you are paying attention.</a:t>
            </a:r>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4</a:t>
            </a:fld>
            <a:endParaRPr lang="en-US"/>
          </a:p>
        </p:txBody>
      </p:sp>
    </p:spTree>
    <p:extLst>
      <p:ext uri="{BB962C8B-B14F-4D97-AF65-F5344CB8AC3E}">
        <p14:creationId xmlns:p14="http://schemas.microsoft.com/office/powerpoint/2010/main" val="7560312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40</a:t>
            </a:fld>
            <a:endParaRPr lang="en-US"/>
          </a:p>
        </p:txBody>
      </p:sp>
    </p:spTree>
    <p:extLst>
      <p:ext uri="{BB962C8B-B14F-4D97-AF65-F5344CB8AC3E}">
        <p14:creationId xmlns:p14="http://schemas.microsoft.com/office/powerpoint/2010/main" val="3165059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41</a:t>
            </a:fld>
            <a:endParaRPr lang="en-US"/>
          </a:p>
        </p:txBody>
      </p:sp>
    </p:spTree>
    <p:extLst>
      <p:ext uri="{BB962C8B-B14F-4D97-AF65-F5344CB8AC3E}">
        <p14:creationId xmlns:p14="http://schemas.microsoft.com/office/powerpoint/2010/main" val="15551192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42</a:t>
            </a:fld>
            <a:endParaRPr lang="en-US"/>
          </a:p>
        </p:txBody>
      </p:sp>
    </p:spTree>
    <p:extLst>
      <p:ext uri="{BB962C8B-B14F-4D97-AF65-F5344CB8AC3E}">
        <p14:creationId xmlns:p14="http://schemas.microsoft.com/office/powerpoint/2010/main" val="1196423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43</a:t>
            </a:fld>
            <a:endParaRPr lang="en-US"/>
          </a:p>
        </p:txBody>
      </p:sp>
    </p:spTree>
    <p:extLst>
      <p:ext uri="{BB962C8B-B14F-4D97-AF65-F5344CB8AC3E}">
        <p14:creationId xmlns:p14="http://schemas.microsoft.com/office/powerpoint/2010/main" val="2610010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44</a:t>
            </a:fld>
            <a:endParaRPr lang="en-US"/>
          </a:p>
        </p:txBody>
      </p:sp>
    </p:spTree>
    <p:extLst>
      <p:ext uri="{BB962C8B-B14F-4D97-AF65-F5344CB8AC3E}">
        <p14:creationId xmlns:p14="http://schemas.microsoft.com/office/powerpoint/2010/main" val="724469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45</a:t>
            </a:fld>
            <a:endParaRPr lang="en-US"/>
          </a:p>
        </p:txBody>
      </p:sp>
    </p:spTree>
    <p:extLst>
      <p:ext uri="{BB962C8B-B14F-4D97-AF65-F5344CB8AC3E}">
        <p14:creationId xmlns:p14="http://schemas.microsoft.com/office/powerpoint/2010/main" val="1299676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46</a:t>
            </a:fld>
            <a:endParaRPr lang="en-US"/>
          </a:p>
        </p:txBody>
      </p:sp>
    </p:spTree>
    <p:extLst>
      <p:ext uri="{BB962C8B-B14F-4D97-AF65-F5344CB8AC3E}">
        <p14:creationId xmlns:p14="http://schemas.microsoft.com/office/powerpoint/2010/main" val="8669670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47</a:t>
            </a:fld>
            <a:endParaRPr lang="en-US"/>
          </a:p>
        </p:txBody>
      </p:sp>
    </p:spTree>
    <p:extLst>
      <p:ext uri="{BB962C8B-B14F-4D97-AF65-F5344CB8AC3E}">
        <p14:creationId xmlns:p14="http://schemas.microsoft.com/office/powerpoint/2010/main" val="155385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5</a:t>
            </a:fld>
            <a:endParaRPr lang="en-US"/>
          </a:p>
        </p:txBody>
      </p:sp>
    </p:spTree>
    <p:extLst>
      <p:ext uri="{BB962C8B-B14F-4D97-AF65-F5344CB8AC3E}">
        <p14:creationId xmlns:p14="http://schemas.microsoft.com/office/powerpoint/2010/main" val="54636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6</a:t>
            </a:fld>
            <a:endParaRPr lang="en-US"/>
          </a:p>
        </p:txBody>
      </p:sp>
    </p:spTree>
    <p:extLst>
      <p:ext uri="{BB962C8B-B14F-4D97-AF65-F5344CB8AC3E}">
        <p14:creationId xmlns:p14="http://schemas.microsoft.com/office/powerpoint/2010/main" val="366654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7</a:t>
            </a:fld>
            <a:endParaRPr lang="en-US"/>
          </a:p>
        </p:txBody>
      </p:sp>
    </p:spTree>
    <p:extLst>
      <p:ext uri="{BB962C8B-B14F-4D97-AF65-F5344CB8AC3E}">
        <p14:creationId xmlns:p14="http://schemas.microsoft.com/office/powerpoint/2010/main" val="402440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1E75-12D2-4406-ABB1-CD1B42B49285}" type="slidenum">
              <a:rPr lang="en-US" smtClean="0"/>
              <a:t>8</a:t>
            </a:fld>
            <a:endParaRPr lang="en-US"/>
          </a:p>
        </p:txBody>
      </p:sp>
    </p:spTree>
    <p:extLst>
      <p:ext uri="{BB962C8B-B14F-4D97-AF65-F5344CB8AC3E}">
        <p14:creationId xmlns:p14="http://schemas.microsoft.com/office/powerpoint/2010/main" val="1861905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91E75-12D2-4406-ABB1-CD1B42B49285}" type="slidenum">
              <a:rPr lang="en-US" smtClean="0"/>
              <a:t>9</a:t>
            </a:fld>
            <a:endParaRPr lang="en-US"/>
          </a:p>
        </p:txBody>
      </p:sp>
    </p:spTree>
    <p:extLst>
      <p:ext uri="{BB962C8B-B14F-4D97-AF65-F5344CB8AC3E}">
        <p14:creationId xmlns:p14="http://schemas.microsoft.com/office/powerpoint/2010/main" val="328445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3847945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261675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lIns="34290" tIns="17145" rIns="34290" bIns="17145"/>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444611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921238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a:prstGeom prst="rect">
            <a:avLst/>
          </a:prstGeom>
        </p:spPr>
        <p:txBody>
          <a:bodyPr lIns="34290" tIns="17145" rIns="34290" bIns="17145"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40771587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210050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760288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p>
            <a:r>
              <a:rPr lang="en-US" smtClean="0"/>
              <a:t>Click to edit Master title style</a:t>
            </a:r>
            <a:endParaRPr lang="en-US"/>
          </a:p>
        </p:txBody>
      </p:sp>
    </p:spTree>
    <p:extLst>
      <p:ext uri="{BB962C8B-B14F-4D97-AF65-F5344CB8AC3E}">
        <p14:creationId xmlns:p14="http://schemas.microsoft.com/office/powerpoint/2010/main" val="263923626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280884"/>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a:prstGeom prst="rect">
            <a:avLst/>
          </a:prstGeom>
        </p:spPr>
        <p:txBody>
          <a:bodyPr lIns="34290" tIns="17145" rIns="34290" bIns="17145"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413353257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a:prstGeom prst="rect">
            <a:avLst/>
          </a:prstGeom>
        </p:spPr>
        <p:txBody>
          <a:bodyPr lIns="34290" tIns="17145" rIns="34290" bIns="17145"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a:prstGeom prst="rect">
            <a:avLst/>
          </a:prstGeom>
        </p:spPr>
        <p:txBody>
          <a:bodyPr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55409907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202526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1611159"/>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4388644"/>
          </a:xfrm>
          <a:prstGeom prst="rect">
            <a:avLst/>
          </a:prstGeom>
        </p:spPr>
        <p:txBody>
          <a:bodyPr vert="eaVert"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115050" cy="4388644"/>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713664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03482997"/>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9202703"/>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15695377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55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7002864"/>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2033937"/>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783388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22611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89420504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2408441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lIns="34290" tIns="17145" rIns="34290" bIns="17145"/>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8123130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55881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6609429"/>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22612629"/>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101334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359039006"/>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292395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292728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420559"/>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14064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54806729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395242"/>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74689079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1139816"/>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692962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43751615"/>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792678"/>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535684269"/>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81575" y="1462087"/>
            <a:ext cx="1726406"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5131" y="1462087"/>
            <a:ext cx="1726406"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01332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9843892"/>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1510634"/>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09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a:prstGeom prst="rect">
            <a:avLst/>
          </a:prstGeom>
        </p:spPr>
        <p:txBody>
          <a:bodyPr lIns="34290" tIns="17145" rIns="34290" bIns="17145"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96418804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89109761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63438138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30237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57615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0178658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1577748"/>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96587052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55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8037086"/>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3867764"/>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94644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07509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154567"/>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60365552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36355187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025003"/>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527868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48199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p>
            <a:r>
              <a:rPr lang="en-US" smtClean="0"/>
              <a:t>Click to edit Master title style</a:t>
            </a:r>
            <a:endParaRPr lang="en-US"/>
          </a:p>
        </p:txBody>
      </p:sp>
    </p:spTree>
    <p:extLst>
      <p:ext uri="{BB962C8B-B14F-4D97-AF65-F5344CB8AC3E}">
        <p14:creationId xmlns:p14="http://schemas.microsoft.com/office/powerpoint/2010/main" val="315524308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3104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a:prstGeom prst="rect">
            <a:avLst/>
          </a:prstGeom>
        </p:spPr>
        <p:txBody>
          <a:bodyPr lIns="34290" tIns="17145" rIns="34290" bIns="17145"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7660339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395413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a:prstGeom prst="rect">
            <a:avLst/>
          </a:prstGeom>
        </p:spPr>
        <p:txBody>
          <a:bodyPr lIns="34290" tIns="17145" rIns="34290" bIns="17145"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a:prstGeom prst="rect">
            <a:avLst/>
          </a:prstGeom>
        </p:spPr>
        <p:txBody>
          <a:bodyPr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61184943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963916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4388644"/>
          </a:xfrm>
          <a:prstGeom prst="rect">
            <a:avLst/>
          </a:prstGeom>
        </p:spPr>
        <p:txBody>
          <a:bodyPr vert="eaVert"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115050" cy="4388644"/>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716982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106803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62735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10522511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05342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06025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077546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4300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67078322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05075372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a:prstGeom prst="rect">
            <a:avLst/>
          </a:prstGeom>
        </p:spPr>
        <p:txBody>
          <a:bodyPr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04181625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412375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3944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059421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lIns="34290" tIns="17145" rIns="34290" bIns="17145"/>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8953852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93167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a:prstGeom prst="rect">
            <a:avLst/>
          </a:prstGeom>
        </p:spPr>
        <p:txBody>
          <a:bodyPr lIns="34290" tIns="17145" rIns="34290" bIns="17145"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64836935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p>
            <a:r>
              <a:rPr lang="en-US" smtClean="0"/>
              <a:t>Click to edit Master title style</a:t>
            </a:r>
            <a:endParaRPr lang="en-US"/>
          </a:p>
        </p:txBody>
      </p:sp>
      <p:sp>
        <p:nvSpPr>
          <p:cNvPr id="3" name="Content Placeholder 2"/>
          <p:cNvSpPr>
            <a:spLocks noGrp="1"/>
          </p:cNvSpPr>
          <p:nvPr>
            <p:ph sz="half" idx="1"/>
          </p:nvPr>
        </p:nvSpPr>
        <p:spPr>
          <a:xfrm>
            <a:off x="652462" y="666750"/>
            <a:ext cx="3890963" cy="380523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666750"/>
            <a:ext cx="3890963" cy="380523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73190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30296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p>
            <a:r>
              <a:rPr lang="en-US" smtClean="0"/>
              <a:t>Click to edit Master title style</a:t>
            </a:r>
            <a:endParaRPr lang="en-US"/>
          </a:p>
        </p:txBody>
      </p:sp>
    </p:spTree>
    <p:extLst>
      <p:ext uri="{BB962C8B-B14F-4D97-AF65-F5344CB8AC3E}">
        <p14:creationId xmlns:p14="http://schemas.microsoft.com/office/powerpoint/2010/main" val="7204409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597421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56383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a:prstGeom prst="rect">
            <a:avLst/>
          </a:prstGeom>
        </p:spPr>
        <p:txBody>
          <a:bodyPr lIns="34290" tIns="17145" rIns="34290" bIns="17145"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4992678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a:prstGeom prst="rect">
            <a:avLst/>
          </a:prstGeom>
        </p:spPr>
        <p:txBody>
          <a:bodyPr lIns="34290" tIns="17145" rIns="34290" bIns="17145"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39891765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796159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266009"/>
          </a:xfrm>
          <a:prstGeom prst="rect">
            <a:avLst/>
          </a:prstGeom>
        </p:spPr>
        <p:txBody>
          <a:bodyPr vert="eaVert"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115050" cy="42660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375046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2541135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444133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57624318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16508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7774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378479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010433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77891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89348645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a:prstGeom prst="rect">
            <a:avLst/>
          </a:prstGeom>
        </p:spPr>
        <p:txBody>
          <a:bodyPr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46421269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501836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58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581400"/>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809122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0637355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900691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22750964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62552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095209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323789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910335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03637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13081631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a:prstGeom prst="rect">
            <a:avLst/>
          </a:prstGeom>
        </p:spPr>
        <p:txBody>
          <a:bodyPr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48029395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643054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58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581400"/>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71439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705875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708713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8105826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26575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371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074624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12191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977024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31917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79351070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29085790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881442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81475" y="804862"/>
            <a:ext cx="1176338" cy="3519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2" y="804862"/>
            <a:ext cx="3471863" cy="3519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14445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4652228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9190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2893128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49874262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371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955345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20251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992149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48937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64144290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55615183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560579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81475" y="804862"/>
            <a:ext cx="1176338" cy="3519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2" y="804862"/>
            <a:ext cx="3471863" cy="3519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7207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300942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79719301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063008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88713034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38682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811213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698819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43328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79119325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486" y="4025503"/>
            <a:ext cx="5486400" cy="603647"/>
          </a:xfrm>
          <a:prstGeom prst="rect">
            <a:avLst/>
          </a:prstGeom>
        </p:spPr>
        <p:txBody>
          <a:bodyPr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04322629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895236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3350"/>
            <a:ext cx="2057400" cy="44612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3350"/>
            <a:ext cx="6115050" cy="44612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17193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title style</a:t>
            </a:r>
          </a:p>
        </p:txBody>
      </p:sp>
      <p:sp>
        <p:nvSpPr>
          <p:cNvPr id="1027" name="Rectangle 2"/>
          <p:cNvSpPr>
            <a:spLocks noGrp="1" noChangeArrowheads="1"/>
          </p:cNvSpPr>
          <p:nvPr>
            <p:ph type="body" idx="1"/>
          </p:nvPr>
        </p:nvSpPr>
        <p:spPr bwMode="auto">
          <a:xfrm>
            <a:off x="652463" y="1462087"/>
            <a:ext cx="7839075"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Gill Sans" charset="0"/>
        </a:defRPr>
      </a:lvl1pPr>
      <a:lvl2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00050"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66738"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33425"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00113"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66800"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382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097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5811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526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Gill Sans" charset="0"/>
        </a:defRPr>
      </a:lvl1pPr>
      <a:lvl2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19100"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85788"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52475"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19163"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85850"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573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287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6002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716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title style</a:t>
            </a:r>
          </a:p>
        </p:txBody>
      </p:sp>
      <p:sp>
        <p:nvSpPr>
          <p:cNvPr id="9219" name="Rectangle 2"/>
          <p:cNvSpPr>
            <a:spLocks noGrp="1" noChangeArrowheads="1"/>
          </p:cNvSpPr>
          <p:nvPr>
            <p:ph type="body" idx="1"/>
          </p:nvPr>
        </p:nvSpPr>
        <p:spPr bwMode="auto">
          <a:xfrm>
            <a:off x="652462" y="1462087"/>
            <a:ext cx="3829050"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Gill Sans" charset="0"/>
        </a:defRPr>
      </a:lvl1pPr>
      <a:lvl2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title style</a:t>
            </a:r>
          </a:p>
        </p:txBody>
      </p:sp>
      <p:sp>
        <p:nvSpPr>
          <p:cNvPr id="10243" name="Rectangle 2"/>
          <p:cNvSpPr>
            <a:spLocks noGrp="1" noChangeArrowheads="1"/>
          </p:cNvSpPr>
          <p:nvPr>
            <p:ph type="body" idx="1"/>
          </p:nvPr>
        </p:nvSpPr>
        <p:spPr bwMode="auto">
          <a:xfrm>
            <a:off x="652463" y="1462087"/>
            <a:ext cx="7839075"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Gill Sans" charset="0"/>
        </a:defRPr>
      </a:lvl1pPr>
      <a:lvl2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eaLnBrk="0" fontAlgn="base" hangingPunct="0">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eaLnBrk="0" fontAlgn="base" hangingPunct="0">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eaLnBrk="0" fontAlgn="base" hangingPunct="0">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eaLnBrk="0" fontAlgn="base" hangingPunct="0">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eaLnBrk="0" fontAlgn="base" hangingPunct="0">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title style</a:t>
            </a:r>
          </a:p>
        </p:txBody>
      </p:sp>
      <p:sp>
        <p:nvSpPr>
          <p:cNvPr id="11267" name="Rectangle 2"/>
          <p:cNvSpPr>
            <a:spLocks noGrp="1" noChangeArrowheads="1"/>
          </p:cNvSpPr>
          <p:nvPr>
            <p:ph type="body" idx="1"/>
          </p:nvPr>
        </p:nvSpPr>
        <p:spPr bwMode="auto">
          <a:xfrm>
            <a:off x="4981575" y="1462087"/>
            <a:ext cx="3509963"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Gill Sans" charset="0"/>
        </a:defRPr>
      </a:lvl1pPr>
      <a:lvl2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652462" y="1462087"/>
            <a:ext cx="3829050"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2291" name="Rectangle 2"/>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Gill Sans" charset="0"/>
        </a:defRPr>
      </a:lvl1pPr>
      <a:lvl2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eaLnBrk="0" fontAlgn="base" hangingPunct="0">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Gill Sans" charset="0"/>
        </a:defRPr>
      </a:lvl1pPr>
      <a:lvl2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128588" indent="-128588" algn="ctr" rtl="0" eaLnBrk="0" fontAlgn="base" hangingPunct="0">
        <a:spcBef>
          <a:spcPct val="0"/>
        </a:spcBef>
        <a:spcAft>
          <a:spcPct val="0"/>
        </a:spcAft>
        <a:defRPr sz="1800">
          <a:solidFill>
            <a:schemeClr val="tx1"/>
          </a:solidFill>
          <a:latin typeface="+mn-lt"/>
          <a:ea typeface="+mn-ea"/>
          <a:cs typeface="+mn-cs"/>
          <a:sym typeface="Gill Sans" charset="0"/>
        </a:defRPr>
      </a:lvl1pPr>
      <a:lvl2pPr marL="278606" indent="-107156" algn="ctr" rtl="0" eaLnBrk="0" fontAlgn="base" hangingPunct="0">
        <a:spcBef>
          <a:spcPct val="0"/>
        </a:spcBef>
        <a:spcAft>
          <a:spcPct val="0"/>
        </a:spcAft>
        <a:defRPr sz="1800">
          <a:solidFill>
            <a:schemeClr val="tx1"/>
          </a:solidFill>
          <a:latin typeface="+mn-lt"/>
          <a:ea typeface="+mn-ea"/>
          <a:cs typeface="+mn-cs"/>
          <a:sym typeface="Gill Sans" charset="0"/>
        </a:defRPr>
      </a:lvl2pPr>
      <a:lvl3pPr marL="428625" indent="-85725" algn="ctr" rtl="0" eaLnBrk="0" fontAlgn="base" hangingPunct="0">
        <a:spcBef>
          <a:spcPct val="0"/>
        </a:spcBef>
        <a:spcAft>
          <a:spcPct val="0"/>
        </a:spcAft>
        <a:defRPr sz="1800">
          <a:solidFill>
            <a:schemeClr val="tx1"/>
          </a:solidFill>
          <a:latin typeface="+mn-lt"/>
          <a:ea typeface="+mn-ea"/>
          <a:cs typeface="+mn-cs"/>
          <a:sym typeface="Gill Sans" charset="0"/>
        </a:defRPr>
      </a:lvl3pPr>
      <a:lvl4pPr marL="600075" indent="-85725" algn="ctr" rtl="0" eaLnBrk="0" fontAlgn="base" hangingPunct="0">
        <a:spcBef>
          <a:spcPct val="0"/>
        </a:spcBef>
        <a:spcAft>
          <a:spcPct val="0"/>
        </a:spcAft>
        <a:defRPr sz="1800">
          <a:solidFill>
            <a:schemeClr val="tx1"/>
          </a:solidFill>
          <a:latin typeface="+mn-lt"/>
          <a:ea typeface="+mn-ea"/>
          <a:cs typeface="+mn-cs"/>
          <a:sym typeface="Gill Sans" charset="0"/>
        </a:defRPr>
      </a:lvl4pPr>
      <a:lvl5pPr marL="771525" indent="-85725" algn="ctr" rtl="0" eaLnBrk="0" fontAlgn="base" hangingPunct="0">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52463" y="1566863"/>
            <a:ext cx="7839075"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Gill Sans" charset="0"/>
        </a:defRPr>
      </a:lvl1pPr>
      <a:lvl2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128588" indent="-128588" algn="ctr" rtl="0" eaLnBrk="0" fontAlgn="base" hangingPunct="0">
        <a:spcBef>
          <a:spcPct val="0"/>
        </a:spcBef>
        <a:spcAft>
          <a:spcPct val="0"/>
        </a:spcAft>
        <a:defRPr sz="1800">
          <a:solidFill>
            <a:schemeClr val="tx1"/>
          </a:solidFill>
          <a:latin typeface="+mn-lt"/>
          <a:ea typeface="+mn-ea"/>
          <a:cs typeface="+mn-cs"/>
          <a:sym typeface="Gill Sans" charset="0"/>
        </a:defRPr>
      </a:lvl1pPr>
      <a:lvl2pPr marL="278606" indent="-107156" algn="ctr" rtl="0" eaLnBrk="0" fontAlgn="base" hangingPunct="0">
        <a:spcBef>
          <a:spcPct val="0"/>
        </a:spcBef>
        <a:spcAft>
          <a:spcPct val="0"/>
        </a:spcAft>
        <a:defRPr sz="1800">
          <a:solidFill>
            <a:schemeClr val="tx1"/>
          </a:solidFill>
          <a:latin typeface="+mn-lt"/>
          <a:ea typeface="+mn-ea"/>
          <a:cs typeface="+mn-cs"/>
          <a:sym typeface="Gill Sans" charset="0"/>
        </a:defRPr>
      </a:lvl2pPr>
      <a:lvl3pPr marL="428625" indent="-85725" algn="ctr" rtl="0" eaLnBrk="0" fontAlgn="base" hangingPunct="0">
        <a:spcBef>
          <a:spcPct val="0"/>
        </a:spcBef>
        <a:spcAft>
          <a:spcPct val="0"/>
        </a:spcAft>
        <a:defRPr sz="1800">
          <a:solidFill>
            <a:schemeClr val="tx1"/>
          </a:solidFill>
          <a:latin typeface="+mn-lt"/>
          <a:ea typeface="+mn-ea"/>
          <a:cs typeface="+mn-cs"/>
          <a:sym typeface="Gill Sans" charset="0"/>
        </a:defRPr>
      </a:lvl3pPr>
      <a:lvl4pPr marL="600075" indent="-85725" algn="ctr" rtl="0" eaLnBrk="0" fontAlgn="base" hangingPunct="0">
        <a:spcBef>
          <a:spcPct val="0"/>
        </a:spcBef>
        <a:spcAft>
          <a:spcPct val="0"/>
        </a:spcAft>
        <a:defRPr sz="1800">
          <a:solidFill>
            <a:schemeClr val="tx1"/>
          </a:solidFill>
          <a:latin typeface="+mn-lt"/>
          <a:ea typeface="+mn-ea"/>
          <a:cs typeface="+mn-cs"/>
          <a:sym typeface="Gill Sans" charset="0"/>
        </a:defRPr>
      </a:lvl4pPr>
      <a:lvl5pPr marL="771525" indent="-85725" algn="ctr" rtl="0" eaLnBrk="0" fontAlgn="base" hangingPunct="0">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652463" y="666750"/>
            <a:ext cx="7839075" cy="380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Gill Sans" charset="0"/>
        </a:defRPr>
      </a:lvl1pPr>
      <a:lvl2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00050" indent="-300038" algn="l" rtl="0" eaLnBrk="0" fontAlgn="base" hangingPunct="0">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1pPr>
      <a:lvl2pPr marL="566738" indent="-300038" algn="l" rtl="0" eaLnBrk="0" fontAlgn="base" hangingPunct="0">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2pPr>
      <a:lvl3pPr marL="733425" indent="-300038" algn="l" rtl="0" eaLnBrk="0" fontAlgn="base" hangingPunct="0">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3pPr>
      <a:lvl4pPr marL="900113" indent="-300038" algn="l" rtl="0" eaLnBrk="0" fontAlgn="base" hangingPunct="0">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4pPr>
      <a:lvl5pPr marL="1066800" indent="-300038" algn="l" rtl="0" eaLnBrk="0" fontAlgn="base" hangingPunct="0">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5pPr>
      <a:lvl6pPr marL="12382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6pPr>
      <a:lvl7pPr marL="14097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7pPr>
      <a:lvl8pPr marL="15811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8pPr>
      <a:lvl9pPr marL="17526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52463" y="3886200"/>
            <a:ext cx="7839075"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Gill Sans" charset="0"/>
        </a:defRPr>
      </a:lvl1pPr>
      <a:lvl2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128588" indent="-128588" algn="ctr" rtl="0" eaLnBrk="0" fontAlgn="base" hangingPunct="0">
        <a:spcBef>
          <a:spcPct val="0"/>
        </a:spcBef>
        <a:spcAft>
          <a:spcPct val="0"/>
        </a:spcAft>
        <a:defRPr sz="1800">
          <a:solidFill>
            <a:schemeClr val="tx1"/>
          </a:solidFill>
          <a:latin typeface="+mn-lt"/>
          <a:ea typeface="+mn-ea"/>
          <a:cs typeface="+mn-cs"/>
          <a:sym typeface="Gill Sans" charset="0"/>
        </a:defRPr>
      </a:lvl1pPr>
      <a:lvl2pPr marL="278606" indent="-107156" algn="ctr" rtl="0" eaLnBrk="0" fontAlgn="base" hangingPunct="0">
        <a:spcBef>
          <a:spcPct val="0"/>
        </a:spcBef>
        <a:spcAft>
          <a:spcPct val="0"/>
        </a:spcAft>
        <a:defRPr sz="1800">
          <a:solidFill>
            <a:schemeClr val="tx1"/>
          </a:solidFill>
          <a:latin typeface="+mn-lt"/>
          <a:ea typeface="+mn-ea"/>
          <a:cs typeface="+mn-cs"/>
          <a:sym typeface="Gill Sans" charset="0"/>
        </a:defRPr>
      </a:lvl2pPr>
      <a:lvl3pPr marL="428625" indent="-85725" algn="ctr" rtl="0" eaLnBrk="0" fontAlgn="base" hangingPunct="0">
        <a:spcBef>
          <a:spcPct val="0"/>
        </a:spcBef>
        <a:spcAft>
          <a:spcPct val="0"/>
        </a:spcAft>
        <a:defRPr sz="1800">
          <a:solidFill>
            <a:schemeClr val="tx1"/>
          </a:solidFill>
          <a:latin typeface="+mn-lt"/>
          <a:ea typeface="+mn-ea"/>
          <a:cs typeface="+mn-cs"/>
          <a:sym typeface="Gill Sans" charset="0"/>
        </a:defRPr>
      </a:lvl3pPr>
      <a:lvl4pPr marL="600075" indent="-85725" algn="ctr" rtl="0" eaLnBrk="0" fontAlgn="base" hangingPunct="0">
        <a:spcBef>
          <a:spcPct val="0"/>
        </a:spcBef>
        <a:spcAft>
          <a:spcPct val="0"/>
        </a:spcAft>
        <a:defRPr sz="1800">
          <a:solidFill>
            <a:schemeClr val="tx1"/>
          </a:solidFill>
          <a:latin typeface="+mn-lt"/>
          <a:ea typeface="+mn-ea"/>
          <a:cs typeface="+mn-cs"/>
          <a:sym typeface="Gill Sans" charset="0"/>
        </a:defRPr>
      </a:lvl4pPr>
      <a:lvl5pPr marL="771525" indent="-85725" algn="ctr" rtl="0" eaLnBrk="0" fontAlgn="base" hangingPunct="0">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652463" y="3886200"/>
            <a:ext cx="7839075"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Gill Sans" charset="0"/>
        </a:defRPr>
      </a:lvl1pPr>
      <a:lvl2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128588" indent="-128588" algn="ctr" rtl="0" eaLnBrk="0" fontAlgn="base" hangingPunct="0">
        <a:spcBef>
          <a:spcPct val="0"/>
        </a:spcBef>
        <a:spcAft>
          <a:spcPct val="0"/>
        </a:spcAft>
        <a:defRPr sz="1800">
          <a:solidFill>
            <a:schemeClr val="tx1"/>
          </a:solidFill>
          <a:latin typeface="+mn-lt"/>
          <a:ea typeface="+mn-ea"/>
          <a:cs typeface="+mn-cs"/>
          <a:sym typeface="Gill Sans" charset="0"/>
        </a:defRPr>
      </a:lvl1pPr>
      <a:lvl2pPr marL="278606" indent="-107156" algn="ctr" rtl="0" eaLnBrk="0" fontAlgn="base" hangingPunct="0">
        <a:spcBef>
          <a:spcPct val="0"/>
        </a:spcBef>
        <a:spcAft>
          <a:spcPct val="0"/>
        </a:spcAft>
        <a:defRPr sz="1800">
          <a:solidFill>
            <a:schemeClr val="tx1"/>
          </a:solidFill>
          <a:latin typeface="+mn-lt"/>
          <a:ea typeface="+mn-ea"/>
          <a:cs typeface="+mn-cs"/>
          <a:sym typeface="Gill Sans" charset="0"/>
        </a:defRPr>
      </a:lvl2pPr>
      <a:lvl3pPr marL="428625" indent="-85725" algn="ctr" rtl="0" eaLnBrk="0" fontAlgn="base" hangingPunct="0">
        <a:spcBef>
          <a:spcPct val="0"/>
        </a:spcBef>
        <a:spcAft>
          <a:spcPct val="0"/>
        </a:spcAft>
        <a:defRPr sz="1800">
          <a:solidFill>
            <a:schemeClr val="tx1"/>
          </a:solidFill>
          <a:latin typeface="+mn-lt"/>
          <a:ea typeface="+mn-ea"/>
          <a:cs typeface="+mn-cs"/>
          <a:sym typeface="Gill Sans" charset="0"/>
        </a:defRPr>
      </a:lvl3pPr>
      <a:lvl4pPr marL="600075" indent="-85725" algn="ctr" rtl="0" eaLnBrk="0" fontAlgn="base" hangingPunct="0">
        <a:spcBef>
          <a:spcPct val="0"/>
        </a:spcBef>
        <a:spcAft>
          <a:spcPct val="0"/>
        </a:spcAft>
        <a:defRPr sz="1800">
          <a:solidFill>
            <a:schemeClr val="tx1"/>
          </a:solidFill>
          <a:latin typeface="+mn-lt"/>
          <a:ea typeface="+mn-ea"/>
          <a:cs typeface="+mn-cs"/>
          <a:sym typeface="Gill Sans" charset="0"/>
        </a:defRPr>
      </a:lvl4pPr>
      <a:lvl5pPr marL="771525" indent="-85725" algn="ctr" rtl="0" eaLnBrk="0" fontAlgn="base" hangingPunct="0">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652463" y="804862"/>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b" anchorCtr="0" compatLnSpc="1">
            <a:prstTxWarp prst="textNoShape">
              <a:avLst/>
            </a:prstTxWarp>
          </a:bodyPr>
          <a:lstStyle/>
          <a:p>
            <a:pPr lvl="0"/>
            <a:r>
              <a:rPr lang="en-US" smtClean="0">
                <a:sym typeface="Gill Sans" charset="0"/>
              </a:rPr>
              <a:t>Click to edit Master title style</a:t>
            </a:r>
          </a:p>
        </p:txBody>
      </p:sp>
      <p:sp>
        <p:nvSpPr>
          <p:cNvPr id="6147" name="Rectangle 2"/>
          <p:cNvSpPr>
            <a:spLocks noGrp="1" noChangeArrowheads="1"/>
          </p:cNvSpPr>
          <p:nvPr>
            <p:ph type="body" idx="1"/>
          </p:nvPr>
        </p:nvSpPr>
        <p:spPr bwMode="auto">
          <a:xfrm>
            <a:off x="652463" y="2586037"/>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hf hdr="0" ftr="0" dt="0"/>
  <p:txStyles>
    <p:titleStyle>
      <a:lvl1pPr algn="ctr" rtl="0" eaLnBrk="0" fontAlgn="base" hangingPunct="0">
        <a:spcBef>
          <a:spcPct val="0"/>
        </a:spcBef>
        <a:spcAft>
          <a:spcPct val="0"/>
        </a:spcAft>
        <a:defRPr sz="3600">
          <a:solidFill>
            <a:schemeClr val="tx1"/>
          </a:solidFill>
          <a:latin typeface="+mj-lt"/>
          <a:ea typeface="+mj-ea"/>
          <a:cs typeface="+mj-cs"/>
          <a:sym typeface="Gill Sans" charset="0"/>
        </a:defRPr>
      </a:lvl1pPr>
      <a:lvl2pPr algn="ctr" rtl="0"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p:titleStyle>
    <p:bodyStyle>
      <a:lvl1pPr marL="128588" indent="-128588" algn="ctr" rtl="0" eaLnBrk="0" fontAlgn="base" hangingPunct="0">
        <a:spcBef>
          <a:spcPct val="0"/>
        </a:spcBef>
        <a:spcAft>
          <a:spcPct val="0"/>
        </a:spcAft>
        <a:defRPr sz="1700">
          <a:solidFill>
            <a:schemeClr val="tx1"/>
          </a:solidFill>
          <a:latin typeface="+mn-lt"/>
          <a:ea typeface="+mn-ea"/>
          <a:cs typeface="+mn-cs"/>
          <a:sym typeface="Gill Sans" charset="0"/>
        </a:defRPr>
      </a:lvl1pPr>
      <a:lvl2pPr marL="278606" indent="-107156" algn="ctr" rtl="0" eaLnBrk="0" fontAlgn="base" hangingPunct="0">
        <a:spcBef>
          <a:spcPct val="0"/>
        </a:spcBef>
        <a:spcAft>
          <a:spcPct val="0"/>
        </a:spcAft>
        <a:defRPr sz="1700">
          <a:solidFill>
            <a:schemeClr val="tx1"/>
          </a:solidFill>
          <a:latin typeface="+mn-lt"/>
          <a:ea typeface="+mn-ea"/>
          <a:cs typeface="+mn-cs"/>
          <a:sym typeface="Gill Sans" charset="0"/>
        </a:defRPr>
      </a:lvl2pPr>
      <a:lvl3pPr marL="428625" indent="-85725" algn="ctr" rtl="0" eaLnBrk="0" fontAlgn="base" hangingPunct="0">
        <a:spcBef>
          <a:spcPct val="0"/>
        </a:spcBef>
        <a:spcAft>
          <a:spcPct val="0"/>
        </a:spcAft>
        <a:defRPr sz="1700">
          <a:solidFill>
            <a:schemeClr val="tx1"/>
          </a:solidFill>
          <a:latin typeface="+mn-lt"/>
          <a:ea typeface="+mn-ea"/>
          <a:cs typeface="+mn-cs"/>
          <a:sym typeface="Gill Sans" charset="0"/>
        </a:defRPr>
      </a:lvl3pPr>
      <a:lvl4pPr marL="600075" indent="-85725" algn="ctr" rtl="0" eaLnBrk="0" fontAlgn="base" hangingPunct="0">
        <a:spcBef>
          <a:spcPct val="0"/>
        </a:spcBef>
        <a:spcAft>
          <a:spcPct val="0"/>
        </a:spcAft>
        <a:defRPr sz="1700">
          <a:solidFill>
            <a:schemeClr val="tx1"/>
          </a:solidFill>
          <a:latin typeface="+mn-lt"/>
          <a:ea typeface="+mn-ea"/>
          <a:cs typeface="+mn-cs"/>
          <a:sym typeface="Gill Sans" charset="0"/>
        </a:defRPr>
      </a:lvl4pPr>
      <a:lvl5pPr marL="771525" indent="-85725" algn="ctr" rtl="0" eaLnBrk="0" fontAlgn="base" hangingPunct="0">
        <a:spcBef>
          <a:spcPct val="0"/>
        </a:spcBef>
        <a:spcAft>
          <a:spcPct val="0"/>
        </a:spcAft>
        <a:defRPr sz="1700">
          <a:solidFill>
            <a:schemeClr val="tx1"/>
          </a:solidFill>
          <a:latin typeface="+mn-lt"/>
          <a:ea typeface="+mn-ea"/>
          <a:cs typeface="+mn-cs"/>
          <a:sym typeface="Gill Sans" charset="0"/>
        </a:defRPr>
      </a:lvl5pPr>
      <a:lvl6pPr marL="171450" algn="ctr" rtl="0" fontAlgn="base">
        <a:spcBef>
          <a:spcPct val="0"/>
        </a:spcBef>
        <a:spcAft>
          <a:spcPct val="0"/>
        </a:spcAft>
        <a:defRPr sz="1700">
          <a:solidFill>
            <a:schemeClr val="tx1"/>
          </a:solidFill>
          <a:latin typeface="+mn-lt"/>
          <a:ea typeface="+mn-ea"/>
          <a:cs typeface="+mn-cs"/>
          <a:sym typeface="Gill Sans" charset="0"/>
        </a:defRPr>
      </a:lvl6pPr>
      <a:lvl7pPr marL="342900" algn="ctr" rtl="0" fontAlgn="base">
        <a:spcBef>
          <a:spcPct val="0"/>
        </a:spcBef>
        <a:spcAft>
          <a:spcPct val="0"/>
        </a:spcAft>
        <a:defRPr sz="1700">
          <a:solidFill>
            <a:schemeClr val="tx1"/>
          </a:solidFill>
          <a:latin typeface="+mn-lt"/>
          <a:ea typeface="+mn-ea"/>
          <a:cs typeface="+mn-cs"/>
          <a:sym typeface="Gill Sans" charset="0"/>
        </a:defRPr>
      </a:lvl7pPr>
      <a:lvl8pPr marL="514350" algn="ctr" rtl="0" fontAlgn="base">
        <a:spcBef>
          <a:spcPct val="0"/>
        </a:spcBef>
        <a:spcAft>
          <a:spcPct val="0"/>
        </a:spcAft>
        <a:defRPr sz="1700">
          <a:solidFill>
            <a:schemeClr val="tx1"/>
          </a:solidFill>
          <a:latin typeface="+mn-lt"/>
          <a:ea typeface="+mn-ea"/>
          <a:cs typeface="+mn-cs"/>
          <a:sym typeface="Gill Sans" charset="0"/>
        </a:defRPr>
      </a:lvl8pPr>
      <a:lvl9pPr marL="685800" algn="ctr" rtl="0" fontAlgn="base">
        <a:spcBef>
          <a:spcPct val="0"/>
        </a:spcBef>
        <a:spcAft>
          <a:spcPct val="0"/>
        </a:spcAft>
        <a:defRPr sz="17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652463" y="804862"/>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b" anchorCtr="0" compatLnSpc="1">
            <a:prstTxWarp prst="textNoShape">
              <a:avLst/>
            </a:prstTxWarp>
          </a:bodyPr>
          <a:lstStyle/>
          <a:p>
            <a:pPr lvl="0"/>
            <a:r>
              <a:rPr lang="en-US" smtClean="0">
                <a:sym typeface="Gill Sans" charset="0"/>
              </a:rPr>
              <a:t>Click to edit Master title style</a:t>
            </a:r>
          </a:p>
        </p:txBody>
      </p:sp>
      <p:sp>
        <p:nvSpPr>
          <p:cNvPr id="7171" name="Rectangle 2"/>
          <p:cNvSpPr>
            <a:spLocks noGrp="1" noChangeArrowheads="1"/>
          </p:cNvSpPr>
          <p:nvPr>
            <p:ph type="body" idx="1"/>
          </p:nvPr>
        </p:nvSpPr>
        <p:spPr bwMode="auto">
          <a:xfrm>
            <a:off x="652463" y="2586037"/>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hf hdr="0" ftr="0" dt="0"/>
  <p:txStyles>
    <p:titleStyle>
      <a:lvl1pPr algn="ctr" rtl="0" eaLnBrk="0" fontAlgn="base" hangingPunct="0">
        <a:spcBef>
          <a:spcPct val="0"/>
        </a:spcBef>
        <a:spcAft>
          <a:spcPct val="0"/>
        </a:spcAft>
        <a:defRPr sz="3600">
          <a:solidFill>
            <a:schemeClr val="tx1"/>
          </a:solidFill>
          <a:latin typeface="+mj-lt"/>
          <a:ea typeface="+mj-ea"/>
          <a:cs typeface="+mj-cs"/>
          <a:sym typeface="Gill Sans" charset="0"/>
        </a:defRPr>
      </a:lvl1pPr>
      <a:lvl2pPr algn="ctr" rtl="0"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p:titleStyle>
    <p:bodyStyle>
      <a:lvl1pPr marL="128588" indent="-128588" algn="ctr" rtl="0" eaLnBrk="0" fontAlgn="base" hangingPunct="0">
        <a:spcBef>
          <a:spcPct val="0"/>
        </a:spcBef>
        <a:spcAft>
          <a:spcPct val="0"/>
        </a:spcAft>
        <a:defRPr sz="1700">
          <a:solidFill>
            <a:schemeClr val="tx1"/>
          </a:solidFill>
          <a:latin typeface="+mn-lt"/>
          <a:ea typeface="+mn-ea"/>
          <a:cs typeface="+mn-cs"/>
          <a:sym typeface="Gill Sans" charset="0"/>
        </a:defRPr>
      </a:lvl1pPr>
      <a:lvl2pPr marL="278606" indent="-107156" algn="ctr" rtl="0" eaLnBrk="0" fontAlgn="base" hangingPunct="0">
        <a:spcBef>
          <a:spcPct val="0"/>
        </a:spcBef>
        <a:spcAft>
          <a:spcPct val="0"/>
        </a:spcAft>
        <a:defRPr sz="1700">
          <a:solidFill>
            <a:schemeClr val="tx1"/>
          </a:solidFill>
          <a:latin typeface="+mn-lt"/>
          <a:ea typeface="+mn-ea"/>
          <a:cs typeface="+mn-cs"/>
          <a:sym typeface="Gill Sans" charset="0"/>
        </a:defRPr>
      </a:lvl2pPr>
      <a:lvl3pPr marL="428625" indent="-85725" algn="ctr" rtl="0" eaLnBrk="0" fontAlgn="base" hangingPunct="0">
        <a:spcBef>
          <a:spcPct val="0"/>
        </a:spcBef>
        <a:spcAft>
          <a:spcPct val="0"/>
        </a:spcAft>
        <a:defRPr sz="1700">
          <a:solidFill>
            <a:schemeClr val="tx1"/>
          </a:solidFill>
          <a:latin typeface="+mn-lt"/>
          <a:ea typeface="+mn-ea"/>
          <a:cs typeface="+mn-cs"/>
          <a:sym typeface="Gill Sans" charset="0"/>
        </a:defRPr>
      </a:lvl3pPr>
      <a:lvl4pPr marL="600075" indent="-85725" algn="ctr" rtl="0" eaLnBrk="0" fontAlgn="base" hangingPunct="0">
        <a:spcBef>
          <a:spcPct val="0"/>
        </a:spcBef>
        <a:spcAft>
          <a:spcPct val="0"/>
        </a:spcAft>
        <a:defRPr sz="1700">
          <a:solidFill>
            <a:schemeClr val="tx1"/>
          </a:solidFill>
          <a:latin typeface="+mn-lt"/>
          <a:ea typeface="+mn-ea"/>
          <a:cs typeface="+mn-cs"/>
          <a:sym typeface="Gill Sans" charset="0"/>
        </a:defRPr>
      </a:lvl4pPr>
      <a:lvl5pPr marL="771525" indent="-85725" algn="ctr" rtl="0" eaLnBrk="0" fontAlgn="base" hangingPunct="0">
        <a:spcBef>
          <a:spcPct val="0"/>
        </a:spcBef>
        <a:spcAft>
          <a:spcPct val="0"/>
        </a:spcAft>
        <a:defRPr sz="1700">
          <a:solidFill>
            <a:schemeClr val="tx1"/>
          </a:solidFill>
          <a:latin typeface="+mn-lt"/>
          <a:ea typeface="+mn-ea"/>
          <a:cs typeface="+mn-cs"/>
          <a:sym typeface="Gill Sans" charset="0"/>
        </a:defRPr>
      </a:lvl5pPr>
      <a:lvl6pPr marL="171450" algn="ctr" rtl="0" fontAlgn="base">
        <a:spcBef>
          <a:spcPct val="0"/>
        </a:spcBef>
        <a:spcAft>
          <a:spcPct val="0"/>
        </a:spcAft>
        <a:defRPr sz="1700">
          <a:solidFill>
            <a:schemeClr val="tx1"/>
          </a:solidFill>
          <a:latin typeface="+mn-lt"/>
          <a:ea typeface="+mn-ea"/>
          <a:cs typeface="+mn-cs"/>
          <a:sym typeface="Gill Sans" charset="0"/>
        </a:defRPr>
      </a:lvl6pPr>
      <a:lvl7pPr marL="342900" algn="ctr" rtl="0" fontAlgn="base">
        <a:spcBef>
          <a:spcPct val="0"/>
        </a:spcBef>
        <a:spcAft>
          <a:spcPct val="0"/>
        </a:spcAft>
        <a:defRPr sz="1700">
          <a:solidFill>
            <a:schemeClr val="tx1"/>
          </a:solidFill>
          <a:latin typeface="+mn-lt"/>
          <a:ea typeface="+mn-ea"/>
          <a:cs typeface="+mn-cs"/>
          <a:sym typeface="Gill Sans" charset="0"/>
        </a:defRPr>
      </a:lvl7pPr>
      <a:lvl8pPr marL="514350" algn="ctr" rtl="0" fontAlgn="base">
        <a:spcBef>
          <a:spcPct val="0"/>
        </a:spcBef>
        <a:spcAft>
          <a:spcPct val="0"/>
        </a:spcAft>
        <a:defRPr sz="1700">
          <a:solidFill>
            <a:schemeClr val="tx1"/>
          </a:solidFill>
          <a:latin typeface="+mn-lt"/>
          <a:ea typeface="+mn-ea"/>
          <a:cs typeface="+mn-cs"/>
          <a:sym typeface="Gill Sans" charset="0"/>
        </a:defRPr>
      </a:lvl8pPr>
      <a:lvl9pPr marL="685800" algn="ctr" rtl="0" fontAlgn="base">
        <a:spcBef>
          <a:spcPct val="0"/>
        </a:spcBef>
        <a:spcAft>
          <a:spcPct val="0"/>
        </a:spcAft>
        <a:defRPr sz="17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933450" y="133350"/>
            <a:ext cx="7277100"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Gill Sans" charset="0"/>
        </a:defRPr>
      </a:lvl1pPr>
      <a:lvl2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19100"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85788"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52475"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19163"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85850" indent="-300038" algn="l" rtl="0" eaLnBrk="0" fontAlgn="base" hangingPunct="0">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573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287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6002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716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policyswap.cuanswers.com/"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hyperlink" Target="https://examshare.cuanswers.com/" TargetMode="Externa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8" Type="http://schemas.openxmlformats.org/officeDocument/2006/relationships/hyperlink" Target="http://www.cuanswers.com/wp-content/uploads/Acceptable-Use-2015-Client-Template.docx" TargetMode="External"/><Relationship Id="rId3" Type="http://schemas.openxmlformats.org/officeDocument/2006/relationships/hyperlink" Target="http://www.cuanswers.com/wp-content/uploads/Cybersecurity-2015-V1.pdf" TargetMode="External"/><Relationship Id="rId7" Type="http://schemas.openxmlformats.org/officeDocument/2006/relationships/hyperlink" Target="http://www.cuanswers.com/wp-content/uploads/Information-Security-Program-2015-Client-Template.docx"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www.cuanswers.com/wp-content/uploads/Cybersecurity-2015-Client-Template.docx" TargetMode="External"/><Relationship Id="rId5" Type="http://schemas.openxmlformats.org/officeDocument/2006/relationships/hyperlink" Target="http://www.cuanswers.com/wp-content/uploads/Acceptable-Use-2015-V1.pdf" TargetMode="External"/><Relationship Id="rId4" Type="http://schemas.openxmlformats.org/officeDocument/2006/relationships/hyperlink" Target="http://www.cuanswers.com/wp-content/uploads/Information-Security-Program-2015-V2.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usccu.us/documents/The%20US-CCU%20Cyber-Security%20Matrix.pdf"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p:cNvSpPr>
          <p:nvPr/>
        </p:nvSpPr>
        <p:spPr bwMode="auto">
          <a:xfrm>
            <a:off x="3657600" y="1023176"/>
            <a:ext cx="47577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5400" dirty="0" smtClean="0">
                <a:solidFill>
                  <a:srgbClr val="0070C0"/>
                </a:solidFill>
                <a:latin typeface="Myriad Pro Light" panose="020B0403030403020204" pitchFamily="34" charset="0"/>
                <a:ea typeface="Kozuka Gothic Pro EL" panose="020B0200000000000000" pitchFamily="34" charset="-128"/>
                <a:cs typeface="Open Sans Light" charset="0"/>
                <a:sym typeface="Open Sans Light" charset="0"/>
              </a:rPr>
              <a:t>Building a </a:t>
            </a:r>
            <a:r>
              <a:rPr lang="en-US" sz="5400" dirty="0" smtClean="0">
                <a:solidFill>
                  <a:srgbClr val="0070C0"/>
                </a:solidFill>
                <a:latin typeface="Myriad Pro Black" panose="020B0803030403020204" pitchFamily="34" charset="0"/>
                <a:ea typeface="Adobe Gothic Std B" panose="020B0800000000000000" pitchFamily="34" charset="-128"/>
                <a:cs typeface="Open Sans Light" charset="0"/>
                <a:sym typeface="Open Sans Light" charset="0"/>
              </a:rPr>
              <a:t>Solid</a:t>
            </a:r>
          </a:p>
          <a:p>
            <a:pPr algn="l"/>
            <a:r>
              <a:rPr lang="en-US" sz="5400" dirty="0" smtClean="0">
                <a:solidFill>
                  <a:srgbClr val="0070C0"/>
                </a:solidFill>
                <a:latin typeface="Myriad Pro Light" panose="020B0403030403020204" pitchFamily="34" charset="0"/>
                <a:ea typeface="Adobe Gothic Std B" panose="020B0800000000000000" pitchFamily="34" charset="-128"/>
                <a:cs typeface="Open Sans Light" charset="0"/>
                <a:sym typeface="Open Sans Light" charset="0"/>
              </a:rPr>
              <a:t>Cyber</a:t>
            </a:r>
            <a:r>
              <a:rPr lang="en-US" sz="5400" dirty="0" smtClean="0">
                <a:solidFill>
                  <a:srgbClr val="0070C0"/>
                </a:solidFill>
                <a:latin typeface="Myriad Pro Black" panose="020B0803030403020204" pitchFamily="34" charset="0"/>
                <a:ea typeface="Adobe Gothic Std B" panose="020B0800000000000000" pitchFamily="34" charset="-128"/>
                <a:cs typeface="Open Sans Light" charset="0"/>
                <a:sym typeface="Open Sans Light" charset="0"/>
              </a:rPr>
              <a:t>security</a:t>
            </a:r>
          </a:p>
          <a:p>
            <a:pPr algn="l"/>
            <a:r>
              <a:rPr lang="en-US" sz="5400" dirty="0" smtClean="0">
                <a:solidFill>
                  <a:srgbClr val="0070C0"/>
                </a:solidFill>
                <a:latin typeface="Myriad Pro Black" panose="020B0803030403020204" pitchFamily="34" charset="0"/>
                <a:ea typeface="Adobe Gothic Std B" panose="020B0800000000000000" pitchFamily="34" charset="-128"/>
                <a:cs typeface="Open Sans Light" charset="0"/>
                <a:sym typeface="Open Sans Light" charset="0"/>
              </a:rPr>
              <a:t>Foundation</a:t>
            </a:r>
            <a:endParaRPr lang="en-US" sz="5400" dirty="0">
              <a:solidFill>
                <a:srgbClr val="0070C0"/>
              </a:solidFill>
              <a:latin typeface="Myriad Pro Black" panose="020B0803030403020204" pitchFamily="34" charset="0"/>
              <a:ea typeface="Adobe Gothic Std B" panose="020B0800000000000000" pitchFamily="34" charset="-128"/>
              <a:cs typeface="Open Sans Light" charset="0"/>
              <a:sym typeface="Open Sans Light" charset="0"/>
            </a:endParaRPr>
          </a:p>
        </p:txBody>
      </p:sp>
      <p:sp>
        <p:nvSpPr>
          <p:cNvPr id="15362" name="Rectangle 2"/>
          <p:cNvSpPr>
            <a:spLocks/>
          </p:cNvSpPr>
          <p:nvPr/>
        </p:nvSpPr>
        <p:spPr bwMode="auto">
          <a:xfrm>
            <a:off x="4791074" y="3599011"/>
            <a:ext cx="24907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000" dirty="0" smtClean="0">
                <a:solidFill>
                  <a:srgbClr val="4D4D4D"/>
                </a:solidFill>
                <a:latin typeface="Myriad Pro Black" panose="020B0803030403020204" pitchFamily="34" charset="0"/>
                <a:ea typeface="Adobe Gothic Std B" panose="020B0800000000000000" pitchFamily="34" charset="-128"/>
                <a:cs typeface="Open Sans" charset="0"/>
                <a:sym typeface="Open Sans" charset="0"/>
              </a:rPr>
              <a:t>NACUSO Las Vegas</a:t>
            </a:r>
          </a:p>
          <a:p>
            <a:pPr algn="l"/>
            <a:r>
              <a:rPr lang="en-US" sz="2000" dirty="0" smtClean="0">
                <a:solidFill>
                  <a:srgbClr val="4D4D4D"/>
                </a:solidFill>
                <a:latin typeface="Myriad Pro Black" panose="020B0803030403020204" pitchFamily="34" charset="0"/>
                <a:ea typeface="Adobe Gothic Std B" panose="020B0800000000000000" pitchFamily="34" charset="-128"/>
                <a:cs typeface="Open Sans" charset="0"/>
                <a:sym typeface="Open Sans" charset="0"/>
              </a:rPr>
              <a:t>April 4, </a:t>
            </a:r>
            <a:r>
              <a:rPr lang="en-US" sz="2000" dirty="0" smtClean="0">
                <a:solidFill>
                  <a:srgbClr val="4D4D4D"/>
                </a:solidFill>
                <a:latin typeface="Myriad Pro Black" panose="020B0803030403020204" pitchFamily="34" charset="0"/>
                <a:ea typeface="Adobe Gothic Std B" panose="020B0800000000000000" pitchFamily="34" charset="-128"/>
                <a:cs typeface="Open Sans" charset="0"/>
                <a:sym typeface="Open Sans" charset="0"/>
              </a:rPr>
              <a:t>2016</a:t>
            </a:r>
          </a:p>
          <a:p>
            <a:pPr algn="l"/>
            <a:endParaRPr lang="en-US" sz="2000" dirty="0">
              <a:solidFill>
                <a:srgbClr val="4D4D4D"/>
              </a:solidFill>
              <a:latin typeface="Myriad Pro Black" panose="020B0803030403020204" pitchFamily="34" charset="0"/>
              <a:ea typeface="Adobe Gothic Std B" panose="020B0800000000000000" pitchFamily="34" charset="-128"/>
              <a:cs typeface="Open Sans" charset="0"/>
              <a:sym typeface="Open Sans" charset="0"/>
            </a:endParaRPr>
          </a:p>
          <a:p>
            <a:pPr algn="l"/>
            <a:r>
              <a:rPr lang="en-US" sz="2000" dirty="0" smtClean="0">
                <a:solidFill>
                  <a:srgbClr val="4D4D4D"/>
                </a:solidFill>
                <a:latin typeface="Myriad Pro Black" panose="020B0803030403020204" pitchFamily="34" charset="0"/>
                <a:ea typeface="Adobe Gothic Std B" panose="020B0800000000000000" pitchFamily="34" charset="-128"/>
                <a:cs typeface="Open Sans" charset="0"/>
                <a:sym typeface="Open Sans" charset="0"/>
              </a:rPr>
              <a:t>PLATINUM PARTNER</a:t>
            </a:r>
            <a:endParaRPr lang="en-US" sz="2000" dirty="0" smtClean="0">
              <a:solidFill>
                <a:srgbClr val="4D4D4D"/>
              </a:solidFill>
              <a:latin typeface="Myriad Pro Black" panose="020B0803030403020204" pitchFamily="34" charset="0"/>
              <a:ea typeface="Adobe Gothic Std B" panose="020B0800000000000000" pitchFamily="34" charset="-128"/>
              <a:cs typeface="Open Sans" charset="0"/>
              <a:sym typeface="Open Sans" charset="0"/>
            </a:endParaRPr>
          </a:p>
          <a:p>
            <a:pPr algn="l"/>
            <a:endParaRPr lang="en-US" sz="2000" dirty="0">
              <a:solidFill>
                <a:srgbClr val="4D4D4D"/>
              </a:solidFill>
              <a:latin typeface="Myriad Pro Black" panose="020B0803030403020204" pitchFamily="34" charset="0"/>
              <a:ea typeface="Adobe Gothic Std B" panose="020B0800000000000000" pitchFamily="34" charset="-128"/>
              <a:cs typeface="Open Sans" charset="0"/>
              <a:sym typeface="Open Sans" charset="0"/>
            </a:endParaRPr>
          </a:p>
          <a:p>
            <a:pPr algn="l"/>
            <a:endParaRPr lang="en-US" sz="2000" dirty="0">
              <a:solidFill>
                <a:srgbClr val="4D4D4D"/>
              </a:solidFill>
              <a:latin typeface="Myriad Pro Black" panose="020B0803030403020204" pitchFamily="34" charset="0"/>
              <a:ea typeface="Adobe Gothic Std B" panose="020B0800000000000000" pitchFamily="34" charset="-128"/>
              <a:cs typeface="Open Sans" charset="0"/>
              <a:sym typeface="Open Sans"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8467" y="4364355"/>
            <a:ext cx="3781425" cy="779145"/>
          </a:xfrm>
          <a:prstGeom prst="rect">
            <a:avLst/>
          </a:prstGeom>
        </p:spPr>
      </p:pic>
      <p:sp>
        <p:nvSpPr>
          <p:cNvPr id="9" name="Hexagon 8"/>
          <p:cNvSpPr/>
          <p:nvPr/>
        </p:nvSpPr>
        <p:spPr bwMode="auto">
          <a:xfrm>
            <a:off x="152400" y="487922"/>
            <a:ext cx="1219200" cy="1011854"/>
          </a:xfrm>
          <a:prstGeom prst="hexagon">
            <a:avLst/>
          </a:prstGeom>
          <a:solidFill>
            <a:srgbClr val="0070C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800" b="1" cap="all" dirty="0" smtClean="0">
                <a:solidFill>
                  <a:schemeClr val="bg1"/>
                </a:solidFill>
                <a:latin typeface="Myriad Pro Light" panose="020B0403030403020204" pitchFamily="34" charset="0"/>
              </a:rPr>
              <a:t>Governance</a:t>
            </a:r>
            <a:endParaRPr kumimoji="0" lang="en-US" sz="800" b="1" i="0" u="none" strike="noStrike" cap="all" normalizeH="0" dirty="0" smtClean="0">
              <a:ln>
                <a:noFill/>
              </a:ln>
              <a:solidFill>
                <a:schemeClr val="bg1"/>
              </a:solidFill>
              <a:effectLst/>
              <a:latin typeface="Myriad Pro Light" panose="020B0403030403020204" pitchFamily="34" charset="0"/>
              <a:sym typeface="Gill Sans" charset="0"/>
            </a:endParaRPr>
          </a:p>
        </p:txBody>
      </p:sp>
      <p:sp>
        <p:nvSpPr>
          <p:cNvPr id="10" name="Hexagon 9"/>
          <p:cNvSpPr/>
          <p:nvPr/>
        </p:nvSpPr>
        <p:spPr bwMode="auto">
          <a:xfrm>
            <a:off x="1192477" y="2123011"/>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cap="all" dirty="0" smtClean="0">
                <a:solidFill>
                  <a:schemeClr val="bg1"/>
                </a:solidFill>
                <a:latin typeface="Myriad Pro Light" panose="020B0403030403020204" pitchFamily="34" charset="0"/>
              </a:rPr>
              <a:t>Cyber</a:t>
            </a:r>
            <a:br>
              <a:rPr lang="en-US" sz="900" b="1" cap="all" dirty="0" smtClean="0">
                <a:solidFill>
                  <a:schemeClr val="bg1"/>
                </a:solidFill>
                <a:latin typeface="Myriad Pro Light" panose="020B0403030403020204" pitchFamily="34" charset="0"/>
              </a:rPr>
            </a:br>
            <a:r>
              <a:rPr lang="en-US" sz="900" b="1" cap="all" dirty="0" smtClean="0">
                <a:solidFill>
                  <a:schemeClr val="bg1"/>
                </a:solidFill>
                <a:latin typeface="Myriad Pro Light" panose="020B0403030403020204" pitchFamily="34" charset="0"/>
              </a:rPr>
              <a:t>Security</a:t>
            </a:r>
            <a:br>
              <a:rPr lang="en-US" sz="900" b="1" cap="all" dirty="0" smtClean="0">
                <a:solidFill>
                  <a:schemeClr val="bg1"/>
                </a:solidFill>
                <a:latin typeface="Myriad Pro Light" panose="020B0403030403020204" pitchFamily="34" charset="0"/>
              </a:rPr>
            </a:br>
            <a:r>
              <a:rPr lang="en-US" sz="900" b="1" cap="all" dirty="0" smtClean="0">
                <a:solidFill>
                  <a:schemeClr val="bg1"/>
                </a:solidFill>
                <a:latin typeface="Myriad Pro Light" panose="020B0403030403020204" pitchFamily="34" charset="0"/>
              </a:rPr>
              <a:t>Policy</a:t>
            </a:r>
            <a:endParaRPr kumimoji="0" lang="en-US" sz="900" b="1" i="0" u="none" strike="noStrike" cap="all" normalizeH="0" dirty="0" smtClean="0">
              <a:ln>
                <a:noFill/>
              </a:ln>
              <a:solidFill>
                <a:schemeClr val="bg1"/>
              </a:solidFill>
              <a:effectLst/>
              <a:latin typeface="Myriad Pro Light" panose="020B0403030403020204" pitchFamily="34" charset="0"/>
              <a:sym typeface="Gill Sans" charset="0"/>
            </a:endParaRPr>
          </a:p>
        </p:txBody>
      </p:sp>
      <p:sp>
        <p:nvSpPr>
          <p:cNvPr id="11" name="Hexagon 10"/>
          <p:cNvSpPr/>
          <p:nvPr/>
        </p:nvSpPr>
        <p:spPr bwMode="auto">
          <a:xfrm>
            <a:off x="1181188" y="1023176"/>
            <a:ext cx="1219200" cy="1011854"/>
          </a:xfrm>
          <a:prstGeom prst="hexagon">
            <a:avLst/>
          </a:prstGeom>
          <a:solidFill>
            <a:srgbClr val="92D05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FFIEC Risk Assessment</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2" name="Hexagon 11"/>
          <p:cNvSpPr/>
          <p:nvPr/>
        </p:nvSpPr>
        <p:spPr bwMode="auto">
          <a:xfrm>
            <a:off x="152400" y="1558430"/>
            <a:ext cx="1219200" cy="1011854"/>
          </a:xfrm>
          <a:prstGeom prst="hexagon">
            <a:avLst/>
          </a:prstGeom>
          <a:solidFill>
            <a:srgbClr val="92D05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cap="all" dirty="0" smtClean="0">
                <a:solidFill>
                  <a:schemeClr val="bg1"/>
                </a:solidFill>
                <a:latin typeface="Myriad Pro Light" panose="020B0403030403020204" pitchFamily="34" charset="0"/>
              </a:rPr>
              <a:t>Risk Based Audit Program</a:t>
            </a:r>
            <a:endParaRPr kumimoji="0" lang="en-US" sz="900" b="1" i="0" u="none" strike="noStrike" cap="all" normalizeH="0" dirty="0" smtClean="0">
              <a:ln>
                <a:noFill/>
              </a:ln>
              <a:solidFill>
                <a:schemeClr val="bg1"/>
              </a:solidFill>
              <a:effectLst/>
              <a:latin typeface="Myriad Pro Light" panose="020B0403030403020204" pitchFamily="34" charset="0"/>
              <a:sym typeface="Gill Sans" charset="0"/>
            </a:endParaRPr>
          </a:p>
        </p:txBody>
      </p:sp>
      <p:sp>
        <p:nvSpPr>
          <p:cNvPr id="13" name="Hexagon 12"/>
          <p:cNvSpPr/>
          <p:nvPr/>
        </p:nvSpPr>
        <p:spPr bwMode="auto">
          <a:xfrm>
            <a:off x="1170385" y="3197859"/>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Logical (Computer) Security</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4" name="Hexagon 13"/>
          <p:cNvSpPr/>
          <p:nvPr/>
        </p:nvSpPr>
        <p:spPr bwMode="auto">
          <a:xfrm>
            <a:off x="2185547" y="2716919"/>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Physical Security</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5" name="Hexagon 14"/>
          <p:cNvSpPr/>
          <p:nvPr/>
        </p:nvSpPr>
        <p:spPr bwMode="auto">
          <a:xfrm>
            <a:off x="155222" y="2645481"/>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Change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Management</a:t>
            </a:r>
          </a:p>
        </p:txBody>
      </p:sp>
      <p:sp>
        <p:nvSpPr>
          <p:cNvPr id="16" name="Hexagon 15"/>
          <p:cNvSpPr/>
          <p:nvPr/>
        </p:nvSpPr>
        <p:spPr bwMode="auto">
          <a:xfrm>
            <a:off x="2221265" y="1606906"/>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Encryption (DLP)</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5361"/>
                                        </p:tgtEl>
                                        <p:attrNameLst>
                                          <p:attrName>style.visibility</p:attrName>
                                        </p:attrNameLst>
                                      </p:cBhvr>
                                      <p:to>
                                        <p:strVal val="visible"/>
                                      </p:to>
                                    </p:set>
                                    <p:anim by="(-#ppt_w*2)" calcmode="lin" valueType="num">
                                      <p:cBhvr rctx="PPT">
                                        <p:cTn id="7" dur="500" autoRev="1" fill="hold">
                                          <p:stCondLst>
                                            <p:cond delay="0"/>
                                          </p:stCondLst>
                                        </p:cTn>
                                        <p:tgtEl>
                                          <p:spTgt spid="15361"/>
                                        </p:tgtEl>
                                        <p:attrNameLst>
                                          <p:attrName>ppt_w</p:attrName>
                                        </p:attrNameLst>
                                      </p:cBhvr>
                                    </p:anim>
                                    <p:anim by="(#ppt_w*0.50)" calcmode="lin" valueType="num">
                                      <p:cBhvr>
                                        <p:cTn id="8" dur="500" decel="50000" autoRev="1" fill="hold">
                                          <p:stCondLst>
                                            <p:cond delay="0"/>
                                          </p:stCondLst>
                                        </p:cTn>
                                        <p:tgtEl>
                                          <p:spTgt spid="15361"/>
                                        </p:tgtEl>
                                        <p:attrNameLst>
                                          <p:attrName>ppt_x</p:attrName>
                                        </p:attrNameLst>
                                      </p:cBhvr>
                                    </p:anim>
                                    <p:anim from="(-#ppt_h/2)" to="(#ppt_y)" calcmode="lin" valueType="num">
                                      <p:cBhvr>
                                        <p:cTn id="9" dur="1000" fill="hold">
                                          <p:stCondLst>
                                            <p:cond delay="0"/>
                                          </p:stCondLst>
                                        </p:cTn>
                                        <p:tgtEl>
                                          <p:spTgt spid="15361"/>
                                        </p:tgtEl>
                                        <p:attrNameLst>
                                          <p:attrName>ppt_y</p:attrName>
                                        </p:attrNameLst>
                                      </p:cBhvr>
                                    </p:anim>
                                    <p:animRot by="21600000">
                                      <p:cBhvr>
                                        <p:cTn id="10" dur="1000" fill="hold">
                                          <p:stCondLst>
                                            <p:cond delay="0"/>
                                          </p:stCondLst>
                                        </p:cTn>
                                        <p:tgtEl>
                                          <p:spTgt spid="15361"/>
                                        </p:tgtEl>
                                        <p:attrNameLst>
                                          <p:attrName>r</p:attrName>
                                        </p:attrNameLst>
                                      </p:cBhvr>
                                    </p:animRot>
                                  </p:childTnLst>
                                </p:cTn>
                              </p:par>
                            </p:childTnLst>
                          </p:cTn>
                        </p:par>
                        <p:par>
                          <p:cTn id="11" fill="hold">
                            <p:stCondLst>
                              <p:cond delay="4600"/>
                            </p:stCondLst>
                            <p:childTnLst>
                              <p:par>
                                <p:cTn id="12" presetID="55" presetClass="entr" presetSubtype="0" fill="hold" grpId="0" nodeType="afterEffect">
                                  <p:stCondLst>
                                    <p:cond delay="0"/>
                                  </p:stCondLst>
                                  <p:childTnLst>
                                    <p:set>
                                      <p:cBhvr>
                                        <p:cTn id="13" dur="1" fill="hold">
                                          <p:stCondLst>
                                            <p:cond delay="0"/>
                                          </p:stCondLst>
                                        </p:cTn>
                                        <p:tgtEl>
                                          <p:spTgt spid="15362"/>
                                        </p:tgtEl>
                                        <p:attrNameLst>
                                          <p:attrName>style.visibility</p:attrName>
                                        </p:attrNameLst>
                                      </p:cBhvr>
                                      <p:to>
                                        <p:strVal val="visible"/>
                                      </p:to>
                                    </p:set>
                                    <p:anim calcmode="lin" valueType="num">
                                      <p:cBhvr>
                                        <p:cTn id="14" dur="500" fill="hold"/>
                                        <p:tgtEl>
                                          <p:spTgt spid="15362"/>
                                        </p:tgtEl>
                                        <p:attrNameLst>
                                          <p:attrName>ppt_w</p:attrName>
                                        </p:attrNameLst>
                                      </p:cBhvr>
                                      <p:tavLst>
                                        <p:tav tm="0">
                                          <p:val>
                                            <p:strVal val="#ppt_w*0.70"/>
                                          </p:val>
                                        </p:tav>
                                        <p:tav tm="100000">
                                          <p:val>
                                            <p:strVal val="#ppt_w"/>
                                          </p:val>
                                        </p:tav>
                                      </p:tavLst>
                                    </p:anim>
                                    <p:anim calcmode="lin" valueType="num">
                                      <p:cBhvr>
                                        <p:cTn id="15" dur="500" fill="hold"/>
                                        <p:tgtEl>
                                          <p:spTgt spid="15362"/>
                                        </p:tgtEl>
                                        <p:attrNameLst>
                                          <p:attrName>ppt_h</p:attrName>
                                        </p:attrNameLst>
                                      </p:cBhvr>
                                      <p:tavLst>
                                        <p:tav tm="0">
                                          <p:val>
                                            <p:strVal val="#ppt_h"/>
                                          </p:val>
                                        </p:tav>
                                        <p:tav tm="100000">
                                          <p:val>
                                            <p:strVal val="#ppt_h"/>
                                          </p:val>
                                        </p:tav>
                                      </p:tavLst>
                                    </p:anim>
                                    <p:animEffect transition="in" filter="fade">
                                      <p:cBhvr>
                                        <p:cTn id="16"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p:cNvSpPr>
          <p:nvPr/>
        </p:nvSpPr>
        <p:spPr bwMode="auto">
          <a:xfrm>
            <a:off x="5172075" y="2255044"/>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800" dirty="0">
                <a:solidFill>
                  <a:srgbClr val="FFFFFF"/>
                </a:solidFill>
                <a:latin typeface="Myriad Pro Light" panose="020B0403030403020204" pitchFamily="34" charset="0"/>
                <a:cs typeface="Open Sans Light" charset="0"/>
                <a:sym typeface="Open Sans Light" charset="0"/>
              </a:rPr>
              <a:t>History</a:t>
            </a:r>
          </a:p>
        </p:txBody>
      </p:sp>
      <p:sp>
        <p:nvSpPr>
          <p:cNvPr id="8" name="Hexagon 7"/>
          <p:cNvSpPr/>
          <p:nvPr/>
        </p:nvSpPr>
        <p:spPr bwMode="auto">
          <a:xfrm>
            <a:off x="962024" y="1200150"/>
            <a:ext cx="2695575" cy="2362200"/>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Myriad Pro Light" panose="020B0403030403020204" pitchFamily="34" charset="0"/>
              </a:rPr>
              <a:t>Reports of Policy Violations</a:t>
            </a:r>
            <a:endParaRPr kumimoji="0" lang="en-US" sz="20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9" name="Hexagon 8"/>
          <p:cNvSpPr/>
          <p:nvPr/>
        </p:nvSpPr>
        <p:spPr bwMode="auto">
          <a:xfrm>
            <a:off x="3200400" y="2404533"/>
            <a:ext cx="2695575" cy="2362200"/>
          </a:xfrm>
          <a:prstGeom prst="hexagon">
            <a:avLst/>
          </a:prstGeom>
          <a:solidFill>
            <a:srgbClr val="0070C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Myriad Pro Light" panose="020B0403030403020204" pitchFamily="34" charset="0"/>
              </a:rPr>
              <a:t>Reports of Incident Responses</a:t>
            </a:r>
            <a:endParaRPr kumimoji="0" lang="en-US" sz="20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1"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Oversight and </a:t>
            </a:r>
            <a:r>
              <a:rPr lang="en-US" sz="2400" dirty="0" smtClean="0">
                <a:solidFill>
                  <a:srgbClr val="0070C0"/>
                </a:solidFill>
                <a:latin typeface="Myriad Pro Black" panose="020B0803030403020204" pitchFamily="34" charset="0"/>
                <a:cs typeface="Open Sans Light" charset="0"/>
                <a:sym typeface="Open Sans Light" charset="0"/>
              </a:rPr>
              <a:t>Reports</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12" name="Hexagon 11"/>
          <p:cNvSpPr/>
          <p:nvPr/>
        </p:nvSpPr>
        <p:spPr bwMode="auto">
          <a:xfrm>
            <a:off x="7848600" y="79861"/>
            <a:ext cx="1219200" cy="1011854"/>
          </a:xfrm>
          <a:prstGeom prst="hexagon">
            <a:avLst/>
          </a:prstGeom>
          <a:solidFill>
            <a:srgbClr val="0070C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Governance</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3" name="Hexagon 12"/>
          <p:cNvSpPr/>
          <p:nvPr/>
        </p:nvSpPr>
        <p:spPr bwMode="auto">
          <a:xfrm>
            <a:off x="5412316" y="1157244"/>
            <a:ext cx="2695575" cy="2362200"/>
          </a:xfrm>
          <a:prstGeom prst="hexagon">
            <a:avLst/>
          </a:prstGeom>
          <a:solidFill>
            <a:srgbClr val="FFC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Myriad Pro Light" panose="020B0403030403020204" pitchFamily="34" charset="0"/>
              </a:rPr>
              <a:t>Reports of Internal and External Audit Exceptions</a:t>
            </a:r>
            <a:endParaRPr kumimoji="0" lang="en-US" sz="20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316737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17414">
                                            <p:txEl>
                                              <p:pRg st="0" end="0"/>
                                            </p:txEl>
                                          </p:spTgt>
                                        </p:tgtEl>
                                        <p:attrNameLst>
                                          <p:attrName>style.visibility</p:attrName>
                                        </p:attrNameLst>
                                      </p:cBhvr>
                                      <p:to>
                                        <p:strVal val="visible"/>
                                      </p:to>
                                    </p:set>
                                    <p:animEffect transition="in" filter="wipe(left)">
                                      <p:cBhvr>
                                        <p:cTn id="7" dur="500"/>
                                        <p:tgtEl>
                                          <p:spTgt spid="17414">
                                            <p:txEl>
                                              <p:pRg st="0" end="0"/>
                                            </p:txEl>
                                          </p:spTgt>
                                        </p:tgtEl>
                                      </p:cBhvr>
                                    </p:animEffect>
                                  </p:childTnLst>
                                </p:cTn>
                              </p:par>
                            </p:childTnLst>
                          </p:cTn>
                        </p:par>
                        <p:par>
                          <p:cTn id="8" fill="hold">
                            <p:stCondLst>
                              <p:cond delay="8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build="allAtOnce"/>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699"/>
            <a:ext cx="5143500" cy="5143500"/>
          </a:xfrm>
          <a:prstGeom prst="rect">
            <a:avLst/>
          </a:prstGeom>
        </p:spPr>
      </p:pic>
      <p:sp>
        <p:nvSpPr>
          <p:cNvPr id="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1"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Oversight and </a:t>
            </a:r>
            <a:r>
              <a:rPr lang="en-US" sz="2400" dirty="0" smtClean="0">
                <a:solidFill>
                  <a:srgbClr val="0070C0"/>
                </a:solidFill>
                <a:latin typeface="Myriad Pro Black" panose="020B0803030403020204" pitchFamily="34" charset="0"/>
                <a:cs typeface="Open Sans Light" charset="0"/>
                <a:sym typeface="Open Sans Light" charset="0"/>
              </a:rPr>
              <a:t>Reports</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12" name="Hexagon 11"/>
          <p:cNvSpPr/>
          <p:nvPr/>
        </p:nvSpPr>
        <p:spPr bwMode="auto">
          <a:xfrm>
            <a:off x="7848600" y="79861"/>
            <a:ext cx="1219200" cy="1011854"/>
          </a:xfrm>
          <a:prstGeom prst="hexagon">
            <a:avLst/>
          </a:prstGeom>
          <a:solidFill>
            <a:srgbClr val="0070C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Governance</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8" name="Hexagon 7"/>
          <p:cNvSpPr/>
          <p:nvPr/>
        </p:nvSpPr>
        <p:spPr bwMode="auto">
          <a:xfrm>
            <a:off x="5486400" y="1562831"/>
            <a:ext cx="2695575" cy="2362200"/>
          </a:xfrm>
          <a:prstGeom prst="hexagon">
            <a:avLst/>
          </a:prstGeom>
          <a:solidFill>
            <a:srgbClr val="0070C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Myriad Pro Light" panose="020B0403030403020204" pitchFamily="34" charset="0"/>
              </a:rPr>
              <a:t>Remember, it is okay to fight (especially when it comes to business)</a:t>
            </a:r>
            <a:endParaRPr kumimoji="0" lang="en-US" sz="20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2308026524"/>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1"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Oversight and </a:t>
            </a:r>
            <a:r>
              <a:rPr lang="en-US" sz="2400" dirty="0" smtClean="0">
                <a:solidFill>
                  <a:srgbClr val="0070C0"/>
                </a:solidFill>
                <a:latin typeface="Myriad Pro Black" panose="020B0803030403020204" pitchFamily="34" charset="0"/>
                <a:cs typeface="Open Sans Light" charset="0"/>
                <a:sym typeface="Open Sans Light" charset="0"/>
              </a:rPr>
              <a:t>Reports</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12" name="Hexagon 11"/>
          <p:cNvSpPr/>
          <p:nvPr/>
        </p:nvSpPr>
        <p:spPr bwMode="auto">
          <a:xfrm>
            <a:off x="7848600" y="79861"/>
            <a:ext cx="1219200" cy="1011854"/>
          </a:xfrm>
          <a:prstGeom prst="hexagon">
            <a:avLst/>
          </a:prstGeom>
          <a:solidFill>
            <a:srgbClr val="0070C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Governance</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3123"/>
            <a:ext cx="9144000" cy="3756054"/>
          </a:xfrm>
          <a:prstGeom prst="rect">
            <a:avLst/>
          </a:prstGeom>
        </p:spPr>
      </p:pic>
    </p:spTree>
    <p:extLst>
      <p:ext uri="{BB962C8B-B14F-4D97-AF65-F5344CB8AC3E}">
        <p14:creationId xmlns:p14="http://schemas.microsoft.com/office/powerpoint/2010/main" val="4197413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62026" y="1559719"/>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3400" dirty="0" smtClean="0">
                <a:solidFill>
                  <a:srgbClr val="B3B3B3"/>
                </a:solidFill>
                <a:latin typeface="Open Sans Light" charset="0"/>
                <a:cs typeface="Open Sans Light" charset="0"/>
                <a:sym typeface="Open Sans Light" charset="0"/>
              </a:rPr>
              <a:t>“… </a:t>
            </a:r>
            <a:r>
              <a:rPr lang="en-US" sz="3400" dirty="0" smtClean="0">
                <a:solidFill>
                  <a:schemeClr val="tx1"/>
                </a:solidFill>
                <a:latin typeface="Myriad Pro Light" panose="020B0403030403020204" pitchFamily="34" charset="0"/>
                <a:cs typeface="Open Sans Light" charset="0"/>
                <a:sym typeface="Open Sans Light" charset="0"/>
              </a:rPr>
              <a:t>a </a:t>
            </a:r>
            <a:r>
              <a:rPr lang="en-US" sz="3400" dirty="0">
                <a:solidFill>
                  <a:schemeClr val="tx1"/>
                </a:solidFill>
                <a:latin typeface="Myriad Pro Light" panose="020B0403030403020204" pitchFamily="34" charset="0"/>
                <a:cs typeface="Open Sans Light" charset="0"/>
                <a:sym typeface="Open Sans Light" charset="0"/>
              </a:rPr>
              <a:t>comprehensive </a:t>
            </a:r>
            <a:r>
              <a:rPr lang="en-US" sz="3400" b="1" dirty="0">
                <a:solidFill>
                  <a:schemeClr val="tx1"/>
                </a:solidFill>
                <a:latin typeface="Myriad Pro Light" panose="020B0403030403020204" pitchFamily="34" charset="0"/>
                <a:cs typeface="Open Sans Light" charset="0"/>
                <a:sym typeface="Open Sans Light" charset="0"/>
              </a:rPr>
              <a:t>written</a:t>
            </a:r>
            <a:r>
              <a:rPr lang="en-US" sz="3400" dirty="0">
                <a:solidFill>
                  <a:schemeClr val="tx1"/>
                </a:solidFill>
                <a:latin typeface="Myriad Pro Light" panose="020B0403030403020204" pitchFamily="34" charset="0"/>
                <a:cs typeface="Open Sans Light" charset="0"/>
                <a:sym typeface="Open Sans Light" charset="0"/>
              </a:rPr>
              <a:t> </a:t>
            </a:r>
            <a:r>
              <a:rPr lang="en-US" sz="3400" dirty="0" smtClean="0">
                <a:solidFill>
                  <a:schemeClr val="tx1"/>
                </a:solidFill>
                <a:latin typeface="Myriad Pro Light" panose="020B0403030403020204" pitchFamily="34" charset="0"/>
                <a:cs typeface="Open Sans Light" charset="0"/>
                <a:sym typeface="Open Sans Light" charset="0"/>
              </a:rPr>
              <a:t/>
            </a:r>
            <a:br>
              <a:rPr lang="en-US" sz="3400" dirty="0" smtClean="0">
                <a:solidFill>
                  <a:schemeClr val="tx1"/>
                </a:solidFill>
                <a:latin typeface="Myriad Pro Light" panose="020B0403030403020204" pitchFamily="34" charset="0"/>
                <a:cs typeface="Open Sans Light" charset="0"/>
                <a:sym typeface="Open Sans Light" charset="0"/>
              </a:rPr>
            </a:br>
            <a:r>
              <a:rPr lang="en-US" sz="3400" dirty="0" smtClean="0">
                <a:solidFill>
                  <a:schemeClr val="tx1"/>
                </a:solidFill>
                <a:latin typeface="Myriad Pro Light" panose="020B0403030403020204" pitchFamily="34" charset="0"/>
                <a:cs typeface="Open Sans Light" charset="0"/>
                <a:sym typeface="Open Sans Light" charset="0"/>
              </a:rPr>
              <a:t>information </a:t>
            </a:r>
            <a:r>
              <a:rPr lang="en-US" sz="3400" dirty="0">
                <a:solidFill>
                  <a:schemeClr val="tx1"/>
                </a:solidFill>
                <a:latin typeface="Myriad Pro Light" panose="020B0403030403020204" pitchFamily="34" charset="0"/>
                <a:cs typeface="Open Sans Light" charset="0"/>
                <a:sym typeface="Open Sans Light" charset="0"/>
              </a:rPr>
              <a:t>security program including </a:t>
            </a:r>
            <a:r>
              <a:rPr lang="en-US" sz="3400" b="1" dirty="0">
                <a:solidFill>
                  <a:schemeClr val="tx1"/>
                </a:solidFill>
                <a:latin typeface="Myriad Pro Light" panose="020B0403030403020204" pitchFamily="34" charset="0"/>
                <a:cs typeface="Open Sans Light" charset="0"/>
                <a:sym typeface="Open Sans Light" charset="0"/>
              </a:rPr>
              <a:t>administrative</a:t>
            </a:r>
            <a:r>
              <a:rPr lang="en-US" sz="3400" dirty="0">
                <a:solidFill>
                  <a:schemeClr val="tx1"/>
                </a:solidFill>
                <a:latin typeface="Myriad Pro Light" panose="020B0403030403020204" pitchFamily="34" charset="0"/>
                <a:cs typeface="Open Sans Light" charset="0"/>
                <a:sym typeface="Open Sans Light" charset="0"/>
              </a:rPr>
              <a:t>, </a:t>
            </a:r>
            <a:r>
              <a:rPr lang="en-US" sz="3400" b="1" dirty="0">
                <a:solidFill>
                  <a:schemeClr val="tx1"/>
                </a:solidFill>
                <a:latin typeface="Myriad Pro Light" panose="020B0403030403020204" pitchFamily="34" charset="0"/>
                <a:cs typeface="Open Sans Light" charset="0"/>
                <a:sym typeface="Open Sans Light" charset="0"/>
              </a:rPr>
              <a:t>technical</a:t>
            </a:r>
            <a:r>
              <a:rPr lang="en-US" sz="3400" dirty="0">
                <a:solidFill>
                  <a:schemeClr val="tx1"/>
                </a:solidFill>
                <a:latin typeface="Myriad Pro Light" panose="020B0403030403020204" pitchFamily="34" charset="0"/>
                <a:cs typeface="Open Sans Light" charset="0"/>
                <a:sym typeface="Open Sans Light" charset="0"/>
              </a:rPr>
              <a:t>, and </a:t>
            </a:r>
            <a:r>
              <a:rPr lang="en-US" sz="3400" b="1" dirty="0">
                <a:solidFill>
                  <a:schemeClr val="tx1"/>
                </a:solidFill>
                <a:latin typeface="Myriad Pro Light" panose="020B0403030403020204" pitchFamily="34" charset="0"/>
                <a:cs typeface="Open Sans Light" charset="0"/>
                <a:sym typeface="Open Sans Light" charset="0"/>
              </a:rPr>
              <a:t>physical </a:t>
            </a:r>
            <a:r>
              <a:rPr lang="en-US" sz="3400" dirty="0">
                <a:solidFill>
                  <a:schemeClr val="tx1"/>
                </a:solidFill>
                <a:latin typeface="Myriad Pro Light" panose="020B0403030403020204" pitchFamily="34" charset="0"/>
                <a:cs typeface="Open Sans Light" charset="0"/>
                <a:sym typeface="Open Sans Light" charset="0"/>
              </a:rPr>
              <a:t>safeguards appropriate to the nature and scope of its </a:t>
            </a:r>
            <a:r>
              <a:rPr lang="en-US" sz="3400" dirty="0" smtClean="0">
                <a:solidFill>
                  <a:schemeClr val="tx1"/>
                </a:solidFill>
                <a:latin typeface="Myriad Pro Light" panose="020B0403030403020204" pitchFamily="34" charset="0"/>
                <a:cs typeface="Open Sans Light" charset="0"/>
                <a:sym typeface="Open Sans Light" charset="0"/>
              </a:rPr>
              <a:t>activities“</a:t>
            </a:r>
            <a:endParaRPr lang="en-US" sz="34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4" y="550977"/>
            <a:ext cx="8656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a:solidFill>
                  <a:srgbClr val="FFFFFF"/>
                </a:solidFill>
                <a:latin typeface="Myriad Pro Light" panose="020B0403030403020204" pitchFamily="34" charset="0"/>
                <a:cs typeface="Open Sans" charset="0"/>
                <a:sym typeface="Open Sans" charset="0"/>
              </a:rPr>
              <a:t>04</a:t>
            </a: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Comprehensive </a:t>
            </a:r>
            <a:r>
              <a:rPr lang="en-US" sz="2400" dirty="0" smtClean="0">
                <a:solidFill>
                  <a:srgbClr val="0070C0"/>
                </a:solidFill>
                <a:latin typeface="Myriad Pro Black" panose="020B0803030403020204" pitchFamily="34" charset="0"/>
                <a:cs typeface="Open Sans Light" charset="0"/>
                <a:sym typeface="Open Sans Light" charset="0"/>
              </a:rPr>
              <a:t>InfoSec Plan</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15" name="Rectangle 14"/>
          <p:cNvSpPr/>
          <p:nvPr/>
        </p:nvSpPr>
        <p:spPr bwMode="auto">
          <a:xfrm>
            <a:off x="962025" y="3450431"/>
            <a:ext cx="7343775" cy="1483519"/>
          </a:xfrm>
          <a:prstGeom prst="rect">
            <a:avLst/>
          </a:prstGeom>
          <a:solidFill>
            <a:srgbClr val="A20000"/>
          </a:solidFill>
          <a:ln w="25400" cap="flat" cmpd="sng" algn="ctr">
            <a:no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defTabSz="342900"/>
            <a:endParaRPr lang="en-US" dirty="0" smtClean="0">
              <a:solidFill>
                <a:schemeClr val="bg1"/>
              </a:solidFill>
              <a:latin typeface="Myriad Pro Light" panose="020B0403030403020204" pitchFamily="34" charset="0"/>
            </a:endParaRPr>
          </a:p>
          <a:p>
            <a:pPr defTabSz="342900"/>
            <a:r>
              <a:rPr lang="en-US" dirty="0" smtClean="0">
                <a:solidFill>
                  <a:schemeClr val="bg1"/>
                </a:solidFill>
                <a:latin typeface="Myriad Pro Light" panose="020B0403030403020204" pitchFamily="34" charset="0"/>
              </a:rPr>
              <a:t>Add the word </a:t>
            </a:r>
            <a:r>
              <a:rPr lang="en-US" dirty="0" smtClean="0">
                <a:solidFill>
                  <a:schemeClr val="bg1"/>
                </a:solidFill>
                <a:latin typeface="Myriad Pro Black" panose="020B0803030403020204" pitchFamily="34" charset="0"/>
              </a:rPr>
              <a:t>Cybersecurity</a:t>
            </a:r>
            <a:r>
              <a:rPr lang="en-US" dirty="0" smtClean="0">
                <a:solidFill>
                  <a:schemeClr val="bg1"/>
                </a:solidFill>
                <a:latin typeface="Myriad Pro Light" panose="020B0403030403020204" pitchFamily="34" charset="0"/>
              </a:rPr>
              <a:t> to your InfoSec Plan or even create a brand new Cybersecurity </a:t>
            </a:r>
            <a:r>
              <a:rPr lang="en-US" dirty="0">
                <a:solidFill>
                  <a:schemeClr val="bg1"/>
                </a:solidFill>
                <a:latin typeface="Myriad Pro Light" panose="020B0403030403020204" pitchFamily="34" charset="0"/>
              </a:rPr>
              <a:t>P</a:t>
            </a:r>
            <a:r>
              <a:rPr lang="en-US" dirty="0" smtClean="0">
                <a:solidFill>
                  <a:schemeClr val="bg1"/>
                </a:solidFill>
                <a:latin typeface="Myriad Pro Light" panose="020B0403030403020204" pitchFamily="34" charset="0"/>
              </a:rPr>
              <a:t>olicy.  Your Cybersecurity Policy can state what your </a:t>
            </a:r>
            <a:r>
              <a:rPr lang="en-US" b="1" dirty="0" smtClean="0">
                <a:solidFill>
                  <a:schemeClr val="bg1"/>
                </a:solidFill>
                <a:latin typeface="Myriad Pro Light" panose="020B0403030403020204" pitchFamily="34" charset="0"/>
              </a:rPr>
              <a:t>employees</a:t>
            </a:r>
            <a:r>
              <a:rPr lang="en-US" dirty="0" smtClean="0">
                <a:solidFill>
                  <a:schemeClr val="bg1"/>
                </a:solidFill>
                <a:latin typeface="Myriad Pro Light" panose="020B0403030403020204" pitchFamily="34" charset="0"/>
              </a:rPr>
              <a:t> are responsible for.</a:t>
            </a:r>
            <a:endParaRPr lang="en-US" dirty="0">
              <a:solidFill>
                <a:schemeClr val="bg1"/>
              </a:solidFill>
              <a:latin typeface="Myriad Pro Light" panose="020B0403030403020204" pitchFamily="34" charset="0"/>
            </a:endParaRPr>
          </a:p>
        </p:txBody>
      </p:sp>
      <p:sp>
        <p:nvSpPr>
          <p:cNvPr id="17" name="Hexagon 16"/>
          <p:cNvSpPr/>
          <p:nvPr/>
        </p:nvSpPr>
        <p:spPr bwMode="auto">
          <a:xfrm>
            <a:off x="7848600" y="79861"/>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InfoSec</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Program</a:t>
            </a:r>
          </a:p>
        </p:txBody>
      </p:sp>
      <p:sp>
        <p:nvSpPr>
          <p:cNvPr id="8" name="Hexagon 7"/>
          <p:cNvSpPr/>
          <p:nvPr/>
        </p:nvSpPr>
        <p:spPr bwMode="auto">
          <a:xfrm>
            <a:off x="6528986" y="98911"/>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Cyber</a:t>
            </a:r>
            <a:br>
              <a:rPr lang="en-US" sz="900" b="1" dirty="0" smtClean="0">
                <a:solidFill>
                  <a:schemeClr val="bg1"/>
                </a:solidFill>
                <a:latin typeface="Myriad Pro Light" panose="020B0403030403020204" pitchFamily="34" charset="0"/>
              </a:rPr>
            </a:br>
            <a:r>
              <a:rPr lang="en-US" sz="900" b="1" dirty="0" smtClean="0">
                <a:solidFill>
                  <a:schemeClr val="bg1"/>
                </a:solidFill>
                <a:latin typeface="Myriad Pro Light" panose="020B0403030403020204" pitchFamily="34" charset="0"/>
              </a:rPr>
              <a:t>Security</a:t>
            </a:r>
            <a:br>
              <a:rPr lang="en-US" sz="900" b="1" dirty="0" smtClean="0">
                <a:solidFill>
                  <a:schemeClr val="bg1"/>
                </a:solidFill>
                <a:latin typeface="Myriad Pro Light" panose="020B0403030403020204" pitchFamily="34" charset="0"/>
              </a:rPr>
            </a:br>
            <a:r>
              <a:rPr lang="en-US" sz="900" b="1" dirty="0" smtClean="0">
                <a:solidFill>
                  <a:schemeClr val="bg1"/>
                </a:solidFill>
                <a:latin typeface="Myriad Pro Light" panose="020B0403030403020204" pitchFamily="34" charset="0"/>
              </a:rPr>
              <a:t>Policy</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1480691769"/>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62026" y="1559719"/>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rgbClr val="B3B3B3"/>
                </a:solidFill>
                <a:latin typeface="Open Sans Light" charset="0"/>
                <a:cs typeface="Open Sans Light" charset="0"/>
                <a:sym typeface="Open Sans Light" charset="0"/>
              </a:rPr>
              <a:t>“… </a:t>
            </a:r>
            <a:r>
              <a:rPr lang="en-US" sz="2400" dirty="0" smtClean="0">
                <a:solidFill>
                  <a:schemeClr val="tx1"/>
                </a:solidFill>
                <a:latin typeface="Myriad Pro Light" panose="020B0403030403020204" pitchFamily="34" charset="0"/>
                <a:cs typeface="Open Sans Light" charset="0"/>
                <a:sym typeface="Open Sans Light" charset="0"/>
              </a:rPr>
              <a:t>ensure </a:t>
            </a:r>
            <a:r>
              <a:rPr lang="en-US" sz="2400" dirty="0">
                <a:solidFill>
                  <a:schemeClr val="tx1"/>
                </a:solidFill>
                <a:latin typeface="Myriad Pro Light" panose="020B0403030403020204" pitchFamily="34" charset="0"/>
                <a:cs typeface="Open Sans Light" charset="0"/>
                <a:sym typeface="Open Sans Light" charset="0"/>
              </a:rPr>
              <a:t>the security and confidentiality of member information; protect against any anticipated threats or hazards to the security or integrity of such information; and protect against unauthorized access to or use of such information that could result in </a:t>
            </a:r>
            <a:r>
              <a:rPr lang="en-US" sz="2400" b="1" dirty="0">
                <a:solidFill>
                  <a:schemeClr val="tx1"/>
                </a:solidFill>
                <a:latin typeface="Myriad Pro Light" panose="020B0403030403020204" pitchFamily="34" charset="0"/>
                <a:cs typeface="Open Sans Light" charset="0"/>
                <a:sym typeface="Open Sans Light" charset="0"/>
              </a:rPr>
              <a:t>substantial harm or inconvenience to any </a:t>
            </a:r>
            <a:r>
              <a:rPr lang="en-US" sz="2400" b="1" dirty="0" smtClean="0">
                <a:solidFill>
                  <a:schemeClr val="tx1"/>
                </a:solidFill>
                <a:latin typeface="Myriad Pro Light" panose="020B0403030403020204" pitchFamily="34" charset="0"/>
                <a:cs typeface="Open Sans Light" charset="0"/>
                <a:sym typeface="Open Sans Light" charset="0"/>
              </a:rPr>
              <a:t>member</a:t>
            </a:r>
            <a:r>
              <a:rPr lang="en-US" sz="2400" dirty="0" smtClean="0">
                <a:solidFill>
                  <a:schemeClr val="tx1"/>
                </a:solidFill>
                <a:latin typeface="Myriad Pro Light" panose="020B0403030403020204" pitchFamily="34" charset="0"/>
                <a:cs typeface="Open Sans Light" charset="0"/>
                <a:sym typeface="Open Sans Light" charset="0"/>
              </a:rPr>
              <a:t>”</a:t>
            </a:r>
            <a:endParaRPr lang="en-US" sz="24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05</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Comprehensive </a:t>
            </a:r>
            <a:r>
              <a:rPr lang="en-US" sz="2400" dirty="0" smtClean="0">
                <a:solidFill>
                  <a:srgbClr val="0070C0"/>
                </a:solidFill>
                <a:latin typeface="Myriad Pro Black" panose="020B0803030403020204" pitchFamily="34" charset="0"/>
                <a:cs typeface="Open Sans Light" charset="0"/>
                <a:sym typeface="Open Sans Light" charset="0"/>
              </a:rPr>
              <a:t>InfoSec Plan</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3" name="Hexagon 12"/>
          <p:cNvSpPr/>
          <p:nvPr/>
        </p:nvSpPr>
        <p:spPr bwMode="auto">
          <a:xfrm>
            <a:off x="7848600" y="79861"/>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InfoSec</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Program</a:t>
            </a:r>
          </a:p>
        </p:txBody>
      </p:sp>
      <p:sp>
        <p:nvSpPr>
          <p:cNvPr id="10" name="Hexagon 9"/>
          <p:cNvSpPr/>
          <p:nvPr/>
        </p:nvSpPr>
        <p:spPr bwMode="auto">
          <a:xfrm>
            <a:off x="6543097" y="98911"/>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Cyber</a:t>
            </a:r>
            <a:br>
              <a:rPr lang="en-US" sz="900" b="1" dirty="0" smtClean="0">
                <a:solidFill>
                  <a:schemeClr val="bg1"/>
                </a:solidFill>
                <a:latin typeface="Myriad Pro Light" panose="020B0403030403020204" pitchFamily="34" charset="0"/>
              </a:rPr>
            </a:br>
            <a:r>
              <a:rPr lang="en-US" sz="900" b="1" dirty="0" smtClean="0">
                <a:solidFill>
                  <a:schemeClr val="bg1"/>
                </a:solidFill>
                <a:latin typeface="Myriad Pro Light" panose="020B0403030403020204" pitchFamily="34" charset="0"/>
              </a:rPr>
              <a:t>Security</a:t>
            </a:r>
            <a:br>
              <a:rPr lang="en-US" sz="900" b="1" dirty="0" smtClean="0">
                <a:solidFill>
                  <a:schemeClr val="bg1"/>
                </a:solidFill>
                <a:latin typeface="Myriad Pro Light" panose="020B0403030403020204" pitchFamily="34" charset="0"/>
              </a:rPr>
            </a:br>
            <a:r>
              <a:rPr lang="en-US" sz="900" b="1" dirty="0" smtClean="0">
                <a:solidFill>
                  <a:schemeClr val="bg1"/>
                </a:solidFill>
                <a:latin typeface="Myriad Pro Light" panose="020B0403030403020204" pitchFamily="34" charset="0"/>
              </a:rPr>
              <a:t>Policy</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2734167408"/>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448"/>
                                        </p:tgtEl>
                                        <p:attrNameLst>
                                          <p:attrName>style.visibility</p:attrName>
                                        </p:attrNameLst>
                                      </p:cBhvr>
                                      <p:to>
                                        <p:strVal val="visible"/>
                                      </p:to>
                                    </p:set>
                                    <p:animEffect transition="in" filter="fade">
                                      <p:cBhvr>
                                        <p:cTn id="15"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72911" y="135457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rgbClr val="B3B3B3"/>
                </a:solidFill>
                <a:latin typeface="Myriad Pro Light" panose="020B0403030403020204" pitchFamily="34" charset="0"/>
                <a:cs typeface="Open Sans Light" charset="0"/>
                <a:sym typeface="Open Sans Light" charset="0"/>
              </a:rPr>
              <a:t>“… </a:t>
            </a:r>
            <a:r>
              <a:rPr lang="en-US" sz="2400" dirty="0">
                <a:latin typeface="Myriad Pro Light" panose="020B0403030403020204" pitchFamily="34" charset="0"/>
              </a:rPr>
              <a:t>Access controls on member information systems, including controls to authenticate and permit access only to authorized individuals and controls to prevent employees from providing member information to unauthorized individuals who may seek to obtain this information through fraudulent </a:t>
            </a:r>
            <a:r>
              <a:rPr lang="en-US" sz="2400" dirty="0" smtClean="0">
                <a:latin typeface="Myriad Pro Light" panose="020B0403030403020204" pitchFamily="34" charset="0"/>
              </a:rPr>
              <a:t>means”</a:t>
            </a:r>
            <a:endParaRPr lang="en-US" sz="24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Logical </a:t>
            </a:r>
            <a:r>
              <a:rPr lang="en-US" sz="2400" dirty="0" smtClean="0">
                <a:solidFill>
                  <a:srgbClr val="0070C0"/>
                </a:solidFill>
                <a:latin typeface="Myriad Pro Black" panose="020B0803030403020204" pitchFamily="34" charset="0"/>
                <a:cs typeface="Open Sans Light" charset="0"/>
                <a:sym typeface="Open Sans Light" charset="0"/>
              </a:rPr>
              <a:t>Access Controls</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16"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7"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05</a:t>
            </a:r>
            <a:endParaRPr lang="en-US" sz="700" dirty="0">
              <a:solidFill>
                <a:srgbClr val="FFFFFF"/>
              </a:solidFill>
              <a:latin typeface="Myriad Pro Light" panose="020B0403030403020204" pitchFamily="34" charset="0"/>
              <a:cs typeface="Open Sans" charset="0"/>
              <a:sym typeface="Open Sans" charset="0"/>
            </a:endParaRPr>
          </a:p>
        </p:txBody>
      </p:sp>
      <p:sp>
        <p:nvSpPr>
          <p:cNvPr id="20" name="Hexagon 19"/>
          <p:cNvSpPr/>
          <p:nvPr/>
        </p:nvSpPr>
        <p:spPr bwMode="auto">
          <a:xfrm>
            <a:off x="1606803" y="3238406"/>
            <a:ext cx="1956153" cy="1738185"/>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Identify systems with member info</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2" name="Hexagon 21"/>
          <p:cNvSpPr/>
          <p:nvPr/>
        </p:nvSpPr>
        <p:spPr bwMode="auto">
          <a:xfrm>
            <a:off x="3845178" y="3257550"/>
            <a:ext cx="1956153" cy="1738185"/>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Regularly determine who has access</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3" name="Hexagon 22"/>
          <p:cNvSpPr/>
          <p:nvPr/>
        </p:nvSpPr>
        <p:spPr bwMode="auto">
          <a:xfrm>
            <a:off x="6083553" y="3238405"/>
            <a:ext cx="1956153" cy="1738185"/>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Reasonably remove access in a timely fashion</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6" name="Hexagon 25"/>
          <p:cNvSpPr/>
          <p:nvPr/>
        </p:nvSpPr>
        <p:spPr bwMode="auto">
          <a:xfrm>
            <a:off x="7848600" y="79861"/>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Logical (Computer) Security</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1439608218"/>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P spid="20"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72911" y="135457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rgbClr val="B3B3B3"/>
                </a:solidFill>
                <a:latin typeface="Myriad Pro Light" panose="020B0403030403020204" pitchFamily="34" charset="0"/>
                <a:cs typeface="Open Sans Light" charset="0"/>
                <a:sym typeface="Open Sans Light" charset="0"/>
              </a:rPr>
              <a:t>“… </a:t>
            </a:r>
            <a:r>
              <a:rPr lang="en-US" sz="2400" dirty="0">
                <a:latin typeface="Myriad Pro Light" panose="020B0403030403020204" pitchFamily="34" charset="0"/>
              </a:rPr>
              <a:t>Access restrictions at physical locations containing member information, such as buildings, computer facilities, and records storage facilities to permit access only to authorized </a:t>
            </a:r>
            <a:r>
              <a:rPr lang="en-US" sz="2400" dirty="0" smtClean="0">
                <a:latin typeface="Myriad Pro Light" panose="020B0403030403020204" pitchFamily="34" charset="0"/>
              </a:rPr>
              <a:t>individuals”</a:t>
            </a:r>
            <a:endParaRPr lang="en-US" sz="24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Physical </a:t>
            </a:r>
            <a:r>
              <a:rPr lang="en-US" sz="2400" dirty="0" smtClean="0">
                <a:solidFill>
                  <a:srgbClr val="0070C0"/>
                </a:solidFill>
                <a:latin typeface="Myriad Pro Black" panose="020B0803030403020204" pitchFamily="34" charset="0"/>
                <a:cs typeface="Open Sans Light" charset="0"/>
                <a:sym typeface="Open Sans Light" charset="0"/>
              </a:rPr>
              <a:t>Access Controls</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16" name="Hexagon 15"/>
          <p:cNvSpPr/>
          <p:nvPr/>
        </p:nvSpPr>
        <p:spPr bwMode="auto">
          <a:xfrm>
            <a:off x="7848600" y="79861"/>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Physical Security</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7" name="Hexagon 16"/>
          <p:cNvSpPr/>
          <p:nvPr/>
        </p:nvSpPr>
        <p:spPr bwMode="auto">
          <a:xfrm>
            <a:off x="1606803" y="3238406"/>
            <a:ext cx="1956153" cy="1738185"/>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Identify physical locations with member data</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9" name="Hexagon 18"/>
          <p:cNvSpPr/>
          <p:nvPr/>
        </p:nvSpPr>
        <p:spPr bwMode="auto">
          <a:xfrm>
            <a:off x="3845178" y="3257550"/>
            <a:ext cx="1956153" cy="1738185"/>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Regularly determine who has access</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0" name="Hexagon 19"/>
          <p:cNvSpPr/>
          <p:nvPr/>
        </p:nvSpPr>
        <p:spPr bwMode="auto">
          <a:xfrm>
            <a:off x="6012006" y="3257549"/>
            <a:ext cx="1956153" cy="1738185"/>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Reasonably remove access in a timely fashion</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3264973015"/>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P spid="17"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72911" y="135457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rgbClr val="B3B3B3"/>
                </a:solidFill>
                <a:latin typeface="Myriad Pro Light" panose="020B0403030403020204" pitchFamily="34" charset="0"/>
                <a:cs typeface="Open Sans Light" charset="0"/>
                <a:sym typeface="Open Sans Light" charset="0"/>
              </a:rPr>
              <a:t>“… </a:t>
            </a:r>
            <a:r>
              <a:rPr lang="en-US" sz="2400" dirty="0">
                <a:latin typeface="Myriad Pro Light" panose="020B0403030403020204" pitchFamily="34" charset="0"/>
              </a:rPr>
              <a:t>Encryption of electronic member information, including while in transit or in storage on networks or systems to which unauthorized individuals may have access”</a:t>
            </a:r>
            <a:endParaRPr lang="en-US" sz="24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Data </a:t>
            </a:r>
            <a:r>
              <a:rPr lang="en-US" sz="2400" dirty="0" smtClean="0">
                <a:solidFill>
                  <a:srgbClr val="0070C0"/>
                </a:solidFill>
                <a:latin typeface="Myriad Pro Black" panose="020B0803030403020204" pitchFamily="34" charset="0"/>
                <a:cs typeface="Open Sans Light" charset="0"/>
                <a:sym typeface="Open Sans Light" charset="0"/>
              </a:rPr>
              <a:t>Encryption</a:t>
            </a:r>
            <a:br>
              <a:rPr lang="en-US" sz="2400" dirty="0" smtClean="0">
                <a:solidFill>
                  <a:srgbClr val="0070C0"/>
                </a:solidFill>
                <a:latin typeface="Myriad Pro Black" panose="020B0803030403020204" pitchFamily="34" charset="0"/>
                <a:cs typeface="Open Sans Light" charset="0"/>
                <a:sym typeface="Open Sans Light" charset="0"/>
              </a:rPr>
            </a:br>
            <a:r>
              <a:rPr lang="en-US" sz="2400" dirty="0">
                <a:solidFill>
                  <a:srgbClr val="0070C0"/>
                </a:solidFill>
                <a:latin typeface="Myriad Pro Light" panose="020B0403030403020204" pitchFamily="34" charset="0"/>
                <a:cs typeface="Open Sans Light" charset="0"/>
                <a:sym typeface="Open Sans Light" charset="0"/>
              </a:rPr>
              <a:t>Data </a:t>
            </a:r>
            <a:r>
              <a:rPr lang="en-US" sz="2400" dirty="0" smtClean="0">
                <a:solidFill>
                  <a:srgbClr val="0070C0"/>
                </a:solidFill>
                <a:latin typeface="Myriad Pro Black" panose="020B0803030403020204" pitchFamily="34" charset="0"/>
                <a:cs typeface="Open Sans Light" charset="0"/>
                <a:sym typeface="Open Sans Light" charset="0"/>
              </a:rPr>
              <a:t>Loss Prevention</a:t>
            </a:r>
            <a:endParaRPr lang="en-US" sz="2400" dirty="0">
              <a:solidFill>
                <a:srgbClr val="0070C0"/>
              </a:solidFill>
              <a:latin typeface="Myriad Pro Black" panose="020B0803030403020204" pitchFamily="34" charset="0"/>
              <a:cs typeface="Open Sans Light" charset="0"/>
              <a:sym typeface="Open Sans Light" charset="0"/>
            </a:endParaRPr>
          </a:p>
          <a:p>
            <a:pPr algn="l"/>
            <a:endParaRPr lang="en-US" sz="2400" dirty="0" smtClean="0">
              <a:solidFill>
                <a:srgbClr val="0070C0"/>
              </a:solidFill>
              <a:latin typeface="Myriad Pro Black" panose="020B0803030403020204" pitchFamily="34" charset="0"/>
              <a:cs typeface="Open Sans Light" charset="0"/>
              <a:sym typeface="Open Sans Light" charset="0"/>
            </a:endParaRPr>
          </a:p>
          <a:p>
            <a:pPr algn="l"/>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16" name="Hexagon 15"/>
          <p:cNvSpPr/>
          <p:nvPr/>
        </p:nvSpPr>
        <p:spPr bwMode="auto">
          <a:xfrm>
            <a:off x="7862711" y="98911"/>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Encryption (DLP)</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7" name="Hexagon 16"/>
          <p:cNvSpPr/>
          <p:nvPr/>
        </p:nvSpPr>
        <p:spPr bwMode="auto">
          <a:xfrm>
            <a:off x="1606803" y="3238406"/>
            <a:ext cx="1956153" cy="1738185"/>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Encryption Controls for Sending (email)</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9" name="Hexagon 18"/>
          <p:cNvSpPr/>
          <p:nvPr/>
        </p:nvSpPr>
        <p:spPr bwMode="auto">
          <a:xfrm>
            <a:off x="3845178" y="3257550"/>
            <a:ext cx="1956153" cy="1738185"/>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Encryption Controls for at Rest</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0" name="Hexagon 19"/>
          <p:cNvSpPr/>
          <p:nvPr/>
        </p:nvSpPr>
        <p:spPr bwMode="auto">
          <a:xfrm>
            <a:off x="6063301" y="3238406"/>
            <a:ext cx="1956153" cy="1738185"/>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USB Ports</a:t>
            </a:r>
            <a:br>
              <a:rPr lang="en-US" sz="1600" dirty="0" smtClean="0">
                <a:solidFill>
                  <a:schemeClr val="bg1"/>
                </a:solidFill>
                <a:latin typeface="Myriad Pro Light" panose="020B0403030403020204" pitchFamily="34" charset="0"/>
              </a:rPr>
            </a:br>
            <a:r>
              <a:rPr lang="en-US" sz="1600" dirty="0" smtClean="0">
                <a:solidFill>
                  <a:schemeClr val="bg1"/>
                </a:solidFill>
                <a:latin typeface="Myriad Pro Light" panose="020B0403030403020204" pitchFamily="34" charset="0"/>
              </a:rPr>
              <a:t>CD-W</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rPr>
              <a:t>Email</a:t>
            </a:r>
            <a:r>
              <a:rPr kumimoji="0" lang="en-US" sz="1600" i="0" u="none" strike="noStrike" cap="none" normalizeH="0" dirty="0" smtClean="0">
                <a:ln>
                  <a:noFill/>
                </a:ln>
                <a:solidFill>
                  <a:schemeClr val="bg1"/>
                </a:solidFill>
                <a:effectLst/>
                <a:latin typeface="Myriad Pro Light" panose="020B0403030403020204" pitchFamily="34" charset="0"/>
                <a:sym typeface="Gill Sans" charset="0"/>
              </a:rPr>
              <a:t> Detection</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3730029256"/>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P spid="17"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72911" y="135457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rgbClr val="B3B3B3"/>
                </a:solidFill>
                <a:latin typeface="Myriad Pro Light" panose="020B0403030403020204" pitchFamily="34" charset="0"/>
                <a:cs typeface="Open Sans Light" charset="0"/>
                <a:sym typeface="Open Sans Light" charset="0"/>
              </a:rPr>
              <a:t>“… </a:t>
            </a:r>
            <a:r>
              <a:rPr lang="en-US" sz="2400" dirty="0" smtClean="0">
                <a:latin typeface="Myriad Pro Light" panose="020B0403030403020204" pitchFamily="34" charset="0"/>
              </a:rPr>
              <a:t>monitoring </a:t>
            </a:r>
            <a:r>
              <a:rPr lang="en-US" sz="2400" dirty="0">
                <a:latin typeface="Myriad Pro Light" panose="020B0403030403020204" pitchFamily="34" charset="0"/>
              </a:rPr>
              <a:t>systems and procedures to detect actual and attempted attacks on or intrusions into member information systems”</a:t>
            </a:r>
            <a:endParaRPr lang="en-US" sz="24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Intrusion </a:t>
            </a:r>
            <a:r>
              <a:rPr lang="en-US" sz="2400" dirty="0" smtClean="0">
                <a:solidFill>
                  <a:srgbClr val="0070C0"/>
                </a:solidFill>
                <a:latin typeface="Myriad Pro Black" panose="020B0803030403020204" pitchFamily="34" charset="0"/>
                <a:cs typeface="Open Sans Light" charset="0"/>
                <a:sym typeface="Open Sans Light" charset="0"/>
              </a:rPr>
              <a:t>Detection and Prevention</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1" name="Rectangle 8"/>
          <p:cNvSpPr>
            <a:spLocks/>
          </p:cNvSpPr>
          <p:nvPr/>
        </p:nvSpPr>
        <p:spPr bwMode="auto">
          <a:xfrm>
            <a:off x="1013222" y="3777263"/>
            <a:ext cx="7312988" cy="1166813"/>
          </a:xfrm>
          <a:prstGeom prst="rect">
            <a:avLst/>
          </a:prstGeom>
          <a:solidFill>
            <a:srgbClr val="A20000"/>
          </a:solidFill>
          <a:ln w="25400">
            <a:noFill/>
            <a:miter lim="800000"/>
            <a:headEnd/>
            <a:tailEnd/>
          </a:ln>
        </p:spPr>
        <p:txBody>
          <a:bodyPr lIns="0" tIns="0" rIns="0" bIns="0"/>
          <a:lstStyle/>
          <a:p>
            <a:endParaRPr lang="en-US"/>
          </a:p>
        </p:txBody>
      </p:sp>
      <p:sp>
        <p:nvSpPr>
          <p:cNvPr id="18" name="Rectangle 14"/>
          <p:cNvSpPr>
            <a:spLocks/>
          </p:cNvSpPr>
          <p:nvPr/>
        </p:nvSpPr>
        <p:spPr bwMode="auto">
          <a:xfrm>
            <a:off x="1224559" y="4048970"/>
            <a:ext cx="6846192"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Intrusion </a:t>
            </a:r>
            <a:r>
              <a:rPr lang="en-US" sz="1400" dirty="0">
                <a:solidFill>
                  <a:srgbClr val="FFFFFF"/>
                </a:solidFill>
                <a:latin typeface="Myriad Pro Light" panose="020B0403030403020204" pitchFamily="34" charset="0"/>
                <a:cs typeface="Open Sans Light" charset="0"/>
                <a:sym typeface="Open Sans Light" charset="0"/>
              </a:rPr>
              <a:t>detection systems work by either looking for signatures of known attacks or deviations of normal activity. These deviations or anomalies are pushed up the stack and examined at the protocol and application layer. </a:t>
            </a:r>
            <a:r>
              <a:rPr lang="en-US" sz="1400" dirty="0" smtClean="0">
                <a:solidFill>
                  <a:srgbClr val="FFFFFF"/>
                </a:solidFill>
                <a:latin typeface="Myriad Pro Light" panose="020B0403030403020204" pitchFamily="34" charset="0"/>
                <a:cs typeface="Open Sans Light" charset="0"/>
                <a:sym typeface="Open Sans Light" charset="0"/>
              </a:rPr>
              <a:t>  </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13" name="Hexagon 12"/>
          <p:cNvSpPr/>
          <p:nvPr/>
        </p:nvSpPr>
        <p:spPr bwMode="auto">
          <a:xfrm>
            <a:off x="7716610" y="74889"/>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Network</a:t>
            </a:r>
            <a:br>
              <a:rPr lang="en-US" sz="900" b="1" dirty="0" smtClean="0">
                <a:solidFill>
                  <a:schemeClr val="bg1"/>
                </a:solidFill>
                <a:latin typeface="Myriad Pro Light" panose="020B0403030403020204" pitchFamily="34" charset="0"/>
              </a:rPr>
            </a:br>
            <a:r>
              <a:rPr lang="en-US" sz="900" b="1" dirty="0" smtClean="0">
                <a:solidFill>
                  <a:schemeClr val="bg1"/>
                </a:solidFill>
                <a:latin typeface="Myriad Pro Light" panose="020B0403030403020204" pitchFamily="34" charset="0"/>
              </a:rPr>
              <a:t>Monitoring and </a:t>
            </a:r>
            <a:br>
              <a:rPr lang="en-US" sz="900" b="1" dirty="0" smtClean="0">
                <a:solidFill>
                  <a:schemeClr val="bg1"/>
                </a:solidFill>
                <a:latin typeface="Myriad Pro Light" panose="020B0403030403020204" pitchFamily="34" charset="0"/>
              </a:rPr>
            </a:br>
            <a:r>
              <a:rPr lang="en-US" sz="900" b="1" dirty="0" smtClean="0">
                <a:solidFill>
                  <a:schemeClr val="bg1"/>
                </a:solidFill>
                <a:latin typeface="Myriad Pro Light" panose="020B0403030403020204" pitchFamily="34" charset="0"/>
              </a:rPr>
              <a:t>Intrusion Detection</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3588316161"/>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448"/>
                                        </p:tgtEl>
                                        <p:attrNameLst>
                                          <p:attrName>style.visibility</p:attrName>
                                        </p:attrNameLst>
                                      </p:cBhvr>
                                      <p:to>
                                        <p:strVal val="visible"/>
                                      </p:to>
                                    </p:set>
                                    <p:animEffect transition="in" filter="fade">
                                      <p:cBhvr>
                                        <p:cTn id="15" dur="500"/>
                                        <p:tgtEl>
                                          <p:spTgt spid="18448"/>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72911" y="135457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rgbClr val="B3B3B3"/>
                </a:solidFill>
                <a:latin typeface="Myriad Pro Light" panose="020B0403030403020204" pitchFamily="34" charset="0"/>
                <a:cs typeface="Open Sans Light" charset="0"/>
                <a:sym typeface="Open Sans Light" charset="0"/>
              </a:rPr>
              <a:t>“… </a:t>
            </a:r>
            <a:r>
              <a:rPr lang="en-US" sz="2400" dirty="0">
                <a:latin typeface="Myriad Pro Light" panose="020B0403030403020204" pitchFamily="34" charset="0"/>
              </a:rPr>
              <a:t>Procedures designed to ensure that member information system modifications are consistent with the </a:t>
            </a:r>
            <a:r>
              <a:rPr lang="en-US" sz="2400" dirty="0" smtClean="0">
                <a:latin typeface="Myriad Pro Light" panose="020B0403030403020204" pitchFamily="34" charset="0"/>
              </a:rPr>
              <a:t>… information </a:t>
            </a:r>
            <a:r>
              <a:rPr lang="en-US" sz="2400" dirty="0">
                <a:latin typeface="Myriad Pro Light" panose="020B0403030403020204" pitchFamily="34" charset="0"/>
              </a:rPr>
              <a:t>security program</a:t>
            </a:r>
            <a:r>
              <a:rPr lang="en-US" sz="2400" dirty="0" smtClean="0">
                <a:latin typeface="Myriad Pro Light" panose="020B0403030403020204" pitchFamily="34" charset="0"/>
              </a:rPr>
              <a:t>”</a:t>
            </a:r>
            <a:endParaRPr lang="en-US" sz="24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System </a:t>
            </a:r>
            <a:r>
              <a:rPr lang="en-US" sz="2400" dirty="0" smtClean="0">
                <a:solidFill>
                  <a:srgbClr val="0070C0"/>
                </a:solidFill>
                <a:latin typeface="Myriad Pro Black" panose="020B0803030403020204" pitchFamily="34" charset="0"/>
                <a:cs typeface="Open Sans Light" charset="0"/>
                <a:sym typeface="Open Sans Light" charset="0"/>
              </a:rPr>
              <a:t>Modifications</a:t>
            </a:r>
          </a:p>
          <a:p>
            <a:pPr algn="l"/>
            <a:r>
              <a:rPr lang="en-US" sz="2400" dirty="0" smtClean="0">
                <a:solidFill>
                  <a:srgbClr val="0070C0"/>
                </a:solidFill>
                <a:latin typeface="Myriad Pro Light" panose="020B0403030403020204" pitchFamily="34" charset="0"/>
                <a:cs typeface="Open Sans Light" charset="0"/>
                <a:sym typeface="Open Sans Light" charset="0"/>
              </a:rPr>
              <a:t>Change </a:t>
            </a:r>
            <a:r>
              <a:rPr lang="en-US" sz="2400" dirty="0" smtClean="0">
                <a:solidFill>
                  <a:srgbClr val="0070C0"/>
                </a:solidFill>
                <a:latin typeface="Myriad Pro Black" panose="020B0803030403020204" pitchFamily="34" charset="0"/>
                <a:cs typeface="Open Sans Light" charset="0"/>
                <a:sym typeface="Open Sans Light" charset="0"/>
              </a:rPr>
              <a:t>Controls</a:t>
            </a:r>
            <a:endParaRPr lang="en-US" sz="2400" dirty="0">
              <a:solidFill>
                <a:srgbClr val="0070C0"/>
              </a:solidFill>
              <a:latin typeface="Myriad Pro Black" panose="020B0803030403020204" pitchFamily="34" charset="0"/>
              <a:cs typeface="Open Sans Light" charset="0"/>
              <a:sym typeface="Open Sans Light" charset="0"/>
            </a:endParaRPr>
          </a:p>
          <a:p>
            <a:pPr algn="l"/>
            <a:endParaRPr lang="en-US" sz="2400" dirty="0" smtClean="0">
              <a:solidFill>
                <a:srgbClr val="0070C0"/>
              </a:solidFill>
              <a:latin typeface="Myriad Pro Black" panose="020B0803030403020204" pitchFamily="34" charset="0"/>
              <a:cs typeface="Open Sans Light" charset="0"/>
              <a:sym typeface="Open Sans Light" charset="0"/>
            </a:endParaRPr>
          </a:p>
          <a:p>
            <a:pPr algn="l"/>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16" name="Hexagon 15"/>
          <p:cNvSpPr/>
          <p:nvPr/>
        </p:nvSpPr>
        <p:spPr bwMode="auto">
          <a:xfrm>
            <a:off x="7650360" y="98911"/>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Change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Management</a:t>
            </a:r>
          </a:p>
        </p:txBody>
      </p:sp>
      <p:sp>
        <p:nvSpPr>
          <p:cNvPr id="17" name="Hexagon 16"/>
          <p:cNvSpPr/>
          <p:nvPr/>
        </p:nvSpPr>
        <p:spPr bwMode="auto">
          <a:xfrm>
            <a:off x="1606803" y="3238406"/>
            <a:ext cx="1956153" cy="1738185"/>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Do you patch?  </a:t>
            </a:r>
            <a:br>
              <a:rPr lang="en-US" sz="1600" dirty="0" smtClean="0">
                <a:solidFill>
                  <a:schemeClr val="bg1"/>
                </a:solidFill>
                <a:latin typeface="Myriad Pro Light" panose="020B0403030403020204" pitchFamily="34" charset="0"/>
              </a:rPr>
            </a:br>
            <a:r>
              <a:rPr lang="en-US" sz="1600" dirty="0" smtClean="0">
                <a:solidFill>
                  <a:schemeClr val="bg1"/>
                </a:solidFill>
                <a:latin typeface="Myriad Pro Light" panose="020B0403030403020204" pitchFamily="34" charset="0"/>
              </a:rPr>
              <a:t>(One of the </a:t>
            </a:r>
            <a:r>
              <a:rPr lang="en-US" sz="1600" b="1" dirty="0" smtClean="0">
                <a:solidFill>
                  <a:schemeClr val="bg1"/>
                </a:solidFill>
                <a:latin typeface="Myriad Pro Light" panose="020B0403030403020204" pitchFamily="34" charset="0"/>
              </a:rPr>
              <a:t>most important</a:t>
            </a:r>
            <a:r>
              <a:rPr lang="en-US" sz="1600" dirty="0" smtClean="0">
                <a:solidFill>
                  <a:schemeClr val="bg1"/>
                </a:solidFill>
                <a:latin typeface="Myriad Pro Light" panose="020B0403030403020204" pitchFamily="34" charset="0"/>
              </a:rPr>
              <a:t>)</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9" name="Hexagon 18"/>
          <p:cNvSpPr/>
          <p:nvPr/>
        </p:nvSpPr>
        <p:spPr bwMode="auto">
          <a:xfrm>
            <a:off x="3845178" y="3257550"/>
            <a:ext cx="1956153" cy="1738185"/>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System checklists  (Server builds)</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0" name="Hexagon 19"/>
          <p:cNvSpPr/>
          <p:nvPr/>
        </p:nvSpPr>
        <p:spPr bwMode="auto">
          <a:xfrm>
            <a:off x="6083553" y="3246828"/>
            <a:ext cx="1956153" cy="1738185"/>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Change management doesn’t </a:t>
            </a:r>
            <a:r>
              <a:rPr lang="en-US" sz="1600" b="1" dirty="0" smtClean="0">
                <a:solidFill>
                  <a:schemeClr val="bg1"/>
                </a:solidFill>
                <a:latin typeface="Myriad Pro Light" panose="020B0403030403020204" pitchFamily="34" charset="0"/>
              </a:rPr>
              <a:t>override</a:t>
            </a:r>
            <a:r>
              <a:rPr lang="en-US" sz="1600" dirty="0" smtClean="0">
                <a:solidFill>
                  <a:schemeClr val="bg1"/>
                </a:solidFill>
                <a:latin typeface="Myriad Pro Light" panose="020B0403030403020204" pitchFamily="34" charset="0"/>
              </a:rPr>
              <a:t> security</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362041041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P spid="17"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962025" y="359569"/>
            <a:ext cx="43529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3600" dirty="0" smtClean="0">
                <a:solidFill>
                  <a:srgbClr val="0070C0"/>
                </a:solidFill>
                <a:latin typeface="Myriad Pro Light" panose="020B0403030403020204" pitchFamily="34" charset="0"/>
                <a:cs typeface="Open Sans Light" charset="0"/>
                <a:sym typeface="Open Sans Light" charset="0"/>
              </a:rPr>
              <a:t>Your</a:t>
            </a:r>
            <a:r>
              <a:rPr lang="en-US" sz="3600" dirty="0" smtClean="0">
                <a:solidFill>
                  <a:srgbClr val="0070C0"/>
                </a:solidFill>
                <a:latin typeface="Open Sans Light" charset="0"/>
                <a:cs typeface="Open Sans Light" charset="0"/>
                <a:sym typeface="Open Sans Light" charset="0"/>
              </a:rPr>
              <a:t> </a:t>
            </a:r>
            <a:r>
              <a:rPr lang="en-US" sz="3600" dirty="0" smtClean="0">
                <a:solidFill>
                  <a:srgbClr val="0070C0"/>
                </a:solidFill>
                <a:latin typeface="Myriad Pro Black" panose="020B0803030403020204" pitchFamily="34" charset="0"/>
                <a:cs typeface="Open Sans Light" charset="0"/>
                <a:sym typeface="Open Sans Light" charset="0"/>
              </a:rPr>
              <a:t>Presenter</a:t>
            </a:r>
            <a:endParaRPr lang="en-US" sz="3600" dirty="0">
              <a:solidFill>
                <a:srgbClr val="0070C0"/>
              </a:solidFill>
              <a:latin typeface="Myriad Pro Black" panose="020B0803030403020204" pitchFamily="34" charset="0"/>
              <a:cs typeface="Open Sans Light" charset="0"/>
              <a:sym typeface="Open Sans Light" charset="0"/>
            </a:endParaRPr>
          </a:p>
        </p:txBody>
      </p:sp>
      <p:sp>
        <p:nvSpPr>
          <p:cNvPr id="16386" name="Rectangle 2"/>
          <p:cNvSpPr>
            <a:spLocks/>
          </p:cNvSpPr>
          <p:nvPr/>
        </p:nvSpPr>
        <p:spPr bwMode="auto">
          <a:xfrm>
            <a:off x="1003697" y="883742"/>
            <a:ext cx="631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000" dirty="0" smtClean="0">
                <a:solidFill>
                  <a:srgbClr val="4D4D4D"/>
                </a:solidFill>
                <a:latin typeface="Myriad Pro Black" panose="020B0803030403020204" pitchFamily="34" charset="0"/>
                <a:cs typeface="Open Sans" charset="0"/>
                <a:sym typeface="Open Sans" charset="0"/>
              </a:rPr>
              <a:t>Patrick Sickels, CU*Answers  </a:t>
            </a:r>
            <a:endParaRPr lang="en-US" sz="2000" dirty="0">
              <a:solidFill>
                <a:srgbClr val="4D4D4D"/>
              </a:solidFill>
              <a:latin typeface="Myriad Pro Black" panose="020B0803030403020204" pitchFamily="34" charset="0"/>
              <a:cs typeface="Open Sans" charset="0"/>
              <a:sym typeface="Open Sans" charset="0"/>
            </a:endParaRPr>
          </a:p>
        </p:txBody>
      </p:sp>
      <p:sp>
        <p:nvSpPr>
          <p:cNvPr id="14364" name="Rectangle 11"/>
          <p:cNvSpPr>
            <a:spLocks/>
          </p:cNvSpPr>
          <p:nvPr/>
        </p:nvSpPr>
        <p:spPr bwMode="auto">
          <a:xfrm>
            <a:off x="1004888" y="3589139"/>
            <a:ext cx="1089422"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100" dirty="0" smtClean="0">
                <a:solidFill>
                  <a:srgbClr val="FFFFFF"/>
                </a:solidFill>
                <a:latin typeface="Myriad Pro Black" panose="020B0803030403020204" pitchFamily="34" charset="0"/>
                <a:cs typeface="Open Sans Light" charset="0"/>
                <a:sym typeface="Open Sans Light" charset="0"/>
              </a:rPr>
              <a:t>Patrick Sickels</a:t>
            </a:r>
          </a:p>
          <a:p>
            <a:endParaRPr lang="en-US" sz="1100" dirty="0">
              <a:solidFill>
                <a:srgbClr val="FFFFFF"/>
              </a:solidFill>
              <a:latin typeface="Myriad Pro Black" panose="020B0803030403020204" pitchFamily="34" charset="0"/>
              <a:cs typeface="Open Sans Light" charset="0"/>
              <a:sym typeface="Open Sans Light" charset="0"/>
            </a:endParaRPr>
          </a:p>
          <a:p>
            <a:r>
              <a:rPr lang="en-US" sz="1100" dirty="0" smtClean="0">
                <a:solidFill>
                  <a:srgbClr val="FFFFFF"/>
                </a:solidFill>
                <a:latin typeface="Myriad Pro Black" panose="020B0803030403020204" pitchFamily="34" charset="0"/>
                <a:cs typeface="Open Sans Light" charset="0"/>
                <a:sym typeface="Open Sans Light" charset="0"/>
              </a:rPr>
              <a:t>Overview</a:t>
            </a:r>
            <a:endParaRPr lang="en-US" sz="1100" dirty="0">
              <a:solidFill>
                <a:srgbClr val="FFFFFF"/>
              </a:solidFill>
              <a:latin typeface="Myriad Pro Black" panose="020B0803030403020204" pitchFamily="34" charset="0"/>
              <a:cs typeface="Open Sans Light" charset="0"/>
              <a:sym typeface="Open Sans Light" charset="0"/>
            </a:endParaRPr>
          </a:p>
          <a:p>
            <a:r>
              <a:rPr lang="en-US" sz="1100" dirty="0" smtClean="0">
                <a:solidFill>
                  <a:srgbClr val="FFFFFF"/>
                </a:solidFill>
                <a:latin typeface="Myriad Pro Black" panose="020B0803030403020204" pitchFamily="34" charset="0"/>
                <a:cs typeface="Open Sans Light" charset="0"/>
                <a:sym typeface="Open Sans Light" charset="0"/>
              </a:rPr>
              <a:t>Fundamentals</a:t>
            </a:r>
          </a:p>
        </p:txBody>
      </p:sp>
      <p:sp>
        <p:nvSpPr>
          <p:cNvPr id="14360" name="Rectangle 19"/>
          <p:cNvSpPr>
            <a:spLocks/>
          </p:cNvSpPr>
          <p:nvPr/>
        </p:nvSpPr>
        <p:spPr bwMode="auto">
          <a:xfrm>
            <a:off x="3431382" y="3589139"/>
            <a:ext cx="1090017"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100" dirty="0" smtClean="0">
                <a:solidFill>
                  <a:srgbClr val="FFFFFF"/>
                </a:solidFill>
                <a:latin typeface="Myriad Pro Black" panose="020B0803030403020204" pitchFamily="34" charset="0"/>
                <a:cs typeface="Open Sans Light" charset="0"/>
                <a:sym typeface="Open Sans Light" charset="0"/>
              </a:rPr>
              <a:t>Dave Wordhouse</a:t>
            </a:r>
          </a:p>
          <a:p>
            <a:r>
              <a:rPr lang="en-US" sz="1100" dirty="0" smtClean="0">
                <a:solidFill>
                  <a:srgbClr val="FFFFFF"/>
                </a:solidFill>
                <a:latin typeface="Myriad Pro Black" panose="020B0803030403020204" pitchFamily="34" charset="0"/>
                <a:cs typeface="Open Sans Light" charset="0"/>
                <a:sym typeface="Open Sans Light" charset="0"/>
              </a:rPr>
              <a:t>W10</a:t>
            </a:r>
          </a:p>
          <a:p>
            <a:r>
              <a:rPr lang="en-US" sz="1100" dirty="0" smtClean="0">
                <a:solidFill>
                  <a:srgbClr val="FFFFFF"/>
                </a:solidFill>
                <a:latin typeface="Myriad Pro Black" panose="020B0803030403020204" pitchFamily="34" charset="0"/>
                <a:cs typeface="Open Sans Light" charset="0"/>
                <a:sym typeface="Open Sans Light" charset="0"/>
              </a:rPr>
              <a:t>RSA</a:t>
            </a:r>
          </a:p>
          <a:p>
            <a:endParaRPr lang="en-US" sz="1100" dirty="0">
              <a:solidFill>
                <a:srgbClr val="FFFFFF"/>
              </a:solidFill>
              <a:latin typeface="Myriad Pro Black" panose="020B0803030403020204" pitchFamily="34" charset="0"/>
              <a:cs typeface="Open Sans Light" charset="0"/>
              <a:sym typeface="Open Sans Light" charset="0"/>
            </a:endParaRPr>
          </a:p>
        </p:txBody>
      </p:sp>
      <p:grpSp>
        <p:nvGrpSpPr>
          <p:cNvPr id="16408" name="Group 24"/>
          <p:cNvGrpSpPr>
            <a:grpSpLocks/>
          </p:cNvGrpSpPr>
          <p:nvPr/>
        </p:nvGrpSpPr>
        <p:grpSpPr bwMode="auto">
          <a:xfrm>
            <a:off x="5870377" y="3589139"/>
            <a:ext cx="1090017" cy="618530"/>
            <a:chOff x="0" y="0"/>
            <a:chExt cx="1830" cy="1039"/>
          </a:xfrm>
        </p:grpSpPr>
        <p:sp>
          <p:nvSpPr>
            <p:cNvPr id="14357" name="Rectangle 22"/>
            <p:cNvSpPr>
              <a:spLocks/>
            </p:cNvSpPr>
            <p:nvPr/>
          </p:nvSpPr>
          <p:spPr bwMode="auto">
            <a:xfrm>
              <a:off x="116" y="443"/>
              <a:ext cx="1555"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90000"/>
                </a:lnSpc>
              </a:pPr>
              <a:r>
                <a:rPr lang="en-US" sz="1800">
                  <a:solidFill>
                    <a:srgbClr val="FFFFFF"/>
                  </a:solidFill>
                  <a:latin typeface="Myriad Pro Black" panose="020B0803030403020204" pitchFamily="34" charset="0"/>
                  <a:cs typeface="Open Sans Light" charset="0"/>
                  <a:sym typeface="Open Sans Light" charset="0"/>
                </a:rPr>
                <a:t>12.00</a:t>
              </a:r>
            </a:p>
          </p:txBody>
        </p:sp>
        <p:sp>
          <p:nvSpPr>
            <p:cNvPr id="14358" name="Rectangle 23"/>
            <p:cNvSpPr>
              <a:spLocks/>
            </p:cNvSpPr>
            <p:nvPr/>
          </p:nvSpPr>
          <p:spPr bwMode="auto">
            <a:xfrm>
              <a:off x="0" y="0"/>
              <a:ext cx="183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100">
                  <a:solidFill>
                    <a:srgbClr val="FFFFFF"/>
                  </a:solidFill>
                  <a:latin typeface="Myriad Pro Black" panose="020B0803030403020204" pitchFamily="34" charset="0"/>
                  <a:cs typeface="Open Sans Light" charset="0"/>
                  <a:sym typeface="Open Sans Light" charset="0"/>
                </a:rPr>
                <a:t>Show case</a:t>
              </a:r>
            </a:p>
          </p:txBody>
        </p:sp>
      </p:grpSp>
      <p:sp>
        <p:nvSpPr>
          <p:cNvPr id="14356" name="Rectangle 27"/>
          <p:cNvSpPr>
            <a:spLocks/>
          </p:cNvSpPr>
          <p:nvPr/>
        </p:nvSpPr>
        <p:spPr bwMode="auto">
          <a:xfrm>
            <a:off x="7077671" y="3589139"/>
            <a:ext cx="1090017"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100" dirty="0" smtClean="0">
                <a:solidFill>
                  <a:srgbClr val="FFFFFF"/>
                </a:solidFill>
                <a:latin typeface="Myriad Pro Black" panose="020B0803030403020204" pitchFamily="34" charset="0"/>
                <a:cs typeface="Open Sans Light" charset="0"/>
                <a:sym typeface="Open Sans Light" charset="0"/>
              </a:rPr>
              <a:t>Jim Lawrence</a:t>
            </a:r>
          </a:p>
          <a:p>
            <a:endParaRPr lang="en-US" sz="1100" dirty="0">
              <a:solidFill>
                <a:srgbClr val="FFFFFF"/>
              </a:solidFill>
              <a:latin typeface="Myriad Pro Black" panose="020B0803030403020204" pitchFamily="34" charset="0"/>
              <a:cs typeface="Open Sans Light" charset="0"/>
              <a:sym typeface="Open Sans Light" charset="0"/>
            </a:endParaRPr>
          </a:p>
          <a:p>
            <a:r>
              <a:rPr lang="en-US" sz="1100" dirty="0" smtClean="0">
                <a:solidFill>
                  <a:srgbClr val="FFFFFF"/>
                </a:solidFill>
                <a:latin typeface="Myriad Pro Black" panose="020B0803030403020204" pitchFamily="34" charset="0"/>
                <a:cs typeface="Open Sans Light" charset="0"/>
                <a:sym typeface="Open Sans Light" charset="0"/>
              </a:rPr>
              <a:t>DR/BR and Cybersecurity</a:t>
            </a:r>
          </a:p>
        </p:txBody>
      </p:sp>
      <p:sp>
        <p:nvSpPr>
          <p:cNvPr id="14354" name="Rectangle 31"/>
          <p:cNvSpPr>
            <a:spLocks/>
          </p:cNvSpPr>
          <p:nvPr/>
        </p:nvSpPr>
        <p:spPr bwMode="auto">
          <a:xfrm>
            <a:off x="4646414" y="3589139"/>
            <a:ext cx="1090017"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100" dirty="0" smtClean="0">
                <a:solidFill>
                  <a:srgbClr val="FFFFFF"/>
                </a:solidFill>
                <a:latin typeface="Myriad Pro Black" panose="020B0803030403020204" pitchFamily="34" charset="0"/>
                <a:cs typeface="Open Sans Light" charset="0"/>
                <a:sym typeface="Open Sans Light" charset="0"/>
              </a:rPr>
              <a:t>Jim Vilker</a:t>
            </a:r>
          </a:p>
          <a:p>
            <a:endParaRPr lang="en-US" sz="1100" dirty="0">
              <a:solidFill>
                <a:srgbClr val="FFFFFF"/>
              </a:solidFill>
              <a:latin typeface="Myriad Pro Black" panose="020B0803030403020204" pitchFamily="34" charset="0"/>
              <a:cs typeface="Open Sans Light" charset="0"/>
              <a:sym typeface="Open Sans Light" charset="0"/>
            </a:endParaRPr>
          </a:p>
          <a:p>
            <a:r>
              <a:rPr lang="en-US" sz="1100" dirty="0" smtClean="0">
                <a:solidFill>
                  <a:srgbClr val="FFFFFF"/>
                </a:solidFill>
                <a:latin typeface="Myriad Pro Black" panose="020B0803030403020204" pitchFamily="34" charset="0"/>
                <a:cs typeface="Open Sans Light" charset="0"/>
                <a:sym typeface="Open Sans Light" charset="0"/>
              </a:rPr>
              <a:t>Vendors</a:t>
            </a:r>
          </a:p>
          <a:p>
            <a:r>
              <a:rPr lang="en-US" sz="1100" dirty="0" smtClean="0">
                <a:solidFill>
                  <a:srgbClr val="FFFFFF"/>
                </a:solidFill>
                <a:latin typeface="Myriad Pro Black" panose="020B0803030403020204" pitchFamily="34" charset="0"/>
                <a:cs typeface="Open Sans Light" charset="0"/>
                <a:sym typeface="Open Sans Light" charset="0"/>
              </a:rPr>
              <a:t>CU*BASE </a:t>
            </a:r>
          </a:p>
        </p:txBody>
      </p:sp>
      <p:sp>
        <p:nvSpPr>
          <p:cNvPr id="2" name="Rectangle 1"/>
          <p:cNvSpPr/>
          <p:nvPr/>
        </p:nvSpPr>
        <p:spPr>
          <a:xfrm>
            <a:off x="914400" y="1071340"/>
            <a:ext cx="7391400" cy="3000821"/>
          </a:xfrm>
          <a:prstGeom prst="rect">
            <a:avLst/>
          </a:prstGeom>
        </p:spPr>
        <p:txBody>
          <a:bodyPr wrap="square">
            <a:spAutoFit/>
          </a:bodyPr>
          <a:lstStyle/>
          <a:p>
            <a:pPr algn="l"/>
            <a:endParaRPr lang="en-US" dirty="0" smtClean="0">
              <a:latin typeface="Myriad Pro Light" panose="020B0403030403020204" pitchFamily="34" charset="0"/>
            </a:endParaRPr>
          </a:p>
          <a:p>
            <a:pPr algn="l"/>
            <a:endParaRPr lang="en-US" dirty="0" smtClean="0">
              <a:latin typeface="Myriad Pro Light" panose="020B0403030403020204" pitchFamily="34" charset="0"/>
            </a:endParaRPr>
          </a:p>
          <a:p>
            <a:pPr algn="l"/>
            <a:r>
              <a:rPr lang="en-US" dirty="0" smtClean="0">
                <a:latin typeface="Myriad Pro Light" panose="020B0403030403020204" pitchFamily="34" charset="0"/>
              </a:rPr>
              <a:t>Internal </a:t>
            </a:r>
            <a:r>
              <a:rPr lang="en-US" dirty="0">
                <a:latin typeface="Myriad Pro Light" panose="020B0403030403020204" pitchFamily="34" charset="0"/>
              </a:rPr>
              <a:t>Auditor for 9 years</a:t>
            </a:r>
          </a:p>
          <a:p>
            <a:pPr algn="l"/>
            <a:endParaRPr lang="en-US" dirty="0">
              <a:latin typeface="Myriad Pro Light" panose="020B0403030403020204" pitchFamily="34" charset="0"/>
            </a:endParaRPr>
          </a:p>
          <a:p>
            <a:pPr algn="l"/>
            <a:r>
              <a:rPr lang="en-US" dirty="0">
                <a:latin typeface="Myriad Pro Light" panose="020B0403030403020204" pitchFamily="34" charset="0"/>
              </a:rPr>
              <a:t>Financial Compliance for 6 years</a:t>
            </a:r>
          </a:p>
          <a:p>
            <a:pPr algn="l"/>
            <a:endParaRPr lang="en-US" dirty="0">
              <a:latin typeface="Myriad Pro Light" panose="020B0403030403020204" pitchFamily="34" charset="0"/>
            </a:endParaRPr>
          </a:p>
          <a:p>
            <a:pPr algn="l"/>
            <a:r>
              <a:rPr lang="en-US" dirty="0">
                <a:latin typeface="Myriad Pro Light" panose="020B0403030403020204" pitchFamily="34" charset="0"/>
              </a:rPr>
              <a:t>Attorney in Michigan</a:t>
            </a:r>
          </a:p>
          <a:p>
            <a:pPr algn="l"/>
            <a:endParaRPr lang="en-US" dirty="0">
              <a:latin typeface="Myriad Pro Light" panose="020B0403030403020204" pitchFamily="34" charset="0"/>
            </a:endParaRPr>
          </a:p>
          <a:p>
            <a:pPr algn="l"/>
            <a:r>
              <a:rPr lang="en-US" dirty="0">
                <a:latin typeface="Myriad Pro Light" panose="020B0403030403020204" pitchFamily="34" charset="0"/>
              </a:rPr>
              <a:t>Member of ISACA</a:t>
            </a:r>
          </a:p>
        </p:txBody>
      </p:sp>
    </p:spTree>
    <p:extLst>
      <p:ext uri="{BB962C8B-B14F-4D97-AF65-F5344CB8AC3E}">
        <p14:creationId xmlns:p14="http://schemas.microsoft.com/office/powerpoint/2010/main" val="204704050"/>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wipe(left)">
                                      <p:cBhvr>
                                        <p:cTn id="7" dur="1000"/>
                                        <p:tgtEl>
                                          <p:spTgt spid="16385"/>
                                        </p:tgtEl>
                                      </p:cBhvr>
                                    </p:animEffect>
                                  </p:childTnLst>
                                </p:cTn>
                              </p:par>
                            </p:childTnLst>
                          </p:cTn>
                        </p:par>
                        <p:par>
                          <p:cTn id="8" fill="hold">
                            <p:stCondLst>
                              <p:cond delay="1000"/>
                            </p:stCondLst>
                            <p:childTnLst>
                              <p:par>
                                <p:cTn id="9" presetID="55" presetClass="entr" presetSubtype="0" fill="hold" grpId="0" nodeType="afterEffect">
                                  <p:stCondLst>
                                    <p:cond delay="0"/>
                                  </p:stCondLst>
                                  <p:iterate type="wd">
                                    <p:tmPct val="10000"/>
                                  </p:iterate>
                                  <p:childTnLst>
                                    <p:set>
                                      <p:cBhvr>
                                        <p:cTn id="10" dur="1" fill="hold">
                                          <p:stCondLst>
                                            <p:cond delay="0"/>
                                          </p:stCondLst>
                                        </p:cTn>
                                        <p:tgtEl>
                                          <p:spTgt spid="16386">
                                            <p:txEl>
                                              <p:pRg st="0" end="0"/>
                                            </p:txEl>
                                          </p:spTgt>
                                        </p:tgtEl>
                                        <p:attrNameLst>
                                          <p:attrName>style.visibility</p:attrName>
                                        </p:attrNameLst>
                                      </p:cBhvr>
                                      <p:to>
                                        <p:strVal val="visible"/>
                                      </p:to>
                                    </p:set>
                                    <p:anim calcmode="lin" valueType="num">
                                      <p:cBhvr>
                                        <p:cTn id="11" dur="500" fill="hold"/>
                                        <p:tgtEl>
                                          <p:spTgt spid="16386">
                                            <p:txEl>
                                              <p:pRg st="0" end="0"/>
                                            </p:txEl>
                                          </p:spTgt>
                                        </p:tgtEl>
                                        <p:attrNameLst>
                                          <p:attrName>ppt_w</p:attrName>
                                        </p:attrNameLst>
                                      </p:cBhvr>
                                      <p:tavLst>
                                        <p:tav tm="0">
                                          <p:val>
                                            <p:strVal val="#ppt_w*0.70"/>
                                          </p:val>
                                        </p:tav>
                                        <p:tav tm="100000">
                                          <p:val>
                                            <p:strVal val="#ppt_w"/>
                                          </p:val>
                                        </p:tav>
                                      </p:tavLst>
                                    </p:anim>
                                    <p:anim calcmode="lin" valueType="num">
                                      <p:cBhvr>
                                        <p:cTn id="12" dur="500" fill="hold"/>
                                        <p:tgtEl>
                                          <p:spTgt spid="16386">
                                            <p:txEl>
                                              <p:pRg st="0" end="0"/>
                                            </p:txEl>
                                          </p:spTgt>
                                        </p:tgtEl>
                                        <p:attrNameLst>
                                          <p:attrName>ppt_h</p:attrName>
                                        </p:attrNameLst>
                                      </p:cBhvr>
                                      <p:tavLst>
                                        <p:tav tm="0">
                                          <p:val>
                                            <p:strVal val="#ppt_h"/>
                                          </p:val>
                                        </p:tav>
                                        <p:tav tm="100000">
                                          <p:val>
                                            <p:strVal val="#ppt_h"/>
                                          </p:val>
                                        </p:tav>
                                      </p:tavLst>
                                    </p:anim>
                                    <p:animEffect transition="in" filter="fade">
                                      <p:cBhvr>
                                        <p:cTn id="13" dur="500"/>
                                        <p:tgtEl>
                                          <p:spTgt spid="16386">
                                            <p:txEl>
                                              <p:pRg st="0" end="0"/>
                                            </p:txEl>
                                          </p:spTgt>
                                        </p:tgtEl>
                                      </p:cBhvr>
                                    </p:animEffect>
                                  </p:childTnLst>
                                </p:cTn>
                              </p:par>
                            </p:childTnLst>
                          </p:cTn>
                        </p:par>
                        <p:par>
                          <p:cTn id="14" fill="hold">
                            <p:stCondLst>
                              <p:cond delay="1650"/>
                            </p:stCondLst>
                            <p:childTnLst>
                              <p:par>
                                <p:cTn id="15" presetID="53" presetClass="entr" presetSubtype="16" fill="hold" nodeType="afterEffect">
                                  <p:stCondLst>
                                    <p:cond delay="0"/>
                                  </p:stCondLst>
                                  <p:childTnLst>
                                    <p:set>
                                      <p:cBhvr>
                                        <p:cTn id="16" dur="1" fill="hold">
                                          <p:stCondLst>
                                            <p:cond delay="0"/>
                                          </p:stCondLst>
                                        </p:cTn>
                                        <p:tgtEl>
                                          <p:spTgt spid="16408"/>
                                        </p:tgtEl>
                                        <p:attrNameLst>
                                          <p:attrName>style.visibility</p:attrName>
                                        </p:attrNameLst>
                                      </p:cBhvr>
                                      <p:to>
                                        <p:strVal val="visible"/>
                                      </p:to>
                                    </p:set>
                                    <p:anim calcmode="lin" valueType="num">
                                      <p:cBhvr>
                                        <p:cTn id="17" dur="500" fill="hold"/>
                                        <p:tgtEl>
                                          <p:spTgt spid="16408"/>
                                        </p:tgtEl>
                                        <p:attrNameLst>
                                          <p:attrName>ppt_w</p:attrName>
                                        </p:attrNameLst>
                                      </p:cBhvr>
                                      <p:tavLst>
                                        <p:tav tm="0">
                                          <p:val>
                                            <p:fltVal val="0"/>
                                          </p:val>
                                        </p:tav>
                                        <p:tav tm="100000">
                                          <p:val>
                                            <p:strVal val="#ppt_w"/>
                                          </p:val>
                                        </p:tav>
                                      </p:tavLst>
                                    </p:anim>
                                    <p:anim calcmode="lin" valueType="num">
                                      <p:cBhvr>
                                        <p:cTn id="18" dur="500" fill="hold"/>
                                        <p:tgtEl>
                                          <p:spTgt spid="16408"/>
                                        </p:tgtEl>
                                        <p:attrNameLst>
                                          <p:attrName>ppt_h</p:attrName>
                                        </p:attrNameLst>
                                      </p:cBhvr>
                                      <p:tavLst>
                                        <p:tav tm="0">
                                          <p:val>
                                            <p:fltVal val="0"/>
                                          </p:val>
                                        </p:tav>
                                        <p:tav tm="100000">
                                          <p:val>
                                            <p:strVal val="#ppt_h"/>
                                          </p:val>
                                        </p:tav>
                                      </p:tavLst>
                                    </p:anim>
                                    <p:animEffect transition="in" filter="fade">
                                      <p:cBhvr>
                                        <p:cTn id="19" dur="500"/>
                                        <p:tgtEl>
                                          <p:spTgt spid="16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1638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72911" y="135457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rgbClr val="B3B3B3"/>
                </a:solidFill>
                <a:latin typeface="Myriad Pro Light" panose="020B0403030403020204" pitchFamily="34" charset="0"/>
                <a:cs typeface="Open Sans Light" charset="0"/>
                <a:sym typeface="Open Sans Light" charset="0"/>
              </a:rPr>
              <a:t>“… </a:t>
            </a:r>
            <a:r>
              <a:rPr lang="en-US" sz="2400" dirty="0">
                <a:latin typeface="Myriad Pro Light" panose="020B0403030403020204" pitchFamily="34" charset="0"/>
              </a:rPr>
              <a:t>Dual controls procedures, segregation of duties, and employee background checks for employees with responsibilities for or access to member </a:t>
            </a:r>
            <a:r>
              <a:rPr lang="en-US" sz="2400" dirty="0" smtClean="0">
                <a:latin typeface="Myriad Pro Light" panose="020B0403030403020204" pitchFamily="34" charset="0"/>
              </a:rPr>
              <a:t>information”</a:t>
            </a:r>
            <a:endParaRPr lang="en-US" sz="24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Segregation of </a:t>
            </a:r>
            <a:r>
              <a:rPr lang="en-US" sz="2400" dirty="0" smtClean="0">
                <a:solidFill>
                  <a:srgbClr val="0070C0"/>
                </a:solidFill>
                <a:latin typeface="Myriad Pro Black" panose="020B0803030403020204" pitchFamily="34" charset="0"/>
                <a:cs typeface="Open Sans Light" charset="0"/>
                <a:sym typeface="Open Sans Light" charset="0"/>
              </a:rPr>
              <a:t>Duties</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15" name="Hexagon 14"/>
          <p:cNvSpPr/>
          <p:nvPr/>
        </p:nvSpPr>
        <p:spPr bwMode="auto">
          <a:xfrm>
            <a:off x="7707085" y="98911"/>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Segregation of Duties</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6" name="Hexagon 15"/>
          <p:cNvSpPr/>
          <p:nvPr/>
        </p:nvSpPr>
        <p:spPr bwMode="auto">
          <a:xfrm>
            <a:off x="1606803" y="3238406"/>
            <a:ext cx="1956153" cy="1738185"/>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Background Checks</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7" name="Hexagon 16"/>
          <p:cNvSpPr/>
          <p:nvPr/>
        </p:nvSpPr>
        <p:spPr bwMode="auto">
          <a:xfrm>
            <a:off x="3845178" y="3257550"/>
            <a:ext cx="1956153" cy="1738185"/>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Segregation of Duties</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9" name="Hexagon 18"/>
          <p:cNvSpPr/>
          <p:nvPr/>
        </p:nvSpPr>
        <p:spPr bwMode="auto">
          <a:xfrm>
            <a:off x="6083553" y="3238405"/>
            <a:ext cx="1956153" cy="1738185"/>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Dual Controls</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1539963262"/>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P spid="16" grpId="0" animBg="1"/>
      <p:bldP spid="17"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72911" y="1733550"/>
            <a:ext cx="535168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1600" dirty="0" smtClean="0">
                <a:solidFill>
                  <a:schemeClr val="tx1"/>
                </a:solidFill>
                <a:latin typeface="Myriad Pro Light" panose="020B0403030403020204" pitchFamily="34" charset="0"/>
                <a:cs typeface="Open Sans Light" charset="0"/>
                <a:sym typeface="Open Sans Light" charset="0"/>
              </a:rPr>
              <a:t>Network Manager for the City of San Francisco</a:t>
            </a:r>
          </a:p>
          <a:p>
            <a:pPr algn="l">
              <a:lnSpc>
                <a:spcPct val="90000"/>
              </a:lnSpc>
            </a:pPr>
            <a:endParaRPr lang="en-US" sz="1600" dirty="0">
              <a:solidFill>
                <a:schemeClr val="tx1"/>
              </a:solidFill>
              <a:latin typeface="Myriad Pro Light" panose="020B0403030403020204" pitchFamily="34" charset="0"/>
              <a:cs typeface="Open Sans Light" charset="0"/>
              <a:sym typeface="Open Sans Light" charset="0"/>
            </a:endParaRPr>
          </a:p>
          <a:p>
            <a:pPr algn="l">
              <a:lnSpc>
                <a:spcPct val="90000"/>
              </a:lnSpc>
            </a:pPr>
            <a:r>
              <a:rPr lang="en-US" sz="1600" dirty="0" smtClean="0">
                <a:solidFill>
                  <a:schemeClr val="tx1"/>
                </a:solidFill>
                <a:latin typeface="Myriad Pro Light" panose="020B0403030403020204" pitchFamily="34" charset="0"/>
                <a:cs typeface="Open Sans Light" charset="0"/>
                <a:sym typeface="Open Sans Light" charset="0"/>
              </a:rPr>
              <a:t>Designed their </a:t>
            </a:r>
            <a:r>
              <a:rPr lang="en-US" sz="1600" dirty="0" err="1" smtClean="0">
                <a:solidFill>
                  <a:schemeClr val="tx1"/>
                </a:solidFill>
                <a:latin typeface="Myriad Pro Light" panose="020B0403030403020204" pitchFamily="34" charset="0"/>
                <a:cs typeface="Open Sans Light" charset="0"/>
                <a:sym typeface="Open Sans Light" charset="0"/>
              </a:rPr>
              <a:t>FiberWAN</a:t>
            </a:r>
            <a:r>
              <a:rPr lang="en-US" sz="1600" dirty="0" smtClean="0">
                <a:solidFill>
                  <a:schemeClr val="tx1"/>
                </a:solidFill>
                <a:latin typeface="Myriad Pro Light" panose="020B0403030403020204" pitchFamily="34" charset="0"/>
                <a:cs typeface="Open Sans Light" charset="0"/>
                <a:sym typeface="Open Sans Light" charset="0"/>
              </a:rPr>
              <a:t> and even received a copyright for it</a:t>
            </a:r>
          </a:p>
          <a:p>
            <a:pPr algn="l">
              <a:lnSpc>
                <a:spcPct val="90000"/>
              </a:lnSpc>
            </a:pPr>
            <a:endParaRPr lang="en-US" sz="1600" dirty="0">
              <a:solidFill>
                <a:schemeClr val="tx1"/>
              </a:solidFill>
              <a:latin typeface="Myriad Pro Light" panose="020B0403030403020204" pitchFamily="34" charset="0"/>
              <a:cs typeface="Open Sans Light" charset="0"/>
              <a:sym typeface="Open Sans Light" charset="0"/>
            </a:endParaRPr>
          </a:p>
          <a:p>
            <a:pPr algn="l">
              <a:lnSpc>
                <a:spcPct val="90000"/>
              </a:lnSpc>
            </a:pPr>
            <a:r>
              <a:rPr lang="en-US" sz="1600" dirty="0" smtClean="0">
                <a:solidFill>
                  <a:schemeClr val="tx1"/>
                </a:solidFill>
                <a:latin typeface="Myriad Pro Light" panose="020B0403030403020204" pitchFamily="34" charset="0"/>
                <a:cs typeface="Open Sans Light" charset="0"/>
                <a:sym typeface="Open Sans Light" charset="0"/>
              </a:rPr>
              <a:t>Was the </a:t>
            </a:r>
            <a:r>
              <a:rPr lang="en-US" sz="1600" b="1" dirty="0" smtClean="0">
                <a:solidFill>
                  <a:schemeClr val="tx1"/>
                </a:solidFill>
                <a:latin typeface="Myriad Pro Light" panose="020B0403030403020204" pitchFamily="34" charset="0"/>
                <a:cs typeface="Open Sans Light" charset="0"/>
                <a:sym typeface="Open Sans Light" charset="0"/>
              </a:rPr>
              <a:t>only</a:t>
            </a:r>
            <a:r>
              <a:rPr lang="en-US" sz="1600" dirty="0" smtClean="0">
                <a:solidFill>
                  <a:schemeClr val="tx1"/>
                </a:solidFill>
                <a:latin typeface="Myriad Pro Light" panose="020B0403030403020204" pitchFamily="34" charset="0"/>
                <a:cs typeface="Open Sans Light" charset="0"/>
                <a:sym typeface="Open Sans Light" charset="0"/>
              </a:rPr>
              <a:t> person with passwords, and the only person who could support it (completely protective of his turf)</a:t>
            </a:r>
          </a:p>
          <a:p>
            <a:pPr algn="l">
              <a:lnSpc>
                <a:spcPct val="90000"/>
              </a:lnSpc>
            </a:pPr>
            <a:endParaRPr lang="en-US" sz="1600" dirty="0" smtClean="0">
              <a:solidFill>
                <a:schemeClr val="tx1"/>
              </a:solidFill>
              <a:latin typeface="Myriad Pro Light" panose="020B0403030403020204" pitchFamily="34" charset="0"/>
              <a:cs typeface="Open Sans Light" charset="0"/>
              <a:sym typeface="Open Sans Light" charset="0"/>
            </a:endParaRPr>
          </a:p>
          <a:p>
            <a:pPr algn="l">
              <a:lnSpc>
                <a:spcPct val="90000"/>
              </a:lnSpc>
            </a:pPr>
            <a:r>
              <a:rPr lang="en-US" sz="1600" dirty="0" smtClean="0">
                <a:solidFill>
                  <a:schemeClr val="tx1"/>
                </a:solidFill>
                <a:latin typeface="Myriad Pro Light" panose="020B0403030403020204" pitchFamily="34" charset="0"/>
                <a:cs typeface="Open Sans Light" charset="0"/>
                <a:sym typeface="Open Sans Light" charset="0"/>
              </a:rPr>
              <a:t>Network was being audited without his knowledge (he claimed theft and intrusion by the security professional doing the audit)</a:t>
            </a:r>
          </a:p>
          <a:p>
            <a:pPr algn="l">
              <a:lnSpc>
                <a:spcPct val="90000"/>
              </a:lnSpc>
            </a:pPr>
            <a:endParaRPr lang="en-US" sz="1600" dirty="0">
              <a:solidFill>
                <a:schemeClr val="tx1"/>
              </a:solidFill>
              <a:latin typeface="Myriad Pro Light" panose="020B0403030403020204" pitchFamily="34" charset="0"/>
              <a:cs typeface="Open Sans Light" charset="0"/>
              <a:sym typeface="Open Sans Light" charset="0"/>
            </a:endParaRPr>
          </a:p>
          <a:p>
            <a:pPr algn="l">
              <a:lnSpc>
                <a:spcPct val="90000"/>
              </a:lnSpc>
            </a:pPr>
            <a:r>
              <a:rPr lang="en-US" sz="1600" dirty="0" smtClean="0">
                <a:solidFill>
                  <a:schemeClr val="tx1"/>
                </a:solidFill>
                <a:latin typeface="Myriad Pro Light" panose="020B0403030403020204" pitchFamily="34" charset="0"/>
                <a:cs typeface="Open Sans Light" charset="0"/>
                <a:sym typeface="Open Sans Light" charset="0"/>
              </a:rPr>
              <a:t>They demanded the usernames and passwords for the network and </a:t>
            </a:r>
            <a:r>
              <a:rPr lang="en-US" sz="1600" b="1" dirty="0" smtClean="0">
                <a:solidFill>
                  <a:schemeClr val="tx1"/>
                </a:solidFill>
                <a:latin typeface="Myriad Pro Light" panose="020B0403030403020204" pitchFamily="34" charset="0"/>
                <a:cs typeface="Open Sans Light" charset="0"/>
                <a:sym typeface="Open Sans Light" charset="0"/>
              </a:rPr>
              <a:t>he would not give the passwords to the city</a:t>
            </a:r>
          </a:p>
          <a:p>
            <a:pPr algn="l">
              <a:lnSpc>
                <a:spcPct val="90000"/>
              </a:lnSpc>
            </a:pPr>
            <a:endParaRPr lang="en-US" sz="1600" b="1" dirty="0">
              <a:solidFill>
                <a:schemeClr val="tx1"/>
              </a:solidFill>
              <a:latin typeface="Myriad Pro Light" panose="020B0403030403020204" pitchFamily="34" charset="0"/>
              <a:cs typeface="Open Sans Light" charset="0"/>
              <a:sym typeface="Open Sans Light" charset="0"/>
            </a:endParaRPr>
          </a:p>
          <a:p>
            <a:pPr algn="l">
              <a:lnSpc>
                <a:spcPct val="90000"/>
              </a:lnSpc>
            </a:pPr>
            <a:r>
              <a:rPr lang="en-US" sz="1600" dirty="0" smtClean="0">
                <a:solidFill>
                  <a:schemeClr val="tx1"/>
                </a:solidFill>
                <a:latin typeface="Myriad Pro Light" panose="020B0403030403020204" pitchFamily="34" charset="0"/>
                <a:cs typeface="Open Sans Light" charset="0"/>
                <a:sym typeface="Open Sans Light" charset="0"/>
              </a:rPr>
              <a:t>He was arrested and finally gave the information directly to the Mayor, who visited him in his cell</a:t>
            </a:r>
          </a:p>
          <a:p>
            <a:pPr algn="l">
              <a:lnSpc>
                <a:spcPct val="90000"/>
              </a:lnSpc>
            </a:pPr>
            <a:endParaRPr lang="en-US" sz="1600" dirty="0" smtClean="0">
              <a:solidFill>
                <a:schemeClr val="tx1"/>
              </a:solidFill>
              <a:latin typeface="Myriad Pro Light" panose="020B0403030403020204" pitchFamily="34" charset="0"/>
              <a:cs typeface="Open Sans Light" charset="0"/>
              <a:sym typeface="Open Sans Light" charset="0"/>
            </a:endParaRPr>
          </a:p>
          <a:p>
            <a:pPr algn="l">
              <a:lnSpc>
                <a:spcPct val="90000"/>
              </a:lnSpc>
            </a:pPr>
            <a:r>
              <a:rPr lang="en-US" sz="1600" dirty="0" smtClean="0">
                <a:solidFill>
                  <a:schemeClr val="tx1"/>
                </a:solidFill>
                <a:latin typeface="Myriad Pro Light" panose="020B0403030403020204" pitchFamily="34" charset="0"/>
                <a:cs typeface="Open Sans Light" charset="0"/>
                <a:sym typeface="Open Sans Light" charset="0"/>
              </a:rPr>
              <a:t>Sentenced to four years on a felony account of computer tampering, and ordered to pay $1.5m in fines</a:t>
            </a:r>
            <a:endParaRPr lang="en-US" sz="1600" dirty="0">
              <a:solidFill>
                <a:schemeClr val="tx1"/>
              </a:solidFill>
              <a:latin typeface="Myriad Pro Light" panose="020B0403030403020204" pitchFamily="34" charset="0"/>
              <a:cs typeface="Open Sans Light" charset="0"/>
              <a:sym typeface="Open Sans Light" charset="0"/>
            </a:endParaRPr>
          </a:p>
          <a:p>
            <a:pPr algn="l">
              <a:lnSpc>
                <a:spcPct val="90000"/>
              </a:lnSpc>
            </a:pPr>
            <a:endParaRPr lang="en-US" sz="1600" dirty="0" smtClean="0">
              <a:solidFill>
                <a:schemeClr val="tx1"/>
              </a:solidFill>
              <a:latin typeface="Myriad Pro Light" panose="020B0403030403020204" pitchFamily="34" charset="0"/>
              <a:cs typeface="Open Sans Light" charset="0"/>
              <a:sym typeface="Open Sans Light" charset="0"/>
            </a:endParaRPr>
          </a:p>
          <a:p>
            <a:pPr algn="l">
              <a:lnSpc>
                <a:spcPct val="90000"/>
              </a:lnSpc>
            </a:pPr>
            <a:endParaRPr lang="en-US" sz="1600" dirty="0">
              <a:solidFill>
                <a:schemeClr val="tx1"/>
              </a:solidFill>
              <a:latin typeface="Myriad Pro Light" panose="020B0403030403020204" pitchFamily="34" charset="0"/>
              <a:cs typeface="Open Sans Light" charset="0"/>
              <a:sym typeface="Open Sans Light" charset="0"/>
            </a:endParaRPr>
          </a:p>
          <a:p>
            <a:pPr algn="l">
              <a:lnSpc>
                <a:spcPct val="90000"/>
              </a:lnSpc>
            </a:pPr>
            <a:endParaRPr lang="en-US" sz="1600" dirty="0">
              <a:solidFill>
                <a:schemeClr val="tx1"/>
              </a:solidFill>
              <a:latin typeface="Myriad Pro Light" panose="020B0403030403020204" pitchFamily="34" charset="0"/>
              <a:cs typeface="Open Sans Light" charset="0"/>
              <a:sym typeface="Open Sans Light" charset="0"/>
            </a:endParaRPr>
          </a:p>
          <a:p>
            <a:pPr algn="l">
              <a:lnSpc>
                <a:spcPct val="90000"/>
              </a:lnSpc>
            </a:pPr>
            <a:endParaRPr lang="en-US" sz="16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Terry </a:t>
            </a:r>
            <a:r>
              <a:rPr lang="en-US" sz="2400" dirty="0" smtClean="0">
                <a:solidFill>
                  <a:srgbClr val="0070C0"/>
                </a:solidFill>
                <a:latin typeface="Myriad Pro Black" panose="020B0803030403020204" pitchFamily="34" charset="0"/>
                <a:cs typeface="Open Sans Light" charset="0"/>
                <a:sym typeface="Open Sans Light" charset="0"/>
              </a:rPr>
              <a:t>Childs</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15" name="Hexagon 14"/>
          <p:cNvSpPr/>
          <p:nvPr/>
        </p:nvSpPr>
        <p:spPr bwMode="auto">
          <a:xfrm>
            <a:off x="7707085" y="98911"/>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Segregation of Duties</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pic>
        <p:nvPicPr>
          <p:cNvPr id="1028" name="Picture 4" descr="computer enginee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922" y="1128404"/>
            <a:ext cx="26003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007705"/>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72911" y="135457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rgbClr val="B3B3B3"/>
                </a:solidFill>
                <a:latin typeface="Myriad Pro Light" panose="020B0403030403020204" pitchFamily="34" charset="0"/>
                <a:cs typeface="Open Sans Light" charset="0"/>
                <a:sym typeface="Open Sans Light" charset="0"/>
              </a:rPr>
              <a:t>“… </a:t>
            </a:r>
            <a:r>
              <a:rPr lang="en-US" sz="2400" dirty="0">
                <a:latin typeface="Myriad Pro Light" panose="020B0403030403020204" pitchFamily="34" charset="0"/>
              </a:rPr>
              <a:t>Response programs that specify actions to be taken when </a:t>
            </a:r>
            <a:r>
              <a:rPr lang="en-US" sz="2400" dirty="0" smtClean="0">
                <a:latin typeface="Myriad Pro Light" panose="020B0403030403020204" pitchFamily="34" charset="0"/>
              </a:rPr>
              <a:t>… unauthorized </a:t>
            </a:r>
            <a:r>
              <a:rPr lang="en-US" sz="2400" dirty="0">
                <a:latin typeface="Myriad Pro Light" panose="020B0403030403020204" pitchFamily="34" charset="0"/>
              </a:rPr>
              <a:t>individuals have gained access to member information systems, including appropriate reports to regulatory and law enforcement agencies”</a:t>
            </a:r>
            <a:endParaRPr lang="en-US" sz="24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Response </a:t>
            </a:r>
            <a:r>
              <a:rPr lang="en-US" sz="2400" dirty="0" smtClean="0">
                <a:solidFill>
                  <a:srgbClr val="0070C0"/>
                </a:solidFill>
                <a:latin typeface="Myriad Pro Black" panose="020B0803030403020204" pitchFamily="34" charset="0"/>
                <a:cs typeface="Open Sans Light" charset="0"/>
                <a:sym typeface="Open Sans Light" charset="0"/>
              </a:rPr>
              <a:t>Program</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14" name="Hexagon 13"/>
          <p:cNvSpPr/>
          <p:nvPr/>
        </p:nvSpPr>
        <p:spPr bwMode="auto">
          <a:xfrm>
            <a:off x="7650360" y="98911"/>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Response Program</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5" name="Hexagon 14"/>
          <p:cNvSpPr/>
          <p:nvPr/>
        </p:nvSpPr>
        <p:spPr bwMode="auto">
          <a:xfrm>
            <a:off x="1606803" y="3238406"/>
            <a:ext cx="1956153" cy="1738185"/>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Notify Clients</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6" name="Hexagon 15"/>
          <p:cNvSpPr/>
          <p:nvPr/>
        </p:nvSpPr>
        <p:spPr bwMode="auto">
          <a:xfrm>
            <a:off x="3845178" y="3257550"/>
            <a:ext cx="1956153" cy="1738185"/>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Notify Vendors</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7" name="Hexagon 16"/>
          <p:cNvSpPr/>
          <p:nvPr/>
        </p:nvSpPr>
        <p:spPr bwMode="auto">
          <a:xfrm>
            <a:off x="6072782" y="3238405"/>
            <a:ext cx="1956153" cy="1738185"/>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Notify Law  Enforcement</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149267392"/>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448"/>
                                        </p:tgtEl>
                                        <p:attrNameLst>
                                          <p:attrName>style.visibility</p:attrName>
                                        </p:attrNameLst>
                                      </p:cBhvr>
                                      <p:to>
                                        <p:strVal val="visible"/>
                                      </p:to>
                                    </p:set>
                                    <p:animEffect transition="in" filter="fade">
                                      <p:cBhvr>
                                        <p:cTn id="15" dur="500"/>
                                        <p:tgtEl>
                                          <p:spTgt spid="1844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72911" y="135457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rgbClr val="B3B3B3"/>
                </a:solidFill>
                <a:latin typeface="Myriad Pro Light" panose="020B0403030403020204" pitchFamily="34" charset="0"/>
                <a:cs typeface="Open Sans Light" charset="0"/>
                <a:sym typeface="Open Sans Light" charset="0"/>
              </a:rPr>
              <a:t>“… </a:t>
            </a:r>
            <a:r>
              <a:rPr lang="en-US" sz="2400" dirty="0">
                <a:latin typeface="Myriad Pro Light" panose="020B0403030403020204" pitchFamily="34" charset="0"/>
              </a:rPr>
              <a:t>Measures to protect against destruction, loss, or damage of member information due to potential environmental hazards, such as fire and water damage or technical failures”</a:t>
            </a:r>
            <a:endParaRPr lang="en-US" sz="24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Business </a:t>
            </a:r>
            <a:r>
              <a:rPr lang="en-US" sz="2400" dirty="0" smtClean="0">
                <a:solidFill>
                  <a:srgbClr val="0070C0"/>
                </a:solidFill>
                <a:latin typeface="Myriad Pro Black" panose="020B0803030403020204" pitchFamily="34" charset="0"/>
                <a:cs typeface="Open Sans Light" charset="0"/>
                <a:sym typeface="Open Sans Light" charset="0"/>
              </a:rPr>
              <a:t>Resumption</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26" name="Hexagon 25"/>
          <p:cNvSpPr/>
          <p:nvPr/>
        </p:nvSpPr>
        <p:spPr bwMode="auto">
          <a:xfrm>
            <a:off x="7699772" y="98911"/>
            <a:ext cx="1219200" cy="1011854"/>
          </a:xfrm>
          <a:prstGeom prst="hexagon">
            <a:avLst/>
          </a:prstGeom>
          <a:solidFill>
            <a:srgbClr val="FF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Business Resumption</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33" name="Hexagon 32"/>
          <p:cNvSpPr/>
          <p:nvPr/>
        </p:nvSpPr>
        <p:spPr bwMode="auto">
          <a:xfrm>
            <a:off x="1606803" y="3238406"/>
            <a:ext cx="1956153" cy="1738185"/>
          </a:xfrm>
          <a:prstGeom prst="hexagon">
            <a:avLst/>
          </a:prstGeom>
          <a:solidFill>
            <a:srgbClr val="FF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Environment Protection (fire, moisture, heat)</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34" name="Hexagon 33"/>
          <p:cNvSpPr/>
          <p:nvPr/>
        </p:nvSpPr>
        <p:spPr bwMode="auto">
          <a:xfrm>
            <a:off x="3845178" y="3257550"/>
            <a:ext cx="1956153" cy="1738185"/>
          </a:xfrm>
          <a:prstGeom prst="hexagon">
            <a:avLst/>
          </a:prstGeom>
          <a:solidFill>
            <a:srgbClr val="FF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Backups (restoration in time and restoration far enough back)</a:t>
            </a:r>
            <a:endParaRPr kumimoji="0" lang="en-US" sz="16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35" name="Hexagon 34"/>
          <p:cNvSpPr/>
          <p:nvPr/>
        </p:nvSpPr>
        <p:spPr bwMode="auto">
          <a:xfrm>
            <a:off x="6079970" y="3238406"/>
            <a:ext cx="1956153" cy="1738185"/>
          </a:xfrm>
          <a:prstGeom prst="hexagon">
            <a:avLst/>
          </a:prstGeom>
          <a:solidFill>
            <a:srgbClr val="FF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Testing the Plan at least annually</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2252251320"/>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P spid="33" grpId="0" animBg="1"/>
      <p:bldP spid="34"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72911" y="1541984"/>
            <a:ext cx="62851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1600" dirty="0" smtClean="0">
                <a:solidFill>
                  <a:schemeClr val="tx1"/>
                </a:solidFill>
                <a:latin typeface="Myriad Pro Light" panose="020B0403030403020204" pitchFamily="34" charset="0"/>
                <a:cs typeface="Open Sans Light" charset="0"/>
                <a:sym typeface="Open Sans Light" charset="0"/>
              </a:rPr>
              <a:t>Tim Lloyd was an 11 year network engineer with Omega Engineering</a:t>
            </a:r>
          </a:p>
          <a:p>
            <a:pPr algn="l">
              <a:lnSpc>
                <a:spcPct val="90000"/>
              </a:lnSpc>
            </a:pPr>
            <a:endParaRPr lang="en-US" sz="1600" dirty="0">
              <a:solidFill>
                <a:schemeClr val="tx1"/>
              </a:solidFill>
              <a:latin typeface="Myriad Pro Light" panose="020B0403030403020204" pitchFamily="34" charset="0"/>
              <a:cs typeface="Open Sans Light" charset="0"/>
              <a:sym typeface="Open Sans Light" charset="0"/>
            </a:endParaRPr>
          </a:p>
          <a:p>
            <a:pPr algn="l">
              <a:lnSpc>
                <a:spcPct val="90000"/>
              </a:lnSpc>
            </a:pPr>
            <a:r>
              <a:rPr lang="en-US" sz="1600" dirty="0" smtClean="0">
                <a:solidFill>
                  <a:schemeClr val="tx1"/>
                </a:solidFill>
                <a:latin typeface="Myriad Pro Light" panose="020B0403030403020204" pitchFamily="34" charset="0"/>
                <a:cs typeface="Open Sans Light" charset="0"/>
                <a:sym typeface="Open Sans Light" charset="0"/>
              </a:rPr>
              <a:t>He was angry at a demotion and was eventually fired for insubordination</a:t>
            </a:r>
          </a:p>
          <a:p>
            <a:pPr algn="l">
              <a:lnSpc>
                <a:spcPct val="90000"/>
              </a:lnSpc>
            </a:pPr>
            <a:endParaRPr lang="en-US" sz="1600" dirty="0">
              <a:solidFill>
                <a:schemeClr val="tx1"/>
              </a:solidFill>
              <a:latin typeface="Myriad Pro Light" panose="020B0403030403020204" pitchFamily="34" charset="0"/>
              <a:cs typeface="Open Sans Light" charset="0"/>
              <a:sym typeface="Open Sans Light" charset="0"/>
            </a:endParaRPr>
          </a:p>
          <a:p>
            <a:pPr algn="l">
              <a:lnSpc>
                <a:spcPct val="90000"/>
              </a:lnSpc>
            </a:pPr>
            <a:r>
              <a:rPr lang="en-US" sz="1600" dirty="0" smtClean="0">
                <a:solidFill>
                  <a:schemeClr val="tx1"/>
                </a:solidFill>
                <a:latin typeface="Myriad Pro Light" panose="020B0403030403020204" pitchFamily="34" charset="0"/>
                <a:cs typeface="Open Sans Light" charset="0"/>
                <a:sym typeface="Open Sans Light" charset="0"/>
              </a:rPr>
              <a:t>He wrote six lines of code that deleted all of Omega’s software</a:t>
            </a:r>
          </a:p>
          <a:p>
            <a:pPr algn="l">
              <a:lnSpc>
                <a:spcPct val="90000"/>
              </a:lnSpc>
            </a:pPr>
            <a:endParaRPr lang="en-US" sz="1600" dirty="0">
              <a:solidFill>
                <a:schemeClr val="tx1"/>
              </a:solidFill>
              <a:latin typeface="Myriad Pro Light" panose="020B0403030403020204" pitchFamily="34" charset="0"/>
              <a:cs typeface="Open Sans Light" charset="0"/>
              <a:sym typeface="Open Sans Light" charset="0"/>
            </a:endParaRPr>
          </a:p>
          <a:p>
            <a:pPr algn="l">
              <a:lnSpc>
                <a:spcPct val="90000"/>
              </a:lnSpc>
            </a:pPr>
            <a:r>
              <a:rPr lang="en-US" sz="1600" dirty="0" smtClean="0">
                <a:solidFill>
                  <a:schemeClr val="tx1"/>
                </a:solidFill>
                <a:latin typeface="Myriad Pro Light" panose="020B0403030403020204" pitchFamily="34" charset="0"/>
                <a:cs typeface="Open Sans Light" charset="0"/>
                <a:sym typeface="Open Sans Light" charset="0"/>
              </a:rPr>
              <a:t>Omega did not have sufficient backups</a:t>
            </a:r>
          </a:p>
          <a:p>
            <a:pPr algn="l">
              <a:lnSpc>
                <a:spcPct val="90000"/>
              </a:lnSpc>
            </a:pPr>
            <a:endParaRPr lang="en-US" sz="1600" dirty="0">
              <a:solidFill>
                <a:schemeClr val="tx1"/>
              </a:solidFill>
              <a:latin typeface="Myriad Pro Light" panose="020B0403030403020204" pitchFamily="34" charset="0"/>
              <a:cs typeface="Open Sans Light" charset="0"/>
              <a:sym typeface="Open Sans Light" charset="0"/>
            </a:endParaRPr>
          </a:p>
          <a:p>
            <a:pPr algn="l">
              <a:lnSpc>
                <a:spcPct val="90000"/>
              </a:lnSpc>
            </a:pPr>
            <a:r>
              <a:rPr lang="en-US" sz="1600" dirty="0" smtClean="0">
                <a:solidFill>
                  <a:schemeClr val="tx1"/>
                </a:solidFill>
                <a:latin typeface="Myriad Pro Light" panose="020B0403030403020204" pitchFamily="34" charset="0"/>
                <a:cs typeface="Open Sans Light" charset="0"/>
                <a:sym typeface="Open Sans Light" charset="0"/>
              </a:rPr>
              <a:t>Omega stayed in business but laid off 80 employees and lost $10 million in sales</a:t>
            </a:r>
            <a:endParaRPr lang="en-US" sz="16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Six Lines of </a:t>
            </a:r>
            <a:r>
              <a:rPr lang="en-US" sz="2400" dirty="0" smtClean="0">
                <a:solidFill>
                  <a:srgbClr val="0070C0"/>
                </a:solidFill>
                <a:latin typeface="Myriad Pro Black" panose="020B0803030403020204" pitchFamily="34" charset="0"/>
                <a:cs typeface="Open Sans Light" charset="0"/>
                <a:sym typeface="Open Sans Light" charset="0"/>
              </a:rPr>
              <a:t>Code</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26" name="Hexagon 25"/>
          <p:cNvSpPr/>
          <p:nvPr/>
        </p:nvSpPr>
        <p:spPr bwMode="auto">
          <a:xfrm>
            <a:off x="7699772" y="98911"/>
            <a:ext cx="1219200" cy="1011854"/>
          </a:xfrm>
          <a:prstGeom prst="hexagon">
            <a:avLst/>
          </a:prstGeom>
          <a:solidFill>
            <a:srgbClr val="FF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Business Resumption</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 name="Rectangle 1"/>
          <p:cNvSpPr/>
          <p:nvPr/>
        </p:nvSpPr>
        <p:spPr>
          <a:xfrm>
            <a:off x="962025" y="3638550"/>
            <a:ext cx="4572000" cy="1384995"/>
          </a:xfrm>
          <a:prstGeom prst="rect">
            <a:avLst/>
          </a:prstGeom>
        </p:spPr>
        <p:txBody>
          <a:bodyPr>
            <a:spAutoFit/>
          </a:bodyPr>
          <a:lstStyle/>
          <a:p>
            <a:pPr algn="l"/>
            <a:r>
              <a:rPr lang="en-US" sz="1400" dirty="0">
                <a:latin typeface="Courier New" panose="02070309020205020404" pitchFamily="49" charset="0"/>
                <a:cs typeface="Courier New" panose="02070309020205020404" pitchFamily="49" charset="0"/>
              </a:rPr>
              <a:t>1. 7/30/96</a:t>
            </a:r>
          </a:p>
          <a:p>
            <a:pPr algn="l"/>
            <a:r>
              <a:rPr lang="en-US" sz="1400" dirty="0" smtClean="0">
                <a:latin typeface="Courier New" panose="02070309020205020404" pitchFamily="49" charset="0"/>
                <a:cs typeface="Courier New" panose="02070309020205020404" pitchFamily="49" charset="0"/>
              </a:rPr>
              <a:t>2</a:t>
            </a:r>
            <a:r>
              <a:rPr lang="en-US" sz="1400" dirty="0">
                <a:latin typeface="Courier New" panose="02070309020205020404" pitchFamily="49" charset="0"/>
                <a:cs typeface="Courier New" panose="02070309020205020404" pitchFamily="49" charset="0"/>
              </a:rPr>
              <a:t>. F:</a:t>
            </a:r>
          </a:p>
          <a:p>
            <a:pPr algn="l"/>
            <a:r>
              <a:rPr lang="en-US" sz="1400" dirty="0" smtClean="0">
                <a:latin typeface="Courier New" panose="02070309020205020404" pitchFamily="49" charset="0"/>
                <a:cs typeface="Courier New" panose="02070309020205020404" pitchFamily="49" charset="0"/>
              </a:rPr>
              <a:t>3</a:t>
            </a:r>
            <a:r>
              <a:rPr lang="en-US" sz="1400" dirty="0">
                <a:latin typeface="Courier New" panose="02070309020205020404" pitchFamily="49" charset="0"/>
                <a:cs typeface="Courier New" panose="02070309020205020404" pitchFamily="49" charset="0"/>
              </a:rPr>
              <a:t>. F:\LOGIN\LOGIN 12345</a:t>
            </a:r>
          </a:p>
          <a:p>
            <a:pPr algn="l"/>
            <a:r>
              <a:rPr lang="en-US" sz="1400" dirty="0" smtClean="0">
                <a:latin typeface="Courier New" panose="02070309020205020404" pitchFamily="49" charset="0"/>
                <a:cs typeface="Courier New" panose="02070309020205020404" pitchFamily="49" charset="0"/>
              </a:rPr>
              <a:t>4</a:t>
            </a:r>
            <a:r>
              <a:rPr lang="en-US" sz="1400" dirty="0">
                <a:latin typeface="Courier New" panose="02070309020205020404" pitchFamily="49" charset="0"/>
                <a:cs typeface="Courier New" panose="02070309020205020404" pitchFamily="49" charset="0"/>
              </a:rPr>
              <a:t>. CD \PUBLIC</a:t>
            </a:r>
          </a:p>
          <a:p>
            <a:pPr algn="l"/>
            <a:r>
              <a:rPr lang="en-US" sz="1400" dirty="0" smtClean="0">
                <a:latin typeface="Courier New" panose="02070309020205020404" pitchFamily="49" charset="0"/>
                <a:cs typeface="Courier New" panose="02070309020205020404" pitchFamily="49" charset="0"/>
              </a:rPr>
              <a:t>5</a:t>
            </a:r>
            <a:r>
              <a:rPr lang="en-US" sz="1400" dirty="0">
                <a:latin typeface="Courier New" panose="02070309020205020404" pitchFamily="49" charset="0"/>
                <a:cs typeface="Courier New" panose="02070309020205020404" pitchFamily="49" charset="0"/>
              </a:rPr>
              <a:t>. FIX.EXE /Y F:\*.*</a:t>
            </a:r>
          </a:p>
          <a:p>
            <a:pPr algn="l"/>
            <a:r>
              <a:rPr lang="en-US" sz="1400" dirty="0" smtClean="0">
                <a:latin typeface="Courier New" panose="02070309020205020404" pitchFamily="49" charset="0"/>
                <a:cs typeface="Courier New" panose="02070309020205020404" pitchFamily="49" charset="0"/>
              </a:rPr>
              <a:t>6</a:t>
            </a:r>
            <a:r>
              <a:rPr lang="en-US" sz="1400" dirty="0">
                <a:latin typeface="Courier New" panose="02070309020205020404" pitchFamily="49" charset="0"/>
                <a:cs typeface="Courier New" panose="02070309020205020404" pitchFamily="49" charset="0"/>
              </a:rPr>
              <a:t>. PURGE F:\ /</a:t>
            </a:r>
            <a:r>
              <a:rPr lang="en-US" sz="1400" dirty="0" smtClean="0">
                <a:latin typeface="Courier New" panose="02070309020205020404" pitchFamily="49" charset="0"/>
                <a:cs typeface="Courier New" panose="02070309020205020404" pitchFamily="49" charset="0"/>
              </a:rPr>
              <a:t>ALL</a:t>
            </a:r>
            <a:endParaRPr lang="en-US" sz="1400" dirty="0">
              <a:latin typeface="Courier New" panose="02070309020205020404" pitchFamily="49" charset="0"/>
              <a:cs typeface="Courier New" panose="02070309020205020404" pitchFamily="49" charset="0"/>
            </a:endParaRPr>
          </a:p>
        </p:txBody>
      </p:sp>
      <p:pic>
        <p:nvPicPr>
          <p:cNvPr id="2050" name="Picture 2" descr="http://waowtech.com/wp-content/uploads/2015/04/computer-engine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050" y="1382440"/>
            <a:ext cx="1905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398355"/>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72911" y="135457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rgbClr val="B3B3B3"/>
                </a:solidFill>
                <a:latin typeface="Myriad Pro Light" panose="020B0403030403020204" pitchFamily="34" charset="0"/>
                <a:cs typeface="Open Sans Light" charset="0"/>
                <a:sym typeface="Open Sans Light" charset="0"/>
              </a:rPr>
              <a:t>“… </a:t>
            </a:r>
            <a:r>
              <a:rPr lang="en-US" sz="2400" dirty="0">
                <a:latin typeface="Myriad Pro Light" panose="020B0403030403020204" pitchFamily="34" charset="0"/>
              </a:rPr>
              <a:t>Measures to protect against destruction, loss, or damage of member information due to potential environmental hazards, such as fire and water damage or technical failures”</a:t>
            </a:r>
            <a:endParaRPr lang="en-US" sz="24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Vendor </a:t>
            </a:r>
            <a:r>
              <a:rPr lang="en-US" sz="2400" dirty="0" smtClean="0">
                <a:solidFill>
                  <a:srgbClr val="0070C0"/>
                </a:solidFill>
                <a:latin typeface="Myriad Pro Black" panose="020B0803030403020204" pitchFamily="34" charset="0"/>
                <a:cs typeface="Open Sans Light" charset="0"/>
                <a:sym typeface="Open Sans Light" charset="0"/>
              </a:rPr>
              <a:t>Management</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33" name="Hexagon 32"/>
          <p:cNvSpPr/>
          <p:nvPr/>
        </p:nvSpPr>
        <p:spPr bwMode="auto">
          <a:xfrm>
            <a:off x="1606803" y="3238406"/>
            <a:ext cx="1956153" cy="1738185"/>
          </a:xfrm>
          <a:prstGeom prst="hexagon">
            <a:avLst/>
          </a:prstGeom>
          <a:solidFill>
            <a:schemeClr val="accent2">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Environment Protection (fire, moisture, heat)</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34" name="Hexagon 33"/>
          <p:cNvSpPr/>
          <p:nvPr/>
        </p:nvSpPr>
        <p:spPr bwMode="auto">
          <a:xfrm>
            <a:off x="3845178" y="3257550"/>
            <a:ext cx="1956153" cy="1738185"/>
          </a:xfrm>
          <a:prstGeom prst="hexagon">
            <a:avLst/>
          </a:prstGeom>
          <a:solidFill>
            <a:schemeClr val="accent2">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A Business Resumption </a:t>
            </a:r>
            <a:r>
              <a:rPr lang="en-US" sz="1600" b="1" dirty="0" smtClean="0">
                <a:solidFill>
                  <a:schemeClr val="bg1"/>
                </a:solidFill>
                <a:latin typeface="Myriad Pro Light" panose="020B0403030403020204" pitchFamily="34" charset="0"/>
              </a:rPr>
              <a:t>Plan</a:t>
            </a:r>
            <a:endParaRPr kumimoji="0" lang="en-US" sz="16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35" name="Hexagon 34"/>
          <p:cNvSpPr/>
          <p:nvPr/>
        </p:nvSpPr>
        <p:spPr bwMode="auto">
          <a:xfrm>
            <a:off x="6079970" y="3238406"/>
            <a:ext cx="1956153" cy="1738185"/>
          </a:xfrm>
          <a:prstGeom prst="hexagon">
            <a:avLst/>
          </a:prstGeom>
          <a:solidFill>
            <a:schemeClr val="accent2">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Myriad Pro Light" panose="020B0403030403020204" pitchFamily="34" charset="0"/>
              </a:rPr>
              <a:t>Testing the Plan at least annually</a:t>
            </a:r>
            <a:endParaRPr kumimoji="0" lang="en-US" sz="16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0" name="Hexagon 9"/>
          <p:cNvSpPr/>
          <p:nvPr/>
        </p:nvSpPr>
        <p:spPr bwMode="auto">
          <a:xfrm>
            <a:off x="7772400" y="79861"/>
            <a:ext cx="1219200" cy="1011854"/>
          </a:xfrm>
          <a:prstGeom prst="hexagon">
            <a:avLst/>
          </a:prstGeom>
          <a:solidFill>
            <a:schemeClr val="accent2">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Vendor Management</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2232681390"/>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P spid="33" grpId="0" animBg="1"/>
      <p:bldP spid="34" grpId="0" animBg="1"/>
      <p:bldP spid="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68576" y="971550"/>
            <a:ext cx="7343774" cy="3886200"/>
          </a:xfrm>
          <a:prstGeom prst="rect">
            <a:avLst/>
          </a:prstGeom>
          <a:solidFill>
            <a:srgbClr val="3BCCFF"/>
          </a:solidFill>
          <a:ln>
            <a:noFill/>
          </a:ln>
          <a:extLst/>
        </p:spPr>
        <p:txBody>
          <a:bodyPr lIns="0" tIns="0" rIns="0" bIns="0" anchor="ctr"/>
          <a:lstStyle/>
          <a:p>
            <a:pPr algn="l">
              <a:lnSpc>
                <a:spcPct val="90000"/>
              </a:lnSpc>
            </a:pPr>
            <a:endParaRPr lang="en-US" sz="1600" dirty="0" smtClean="0">
              <a:solidFill>
                <a:schemeClr val="tx1"/>
              </a:solidFill>
              <a:latin typeface="Myriad Pro Light" panose="020B0403030403020204" pitchFamily="34" charset="0"/>
              <a:cs typeface="Open Sans Light" charset="0"/>
              <a:sym typeface="Open Sans Light" charset="0"/>
            </a:endParaRPr>
          </a:p>
          <a:p>
            <a:pPr algn="l">
              <a:lnSpc>
                <a:spcPct val="90000"/>
              </a:lnSpc>
            </a:pPr>
            <a:endParaRPr lang="en-US" sz="1600" dirty="0">
              <a:solidFill>
                <a:schemeClr val="tx1"/>
              </a:solidFill>
              <a:latin typeface="Myriad Pro Light" panose="020B0403030403020204" pitchFamily="34" charset="0"/>
              <a:cs typeface="Open Sans Light" charset="0"/>
              <a:sym typeface="Open Sans Light" charset="0"/>
            </a:endParaRPr>
          </a:p>
          <a:p>
            <a:pPr algn="l">
              <a:lnSpc>
                <a:spcPct val="90000"/>
              </a:lnSpc>
            </a:pPr>
            <a:r>
              <a:rPr lang="en-US" sz="1600" dirty="0" smtClean="0">
                <a:solidFill>
                  <a:schemeClr val="tx1"/>
                </a:solidFill>
                <a:latin typeface="Myriad Pro Light" panose="020B0403030403020204" pitchFamily="34" charset="0"/>
                <a:cs typeface="Open Sans Light" charset="0"/>
                <a:sym typeface="Open Sans Light" charset="0"/>
              </a:rPr>
              <a:t>We will not give an opinion on the quality of a particular carrier’s insurance.  Our recommendation is to ensure that your organization has a clear understanding of:</a:t>
            </a:r>
          </a:p>
          <a:p>
            <a:pPr algn="l">
              <a:lnSpc>
                <a:spcPct val="90000"/>
              </a:lnSpc>
            </a:pPr>
            <a:endParaRPr lang="en-US" sz="1600" dirty="0">
              <a:solidFill>
                <a:schemeClr val="tx1"/>
              </a:solidFill>
              <a:latin typeface="Myriad Pro Light" panose="020B0403030403020204" pitchFamily="34" charset="0"/>
              <a:cs typeface="Open Sans Light" charset="0"/>
              <a:sym typeface="Open Sans Light" charset="0"/>
            </a:endParaRPr>
          </a:p>
          <a:p>
            <a:pPr lvl="2" algn="l">
              <a:lnSpc>
                <a:spcPct val="90000"/>
              </a:lnSpc>
            </a:pPr>
            <a:r>
              <a:rPr lang="en-US" sz="1600" b="1" dirty="0" smtClean="0">
                <a:solidFill>
                  <a:schemeClr val="bg1"/>
                </a:solidFill>
                <a:latin typeface="Myriad Pro Light" panose="020B0403030403020204" pitchFamily="34" charset="0"/>
                <a:cs typeface="Open Sans Light" charset="0"/>
                <a:sym typeface="Open Sans Light" charset="0"/>
              </a:rPr>
              <a:t>Coverage (example: member notification)</a:t>
            </a:r>
          </a:p>
          <a:p>
            <a:pPr lvl="2" algn="l">
              <a:lnSpc>
                <a:spcPct val="90000"/>
              </a:lnSpc>
            </a:pPr>
            <a:endParaRPr lang="en-US" sz="1600" b="1" dirty="0" smtClean="0">
              <a:solidFill>
                <a:schemeClr val="bg1"/>
              </a:solidFill>
              <a:latin typeface="Myriad Pro Light" panose="020B0403030403020204" pitchFamily="34" charset="0"/>
              <a:cs typeface="Open Sans Light" charset="0"/>
              <a:sym typeface="Open Sans Light" charset="0"/>
            </a:endParaRPr>
          </a:p>
          <a:p>
            <a:pPr lvl="2" algn="l">
              <a:lnSpc>
                <a:spcPct val="90000"/>
              </a:lnSpc>
            </a:pPr>
            <a:r>
              <a:rPr lang="en-US" sz="1600" b="1" dirty="0" smtClean="0">
                <a:solidFill>
                  <a:schemeClr val="bg1"/>
                </a:solidFill>
                <a:latin typeface="Myriad Pro Light" panose="020B0403030403020204" pitchFamily="34" charset="0"/>
                <a:cs typeface="Open Sans Light" charset="0"/>
                <a:sym typeface="Open Sans Light" charset="0"/>
              </a:rPr>
              <a:t>Exclusions (very critical)</a:t>
            </a:r>
          </a:p>
          <a:p>
            <a:pPr lvl="2" algn="l">
              <a:lnSpc>
                <a:spcPct val="90000"/>
              </a:lnSpc>
            </a:pPr>
            <a:endParaRPr lang="en-US" sz="1600" b="1" dirty="0" smtClean="0">
              <a:solidFill>
                <a:schemeClr val="bg1"/>
              </a:solidFill>
              <a:latin typeface="Myriad Pro Light" panose="020B0403030403020204" pitchFamily="34" charset="0"/>
              <a:cs typeface="Open Sans Light" charset="0"/>
              <a:sym typeface="Open Sans Light" charset="0"/>
            </a:endParaRPr>
          </a:p>
          <a:p>
            <a:pPr lvl="2" algn="l">
              <a:lnSpc>
                <a:spcPct val="90000"/>
              </a:lnSpc>
            </a:pPr>
            <a:r>
              <a:rPr lang="en-US" sz="1600" b="1" dirty="0" smtClean="0">
                <a:solidFill>
                  <a:schemeClr val="bg1"/>
                </a:solidFill>
                <a:latin typeface="Myriad Pro Light" panose="020B0403030403020204" pitchFamily="34" charset="0"/>
                <a:cs typeface="Open Sans Light" charset="0"/>
                <a:sym typeface="Open Sans Light" charset="0"/>
              </a:rPr>
              <a:t>Payout triggers </a:t>
            </a:r>
          </a:p>
          <a:p>
            <a:pPr lvl="2" algn="l">
              <a:lnSpc>
                <a:spcPct val="90000"/>
              </a:lnSpc>
            </a:pPr>
            <a:endParaRPr lang="en-US" sz="1600" b="1" dirty="0" smtClean="0">
              <a:solidFill>
                <a:schemeClr val="bg1"/>
              </a:solidFill>
              <a:latin typeface="Myriad Pro Light" panose="020B0403030403020204" pitchFamily="34" charset="0"/>
              <a:cs typeface="Open Sans Light" charset="0"/>
              <a:sym typeface="Open Sans Light" charset="0"/>
            </a:endParaRPr>
          </a:p>
          <a:p>
            <a:pPr lvl="2" algn="l">
              <a:lnSpc>
                <a:spcPct val="90000"/>
              </a:lnSpc>
            </a:pPr>
            <a:r>
              <a:rPr lang="en-US" sz="1600" b="1" dirty="0" smtClean="0">
                <a:solidFill>
                  <a:schemeClr val="bg1"/>
                </a:solidFill>
                <a:latin typeface="Myriad Pro Light" panose="020B0403030403020204" pitchFamily="34" charset="0"/>
                <a:cs typeface="Open Sans Light" charset="0"/>
                <a:sym typeface="Open Sans Light" charset="0"/>
              </a:rPr>
              <a:t>Carrier control </a:t>
            </a:r>
          </a:p>
          <a:p>
            <a:pPr lvl="2" algn="l">
              <a:lnSpc>
                <a:spcPct val="90000"/>
              </a:lnSpc>
            </a:pPr>
            <a:endParaRPr lang="en-US" sz="1600" b="1" dirty="0" smtClean="0">
              <a:solidFill>
                <a:schemeClr val="bg1"/>
              </a:solidFill>
              <a:latin typeface="Myriad Pro Light" panose="020B0403030403020204" pitchFamily="34" charset="0"/>
              <a:cs typeface="Open Sans Light" charset="0"/>
              <a:sym typeface="Open Sans Light" charset="0"/>
            </a:endParaRPr>
          </a:p>
          <a:p>
            <a:pPr lvl="2" algn="l">
              <a:lnSpc>
                <a:spcPct val="90000"/>
              </a:lnSpc>
            </a:pPr>
            <a:r>
              <a:rPr lang="en-US" sz="1600" b="1" dirty="0" smtClean="0">
                <a:solidFill>
                  <a:schemeClr val="bg1"/>
                </a:solidFill>
                <a:latin typeface="Myriad Pro Light" panose="020B0403030403020204" pitchFamily="34" charset="0"/>
                <a:cs typeface="Open Sans Light" charset="0"/>
                <a:sym typeface="Open Sans Light" charset="0"/>
              </a:rPr>
              <a:t>Limitations</a:t>
            </a:r>
          </a:p>
          <a:p>
            <a:pPr lvl="2" algn="l">
              <a:lnSpc>
                <a:spcPct val="90000"/>
              </a:lnSpc>
            </a:pPr>
            <a:endParaRPr lang="en-US" sz="1600" b="1" dirty="0" smtClean="0">
              <a:solidFill>
                <a:schemeClr val="bg1"/>
              </a:solidFill>
              <a:latin typeface="Myriad Pro Light" panose="020B0403030403020204" pitchFamily="34" charset="0"/>
              <a:cs typeface="Open Sans Light" charset="0"/>
              <a:sym typeface="Open Sans Light" charset="0"/>
            </a:endParaRPr>
          </a:p>
          <a:p>
            <a:pPr lvl="2" algn="l">
              <a:lnSpc>
                <a:spcPct val="90000"/>
              </a:lnSpc>
            </a:pPr>
            <a:r>
              <a:rPr lang="en-US" sz="1600" b="1" dirty="0" smtClean="0">
                <a:solidFill>
                  <a:schemeClr val="bg1"/>
                </a:solidFill>
                <a:latin typeface="Myriad Pro Light" panose="020B0403030403020204" pitchFamily="34" charset="0"/>
                <a:cs typeface="Open Sans Light" charset="0"/>
                <a:sym typeface="Open Sans Light" charset="0"/>
              </a:rPr>
              <a:t>Deductibles</a:t>
            </a:r>
            <a:endParaRPr lang="en-US" sz="1600" b="1" dirty="0">
              <a:solidFill>
                <a:schemeClr val="bg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Cyber Liability </a:t>
            </a:r>
            <a:r>
              <a:rPr lang="en-US" sz="2400" dirty="0" smtClean="0">
                <a:solidFill>
                  <a:srgbClr val="0070C0"/>
                </a:solidFill>
                <a:latin typeface="Myriad Pro Black" panose="020B0803030403020204" pitchFamily="34" charset="0"/>
                <a:cs typeface="Open Sans Light" charset="0"/>
                <a:sym typeface="Open Sans Light" charset="0"/>
              </a:rPr>
              <a:t>Insurance</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19" name="Hexagon 18"/>
          <p:cNvSpPr/>
          <p:nvPr/>
        </p:nvSpPr>
        <p:spPr bwMode="auto">
          <a:xfrm>
            <a:off x="7702750" y="98911"/>
            <a:ext cx="1219200" cy="1011854"/>
          </a:xfrm>
          <a:prstGeom prst="hexagon">
            <a:avLst/>
          </a:prstGeom>
          <a:solidFill>
            <a:srgbClr val="3BCCFF"/>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Risk Mitigation (Contractual)</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(Insurance)</a:t>
            </a:r>
          </a:p>
        </p:txBody>
      </p:sp>
    </p:spTree>
    <p:extLst>
      <p:ext uri="{BB962C8B-B14F-4D97-AF65-F5344CB8AC3E}">
        <p14:creationId xmlns:p14="http://schemas.microsoft.com/office/powerpoint/2010/main" val="4122243648"/>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Knowledge and </a:t>
            </a:r>
            <a:r>
              <a:rPr lang="en-US" sz="2400" dirty="0" smtClean="0">
                <a:solidFill>
                  <a:srgbClr val="0070C0"/>
                </a:solidFill>
                <a:latin typeface="Myriad Pro Black" panose="020B0803030403020204" pitchFamily="34" charset="0"/>
                <a:cs typeface="Open Sans Light" charset="0"/>
                <a:sym typeface="Open Sans Light" charset="0"/>
              </a:rPr>
              <a:t>Best Practices</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pic>
        <p:nvPicPr>
          <p:cNvPr id="1026" name="Picture 2" descr="Jody Kar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425" y="1466850"/>
            <a:ext cx="5934075" cy="33813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8"/>
          <p:cNvSpPr>
            <a:spLocks/>
          </p:cNvSpPr>
          <p:nvPr/>
        </p:nvSpPr>
        <p:spPr bwMode="auto">
          <a:xfrm>
            <a:off x="1000125" y="778669"/>
            <a:ext cx="631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000" dirty="0" smtClean="0">
                <a:solidFill>
                  <a:srgbClr val="4D4D4D"/>
                </a:solidFill>
                <a:latin typeface="Myriad Pro Black" panose="020B0803030403020204" pitchFamily="34" charset="0"/>
                <a:cs typeface="Open Sans" charset="0"/>
                <a:sym typeface="Open Sans" charset="0"/>
              </a:rPr>
              <a:t>Cybersecurity Resources</a:t>
            </a:r>
            <a:endParaRPr lang="en-US" sz="2000" dirty="0">
              <a:solidFill>
                <a:srgbClr val="4D4D4D"/>
              </a:solidFill>
              <a:latin typeface="Open Sans" charset="0"/>
              <a:cs typeface="Open Sans" charset="0"/>
              <a:sym typeface="Open Sans" charset="0"/>
            </a:endParaRPr>
          </a:p>
        </p:txBody>
      </p:sp>
      <p:sp>
        <p:nvSpPr>
          <p:cNvPr id="27" name="Hexagon 26"/>
          <p:cNvSpPr/>
          <p:nvPr/>
        </p:nvSpPr>
        <p:spPr bwMode="auto">
          <a:xfrm>
            <a:off x="7802760" y="79861"/>
            <a:ext cx="1219200" cy="1011854"/>
          </a:xfrm>
          <a:prstGeom prst="hexagon">
            <a:avLst/>
          </a:prstGeom>
          <a:solidFill>
            <a:srgbClr val="FFC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Knowledge</a:t>
            </a:r>
          </a:p>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and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Best</a:t>
            </a:r>
            <a:r>
              <a:rPr kumimoji="0" lang="en-US" sz="900" b="1" i="0" u="none" strike="noStrike" cap="none" normalizeH="0" dirty="0" smtClean="0">
                <a:ln>
                  <a:noFill/>
                </a:ln>
                <a:solidFill>
                  <a:schemeClr val="bg1"/>
                </a:solidFill>
                <a:effectLst/>
                <a:latin typeface="Myriad Pro Light" panose="020B0403030403020204" pitchFamily="34" charset="0"/>
                <a:sym typeface="Gill Sans" charset="0"/>
              </a:rPr>
              <a:t> Practices</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 name="Rectangle 1"/>
          <p:cNvSpPr/>
          <p:nvPr/>
        </p:nvSpPr>
        <p:spPr>
          <a:xfrm>
            <a:off x="1576982" y="4448202"/>
            <a:ext cx="6030518" cy="415498"/>
          </a:xfrm>
          <a:prstGeom prst="rect">
            <a:avLst/>
          </a:prstGeom>
        </p:spPr>
        <p:txBody>
          <a:bodyPr wrap="square">
            <a:spAutoFit/>
          </a:bodyPr>
          <a:lstStyle/>
          <a:p>
            <a:r>
              <a:rPr lang="en-US" dirty="0">
                <a:solidFill>
                  <a:schemeClr val="bg1"/>
                </a:solidFill>
                <a:latin typeface="Myriad Pro Light" panose="020B0403030403020204" pitchFamily="34" charset="0"/>
              </a:rPr>
              <a:t>http://www.cuanswers.com/resources/cybersecurity/</a:t>
            </a:r>
          </a:p>
        </p:txBody>
      </p:sp>
    </p:spTree>
    <p:extLst>
      <p:ext uri="{BB962C8B-B14F-4D97-AF65-F5344CB8AC3E}">
        <p14:creationId xmlns:p14="http://schemas.microsoft.com/office/powerpoint/2010/main" val="62715678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00"/>
                            </p:stCondLst>
                            <p:childTnLst>
                              <p:par>
                                <p:cTn id="17" presetID="55" presetClass="entr" presetSubtype="0" fill="hold" grpId="0" nodeType="afterEffect">
                                  <p:stCondLst>
                                    <p:cond delay="0"/>
                                  </p:stCondLst>
                                  <p:iterate type="wd">
                                    <p:tmPct val="10000"/>
                                  </p:iterate>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strVal val="#ppt_w*0.70"/>
                                          </p:val>
                                        </p:tav>
                                        <p:tav tm="100000">
                                          <p:val>
                                            <p:strVal val="#ppt_w"/>
                                          </p:val>
                                        </p:tav>
                                      </p:tavLst>
                                    </p:anim>
                                    <p:anim calcmode="lin" valueType="num">
                                      <p:cBhvr>
                                        <p:cTn id="20" dur="500" fill="hold"/>
                                        <p:tgtEl>
                                          <p:spTgt spid="26"/>
                                        </p:tgtEl>
                                        <p:attrNameLst>
                                          <p:attrName>ppt_h</p:attrName>
                                        </p:attrNameLst>
                                      </p:cBhvr>
                                      <p:tavLst>
                                        <p:tav tm="0">
                                          <p:val>
                                            <p:strVal val="#ppt_h"/>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Knowledge and </a:t>
            </a:r>
            <a:r>
              <a:rPr lang="en-US" sz="2400" dirty="0" smtClean="0">
                <a:solidFill>
                  <a:srgbClr val="0070C0"/>
                </a:solidFill>
                <a:latin typeface="Myriad Pro Black" panose="020B0803030403020204" pitchFamily="34" charset="0"/>
                <a:cs typeface="Open Sans Light" charset="0"/>
                <a:sym typeface="Open Sans Light" charset="0"/>
              </a:rPr>
              <a:t>Best Practices</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6" name="Rectangle 8"/>
          <p:cNvSpPr>
            <a:spLocks/>
          </p:cNvSpPr>
          <p:nvPr/>
        </p:nvSpPr>
        <p:spPr bwMode="auto">
          <a:xfrm>
            <a:off x="1000125" y="778669"/>
            <a:ext cx="631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000" dirty="0" smtClean="0">
                <a:solidFill>
                  <a:srgbClr val="4D4D4D"/>
                </a:solidFill>
                <a:latin typeface="Myriad Pro Black" panose="020B0803030403020204" pitchFamily="34" charset="0"/>
                <a:cs typeface="Open Sans" charset="0"/>
                <a:sym typeface="Open Sans" charset="0"/>
              </a:rPr>
              <a:t>Cybersecurity Resources</a:t>
            </a:r>
            <a:endParaRPr lang="en-US" sz="2000" dirty="0">
              <a:solidFill>
                <a:srgbClr val="4D4D4D"/>
              </a:solidFill>
              <a:latin typeface="Open Sans" charset="0"/>
              <a:cs typeface="Open Sans" charset="0"/>
              <a:sym typeface="Open Sans" charset="0"/>
            </a:endParaRPr>
          </a:p>
        </p:txBody>
      </p:sp>
      <p:sp>
        <p:nvSpPr>
          <p:cNvPr id="27" name="Hexagon 26"/>
          <p:cNvSpPr/>
          <p:nvPr/>
        </p:nvSpPr>
        <p:spPr bwMode="auto">
          <a:xfrm>
            <a:off x="7802760" y="79861"/>
            <a:ext cx="1219200" cy="1011854"/>
          </a:xfrm>
          <a:prstGeom prst="hexagon">
            <a:avLst/>
          </a:prstGeom>
          <a:solidFill>
            <a:srgbClr val="FFC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Knowledge</a:t>
            </a:r>
          </a:p>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and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Best</a:t>
            </a:r>
            <a:r>
              <a:rPr kumimoji="0" lang="en-US" sz="900" b="1" i="0" u="none" strike="noStrike" cap="none" normalizeH="0" dirty="0" smtClean="0">
                <a:ln>
                  <a:noFill/>
                </a:ln>
                <a:solidFill>
                  <a:schemeClr val="bg1"/>
                </a:solidFill>
                <a:effectLst/>
                <a:latin typeface="Myriad Pro Light" panose="020B0403030403020204" pitchFamily="34" charset="0"/>
                <a:sym typeface="Gill Sans" charset="0"/>
              </a:rPr>
              <a:t> Practices</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pic>
        <p:nvPicPr>
          <p:cNvPr id="3074" name="Picture 2" descr="PpolicySwa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382" y="2689859"/>
            <a:ext cx="3473718" cy="9311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xamSha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013" y="1496858"/>
            <a:ext cx="3504244" cy="111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84692"/>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00"/>
                            </p:stCondLst>
                            <p:childTnLst>
                              <p:par>
                                <p:cTn id="17" presetID="55" presetClass="entr" presetSubtype="0" fill="hold" grpId="0" nodeType="afterEffect">
                                  <p:stCondLst>
                                    <p:cond delay="0"/>
                                  </p:stCondLst>
                                  <p:iterate type="wd">
                                    <p:tmPct val="10000"/>
                                  </p:iterate>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strVal val="#ppt_w*0.70"/>
                                          </p:val>
                                        </p:tav>
                                        <p:tav tm="100000">
                                          <p:val>
                                            <p:strVal val="#ppt_w"/>
                                          </p:val>
                                        </p:tav>
                                      </p:tavLst>
                                    </p:anim>
                                    <p:anim calcmode="lin" valueType="num">
                                      <p:cBhvr>
                                        <p:cTn id="20" dur="500" fill="hold"/>
                                        <p:tgtEl>
                                          <p:spTgt spid="26"/>
                                        </p:tgtEl>
                                        <p:attrNameLst>
                                          <p:attrName>ppt_h</p:attrName>
                                        </p:attrNameLst>
                                      </p:cBhvr>
                                      <p:tavLst>
                                        <p:tav tm="0">
                                          <p:val>
                                            <p:strVal val="#ppt_h"/>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Knowledge and </a:t>
            </a:r>
            <a:r>
              <a:rPr lang="en-US" sz="2400" dirty="0" smtClean="0">
                <a:solidFill>
                  <a:srgbClr val="0070C0"/>
                </a:solidFill>
                <a:latin typeface="Myriad Pro Black" panose="020B0803030403020204" pitchFamily="34" charset="0"/>
                <a:cs typeface="Open Sans Light" charset="0"/>
                <a:sym typeface="Open Sans Light" charset="0"/>
              </a:rPr>
              <a:t>Best Practices</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6" name="Rectangle 8"/>
          <p:cNvSpPr>
            <a:spLocks/>
          </p:cNvSpPr>
          <p:nvPr/>
        </p:nvSpPr>
        <p:spPr bwMode="auto">
          <a:xfrm>
            <a:off x="1000125" y="778669"/>
            <a:ext cx="631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000" dirty="0" smtClean="0">
                <a:solidFill>
                  <a:srgbClr val="4D4D4D"/>
                </a:solidFill>
                <a:latin typeface="Myriad Pro Black" panose="020B0803030403020204" pitchFamily="34" charset="0"/>
                <a:cs typeface="Open Sans" charset="0"/>
                <a:sym typeface="Open Sans" charset="0"/>
              </a:rPr>
              <a:t>Cybersecurity Resources</a:t>
            </a:r>
            <a:endParaRPr lang="en-US" sz="2000" dirty="0">
              <a:solidFill>
                <a:srgbClr val="4D4D4D"/>
              </a:solidFill>
              <a:latin typeface="Open Sans" charset="0"/>
              <a:cs typeface="Open Sans" charset="0"/>
              <a:sym typeface="Open Sans" charset="0"/>
            </a:endParaRPr>
          </a:p>
        </p:txBody>
      </p:sp>
      <p:sp>
        <p:nvSpPr>
          <p:cNvPr id="27" name="Hexagon 26"/>
          <p:cNvSpPr/>
          <p:nvPr/>
        </p:nvSpPr>
        <p:spPr bwMode="auto">
          <a:xfrm>
            <a:off x="7802760" y="79861"/>
            <a:ext cx="1219200" cy="1011854"/>
          </a:xfrm>
          <a:prstGeom prst="hexagon">
            <a:avLst/>
          </a:prstGeom>
          <a:solidFill>
            <a:srgbClr val="FFC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Knowledge</a:t>
            </a:r>
          </a:p>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and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Best</a:t>
            </a:r>
            <a:r>
              <a:rPr kumimoji="0" lang="en-US" sz="900" b="1" i="0" u="none" strike="noStrike" cap="none" normalizeH="0" dirty="0" smtClean="0">
                <a:ln>
                  <a:noFill/>
                </a:ln>
                <a:solidFill>
                  <a:schemeClr val="bg1"/>
                </a:solidFill>
                <a:effectLst/>
                <a:latin typeface="Myriad Pro Light" panose="020B0403030403020204" pitchFamily="34" charset="0"/>
                <a:sym typeface="Gill Sans" charset="0"/>
              </a:rPr>
              <a:t> Practices</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3" name="Rectangle 2"/>
          <p:cNvSpPr/>
          <p:nvPr/>
        </p:nvSpPr>
        <p:spPr>
          <a:xfrm>
            <a:off x="855167" y="1569422"/>
            <a:ext cx="6695479" cy="2800767"/>
          </a:xfrm>
          <a:prstGeom prst="rect">
            <a:avLst/>
          </a:prstGeom>
        </p:spPr>
        <p:txBody>
          <a:bodyPr wrap="square">
            <a:spAutoFit/>
          </a:bodyPr>
          <a:lstStyle/>
          <a:p>
            <a:pPr algn="l"/>
            <a:r>
              <a:rPr lang="en-US" sz="1600" dirty="0">
                <a:solidFill>
                  <a:schemeClr val="tx1"/>
                </a:solidFill>
                <a:latin typeface="Myriad Pro Light" panose="020B0403030403020204" pitchFamily="34" charset="0"/>
                <a:hlinkClick r:id="rId3"/>
              </a:rPr>
              <a:t>CU*Answers Cybersecurity Policy (PDF)</a:t>
            </a:r>
            <a:endParaRPr lang="en-US" sz="1600" dirty="0">
              <a:solidFill>
                <a:schemeClr val="tx1"/>
              </a:solidFill>
              <a:latin typeface="Myriad Pro Light" panose="020B0403030403020204" pitchFamily="34" charset="0"/>
            </a:endParaRPr>
          </a:p>
          <a:p>
            <a:pPr algn="l"/>
            <a:endParaRPr lang="en-US" sz="1600" dirty="0" smtClean="0">
              <a:solidFill>
                <a:schemeClr val="tx1"/>
              </a:solidFill>
              <a:latin typeface="Myriad Pro Light" panose="020B0403030403020204" pitchFamily="34" charset="0"/>
              <a:hlinkClick r:id="rId4"/>
            </a:endParaRPr>
          </a:p>
          <a:p>
            <a:pPr algn="l"/>
            <a:r>
              <a:rPr lang="en-US" sz="1600" dirty="0" smtClean="0">
                <a:solidFill>
                  <a:schemeClr val="tx1"/>
                </a:solidFill>
                <a:latin typeface="Myriad Pro Light" panose="020B0403030403020204" pitchFamily="34" charset="0"/>
                <a:hlinkClick r:id="rId4"/>
              </a:rPr>
              <a:t>CU*Answers </a:t>
            </a:r>
            <a:r>
              <a:rPr lang="en-US" sz="1600" dirty="0">
                <a:solidFill>
                  <a:schemeClr val="tx1"/>
                </a:solidFill>
                <a:latin typeface="Myriad Pro Light" panose="020B0403030403020204" pitchFamily="34" charset="0"/>
                <a:hlinkClick r:id="rId4"/>
              </a:rPr>
              <a:t>Information Security Policy (PDF)</a:t>
            </a:r>
            <a:endParaRPr lang="en-US" sz="1600" dirty="0">
              <a:solidFill>
                <a:schemeClr val="tx1"/>
              </a:solidFill>
              <a:latin typeface="Myriad Pro Light" panose="020B0403030403020204" pitchFamily="34" charset="0"/>
            </a:endParaRPr>
          </a:p>
          <a:p>
            <a:pPr algn="l"/>
            <a:endParaRPr lang="en-US" sz="1600" dirty="0" smtClean="0">
              <a:solidFill>
                <a:schemeClr val="tx1"/>
              </a:solidFill>
              <a:latin typeface="Myriad Pro Light" panose="020B0403030403020204" pitchFamily="34" charset="0"/>
              <a:hlinkClick r:id="rId5"/>
            </a:endParaRPr>
          </a:p>
          <a:p>
            <a:pPr algn="l"/>
            <a:r>
              <a:rPr lang="en-US" sz="1600" dirty="0" smtClean="0">
                <a:solidFill>
                  <a:schemeClr val="tx1"/>
                </a:solidFill>
                <a:latin typeface="Myriad Pro Light" panose="020B0403030403020204" pitchFamily="34" charset="0"/>
                <a:hlinkClick r:id="rId5"/>
              </a:rPr>
              <a:t>CU*Answers </a:t>
            </a:r>
            <a:r>
              <a:rPr lang="en-US" sz="1600" dirty="0">
                <a:solidFill>
                  <a:schemeClr val="tx1"/>
                </a:solidFill>
                <a:latin typeface="Myriad Pro Light" panose="020B0403030403020204" pitchFamily="34" charset="0"/>
                <a:hlinkClick r:id="rId5"/>
              </a:rPr>
              <a:t>Acceptable Use Policy (PDF)</a:t>
            </a:r>
            <a:endParaRPr lang="en-US" sz="1600" dirty="0">
              <a:solidFill>
                <a:schemeClr val="tx1"/>
              </a:solidFill>
              <a:latin typeface="Myriad Pro Light" panose="020B0403030403020204" pitchFamily="34" charset="0"/>
            </a:endParaRPr>
          </a:p>
          <a:p>
            <a:pPr algn="l"/>
            <a:endParaRPr lang="en-US" sz="1600" dirty="0" smtClean="0">
              <a:solidFill>
                <a:schemeClr val="tx1"/>
              </a:solidFill>
              <a:latin typeface="Myriad Pro Light" panose="020B0403030403020204" pitchFamily="34" charset="0"/>
              <a:hlinkClick r:id="rId6"/>
            </a:endParaRPr>
          </a:p>
          <a:p>
            <a:pPr algn="l"/>
            <a:r>
              <a:rPr lang="en-US" sz="1600" dirty="0" smtClean="0">
                <a:solidFill>
                  <a:schemeClr val="tx1"/>
                </a:solidFill>
                <a:latin typeface="Myriad Pro Light" panose="020B0403030403020204" pitchFamily="34" charset="0"/>
                <a:hlinkClick r:id="rId6"/>
              </a:rPr>
              <a:t>Cybersecurity </a:t>
            </a:r>
            <a:r>
              <a:rPr lang="en-US" sz="1600" dirty="0">
                <a:solidFill>
                  <a:schemeClr val="tx1"/>
                </a:solidFill>
                <a:latin typeface="Myriad Pro Light" panose="020B0403030403020204" pitchFamily="34" charset="0"/>
                <a:hlinkClick r:id="rId6"/>
              </a:rPr>
              <a:t>Policy Template for Credit Unions (Word)</a:t>
            </a:r>
            <a:endParaRPr lang="en-US" sz="1600" dirty="0">
              <a:solidFill>
                <a:schemeClr val="tx1"/>
              </a:solidFill>
              <a:latin typeface="Myriad Pro Light" panose="020B0403030403020204" pitchFamily="34" charset="0"/>
            </a:endParaRPr>
          </a:p>
          <a:p>
            <a:pPr algn="l"/>
            <a:endParaRPr lang="en-US" sz="1600" dirty="0" smtClean="0">
              <a:solidFill>
                <a:schemeClr val="tx1"/>
              </a:solidFill>
              <a:latin typeface="Myriad Pro Light" panose="020B0403030403020204" pitchFamily="34" charset="0"/>
              <a:hlinkClick r:id="rId7"/>
            </a:endParaRPr>
          </a:p>
          <a:p>
            <a:pPr algn="l"/>
            <a:r>
              <a:rPr lang="en-US" sz="1600" dirty="0" smtClean="0">
                <a:solidFill>
                  <a:schemeClr val="tx1"/>
                </a:solidFill>
                <a:latin typeface="Myriad Pro Light" panose="020B0403030403020204" pitchFamily="34" charset="0"/>
                <a:hlinkClick r:id="rId7"/>
              </a:rPr>
              <a:t>Information </a:t>
            </a:r>
            <a:r>
              <a:rPr lang="en-US" sz="1600" dirty="0">
                <a:solidFill>
                  <a:schemeClr val="tx1"/>
                </a:solidFill>
                <a:latin typeface="Myriad Pro Light" panose="020B0403030403020204" pitchFamily="34" charset="0"/>
                <a:hlinkClick r:id="rId7"/>
              </a:rPr>
              <a:t>Security Program for Credit Unions (Word)</a:t>
            </a:r>
            <a:endParaRPr lang="en-US" sz="1600" dirty="0">
              <a:solidFill>
                <a:schemeClr val="tx1"/>
              </a:solidFill>
              <a:latin typeface="Myriad Pro Light" panose="020B0403030403020204" pitchFamily="34" charset="0"/>
            </a:endParaRPr>
          </a:p>
          <a:p>
            <a:pPr algn="l"/>
            <a:endParaRPr lang="en-US" sz="1600" dirty="0" smtClean="0">
              <a:solidFill>
                <a:schemeClr val="tx1"/>
              </a:solidFill>
              <a:latin typeface="Myriad Pro Light" panose="020B0403030403020204" pitchFamily="34" charset="0"/>
              <a:hlinkClick r:id="rId8"/>
            </a:endParaRPr>
          </a:p>
          <a:p>
            <a:pPr algn="l"/>
            <a:r>
              <a:rPr lang="en-US" sz="1600" dirty="0" smtClean="0">
                <a:solidFill>
                  <a:schemeClr val="tx1"/>
                </a:solidFill>
                <a:latin typeface="Myriad Pro Light" panose="020B0403030403020204" pitchFamily="34" charset="0"/>
                <a:hlinkClick r:id="rId8"/>
              </a:rPr>
              <a:t>Acceptable </a:t>
            </a:r>
            <a:r>
              <a:rPr lang="en-US" sz="1600" dirty="0">
                <a:solidFill>
                  <a:schemeClr val="tx1"/>
                </a:solidFill>
                <a:latin typeface="Myriad Pro Light" panose="020B0403030403020204" pitchFamily="34" charset="0"/>
                <a:hlinkClick r:id="rId8"/>
              </a:rPr>
              <a:t>Use Policy Template for Credit Unions (Word)</a:t>
            </a:r>
            <a:endParaRPr lang="en-US" sz="1600" b="0" i="0" dirty="0">
              <a:solidFill>
                <a:schemeClr val="tx1"/>
              </a:solidFill>
              <a:effectLst/>
              <a:latin typeface="Myriad Pro Light" panose="020B0403030403020204" pitchFamily="34" charset="0"/>
            </a:endParaRPr>
          </a:p>
        </p:txBody>
      </p:sp>
    </p:spTree>
    <p:extLst>
      <p:ext uri="{BB962C8B-B14F-4D97-AF65-F5344CB8AC3E}">
        <p14:creationId xmlns:p14="http://schemas.microsoft.com/office/powerpoint/2010/main" val="28895342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00"/>
                            </p:stCondLst>
                            <p:childTnLst>
                              <p:par>
                                <p:cTn id="17" presetID="55" presetClass="entr" presetSubtype="0" fill="hold" grpId="0" nodeType="afterEffect">
                                  <p:stCondLst>
                                    <p:cond delay="0"/>
                                  </p:stCondLst>
                                  <p:iterate type="wd">
                                    <p:tmPct val="10000"/>
                                  </p:iterate>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strVal val="#ppt_w*0.70"/>
                                          </p:val>
                                        </p:tav>
                                        <p:tav tm="100000">
                                          <p:val>
                                            <p:strVal val="#ppt_w"/>
                                          </p:val>
                                        </p:tav>
                                      </p:tavLst>
                                    </p:anim>
                                    <p:anim calcmode="lin" valueType="num">
                                      <p:cBhvr>
                                        <p:cTn id="20" dur="500" fill="hold"/>
                                        <p:tgtEl>
                                          <p:spTgt spid="26"/>
                                        </p:tgtEl>
                                        <p:attrNameLst>
                                          <p:attrName>ppt_h</p:attrName>
                                        </p:attrNameLst>
                                      </p:cBhvr>
                                      <p:tavLst>
                                        <p:tav tm="0">
                                          <p:val>
                                            <p:strVal val="#ppt_h"/>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962025" y="359569"/>
            <a:ext cx="71151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3600" dirty="0" smtClean="0">
                <a:solidFill>
                  <a:srgbClr val="0070C0"/>
                </a:solidFill>
                <a:latin typeface="Myriad Pro Light" panose="020B0403030403020204" pitchFamily="34" charset="0"/>
                <a:cs typeface="Open Sans Light" charset="0"/>
                <a:sym typeface="Open Sans Light" charset="0"/>
              </a:rPr>
              <a:t>Cybersecurity</a:t>
            </a:r>
            <a:r>
              <a:rPr lang="en-US" sz="3600" dirty="0" smtClean="0">
                <a:solidFill>
                  <a:srgbClr val="0070C0"/>
                </a:solidFill>
                <a:latin typeface="Open Sans Light" charset="0"/>
                <a:cs typeface="Open Sans Light" charset="0"/>
                <a:sym typeface="Open Sans Light" charset="0"/>
              </a:rPr>
              <a:t> </a:t>
            </a:r>
            <a:r>
              <a:rPr lang="en-US" sz="3600" dirty="0" smtClean="0">
                <a:solidFill>
                  <a:srgbClr val="0070C0"/>
                </a:solidFill>
                <a:latin typeface="Myriad Pro Black" panose="020B0803030403020204" pitchFamily="34" charset="0"/>
                <a:cs typeface="Open Sans Light" charset="0"/>
                <a:sym typeface="Open Sans Light" charset="0"/>
              </a:rPr>
              <a:t>Fundamentals</a:t>
            </a:r>
            <a:endParaRPr lang="en-US" sz="3600" dirty="0">
              <a:solidFill>
                <a:srgbClr val="0070C0"/>
              </a:solidFill>
              <a:latin typeface="Myriad Pro Black" panose="020B0803030403020204" pitchFamily="34" charset="0"/>
              <a:cs typeface="Open Sans Light" charset="0"/>
              <a:sym typeface="Open Sans Light" charset="0"/>
            </a:endParaRPr>
          </a:p>
        </p:txBody>
      </p:sp>
      <p:sp>
        <p:nvSpPr>
          <p:cNvPr id="2" name="Hexagon 1"/>
          <p:cNvSpPr/>
          <p:nvPr/>
        </p:nvSpPr>
        <p:spPr bwMode="auto">
          <a:xfrm>
            <a:off x="5181600" y="1047750"/>
            <a:ext cx="1219200" cy="1011854"/>
          </a:xfrm>
          <a:prstGeom prst="hexagon">
            <a:avLst/>
          </a:prstGeom>
          <a:solidFill>
            <a:srgbClr val="0070C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800" b="1" cap="all" dirty="0" smtClean="0">
                <a:solidFill>
                  <a:schemeClr val="bg1"/>
                </a:solidFill>
                <a:latin typeface="Myriad Pro Light" panose="020B0403030403020204" pitchFamily="34" charset="0"/>
              </a:rPr>
              <a:t>Governance</a:t>
            </a:r>
            <a:endParaRPr kumimoji="0" lang="en-US" sz="800" b="1" i="0" u="none" strike="noStrike" cap="all" normalizeH="0" dirty="0" smtClean="0">
              <a:ln>
                <a:noFill/>
              </a:ln>
              <a:solidFill>
                <a:schemeClr val="bg1"/>
              </a:solidFill>
              <a:effectLst/>
              <a:latin typeface="Myriad Pro Light" panose="020B0403030403020204" pitchFamily="34" charset="0"/>
              <a:sym typeface="Gill Sans" charset="0"/>
            </a:endParaRPr>
          </a:p>
        </p:txBody>
      </p:sp>
      <p:sp>
        <p:nvSpPr>
          <p:cNvPr id="20" name="Hexagon 19"/>
          <p:cNvSpPr/>
          <p:nvPr/>
        </p:nvSpPr>
        <p:spPr bwMode="auto">
          <a:xfrm>
            <a:off x="6221677" y="2682839"/>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cap="all" dirty="0" smtClean="0">
                <a:solidFill>
                  <a:schemeClr val="bg1"/>
                </a:solidFill>
                <a:latin typeface="Myriad Pro Light" panose="020B0403030403020204" pitchFamily="34" charset="0"/>
              </a:rPr>
              <a:t>Cyber</a:t>
            </a:r>
            <a:br>
              <a:rPr lang="en-US" sz="900" b="1" cap="all" dirty="0" smtClean="0">
                <a:solidFill>
                  <a:schemeClr val="bg1"/>
                </a:solidFill>
                <a:latin typeface="Myriad Pro Light" panose="020B0403030403020204" pitchFamily="34" charset="0"/>
              </a:rPr>
            </a:br>
            <a:r>
              <a:rPr lang="en-US" sz="900" b="1" cap="all" dirty="0" smtClean="0">
                <a:solidFill>
                  <a:schemeClr val="bg1"/>
                </a:solidFill>
                <a:latin typeface="Myriad Pro Light" panose="020B0403030403020204" pitchFamily="34" charset="0"/>
              </a:rPr>
              <a:t>Security</a:t>
            </a:r>
            <a:br>
              <a:rPr lang="en-US" sz="900" b="1" cap="all" dirty="0" smtClean="0">
                <a:solidFill>
                  <a:schemeClr val="bg1"/>
                </a:solidFill>
                <a:latin typeface="Myriad Pro Light" panose="020B0403030403020204" pitchFamily="34" charset="0"/>
              </a:rPr>
            </a:br>
            <a:r>
              <a:rPr lang="en-US" sz="900" b="1" cap="all" dirty="0" smtClean="0">
                <a:solidFill>
                  <a:schemeClr val="bg1"/>
                </a:solidFill>
                <a:latin typeface="Myriad Pro Light" panose="020B0403030403020204" pitchFamily="34" charset="0"/>
              </a:rPr>
              <a:t>Policy</a:t>
            </a:r>
            <a:endParaRPr kumimoji="0" lang="en-US" sz="900" b="1" i="0" u="none" strike="noStrike" cap="all" normalizeH="0" dirty="0" smtClean="0">
              <a:ln>
                <a:noFill/>
              </a:ln>
              <a:solidFill>
                <a:schemeClr val="bg1"/>
              </a:solidFill>
              <a:effectLst/>
              <a:latin typeface="Myriad Pro Light" panose="020B0403030403020204" pitchFamily="34" charset="0"/>
              <a:sym typeface="Gill Sans" charset="0"/>
            </a:endParaRPr>
          </a:p>
        </p:txBody>
      </p:sp>
      <p:sp>
        <p:nvSpPr>
          <p:cNvPr id="21" name="Hexagon 20"/>
          <p:cNvSpPr/>
          <p:nvPr/>
        </p:nvSpPr>
        <p:spPr bwMode="auto">
          <a:xfrm>
            <a:off x="4141523" y="2686594"/>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cap="all" dirty="0" smtClean="0">
                <a:solidFill>
                  <a:schemeClr val="bg1"/>
                </a:solidFill>
                <a:latin typeface="Myriad Pro Light" panose="020B0403030403020204" pitchFamily="34" charset="0"/>
              </a:rPr>
              <a:t>InfoSec</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all" normalizeH="0" baseline="0" dirty="0" smtClean="0">
                <a:ln>
                  <a:noFill/>
                </a:ln>
                <a:solidFill>
                  <a:schemeClr val="bg1"/>
                </a:solidFill>
                <a:effectLst/>
                <a:latin typeface="Myriad Pro Light" panose="020B0403030403020204" pitchFamily="34" charset="0"/>
                <a:sym typeface="Gill Sans" charset="0"/>
              </a:rPr>
              <a:t>Program</a:t>
            </a:r>
          </a:p>
        </p:txBody>
      </p:sp>
      <p:sp>
        <p:nvSpPr>
          <p:cNvPr id="22" name="Hexagon 21"/>
          <p:cNvSpPr/>
          <p:nvPr/>
        </p:nvSpPr>
        <p:spPr bwMode="auto">
          <a:xfrm>
            <a:off x="4152812" y="1599543"/>
            <a:ext cx="1219200" cy="1011854"/>
          </a:xfrm>
          <a:prstGeom prst="hexagon">
            <a:avLst/>
          </a:prstGeom>
          <a:solidFill>
            <a:srgbClr val="92D05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Risk Based Assessment</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3" name="Hexagon 22"/>
          <p:cNvSpPr/>
          <p:nvPr/>
        </p:nvSpPr>
        <p:spPr bwMode="auto">
          <a:xfrm>
            <a:off x="6210388" y="1583004"/>
            <a:ext cx="1219200" cy="1011854"/>
          </a:xfrm>
          <a:prstGeom prst="hexagon">
            <a:avLst/>
          </a:prstGeom>
          <a:solidFill>
            <a:srgbClr val="92D05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FFIEC Risk Assessment</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4" name="Hexagon 23"/>
          <p:cNvSpPr/>
          <p:nvPr/>
        </p:nvSpPr>
        <p:spPr bwMode="auto">
          <a:xfrm>
            <a:off x="5181600" y="2118258"/>
            <a:ext cx="1219200" cy="1011854"/>
          </a:xfrm>
          <a:prstGeom prst="hexagon">
            <a:avLst/>
          </a:prstGeom>
          <a:solidFill>
            <a:srgbClr val="92D05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cap="all" dirty="0" smtClean="0">
                <a:solidFill>
                  <a:schemeClr val="bg1"/>
                </a:solidFill>
                <a:latin typeface="Myriad Pro Light" panose="020B0403030403020204" pitchFamily="34" charset="0"/>
              </a:rPr>
              <a:t>Risk Based Audit Program</a:t>
            </a:r>
            <a:endParaRPr kumimoji="0" lang="en-US" sz="900" b="1" i="0" u="none" strike="noStrike" cap="all" normalizeH="0" dirty="0" smtClean="0">
              <a:ln>
                <a:noFill/>
              </a:ln>
              <a:solidFill>
                <a:schemeClr val="bg1"/>
              </a:solidFill>
              <a:effectLst/>
              <a:latin typeface="Myriad Pro Light" panose="020B0403030403020204" pitchFamily="34" charset="0"/>
              <a:sym typeface="Gill Sans" charset="0"/>
            </a:endParaRPr>
          </a:p>
        </p:txBody>
      </p:sp>
      <p:sp>
        <p:nvSpPr>
          <p:cNvPr id="25" name="Hexagon 24"/>
          <p:cNvSpPr/>
          <p:nvPr/>
        </p:nvSpPr>
        <p:spPr bwMode="auto">
          <a:xfrm>
            <a:off x="2095236" y="3757687"/>
            <a:ext cx="1219200" cy="1011854"/>
          </a:xfrm>
          <a:prstGeom prst="hexagon">
            <a:avLst/>
          </a:prstGeom>
          <a:solidFill>
            <a:schemeClr val="accent2">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Vendor Management</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6" name="Hexagon 25"/>
          <p:cNvSpPr/>
          <p:nvPr/>
        </p:nvSpPr>
        <p:spPr bwMode="auto">
          <a:xfrm>
            <a:off x="6199585" y="3757687"/>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Logical (Computer) Security</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7" name="Hexagon 26"/>
          <p:cNvSpPr/>
          <p:nvPr/>
        </p:nvSpPr>
        <p:spPr bwMode="auto">
          <a:xfrm>
            <a:off x="7214747" y="3276747"/>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Physical Security</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8" name="Hexagon 27"/>
          <p:cNvSpPr/>
          <p:nvPr/>
        </p:nvSpPr>
        <p:spPr bwMode="auto">
          <a:xfrm>
            <a:off x="5184422" y="3205309"/>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Change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Management</a:t>
            </a:r>
          </a:p>
        </p:txBody>
      </p:sp>
      <p:sp>
        <p:nvSpPr>
          <p:cNvPr id="29" name="Hexagon 28"/>
          <p:cNvSpPr/>
          <p:nvPr/>
        </p:nvSpPr>
        <p:spPr bwMode="auto">
          <a:xfrm>
            <a:off x="4152812" y="3745808"/>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Network</a:t>
            </a:r>
            <a:br>
              <a:rPr lang="en-US" sz="900" b="1" dirty="0" smtClean="0">
                <a:solidFill>
                  <a:schemeClr val="bg1"/>
                </a:solidFill>
                <a:latin typeface="Myriad Pro Light" panose="020B0403030403020204" pitchFamily="34" charset="0"/>
              </a:rPr>
            </a:br>
            <a:r>
              <a:rPr lang="en-US" sz="900" b="1" dirty="0" smtClean="0">
                <a:solidFill>
                  <a:schemeClr val="bg1"/>
                </a:solidFill>
                <a:latin typeface="Myriad Pro Light" panose="020B0403030403020204" pitchFamily="34" charset="0"/>
              </a:rPr>
              <a:t>Monitoring and </a:t>
            </a:r>
            <a:br>
              <a:rPr lang="en-US" sz="900" b="1" dirty="0" smtClean="0">
                <a:solidFill>
                  <a:schemeClr val="bg1"/>
                </a:solidFill>
                <a:latin typeface="Myriad Pro Light" panose="020B0403030403020204" pitchFamily="34" charset="0"/>
              </a:rPr>
            </a:br>
            <a:r>
              <a:rPr lang="en-US" sz="900" b="1" dirty="0" smtClean="0">
                <a:solidFill>
                  <a:schemeClr val="bg1"/>
                </a:solidFill>
                <a:latin typeface="Myriad Pro Light" panose="020B0403030403020204" pitchFamily="34" charset="0"/>
              </a:rPr>
              <a:t>Intrusion Detection</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30" name="Hexagon 29"/>
          <p:cNvSpPr/>
          <p:nvPr/>
        </p:nvSpPr>
        <p:spPr bwMode="auto">
          <a:xfrm>
            <a:off x="3128697" y="2146597"/>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Response Program</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31" name="Hexagon 30"/>
          <p:cNvSpPr/>
          <p:nvPr/>
        </p:nvSpPr>
        <p:spPr bwMode="auto">
          <a:xfrm>
            <a:off x="2095236" y="2682839"/>
            <a:ext cx="1219200" cy="1011854"/>
          </a:xfrm>
          <a:prstGeom prst="hexagon">
            <a:avLst/>
          </a:prstGeom>
          <a:solidFill>
            <a:srgbClr val="FF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Business Resumption</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32" name="Hexagon 31"/>
          <p:cNvSpPr/>
          <p:nvPr/>
        </p:nvSpPr>
        <p:spPr bwMode="auto">
          <a:xfrm>
            <a:off x="3110884" y="3200460"/>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Segregation of Duties</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33" name="Hexagon 32"/>
          <p:cNvSpPr/>
          <p:nvPr/>
        </p:nvSpPr>
        <p:spPr bwMode="auto">
          <a:xfrm>
            <a:off x="1074915" y="3251760"/>
            <a:ext cx="1219200" cy="1011854"/>
          </a:xfrm>
          <a:prstGeom prst="hexagon">
            <a:avLst/>
          </a:prstGeom>
          <a:solidFill>
            <a:srgbClr val="3BCCFF"/>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Risk Mitigation (Contractual)</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(Insurance)</a:t>
            </a:r>
          </a:p>
        </p:txBody>
      </p:sp>
      <p:sp>
        <p:nvSpPr>
          <p:cNvPr id="35" name="Hexagon 34"/>
          <p:cNvSpPr/>
          <p:nvPr/>
        </p:nvSpPr>
        <p:spPr bwMode="auto">
          <a:xfrm>
            <a:off x="1082410" y="2188606"/>
            <a:ext cx="1219200" cy="1011854"/>
          </a:xfrm>
          <a:prstGeom prst="hexagon">
            <a:avLst/>
          </a:prstGeom>
          <a:solidFill>
            <a:srgbClr val="FFC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Knowledge</a:t>
            </a:r>
          </a:p>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and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Best</a:t>
            </a:r>
            <a:r>
              <a:rPr kumimoji="0" lang="en-US" sz="900" b="1" i="0" u="none" strike="noStrike" cap="none" normalizeH="0" dirty="0" smtClean="0">
                <a:ln>
                  <a:noFill/>
                </a:ln>
                <a:solidFill>
                  <a:schemeClr val="bg1"/>
                </a:solidFill>
                <a:effectLst/>
                <a:latin typeface="Myriad Pro Light" panose="020B0403030403020204" pitchFamily="34" charset="0"/>
                <a:sym typeface="Gill Sans" charset="0"/>
              </a:rPr>
              <a:t> Practices</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9" name="Hexagon 18"/>
          <p:cNvSpPr/>
          <p:nvPr/>
        </p:nvSpPr>
        <p:spPr bwMode="auto">
          <a:xfrm>
            <a:off x="7250465" y="2166734"/>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Encryption (DLP)</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wipe(left)">
                                      <p:cBhvr>
                                        <p:cTn id="7" dur="1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Knowledge and </a:t>
            </a:r>
            <a:r>
              <a:rPr lang="en-US" sz="2400" dirty="0" smtClean="0">
                <a:solidFill>
                  <a:srgbClr val="0070C0"/>
                </a:solidFill>
                <a:latin typeface="Myriad Pro Black" panose="020B0803030403020204" pitchFamily="34" charset="0"/>
                <a:cs typeface="Open Sans Light" charset="0"/>
                <a:sym typeface="Open Sans Light" charset="0"/>
              </a:rPr>
              <a:t>Best Practices</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6" name="Rectangle 8"/>
          <p:cNvSpPr>
            <a:spLocks/>
          </p:cNvSpPr>
          <p:nvPr/>
        </p:nvSpPr>
        <p:spPr bwMode="auto">
          <a:xfrm>
            <a:off x="1000125" y="778669"/>
            <a:ext cx="631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000" dirty="0" smtClean="0">
                <a:solidFill>
                  <a:srgbClr val="4D4D4D"/>
                </a:solidFill>
                <a:latin typeface="Myriad Pro Black" panose="020B0803030403020204" pitchFamily="34" charset="0"/>
                <a:cs typeface="Open Sans" charset="0"/>
                <a:sym typeface="Open Sans" charset="0"/>
              </a:rPr>
              <a:t>Cybersecurity Resources</a:t>
            </a:r>
            <a:endParaRPr lang="en-US" sz="2000" dirty="0">
              <a:solidFill>
                <a:srgbClr val="4D4D4D"/>
              </a:solidFill>
              <a:latin typeface="Open Sans" charset="0"/>
              <a:cs typeface="Open Sans" charset="0"/>
              <a:sym typeface="Open Sans" charset="0"/>
            </a:endParaRPr>
          </a:p>
        </p:txBody>
      </p:sp>
      <p:sp>
        <p:nvSpPr>
          <p:cNvPr id="27" name="Hexagon 26"/>
          <p:cNvSpPr/>
          <p:nvPr/>
        </p:nvSpPr>
        <p:spPr bwMode="auto">
          <a:xfrm>
            <a:off x="7802760" y="79861"/>
            <a:ext cx="1219200" cy="1011854"/>
          </a:xfrm>
          <a:prstGeom prst="hexagon">
            <a:avLst/>
          </a:prstGeom>
          <a:solidFill>
            <a:srgbClr val="FFC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Knowledge</a:t>
            </a:r>
          </a:p>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and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Best</a:t>
            </a:r>
            <a:r>
              <a:rPr kumimoji="0" lang="en-US" sz="900" b="1" i="0" u="none" strike="noStrike" cap="none" normalizeH="0" dirty="0" smtClean="0">
                <a:ln>
                  <a:noFill/>
                </a:ln>
                <a:solidFill>
                  <a:schemeClr val="bg1"/>
                </a:solidFill>
                <a:effectLst/>
                <a:latin typeface="Myriad Pro Light" panose="020B0403030403020204" pitchFamily="34" charset="0"/>
                <a:sym typeface="Gill Sans" charset="0"/>
              </a:rPr>
              <a:t> Practices</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 name="Rectangle 1"/>
          <p:cNvSpPr/>
          <p:nvPr/>
        </p:nvSpPr>
        <p:spPr>
          <a:xfrm>
            <a:off x="962024" y="4123968"/>
            <a:ext cx="7267575" cy="415498"/>
          </a:xfrm>
          <a:prstGeom prst="rect">
            <a:avLst/>
          </a:prstGeom>
        </p:spPr>
        <p:txBody>
          <a:bodyPr wrap="square">
            <a:spAutoFit/>
          </a:bodyPr>
          <a:lstStyle/>
          <a:p>
            <a:r>
              <a:rPr lang="en-US" dirty="0">
                <a:latin typeface="Myriad Pro Light" panose="020B0403030403020204" pitchFamily="34" charset="0"/>
              </a:rPr>
              <a:t>https://www.sans.org/media/critical-security-controls/CSC-5.pdf</a:t>
            </a:r>
          </a:p>
        </p:txBody>
      </p:sp>
      <p:sp>
        <p:nvSpPr>
          <p:cNvPr id="4" name="Rectangle 3"/>
          <p:cNvSpPr/>
          <p:nvPr/>
        </p:nvSpPr>
        <p:spPr>
          <a:xfrm>
            <a:off x="1996085" y="1594961"/>
            <a:ext cx="4572000" cy="738664"/>
          </a:xfrm>
          <a:prstGeom prst="rect">
            <a:avLst/>
          </a:prstGeom>
        </p:spPr>
        <p:txBody>
          <a:bodyPr>
            <a:spAutoFit/>
          </a:bodyPr>
          <a:lstStyle/>
          <a:p>
            <a:r>
              <a:rPr lang="en-US" dirty="0">
                <a:latin typeface="Myriad Pro Light" panose="020B0403030403020204" pitchFamily="34" charset="0"/>
              </a:rPr>
              <a:t>The Critical Security Controls for Effective Cyber Defense Version 5.0</a:t>
            </a:r>
          </a:p>
        </p:txBody>
      </p:sp>
      <p:pic>
        <p:nvPicPr>
          <p:cNvPr id="5122" name="Picture 2" descr="http://www.measure.aero/wp-content/uploads/2014/12/council-on-cybersecur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685" y="2645206"/>
            <a:ext cx="41148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049371"/>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00"/>
                            </p:stCondLst>
                            <p:childTnLst>
                              <p:par>
                                <p:cTn id="17" presetID="55" presetClass="entr" presetSubtype="0" fill="hold" grpId="0" nodeType="afterEffect">
                                  <p:stCondLst>
                                    <p:cond delay="0"/>
                                  </p:stCondLst>
                                  <p:iterate type="wd">
                                    <p:tmPct val="10000"/>
                                  </p:iterate>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strVal val="#ppt_w*0.70"/>
                                          </p:val>
                                        </p:tav>
                                        <p:tav tm="100000">
                                          <p:val>
                                            <p:strVal val="#ppt_w"/>
                                          </p:val>
                                        </p:tav>
                                      </p:tavLst>
                                    </p:anim>
                                    <p:anim calcmode="lin" valueType="num">
                                      <p:cBhvr>
                                        <p:cTn id="20" dur="500" fill="hold"/>
                                        <p:tgtEl>
                                          <p:spTgt spid="26"/>
                                        </p:tgtEl>
                                        <p:attrNameLst>
                                          <p:attrName>ppt_h</p:attrName>
                                        </p:attrNameLst>
                                      </p:cBhvr>
                                      <p:tavLst>
                                        <p:tav tm="0">
                                          <p:val>
                                            <p:strVal val="#ppt_h"/>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Knowledge and </a:t>
            </a:r>
            <a:r>
              <a:rPr lang="en-US" sz="2400" dirty="0" smtClean="0">
                <a:solidFill>
                  <a:srgbClr val="0070C0"/>
                </a:solidFill>
                <a:latin typeface="Myriad Pro Black" panose="020B0803030403020204" pitchFamily="34" charset="0"/>
                <a:cs typeface="Open Sans Light" charset="0"/>
                <a:sym typeface="Open Sans Light" charset="0"/>
              </a:rPr>
              <a:t>Best Practices</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6" name="Rectangle 8"/>
          <p:cNvSpPr>
            <a:spLocks/>
          </p:cNvSpPr>
          <p:nvPr/>
        </p:nvSpPr>
        <p:spPr bwMode="auto">
          <a:xfrm>
            <a:off x="1000125" y="778669"/>
            <a:ext cx="631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000" dirty="0" smtClean="0">
                <a:solidFill>
                  <a:srgbClr val="4D4D4D"/>
                </a:solidFill>
                <a:latin typeface="Myriad Pro Black" panose="020B0803030403020204" pitchFamily="34" charset="0"/>
                <a:cs typeface="Open Sans" charset="0"/>
                <a:sym typeface="Open Sans" charset="0"/>
              </a:rPr>
              <a:t>Cybersecurity Resources</a:t>
            </a:r>
            <a:endParaRPr lang="en-US" sz="2000" dirty="0">
              <a:solidFill>
                <a:srgbClr val="4D4D4D"/>
              </a:solidFill>
              <a:latin typeface="Open Sans" charset="0"/>
              <a:cs typeface="Open Sans" charset="0"/>
              <a:sym typeface="Open Sans" charset="0"/>
            </a:endParaRPr>
          </a:p>
        </p:txBody>
      </p:sp>
      <p:sp>
        <p:nvSpPr>
          <p:cNvPr id="27" name="Hexagon 26"/>
          <p:cNvSpPr/>
          <p:nvPr/>
        </p:nvSpPr>
        <p:spPr bwMode="auto">
          <a:xfrm>
            <a:off x="7802760" y="79861"/>
            <a:ext cx="1219200" cy="1011854"/>
          </a:xfrm>
          <a:prstGeom prst="hexagon">
            <a:avLst/>
          </a:prstGeom>
          <a:solidFill>
            <a:srgbClr val="FFC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Knowledge</a:t>
            </a:r>
          </a:p>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and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Best</a:t>
            </a:r>
            <a:r>
              <a:rPr kumimoji="0" lang="en-US" sz="900" b="1" i="0" u="none" strike="noStrike" cap="none" normalizeH="0" dirty="0" smtClean="0">
                <a:ln>
                  <a:noFill/>
                </a:ln>
                <a:solidFill>
                  <a:schemeClr val="bg1"/>
                </a:solidFill>
                <a:effectLst/>
                <a:latin typeface="Myriad Pro Light" panose="020B0403030403020204" pitchFamily="34" charset="0"/>
                <a:sym typeface="Gill Sans" charset="0"/>
              </a:rPr>
              <a:t> Practices</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 name="Rectangle 1"/>
          <p:cNvSpPr/>
          <p:nvPr/>
        </p:nvSpPr>
        <p:spPr>
          <a:xfrm>
            <a:off x="962024" y="4123968"/>
            <a:ext cx="7267575" cy="369332"/>
          </a:xfrm>
          <a:prstGeom prst="rect">
            <a:avLst/>
          </a:prstGeom>
        </p:spPr>
        <p:txBody>
          <a:bodyPr wrap="square">
            <a:spAutoFit/>
          </a:bodyPr>
          <a:lstStyle/>
          <a:p>
            <a:r>
              <a:rPr lang="en-US" sz="1800" dirty="0">
                <a:latin typeface="Myriad Pro Light" panose="020B0403030403020204" pitchFamily="34" charset="0"/>
              </a:rPr>
              <a:t>http://www.asd.gov.au/publications/Mitigation_Strategies_2014.pdf</a:t>
            </a:r>
          </a:p>
        </p:txBody>
      </p:sp>
      <p:pic>
        <p:nvPicPr>
          <p:cNvPr id="3" name="Picture 2"/>
          <p:cNvPicPr>
            <a:picLocks noChangeAspect="1"/>
          </p:cNvPicPr>
          <p:nvPr/>
        </p:nvPicPr>
        <p:blipFill>
          <a:blip r:embed="rId3"/>
          <a:stretch>
            <a:fillRect/>
          </a:stretch>
        </p:blipFill>
        <p:spPr>
          <a:xfrm>
            <a:off x="47028" y="1608255"/>
            <a:ext cx="8974932" cy="1800613"/>
          </a:xfrm>
          <a:prstGeom prst="rect">
            <a:avLst/>
          </a:prstGeom>
        </p:spPr>
      </p:pic>
    </p:spTree>
    <p:extLst>
      <p:ext uri="{BB962C8B-B14F-4D97-AF65-F5344CB8AC3E}">
        <p14:creationId xmlns:p14="http://schemas.microsoft.com/office/powerpoint/2010/main" val="4077418288"/>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00"/>
                            </p:stCondLst>
                            <p:childTnLst>
                              <p:par>
                                <p:cTn id="17" presetID="55" presetClass="entr" presetSubtype="0" fill="hold" grpId="0" nodeType="afterEffect">
                                  <p:stCondLst>
                                    <p:cond delay="0"/>
                                  </p:stCondLst>
                                  <p:iterate type="wd">
                                    <p:tmPct val="10000"/>
                                  </p:iterate>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strVal val="#ppt_w*0.70"/>
                                          </p:val>
                                        </p:tav>
                                        <p:tav tm="100000">
                                          <p:val>
                                            <p:strVal val="#ppt_w"/>
                                          </p:val>
                                        </p:tav>
                                      </p:tavLst>
                                    </p:anim>
                                    <p:anim calcmode="lin" valueType="num">
                                      <p:cBhvr>
                                        <p:cTn id="20" dur="500" fill="hold"/>
                                        <p:tgtEl>
                                          <p:spTgt spid="26"/>
                                        </p:tgtEl>
                                        <p:attrNameLst>
                                          <p:attrName>ppt_h</p:attrName>
                                        </p:attrNameLst>
                                      </p:cBhvr>
                                      <p:tavLst>
                                        <p:tav tm="0">
                                          <p:val>
                                            <p:strVal val="#ppt_h"/>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7108726"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rPr>
              <a:t>Cybersecurity </a:t>
            </a:r>
            <a:r>
              <a:rPr lang="en-US" sz="2400" dirty="0" smtClean="0">
                <a:solidFill>
                  <a:srgbClr val="0070C0"/>
                </a:solidFill>
                <a:latin typeface="Myriad Pro Black" panose="020B0803030403020204" pitchFamily="34" charset="0"/>
              </a:rPr>
              <a:t>Checklist</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 name="Rectangle 1"/>
          <p:cNvSpPr/>
          <p:nvPr/>
        </p:nvSpPr>
        <p:spPr>
          <a:xfrm>
            <a:off x="945930" y="1010228"/>
            <a:ext cx="3702269" cy="3046988"/>
          </a:xfrm>
          <a:prstGeom prst="rect">
            <a:avLst/>
          </a:prstGeom>
        </p:spPr>
        <p:txBody>
          <a:bodyPr wrap="square">
            <a:spAutoFit/>
          </a:bodyPr>
          <a:lstStyle/>
          <a:p>
            <a:pPr algn="l"/>
            <a:r>
              <a:rPr lang="en-US" sz="1600" dirty="0">
                <a:latin typeface="Myriad Pro Light" panose="020B0403030403020204" pitchFamily="34" charset="0"/>
              </a:rPr>
              <a:t>Plain-language checklist</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Basic </a:t>
            </a:r>
            <a:r>
              <a:rPr lang="en-US" sz="1600" dirty="0">
                <a:latin typeface="Myriad Pro Light" panose="020B0403030403020204" pitchFamily="34" charset="0"/>
              </a:rPr>
              <a:t>controls to protect systems and data</a:t>
            </a:r>
          </a:p>
          <a:p>
            <a:pPr algn="l"/>
            <a:r>
              <a:rPr lang="en-US" sz="1600" dirty="0">
                <a:latin typeface="Myriad Pro Light" panose="020B0403030403020204" pitchFamily="34" charset="0"/>
              </a:rPr>
              <a:t>Easy to understand</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Not </a:t>
            </a:r>
            <a:r>
              <a:rPr lang="en-US" sz="1600" dirty="0">
                <a:latin typeface="Myriad Pro Light" panose="020B0403030403020204" pitchFamily="34" charset="0"/>
              </a:rPr>
              <a:t>an official standard, but one we need to pay attention to</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Over </a:t>
            </a:r>
            <a:r>
              <a:rPr lang="en-US" sz="1600" dirty="0">
                <a:latin typeface="Myriad Pro Light" panose="020B0403030403020204" pitchFamily="34" charset="0"/>
              </a:rPr>
              <a:t>1,000 items</a:t>
            </a:r>
          </a:p>
          <a:p>
            <a:pPr algn="l"/>
            <a:endParaRPr lang="en-US" sz="1600" dirty="0" smtClean="0">
              <a:latin typeface="Myriad Pro Light" panose="020B0403030403020204" pitchFamily="34" charset="0"/>
              <a:hlinkClick r:id="rId3"/>
            </a:endParaRPr>
          </a:p>
          <a:p>
            <a:pPr algn="l"/>
            <a:r>
              <a:rPr lang="en-US" sz="1600" dirty="0" smtClean="0">
                <a:latin typeface="Myriad Pro Light" panose="020B0403030403020204" pitchFamily="34" charset="0"/>
                <a:hlinkClick r:id="rId3"/>
              </a:rPr>
              <a:t>Usccu.us</a:t>
            </a:r>
            <a:endParaRPr lang="en-US" sz="1600" dirty="0">
              <a:latin typeface="Myriad Pro Light" panose="020B0403030403020204" pitchFamily="34" charset="0"/>
            </a:endParaRPr>
          </a:p>
          <a:p>
            <a:pPr algn="l"/>
            <a:endParaRPr lang="en-US" sz="1600" dirty="0">
              <a:latin typeface="Myriad Pro Light" panose="020B0403030403020204" pitchFamily="34" charset="0"/>
            </a:endParaRPr>
          </a:p>
        </p:txBody>
      </p:sp>
      <p:pic>
        <p:nvPicPr>
          <p:cNvPr id="26" name="Picture 25"/>
          <p:cNvPicPr>
            <a:picLocks noChangeAspect="1"/>
          </p:cNvPicPr>
          <p:nvPr/>
        </p:nvPicPr>
        <p:blipFill>
          <a:blip r:embed="rId4"/>
          <a:stretch>
            <a:fillRect/>
          </a:stretch>
        </p:blipFill>
        <p:spPr>
          <a:xfrm>
            <a:off x="3832624" y="2683674"/>
            <a:ext cx="5229225" cy="2276475"/>
          </a:xfrm>
          <a:prstGeom prst="rect">
            <a:avLst/>
          </a:prstGeom>
          <a:ln>
            <a:solidFill>
              <a:schemeClr val="accent1"/>
            </a:solidFill>
          </a:ln>
          <a:effectLst>
            <a:outerShdw blurRad="50800" dist="38100" dir="2700000" algn="tl" rotWithShape="0">
              <a:prstClr val="black">
                <a:alpha val="40000"/>
              </a:prstClr>
            </a:outerShdw>
          </a:effectLst>
        </p:spPr>
      </p:pic>
      <p:sp>
        <p:nvSpPr>
          <p:cNvPr id="27" name="Hexagon 26"/>
          <p:cNvSpPr/>
          <p:nvPr/>
        </p:nvSpPr>
        <p:spPr bwMode="auto">
          <a:xfrm>
            <a:off x="7802760" y="79861"/>
            <a:ext cx="1219200" cy="1011854"/>
          </a:xfrm>
          <a:prstGeom prst="hexagon">
            <a:avLst/>
          </a:prstGeom>
          <a:solidFill>
            <a:srgbClr val="FFC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Knowledge</a:t>
            </a:r>
          </a:p>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and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Best</a:t>
            </a:r>
            <a:r>
              <a:rPr kumimoji="0" lang="en-US" sz="900" b="1" i="0" u="none" strike="noStrike" cap="none" normalizeH="0" dirty="0" smtClean="0">
                <a:ln>
                  <a:noFill/>
                </a:ln>
                <a:solidFill>
                  <a:schemeClr val="bg1"/>
                </a:solidFill>
                <a:effectLst/>
                <a:latin typeface="Myriad Pro Light" panose="020B0403030403020204" pitchFamily="34" charset="0"/>
                <a:sym typeface="Gill Sans" charset="0"/>
              </a:rPr>
              <a:t> Practices</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2691182008"/>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Incident Response: </a:t>
            </a:r>
            <a:r>
              <a:rPr lang="en-US" sz="2400" dirty="0" smtClean="0">
                <a:solidFill>
                  <a:srgbClr val="0070C0"/>
                </a:solidFill>
                <a:latin typeface="Myriad Pro Black" panose="020B0803030403020204" pitchFamily="34" charset="0"/>
                <a:cs typeface="Open Sans Light" charset="0"/>
                <a:sym typeface="Open Sans Light" charset="0"/>
              </a:rPr>
              <a:t>Tactics</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 name="Rectangle 1"/>
          <p:cNvSpPr/>
          <p:nvPr/>
        </p:nvSpPr>
        <p:spPr>
          <a:xfrm>
            <a:off x="945930" y="1010228"/>
            <a:ext cx="7379792" cy="4278094"/>
          </a:xfrm>
          <a:prstGeom prst="rect">
            <a:avLst/>
          </a:prstGeom>
        </p:spPr>
        <p:txBody>
          <a:bodyPr wrap="square">
            <a:spAutoFit/>
          </a:bodyPr>
          <a:lstStyle/>
          <a:p>
            <a:pPr algn="l"/>
            <a:r>
              <a:rPr lang="en-US" sz="1600" dirty="0">
                <a:latin typeface="Myriad Pro Light" panose="020B0403030403020204" pitchFamily="34" charset="0"/>
              </a:rPr>
              <a:t>Test the plan before a breach</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Identify </a:t>
            </a:r>
            <a:r>
              <a:rPr lang="en-US" sz="1600" dirty="0">
                <a:latin typeface="Myriad Pro Light" panose="020B0403030403020204" pitchFamily="34" charset="0"/>
              </a:rPr>
              <a:t>the breach response team</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Have </a:t>
            </a:r>
            <a:r>
              <a:rPr lang="en-US" sz="1600" dirty="0">
                <a:latin typeface="Myriad Pro Light" panose="020B0403030403020204" pitchFamily="34" charset="0"/>
              </a:rPr>
              <a:t>a communications plan locked and loaded</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Understand </a:t>
            </a:r>
            <a:r>
              <a:rPr lang="en-US" sz="1600" dirty="0">
                <a:latin typeface="Myriad Pro Light" panose="020B0403030403020204" pitchFamily="34" charset="0"/>
              </a:rPr>
              <a:t>regulations and contracts </a:t>
            </a:r>
            <a:r>
              <a:rPr lang="en-US" sz="1600" dirty="0" smtClean="0">
                <a:latin typeface="Myriad Pro Light" panose="020B0403030403020204" pitchFamily="34" charset="0"/>
              </a:rPr>
              <a:t/>
            </a:r>
            <a:br>
              <a:rPr lang="en-US" sz="1600" dirty="0" smtClean="0">
                <a:latin typeface="Myriad Pro Light" panose="020B0403030403020204" pitchFamily="34" charset="0"/>
              </a:rPr>
            </a:br>
            <a:r>
              <a:rPr lang="en-US" sz="1600" dirty="0" smtClean="0">
                <a:latin typeface="Myriad Pro Light" panose="020B0403030403020204" pitchFamily="34" charset="0"/>
              </a:rPr>
              <a:t>that </a:t>
            </a:r>
            <a:r>
              <a:rPr lang="en-US" sz="1600" dirty="0">
                <a:latin typeface="Myriad Pro Light" panose="020B0403030403020204" pitchFamily="34" charset="0"/>
              </a:rPr>
              <a:t>govern post-breach obligations</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Determine </a:t>
            </a:r>
            <a:r>
              <a:rPr lang="en-US" sz="1600" dirty="0">
                <a:latin typeface="Myriad Pro Light" panose="020B0403030403020204" pitchFamily="34" charset="0"/>
              </a:rPr>
              <a:t>what experts you will engage in advance</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Respond </a:t>
            </a:r>
            <a:r>
              <a:rPr lang="en-US" sz="1600" dirty="0">
                <a:latin typeface="Myriad Pro Light" panose="020B0403030403020204" pitchFamily="34" charset="0"/>
              </a:rPr>
              <a:t>in an “all out fashion” when breach detected</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Preserve </a:t>
            </a:r>
            <a:r>
              <a:rPr lang="en-US" sz="1600" dirty="0">
                <a:latin typeface="Myriad Pro Light" panose="020B0403030403020204" pitchFamily="34" charset="0"/>
              </a:rPr>
              <a:t>evidence</a:t>
            </a:r>
          </a:p>
          <a:p>
            <a:pPr algn="l"/>
            <a:r>
              <a:rPr lang="en-US" sz="1600" dirty="0">
                <a:latin typeface="Myriad Pro Light" panose="020B0403030403020204" pitchFamily="34" charset="0"/>
              </a:rPr>
              <a:t>Engage insurance carrier</a:t>
            </a:r>
          </a:p>
          <a:p>
            <a:pPr algn="l"/>
            <a:r>
              <a:rPr lang="en-US" sz="1600" dirty="0">
                <a:latin typeface="Myriad Pro Light" panose="020B0403030403020204" pitchFamily="34" charset="0"/>
              </a:rPr>
              <a:t>Engage regulators and law enforcement early</a:t>
            </a:r>
          </a:p>
          <a:p>
            <a:pPr algn="l"/>
            <a:endParaRPr lang="en-US" sz="1600" dirty="0">
              <a:latin typeface="Myriad Pro Light" panose="020B0403030403020204" pitchFamily="34" charset="0"/>
            </a:endParaRPr>
          </a:p>
        </p:txBody>
      </p:sp>
      <p:pic>
        <p:nvPicPr>
          <p:cNvPr id="19" name="Picture 18"/>
          <p:cNvPicPr>
            <a:picLocks noChangeAspect="1"/>
          </p:cNvPicPr>
          <p:nvPr/>
        </p:nvPicPr>
        <p:blipFill>
          <a:blip r:embed="rId3"/>
          <a:stretch>
            <a:fillRect/>
          </a:stretch>
        </p:blipFill>
        <p:spPr>
          <a:xfrm>
            <a:off x="5797244" y="2266950"/>
            <a:ext cx="1950962" cy="2518601"/>
          </a:xfrm>
          <a:prstGeom prst="rect">
            <a:avLst/>
          </a:prstGeom>
        </p:spPr>
      </p:pic>
      <p:sp>
        <p:nvSpPr>
          <p:cNvPr id="26" name="Hexagon 25"/>
          <p:cNvSpPr/>
          <p:nvPr/>
        </p:nvSpPr>
        <p:spPr bwMode="auto">
          <a:xfrm>
            <a:off x="7802760" y="79861"/>
            <a:ext cx="1219200" cy="1011854"/>
          </a:xfrm>
          <a:prstGeom prst="hexagon">
            <a:avLst/>
          </a:prstGeom>
          <a:solidFill>
            <a:srgbClr val="FFC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Knowledge</a:t>
            </a:r>
          </a:p>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and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Best</a:t>
            </a:r>
            <a:r>
              <a:rPr kumimoji="0" lang="en-US" sz="900" b="1" i="0" u="none" strike="noStrike" cap="none" normalizeH="0" dirty="0" smtClean="0">
                <a:ln>
                  <a:noFill/>
                </a:ln>
                <a:solidFill>
                  <a:schemeClr val="bg1"/>
                </a:solidFill>
                <a:effectLst/>
                <a:latin typeface="Myriad Pro Light" panose="020B0403030403020204" pitchFamily="34" charset="0"/>
                <a:sym typeface="Gill Sans" charset="0"/>
              </a:rPr>
              <a:t> Practices</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3787512907"/>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3394" y="4333012"/>
            <a:ext cx="2850078" cy="261610"/>
          </a:xfrm>
          <a:prstGeom prst="rect">
            <a:avLst/>
          </a:prstGeom>
          <a:noFill/>
        </p:spPr>
        <p:txBody>
          <a:bodyPr wrap="square" rtlCol="0">
            <a:spAutoFit/>
          </a:bodyPr>
          <a:lstStyle/>
          <a:p>
            <a:r>
              <a:rPr lang="en-US" sz="1100" dirty="0" smtClean="0">
                <a:solidFill>
                  <a:schemeClr val="tx1"/>
                </a:solidFill>
                <a:latin typeface="Myriad Pro Light" panose="020B0403030403020204" pitchFamily="34" charset="0"/>
              </a:rPr>
              <a:t>Source: </a:t>
            </a:r>
            <a:r>
              <a:rPr lang="en-US" sz="1100" dirty="0" err="1" smtClean="0">
                <a:solidFill>
                  <a:schemeClr val="tx1"/>
                </a:solidFill>
                <a:latin typeface="Myriad Pro Light" panose="020B0403030403020204" pitchFamily="34" charset="0"/>
              </a:rPr>
              <a:t>gemalto</a:t>
            </a:r>
            <a:endParaRPr lang="en-US" sz="1100" dirty="0">
              <a:solidFill>
                <a:schemeClr val="tx1"/>
              </a:solidFill>
              <a:latin typeface="Myriad Pro Light" panose="020B0403030403020204" pitchFamily="34" charset="0"/>
            </a:endParaRPr>
          </a:p>
        </p:txBody>
      </p:sp>
      <p:pic>
        <p:nvPicPr>
          <p:cNvPr id="5" name="Picture 4"/>
          <p:cNvPicPr>
            <a:picLocks noChangeAspect="1"/>
          </p:cNvPicPr>
          <p:nvPr/>
        </p:nvPicPr>
        <p:blipFill>
          <a:blip r:embed="rId3"/>
          <a:stretch>
            <a:fillRect/>
          </a:stretch>
        </p:blipFill>
        <p:spPr>
          <a:xfrm>
            <a:off x="-2381" y="4762"/>
            <a:ext cx="9266617" cy="4090988"/>
          </a:xfrm>
          <a:prstGeom prst="rect">
            <a:avLst/>
          </a:prstGeom>
        </p:spPr>
      </p:pic>
    </p:spTree>
    <p:extLst>
      <p:ext uri="{BB962C8B-B14F-4D97-AF65-F5344CB8AC3E}">
        <p14:creationId xmlns:p14="http://schemas.microsoft.com/office/powerpoint/2010/main" val="3005924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FFIEC </a:t>
            </a:r>
            <a:r>
              <a:rPr lang="en-US" sz="2400" dirty="0" smtClean="0">
                <a:solidFill>
                  <a:srgbClr val="0070C0"/>
                </a:solidFill>
                <a:latin typeface="Myriad Pro Black" panose="020B0803030403020204" pitchFamily="34" charset="0"/>
                <a:cs typeface="Open Sans Light" charset="0"/>
                <a:sym typeface="Open Sans Light" charset="0"/>
              </a:rPr>
              <a:t>Cybersecurity Tool</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pic>
        <p:nvPicPr>
          <p:cNvPr id="2" name="Picture 1"/>
          <p:cNvPicPr>
            <a:picLocks noChangeAspect="1"/>
          </p:cNvPicPr>
          <p:nvPr/>
        </p:nvPicPr>
        <p:blipFill>
          <a:blip r:embed="rId3"/>
          <a:stretch>
            <a:fillRect/>
          </a:stretch>
        </p:blipFill>
        <p:spPr>
          <a:xfrm>
            <a:off x="604837" y="1760339"/>
            <a:ext cx="8058150" cy="2609850"/>
          </a:xfrm>
          <a:prstGeom prst="rect">
            <a:avLst/>
          </a:prstGeom>
        </p:spPr>
      </p:pic>
      <p:sp>
        <p:nvSpPr>
          <p:cNvPr id="27" name="Hexagon 26"/>
          <p:cNvSpPr/>
          <p:nvPr/>
        </p:nvSpPr>
        <p:spPr bwMode="auto">
          <a:xfrm>
            <a:off x="7650360" y="79861"/>
            <a:ext cx="1219200" cy="1011854"/>
          </a:xfrm>
          <a:prstGeom prst="hexagon">
            <a:avLst/>
          </a:prstGeom>
          <a:solidFill>
            <a:srgbClr val="92D05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FFIEC Risk Assessment</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3" name="Rectangle 2"/>
          <p:cNvSpPr/>
          <p:nvPr/>
        </p:nvSpPr>
        <p:spPr>
          <a:xfrm>
            <a:off x="247651" y="4493864"/>
            <a:ext cx="8415335" cy="584775"/>
          </a:xfrm>
          <a:prstGeom prst="rect">
            <a:avLst/>
          </a:prstGeom>
        </p:spPr>
        <p:txBody>
          <a:bodyPr wrap="square">
            <a:spAutoFit/>
          </a:bodyPr>
          <a:lstStyle/>
          <a:p>
            <a:r>
              <a:rPr lang="en-US" sz="1600" dirty="0">
                <a:latin typeface="Myriad Pro Light" panose="020B0403030403020204" pitchFamily="34" charset="0"/>
              </a:rPr>
              <a:t>http://www.cuanswers.com/wp-content/uploads/FFIEC-Cybersecurity-Assessment-Inherent-Risk-Base-Worksheet.xlsx</a:t>
            </a:r>
          </a:p>
        </p:txBody>
      </p:sp>
      <p:sp>
        <p:nvSpPr>
          <p:cNvPr id="28" name="Rectangle 3"/>
          <p:cNvSpPr>
            <a:spLocks/>
          </p:cNvSpPr>
          <p:nvPr/>
        </p:nvSpPr>
        <p:spPr bwMode="auto">
          <a:xfrm>
            <a:off x="962025" y="94416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chemeClr val="tx1"/>
                </a:solidFill>
                <a:latin typeface="Myriad Pro Light" panose="020B0403030403020204" pitchFamily="34" charset="0"/>
                <a:cs typeface="Open Sans Light" charset="0"/>
                <a:sym typeface="Open Sans Light" charset="0"/>
              </a:rPr>
              <a:t>Risk Matrix</a:t>
            </a:r>
          </a:p>
          <a:p>
            <a:pPr algn="l">
              <a:lnSpc>
                <a:spcPct val="90000"/>
              </a:lnSpc>
            </a:pPr>
            <a:endParaRPr lang="en-US" sz="2400" dirty="0">
              <a:solidFill>
                <a:schemeClr val="tx1"/>
              </a:solidFill>
              <a:latin typeface="Myriad Pro Light" panose="020B0403030403020204" pitchFamily="34" charset="0"/>
              <a:cs typeface="Open Sans Light" charset="0"/>
              <a:sym typeface="Open Sans Light" charset="0"/>
            </a:endParaRPr>
          </a:p>
        </p:txBody>
      </p:sp>
    </p:spTree>
    <p:extLst>
      <p:ext uri="{BB962C8B-B14F-4D97-AF65-F5344CB8AC3E}">
        <p14:creationId xmlns:p14="http://schemas.microsoft.com/office/powerpoint/2010/main" val="267513022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FFIEC </a:t>
            </a:r>
            <a:r>
              <a:rPr lang="en-US" sz="2400" dirty="0" smtClean="0">
                <a:solidFill>
                  <a:srgbClr val="0070C0"/>
                </a:solidFill>
                <a:latin typeface="Myriad Pro Black" panose="020B0803030403020204" pitchFamily="34" charset="0"/>
                <a:cs typeface="Open Sans Light" charset="0"/>
                <a:sym typeface="Open Sans Light" charset="0"/>
              </a:rPr>
              <a:t>Cybersecurity Tool</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6" name="Rectangle 3"/>
          <p:cNvSpPr>
            <a:spLocks/>
          </p:cNvSpPr>
          <p:nvPr/>
        </p:nvSpPr>
        <p:spPr bwMode="auto">
          <a:xfrm>
            <a:off x="962025" y="94416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chemeClr val="tx1"/>
                </a:solidFill>
                <a:latin typeface="Myriad Pro Light" panose="020B0403030403020204" pitchFamily="34" charset="0"/>
                <a:cs typeface="Open Sans Light" charset="0"/>
                <a:sym typeface="Open Sans Light" charset="0"/>
              </a:rPr>
              <a:t>Maturity Models</a:t>
            </a:r>
          </a:p>
          <a:p>
            <a:pPr algn="l">
              <a:lnSpc>
                <a:spcPct val="90000"/>
              </a:lnSpc>
            </a:pPr>
            <a:endParaRPr lang="en-US" sz="2400" dirty="0">
              <a:solidFill>
                <a:schemeClr val="tx1"/>
              </a:solidFill>
              <a:latin typeface="Myriad Pro Light" panose="020B0403030403020204" pitchFamily="34" charset="0"/>
              <a:cs typeface="Open Sans Light" charset="0"/>
              <a:sym typeface="Open Sans Light" charset="0"/>
            </a:endParaRPr>
          </a:p>
        </p:txBody>
      </p:sp>
      <p:pic>
        <p:nvPicPr>
          <p:cNvPr id="3" name="Picture 2"/>
          <p:cNvPicPr>
            <a:picLocks noChangeAspect="1"/>
          </p:cNvPicPr>
          <p:nvPr/>
        </p:nvPicPr>
        <p:blipFill>
          <a:blip r:embed="rId3"/>
          <a:stretch>
            <a:fillRect/>
          </a:stretch>
        </p:blipFill>
        <p:spPr>
          <a:xfrm>
            <a:off x="501850" y="1906113"/>
            <a:ext cx="8277225" cy="1552922"/>
          </a:xfrm>
          <a:prstGeom prst="rect">
            <a:avLst/>
          </a:prstGeom>
        </p:spPr>
      </p:pic>
      <p:sp>
        <p:nvSpPr>
          <p:cNvPr id="27" name="Hexagon 26"/>
          <p:cNvSpPr/>
          <p:nvPr/>
        </p:nvSpPr>
        <p:spPr bwMode="auto">
          <a:xfrm>
            <a:off x="7650360" y="79861"/>
            <a:ext cx="1219200" cy="1011854"/>
          </a:xfrm>
          <a:prstGeom prst="hexagon">
            <a:avLst/>
          </a:prstGeom>
          <a:solidFill>
            <a:srgbClr val="92D05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FFIEC Risk Assessment</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 name="Rectangle 1"/>
          <p:cNvSpPr/>
          <p:nvPr/>
        </p:nvSpPr>
        <p:spPr>
          <a:xfrm>
            <a:off x="100011" y="3668172"/>
            <a:ext cx="8679063" cy="738664"/>
          </a:xfrm>
          <a:prstGeom prst="rect">
            <a:avLst/>
          </a:prstGeom>
        </p:spPr>
        <p:txBody>
          <a:bodyPr wrap="square">
            <a:spAutoFit/>
          </a:bodyPr>
          <a:lstStyle/>
          <a:p>
            <a:r>
              <a:rPr lang="en-US" dirty="0">
                <a:latin typeface="Myriad Pro Light" panose="020B0403030403020204" pitchFamily="34" charset="0"/>
              </a:rPr>
              <a:t>http://www.cuanswers.com/wp-content/uploads/FFIEC-Cybersecurity-Assessment-Tool-2.xlsx</a:t>
            </a:r>
          </a:p>
        </p:txBody>
      </p:sp>
    </p:spTree>
    <p:extLst>
      <p:ext uri="{BB962C8B-B14F-4D97-AF65-F5344CB8AC3E}">
        <p14:creationId xmlns:p14="http://schemas.microsoft.com/office/powerpoint/2010/main" val="3933221700"/>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FFIEC </a:t>
            </a:r>
            <a:r>
              <a:rPr lang="en-US" sz="2400" dirty="0" smtClean="0">
                <a:solidFill>
                  <a:srgbClr val="0070C0"/>
                </a:solidFill>
                <a:latin typeface="Myriad Pro Black" panose="020B0803030403020204" pitchFamily="34" charset="0"/>
                <a:cs typeface="Open Sans Light" charset="0"/>
                <a:sym typeface="Open Sans Light" charset="0"/>
              </a:rPr>
              <a:t>Cybersecurity Tool</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7" name="Hexagon 26"/>
          <p:cNvSpPr/>
          <p:nvPr/>
        </p:nvSpPr>
        <p:spPr bwMode="auto">
          <a:xfrm>
            <a:off x="7650360" y="79861"/>
            <a:ext cx="1219200" cy="1011854"/>
          </a:xfrm>
          <a:prstGeom prst="hexagon">
            <a:avLst/>
          </a:prstGeom>
          <a:solidFill>
            <a:srgbClr val="92D05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FFIEC Risk Assessment</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1" name="Rectangle 3"/>
          <p:cNvSpPr>
            <a:spLocks/>
          </p:cNvSpPr>
          <p:nvPr/>
        </p:nvSpPr>
        <p:spPr bwMode="auto">
          <a:xfrm>
            <a:off x="949824" y="2322003"/>
            <a:ext cx="7348832" cy="184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1400" i="1" dirty="0">
                <a:solidFill>
                  <a:schemeClr val="tx1"/>
                </a:solidFill>
                <a:latin typeface="Myriad Pro Light" panose="020B0403030403020204" pitchFamily="34" charset="0"/>
                <a:cs typeface="Open Sans Light" charset="0"/>
                <a:sym typeface="Open Sans Light" charset="0"/>
              </a:rPr>
              <a:t>First of all, the Maturity Model </a:t>
            </a:r>
            <a:r>
              <a:rPr lang="en-US" sz="1400" i="1" dirty="0" smtClean="0">
                <a:solidFill>
                  <a:schemeClr val="tx1"/>
                </a:solidFill>
                <a:latin typeface="Myriad Pro Light" panose="020B0403030403020204" pitchFamily="34" charset="0"/>
                <a:cs typeface="Open Sans Light" charset="0"/>
                <a:sym typeface="Open Sans Light" charset="0"/>
              </a:rPr>
              <a:t>statements are </a:t>
            </a:r>
            <a:r>
              <a:rPr lang="en-US" sz="1400" i="1" dirty="0">
                <a:solidFill>
                  <a:schemeClr val="tx1"/>
                </a:solidFill>
                <a:latin typeface="Myriad Pro Light" panose="020B0403030403020204" pitchFamily="34" charset="0"/>
                <a:cs typeface="Open Sans Light" charset="0"/>
                <a:sym typeface="Open Sans Light" charset="0"/>
              </a:rPr>
              <a:t>not well correlated to the risks identified in the FFIEC Inherent Risk Tool. </a:t>
            </a:r>
            <a:endParaRPr lang="en-US" sz="1400" i="1" dirty="0" smtClean="0">
              <a:solidFill>
                <a:schemeClr val="tx1"/>
              </a:solidFill>
              <a:latin typeface="Myriad Pro Light" panose="020B0403030403020204" pitchFamily="34" charset="0"/>
              <a:cs typeface="Open Sans Light" charset="0"/>
              <a:sym typeface="Open Sans Light" charset="0"/>
            </a:endParaRPr>
          </a:p>
          <a:p>
            <a:pPr algn="l">
              <a:lnSpc>
                <a:spcPct val="90000"/>
              </a:lnSpc>
            </a:pPr>
            <a:endParaRPr lang="en-US" sz="1400" i="1" dirty="0">
              <a:solidFill>
                <a:schemeClr val="tx1"/>
              </a:solidFill>
              <a:latin typeface="Myriad Pro Light" panose="020B0403030403020204" pitchFamily="34" charset="0"/>
              <a:cs typeface="Open Sans Light" charset="0"/>
              <a:sym typeface="Open Sans Light" charset="0"/>
            </a:endParaRPr>
          </a:p>
          <a:p>
            <a:pPr algn="l">
              <a:lnSpc>
                <a:spcPct val="90000"/>
              </a:lnSpc>
            </a:pPr>
            <a:r>
              <a:rPr lang="en-US" sz="1400" i="1" dirty="0" smtClean="0">
                <a:solidFill>
                  <a:schemeClr val="tx1"/>
                </a:solidFill>
                <a:latin typeface="Myriad Pro Light" panose="020B0403030403020204" pitchFamily="34" charset="0"/>
                <a:cs typeface="Open Sans Light" charset="0"/>
                <a:sym typeface="Open Sans Light" charset="0"/>
              </a:rPr>
              <a:t>Second</a:t>
            </a:r>
            <a:r>
              <a:rPr lang="en-US" sz="1400" i="1" dirty="0">
                <a:solidFill>
                  <a:schemeClr val="tx1"/>
                </a:solidFill>
                <a:latin typeface="Myriad Pro Light" panose="020B0403030403020204" pitchFamily="34" charset="0"/>
                <a:cs typeface="Open Sans Light" charset="0"/>
                <a:sym typeface="Open Sans Light" charset="0"/>
              </a:rPr>
              <a:t>, there is </a:t>
            </a:r>
            <a:r>
              <a:rPr lang="en-US" sz="1400" i="1" dirty="0" smtClean="0">
                <a:solidFill>
                  <a:schemeClr val="tx1"/>
                </a:solidFill>
                <a:latin typeface="Myriad Pro Light" panose="020B0403030403020204" pitchFamily="34" charset="0"/>
                <a:cs typeface="Open Sans Light" charset="0"/>
                <a:sym typeface="Open Sans Light" charset="0"/>
              </a:rPr>
              <a:t>a  significant </a:t>
            </a:r>
            <a:r>
              <a:rPr lang="en-US" sz="1400" i="1" dirty="0">
                <a:solidFill>
                  <a:schemeClr val="tx1"/>
                </a:solidFill>
                <a:latin typeface="Myriad Pro Light" panose="020B0403030403020204" pitchFamily="34" charset="0"/>
                <a:cs typeface="Open Sans Light" charset="0"/>
                <a:sym typeface="Open Sans Light" charset="0"/>
              </a:rPr>
              <a:t>amount of arbitrariness in the ranking of the various Maturity levels. (The FFIEC</a:t>
            </a:r>
          </a:p>
          <a:p>
            <a:pPr algn="l">
              <a:lnSpc>
                <a:spcPct val="90000"/>
              </a:lnSpc>
            </a:pPr>
            <a:r>
              <a:rPr lang="en-US" sz="1400" i="1" dirty="0">
                <a:solidFill>
                  <a:schemeClr val="tx1"/>
                </a:solidFill>
                <a:latin typeface="Myriad Pro Light" panose="020B0403030403020204" pitchFamily="34" charset="0"/>
                <a:cs typeface="Open Sans Light" charset="0"/>
                <a:sym typeface="Open Sans Light" charset="0"/>
              </a:rPr>
              <a:t>requires that a financial institution meet all of the categories of one Maturity before moving </a:t>
            </a:r>
            <a:r>
              <a:rPr lang="en-US" sz="1400" i="1" dirty="0" smtClean="0">
                <a:solidFill>
                  <a:schemeClr val="tx1"/>
                </a:solidFill>
                <a:latin typeface="Myriad Pro Light" panose="020B0403030403020204" pitchFamily="34" charset="0"/>
                <a:cs typeface="Open Sans Light" charset="0"/>
                <a:sym typeface="Open Sans Light" charset="0"/>
              </a:rPr>
              <a:t>on to </a:t>
            </a:r>
            <a:r>
              <a:rPr lang="en-US" sz="1400" i="1" dirty="0">
                <a:solidFill>
                  <a:schemeClr val="tx1"/>
                </a:solidFill>
                <a:latin typeface="Myriad Pro Light" panose="020B0403030403020204" pitchFamily="34" charset="0"/>
                <a:cs typeface="Open Sans Light" charset="0"/>
                <a:sym typeface="Open Sans Light" charset="0"/>
              </a:rPr>
              <a:t>the next level). For example, to get to the “Advanced” Maturity of Oversight, an </a:t>
            </a:r>
            <a:r>
              <a:rPr lang="en-US" sz="1400" i="1" dirty="0" smtClean="0">
                <a:solidFill>
                  <a:schemeClr val="tx1"/>
                </a:solidFill>
                <a:latin typeface="Myriad Pro Light" panose="020B0403030403020204" pitchFamily="34" charset="0"/>
                <a:cs typeface="Open Sans Light" charset="0"/>
                <a:sym typeface="Open Sans Light" charset="0"/>
              </a:rPr>
              <a:t>institution must </a:t>
            </a:r>
            <a:r>
              <a:rPr lang="en-US" sz="1400" i="1" dirty="0">
                <a:solidFill>
                  <a:schemeClr val="tx1"/>
                </a:solidFill>
                <a:latin typeface="Myriad Pro Light" panose="020B0403030403020204" pitchFamily="34" charset="0"/>
                <a:cs typeface="Open Sans Light" charset="0"/>
                <a:sym typeface="Open Sans Light" charset="0"/>
              </a:rPr>
              <a:t>be able to answer affirmatively that “The budget process for requesting </a:t>
            </a:r>
            <a:r>
              <a:rPr lang="en-US" sz="1400" i="1" dirty="0" smtClean="0">
                <a:solidFill>
                  <a:schemeClr val="tx1"/>
                </a:solidFill>
                <a:latin typeface="Myriad Pro Light" panose="020B0403030403020204" pitchFamily="34" charset="0"/>
                <a:cs typeface="Open Sans Light" charset="0"/>
                <a:sym typeface="Open Sans Light" charset="0"/>
              </a:rPr>
              <a:t>additional cybersecurity </a:t>
            </a:r>
            <a:r>
              <a:rPr lang="en-US" sz="1400" i="1" dirty="0">
                <a:solidFill>
                  <a:schemeClr val="tx1"/>
                </a:solidFill>
                <a:latin typeface="Myriad Pro Light" panose="020B0403030403020204" pitchFamily="34" charset="0"/>
                <a:cs typeface="Open Sans Light" charset="0"/>
                <a:sym typeface="Open Sans Light" charset="0"/>
              </a:rPr>
              <a:t>staff and tools maps current resources and tools to the cybersecurity strategy</a:t>
            </a:r>
            <a:r>
              <a:rPr lang="en-US" sz="1400" i="1" dirty="0" smtClean="0">
                <a:solidFill>
                  <a:schemeClr val="tx1"/>
                </a:solidFill>
                <a:latin typeface="Myriad Pro Light" panose="020B0403030403020204" pitchFamily="34" charset="0"/>
                <a:cs typeface="Open Sans Light" charset="0"/>
                <a:sym typeface="Open Sans Light" charset="0"/>
              </a:rPr>
              <a:t>.” This </a:t>
            </a:r>
            <a:r>
              <a:rPr lang="en-US" sz="1400" i="1" dirty="0">
                <a:solidFill>
                  <a:schemeClr val="tx1"/>
                </a:solidFill>
                <a:latin typeface="Myriad Pro Light" panose="020B0403030403020204" pitchFamily="34" charset="0"/>
                <a:cs typeface="Open Sans Light" charset="0"/>
                <a:sym typeface="Open Sans Light" charset="0"/>
              </a:rPr>
              <a:t>requirement is not well thought out and does not seem to have a clear relationship </a:t>
            </a:r>
            <a:r>
              <a:rPr lang="en-US" sz="1400" i="1" dirty="0" smtClean="0">
                <a:solidFill>
                  <a:schemeClr val="tx1"/>
                </a:solidFill>
                <a:latin typeface="Myriad Pro Light" panose="020B0403030403020204" pitchFamily="34" charset="0"/>
                <a:cs typeface="Open Sans Light" charset="0"/>
                <a:sym typeface="Open Sans Light" charset="0"/>
              </a:rPr>
              <a:t>to cybersecurity</a:t>
            </a:r>
            <a:r>
              <a:rPr lang="en-US" sz="1400" i="1" dirty="0">
                <a:solidFill>
                  <a:schemeClr val="tx1"/>
                </a:solidFill>
                <a:latin typeface="Myriad Pro Light" panose="020B0403030403020204" pitchFamily="34" charset="0"/>
                <a:cs typeface="Open Sans Light" charset="0"/>
                <a:sym typeface="Open Sans Light" charset="0"/>
              </a:rPr>
              <a:t>. Clarity of expected output is missing in many of the Maturity Tool statements</a:t>
            </a:r>
            <a:r>
              <a:rPr lang="en-US" sz="1400" i="1" dirty="0" smtClean="0">
                <a:solidFill>
                  <a:schemeClr val="tx1"/>
                </a:solidFill>
                <a:latin typeface="Myriad Pro Light" panose="020B0403030403020204" pitchFamily="34" charset="0"/>
                <a:cs typeface="Open Sans Light" charset="0"/>
                <a:sym typeface="Open Sans Light" charset="0"/>
              </a:rPr>
              <a:t>.</a:t>
            </a:r>
          </a:p>
          <a:p>
            <a:pPr algn="l">
              <a:lnSpc>
                <a:spcPct val="90000"/>
              </a:lnSpc>
            </a:pPr>
            <a:endParaRPr lang="en-US" sz="1400" i="1" dirty="0">
              <a:solidFill>
                <a:schemeClr val="tx1"/>
              </a:solidFill>
              <a:latin typeface="Myriad Pro Light" panose="020B0403030403020204" pitchFamily="34" charset="0"/>
              <a:cs typeface="Open Sans Light" charset="0"/>
              <a:sym typeface="Open Sans Light" charset="0"/>
            </a:endParaRPr>
          </a:p>
          <a:p>
            <a:pPr algn="l">
              <a:lnSpc>
                <a:spcPct val="90000"/>
              </a:lnSpc>
            </a:pPr>
            <a:r>
              <a:rPr lang="en-US" sz="1400" i="1" dirty="0">
                <a:solidFill>
                  <a:schemeClr val="tx1"/>
                </a:solidFill>
                <a:latin typeface="Myriad Pro Light" panose="020B0403030403020204" pitchFamily="34" charset="0"/>
                <a:cs typeface="Open Sans Light" charset="0"/>
                <a:sym typeface="Open Sans Light" charset="0"/>
              </a:rPr>
              <a:t>In addition, there are certain categories that do not appear at all to be relevant in the </a:t>
            </a:r>
            <a:r>
              <a:rPr lang="en-US" sz="1400" i="1" dirty="0" smtClean="0">
                <a:solidFill>
                  <a:schemeClr val="tx1"/>
                </a:solidFill>
                <a:latin typeface="Myriad Pro Light" panose="020B0403030403020204" pitchFamily="34" charset="0"/>
                <a:cs typeface="Open Sans Light" charset="0"/>
                <a:sym typeface="Open Sans Light" charset="0"/>
              </a:rPr>
              <a:t>credit union </a:t>
            </a:r>
            <a:r>
              <a:rPr lang="en-US" sz="1400" i="1" dirty="0">
                <a:solidFill>
                  <a:schemeClr val="tx1"/>
                </a:solidFill>
                <a:latin typeface="Myriad Pro Light" panose="020B0403030403020204" pitchFamily="34" charset="0"/>
                <a:cs typeface="Open Sans Light" charset="0"/>
                <a:sym typeface="Open Sans Light" charset="0"/>
              </a:rPr>
              <a:t>space. Very few credit unions will be able to answer that “Supply chain risk is </a:t>
            </a:r>
            <a:r>
              <a:rPr lang="en-US" sz="1400" i="1" dirty="0" smtClean="0">
                <a:solidFill>
                  <a:schemeClr val="tx1"/>
                </a:solidFill>
                <a:latin typeface="Myriad Pro Light" panose="020B0403030403020204" pitchFamily="34" charset="0"/>
                <a:cs typeface="Open Sans Light" charset="0"/>
                <a:sym typeface="Open Sans Light" charset="0"/>
              </a:rPr>
              <a:t>reviewed before </a:t>
            </a:r>
            <a:r>
              <a:rPr lang="en-US" sz="1400" i="1" dirty="0">
                <a:solidFill>
                  <a:schemeClr val="tx1"/>
                </a:solidFill>
                <a:latin typeface="Myriad Pro Light" panose="020B0403030403020204" pitchFamily="34" charset="0"/>
                <a:cs typeface="Open Sans Light" charset="0"/>
                <a:sym typeface="Open Sans Light" charset="0"/>
              </a:rPr>
              <a:t>the acquisition of mission-critical information systems including system components.” </a:t>
            </a:r>
            <a:endParaRPr lang="en-US" sz="1400" dirty="0">
              <a:solidFill>
                <a:schemeClr val="tx1"/>
              </a:solidFill>
              <a:latin typeface="Myriad Pro Light" panose="020B0403030403020204" pitchFamily="34" charset="0"/>
              <a:cs typeface="Open Sans Light" charset="0"/>
              <a:sym typeface="Open Sans Light" charset="0"/>
            </a:endParaRPr>
          </a:p>
          <a:p>
            <a:pPr algn="l">
              <a:lnSpc>
                <a:spcPct val="90000"/>
              </a:lnSpc>
            </a:pPr>
            <a:endParaRPr lang="en-US" sz="1400" dirty="0">
              <a:solidFill>
                <a:schemeClr val="tx1"/>
              </a:solidFill>
              <a:latin typeface="Myriad Pro Light" panose="020B0403030403020204" pitchFamily="34" charset="0"/>
              <a:cs typeface="Open Sans Light" charset="0"/>
              <a:sym typeface="Open Sans Light" charset="0"/>
            </a:endParaRPr>
          </a:p>
        </p:txBody>
      </p:sp>
      <p:sp>
        <p:nvSpPr>
          <p:cNvPr id="26" name="Rectangle 3"/>
          <p:cNvSpPr>
            <a:spLocks/>
          </p:cNvSpPr>
          <p:nvPr/>
        </p:nvSpPr>
        <p:spPr bwMode="auto">
          <a:xfrm>
            <a:off x="962025" y="94416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chemeClr val="tx1"/>
                </a:solidFill>
                <a:latin typeface="Myriad Pro Light" panose="020B0403030403020204" pitchFamily="34" charset="0"/>
                <a:cs typeface="Open Sans Light" charset="0"/>
                <a:sym typeface="Open Sans Light" charset="0"/>
              </a:rPr>
              <a:t>Maturity Models</a:t>
            </a:r>
          </a:p>
          <a:p>
            <a:pPr algn="l">
              <a:lnSpc>
                <a:spcPct val="90000"/>
              </a:lnSpc>
            </a:pPr>
            <a:endParaRPr lang="en-US" sz="2400" dirty="0" smtClean="0">
              <a:solidFill>
                <a:schemeClr val="tx1"/>
              </a:solidFill>
              <a:latin typeface="Myriad Pro Light" panose="020B0403030403020204" pitchFamily="34" charset="0"/>
              <a:cs typeface="Open Sans Light" charset="0"/>
              <a:sym typeface="Open Sans Light" charset="0"/>
            </a:endParaRPr>
          </a:p>
          <a:p>
            <a:pPr algn="l">
              <a:lnSpc>
                <a:spcPct val="90000"/>
              </a:lnSpc>
            </a:pPr>
            <a:endParaRPr lang="en-US" sz="2400" dirty="0">
              <a:solidFill>
                <a:schemeClr val="tx1"/>
              </a:solidFill>
              <a:latin typeface="Myriad Pro Light" panose="020B0403030403020204" pitchFamily="34" charset="0"/>
              <a:cs typeface="Open Sans Light" charset="0"/>
              <a:sym typeface="Open Sans Light" charset="0"/>
            </a:endParaRPr>
          </a:p>
        </p:txBody>
      </p:sp>
    </p:spTree>
    <p:extLst>
      <p:ext uri="{BB962C8B-B14F-4D97-AF65-F5344CB8AC3E}">
        <p14:creationId xmlns:p14="http://schemas.microsoft.com/office/powerpoint/2010/main" val="884880201"/>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21"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FFIEC </a:t>
            </a:r>
            <a:r>
              <a:rPr lang="en-US" sz="2400" dirty="0" smtClean="0">
                <a:solidFill>
                  <a:srgbClr val="0070C0"/>
                </a:solidFill>
                <a:latin typeface="Myriad Pro Black" panose="020B0803030403020204" pitchFamily="34" charset="0"/>
                <a:cs typeface="Open Sans Light" charset="0"/>
                <a:sym typeface="Open Sans Light" charset="0"/>
              </a:rPr>
              <a:t>Cybersecurity Tool</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6" name="Rectangle 3"/>
          <p:cNvSpPr>
            <a:spLocks/>
          </p:cNvSpPr>
          <p:nvPr/>
        </p:nvSpPr>
        <p:spPr bwMode="auto">
          <a:xfrm>
            <a:off x="962025" y="94416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chemeClr val="tx1"/>
                </a:solidFill>
                <a:latin typeface="Myriad Pro Light" panose="020B0403030403020204" pitchFamily="34" charset="0"/>
                <a:cs typeface="Open Sans Light" charset="0"/>
                <a:sym typeface="Open Sans Light" charset="0"/>
              </a:rPr>
              <a:t>Maturity Models</a:t>
            </a:r>
          </a:p>
          <a:p>
            <a:pPr algn="l">
              <a:lnSpc>
                <a:spcPct val="90000"/>
              </a:lnSpc>
            </a:pPr>
            <a:endParaRPr lang="en-US" sz="2400" dirty="0">
              <a:solidFill>
                <a:schemeClr val="tx1"/>
              </a:solidFill>
              <a:latin typeface="Myriad Pro Light" panose="020B0403030403020204" pitchFamily="34" charset="0"/>
              <a:cs typeface="Open Sans Light" charset="0"/>
              <a:sym typeface="Open Sans Light" charset="0"/>
            </a:endParaRPr>
          </a:p>
        </p:txBody>
      </p:sp>
      <p:sp>
        <p:nvSpPr>
          <p:cNvPr id="27" name="Hexagon 26"/>
          <p:cNvSpPr/>
          <p:nvPr/>
        </p:nvSpPr>
        <p:spPr bwMode="auto">
          <a:xfrm>
            <a:off x="7650360" y="79861"/>
            <a:ext cx="1219200" cy="1011854"/>
          </a:xfrm>
          <a:prstGeom prst="hexagon">
            <a:avLst/>
          </a:prstGeom>
          <a:solidFill>
            <a:srgbClr val="92D05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FFIEC Risk Assessment</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2" name="Rectangle 1"/>
          <p:cNvSpPr/>
          <p:nvPr/>
        </p:nvSpPr>
        <p:spPr>
          <a:xfrm>
            <a:off x="100011" y="3668172"/>
            <a:ext cx="8679063" cy="584775"/>
          </a:xfrm>
          <a:prstGeom prst="rect">
            <a:avLst/>
          </a:prstGeom>
        </p:spPr>
        <p:txBody>
          <a:bodyPr wrap="square">
            <a:spAutoFit/>
          </a:bodyPr>
          <a:lstStyle/>
          <a:p>
            <a:r>
              <a:rPr lang="en-US" sz="1600" dirty="0">
                <a:latin typeface="Myriad Pro Light" panose="020B0403030403020204" pitchFamily="34" charset="0"/>
              </a:rPr>
              <a:t>http://www.cuanswers.com/wp-content/uploads/The-Case-for-Voluntary-Use-of-the-FFIEC-Cybersecurity-Tool-v2.pdf</a:t>
            </a:r>
          </a:p>
        </p:txBody>
      </p:sp>
      <p:pic>
        <p:nvPicPr>
          <p:cNvPr id="5" name="Picture 4"/>
          <p:cNvPicPr>
            <a:picLocks noChangeAspect="1"/>
          </p:cNvPicPr>
          <p:nvPr/>
        </p:nvPicPr>
        <p:blipFill>
          <a:blip r:embed="rId3"/>
          <a:stretch>
            <a:fillRect/>
          </a:stretch>
        </p:blipFill>
        <p:spPr>
          <a:xfrm>
            <a:off x="2020677" y="1844481"/>
            <a:ext cx="4364460" cy="1608817"/>
          </a:xfrm>
          <a:prstGeom prst="rect">
            <a:avLst/>
          </a:prstGeom>
        </p:spPr>
      </p:pic>
    </p:spTree>
    <p:extLst>
      <p:ext uri="{BB962C8B-B14F-4D97-AF65-F5344CB8AC3E}">
        <p14:creationId xmlns:p14="http://schemas.microsoft.com/office/powerpoint/2010/main" val="2962546846"/>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Breach Prevention or </a:t>
            </a:r>
            <a:r>
              <a:rPr lang="en-US" sz="2400" dirty="0" smtClean="0">
                <a:solidFill>
                  <a:srgbClr val="0070C0"/>
                </a:solidFill>
                <a:latin typeface="Myriad Pro Black" panose="020B0803030403020204" pitchFamily="34" charset="0"/>
                <a:cs typeface="Open Sans Light" charset="0"/>
                <a:sym typeface="Open Sans Light" charset="0"/>
              </a:rPr>
              <a:t>Breach Management?</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 name="Rectangle 1"/>
          <p:cNvSpPr/>
          <p:nvPr/>
        </p:nvSpPr>
        <p:spPr>
          <a:xfrm>
            <a:off x="849808" y="1153657"/>
            <a:ext cx="7379792" cy="3647152"/>
          </a:xfrm>
          <a:prstGeom prst="rect">
            <a:avLst/>
          </a:prstGeom>
        </p:spPr>
        <p:txBody>
          <a:bodyPr wrap="square">
            <a:spAutoFit/>
          </a:bodyPr>
          <a:lstStyle/>
          <a:p>
            <a:pPr algn="l"/>
            <a:r>
              <a:rPr lang="en-US" dirty="0">
                <a:latin typeface="Myriad Pro Light" panose="020B0403030403020204" pitchFamily="34" charset="0"/>
              </a:rPr>
              <a:t>The evidence shows breaches cannot be stopped</a:t>
            </a:r>
          </a:p>
          <a:p>
            <a:pPr algn="l"/>
            <a:endParaRPr lang="en-US" dirty="0" smtClean="0">
              <a:latin typeface="Myriad Pro Light" panose="020B0403030403020204" pitchFamily="34" charset="0"/>
            </a:endParaRPr>
          </a:p>
          <a:p>
            <a:pPr algn="l"/>
            <a:r>
              <a:rPr lang="en-US" dirty="0" smtClean="0">
                <a:latin typeface="Myriad Pro Light" panose="020B0403030403020204" pitchFamily="34" charset="0"/>
              </a:rPr>
              <a:t>Prevention </a:t>
            </a:r>
            <a:r>
              <a:rPr lang="en-US" dirty="0">
                <a:latin typeface="Myriad Pro Light" panose="020B0403030403020204" pitchFamily="34" charset="0"/>
              </a:rPr>
              <a:t>strategies are still important but in 2016 the focus and priorities will shift to breach acceptance strategies</a:t>
            </a:r>
          </a:p>
          <a:p>
            <a:pPr algn="l"/>
            <a:endParaRPr lang="en-US" dirty="0" smtClean="0">
              <a:latin typeface="Myriad Pro Light" panose="020B0403030403020204" pitchFamily="34" charset="0"/>
            </a:endParaRPr>
          </a:p>
          <a:p>
            <a:pPr algn="l"/>
            <a:r>
              <a:rPr lang="en-US" dirty="0" smtClean="0">
                <a:latin typeface="Myriad Pro Light" panose="020B0403030403020204" pitchFamily="34" charset="0"/>
              </a:rPr>
              <a:t>Breach </a:t>
            </a:r>
            <a:r>
              <a:rPr lang="en-US" dirty="0">
                <a:latin typeface="Myriad Pro Light" panose="020B0403030403020204" pitchFamily="34" charset="0"/>
              </a:rPr>
              <a:t>Acceptance Tactics/Perspective</a:t>
            </a:r>
            <a:r>
              <a:rPr lang="en-US" dirty="0" smtClean="0">
                <a:latin typeface="Myriad Pro Light" panose="020B0403030403020204" pitchFamily="34" charset="0"/>
              </a:rPr>
              <a:t>:</a:t>
            </a:r>
          </a:p>
          <a:p>
            <a:pPr algn="l"/>
            <a:endParaRPr lang="en-US" dirty="0">
              <a:latin typeface="Myriad Pro Light" panose="020B0403030403020204" pitchFamily="34" charset="0"/>
            </a:endParaRPr>
          </a:p>
          <a:p>
            <a:pPr marL="914400" lvl="1" indent="-457200" algn="l">
              <a:buFont typeface="+mj-lt"/>
              <a:buAutoNum type="arabicPeriod"/>
            </a:pPr>
            <a:r>
              <a:rPr lang="en-US" dirty="0">
                <a:latin typeface="Myriad Pro Light" panose="020B0403030403020204" pitchFamily="34" charset="0"/>
              </a:rPr>
              <a:t>Incident Response Plan Priority</a:t>
            </a:r>
          </a:p>
          <a:p>
            <a:pPr marL="914400" lvl="1" indent="-457200" algn="l">
              <a:buFont typeface="+mj-lt"/>
              <a:buAutoNum type="arabicPeriod"/>
            </a:pPr>
            <a:r>
              <a:rPr lang="en-US" dirty="0">
                <a:latin typeface="Myriad Pro Light" panose="020B0403030403020204" pitchFamily="34" charset="0"/>
              </a:rPr>
              <a:t>Data security centric</a:t>
            </a:r>
          </a:p>
          <a:p>
            <a:pPr marL="914400" lvl="1" indent="-457200" algn="l">
              <a:buFont typeface="+mj-lt"/>
              <a:buAutoNum type="arabicPeriod"/>
            </a:pPr>
            <a:r>
              <a:rPr lang="en-US" dirty="0">
                <a:latin typeface="Myriad Pro Light" panose="020B0403030403020204" pitchFamily="34" charset="0"/>
              </a:rPr>
              <a:t>Sliding scale authentication strategies</a:t>
            </a:r>
          </a:p>
          <a:p>
            <a:pPr marL="914400" lvl="1" indent="-457200" algn="l">
              <a:buFont typeface="+mj-lt"/>
              <a:buAutoNum type="arabicPeriod"/>
            </a:pPr>
            <a:r>
              <a:rPr lang="en-US" dirty="0">
                <a:latin typeface="Myriad Pro Light" panose="020B0403030403020204" pitchFamily="34" charset="0"/>
              </a:rPr>
              <a:t>Refocus on the endpoint</a:t>
            </a:r>
          </a:p>
        </p:txBody>
      </p:sp>
    </p:spTree>
    <p:extLst>
      <p:ext uri="{BB962C8B-B14F-4D97-AF65-F5344CB8AC3E}">
        <p14:creationId xmlns:p14="http://schemas.microsoft.com/office/powerpoint/2010/main" val="152131898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a:solidFill>
                  <a:srgbClr val="FFFFFF"/>
                </a:solidFill>
                <a:latin typeface="Open Sans" charset="0"/>
                <a:cs typeface="Open Sans" charset="0"/>
                <a:sym typeface="Open Sans" charset="0"/>
              </a:rPr>
              <a:t>03</a:t>
            </a:r>
          </a:p>
        </p:txBody>
      </p:sp>
      <p:sp>
        <p:nvSpPr>
          <p:cNvPr id="17414" name="Rectangle 6"/>
          <p:cNvSpPr>
            <a:spLocks/>
          </p:cNvSpPr>
          <p:nvPr/>
        </p:nvSpPr>
        <p:spPr bwMode="auto">
          <a:xfrm>
            <a:off x="5172075" y="2255044"/>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800" dirty="0">
                <a:solidFill>
                  <a:srgbClr val="FFFFFF"/>
                </a:solidFill>
                <a:latin typeface="Myriad Pro Light" panose="020B0403030403020204" pitchFamily="34" charset="0"/>
                <a:cs typeface="Open Sans Light" charset="0"/>
                <a:sym typeface="Open Sans Light" charset="0"/>
              </a:rPr>
              <a:t>History</a:t>
            </a:r>
          </a:p>
        </p:txBody>
      </p:sp>
      <p:sp>
        <p:nvSpPr>
          <p:cNvPr id="17415" name="Rectangle 7"/>
          <p:cNvSpPr>
            <a:spLocks/>
          </p:cNvSpPr>
          <p:nvPr/>
        </p:nvSpPr>
        <p:spPr bwMode="auto">
          <a:xfrm>
            <a:off x="962025" y="359569"/>
            <a:ext cx="43529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Old Wine</a:t>
            </a:r>
            <a:r>
              <a:rPr lang="en-US" sz="2400" dirty="0" smtClean="0">
                <a:solidFill>
                  <a:srgbClr val="0070C0"/>
                </a:solidFill>
                <a:latin typeface="Open Sans Light" charset="0"/>
                <a:cs typeface="Open Sans Light" charset="0"/>
                <a:sym typeface="Open Sans Light" charset="0"/>
              </a:rPr>
              <a:t> </a:t>
            </a:r>
            <a:r>
              <a:rPr lang="en-US" sz="2400" dirty="0" smtClean="0">
                <a:solidFill>
                  <a:srgbClr val="0070C0"/>
                </a:solidFill>
                <a:latin typeface="Myriad Pro Black" panose="020B0803030403020204" pitchFamily="34" charset="0"/>
                <a:cs typeface="Open Sans Light" charset="0"/>
                <a:sym typeface="Open Sans Light" charset="0"/>
              </a:rPr>
              <a:t>New Bottles</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2" name="Rectangle 1"/>
          <p:cNvSpPr/>
          <p:nvPr/>
        </p:nvSpPr>
        <p:spPr bwMode="auto">
          <a:xfrm>
            <a:off x="1004888" y="2043112"/>
            <a:ext cx="3952875" cy="2586038"/>
          </a:xfrm>
          <a:prstGeom prst="rect">
            <a:avLst/>
          </a:prstGeom>
          <a:solidFill>
            <a:schemeClr val="bg1">
              <a:lumMod val="65000"/>
            </a:schemeClr>
          </a:solidFill>
          <a:ln w="25400" cap="flat" cmpd="sng" algn="ctr">
            <a:no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algn="l" defTabSz="342900"/>
            <a:r>
              <a:rPr lang="en-US" dirty="0" smtClean="0">
                <a:solidFill>
                  <a:schemeClr val="tx1"/>
                </a:solidFill>
                <a:latin typeface="Myriad Pro Light" panose="020B0403030403020204" pitchFamily="34" charset="0"/>
              </a:rPr>
              <a:t>Fundamental Position of CU*Answers is that </a:t>
            </a:r>
            <a:r>
              <a:rPr lang="en-US" dirty="0" smtClean="0">
                <a:solidFill>
                  <a:schemeClr val="tx1"/>
                </a:solidFill>
                <a:latin typeface="Myriad Pro Black" panose="020B0803030403020204" pitchFamily="34" charset="0"/>
              </a:rPr>
              <a:t>Cybersecurity</a:t>
            </a:r>
            <a:r>
              <a:rPr lang="en-US" dirty="0" smtClean="0">
                <a:solidFill>
                  <a:schemeClr val="tx1"/>
                </a:solidFill>
                <a:latin typeface="Myriad Pro Light" panose="020B0403030403020204" pitchFamily="34" charset="0"/>
              </a:rPr>
              <a:t> does not fundamentally alter the requirements of protecting member information.</a:t>
            </a:r>
            <a:endParaRPr lang="en-US" dirty="0">
              <a:solidFill>
                <a:schemeClr val="tx1"/>
              </a:solidFill>
              <a:latin typeface="Myriad Pro Light" panose="020B0403030403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7425" y="2082233"/>
            <a:ext cx="2495550" cy="2495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left)">
                                      <p:cBhvr>
                                        <p:cTn id="7" dur="1000"/>
                                        <p:tgtEl>
                                          <p:spTgt spid="1741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iterate type="lt">
                                    <p:tmPct val="10000"/>
                                  </p:iterate>
                                  <p:childTnLst>
                                    <p:set>
                                      <p:cBhvr>
                                        <p:cTn id="15" dur="1" fill="hold">
                                          <p:stCondLst>
                                            <p:cond delay="0"/>
                                          </p:stCondLst>
                                        </p:cTn>
                                        <p:tgtEl>
                                          <p:spTgt spid="17414"/>
                                        </p:tgtEl>
                                        <p:attrNameLst>
                                          <p:attrName>style.visibility</p:attrName>
                                        </p:attrNameLst>
                                      </p:cBhvr>
                                      <p:to>
                                        <p:strVal val="visible"/>
                                      </p:to>
                                    </p:set>
                                    <p:animEffect transition="in" filter="wipe(left)">
                                      <p:cBhvr>
                                        <p:cTn id="16" dur="500"/>
                                        <p:tgtEl>
                                          <p:spTgt spid="17414"/>
                                        </p:tgtEl>
                                      </p:cBhvr>
                                    </p:animEffec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5"/>
                                        </p:tgtEl>
                                        <p:attrNameLst>
                                          <p:attrName>r</p:attrName>
                                        </p:attrNameLst>
                                      </p:cBhvr>
                                    </p:animRot>
                                    <p:animRot by="-240000">
                                      <p:cBhvr>
                                        <p:cTn id="21" dur="200" fill="hold">
                                          <p:stCondLst>
                                            <p:cond delay="200"/>
                                          </p:stCondLst>
                                        </p:cTn>
                                        <p:tgtEl>
                                          <p:spTgt spid="5"/>
                                        </p:tgtEl>
                                        <p:attrNameLst>
                                          <p:attrName>r</p:attrName>
                                        </p:attrNameLst>
                                      </p:cBhvr>
                                    </p:animRot>
                                    <p:animRot by="240000">
                                      <p:cBhvr>
                                        <p:cTn id="22" dur="200" fill="hold">
                                          <p:stCondLst>
                                            <p:cond delay="400"/>
                                          </p:stCondLst>
                                        </p:cTn>
                                        <p:tgtEl>
                                          <p:spTgt spid="5"/>
                                        </p:tgtEl>
                                        <p:attrNameLst>
                                          <p:attrName>r</p:attrName>
                                        </p:attrNameLst>
                                      </p:cBhvr>
                                    </p:animRot>
                                    <p:animRot by="-240000">
                                      <p:cBhvr>
                                        <p:cTn id="23" dur="200" fill="hold">
                                          <p:stCondLst>
                                            <p:cond delay="600"/>
                                          </p:stCondLst>
                                        </p:cTn>
                                        <p:tgtEl>
                                          <p:spTgt spid="5"/>
                                        </p:tgtEl>
                                        <p:attrNameLst>
                                          <p:attrName>r</p:attrName>
                                        </p:attrNameLst>
                                      </p:cBhvr>
                                    </p:animRot>
                                    <p:animRot by="120000">
                                      <p:cBhvr>
                                        <p:cTn id="2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7108726"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Incident Response: </a:t>
            </a:r>
            <a:r>
              <a:rPr lang="en-US" sz="2400" dirty="0" smtClean="0">
                <a:solidFill>
                  <a:srgbClr val="0070C0"/>
                </a:solidFill>
                <a:latin typeface="Myriad Pro Black" panose="020B0803030403020204" pitchFamily="34" charset="0"/>
                <a:cs typeface="Open Sans Light" charset="0"/>
                <a:sym typeface="Open Sans Light" charset="0"/>
              </a:rPr>
              <a:t>Data Security Centric Tactics</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 name="Rectangle 1"/>
          <p:cNvSpPr/>
          <p:nvPr/>
        </p:nvSpPr>
        <p:spPr>
          <a:xfrm>
            <a:off x="945930" y="1010228"/>
            <a:ext cx="7379792" cy="3893374"/>
          </a:xfrm>
          <a:prstGeom prst="rect">
            <a:avLst/>
          </a:prstGeom>
        </p:spPr>
        <p:txBody>
          <a:bodyPr wrap="square">
            <a:spAutoFit/>
          </a:bodyPr>
          <a:lstStyle/>
          <a:p>
            <a:pPr algn="l"/>
            <a:r>
              <a:rPr lang="en-US" dirty="0">
                <a:latin typeface="Myriad Pro Light" panose="020B0403030403020204" pitchFamily="34" charset="0"/>
              </a:rPr>
              <a:t>Data will be moved across systems</a:t>
            </a:r>
          </a:p>
          <a:p>
            <a:pPr lvl="1" algn="l"/>
            <a:r>
              <a:rPr lang="en-US" dirty="0">
                <a:latin typeface="Myriad Pro Light" panose="020B0403030403020204" pitchFamily="34" charset="0"/>
              </a:rPr>
              <a:t>Containing data reduces value to end users</a:t>
            </a:r>
          </a:p>
          <a:p>
            <a:pPr lvl="1" algn="l"/>
            <a:r>
              <a:rPr lang="en-US" dirty="0">
                <a:latin typeface="Myriad Pro Light" panose="020B0403030403020204" pitchFamily="34" charset="0"/>
              </a:rPr>
              <a:t>Think “Big Data” / “Data Warehouses” / Cloud computing</a:t>
            </a:r>
          </a:p>
          <a:p>
            <a:pPr algn="l"/>
            <a:endParaRPr lang="en-US" dirty="0" smtClean="0">
              <a:latin typeface="Myriad Pro Light" panose="020B0403030403020204" pitchFamily="34" charset="0"/>
            </a:endParaRPr>
          </a:p>
          <a:p>
            <a:pPr algn="l"/>
            <a:r>
              <a:rPr lang="en-US" dirty="0" smtClean="0">
                <a:latin typeface="Myriad Pro Light" panose="020B0403030403020204" pitchFamily="34" charset="0"/>
              </a:rPr>
              <a:t>Encryption </a:t>
            </a:r>
            <a:r>
              <a:rPr lang="en-US" dirty="0">
                <a:latin typeface="Myriad Pro Light" panose="020B0403030403020204" pitchFamily="34" charset="0"/>
              </a:rPr>
              <a:t>of PII data</a:t>
            </a:r>
          </a:p>
          <a:p>
            <a:pPr lvl="1" algn="l"/>
            <a:r>
              <a:rPr lang="en-US" dirty="0">
                <a:latin typeface="Myriad Pro Light" panose="020B0403030403020204" pitchFamily="34" charset="0"/>
              </a:rPr>
              <a:t>PII data that has been encrypted is less valuable to attackers</a:t>
            </a:r>
          </a:p>
          <a:p>
            <a:pPr lvl="1" algn="l"/>
            <a:r>
              <a:rPr lang="en-US" dirty="0">
                <a:latin typeface="Myriad Pro Light" panose="020B0403030403020204" pitchFamily="34" charset="0"/>
              </a:rPr>
              <a:t>Increasing the cost of attacking your organization will significantly reduce the threat of a breach (attackers have costs, too).</a:t>
            </a:r>
          </a:p>
          <a:p>
            <a:pPr lvl="1" algn="l"/>
            <a:r>
              <a:rPr lang="en-US" dirty="0">
                <a:latin typeface="Myriad Pro Light" panose="020B0403030403020204" pitchFamily="34" charset="0"/>
              </a:rPr>
              <a:t>Encrypt PII data everywhere it is at rest (i.e. stored), regardless of system</a:t>
            </a:r>
          </a:p>
          <a:p>
            <a:pPr lvl="1" algn="l"/>
            <a:r>
              <a:rPr lang="en-US" dirty="0">
                <a:latin typeface="Myriad Pro Light" panose="020B0403030403020204" pitchFamily="34" charset="0"/>
              </a:rPr>
              <a:t>Encrypt PII data motion on the network</a:t>
            </a:r>
          </a:p>
          <a:p>
            <a:pPr algn="l"/>
            <a:endParaRPr lang="en-US" sz="1600" dirty="0">
              <a:latin typeface="Myriad Pro Light" panose="020B0403030403020204" pitchFamily="34" charset="0"/>
            </a:endParaRPr>
          </a:p>
        </p:txBody>
      </p:sp>
    </p:spTree>
    <p:extLst>
      <p:ext uri="{BB962C8B-B14F-4D97-AF65-F5344CB8AC3E}">
        <p14:creationId xmlns:p14="http://schemas.microsoft.com/office/powerpoint/2010/main" val="1460681216"/>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7108726"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Encryption: </a:t>
            </a:r>
            <a:r>
              <a:rPr lang="en-US" sz="2400" dirty="0" smtClean="0">
                <a:solidFill>
                  <a:srgbClr val="0070C0"/>
                </a:solidFill>
                <a:latin typeface="Myriad Pro Black" panose="020B0803030403020204" pitchFamily="34" charset="0"/>
                <a:cs typeface="Open Sans Light" charset="0"/>
                <a:sym typeface="Open Sans Light" charset="0"/>
              </a:rPr>
              <a:t>“</a:t>
            </a:r>
            <a:r>
              <a:rPr lang="en-US" sz="2400" dirty="0" err="1" smtClean="0">
                <a:solidFill>
                  <a:srgbClr val="0070C0"/>
                </a:solidFill>
                <a:latin typeface="Myriad Pro Black" panose="020B0803030403020204" pitchFamily="34" charset="0"/>
                <a:cs typeface="Open Sans Light" charset="0"/>
                <a:sym typeface="Open Sans Light" charset="0"/>
              </a:rPr>
              <a:t>Gotchas</a:t>
            </a:r>
            <a:r>
              <a:rPr lang="en-US" sz="2400" dirty="0" smtClean="0">
                <a:solidFill>
                  <a:srgbClr val="0070C0"/>
                </a:solidFill>
                <a:latin typeface="Myriad Pro Black" panose="020B0803030403020204" pitchFamily="34" charset="0"/>
                <a:cs typeface="Open Sans Light" charset="0"/>
                <a:sym typeface="Open Sans Light" charset="0"/>
              </a:rPr>
              <a:t>”</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 name="Rectangle 1"/>
          <p:cNvSpPr/>
          <p:nvPr/>
        </p:nvSpPr>
        <p:spPr>
          <a:xfrm>
            <a:off x="945930" y="1010228"/>
            <a:ext cx="7379792" cy="3785652"/>
          </a:xfrm>
          <a:prstGeom prst="rect">
            <a:avLst/>
          </a:prstGeom>
        </p:spPr>
        <p:txBody>
          <a:bodyPr wrap="square">
            <a:spAutoFit/>
          </a:bodyPr>
          <a:lstStyle/>
          <a:p>
            <a:pPr algn="l"/>
            <a:r>
              <a:rPr lang="en-US" sz="1600" dirty="0">
                <a:latin typeface="Myriad Pro Light" panose="020B0403030403020204" pitchFamily="34" charset="0"/>
              </a:rPr>
              <a:t>Encryption increases the cost of an attack – that’s good</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Encryption </a:t>
            </a:r>
            <a:r>
              <a:rPr lang="en-US" sz="1600" dirty="0">
                <a:latin typeface="Myriad Pro Light" panose="020B0403030403020204" pitchFamily="34" charset="0"/>
              </a:rPr>
              <a:t>increases costs to the organization – that’s reality</a:t>
            </a:r>
          </a:p>
          <a:p>
            <a:pPr lvl="1" algn="l"/>
            <a:r>
              <a:rPr lang="en-US" sz="1600" dirty="0">
                <a:latin typeface="Myriad Pro Light" panose="020B0403030403020204" pitchFamily="34" charset="0"/>
              </a:rPr>
              <a:t>Key management – protecting the material that encrypts the data</a:t>
            </a:r>
          </a:p>
          <a:p>
            <a:pPr lvl="2" algn="l"/>
            <a:r>
              <a:rPr lang="en-US" sz="1600" dirty="0">
                <a:latin typeface="Myriad Pro Light" panose="020B0403030403020204" pitchFamily="34" charset="0"/>
              </a:rPr>
              <a:t>Do you have a key management policy?</a:t>
            </a:r>
          </a:p>
          <a:p>
            <a:pPr lvl="2" algn="l"/>
            <a:r>
              <a:rPr lang="en-US" sz="1600" dirty="0">
                <a:latin typeface="Myriad Pro Light" panose="020B0403030403020204" pitchFamily="34" charset="0"/>
              </a:rPr>
              <a:t>How do you keep key material secure / private?</a:t>
            </a:r>
          </a:p>
          <a:p>
            <a:pPr lvl="1" algn="l"/>
            <a:r>
              <a:rPr lang="en-US" sz="1600" dirty="0">
                <a:latin typeface="Myriad Pro Light" panose="020B0403030403020204" pitchFamily="34" charset="0"/>
              </a:rPr>
              <a:t>Encryption is under attack</a:t>
            </a:r>
          </a:p>
          <a:p>
            <a:pPr lvl="2" algn="l"/>
            <a:r>
              <a:rPr lang="en-US" sz="1600" dirty="0">
                <a:latin typeface="Myriad Pro Light" panose="020B0403030403020204" pitchFamily="34" charset="0"/>
              </a:rPr>
              <a:t>SSLv2; SSLv3, TLS, SSH, etc.</a:t>
            </a:r>
          </a:p>
          <a:p>
            <a:pPr lvl="2" algn="l"/>
            <a:r>
              <a:rPr lang="en-US" sz="1600" dirty="0">
                <a:latin typeface="Myriad Pro Light" panose="020B0403030403020204" pitchFamily="34" charset="0"/>
              </a:rPr>
              <a:t>Successfully attacking even weak encryption is still hard</a:t>
            </a:r>
          </a:p>
          <a:p>
            <a:pPr lvl="1" algn="l"/>
            <a:r>
              <a:rPr lang="en-US" sz="1600" dirty="0">
                <a:latin typeface="Myriad Pro Light" panose="020B0403030403020204" pitchFamily="34" charset="0"/>
              </a:rPr>
              <a:t>Encryption requires maintenance</a:t>
            </a:r>
          </a:p>
          <a:p>
            <a:pPr lvl="2" algn="l"/>
            <a:r>
              <a:rPr lang="en-US" sz="1600" dirty="0">
                <a:latin typeface="Myriad Pro Light" panose="020B0403030403020204" pitchFamily="34" charset="0"/>
              </a:rPr>
              <a:t>Patching / Compatibility issues</a:t>
            </a:r>
          </a:p>
          <a:p>
            <a:pPr lvl="2" algn="l"/>
            <a:r>
              <a:rPr lang="en-US" sz="1600" dirty="0">
                <a:latin typeface="Myriad Pro Light" panose="020B0403030403020204" pitchFamily="34" charset="0"/>
              </a:rPr>
              <a:t>Moving to new forms is expensive and requires coordination with members/partners</a:t>
            </a:r>
          </a:p>
          <a:p>
            <a:pPr lvl="1" algn="l"/>
            <a:r>
              <a:rPr lang="en-US" sz="1600" dirty="0">
                <a:latin typeface="Myriad Pro Light" panose="020B0403030403020204" pitchFamily="34" charset="0"/>
              </a:rPr>
              <a:t>Network security devices (firewalls/IDS/IPS) can’t inspect encrypted traffic for threats</a:t>
            </a:r>
          </a:p>
          <a:p>
            <a:pPr algn="l"/>
            <a:endParaRPr lang="en-US" sz="1600" dirty="0">
              <a:latin typeface="Myriad Pro Light" panose="020B0403030403020204" pitchFamily="34" charset="0"/>
            </a:endParaRPr>
          </a:p>
        </p:txBody>
      </p:sp>
    </p:spTree>
    <p:extLst>
      <p:ext uri="{BB962C8B-B14F-4D97-AF65-F5344CB8AC3E}">
        <p14:creationId xmlns:p14="http://schemas.microsoft.com/office/powerpoint/2010/main" val="540113130"/>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7108726"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a:solidFill>
                  <a:srgbClr val="0070C0"/>
                </a:solidFill>
                <a:latin typeface="Myriad Pro Light" panose="020B0403030403020204" pitchFamily="34" charset="0"/>
              </a:rPr>
              <a:t>Data Breach </a:t>
            </a:r>
            <a:r>
              <a:rPr lang="en-US" sz="2400" dirty="0" smtClean="0">
                <a:solidFill>
                  <a:srgbClr val="0070C0"/>
                </a:solidFill>
                <a:latin typeface="Myriad Pro Light" panose="020B0403030403020204" pitchFamily="34" charset="0"/>
              </a:rPr>
              <a:t>Management: </a:t>
            </a:r>
            <a:br>
              <a:rPr lang="en-US" sz="2400" dirty="0" smtClean="0">
                <a:solidFill>
                  <a:srgbClr val="0070C0"/>
                </a:solidFill>
                <a:latin typeface="Myriad Pro Light" panose="020B0403030403020204" pitchFamily="34" charset="0"/>
              </a:rPr>
            </a:br>
            <a:r>
              <a:rPr lang="en-US" sz="2400" dirty="0" smtClean="0">
                <a:solidFill>
                  <a:srgbClr val="0070C0"/>
                </a:solidFill>
                <a:latin typeface="Myriad Pro Black" panose="020B0803030403020204" pitchFamily="34" charset="0"/>
              </a:rPr>
              <a:t>User </a:t>
            </a:r>
            <a:r>
              <a:rPr lang="en-US" sz="2400" dirty="0">
                <a:solidFill>
                  <a:srgbClr val="0070C0"/>
                </a:solidFill>
                <a:latin typeface="Myriad Pro Black" panose="020B0803030403020204" pitchFamily="34" charset="0"/>
              </a:rPr>
              <a:t>Authentication/Access Tactics</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 name="Rectangle 1"/>
          <p:cNvSpPr/>
          <p:nvPr/>
        </p:nvSpPr>
        <p:spPr>
          <a:xfrm>
            <a:off x="945930" y="1010228"/>
            <a:ext cx="7379792" cy="3785652"/>
          </a:xfrm>
          <a:prstGeom prst="rect">
            <a:avLst/>
          </a:prstGeom>
        </p:spPr>
        <p:txBody>
          <a:bodyPr wrap="square">
            <a:spAutoFit/>
          </a:bodyPr>
          <a:lstStyle/>
          <a:p>
            <a:pPr algn="l"/>
            <a:endParaRPr lang="en-US" sz="1600" dirty="0" smtClean="0">
              <a:latin typeface="Myriad Pro Light" panose="020B0403030403020204" pitchFamily="34" charset="0"/>
            </a:endParaRPr>
          </a:p>
          <a:p>
            <a:pPr algn="l"/>
            <a:r>
              <a:rPr lang="en-US" sz="1600" dirty="0">
                <a:latin typeface="Myriad Pro Light" panose="020B0403030403020204" pitchFamily="34" charset="0"/>
              </a:rPr>
              <a:t>More authentication types than we can shake a stick at (passwords, biometrics, one-time passwords, cell phones, USB sticks, etc.)</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A </a:t>
            </a:r>
            <a:r>
              <a:rPr lang="en-US" sz="1600" dirty="0">
                <a:latin typeface="Myriad Pro Light" panose="020B0403030403020204" pitchFamily="34" charset="0"/>
              </a:rPr>
              <a:t>data-centric perspective on security:</a:t>
            </a:r>
          </a:p>
          <a:p>
            <a:pPr lvl="1" algn="l"/>
            <a:r>
              <a:rPr lang="en-US" sz="1600" dirty="0">
                <a:latin typeface="Myriad Pro Light" panose="020B0403030403020204" pitchFamily="34" charset="0"/>
              </a:rPr>
              <a:t>Authentication barriers based on the context of the user action</a:t>
            </a:r>
          </a:p>
          <a:p>
            <a:pPr lvl="1" algn="l"/>
            <a:r>
              <a:rPr lang="en-US" sz="1600" dirty="0">
                <a:latin typeface="Myriad Pro Light" panose="020B0403030403020204" pitchFamily="34" charset="0"/>
              </a:rPr>
              <a:t>Layers of authentication based on the risk</a:t>
            </a:r>
          </a:p>
          <a:p>
            <a:pPr lvl="1" algn="l"/>
            <a:r>
              <a:rPr lang="en-US" sz="1600" dirty="0">
                <a:latin typeface="Myriad Pro Light" panose="020B0403030403020204" pitchFamily="34" charset="0"/>
              </a:rPr>
              <a:t>Sliding scale of authentication barriers based on the risk of the request/transaction</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Outsourcing </a:t>
            </a:r>
            <a:r>
              <a:rPr lang="en-US" sz="1600" dirty="0">
                <a:latin typeface="Myriad Pro Light" panose="020B0403030403020204" pitchFamily="34" charset="0"/>
              </a:rPr>
              <a:t>authentication</a:t>
            </a:r>
          </a:p>
          <a:p>
            <a:pPr lvl="1" algn="l"/>
            <a:r>
              <a:rPr lang="en-US" sz="1600" dirty="0">
                <a:latin typeface="Myriad Pro Light" panose="020B0403030403020204" pitchFamily="34" charset="0"/>
              </a:rPr>
              <a:t>Can outside experts make authentication decisions more accurately than we can?</a:t>
            </a:r>
          </a:p>
          <a:p>
            <a:pPr lvl="1" algn="l"/>
            <a:r>
              <a:rPr lang="en-US" sz="1600" dirty="0">
                <a:latin typeface="Myriad Pro Light" panose="020B0403030403020204" pitchFamily="34" charset="0"/>
              </a:rPr>
              <a:t>Will members demand external authentication (cell phones, google authenticator, etc.?)</a:t>
            </a:r>
          </a:p>
          <a:p>
            <a:pPr lvl="1" algn="l"/>
            <a:r>
              <a:rPr lang="en-US" sz="1600" dirty="0">
                <a:latin typeface="Myriad Pro Light" panose="020B0403030403020204" pitchFamily="34" charset="0"/>
              </a:rPr>
              <a:t>How will internal/external authentication processes be layered/implemented?</a:t>
            </a:r>
          </a:p>
          <a:p>
            <a:pPr algn="l"/>
            <a:endParaRPr lang="en-US" sz="1600" dirty="0">
              <a:latin typeface="Myriad Pro Light" panose="020B0403030403020204" pitchFamily="34" charset="0"/>
            </a:endParaRPr>
          </a:p>
        </p:txBody>
      </p:sp>
    </p:spTree>
    <p:extLst>
      <p:ext uri="{BB962C8B-B14F-4D97-AF65-F5344CB8AC3E}">
        <p14:creationId xmlns:p14="http://schemas.microsoft.com/office/powerpoint/2010/main" val="1191729209"/>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7108726"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a:solidFill>
                  <a:srgbClr val="0070C0"/>
                </a:solidFill>
                <a:latin typeface="Myriad Pro Light" panose="020B0403030403020204" pitchFamily="34" charset="0"/>
              </a:rPr>
              <a:t>User Authentication </a:t>
            </a:r>
            <a:r>
              <a:rPr lang="en-US" sz="2400" dirty="0" smtClean="0">
                <a:solidFill>
                  <a:srgbClr val="0070C0"/>
                </a:solidFill>
                <a:latin typeface="Myriad Pro Light" panose="020B0403030403020204" pitchFamily="34" charset="0"/>
              </a:rPr>
              <a:t>Tactics</a:t>
            </a:r>
            <a:r>
              <a:rPr lang="en-US" sz="2400" dirty="0" smtClean="0">
                <a:solidFill>
                  <a:srgbClr val="0070C0"/>
                </a:solidFill>
                <a:latin typeface="Myriad Pro Light" panose="020B0403030403020204" pitchFamily="34" charset="0"/>
                <a:cs typeface="Open Sans Light" charset="0"/>
                <a:sym typeface="Open Sans Light" charset="0"/>
              </a:rPr>
              <a:t>: </a:t>
            </a:r>
            <a:r>
              <a:rPr lang="en-US" sz="2400" dirty="0" smtClean="0">
                <a:solidFill>
                  <a:srgbClr val="0070C0"/>
                </a:solidFill>
                <a:latin typeface="Myriad Pro Black" panose="020B0803030403020204" pitchFamily="34" charset="0"/>
                <a:cs typeface="Open Sans Light" charset="0"/>
                <a:sym typeface="Open Sans Light" charset="0"/>
              </a:rPr>
              <a:t>Your Network</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 name="Rectangle 1"/>
          <p:cNvSpPr/>
          <p:nvPr/>
        </p:nvSpPr>
        <p:spPr>
          <a:xfrm>
            <a:off x="945930" y="1010228"/>
            <a:ext cx="7379792" cy="3539430"/>
          </a:xfrm>
          <a:prstGeom prst="rect">
            <a:avLst/>
          </a:prstGeom>
        </p:spPr>
        <p:txBody>
          <a:bodyPr wrap="square">
            <a:spAutoFit/>
          </a:bodyPr>
          <a:lstStyle/>
          <a:p>
            <a:pPr algn="l"/>
            <a:r>
              <a:rPr lang="en-US" sz="1600" dirty="0">
                <a:latin typeface="Myriad Pro Light" panose="020B0403030403020204" pitchFamily="34" charset="0"/>
              </a:rPr>
              <a:t>When will we shift to sliding-scale risk based authentication for internal/network users?</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When </a:t>
            </a:r>
            <a:r>
              <a:rPr lang="en-US" sz="1600" dirty="0">
                <a:latin typeface="Myriad Pro Light" panose="020B0403030403020204" pitchFamily="34" charset="0"/>
              </a:rPr>
              <a:t>will passwords be relegated to low-risk activities only?</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Readily </a:t>
            </a:r>
            <a:r>
              <a:rPr lang="en-US" sz="1600" dirty="0">
                <a:latin typeface="Myriad Pro Light" panose="020B0403030403020204" pitchFamily="34" charset="0"/>
              </a:rPr>
              <a:t>available systems can compromise 19 character passwords in less than 3 weeks (low cost to attacker)</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27</a:t>
            </a:r>
            <a:r>
              <a:rPr lang="en-US" sz="1600" dirty="0">
                <a:latin typeface="Myriad Pro Light" panose="020B0403030403020204" pitchFamily="34" charset="0"/>
              </a:rPr>
              <a:t>% of US employees would sell their passwords for $1,000 or less (source: Sailpoint.com survey)</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Password </a:t>
            </a:r>
            <a:r>
              <a:rPr lang="en-US" sz="1600" dirty="0">
                <a:latin typeface="Myriad Pro Light" panose="020B0403030403020204" pitchFamily="34" charset="0"/>
              </a:rPr>
              <a:t>strength is NOT improving (#1 password is still 123456 and #2 is password)</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What </a:t>
            </a:r>
            <a:r>
              <a:rPr lang="en-US" sz="1600" dirty="0">
                <a:latin typeface="Myriad Pro Light" panose="020B0403030403020204" pitchFamily="34" charset="0"/>
              </a:rPr>
              <a:t>you will budget over the next 3 years to implement a tactic to address this concern</a:t>
            </a:r>
          </a:p>
          <a:p>
            <a:pPr algn="l"/>
            <a:endParaRPr lang="en-US" sz="1600" dirty="0">
              <a:latin typeface="Myriad Pro Light" panose="020B0403030403020204" pitchFamily="34" charset="0"/>
            </a:endParaRPr>
          </a:p>
        </p:txBody>
      </p:sp>
    </p:spTree>
    <p:extLst>
      <p:ext uri="{BB962C8B-B14F-4D97-AF65-F5344CB8AC3E}">
        <p14:creationId xmlns:p14="http://schemas.microsoft.com/office/powerpoint/2010/main" val="44389452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7108726"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rPr>
              <a:t>Breach Management</a:t>
            </a:r>
            <a:r>
              <a:rPr lang="en-US" sz="2400" dirty="0" smtClean="0">
                <a:solidFill>
                  <a:srgbClr val="0070C0"/>
                </a:solidFill>
                <a:latin typeface="Myriad Pro Light" panose="020B0403030403020204" pitchFamily="34" charset="0"/>
                <a:cs typeface="Open Sans Light" charset="0"/>
                <a:sym typeface="Open Sans Light" charset="0"/>
              </a:rPr>
              <a:t>: </a:t>
            </a:r>
            <a:r>
              <a:rPr lang="en-US" sz="2400" dirty="0" smtClean="0">
                <a:solidFill>
                  <a:srgbClr val="0070C0"/>
                </a:solidFill>
                <a:latin typeface="Myriad Pro Black" panose="020B0803030403020204" pitchFamily="34" charset="0"/>
                <a:cs typeface="Open Sans Light" charset="0"/>
                <a:sym typeface="Open Sans Light" charset="0"/>
              </a:rPr>
              <a:t>Refocus on the Endpoint</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 name="Rectangle 1"/>
          <p:cNvSpPr/>
          <p:nvPr/>
        </p:nvSpPr>
        <p:spPr>
          <a:xfrm>
            <a:off x="945930" y="1010228"/>
            <a:ext cx="7379792" cy="2062103"/>
          </a:xfrm>
          <a:prstGeom prst="rect">
            <a:avLst/>
          </a:prstGeom>
        </p:spPr>
        <p:txBody>
          <a:bodyPr wrap="square">
            <a:spAutoFit/>
          </a:bodyPr>
          <a:lstStyle/>
          <a:p>
            <a:pPr algn="l"/>
            <a:r>
              <a:rPr lang="en-US" sz="1600" dirty="0">
                <a:latin typeface="Myriad Pro Light" panose="020B0403030403020204" pitchFamily="34" charset="0"/>
              </a:rPr>
              <a:t>Users interact with PII at the workstation/PC/laptop (endpoint)</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Bad </a:t>
            </a:r>
            <a:r>
              <a:rPr lang="en-US" sz="1600" dirty="0">
                <a:latin typeface="Myriad Pro Light" panose="020B0403030403020204" pitchFamily="34" charset="0"/>
              </a:rPr>
              <a:t>actors are targeting the workstation to </a:t>
            </a:r>
            <a:r>
              <a:rPr lang="en-US" sz="1600" dirty="0" err="1">
                <a:latin typeface="Myriad Pro Light" panose="020B0403030403020204" pitchFamily="34" charset="0"/>
              </a:rPr>
              <a:t>exfiltrate</a:t>
            </a:r>
            <a:r>
              <a:rPr lang="en-US" sz="1600" dirty="0">
                <a:latin typeface="Myriad Pro Light" panose="020B0403030403020204" pitchFamily="34" charset="0"/>
              </a:rPr>
              <a:t> PII</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They </a:t>
            </a:r>
            <a:r>
              <a:rPr lang="en-US" sz="1600" dirty="0">
                <a:latin typeface="Myriad Pro Light" panose="020B0403030403020204" pitchFamily="34" charset="0"/>
              </a:rPr>
              <a:t>will also target mobile devices in hopes they’ll find your PII there</a:t>
            </a:r>
          </a:p>
          <a:p>
            <a:pPr algn="l"/>
            <a:endParaRPr lang="en-US" sz="1600" dirty="0" smtClean="0">
              <a:latin typeface="Myriad Pro Light" panose="020B0403030403020204" pitchFamily="34" charset="0"/>
            </a:endParaRPr>
          </a:p>
          <a:p>
            <a:pPr algn="l"/>
            <a:r>
              <a:rPr lang="en-US" sz="1600" dirty="0" smtClean="0">
                <a:latin typeface="Myriad Pro Light" panose="020B0403030403020204" pitchFamily="34" charset="0"/>
              </a:rPr>
              <a:t>They </a:t>
            </a:r>
            <a:r>
              <a:rPr lang="en-US" sz="1600" dirty="0">
                <a:latin typeface="Myriad Pro Light" panose="020B0403030403020204" pitchFamily="34" charset="0"/>
              </a:rPr>
              <a:t>are overwhelming traditional AV solutions with sheer volumes of malware</a:t>
            </a:r>
          </a:p>
          <a:p>
            <a:pPr algn="l"/>
            <a:endParaRPr lang="en-US" sz="1600" dirty="0">
              <a:latin typeface="Myriad Pro Light" panose="020B0403030403020204" pitchFamily="34" charset="0"/>
            </a:endParaRPr>
          </a:p>
        </p:txBody>
      </p:sp>
      <p:sp>
        <p:nvSpPr>
          <p:cNvPr id="19" name="Rectangle 18"/>
          <p:cNvSpPr/>
          <p:nvPr/>
        </p:nvSpPr>
        <p:spPr>
          <a:xfrm>
            <a:off x="4197612" y="3265363"/>
            <a:ext cx="4096987" cy="169817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yriad Pro Light" panose="020B0403030403020204" pitchFamily="34" charset="0"/>
              </a:rPr>
              <a:t>You need a plan for assessing workstation security and addressing weaknesses in 2016</a:t>
            </a:r>
            <a:endParaRPr lang="en-US" dirty="0">
              <a:latin typeface="Myriad Pro Light" panose="020B0403030403020204" pitchFamily="34" charset="0"/>
            </a:endParaRPr>
          </a:p>
        </p:txBody>
      </p:sp>
    </p:spTree>
    <p:extLst>
      <p:ext uri="{BB962C8B-B14F-4D97-AF65-F5344CB8AC3E}">
        <p14:creationId xmlns:p14="http://schemas.microsoft.com/office/powerpoint/2010/main" val="685222088"/>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7108726"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rPr>
              <a:t>Breach management</a:t>
            </a:r>
            <a:r>
              <a:rPr lang="en-US" sz="2400" dirty="0" smtClean="0">
                <a:solidFill>
                  <a:srgbClr val="0070C0"/>
                </a:solidFill>
                <a:latin typeface="Myriad Pro Light" panose="020B0403030403020204" pitchFamily="34" charset="0"/>
                <a:cs typeface="Open Sans Light" charset="0"/>
                <a:sym typeface="Open Sans Light" charset="0"/>
              </a:rPr>
              <a:t>: </a:t>
            </a:r>
            <a:r>
              <a:rPr lang="en-US" sz="2400" dirty="0" smtClean="0">
                <a:solidFill>
                  <a:srgbClr val="0070C0"/>
                </a:solidFill>
                <a:latin typeface="Myriad Pro Black" panose="020B0803030403020204" pitchFamily="34" charset="0"/>
                <a:cs typeface="Open Sans Light" charset="0"/>
                <a:sym typeface="Open Sans Light" charset="0"/>
              </a:rPr>
              <a:t>Mobile Strategies</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 name="Rectangle 1"/>
          <p:cNvSpPr/>
          <p:nvPr/>
        </p:nvSpPr>
        <p:spPr>
          <a:xfrm>
            <a:off x="945930" y="1010228"/>
            <a:ext cx="7436070" cy="3416320"/>
          </a:xfrm>
          <a:prstGeom prst="rect">
            <a:avLst/>
          </a:prstGeom>
        </p:spPr>
        <p:txBody>
          <a:bodyPr wrap="square">
            <a:spAutoFit/>
          </a:bodyPr>
          <a:lstStyle/>
          <a:p>
            <a:pPr algn="l"/>
            <a:r>
              <a:rPr lang="en-US" sz="2400" dirty="0">
                <a:latin typeface="Myriad Pro Light" panose="020B0403030403020204" pitchFamily="34" charset="0"/>
              </a:rPr>
              <a:t>Have a policy that governs use of mobile devices and PII</a:t>
            </a:r>
          </a:p>
          <a:p>
            <a:pPr algn="l"/>
            <a:endParaRPr lang="en-US" sz="2400" dirty="0" smtClean="0">
              <a:latin typeface="Myriad Pro Light" panose="020B0403030403020204" pitchFamily="34" charset="0"/>
            </a:endParaRPr>
          </a:p>
          <a:p>
            <a:pPr algn="l"/>
            <a:r>
              <a:rPr lang="en-US" sz="2400" dirty="0" smtClean="0">
                <a:latin typeface="Myriad Pro Light" panose="020B0403030403020204" pitchFamily="34" charset="0"/>
              </a:rPr>
              <a:t>Implement </a:t>
            </a:r>
            <a:r>
              <a:rPr lang="en-US" sz="2400" dirty="0">
                <a:latin typeface="Myriad Pro Light" panose="020B0403030403020204" pitchFamily="34" charset="0"/>
              </a:rPr>
              <a:t>technical controls that can wipe mobile devices</a:t>
            </a:r>
          </a:p>
          <a:p>
            <a:pPr algn="l"/>
            <a:endParaRPr lang="en-US" sz="2400" dirty="0" smtClean="0">
              <a:latin typeface="Myriad Pro Light" panose="020B0403030403020204" pitchFamily="34" charset="0"/>
            </a:endParaRPr>
          </a:p>
          <a:p>
            <a:pPr algn="l"/>
            <a:r>
              <a:rPr lang="en-US" sz="2400" dirty="0" smtClean="0">
                <a:latin typeface="Myriad Pro Light" panose="020B0403030403020204" pitchFamily="34" charset="0"/>
              </a:rPr>
              <a:t>Audit </a:t>
            </a:r>
            <a:r>
              <a:rPr lang="en-US" sz="2400" dirty="0">
                <a:latin typeface="Myriad Pro Light" panose="020B0403030403020204" pitchFamily="34" charset="0"/>
              </a:rPr>
              <a:t>mobile devices against the policy and software updates</a:t>
            </a:r>
          </a:p>
          <a:p>
            <a:pPr algn="l"/>
            <a:endParaRPr lang="en-US" sz="2400" dirty="0" smtClean="0">
              <a:latin typeface="Myriad Pro Light" panose="020B0403030403020204" pitchFamily="34" charset="0"/>
            </a:endParaRPr>
          </a:p>
          <a:p>
            <a:pPr algn="l"/>
            <a:r>
              <a:rPr lang="en-US" sz="2400" dirty="0" smtClean="0">
                <a:latin typeface="Myriad Pro Light" panose="020B0403030403020204" pitchFamily="34" charset="0"/>
              </a:rPr>
              <a:t>Educate </a:t>
            </a:r>
            <a:r>
              <a:rPr lang="en-US" sz="2400" dirty="0">
                <a:latin typeface="Myriad Pro Light" panose="020B0403030403020204" pitchFamily="34" charset="0"/>
              </a:rPr>
              <a:t>users on security best practices</a:t>
            </a:r>
          </a:p>
          <a:p>
            <a:pPr algn="l"/>
            <a:endParaRPr lang="en-US" sz="2400" dirty="0">
              <a:latin typeface="Myriad Pro Light" panose="020B0403030403020204" pitchFamily="34" charset="0"/>
            </a:endParaRPr>
          </a:p>
        </p:txBody>
      </p:sp>
    </p:spTree>
    <p:extLst>
      <p:ext uri="{BB962C8B-B14F-4D97-AF65-F5344CB8AC3E}">
        <p14:creationId xmlns:p14="http://schemas.microsoft.com/office/powerpoint/2010/main" val="4186536514"/>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Pros and Cons of </a:t>
            </a:r>
            <a:r>
              <a:rPr lang="en-US" sz="2400" dirty="0" smtClean="0">
                <a:solidFill>
                  <a:srgbClr val="0070C0"/>
                </a:solidFill>
                <a:latin typeface="Myriad Pro Black" panose="020B0803030403020204" pitchFamily="34" charset="0"/>
                <a:cs typeface="Open Sans Light" charset="0"/>
                <a:sym typeface="Open Sans Light" charset="0"/>
              </a:rPr>
              <a:t>Cloud Computing</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7" name="Content Placeholder 3"/>
          <p:cNvSpPr>
            <a:spLocks noGrp="1"/>
          </p:cNvSpPr>
          <p:nvPr>
            <p:ph sz="half" idx="1"/>
          </p:nvPr>
        </p:nvSpPr>
        <p:spPr>
          <a:xfrm>
            <a:off x="862607" y="1017817"/>
            <a:ext cx="3556993" cy="2544564"/>
          </a:xfrm>
        </p:spPr>
        <p:txBody>
          <a:bodyPr/>
          <a:lstStyle/>
          <a:p>
            <a:pPr algn="l"/>
            <a:r>
              <a:rPr lang="en-US" dirty="0" smtClean="0">
                <a:latin typeface="Myriad Pro Light" panose="020B0403030403020204" pitchFamily="34" charset="0"/>
              </a:rPr>
              <a:t>Pros</a:t>
            </a:r>
          </a:p>
          <a:p>
            <a:pPr lvl="1" algn="l"/>
            <a:r>
              <a:rPr lang="en-US" dirty="0" smtClean="0">
                <a:latin typeface="Myriad Pro Light" panose="020B0403030403020204" pitchFamily="34" charset="0"/>
              </a:rPr>
              <a:t>Low start up costs</a:t>
            </a:r>
          </a:p>
          <a:p>
            <a:pPr lvl="1" algn="l"/>
            <a:r>
              <a:rPr lang="en-US" dirty="0" smtClean="0">
                <a:latin typeface="Myriad Pro Light" panose="020B0403030403020204" pitchFamily="34" charset="0"/>
              </a:rPr>
              <a:t>Automatic software upgrades</a:t>
            </a:r>
          </a:p>
          <a:p>
            <a:pPr lvl="1" algn="l"/>
            <a:r>
              <a:rPr lang="en-US" dirty="0" smtClean="0">
                <a:latin typeface="Myriad Pro Light" panose="020B0403030403020204" pitchFamily="34" charset="0"/>
              </a:rPr>
              <a:t>Ease of use</a:t>
            </a:r>
          </a:p>
          <a:p>
            <a:pPr lvl="1" algn="l"/>
            <a:r>
              <a:rPr lang="en-US" dirty="0" smtClean="0">
                <a:latin typeface="Myriad Pro Light" panose="020B0403030403020204" pitchFamily="34" charset="0"/>
              </a:rPr>
              <a:t>Ease of access – internet connection</a:t>
            </a:r>
          </a:p>
          <a:p>
            <a:pPr lvl="1" algn="l"/>
            <a:r>
              <a:rPr lang="en-US" dirty="0" smtClean="0">
                <a:latin typeface="Myriad Pro Light" panose="020B0403030403020204" pitchFamily="34" charset="0"/>
              </a:rPr>
              <a:t>Scalability – provided by cloud provider</a:t>
            </a:r>
          </a:p>
          <a:p>
            <a:pPr lvl="1" algn="l"/>
            <a:r>
              <a:rPr lang="en-US" dirty="0" smtClean="0">
                <a:latin typeface="Myriad Pro Light" panose="020B0403030403020204" pitchFamily="34" charset="0"/>
              </a:rPr>
              <a:t>Security – cloud providers like Microsoft take it seriously</a:t>
            </a:r>
            <a:endParaRPr lang="en-US" dirty="0">
              <a:latin typeface="Myriad Pro Light" panose="020B0403030403020204" pitchFamily="34" charset="0"/>
            </a:endParaRPr>
          </a:p>
        </p:txBody>
      </p:sp>
      <p:sp>
        <p:nvSpPr>
          <p:cNvPr id="28" name="Content Placeholder 4"/>
          <p:cNvSpPr txBox="1">
            <a:spLocks/>
          </p:cNvSpPr>
          <p:nvPr/>
        </p:nvSpPr>
        <p:spPr>
          <a:xfrm>
            <a:off x="4514253" y="1017817"/>
            <a:ext cx="4248747" cy="4351338"/>
          </a:xfrm>
          <a:prstGeom prst="rect">
            <a:avLst/>
          </a:prstGeom>
        </p:spPr>
        <p:txBody>
          <a:bodyPr/>
          <a:lstStyle>
            <a:lvl1pPr marL="128588" indent="-128588" algn="ctr" rtl="0" eaLnBrk="0" fontAlgn="base" hangingPunct="0">
              <a:spcBef>
                <a:spcPct val="0"/>
              </a:spcBef>
              <a:spcAft>
                <a:spcPct val="0"/>
              </a:spcAft>
              <a:defRPr sz="1800">
                <a:solidFill>
                  <a:schemeClr val="tx1"/>
                </a:solidFill>
                <a:latin typeface="+mn-lt"/>
                <a:ea typeface="+mn-ea"/>
                <a:cs typeface="+mn-cs"/>
                <a:sym typeface="Gill Sans" charset="0"/>
              </a:defRPr>
            </a:lvl1pPr>
            <a:lvl2pPr marL="278606" indent="-107156" algn="ctr" rtl="0" eaLnBrk="0" fontAlgn="base" hangingPunct="0">
              <a:spcBef>
                <a:spcPct val="0"/>
              </a:spcBef>
              <a:spcAft>
                <a:spcPct val="0"/>
              </a:spcAft>
              <a:defRPr sz="1800">
                <a:solidFill>
                  <a:schemeClr val="tx1"/>
                </a:solidFill>
                <a:latin typeface="+mn-lt"/>
                <a:ea typeface="+mn-ea"/>
                <a:cs typeface="+mn-cs"/>
                <a:sym typeface="Gill Sans" charset="0"/>
              </a:defRPr>
            </a:lvl2pPr>
            <a:lvl3pPr marL="428625" indent="-85725" algn="ctr" rtl="0" eaLnBrk="0" fontAlgn="base" hangingPunct="0">
              <a:spcBef>
                <a:spcPct val="0"/>
              </a:spcBef>
              <a:spcAft>
                <a:spcPct val="0"/>
              </a:spcAft>
              <a:defRPr sz="1800">
                <a:solidFill>
                  <a:schemeClr val="tx1"/>
                </a:solidFill>
                <a:latin typeface="+mn-lt"/>
                <a:ea typeface="+mn-ea"/>
                <a:cs typeface="+mn-cs"/>
                <a:sym typeface="Gill Sans" charset="0"/>
              </a:defRPr>
            </a:lvl3pPr>
            <a:lvl4pPr marL="600075" indent="-85725" algn="ctr" rtl="0" eaLnBrk="0" fontAlgn="base" hangingPunct="0">
              <a:spcBef>
                <a:spcPct val="0"/>
              </a:spcBef>
              <a:spcAft>
                <a:spcPct val="0"/>
              </a:spcAft>
              <a:defRPr sz="1800">
                <a:solidFill>
                  <a:schemeClr val="tx1"/>
                </a:solidFill>
                <a:latin typeface="+mn-lt"/>
                <a:ea typeface="+mn-ea"/>
                <a:cs typeface="+mn-cs"/>
                <a:sym typeface="Gill Sans" charset="0"/>
              </a:defRPr>
            </a:lvl4pPr>
            <a:lvl5pPr marL="771525" indent="-85725" algn="ctr" rtl="0" eaLnBrk="0" fontAlgn="base" hangingPunct="0">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a:lstStyle>
          <a:p>
            <a:pPr algn="l"/>
            <a:r>
              <a:rPr lang="en-US" kern="0" dirty="0" smtClean="0">
                <a:latin typeface="Myriad Pro Light" panose="020B0403030403020204" pitchFamily="34" charset="0"/>
              </a:rPr>
              <a:t>Cons</a:t>
            </a:r>
          </a:p>
          <a:p>
            <a:pPr lvl="1" algn="l"/>
            <a:r>
              <a:rPr lang="en-US" kern="0" dirty="0" smtClean="0">
                <a:latin typeface="Myriad Pro Light" panose="020B0403030403020204" pitchFamily="34" charset="0"/>
              </a:rPr>
              <a:t>Subscription based pricing means you’re never done paying</a:t>
            </a:r>
          </a:p>
          <a:p>
            <a:pPr lvl="1" algn="l"/>
            <a:r>
              <a:rPr lang="en-US" kern="0" dirty="0" smtClean="0">
                <a:latin typeface="Myriad Pro Light" panose="020B0403030403020204" pitchFamily="34" charset="0"/>
              </a:rPr>
              <a:t>Less flexibility</a:t>
            </a:r>
          </a:p>
          <a:p>
            <a:pPr lvl="1" algn="l"/>
            <a:r>
              <a:rPr lang="en-US" kern="0" dirty="0" smtClean="0">
                <a:latin typeface="Myriad Pro Light" panose="020B0403030403020204" pitchFamily="34" charset="0"/>
              </a:rPr>
              <a:t>Security – lack of visibility into what’s happening under the covers</a:t>
            </a:r>
          </a:p>
          <a:p>
            <a:pPr lvl="1" algn="l"/>
            <a:r>
              <a:rPr lang="en-US" kern="0" dirty="0" smtClean="0">
                <a:latin typeface="Myriad Pro Light" panose="020B0403030403020204" pitchFamily="34" charset="0"/>
              </a:rPr>
              <a:t>On site technology not eliminated – still require some infrastructure </a:t>
            </a:r>
          </a:p>
        </p:txBody>
      </p:sp>
    </p:spTree>
    <p:extLst>
      <p:ext uri="{BB962C8B-B14F-4D97-AF65-F5344CB8AC3E}">
        <p14:creationId xmlns:p14="http://schemas.microsoft.com/office/powerpoint/2010/main" val="2047842116"/>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p:cNvSpPr>
          <p:nvPr/>
        </p:nvSpPr>
        <p:spPr bwMode="auto">
          <a:xfrm>
            <a:off x="4038600" y="1962150"/>
            <a:ext cx="433387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5400" dirty="0" smtClean="0">
                <a:solidFill>
                  <a:srgbClr val="0070C0"/>
                </a:solidFill>
                <a:latin typeface="Myriad Pro Black" panose="020B0803030403020204" pitchFamily="34" charset="0"/>
                <a:cs typeface="Open Sans Light" charset="0"/>
                <a:sym typeface="Open Sans Light" charset="0"/>
              </a:rPr>
              <a:t>Questions?</a:t>
            </a:r>
            <a:endParaRPr lang="en-US" sz="5400" dirty="0">
              <a:solidFill>
                <a:srgbClr val="0070C0"/>
              </a:solidFill>
              <a:latin typeface="Myriad Pro Black" panose="020B0803030403020204" pitchFamily="34" charset="0"/>
              <a:cs typeface="Open Sans Light" charset="0"/>
              <a:sym typeface="Open Sans Light" charset="0"/>
            </a:endParaRPr>
          </a:p>
        </p:txBody>
      </p:sp>
      <p:sp>
        <p:nvSpPr>
          <p:cNvPr id="7" name="Hexagon 6"/>
          <p:cNvSpPr/>
          <p:nvPr/>
        </p:nvSpPr>
        <p:spPr bwMode="auto">
          <a:xfrm>
            <a:off x="152400" y="487922"/>
            <a:ext cx="1219200" cy="1011854"/>
          </a:xfrm>
          <a:prstGeom prst="hexagon">
            <a:avLst/>
          </a:prstGeom>
          <a:solidFill>
            <a:srgbClr val="0070C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cap="all" dirty="0" smtClean="0">
                <a:solidFill>
                  <a:schemeClr val="bg1"/>
                </a:solidFill>
                <a:latin typeface="Myriad Pro Light" panose="020B0403030403020204" pitchFamily="34" charset="0"/>
              </a:rPr>
              <a:t>Govern-</a:t>
            </a:r>
            <a:br>
              <a:rPr lang="en-US" sz="900" b="1" cap="all" dirty="0" smtClean="0">
                <a:solidFill>
                  <a:schemeClr val="bg1"/>
                </a:solidFill>
                <a:latin typeface="Myriad Pro Light" panose="020B0403030403020204" pitchFamily="34" charset="0"/>
              </a:rPr>
            </a:br>
            <a:r>
              <a:rPr lang="en-US" sz="900" b="1" cap="all" dirty="0" err="1" smtClean="0">
                <a:solidFill>
                  <a:schemeClr val="bg1"/>
                </a:solidFill>
                <a:latin typeface="Myriad Pro Light" panose="020B0403030403020204" pitchFamily="34" charset="0"/>
              </a:rPr>
              <a:t>ance</a:t>
            </a:r>
            <a:endParaRPr kumimoji="0" lang="en-US" sz="900" b="1" i="0" u="none" strike="noStrike" cap="all" normalizeH="0" dirty="0" smtClean="0">
              <a:ln>
                <a:noFill/>
              </a:ln>
              <a:solidFill>
                <a:schemeClr val="bg1"/>
              </a:solidFill>
              <a:effectLst/>
              <a:latin typeface="Myriad Pro Light" panose="020B0403030403020204" pitchFamily="34" charset="0"/>
              <a:sym typeface="Gill Sans" charset="0"/>
            </a:endParaRPr>
          </a:p>
        </p:txBody>
      </p:sp>
      <p:sp>
        <p:nvSpPr>
          <p:cNvPr id="9" name="Hexagon 8"/>
          <p:cNvSpPr/>
          <p:nvPr/>
        </p:nvSpPr>
        <p:spPr bwMode="auto">
          <a:xfrm>
            <a:off x="1192477" y="2123011"/>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cap="all" dirty="0" smtClean="0">
                <a:solidFill>
                  <a:schemeClr val="bg1"/>
                </a:solidFill>
                <a:latin typeface="Myriad Pro Light" panose="020B0403030403020204" pitchFamily="34" charset="0"/>
              </a:rPr>
              <a:t>Cyber</a:t>
            </a:r>
            <a:br>
              <a:rPr lang="en-US" sz="900" b="1" cap="all" dirty="0" smtClean="0">
                <a:solidFill>
                  <a:schemeClr val="bg1"/>
                </a:solidFill>
                <a:latin typeface="Myriad Pro Light" panose="020B0403030403020204" pitchFamily="34" charset="0"/>
              </a:rPr>
            </a:br>
            <a:r>
              <a:rPr lang="en-US" sz="900" b="1" cap="all" dirty="0" smtClean="0">
                <a:solidFill>
                  <a:schemeClr val="bg1"/>
                </a:solidFill>
                <a:latin typeface="Myriad Pro Light" panose="020B0403030403020204" pitchFamily="34" charset="0"/>
              </a:rPr>
              <a:t>Security</a:t>
            </a:r>
            <a:br>
              <a:rPr lang="en-US" sz="900" b="1" cap="all" dirty="0" smtClean="0">
                <a:solidFill>
                  <a:schemeClr val="bg1"/>
                </a:solidFill>
                <a:latin typeface="Myriad Pro Light" panose="020B0403030403020204" pitchFamily="34" charset="0"/>
              </a:rPr>
            </a:br>
            <a:r>
              <a:rPr lang="en-US" sz="900" b="1" cap="all" dirty="0" smtClean="0">
                <a:solidFill>
                  <a:schemeClr val="bg1"/>
                </a:solidFill>
                <a:latin typeface="Myriad Pro Light" panose="020B0403030403020204" pitchFamily="34" charset="0"/>
              </a:rPr>
              <a:t>Policy</a:t>
            </a:r>
            <a:endParaRPr kumimoji="0" lang="en-US" sz="900" b="1" i="0" u="none" strike="noStrike" cap="all" normalizeH="0" dirty="0" smtClean="0">
              <a:ln>
                <a:noFill/>
              </a:ln>
              <a:solidFill>
                <a:schemeClr val="bg1"/>
              </a:solidFill>
              <a:effectLst/>
              <a:latin typeface="Myriad Pro Light" panose="020B0403030403020204" pitchFamily="34" charset="0"/>
              <a:sym typeface="Gill Sans" charset="0"/>
            </a:endParaRPr>
          </a:p>
        </p:txBody>
      </p:sp>
      <p:sp>
        <p:nvSpPr>
          <p:cNvPr id="14" name="Hexagon 13"/>
          <p:cNvSpPr/>
          <p:nvPr/>
        </p:nvSpPr>
        <p:spPr bwMode="auto">
          <a:xfrm>
            <a:off x="1181188" y="1023176"/>
            <a:ext cx="1219200" cy="1011854"/>
          </a:xfrm>
          <a:prstGeom prst="hexagon">
            <a:avLst/>
          </a:prstGeom>
          <a:solidFill>
            <a:srgbClr val="92D05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FFIEC Risk Assessment</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5" name="Hexagon 14"/>
          <p:cNvSpPr/>
          <p:nvPr/>
        </p:nvSpPr>
        <p:spPr bwMode="auto">
          <a:xfrm>
            <a:off x="152400" y="1558430"/>
            <a:ext cx="1219200" cy="1011854"/>
          </a:xfrm>
          <a:prstGeom prst="hexagon">
            <a:avLst/>
          </a:prstGeom>
          <a:solidFill>
            <a:srgbClr val="92D05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cap="all" dirty="0" smtClean="0">
                <a:solidFill>
                  <a:schemeClr val="bg1"/>
                </a:solidFill>
                <a:latin typeface="Myriad Pro Light" panose="020B0403030403020204" pitchFamily="34" charset="0"/>
              </a:rPr>
              <a:t>Risk Based Audit Program</a:t>
            </a:r>
            <a:endParaRPr kumimoji="0" lang="en-US" sz="900" b="1" i="0" u="none" strike="noStrike" cap="all" normalizeH="0" dirty="0" smtClean="0">
              <a:ln>
                <a:noFill/>
              </a:ln>
              <a:solidFill>
                <a:schemeClr val="bg1"/>
              </a:solidFill>
              <a:effectLst/>
              <a:latin typeface="Myriad Pro Light" panose="020B0403030403020204" pitchFamily="34" charset="0"/>
              <a:sym typeface="Gill Sans" charset="0"/>
            </a:endParaRPr>
          </a:p>
        </p:txBody>
      </p:sp>
      <p:sp>
        <p:nvSpPr>
          <p:cNvPr id="16" name="Hexagon 15"/>
          <p:cNvSpPr/>
          <p:nvPr/>
        </p:nvSpPr>
        <p:spPr bwMode="auto">
          <a:xfrm>
            <a:off x="1170385" y="3197859"/>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Logical (Computer) Security</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7" name="Hexagon 16"/>
          <p:cNvSpPr/>
          <p:nvPr/>
        </p:nvSpPr>
        <p:spPr bwMode="auto">
          <a:xfrm>
            <a:off x="2185547" y="2716919"/>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Physical Security</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8" name="Hexagon 17"/>
          <p:cNvSpPr/>
          <p:nvPr/>
        </p:nvSpPr>
        <p:spPr bwMode="auto">
          <a:xfrm>
            <a:off x="155222" y="2645481"/>
            <a:ext cx="1219200" cy="1011854"/>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Change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rPr>
              <a:t>Management</a:t>
            </a:r>
          </a:p>
        </p:txBody>
      </p:sp>
      <p:sp>
        <p:nvSpPr>
          <p:cNvPr id="19" name="Hexagon 18"/>
          <p:cNvSpPr/>
          <p:nvPr/>
        </p:nvSpPr>
        <p:spPr bwMode="auto">
          <a:xfrm>
            <a:off x="2221265" y="1606906"/>
            <a:ext cx="1219200" cy="1011854"/>
          </a:xfrm>
          <a:prstGeom prst="hexagon">
            <a:avLst/>
          </a:prstGeom>
          <a:solidFill>
            <a:schemeClr val="accent1">
              <a:lumMod val="75000"/>
            </a:schemeClr>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Encryption (DLP)</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400" autoRev="1" fill="hold">
                                          <p:stCondLst>
                                            <p:cond delay="0"/>
                                          </p:stCondLst>
                                        </p:cTn>
                                        <p:tgtEl>
                                          <p:spTgt spid="8"/>
                                        </p:tgtEl>
                                        <p:attrNameLst>
                                          <p:attrName>ppt_w</p:attrName>
                                        </p:attrNameLst>
                                      </p:cBhvr>
                                    </p:anim>
                                    <p:anim by="(#ppt_w*0.50)" calcmode="lin" valueType="num">
                                      <p:cBhvr>
                                        <p:cTn id="8" dur="400" decel="50000" autoRev="1" fill="hold">
                                          <p:stCondLst>
                                            <p:cond delay="0"/>
                                          </p:stCondLst>
                                        </p:cTn>
                                        <p:tgtEl>
                                          <p:spTgt spid="8"/>
                                        </p:tgtEl>
                                        <p:attrNameLst>
                                          <p:attrName>ppt_x</p:attrName>
                                        </p:attrNameLst>
                                      </p:cBhvr>
                                    </p:anim>
                                    <p:anim from="(-#ppt_h/2)" to="(#ppt_y)" calcmode="lin" valueType="num">
                                      <p:cBhvr>
                                        <p:cTn id="9" dur="800" fill="hold">
                                          <p:stCondLst>
                                            <p:cond delay="0"/>
                                          </p:stCondLst>
                                        </p:cTn>
                                        <p:tgtEl>
                                          <p:spTgt spid="8"/>
                                        </p:tgtEl>
                                        <p:attrNameLst>
                                          <p:attrName>ppt_y</p:attrName>
                                        </p:attrNameLst>
                                      </p:cBhvr>
                                    </p:anim>
                                    <p:animRot by="21600000">
                                      <p:cBhvr>
                                        <p:cTn id="10" dur="8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a:solidFill>
                  <a:srgbClr val="FFFFFF"/>
                </a:solidFill>
                <a:latin typeface="Open Sans" charset="0"/>
                <a:cs typeface="Open Sans" charset="0"/>
                <a:sym typeface="Open Sans" charset="0"/>
              </a:rPr>
              <a:t>03</a:t>
            </a:r>
          </a:p>
        </p:txBody>
      </p:sp>
      <p:sp>
        <p:nvSpPr>
          <p:cNvPr id="17414" name="Rectangle 6"/>
          <p:cNvSpPr>
            <a:spLocks/>
          </p:cNvSpPr>
          <p:nvPr/>
        </p:nvSpPr>
        <p:spPr bwMode="auto">
          <a:xfrm>
            <a:off x="5172075" y="2255044"/>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800" dirty="0">
                <a:solidFill>
                  <a:srgbClr val="FFFFFF"/>
                </a:solidFill>
                <a:latin typeface="Myriad Pro Light" panose="020B0403030403020204" pitchFamily="34" charset="0"/>
                <a:cs typeface="Open Sans Light" charset="0"/>
                <a:sym typeface="Open Sans Light" charset="0"/>
              </a:rPr>
              <a:t>History</a:t>
            </a:r>
          </a:p>
        </p:txBody>
      </p:sp>
      <p:sp>
        <p:nvSpPr>
          <p:cNvPr id="17415" name="Rectangle 7"/>
          <p:cNvSpPr>
            <a:spLocks/>
          </p:cNvSpPr>
          <p:nvPr/>
        </p:nvSpPr>
        <p:spPr bwMode="auto">
          <a:xfrm>
            <a:off x="962025" y="359569"/>
            <a:ext cx="74961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When do you need a </a:t>
            </a:r>
            <a:r>
              <a:rPr lang="en-US" sz="2400" dirty="0" smtClean="0">
                <a:solidFill>
                  <a:srgbClr val="0070C0"/>
                </a:solidFill>
                <a:latin typeface="Myriad Pro Black" panose="020B0803030403020204" pitchFamily="34" charset="0"/>
                <a:cs typeface="Open Sans Light" charset="0"/>
                <a:sym typeface="Open Sans Light" charset="0"/>
              </a:rPr>
              <a:t>Cybersecurity Program?</a:t>
            </a:r>
            <a:endParaRPr lang="en-US" sz="2400" dirty="0">
              <a:solidFill>
                <a:srgbClr val="0070C0"/>
              </a:solidFill>
              <a:latin typeface="Myriad Pro Black" panose="020B0803030403020204" pitchFamily="34" charset="0"/>
              <a:cs typeface="Open Sans Light" charset="0"/>
              <a:sym typeface="Open Sans Light" charset="0"/>
            </a:endParaRPr>
          </a:p>
        </p:txBody>
      </p:sp>
      <p:sp>
        <p:nvSpPr>
          <p:cNvPr id="8" name="Hexagon 7"/>
          <p:cNvSpPr/>
          <p:nvPr/>
        </p:nvSpPr>
        <p:spPr bwMode="auto">
          <a:xfrm>
            <a:off x="962024" y="1200150"/>
            <a:ext cx="2695575" cy="2362200"/>
          </a:xfrm>
          <a:prstGeom prst="hexagon">
            <a:avLst/>
          </a:prstGeom>
          <a:solidFill>
            <a:srgbClr val="A200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Myriad Pro Light" panose="020B0403030403020204" pitchFamily="34" charset="0"/>
              </a:rPr>
              <a:t>Personally Identifiable Financial Information of Members</a:t>
            </a:r>
            <a:endParaRPr kumimoji="0" lang="en-US" sz="20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9" name="Hexagon 8"/>
          <p:cNvSpPr/>
          <p:nvPr/>
        </p:nvSpPr>
        <p:spPr bwMode="auto">
          <a:xfrm>
            <a:off x="3200400" y="2404533"/>
            <a:ext cx="2695575" cy="2362200"/>
          </a:xfrm>
          <a:prstGeom prst="hexagon">
            <a:avLst/>
          </a:prstGeom>
          <a:solidFill>
            <a:srgbClr val="0070C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Myriad Pro Light" panose="020B0403030403020204" pitchFamily="34" charset="0"/>
              </a:rPr>
              <a:t>Trade Secrets or other Privileged Information from a Financial Institution</a:t>
            </a:r>
            <a:endParaRPr kumimoji="0" lang="en-US" sz="2000"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72916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left)">
                                      <p:cBhvr>
                                        <p:cTn id="7" dur="1000"/>
                                        <p:tgtEl>
                                          <p:spTgt spid="17415"/>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17414"/>
                                        </p:tgtEl>
                                        <p:attrNameLst>
                                          <p:attrName>style.visibility</p:attrName>
                                        </p:attrNameLst>
                                      </p:cBhvr>
                                      <p:to>
                                        <p:strVal val="visible"/>
                                      </p:to>
                                    </p:set>
                                    <p:animEffect transition="in" filter="wipe(left)">
                                      <p:cBhvr>
                                        <p:cTn id="11"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a:blip r:embed="rId3"/>
          <a:stretch>
            <a:fillRect/>
          </a:stretch>
        </p:blipFill>
        <p:spPr>
          <a:xfrm>
            <a:off x="-11289" y="0"/>
            <a:ext cx="9144000" cy="5285900"/>
          </a:xfrm>
          <a:prstGeom prst="rect">
            <a:avLst/>
          </a:prstGeom>
        </p:spPr>
      </p:pic>
      <p:sp>
        <p:nvSpPr>
          <p:cNvPr id="7" name="TextBox 6"/>
          <p:cNvSpPr txBox="1"/>
          <p:nvPr/>
        </p:nvSpPr>
        <p:spPr>
          <a:xfrm>
            <a:off x="31045" y="4881890"/>
            <a:ext cx="2850078" cy="261610"/>
          </a:xfrm>
          <a:prstGeom prst="rect">
            <a:avLst/>
          </a:prstGeom>
          <a:noFill/>
        </p:spPr>
        <p:txBody>
          <a:bodyPr wrap="square" rtlCol="0">
            <a:spAutoFit/>
          </a:bodyPr>
          <a:lstStyle/>
          <a:p>
            <a:r>
              <a:rPr lang="en-US" sz="1100" dirty="0" smtClean="0">
                <a:solidFill>
                  <a:schemeClr val="bg1"/>
                </a:solidFill>
                <a:latin typeface="Myriad Pro Light" panose="020B0403030403020204" pitchFamily="34" charset="0"/>
              </a:rPr>
              <a:t>Source: </a:t>
            </a:r>
            <a:r>
              <a:rPr lang="en-US" sz="1100" dirty="0" err="1" smtClean="0">
                <a:solidFill>
                  <a:schemeClr val="bg1"/>
                </a:solidFill>
                <a:latin typeface="Myriad Pro Light" panose="020B0403030403020204" pitchFamily="34" charset="0"/>
              </a:rPr>
              <a:t>gemalto</a:t>
            </a:r>
            <a:endParaRPr lang="en-US" sz="1100" dirty="0">
              <a:solidFill>
                <a:schemeClr val="bg1"/>
              </a:solidFill>
              <a:latin typeface="Myriad Pro Light" panose="020B0403030403020204" pitchFamily="34" charset="0"/>
            </a:endParaRPr>
          </a:p>
        </p:txBody>
      </p:sp>
    </p:spTree>
    <p:extLst>
      <p:ext uri="{BB962C8B-B14F-4D97-AF65-F5344CB8AC3E}">
        <p14:creationId xmlns:p14="http://schemas.microsoft.com/office/powerpoint/2010/main" val="2565523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Credit Unions:  </a:t>
            </a:r>
            <a:r>
              <a:rPr lang="en-US" sz="2400" dirty="0" smtClean="0">
                <a:solidFill>
                  <a:srgbClr val="0070C0"/>
                </a:solidFill>
                <a:latin typeface="Myriad Pro Black" panose="020B0803030403020204" pitchFamily="34" charset="0"/>
                <a:cs typeface="Open Sans Light" charset="0"/>
                <a:sym typeface="Open Sans Light" charset="0"/>
              </a:rPr>
              <a:t>Industry Stats</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grpSp>
        <p:nvGrpSpPr>
          <p:cNvPr id="14" name="Group 16"/>
          <p:cNvGrpSpPr>
            <a:grpSpLocks/>
          </p:cNvGrpSpPr>
          <p:nvPr/>
        </p:nvGrpSpPr>
        <p:grpSpPr bwMode="auto">
          <a:xfrm>
            <a:off x="3812977" y="3831431"/>
            <a:ext cx="1967508" cy="691158"/>
            <a:chOff x="0" y="0"/>
            <a:chExt cx="3305" cy="1160"/>
          </a:xfrm>
        </p:grpSpPr>
        <p:sp>
          <p:nvSpPr>
            <p:cNvPr id="15"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8" name="TextBox 27"/>
          <p:cNvSpPr txBox="1"/>
          <p:nvPr/>
        </p:nvSpPr>
        <p:spPr>
          <a:xfrm>
            <a:off x="1128375" y="4761311"/>
            <a:ext cx="2850078" cy="261610"/>
          </a:xfrm>
          <a:prstGeom prst="rect">
            <a:avLst/>
          </a:prstGeom>
          <a:noFill/>
        </p:spPr>
        <p:txBody>
          <a:bodyPr wrap="square" rtlCol="0">
            <a:spAutoFit/>
          </a:bodyPr>
          <a:lstStyle/>
          <a:p>
            <a:r>
              <a:rPr lang="en-US" sz="1100" dirty="0" smtClean="0">
                <a:latin typeface="Myriad Pro Light" panose="020B0403030403020204" pitchFamily="34" charset="0"/>
              </a:rPr>
              <a:t>Source: CU Times/ </a:t>
            </a:r>
            <a:r>
              <a:rPr lang="en-US" sz="1100" dirty="0" err="1">
                <a:latin typeface="Myriad Pro Light" panose="020B0403030403020204" pitchFamily="34" charset="0"/>
              </a:rPr>
              <a:t>Safenet</a:t>
            </a:r>
            <a:endParaRPr lang="en-US" sz="1100" dirty="0">
              <a:latin typeface="Myriad Pro Light" panose="020B0403030403020204" pitchFamily="34" charset="0"/>
            </a:endParaRPr>
          </a:p>
        </p:txBody>
      </p:sp>
      <p:sp>
        <p:nvSpPr>
          <p:cNvPr id="2" name="Rectangle 1"/>
          <p:cNvSpPr/>
          <p:nvPr/>
        </p:nvSpPr>
        <p:spPr>
          <a:xfrm>
            <a:off x="849808" y="1153657"/>
            <a:ext cx="5375374" cy="3647152"/>
          </a:xfrm>
          <a:prstGeom prst="rect">
            <a:avLst/>
          </a:prstGeom>
        </p:spPr>
        <p:txBody>
          <a:bodyPr wrap="square">
            <a:spAutoFit/>
          </a:bodyPr>
          <a:lstStyle/>
          <a:p>
            <a:pPr algn="l"/>
            <a:r>
              <a:rPr lang="en-US" b="1" dirty="0">
                <a:latin typeface="Myriad Pro Light" panose="020B0403030403020204" pitchFamily="34" charset="0"/>
              </a:rPr>
              <a:t>2015 </a:t>
            </a:r>
            <a:r>
              <a:rPr lang="en-US" b="1" dirty="0" smtClean="0">
                <a:latin typeface="Myriad Pro Light" panose="020B0403030403020204" pitchFamily="34" charset="0"/>
              </a:rPr>
              <a:t>largest </a:t>
            </a:r>
            <a:r>
              <a:rPr lang="en-US" b="1" dirty="0">
                <a:latin typeface="Myriad Pro Light" panose="020B0403030403020204" pitchFamily="34" charset="0"/>
              </a:rPr>
              <a:t>credit union breach</a:t>
            </a:r>
            <a:r>
              <a:rPr lang="en-US" dirty="0">
                <a:latin typeface="Myriad Pro Light" panose="020B0403030403020204" pitchFamily="34" charset="0"/>
              </a:rPr>
              <a:t>:</a:t>
            </a:r>
          </a:p>
          <a:p>
            <a:pPr lvl="1" algn="l"/>
            <a:r>
              <a:rPr lang="en-US" dirty="0">
                <a:latin typeface="Myriad Pro Light" panose="020B0403030403020204" pitchFamily="34" charset="0"/>
              </a:rPr>
              <a:t>Winston-Salem based Piedmont Advantage CU ($308M)</a:t>
            </a:r>
          </a:p>
          <a:p>
            <a:pPr lvl="1" algn="l"/>
            <a:r>
              <a:rPr lang="en-US" dirty="0">
                <a:latin typeface="Myriad Pro Light" panose="020B0403030403020204" pitchFamily="34" charset="0"/>
              </a:rPr>
              <a:t>Had to notify 46,000 members of a missing laptop that contained PII</a:t>
            </a:r>
          </a:p>
          <a:p>
            <a:pPr algn="l"/>
            <a:endParaRPr lang="en-US" dirty="0" smtClean="0">
              <a:latin typeface="Myriad Pro Light" panose="020B0403030403020204" pitchFamily="34" charset="0"/>
            </a:endParaRPr>
          </a:p>
          <a:p>
            <a:pPr algn="l"/>
            <a:r>
              <a:rPr lang="en-US" dirty="0" smtClean="0">
                <a:latin typeface="Myriad Pro Light" panose="020B0403030403020204" pitchFamily="34" charset="0"/>
              </a:rPr>
              <a:t>2014 </a:t>
            </a:r>
            <a:r>
              <a:rPr lang="en-US" dirty="0">
                <a:latin typeface="Myriad Pro Light" panose="020B0403030403020204" pitchFamily="34" charset="0"/>
              </a:rPr>
              <a:t>Average spend on Cybersecurity: $136K (source: NAFCU)</a:t>
            </a:r>
          </a:p>
          <a:p>
            <a:pPr algn="l"/>
            <a:endParaRPr lang="en-US" dirty="0" smtClean="0">
              <a:latin typeface="Myriad Pro Light" panose="020B0403030403020204" pitchFamily="34" charset="0"/>
            </a:endParaRPr>
          </a:p>
          <a:p>
            <a:pPr algn="l"/>
            <a:r>
              <a:rPr lang="en-US" dirty="0" smtClean="0">
                <a:latin typeface="Myriad Pro Light" panose="020B0403030403020204" pitchFamily="34" charset="0"/>
              </a:rPr>
              <a:t>2014 </a:t>
            </a:r>
            <a:r>
              <a:rPr lang="en-US" dirty="0">
                <a:latin typeface="Myriad Pro Light" panose="020B0403030403020204" pitchFamily="34" charset="0"/>
              </a:rPr>
              <a:t>Average spend costs associated with merchant data breaches: $226K (source: NAFCU)</a:t>
            </a:r>
          </a:p>
        </p:txBody>
      </p:sp>
      <p:sp>
        <p:nvSpPr>
          <p:cNvPr id="19" name="Hexagon 18"/>
          <p:cNvSpPr/>
          <p:nvPr/>
        </p:nvSpPr>
        <p:spPr bwMode="auto">
          <a:xfrm>
            <a:off x="6131718" y="1993454"/>
            <a:ext cx="2695575" cy="2362200"/>
          </a:xfrm>
          <a:prstGeom prst="hexagon">
            <a:avLst/>
          </a:prstGeom>
          <a:solidFill>
            <a:srgbClr val="0070C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Myriad Pro Light" panose="020B0403030403020204" pitchFamily="34" charset="0"/>
              </a:rPr>
              <a:t>Notification law is based on where the </a:t>
            </a:r>
            <a:r>
              <a:rPr lang="en-US" sz="2000" b="1" dirty="0" smtClean="0">
                <a:solidFill>
                  <a:schemeClr val="bg1"/>
                </a:solidFill>
                <a:latin typeface="Myriad Pro Light" panose="020B0403030403020204" pitchFamily="34" charset="0"/>
              </a:rPr>
              <a:t>member resides</a:t>
            </a:r>
            <a:endParaRPr kumimoji="0" lang="en-US" sz="20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Tree>
    <p:extLst>
      <p:ext uri="{BB962C8B-B14F-4D97-AF65-F5344CB8AC3E}">
        <p14:creationId xmlns:p14="http://schemas.microsoft.com/office/powerpoint/2010/main" val="1786231562"/>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CFPB:  </a:t>
            </a:r>
            <a:r>
              <a:rPr lang="en-US" sz="2400" dirty="0" smtClean="0">
                <a:solidFill>
                  <a:srgbClr val="0070C0"/>
                </a:solidFill>
                <a:latin typeface="Myriad Pro Black" panose="020B0803030403020204" pitchFamily="34" charset="0"/>
                <a:cs typeface="Open Sans Light" charset="0"/>
                <a:sym typeface="Open Sans Light" charset="0"/>
              </a:rPr>
              <a:t>UDAAP (Unfair/Deceptive Practice)</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8" name="Rectangle 14"/>
          <p:cNvSpPr>
            <a:spLocks/>
          </p:cNvSpPr>
          <p:nvPr/>
        </p:nvSpPr>
        <p:spPr bwMode="auto">
          <a:xfrm>
            <a:off x="1224559"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Firewall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4" name="Rectangle 14"/>
          <p:cNvSpPr>
            <a:spLocks/>
          </p:cNvSpPr>
          <p:nvPr/>
        </p:nvSpPr>
        <p:spPr bwMode="auto">
          <a:xfrm>
            <a:off x="3699274"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5" name="Rectangle 14"/>
          <p:cNvSpPr>
            <a:spLocks/>
          </p:cNvSpPr>
          <p:nvPr/>
        </p:nvSpPr>
        <p:spPr bwMode="auto">
          <a:xfrm>
            <a:off x="6072782" y="36695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Network Run Sheets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16" name="AutoShape 15"/>
          <p:cNvSpPr>
            <a:spLocks/>
          </p:cNvSpPr>
          <p:nvPr/>
        </p:nvSpPr>
        <p:spPr bwMode="auto">
          <a:xfrm>
            <a:off x="3812977" y="3867181"/>
            <a:ext cx="274439" cy="247268"/>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0" name="Rectangle 14"/>
          <p:cNvSpPr>
            <a:spLocks/>
          </p:cNvSpPr>
          <p:nvPr/>
        </p:nvSpPr>
        <p:spPr bwMode="auto">
          <a:xfrm>
            <a:off x="1376959"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DR/BR Program</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2" name="Rectangle 14"/>
          <p:cNvSpPr>
            <a:spLocks/>
          </p:cNvSpPr>
          <p:nvPr/>
        </p:nvSpPr>
        <p:spPr bwMode="auto">
          <a:xfrm>
            <a:off x="3851674"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System Change Controls</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3" name="Rectangle 14"/>
          <p:cNvSpPr>
            <a:spLocks/>
          </p:cNvSpPr>
          <p:nvPr/>
        </p:nvSpPr>
        <p:spPr bwMode="auto">
          <a:xfrm>
            <a:off x="6225182" y="3821912"/>
            <a:ext cx="1577578" cy="6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dirty="0" smtClean="0">
                <a:solidFill>
                  <a:srgbClr val="FFFFFF"/>
                </a:solidFill>
                <a:latin typeface="Myriad Pro Light" panose="020B0403030403020204" pitchFamily="34" charset="0"/>
                <a:cs typeface="Open Sans Light" charset="0"/>
                <a:sym typeface="Open Sans Light" charset="0"/>
              </a:rPr>
              <a:t>FM200 Fire Suppression</a:t>
            </a:r>
          </a:p>
          <a:p>
            <a:pPr algn="l"/>
            <a:endParaRPr lang="en-US" sz="1400" dirty="0">
              <a:solidFill>
                <a:srgbClr val="FFFFFF"/>
              </a:solidFill>
              <a:latin typeface="Myriad Pro Light" panose="020B0403030403020204" pitchFamily="34" charset="0"/>
              <a:cs typeface="Open Sans Light" charset="0"/>
              <a:sym typeface="Open Sans Light" charset="0"/>
            </a:endParaRPr>
          </a:p>
          <a:p>
            <a:pPr algn="l"/>
            <a:r>
              <a:rPr lang="en-US" sz="1400" dirty="0" smtClean="0">
                <a:solidFill>
                  <a:srgbClr val="FFFFFF"/>
                </a:solidFill>
                <a:latin typeface="Myriad Pro Light" panose="020B0403030403020204" pitchFamily="34" charset="0"/>
                <a:cs typeface="Open Sans Light" charset="0"/>
                <a:sym typeface="Open Sans Light" charset="0"/>
              </a:rPr>
              <a:t>High Availability</a:t>
            </a:r>
            <a:endParaRPr lang="en-US" sz="1400" dirty="0">
              <a:solidFill>
                <a:srgbClr val="FFFFFF"/>
              </a:solidFill>
              <a:latin typeface="Myriad Pro Light" panose="020B0403030403020204" pitchFamily="34" charset="0"/>
              <a:cs typeface="Open Sans Light" charset="0"/>
              <a:sym typeface="Open Sans Light" charset="0"/>
            </a:endParaRPr>
          </a:p>
        </p:txBody>
      </p:sp>
      <p:sp>
        <p:nvSpPr>
          <p:cNvPr id="28" name="TextBox 27"/>
          <p:cNvSpPr txBox="1"/>
          <p:nvPr/>
        </p:nvSpPr>
        <p:spPr>
          <a:xfrm>
            <a:off x="1128375" y="4761311"/>
            <a:ext cx="2850078" cy="261610"/>
          </a:xfrm>
          <a:prstGeom prst="rect">
            <a:avLst/>
          </a:prstGeom>
          <a:noFill/>
        </p:spPr>
        <p:txBody>
          <a:bodyPr wrap="square" rtlCol="0">
            <a:spAutoFit/>
          </a:bodyPr>
          <a:lstStyle/>
          <a:p>
            <a:r>
              <a:rPr lang="en-US" sz="1100" dirty="0" smtClean="0">
                <a:latin typeface="Myriad Pro Light" panose="020B0403030403020204" pitchFamily="34" charset="0"/>
              </a:rPr>
              <a:t>Source: </a:t>
            </a:r>
            <a:r>
              <a:rPr lang="en-US" sz="1100" dirty="0" smtClean="0">
                <a:latin typeface="Myriad Pro Light" panose="020B0403030403020204" pitchFamily="34" charset="0"/>
              </a:rPr>
              <a:t>CFPB</a:t>
            </a:r>
            <a:endParaRPr lang="en-US" sz="1100" dirty="0">
              <a:latin typeface="Myriad Pro Light" panose="020B0403030403020204" pitchFamily="34" charset="0"/>
            </a:endParaRPr>
          </a:p>
        </p:txBody>
      </p:sp>
      <p:sp>
        <p:nvSpPr>
          <p:cNvPr id="2" name="Rectangle 1"/>
          <p:cNvSpPr/>
          <p:nvPr/>
        </p:nvSpPr>
        <p:spPr>
          <a:xfrm>
            <a:off x="849808" y="1153657"/>
            <a:ext cx="7379792" cy="3970318"/>
          </a:xfrm>
          <a:prstGeom prst="rect">
            <a:avLst/>
          </a:prstGeom>
        </p:spPr>
        <p:txBody>
          <a:bodyPr wrap="square">
            <a:spAutoFit/>
          </a:bodyPr>
          <a:lstStyle/>
          <a:p>
            <a:pPr algn="l"/>
            <a:r>
              <a:rPr lang="en-US" b="1" dirty="0" smtClean="0">
                <a:latin typeface="Myriad Pro Light" panose="020B0403030403020204" pitchFamily="34" charset="0"/>
              </a:rPr>
              <a:t>2016 first action by CFPB on cybersecurity</a:t>
            </a:r>
            <a:r>
              <a:rPr lang="en-US" dirty="0" smtClean="0">
                <a:latin typeface="Myriad Pro Light" panose="020B0403030403020204" pitchFamily="34" charset="0"/>
              </a:rPr>
              <a:t>:</a:t>
            </a:r>
            <a:endParaRPr lang="en-US" dirty="0">
              <a:latin typeface="Myriad Pro Light" panose="020B0403030403020204" pitchFamily="34" charset="0"/>
            </a:endParaRPr>
          </a:p>
          <a:p>
            <a:pPr lvl="1" algn="l"/>
            <a:r>
              <a:rPr lang="en-US" dirty="0" smtClean="0">
                <a:latin typeface="Myriad Pro Light" panose="020B0403030403020204" pitchFamily="34" charset="0"/>
              </a:rPr>
              <a:t>Online payment processor</a:t>
            </a:r>
            <a:endParaRPr lang="en-US" dirty="0">
              <a:latin typeface="Myriad Pro Light" panose="020B0403030403020204" pitchFamily="34" charset="0"/>
            </a:endParaRPr>
          </a:p>
          <a:p>
            <a:pPr lvl="1" algn="l"/>
            <a:r>
              <a:rPr lang="en-US" dirty="0" smtClean="0">
                <a:latin typeface="Myriad Pro Light" panose="020B0403030403020204" pitchFamily="34" charset="0"/>
              </a:rPr>
              <a:t>Accused of lying about PCI Compliance</a:t>
            </a:r>
          </a:p>
          <a:p>
            <a:pPr lvl="1" algn="l"/>
            <a:r>
              <a:rPr lang="en-US" dirty="0" smtClean="0">
                <a:latin typeface="Myriad Pro Light" panose="020B0403030403020204" pitchFamily="34" charset="0"/>
              </a:rPr>
              <a:t>Accused of lying about their security procedures (encryption)</a:t>
            </a:r>
          </a:p>
          <a:p>
            <a:pPr lvl="1" algn="l"/>
            <a:r>
              <a:rPr lang="en-US" dirty="0" smtClean="0">
                <a:latin typeface="Myriad Pro Light" panose="020B0403030403020204" pitchFamily="34" charset="0"/>
              </a:rPr>
              <a:t>Released apps without testing security</a:t>
            </a:r>
          </a:p>
          <a:p>
            <a:pPr lvl="1" algn="l"/>
            <a:endParaRPr lang="en-US" dirty="0">
              <a:latin typeface="Myriad Pro Light" panose="020B0403030403020204" pitchFamily="34" charset="0"/>
            </a:endParaRPr>
          </a:p>
          <a:p>
            <a:pPr lvl="1" algn="l"/>
            <a:r>
              <a:rPr lang="en-US" dirty="0" smtClean="0">
                <a:latin typeface="Myriad Pro Light" panose="020B0403030403020204" pitchFamily="34" charset="0"/>
              </a:rPr>
              <a:t>Fined $100,000</a:t>
            </a:r>
          </a:p>
          <a:p>
            <a:pPr lvl="1" algn="l"/>
            <a:r>
              <a:rPr lang="en-US" dirty="0" smtClean="0">
                <a:latin typeface="Myriad Pro Light" panose="020B0403030403020204" pitchFamily="34" charset="0"/>
              </a:rPr>
              <a:t>Cease and Desist Order</a:t>
            </a:r>
          </a:p>
          <a:p>
            <a:pPr lvl="1" algn="l"/>
            <a:r>
              <a:rPr lang="en-US" dirty="0" smtClean="0">
                <a:latin typeface="Myriad Pro Light" panose="020B0403030403020204" pitchFamily="34" charset="0"/>
              </a:rPr>
              <a:t>Fix application release process</a:t>
            </a:r>
          </a:p>
          <a:p>
            <a:pPr lvl="1" algn="l"/>
            <a:endParaRPr lang="en-US" dirty="0">
              <a:latin typeface="Myriad Pro Light" panose="020B0403030403020204" pitchFamily="34" charset="0"/>
            </a:endParaRPr>
          </a:p>
          <a:p>
            <a:pPr lvl="1" algn="l"/>
            <a:r>
              <a:rPr lang="en-US" b="1" dirty="0" smtClean="0">
                <a:latin typeface="Myriad Pro Light" panose="020B0403030403020204" pitchFamily="34" charset="0"/>
              </a:rPr>
              <a:t>FTC claims the same authority </a:t>
            </a:r>
            <a:r>
              <a:rPr lang="en-US" dirty="0" smtClean="0">
                <a:latin typeface="Myriad Pro Light" panose="020B0403030403020204" pitchFamily="34" charset="0"/>
              </a:rPr>
              <a:t>(</a:t>
            </a:r>
            <a:r>
              <a:rPr lang="en-US" dirty="0" err="1" smtClean="0">
                <a:latin typeface="Myriad Pro Light" panose="020B0403030403020204" pitchFamily="34" charset="0"/>
              </a:rPr>
              <a:t>Wyndam</a:t>
            </a:r>
            <a:r>
              <a:rPr lang="en-US" dirty="0" smtClean="0">
                <a:latin typeface="Myriad Pro Light" panose="020B0403030403020204" pitchFamily="34" charset="0"/>
              </a:rPr>
              <a:t> Hotels)</a:t>
            </a:r>
          </a:p>
          <a:p>
            <a:pPr lvl="1" algn="l"/>
            <a:endParaRPr lang="en-US" dirty="0" smtClean="0">
              <a:latin typeface="Myriad Pro Light" panose="020B0403030403020204" pitchFamily="34" charset="0"/>
            </a:endParaRPr>
          </a:p>
        </p:txBody>
      </p:sp>
      <p:pic>
        <p:nvPicPr>
          <p:cNvPr id="1026" name="Picture 2" descr="https://cfpb.github.io/design-manual/static/img/logo/Logo0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991" y="144821"/>
            <a:ext cx="1812925" cy="83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112767"/>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fade">
                                      <p:cBhvr>
                                        <p:cTn id="11"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p:cNvSpPr>
          <p:nvPr/>
        </p:nvSpPr>
        <p:spPr bwMode="auto">
          <a:xfrm>
            <a:off x="7968159" y="550977"/>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a:solidFill>
                  <a:srgbClr val="FFFFFF"/>
                </a:solidFill>
                <a:latin typeface="Open Sans" charset="0"/>
                <a:cs typeface="Open Sans" charset="0"/>
                <a:sym typeface="Open Sans" charset="0"/>
              </a:rPr>
              <a:t>01</a:t>
            </a:r>
          </a:p>
        </p:txBody>
      </p:sp>
      <p:sp>
        <p:nvSpPr>
          <p:cNvPr id="18435" name="Rectangle 3"/>
          <p:cNvSpPr>
            <a:spLocks/>
          </p:cNvSpPr>
          <p:nvPr/>
        </p:nvSpPr>
        <p:spPr bwMode="auto">
          <a:xfrm>
            <a:off x="972911" y="1354576"/>
            <a:ext cx="73437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pPr algn="l">
              <a:lnSpc>
                <a:spcPct val="90000"/>
              </a:lnSpc>
            </a:pPr>
            <a:r>
              <a:rPr lang="en-US" sz="2400" dirty="0" smtClean="0">
                <a:solidFill>
                  <a:srgbClr val="B3B3B3"/>
                </a:solidFill>
                <a:latin typeface="Open Sans Light" charset="0"/>
                <a:cs typeface="Open Sans Light" charset="0"/>
                <a:sym typeface="Open Sans Light" charset="0"/>
              </a:rPr>
              <a:t>“</a:t>
            </a:r>
            <a:r>
              <a:rPr lang="en-US" sz="2400" dirty="0" smtClean="0">
                <a:solidFill>
                  <a:schemeClr val="tx1"/>
                </a:solidFill>
                <a:latin typeface="Myriad Pro Light" panose="020B0403030403020204" pitchFamily="34" charset="0"/>
                <a:cs typeface="Open Sans Light" charset="0"/>
                <a:sym typeface="Open Sans Light" charset="0"/>
              </a:rPr>
              <a:t>Does the board of directors approve of and oversee </a:t>
            </a:r>
            <a:r>
              <a:rPr lang="en-US" sz="2400" dirty="0">
                <a:solidFill>
                  <a:schemeClr val="tx1"/>
                </a:solidFill>
                <a:latin typeface="Myriad Pro Light" panose="020B0403030403020204" pitchFamily="34" charset="0"/>
                <a:cs typeface="Open Sans Light" charset="0"/>
                <a:sym typeface="Open Sans Light" charset="0"/>
              </a:rPr>
              <a:t>the development, implementation, and maintenance of the program, including assigning specific responsibility for its implementation and reviewing reports from management</a:t>
            </a:r>
            <a:r>
              <a:rPr lang="en-US" sz="2400" dirty="0" smtClean="0">
                <a:solidFill>
                  <a:schemeClr val="tx1"/>
                </a:solidFill>
                <a:latin typeface="Myriad Pro Light" panose="020B0403030403020204" pitchFamily="34" charset="0"/>
                <a:cs typeface="Open Sans Light" charset="0"/>
                <a:sym typeface="Open Sans Light" charset="0"/>
              </a:rPr>
              <a:t>?”</a:t>
            </a:r>
            <a:endParaRPr lang="en-US" sz="2400" dirty="0">
              <a:solidFill>
                <a:schemeClr val="tx1"/>
              </a:solidFill>
              <a:latin typeface="Myriad Pro Light" panose="020B0403030403020204" pitchFamily="34" charset="0"/>
              <a:cs typeface="Open Sans Light" charset="0"/>
              <a:sym typeface="Open Sans Light" charset="0"/>
            </a:endParaRPr>
          </a:p>
        </p:txBody>
      </p:sp>
      <p:sp>
        <p:nvSpPr>
          <p:cNvPr id="16390" name="Rectangle 5"/>
          <p:cNvSpPr>
            <a:spLocks/>
          </p:cNvSpPr>
          <p:nvPr/>
        </p:nvSpPr>
        <p:spPr bwMode="auto">
          <a:xfrm>
            <a:off x="7976173" y="550977"/>
            <a:ext cx="8656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00" dirty="0" smtClean="0">
                <a:solidFill>
                  <a:srgbClr val="FFFFFF"/>
                </a:solidFill>
                <a:latin typeface="Myriad Pro Light" panose="020B0403030403020204" pitchFamily="34" charset="0"/>
                <a:cs typeface="Open Sans" charset="0"/>
                <a:sym typeface="Open Sans" charset="0"/>
              </a:rPr>
              <a:t>06</a:t>
            </a:r>
            <a:endParaRPr lang="en-US" sz="700" dirty="0">
              <a:solidFill>
                <a:srgbClr val="FFFFFF"/>
              </a:solidFill>
              <a:latin typeface="Myriad Pro Light" panose="020B0403030403020204" pitchFamily="34" charset="0"/>
              <a:cs typeface="Open Sans" charset="0"/>
              <a:sym typeface="Open Sans" charset="0"/>
            </a:endParaRPr>
          </a:p>
        </p:txBody>
      </p:sp>
      <p:sp>
        <p:nvSpPr>
          <p:cNvPr id="18438" name="Rectangle 6"/>
          <p:cNvSpPr>
            <a:spLocks/>
          </p:cNvSpPr>
          <p:nvPr/>
        </p:nvSpPr>
        <p:spPr bwMode="auto">
          <a:xfrm>
            <a:off x="962025" y="359569"/>
            <a:ext cx="6200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2400" dirty="0" smtClean="0">
                <a:solidFill>
                  <a:srgbClr val="0070C0"/>
                </a:solidFill>
                <a:latin typeface="Myriad Pro Light" panose="020B0403030403020204" pitchFamily="34" charset="0"/>
                <a:cs typeface="Open Sans Light" charset="0"/>
                <a:sym typeface="Open Sans Light" charset="0"/>
              </a:rPr>
              <a:t>Oversight and </a:t>
            </a:r>
            <a:r>
              <a:rPr lang="en-US" sz="2400" dirty="0" smtClean="0">
                <a:solidFill>
                  <a:srgbClr val="0070C0"/>
                </a:solidFill>
                <a:latin typeface="Myriad Pro Black" panose="020B0803030403020204" pitchFamily="34" charset="0"/>
                <a:cs typeface="Open Sans Light" charset="0"/>
                <a:sym typeface="Open Sans Light" charset="0"/>
              </a:rPr>
              <a:t>Reports</a:t>
            </a:r>
            <a:endParaRPr lang="en-US" sz="2400" dirty="0">
              <a:solidFill>
                <a:srgbClr val="0070C0"/>
              </a:solidFill>
              <a:latin typeface="Myriad Pro Black" panose="020B0803030403020204" pitchFamily="34" charset="0"/>
              <a:cs typeface="Open Sans Light" charset="0"/>
              <a:sym typeface="Open Sans Light" charset="0"/>
            </a:endParaRPr>
          </a:p>
        </p:txBody>
      </p:sp>
      <p:grpSp>
        <p:nvGrpSpPr>
          <p:cNvPr id="18448" name="Group 16"/>
          <p:cNvGrpSpPr>
            <a:grpSpLocks/>
          </p:cNvGrpSpPr>
          <p:nvPr/>
        </p:nvGrpSpPr>
        <p:grpSpPr bwMode="auto">
          <a:xfrm>
            <a:off x="3660577" y="3679031"/>
            <a:ext cx="1967508" cy="691158"/>
            <a:chOff x="0" y="0"/>
            <a:chExt cx="3305" cy="1160"/>
          </a:xfrm>
        </p:grpSpPr>
        <p:sp>
          <p:nvSpPr>
            <p:cNvPr id="16401" name="Rectangle 14"/>
            <p:cNvSpPr>
              <a:spLocks/>
            </p:cNvSpPr>
            <p:nvPr/>
          </p:nvSpPr>
          <p:spPr bwMode="auto">
            <a:xfrm>
              <a:off x="655" y="0"/>
              <a:ext cx="265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400">
                  <a:solidFill>
                    <a:srgbClr val="FFFFFF"/>
                  </a:solidFill>
                  <a:latin typeface="Open Sans Light" charset="0"/>
                  <a:cs typeface="Open Sans Light" charset="0"/>
                  <a:sym typeface="Open Sans Light" charset="0"/>
                </a:rPr>
                <a:t>Respect &amp; Best Service for our Customers</a:t>
              </a:r>
            </a:p>
          </p:txBody>
        </p:sp>
        <p:sp>
          <p:nvSpPr>
            <p:cNvPr id="16402" name="AutoShape 15"/>
            <p:cNvSpPr>
              <a:spLocks/>
            </p:cNvSpPr>
            <p:nvPr/>
          </p:nvSpPr>
          <p:spPr bwMode="auto">
            <a:xfrm>
              <a:off x="0" y="60"/>
              <a:ext cx="461" cy="415"/>
            </a:xfrm>
            <a:custGeom>
              <a:avLst/>
              <a:gdLst>
                <a:gd name="T0" fmla="*/ 332 w 21600"/>
                <a:gd name="T1" fmla="*/ 0 h 21600"/>
                <a:gd name="T2" fmla="*/ 231 w 21600"/>
                <a:gd name="T3" fmla="*/ 50 h 21600"/>
                <a:gd name="T4" fmla="*/ 129 w 21600"/>
                <a:gd name="T5" fmla="*/ 0 h 21600"/>
                <a:gd name="T6" fmla="*/ 0 w 21600"/>
                <a:gd name="T7" fmla="*/ 129 h 21600"/>
                <a:gd name="T8" fmla="*/ 36 w 21600"/>
                <a:gd name="T9" fmla="*/ 219 h 21600"/>
                <a:gd name="T10" fmla="*/ 217 w 21600"/>
                <a:gd name="T11" fmla="*/ 402 h 21600"/>
                <a:gd name="T12" fmla="*/ 231 w 21600"/>
                <a:gd name="T13" fmla="*/ 415 h 21600"/>
                <a:gd name="T14" fmla="*/ 244 w 21600"/>
                <a:gd name="T15" fmla="*/ 402 h 21600"/>
                <a:gd name="T16" fmla="*/ 422 w 21600"/>
                <a:gd name="T17" fmla="*/ 222 h 21600"/>
                <a:gd name="T18" fmla="*/ 461 w 21600"/>
                <a:gd name="T19" fmla="*/ 129 h 21600"/>
                <a:gd name="T20" fmla="*/ 332 w 21600"/>
                <a:gd name="T21" fmla="*/ 0 h 21600"/>
                <a:gd name="T22" fmla="*/ 332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5569" y="0"/>
                  </a:moveTo>
                  <a:cubicBezTo>
                    <a:pt x="13669" y="0"/>
                    <a:pt x="11923" y="984"/>
                    <a:pt x="10800" y="2607"/>
                  </a:cubicBezTo>
                  <a:cubicBezTo>
                    <a:pt x="9676" y="984"/>
                    <a:pt x="7932" y="0"/>
                    <a:pt x="6031" y="0"/>
                  </a:cubicBezTo>
                  <a:cubicBezTo>
                    <a:pt x="2706" y="0"/>
                    <a:pt x="0" y="3017"/>
                    <a:pt x="0" y="6725"/>
                  </a:cubicBezTo>
                  <a:cubicBezTo>
                    <a:pt x="0" y="8467"/>
                    <a:pt x="598" y="10122"/>
                    <a:pt x="1682" y="11380"/>
                  </a:cubicBezTo>
                  <a:lnTo>
                    <a:pt x="10188" y="20915"/>
                  </a:lnTo>
                  <a:lnTo>
                    <a:pt x="10800" y="21600"/>
                  </a:lnTo>
                  <a:lnTo>
                    <a:pt x="11412" y="20915"/>
                  </a:lnTo>
                  <a:lnTo>
                    <a:pt x="19757" y="11562"/>
                  </a:lnTo>
                  <a:cubicBezTo>
                    <a:pt x="20940" y="10296"/>
                    <a:pt x="21600" y="8573"/>
                    <a:pt x="21600" y="6725"/>
                  </a:cubicBezTo>
                  <a:cubicBezTo>
                    <a:pt x="21600" y="3017"/>
                    <a:pt x="18895" y="0"/>
                    <a:pt x="15569" y="0"/>
                  </a:cubicBezTo>
                  <a:close/>
                  <a:moveTo>
                    <a:pt x="1556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12" name="Hexagon 11"/>
          <p:cNvSpPr/>
          <p:nvPr/>
        </p:nvSpPr>
        <p:spPr bwMode="auto">
          <a:xfrm>
            <a:off x="7848600" y="79861"/>
            <a:ext cx="1219200" cy="1011854"/>
          </a:xfrm>
          <a:prstGeom prst="hexagon">
            <a:avLst/>
          </a:prstGeom>
          <a:solidFill>
            <a:srgbClr val="0070C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bg1"/>
                </a:solidFill>
                <a:latin typeface="Myriad Pro Light" panose="020B0403030403020204" pitchFamily="34" charset="0"/>
              </a:rPr>
              <a:t>Governance</a:t>
            </a:r>
            <a:endParaRPr kumimoji="0" lang="en-US" sz="900" b="1" i="0" u="none" strike="noStrike" cap="none" normalizeH="0" baseline="0" dirty="0" smtClean="0">
              <a:ln>
                <a:noFill/>
              </a:ln>
              <a:solidFill>
                <a:schemeClr val="bg1"/>
              </a:solidFill>
              <a:effectLst/>
              <a:latin typeface="Myriad Pro Light" panose="020B0403030403020204" pitchFamily="34" charset="0"/>
              <a:sym typeface="Gill Sans" charset="0"/>
            </a:endParaRPr>
          </a:p>
        </p:txBody>
      </p:sp>
      <p:sp>
        <p:nvSpPr>
          <p:cNvPr id="13" name="Rectangle 12"/>
          <p:cNvSpPr/>
          <p:nvPr/>
        </p:nvSpPr>
        <p:spPr bwMode="auto">
          <a:xfrm>
            <a:off x="930981" y="3040145"/>
            <a:ext cx="7343775" cy="1483519"/>
          </a:xfrm>
          <a:prstGeom prst="rect">
            <a:avLst/>
          </a:prstGeom>
          <a:solidFill>
            <a:srgbClr val="0070C0"/>
          </a:solidFill>
          <a:ln w="25400" cap="flat" cmpd="sng" algn="ctr">
            <a:no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defTabSz="342900"/>
            <a:endParaRPr lang="en-US" dirty="0" smtClean="0">
              <a:solidFill>
                <a:schemeClr val="bg1"/>
              </a:solidFill>
              <a:latin typeface="Myriad Pro Light" panose="020B0403030403020204" pitchFamily="34" charset="0"/>
            </a:endParaRPr>
          </a:p>
          <a:p>
            <a:pPr defTabSz="342900"/>
            <a:r>
              <a:rPr lang="en-US" dirty="0" smtClean="0">
                <a:solidFill>
                  <a:schemeClr val="bg1"/>
                </a:solidFill>
                <a:latin typeface="Myriad Pro Light" panose="020B0403030403020204" pitchFamily="34" charset="0"/>
              </a:rPr>
              <a:t>On an </a:t>
            </a:r>
            <a:r>
              <a:rPr lang="en-US" b="1" dirty="0" smtClean="0">
                <a:solidFill>
                  <a:schemeClr val="bg1"/>
                </a:solidFill>
                <a:latin typeface="Myriad Pro Light" panose="020B0403030403020204" pitchFamily="34" charset="0"/>
              </a:rPr>
              <a:t>annual</a:t>
            </a:r>
            <a:r>
              <a:rPr lang="en-US" dirty="0" smtClean="0">
                <a:solidFill>
                  <a:schemeClr val="bg1"/>
                </a:solidFill>
                <a:latin typeface="Myriad Pro Light" panose="020B0403030403020204" pitchFamily="34" charset="0"/>
              </a:rPr>
              <a:t> basis, make sure the </a:t>
            </a:r>
            <a:r>
              <a:rPr lang="en-US" b="1" dirty="0" smtClean="0">
                <a:solidFill>
                  <a:schemeClr val="bg1"/>
                </a:solidFill>
                <a:latin typeface="Myriad Pro Light" panose="020B0403030403020204" pitchFamily="34" charset="0"/>
              </a:rPr>
              <a:t>Board Minutes </a:t>
            </a:r>
            <a:r>
              <a:rPr lang="en-US" dirty="0" smtClean="0">
                <a:solidFill>
                  <a:schemeClr val="bg1"/>
                </a:solidFill>
                <a:latin typeface="Myriad Pro Light" panose="020B0403030403020204" pitchFamily="34" charset="0"/>
              </a:rPr>
              <a:t>reflect that the Information Security (and Cybersecurity Policy) were </a:t>
            </a:r>
            <a:r>
              <a:rPr lang="en-US" b="1" dirty="0" smtClean="0">
                <a:solidFill>
                  <a:schemeClr val="bg1"/>
                </a:solidFill>
                <a:latin typeface="Myriad Pro Light" panose="020B0403030403020204" pitchFamily="34" charset="0"/>
              </a:rPr>
              <a:t>approved</a:t>
            </a:r>
            <a:r>
              <a:rPr lang="en-US" dirty="0" smtClean="0">
                <a:solidFill>
                  <a:schemeClr val="bg1"/>
                </a:solidFill>
                <a:latin typeface="Myriad Pro Light" panose="020B0403030403020204" pitchFamily="34" charset="0"/>
              </a:rPr>
              <a:t> by the board.  What else? </a:t>
            </a:r>
            <a:endParaRPr lang="en-US" dirty="0">
              <a:solidFill>
                <a:schemeClr val="bg1"/>
              </a:solidFill>
              <a:latin typeface="Myriad Pro Light" panose="020B0403030403020204" pitchFamily="34" charset="0"/>
            </a:endParaRPr>
          </a:p>
        </p:txBody>
      </p:sp>
    </p:spTree>
    <p:extLst>
      <p:ext uri="{BB962C8B-B14F-4D97-AF65-F5344CB8AC3E}">
        <p14:creationId xmlns:p14="http://schemas.microsoft.com/office/powerpoint/2010/main" val="2706828748"/>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1000"/>
                                        <p:tgtEl>
                                          <p:spTgt spid="184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448"/>
                                        </p:tgtEl>
                                        <p:attrNameLst>
                                          <p:attrName>style.visibility</p:attrName>
                                        </p:attrNameLst>
                                      </p:cBhvr>
                                      <p:to>
                                        <p:strVal val="visible"/>
                                      </p:to>
                                    </p:set>
                                    <p:animEffect transition="in" filter="fade">
                                      <p:cBhvr>
                                        <p:cTn id="15" dur="500"/>
                                        <p:tgtEl>
                                          <p:spTgt spid="18448"/>
                                        </p:tgtEl>
                                      </p:cBhvr>
                                    </p:animEffect>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FDA531"/>
      </a:accent1>
      <a:accent2>
        <a:srgbClr val="333399"/>
      </a:accent2>
      <a:accent3>
        <a:srgbClr val="FFFFFF"/>
      </a:accent3>
      <a:accent4>
        <a:srgbClr val="000000"/>
      </a:accent4>
      <a:accent5>
        <a:srgbClr val="FECFAD"/>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AE00F0"/>
      </a:accent1>
      <a:accent2>
        <a:srgbClr val="333399"/>
      </a:accent2>
      <a:accent3>
        <a:srgbClr val="FFFFFF"/>
      </a:accent3>
      <a:accent4>
        <a:srgbClr val="000000"/>
      </a:accent4>
      <a:accent5>
        <a:srgbClr val="D3AAF6"/>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9851</TotalTime>
  <Pages>0</Pages>
  <Words>3172</Words>
  <Characters>0</Characters>
  <Application>Microsoft Office PowerPoint</Application>
  <PresentationFormat>On-screen Show (16:9)</PresentationFormat>
  <Lines>0</Lines>
  <Paragraphs>770</Paragraphs>
  <Slides>47</Slides>
  <Notes>47</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47</vt:i4>
      </vt:variant>
    </vt:vector>
  </HeadingPairs>
  <TitlesOfParts>
    <vt:vector size="72" baseType="lpstr">
      <vt:lpstr>Adobe Gothic Std B</vt:lpstr>
      <vt:lpstr>Kozuka Gothic Pro EL</vt:lpstr>
      <vt:lpstr>Arial</vt:lpstr>
      <vt:lpstr>Calibri</vt:lpstr>
      <vt:lpstr>Courier New</vt:lpstr>
      <vt:lpstr>Gill Sans</vt:lpstr>
      <vt:lpstr>Myriad Pro Black</vt:lpstr>
      <vt:lpstr>Myriad Pro Light</vt:lpstr>
      <vt:lpstr>Open Sans</vt:lpstr>
      <vt:lpstr>Open Sans Light</vt:lpstr>
      <vt:lpstr>ヒラギノ角ゴ ProN W3</vt:lpstr>
      <vt:lpstr>Title &amp; Bullets</vt:lpstr>
      <vt:lpstr>Title &amp; Subtitle</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Muda</dc:creator>
  <cp:lastModifiedBy>Patrick Sickels</cp:lastModifiedBy>
  <cp:revision>417</cp:revision>
  <dcterms:modified xsi:type="dcterms:W3CDTF">2016-04-04T22:58:45Z</dcterms:modified>
</cp:coreProperties>
</file>