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751" r:id="rId1"/>
    <p:sldMasterId id="2147483763" r:id="rId2"/>
    <p:sldMasterId id="2147483775" r:id="rId3"/>
  </p:sldMasterIdLst>
  <p:notesMasterIdLst>
    <p:notesMasterId r:id="rId28"/>
  </p:notesMasterIdLst>
  <p:handoutMasterIdLst>
    <p:handoutMasterId r:id="rId29"/>
  </p:handoutMasterIdLst>
  <p:sldIdLst>
    <p:sldId id="390" r:id="rId4"/>
    <p:sldId id="376" r:id="rId5"/>
    <p:sldId id="399" r:id="rId6"/>
    <p:sldId id="379" r:id="rId7"/>
    <p:sldId id="380" r:id="rId8"/>
    <p:sldId id="381" r:id="rId9"/>
    <p:sldId id="382" r:id="rId10"/>
    <p:sldId id="378" r:id="rId11"/>
    <p:sldId id="344" r:id="rId12"/>
    <p:sldId id="346" r:id="rId13"/>
    <p:sldId id="332" r:id="rId14"/>
    <p:sldId id="374" r:id="rId15"/>
    <p:sldId id="391" r:id="rId16"/>
    <p:sldId id="393" r:id="rId17"/>
    <p:sldId id="392" r:id="rId18"/>
    <p:sldId id="395" r:id="rId19"/>
    <p:sldId id="396" r:id="rId20"/>
    <p:sldId id="397" r:id="rId21"/>
    <p:sldId id="371" r:id="rId22"/>
    <p:sldId id="372" r:id="rId23"/>
    <p:sldId id="383" r:id="rId24"/>
    <p:sldId id="385" r:id="rId25"/>
    <p:sldId id="389" r:id="rId26"/>
    <p:sldId id="342" r:id="rId27"/>
  </p:sldIdLst>
  <p:sldSz cx="9144000" cy="6858000" type="screen4x3"/>
  <p:notesSz cx="7010400" cy="9236075"/>
  <p:embeddedFontLst>
    <p:embeddedFont>
      <p:font typeface="Calibri" panose="020F0502020204030204" pitchFamily="34" charset="0"/>
      <p:regular r:id="rId30"/>
      <p:bold r:id="rId31"/>
      <p:italic r:id="rId32"/>
      <p:boldItalic r:id="rId33"/>
    </p:embeddedFont>
    <p:embeddedFont>
      <p:font typeface="Arial Black" panose="020B0A04020102020204" pitchFamily="34" charset="0"/>
      <p:bold r:id="rId34"/>
    </p:embeddedFont>
    <p:embeddedFont>
      <p:font typeface="Century Gothic" panose="020B0502020202020204" pitchFamily="34" charset="0"/>
      <p:regular r:id="rId35"/>
      <p:bold r:id="rId36"/>
      <p:italic r:id="rId37"/>
      <p:boldItalic r:id="rId38"/>
    </p:embeddedFont>
    <p:embeddedFont>
      <p:font typeface="Georgia" panose="02040502050405020303" pitchFamily="18" charset="0"/>
      <p:regular r:id="rId39"/>
      <p:bold r:id="rId40"/>
      <p:italic r:id="rId41"/>
      <p:boldItalic r:id="rId42"/>
    </p:embeddedFont>
    <p:embeddedFont>
      <p:font typeface="Calibri Light" panose="020F0302020204030204" pitchFamily="34" charset="0"/>
      <p:regular r:id="rId43"/>
      <p:italic r:id="rId44"/>
    </p:embeddedFont>
    <p:embeddedFont>
      <p:font typeface="ＭＳ Ｐゴシック" panose="020B0600070205080204" pitchFamily="34" charset="-128"/>
      <p:regular r:id="rId45"/>
    </p:embeddedFont>
  </p:embeddedFont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713">
          <p15:clr>
            <a:srgbClr val="A4A3A4"/>
          </p15:clr>
        </p15:guide>
        <p15:guide id="2" orient="horz" pos="1211">
          <p15:clr>
            <a:srgbClr val="A4A3A4"/>
          </p15:clr>
        </p15:guide>
        <p15:guide id="3" pos="2890">
          <p15:clr>
            <a:srgbClr val="A4A3A4"/>
          </p15:clr>
        </p15:guide>
        <p15:guide id="4" pos="554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7C2C"/>
    <a:srgbClr val="2F2F2F"/>
    <a:srgbClr val="FFFFFF"/>
    <a:srgbClr val="477B84"/>
    <a:srgbClr val="0070A3"/>
    <a:srgbClr val="DCDCDC"/>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0332" autoAdjust="0"/>
    <p:restoredTop sz="86894" autoAdjust="0"/>
  </p:normalViewPr>
  <p:slideViewPr>
    <p:cSldViewPr snapToGrid="0" showGuides="1">
      <p:cViewPr varScale="1">
        <p:scale>
          <a:sx n="101" d="100"/>
          <a:sy n="101" d="100"/>
        </p:scale>
        <p:origin x="1536" y="108"/>
      </p:cViewPr>
      <p:guideLst>
        <p:guide orient="horz" pos="1713"/>
        <p:guide orient="horz" pos="1211"/>
        <p:guide pos="2890"/>
        <p:guide pos="5541"/>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66" d="100"/>
          <a:sy n="66" d="100"/>
        </p:scale>
        <p:origin x="0" y="0"/>
      </p:cViewPr>
      <p:guideLst/>
    </p:cSldViewPr>
  </p:notesViewPr>
  <p:gridSpacing cx="38405" cy="38405"/>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0.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5.fntdata"/><Relationship Id="rId42" Type="http://schemas.openxmlformats.org/officeDocument/2006/relationships/font" Target="fonts/font13.fntdata"/><Relationship Id="rId47"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4.fntdata"/><Relationship Id="rId38" Type="http://schemas.openxmlformats.org/officeDocument/2006/relationships/font" Target="fonts/font9.fntdata"/><Relationship Id="rId46"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41"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font" Target="fonts/font16.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7.fntdata"/><Relationship Id="rId49"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2.fntdata"/><Relationship Id="rId44" Type="http://schemas.openxmlformats.org/officeDocument/2006/relationships/font" Target="fonts/font1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font" Target="fonts/font14.fntdata"/><Relationship Id="rId48" Type="http://schemas.openxmlformats.org/officeDocument/2006/relationships/theme" Target="theme/theme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C76F200-14F7-4E2A-839A-3A6BDA30A3D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B7A96FAF-9B9B-4293-89CB-2EA56DFAC6F4}">
      <dgm:prSet phldrT="[Text]" custT="1"/>
      <dgm:spPr>
        <a:solidFill>
          <a:schemeClr val="tx1">
            <a:lumMod val="10000"/>
            <a:lumOff val="90000"/>
          </a:schemeClr>
        </a:solidFill>
        <a:ln>
          <a:noFill/>
        </a:ln>
        <a:effectLst>
          <a:outerShdw blurRad="50800" dist="38100" dir="2700000" algn="tl" rotWithShape="0">
            <a:prstClr val="black">
              <a:alpha val="40000"/>
            </a:prstClr>
          </a:outerShdw>
        </a:effectLst>
      </dgm:spPr>
      <dgm:t>
        <a:bodyPr/>
        <a:lstStyle/>
        <a:p>
          <a:pPr marL="91440"/>
          <a:r>
            <a:rPr lang="en-US" sz="1600" b="1" spc="0" baseline="0" dirty="0" smtClean="0">
              <a:solidFill>
                <a:srgbClr val="015CAE"/>
              </a:solidFill>
            </a:rPr>
            <a:t>FRAUD LANDSCAPE &amp; CHALLENGES </a:t>
          </a:r>
          <a:endParaRPr lang="en-US" sz="1600" b="1" spc="0" baseline="0" dirty="0">
            <a:solidFill>
              <a:schemeClr val="bg2"/>
            </a:solidFill>
          </a:endParaRPr>
        </a:p>
      </dgm:t>
    </dgm:pt>
    <dgm:pt modelId="{C3DF4519-4601-4AB6-BB9A-172B0FB8109E}" type="parTrans" cxnId="{928C919C-9F9E-4CFF-9775-FCF3DC4F5C36}">
      <dgm:prSet/>
      <dgm:spPr/>
      <dgm:t>
        <a:bodyPr/>
        <a:lstStyle/>
        <a:p>
          <a:endParaRPr lang="en-US"/>
        </a:p>
      </dgm:t>
    </dgm:pt>
    <dgm:pt modelId="{5DBFCE04-CC8A-44EF-9F4A-3FAC64EF00F3}" type="sibTrans" cxnId="{928C919C-9F9E-4CFF-9775-FCF3DC4F5C36}">
      <dgm:prSet/>
      <dgm:spPr/>
      <dgm:t>
        <a:bodyPr/>
        <a:lstStyle/>
        <a:p>
          <a:endParaRPr lang="en-US"/>
        </a:p>
      </dgm:t>
    </dgm:pt>
    <dgm:pt modelId="{B806894E-7E46-4277-8A44-4FB5DD4F4D4B}">
      <dgm:prSet phldrT="[Text]" custT="1"/>
      <dgm:spPr>
        <a:solidFill>
          <a:schemeClr val="tx1">
            <a:lumMod val="10000"/>
            <a:lumOff val="90000"/>
          </a:schemeClr>
        </a:solidFill>
        <a:ln>
          <a:noFill/>
        </a:ln>
        <a:effectLst>
          <a:outerShdw blurRad="50800" dist="38100" dir="2700000" algn="ctr" rotWithShape="0">
            <a:schemeClr val="tx1">
              <a:alpha val="40000"/>
            </a:schemeClr>
          </a:outerShdw>
        </a:effectLst>
      </dgm:spPr>
      <dgm:t>
        <a:bodyPr/>
        <a:lstStyle/>
        <a:p>
          <a:pPr marL="91440"/>
          <a:r>
            <a:rPr lang="en-US" sz="1600" b="1" spc="0" dirty="0" smtClean="0">
              <a:solidFill>
                <a:srgbClr val="015CAE"/>
              </a:solidFill>
            </a:rPr>
            <a:t>THE</a:t>
          </a:r>
          <a:r>
            <a:rPr lang="en-US" sz="1600" b="1" spc="0" baseline="0" dirty="0" smtClean="0">
              <a:solidFill>
                <a:schemeClr val="tx2"/>
              </a:solidFill>
            </a:rPr>
            <a:t> </a:t>
          </a:r>
          <a:r>
            <a:rPr lang="en-US" sz="1600" b="1" spc="0" dirty="0" smtClean="0">
              <a:solidFill>
                <a:srgbClr val="015CAE"/>
              </a:solidFill>
            </a:rPr>
            <a:t>PRODUCT</a:t>
          </a:r>
          <a:r>
            <a:rPr lang="en-US" sz="1600" b="1" spc="0" baseline="0" dirty="0" smtClean="0">
              <a:solidFill>
                <a:schemeClr val="tx2"/>
              </a:solidFill>
            </a:rPr>
            <a:t> </a:t>
          </a:r>
          <a:r>
            <a:rPr lang="en-US" sz="1600" b="1" spc="0" dirty="0" smtClean="0">
              <a:solidFill>
                <a:srgbClr val="015CAE"/>
              </a:solidFill>
            </a:rPr>
            <a:t>IN</a:t>
          </a:r>
          <a:r>
            <a:rPr lang="en-US" sz="1600" b="1" spc="0" baseline="0" dirty="0" smtClean="0">
              <a:solidFill>
                <a:schemeClr val="tx2"/>
              </a:solidFill>
            </a:rPr>
            <a:t> </a:t>
          </a:r>
          <a:r>
            <a:rPr lang="en-US" sz="1600" b="1" spc="0" dirty="0" smtClean="0">
              <a:solidFill>
                <a:srgbClr val="015CAE"/>
              </a:solidFill>
            </a:rPr>
            <a:t>ACTION</a:t>
          </a:r>
        </a:p>
      </dgm:t>
    </dgm:pt>
    <dgm:pt modelId="{23A43A57-7E79-484D-AAE3-65FD1010DA03}" type="parTrans" cxnId="{2A18A548-450F-4372-A484-602CB7E2C2E9}">
      <dgm:prSet/>
      <dgm:spPr/>
      <dgm:t>
        <a:bodyPr/>
        <a:lstStyle/>
        <a:p>
          <a:endParaRPr lang="en-US"/>
        </a:p>
      </dgm:t>
    </dgm:pt>
    <dgm:pt modelId="{6021CFC5-7989-4EF3-962E-BDC429F76444}" type="sibTrans" cxnId="{2A18A548-450F-4372-A484-602CB7E2C2E9}">
      <dgm:prSet/>
      <dgm:spPr/>
      <dgm:t>
        <a:bodyPr/>
        <a:lstStyle/>
        <a:p>
          <a:endParaRPr lang="en-US"/>
        </a:p>
      </dgm:t>
    </dgm:pt>
    <dgm:pt modelId="{DCA1B1E6-E414-4EFA-B4CF-2A97A12E40EA}">
      <dgm:prSet phldrT="[Text]" custT="1"/>
      <dgm:spPr>
        <a:solidFill>
          <a:schemeClr val="tx1">
            <a:lumMod val="10000"/>
            <a:lumOff val="90000"/>
          </a:schemeClr>
        </a:solidFill>
        <a:ln>
          <a:noFill/>
        </a:ln>
        <a:effectLst>
          <a:outerShdw blurRad="50800" dist="38100" dir="2700000" algn="tl" rotWithShape="0">
            <a:prstClr val="black">
              <a:alpha val="40000"/>
            </a:prstClr>
          </a:outerShdw>
        </a:effectLst>
      </dgm:spPr>
      <dgm:t>
        <a:bodyPr/>
        <a:lstStyle/>
        <a:p>
          <a:pPr marL="91440"/>
          <a:r>
            <a:rPr lang="en-US" sz="1600" b="1" spc="0" dirty="0" smtClean="0">
              <a:solidFill>
                <a:srgbClr val="015CAE"/>
              </a:solidFill>
            </a:rPr>
            <a:t>QUESTIONS &amp; ANSWERS</a:t>
          </a:r>
          <a:endParaRPr lang="en-US" sz="1600" b="1" spc="0" dirty="0">
            <a:solidFill>
              <a:schemeClr val="bg2"/>
            </a:solidFill>
          </a:endParaRPr>
        </a:p>
      </dgm:t>
    </dgm:pt>
    <dgm:pt modelId="{603CCD35-BA3B-4251-A27B-E8CAAC1FD7FC}" type="sibTrans" cxnId="{833C4F17-2DC2-4629-B9E0-41C63A214618}">
      <dgm:prSet/>
      <dgm:spPr/>
      <dgm:t>
        <a:bodyPr/>
        <a:lstStyle/>
        <a:p>
          <a:endParaRPr lang="en-US"/>
        </a:p>
      </dgm:t>
    </dgm:pt>
    <dgm:pt modelId="{C376D00C-90C9-4EB7-B0DD-BA7B407182E6}" type="parTrans" cxnId="{833C4F17-2DC2-4629-B9E0-41C63A214618}">
      <dgm:prSet/>
      <dgm:spPr/>
      <dgm:t>
        <a:bodyPr/>
        <a:lstStyle/>
        <a:p>
          <a:endParaRPr lang="en-US"/>
        </a:p>
      </dgm:t>
    </dgm:pt>
    <dgm:pt modelId="{657538B7-16D2-46F2-845B-94E632BD723C}">
      <dgm:prSet phldrT="[Text]" custT="1"/>
      <dgm:spPr>
        <a:solidFill>
          <a:schemeClr val="tx1">
            <a:lumMod val="10000"/>
            <a:lumOff val="90000"/>
          </a:schemeClr>
        </a:solidFill>
        <a:ln>
          <a:noFill/>
        </a:ln>
        <a:effectLst>
          <a:outerShdw blurRad="50800" dist="38100" dir="2700000" algn="tl" rotWithShape="0">
            <a:prstClr val="black">
              <a:alpha val="40000"/>
            </a:prstClr>
          </a:outerShdw>
        </a:effectLst>
      </dgm:spPr>
      <dgm:t>
        <a:bodyPr/>
        <a:lstStyle/>
        <a:p>
          <a:pPr marL="91440"/>
          <a:r>
            <a:rPr lang="en-US" sz="1600" b="1" spc="0" baseline="0" dirty="0" smtClean="0">
              <a:solidFill>
                <a:srgbClr val="015CAE"/>
              </a:solidFill>
            </a:rPr>
            <a:t> IMPACT ON OUR CLIENTS</a:t>
          </a:r>
          <a:endParaRPr lang="en-US" sz="1600" b="1" spc="0" baseline="0" dirty="0">
            <a:solidFill>
              <a:schemeClr val="bg2"/>
            </a:solidFill>
          </a:endParaRPr>
        </a:p>
      </dgm:t>
    </dgm:pt>
    <dgm:pt modelId="{8301DA65-E8A7-406F-89B5-53DF1E29A92D}" type="sibTrans" cxnId="{55B95F56-1D1A-4482-9CD0-465FC75BA26F}">
      <dgm:prSet/>
      <dgm:spPr/>
      <dgm:t>
        <a:bodyPr/>
        <a:lstStyle/>
        <a:p>
          <a:endParaRPr lang="en-US"/>
        </a:p>
      </dgm:t>
    </dgm:pt>
    <dgm:pt modelId="{77705B35-FED8-41D6-8EAE-F742FE543D95}" type="parTrans" cxnId="{55B95F56-1D1A-4482-9CD0-465FC75BA26F}">
      <dgm:prSet/>
      <dgm:spPr/>
      <dgm:t>
        <a:bodyPr/>
        <a:lstStyle/>
        <a:p>
          <a:endParaRPr lang="en-US"/>
        </a:p>
      </dgm:t>
    </dgm:pt>
    <dgm:pt modelId="{4EE982B2-807D-4DDF-A913-527BCDF7537F}">
      <dgm:prSet phldrT="[Text]" custT="1"/>
      <dgm:spPr>
        <a:solidFill>
          <a:schemeClr val="tx1">
            <a:lumMod val="10000"/>
            <a:lumOff val="90000"/>
          </a:schemeClr>
        </a:solidFill>
        <a:ln>
          <a:noFill/>
        </a:ln>
        <a:effectLst>
          <a:outerShdw blurRad="50800" dist="38100" dir="2700000" algn="tl" rotWithShape="0">
            <a:prstClr val="black">
              <a:alpha val="40000"/>
            </a:prstClr>
          </a:outerShdw>
        </a:effectLst>
      </dgm:spPr>
      <dgm:t>
        <a:bodyPr/>
        <a:lstStyle/>
        <a:p>
          <a:r>
            <a:rPr lang="en-US" sz="1600" b="1" spc="300" dirty="0" smtClean="0">
              <a:solidFill>
                <a:srgbClr val="015CAE"/>
              </a:solidFill>
            </a:rPr>
            <a:t> </a:t>
          </a:r>
          <a:r>
            <a:rPr lang="en-US" sz="1600" b="1" spc="0" dirty="0" smtClean="0">
              <a:solidFill>
                <a:srgbClr val="015CAE"/>
              </a:solidFill>
            </a:rPr>
            <a:t>SOLVING THE PROBLEM</a:t>
          </a:r>
          <a:endParaRPr lang="en-US" sz="1600" b="1" spc="0" dirty="0">
            <a:solidFill>
              <a:schemeClr val="bg2"/>
            </a:solidFill>
          </a:endParaRPr>
        </a:p>
      </dgm:t>
    </dgm:pt>
    <dgm:pt modelId="{40DA89C0-50CB-408F-AD1B-F6AE6B73912D}" type="sibTrans" cxnId="{A885E7C0-1C08-4B9F-BD47-DF39213468D9}">
      <dgm:prSet/>
      <dgm:spPr/>
      <dgm:t>
        <a:bodyPr/>
        <a:lstStyle/>
        <a:p>
          <a:endParaRPr lang="en-US"/>
        </a:p>
      </dgm:t>
    </dgm:pt>
    <dgm:pt modelId="{385B12E2-4C64-46FA-B495-4E10DF9ACE18}" type="parTrans" cxnId="{A885E7C0-1C08-4B9F-BD47-DF39213468D9}">
      <dgm:prSet/>
      <dgm:spPr/>
      <dgm:t>
        <a:bodyPr/>
        <a:lstStyle/>
        <a:p>
          <a:endParaRPr lang="en-US"/>
        </a:p>
      </dgm:t>
    </dgm:pt>
    <dgm:pt modelId="{C7623D23-B564-4567-A614-A93F59FEACC7}" type="pres">
      <dgm:prSet presAssocID="{DC76F200-14F7-4E2A-839A-3A6BDA30A3D3}" presName="linear" presStyleCnt="0">
        <dgm:presLayoutVars>
          <dgm:animLvl val="lvl"/>
          <dgm:resizeHandles val="exact"/>
        </dgm:presLayoutVars>
      </dgm:prSet>
      <dgm:spPr/>
      <dgm:t>
        <a:bodyPr/>
        <a:lstStyle/>
        <a:p>
          <a:endParaRPr lang="en-US"/>
        </a:p>
      </dgm:t>
    </dgm:pt>
    <dgm:pt modelId="{8644EDA6-E215-4C54-B30D-1F7E8B417760}" type="pres">
      <dgm:prSet presAssocID="{B7A96FAF-9B9B-4293-89CB-2EA56DFAC6F4}" presName="parentText" presStyleLbl="node1" presStyleIdx="0" presStyleCnt="5" custScaleY="52773" custLinFactNeighborY="-26172">
        <dgm:presLayoutVars>
          <dgm:chMax val="0"/>
          <dgm:bulletEnabled val="1"/>
        </dgm:presLayoutVars>
      </dgm:prSet>
      <dgm:spPr/>
      <dgm:t>
        <a:bodyPr/>
        <a:lstStyle/>
        <a:p>
          <a:endParaRPr lang="en-US"/>
        </a:p>
      </dgm:t>
    </dgm:pt>
    <dgm:pt modelId="{63C6DD87-9AFB-4BC1-81B8-AE775C351D66}" type="pres">
      <dgm:prSet presAssocID="{5DBFCE04-CC8A-44EF-9F4A-3FAC64EF00F3}" presName="spacer" presStyleCnt="0"/>
      <dgm:spPr/>
      <dgm:t>
        <a:bodyPr/>
        <a:lstStyle/>
        <a:p>
          <a:endParaRPr lang="en-US"/>
        </a:p>
      </dgm:t>
    </dgm:pt>
    <dgm:pt modelId="{4B9E5B48-691A-4390-A09A-1409591BCE1C}" type="pres">
      <dgm:prSet presAssocID="{657538B7-16D2-46F2-845B-94E632BD723C}" presName="parentText" presStyleLbl="node1" presStyleIdx="1" presStyleCnt="5" custScaleY="50603" custLinFactNeighborY="-29055">
        <dgm:presLayoutVars>
          <dgm:chMax val="0"/>
          <dgm:bulletEnabled val="1"/>
        </dgm:presLayoutVars>
      </dgm:prSet>
      <dgm:spPr/>
      <dgm:t>
        <a:bodyPr/>
        <a:lstStyle/>
        <a:p>
          <a:endParaRPr lang="en-US"/>
        </a:p>
      </dgm:t>
    </dgm:pt>
    <dgm:pt modelId="{12A65BBE-3865-4FC8-9B31-079F4F45B3E5}" type="pres">
      <dgm:prSet presAssocID="{8301DA65-E8A7-406F-89B5-53DF1E29A92D}" presName="spacer" presStyleCnt="0"/>
      <dgm:spPr/>
      <dgm:t>
        <a:bodyPr/>
        <a:lstStyle/>
        <a:p>
          <a:endParaRPr lang="en-US"/>
        </a:p>
      </dgm:t>
    </dgm:pt>
    <dgm:pt modelId="{8D4C2382-A74D-4973-81D2-C7FC746FC947}" type="pres">
      <dgm:prSet presAssocID="{4EE982B2-807D-4DDF-A913-527BCDF7537F}" presName="parentText" presStyleLbl="node1" presStyleIdx="2" presStyleCnt="5" custScaleY="51763" custLinFactNeighborY="-31724">
        <dgm:presLayoutVars>
          <dgm:chMax val="0"/>
          <dgm:bulletEnabled val="1"/>
        </dgm:presLayoutVars>
      </dgm:prSet>
      <dgm:spPr/>
      <dgm:t>
        <a:bodyPr/>
        <a:lstStyle/>
        <a:p>
          <a:endParaRPr lang="en-US"/>
        </a:p>
      </dgm:t>
    </dgm:pt>
    <dgm:pt modelId="{D2428018-321B-4C39-A61B-156D5F71F639}" type="pres">
      <dgm:prSet presAssocID="{40DA89C0-50CB-408F-AD1B-F6AE6B73912D}" presName="spacer" presStyleCnt="0"/>
      <dgm:spPr/>
      <dgm:t>
        <a:bodyPr/>
        <a:lstStyle/>
        <a:p>
          <a:endParaRPr lang="en-US"/>
        </a:p>
      </dgm:t>
    </dgm:pt>
    <dgm:pt modelId="{9DB132D8-51D0-4EFE-8D32-9F3D7CF396E3}" type="pres">
      <dgm:prSet presAssocID="{B806894E-7E46-4277-8A44-4FB5DD4F4D4B}" presName="parentText" presStyleLbl="node1" presStyleIdx="3" presStyleCnt="5" custScaleY="51805" custLinFactNeighborY="-36763">
        <dgm:presLayoutVars>
          <dgm:chMax val="0"/>
          <dgm:bulletEnabled val="1"/>
        </dgm:presLayoutVars>
      </dgm:prSet>
      <dgm:spPr/>
      <dgm:t>
        <a:bodyPr/>
        <a:lstStyle/>
        <a:p>
          <a:endParaRPr lang="en-US"/>
        </a:p>
      </dgm:t>
    </dgm:pt>
    <dgm:pt modelId="{8C994A57-FFF9-4222-8209-B320FF153354}" type="pres">
      <dgm:prSet presAssocID="{6021CFC5-7989-4EF3-962E-BDC429F76444}" presName="spacer" presStyleCnt="0"/>
      <dgm:spPr/>
      <dgm:t>
        <a:bodyPr/>
        <a:lstStyle/>
        <a:p>
          <a:endParaRPr lang="en-US"/>
        </a:p>
      </dgm:t>
    </dgm:pt>
    <dgm:pt modelId="{82C0357A-BF5B-4186-8F0B-875B53A6EA46}" type="pres">
      <dgm:prSet presAssocID="{DCA1B1E6-E414-4EFA-B4CF-2A97A12E40EA}" presName="parentText" presStyleLbl="node1" presStyleIdx="4" presStyleCnt="5" custScaleY="49925" custLinFactNeighborY="-29599">
        <dgm:presLayoutVars>
          <dgm:chMax val="0"/>
          <dgm:bulletEnabled val="1"/>
        </dgm:presLayoutVars>
      </dgm:prSet>
      <dgm:spPr/>
      <dgm:t>
        <a:bodyPr/>
        <a:lstStyle/>
        <a:p>
          <a:endParaRPr lang="en-US"/>
        </a:p>
      </dgm:t>
    </dgm:pt>
  </dgm:ptLst>
  <dgm:cxnLst>
    <dgm:cxn modelId="{833C4F17-2DC2-4629-B9E0-41C63A214618}" srcId="{DC76F200-14F7-4E2A-839A-3A6BDA30A3D3}" destId="{DCA1B1E6-E414-4EFA-B4CF-2A97A12E40EA}" srcOrd="4" destOrd="0" parTransId="{C376D00C-90C9-4EB7-B0DD-BA7B407182E6}" sibTransId="{603CCD35-BA3B-4251-A27B-E8CAAC1FD7FC}"/>
    <dgm:cxn modelId="{55728F2D-D3EA-4559-9645-B6EF599DEC02}" type="presOf" srcId="{4EE982B2-807D-4DDF-A913-527BCDF7537F}" destId="{8D4C2382-A74D-4973-81D2-C7FC746FC947}" srcOrd="0" destOrd="0" presId="urn:microsoft.com/office/officeart/2005/8/layout/vList2"/>
    <dgm:cxn modelId="{105AAED4-B4A0-431C-B65E-06C880A15D15}" type="presOf" srcId="{B806894E-7E46-4277-8A44-4FB5DD4F4D4B}" destId="{9DB132D8-51D0-4EFE-8D32-9F3D7CF396E3}" srcOrd="0" destOrd="0" presId="urn:microsoft.com/office/officeart/2005/8/layout/vList2"/>
    <dgm:cxn modelId="{5E86F8FF-1B24-432F-A05D-DE975EBF4C61}" type="presOf" srcId="{DC76F200-14F7-4E2A-839A-3A6BDA30A3D3}" destId="{C7623D23-B564-4567-A614-A93F59FEACC7}" srcOrd="0" destOrd="0" presId="urn:microsoft.com/office/officeart/2005/8/layout/vList2"/>
    <dgm:cxn modelId="{2A18A548-450F-4372-A484-602CB7E2C2E9}" srcId="{DC76F200-14F7-4E2A-839A-3A6BDA30A3D3}" destId="{B806894E-7E46-4277-8A44-4FB5DD4F4D4B}" srcOrd="3" destOrd="0" parTransId="{23A43A57-7E79-484D-AAE3-65FD1010DA03}" sibTransId="{6021CFC5-7989-4EF3-962E-BDC429F76444}"/>
    <dgm:cxn modelId="{74A6044D-FCDF-4FC3-B4B5-E76EB297794E}" type="presOf" srcId="{657538B7-16D2-46F2-845B-94E632BD723C}" destId="{4B9E5B48-691A-4390-A09A-1409591BCE1C}" srcOrd="0" destOrd="0" presId="urn:microsoft.com/office/officeart/2005/8/layout/vList2"/>
    <dgm:cxn modelId="{928C919C-9F9E-4CFF-9775-FCF3DC4F5C36}" srcId="{DC76F200-14F7-4E2A-839A-3A6BDA30A3D3}" destId="{B7A96FAF-9B9B-4293-89CB-2EA56DFAC6F4}" srcOrd="0" destOrd="0" parTransId="{C3DF4519-4601-4AB6-BB9A-172B0FB8109E}" sibTransId="{5DBFCE04-CC8A-44EF-9F4A-3FAC64EF00F3}"/>
    <dgm:cxn modelId="{5E2083BC-1ED8-4E60-89C4-F4CAAE6D1BC6}" type="presOf" srcId="{B7A96FAF-9B9B-4293-89CB-2EA56DFAC6F4}" destId="{8644EDA6-E215-4C54-B30D-1F7E8B417760}" srcOrd="0" destOrd="0" presId="urn:microsoft.com/office/officeart/2005/8/layout/vList2"/>
    <dgm:cxn modelId="{DAF60FB2-E6EB-41CD-9804-6551AD839190}" type="presOf" srcId="{DCA1B1E6-E414-4EFA-B4CF-2A97A12E40EA}" destId="{82C0357A-BF5B-4186-8F0B-875B53A6EA46}" srcOrd="0" destOrd="0" presId="urn:microsoft.com/office/officeart/2005/8/layout/vList2"/>
    <dgm:cxn modelId="{A885E7C0-1C08-4B9F-BD47-DF39213468D9}" srcId="{DC76F200-14F7-4E2A-839A-3A6BDA30A3D3}" destId="{4EE982B2-807D-4DDF-A913-527BCDF7537F}" srcOrd="2" destOrd="0" parTransId="{385B12E2-4C64-46FA-B495-4E10DF9ACE18}" sibTransId="{40DA89C0-50CB-408F-AD1B-F6AE6B73912D}"/>
    <dgm:cxn modelId="{55B95F56-1D1A-4482-9CD0-465FC75BA26F}" srcId="{DC76F200-14F7-4E2A-839A-3A6BDA30A3D3}" destId="{657538B7-16D2-46F2-845B-94E632BD723C}" srcOrd="1" destOrd="0" parTransId="{77705B35-FED8-41D6-8EAE-F742FE543D95}" sibTransId="{8301DA65-E8A7-406F-89B5-53DF1E29A92D}"/>
    <dgm:cxn modelId="{3B66F55E-072C-473A-9308-73F33A8A6FBC}" type="presParOf" srcId="{C7623D23-B564-4567-A614-A93F59FEACC7}" destId="{8644EDA6-E215-4C54-B30D-1F7E8B417760}" srcOrd="0" destOrd="0" presId="urn:microsoft.com/office/officeart/2005/8/layout/vList2"/>
    <dgm:cxn modelId="{E1635FDB-781A-4A2E-A2C7-FF7EA5EC5F76}" type="presParOf" srcId="{C7623D23-B564-4567-A614-A93F59FEACC7}" destId="{63C6DD87-9AFB-4BC1-81B8-AE775C351D66}" srcOrd="1" destOrd="0" presId="urn:microsoft.com/office/officeart/2005/8/layout/vList2"/>
    <dgm:cxn modelId="{5C435C42-64E3-4C2B-99B5-9E8A766AF476}" type="presParOf" srcId="{C7623D23-B564-4567-A614-A93F59FEACC7}" destId="{4B9E5B48-691A-4390-A09A-1409591BCE1C}" srcOrd="2" destOrd="0" presId="urn:microsoft.com/office/officeart/2005/8/layout/vList2"/>
    <dgm:cxn modelId="{74B37CCD-1F8B-4513-B059-CDE21A867DE6}" type="presParOf" srcId="{C7623D23-B564-4567-A614-A93F59FEACC7}" destId="{12A65BBE-3865-4FC8-9B31-079F4F45B3E5}" srcOrd="3" destOrd="0" presId="urn:microsoft.com/office/officeart/2005/8/layout/vList2"/>
    <dgm:cxn modelId="{75180CFB-4E9E-4F55-9067-BD20F4419F51}" type="presParOf" srcId="{C7623D23-B564-4567-A614-A93F59FEACC7}" destId="{8D4C2382-A74D-4973-81D2-C7FC746FC947}" srcOrd="4" destOrd="0" presId="urn:microsoft.com/office/officeart/2005/8/layout/vList2"/>
    <dgm:cxn modelId="{FD8E4069-C45E-4AFF-BCD2-57BC63DEB244}" type="presParOf" srcId="{C7623D23-B564-4567-A614-A93F59FEACC7}" destId="{D2428018-321B-4C39-A61B-156D5F71F639}" srcOrd="5" destOrd="0" presId="urn:microsoft.com/office/officeart/2005/8/layout/vList2"/>
    <dgm:cxn modelId="{7BD2EBE8-9752-4F65-AE04-92BCD794125F}" type="presParOf" srcId="{C7623D23-B564-4567-A614-A93F59FEACC7}" destId="{9DB132D8-51D0-4EFE-8D32-9F3D7CF396E3}" srcOrd="6" destOrd="0" presId="urn:microsoft.com/office/officeart/2005/8/layout/vList2"/>
    <dgm:cxn modelId="{B51EEEB6-52A2-4617-A1EC-8DBD0F4FE86D}" type="presParOf" srcId="{C7623D23-B564-4567-A614-A93F59FEACC7}" destId="{8C994A57-FFF9-4222-8209-B320FF153354}" srcOrd="7" destOrd="0" presId="urn:microsoft.com/office/officeart/2005/8/layout/vList2"/>
    <dgm:cxn modelId="{A59681C8-DA66-43CA-B7D8-3349DB9EA495}" type="presParOf" srcId="{C7623D23-B564-4567-A614-A93F59FEACC7}" destId="{82C0357A-BF5B-4186-8F0B-875B53A6EA46}" srcOrd="8"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fontAlgn="auto">
              <a:spcBef>
                <a:spcPts val="0"/>
              </a:spcBef>
              <a:spcAft>
                <a:spcPts val="0"/>
              </a:spcAft>
              <a:defRPr sz="1200">
                <a:latin typeface="Arial" pitchFamily="34" charset="0"/>
                <a:cs typeface="Arial" pitchFamily="34" charset="0"/>
              </a:defRPr>
            </a:lvl1pPr>
          </a:lstStyle>
          <a:p>
            <a:pPr>
              <a:defRPr/>
            </a:pPr>
            <a:endParaRPr lang="en-US"/>
          </a:p>
        </p:txBody>
      </p:sp>
      <p:sp>
        <p:nvSpPr>
          <p:cNvPr id="3" name="Date Placeholder 2"/>
          <p:cNvSpPr>
            <a:spLocks noGrp="1"/>
          </p:cNvSpPr>
          <p:nvPr>
            <p:ph type="dt" sz="quarter" idx="1"/>
          </p:nvPr>
        </p:nvSpPr>
        <p:spPr>
          <a:xfrm>
            <a:off x="3970938" y="0"/>
            <a:ext cx="3037840" cy="461804"/>
          </a:xfrm>
          <a:prstGeom prst="rect">
            <a:avLst/>
          </a:prstGeom>
        </p:spPr>
        <p:txBody>
          <a:bodyPr vert="horz" lIns="91440" tIns="45720" rIns="91440" bIns="45720" rtlCol="0"/>
          <a:lstStyle>
            <a:lvl1pPr algn="r" fontAlgn="auto">
              <a:spcBef>
                <a:spcPts val="0"/>
              </a:spcBef>
              <a:spcAft>
                <a:spcPts val="0"/>
              </a:spcAft>
              <a:defRPr sz="1200">
                <a:latin typeface="Arial" pitchFamily="34" charset="0"/>
                <a:cs typeface="Arial" pitchFamily="34" charset="0"/>
              </a:defRPr>
            </a:lvl1pPr>
          </a:lstStyle>
          <a:p>
            <a:pPr>
              <a:defRPr/>
            </a:pPr>
            <a:fld id="{6D21ECEE-4A61-461C-82A7-6EEF1A8494C9}" type="datetimeFigureOut">
              <a:rPr lang="en-US"/>
              <a:pPr>
                <a:defRPr/>
              </a:pPr>
              <a:t>5/19/2015</a:t>
            </a:fld>
            <a:endParaRPr lang="en-US"/>
          </a:p>
        </p:txBody>
      </p:sp>
      <p:sp>
        <p:nvSpPr>
          <p:cNvPr id="4" name="Footer Placeholder 3"/>
          <p:cNvSpPr>
            <a:spLocks noGrp="1"/>
          </p:cNvSpPr>
          <p:nvPr>
            <p:ph type="ftr" sz="quarter" idx="2"/>
          </p:nvPr>
        </p:nvSpPr>
        <p:spPr>
          <a:xfrm>
            <a:off x="0" y="8772669"/>
            <a:ext cx="3037840" cy="461804"/>
          </a:xfrm>
          <a:prstGeom prst="rect">
            <a:avLst/>
          </a:prstGeom>
        </p:spPr>
        <p:txBody>
          <a:bodyPr vert="horz" lIns="91440" tIns="45720" rIns="91440" bIns="45720" rtlCol="0" anchor="b"/>
          <a:lstStyle>
            <a:lvl1pPr algn="l" fontAlgn="auto">
              <a:spcBef>
                <a:spcPts val="0"/>
              </a:spcBef>
              <a:spcAft>
                <a:spcPts val="0"/>
              </a:spcAft>
              <a:defRPr sz="1200">
                <a:latin typeface="Arial" pitchFamily="34" charset="0"/>
                <a:cs typeface="Arial" pitchFamily="34" charset="0"/>
              </a:defRPr>
            </a:lvl1pPr>
          </a:lstStyle>
          <a:p>
            <a:pPr>
              <a:defRPr/>
            </a:pPr>
            <a:endParaRPr lang="en-US"/>
          </a:p>
        </p:txBody>
      </p:sp>
      <p:sp>
        <p:nvSpPr>
          <p:cNvPr id="5" name="Slide Number Placeholder 4"/>
          <p:cNvSpPr>
            <a:spLocks noGrp="1"/>
          </p:cNvSpPr>
          <p:nvPr>
            <p:ph type="sldNum" sz="quarter" idx="3"/>
          </p:nvPr>
        </p:nvSpPr>
        <p:spPr>
          <a:xfrm>
            <a:off x="3970938" y="8772669"/>
            <a:ext cx="3037840" cy="461804"/>
          </a:xfrm>
          <a:prstGeom prst="rect">
            <a:avLst/>
          </a:prstGeom>
        </p:spPr>
        <p:txBody>
          <a:bodyPr vert="horz" lIns="91440" tIns="45720" rIns="91440" bIns="45720" rtlCol="0" anchor="b"/>
          <a:lstStyle>
            <a:lvl1pPr algn="r" fontAlgn="auto">
              <a:spcBef>
                <a:spcPts val="0"/>
              </a:spcBef>
              <a:spcAft>
                <a:spcPts val="0"/>
              </a:spcAft>
              <a:defRPr sz="1200">
                <a:latin typeface="Arial" pitchFamily="34" charset="0"/>
                <a:cs typeface="Arial" pitchFamily="34" charset="0"/>
              </a:defRPr>
            </a:lvl1pPr>
          </a:lstStyle>
          <a:p>
            <a:pPr>
              <a:defRPr/>
            </a:pPr>
            <a:fld id="{B3A77ECF-BFE6-46AF-9889-477AC47E4F15}" type="slidenum">
              <a:rPr lang="en-US"/>
              <a:pPr>
                <a:defRPr/>
              </a:pPr>
              <a:t>‹#›</a:t>
            </a:fld>
            <a:endParaRPr lang="en-US"/>
          </a:p>
        </p:txBody>
      </p:sp>
    </p:spTree>
    <p:extLst>
      <p:ext uri="{BB962C8B-B14F-4D97-AF65-F5344CB8AC3E}">
        <p14:creationId xmlns:p14="http://schemas.microsoft.com/office/powerpoint/2010/main" val="2946687023"/>
      </p:ext>
    </p:extLst>
  </p:cSld>
  <p:clrMap bg1="dk1" tx1="lt1" bg2="dk2" tx2="lt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fontAlgn="auto">
              <a:spcBef>
                <a:spcPts val="0"/>
              </a:spcBef>
              <a:spcAft>
                <a:spcPts val="0"/>
              </a:spcAft>
              <a:defRPr sz="1200">
                <a:solidFill>
                  <a:schemeClr val="tx1"/>
                </a:solidFill>
                <a:latin typeface="Arial" pitchFamily="34" charset="0"/>
              </a:defRPr>
            </a:lvl1pPr>
          </a:lstStyle>
          <a:p>
            <a:pPr>
              <a:defRPr/>
            </a:pPr>
            <a:endParaRPr lang="en-US"/>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fontAlgn="auto">
              <a:spcBef>
                <a:spcPts val="0"/>
              </a:spcBef>
              <a:spcAft>
                <a:spcPts val="0"/>
              </a:spcAft>
              <a:defRPr sz="1200">
                <a:solidFill>
                  <a:schemeClr val="tx1"/>
                </a:solidFill>
                <a:latin typeface="Arial" pitchFamily="34" charset="0"/>
              </a:defRPr>
            </a:lvl1pPr>
          </a:lstStyle>
          <a:p>
            <a:pPr>
              <a:defRPr/>
            </a:pPr>
            <a:fld id="{0B440159-29C5-4950-BDBA-3D18364670F0}" type="datetimeFigureOut">
              <a:rPr lang="en-US"/>
              <a:pPr>
                <a:defRPr/>
              </a:pPr>
              <a:t>5/19/2015</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schemeClr val="tx1">
                <a:lumMod val="40000"/>
                <a:lumOff val="60000"/>
              </a:schemeClr>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norm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fontAlgn="auto">
              <a:spcBef>
                <a:spcPts val="0"/>
              </a:spcBef>
              <a:spcAft>
                <a:spcPts val="0"/>
              </a:spcAft>
              <a:defRPr sz="1200">
                <a:solidFill>
                  <a:schemeClr val="tx1"/>
                </a:solidFill>
                <a:latin typeface="Arial" pitchFamily="34" charset="0"/>
              </a:defRPr>
            </a:lvl1pPr>
          </a:lstStyle>
          <a:p>
            <a:pPr>
              <a:defRPr/>
            </a:pPr>
            <a:endParaRPr lang="en-US"/>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fontAlgn="auto">
              <a:spcBef>
                <a:spcPts val="0"/>
              </a:spcBef>
              <a:spcAft>
                <a:spcPts val="0"/>
              </a:spcAft>
              <a:defRPr sz="1200">
                <a:solidFill>
                  <a:schemeClr val="tx1"/>
                </a:solidFill>
                <a:latin typeface="Arial" pitchFamily="34" charset="0"/>
              </a:defRPr>
            </a:lvl1pPr>
          </a:lstStyle>
          <a:p>
            <a:pPr>
              <a:defRPr/>
            </a:pPr>
            <a:fld id="{46061FB9-FFDC-4148-93BC-4AB0B5391132}" type="slidenum">
              <a:rPr lang="en-US"/>
              <a:pPr>
                <a:defRPr/>
              </a:pPr>
              <a:t>‹#›</a:t>
            </a:fld>
            <a:endParaRPr lang="en-US" dirty="0"/>
          </a:p>
        </p:txBody>
      </p:sp>
    </p:spTree>
    <p:extLst>
      <p:ext uri="{BB962C8B-B14F-4D97-AF65-F5344CB8AC3E}">
        <p14:creationId xmlns:p14="http://schemas.microsoft.com/office/powerpoint/2010/main" val="3991288636"/>
      </p:ext>
    </p:extLst>
  </p:cSld>
  <p:clrMap bg1="dk1" tx1="lt1" bg2="dk2" tx2="lt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061FB9-FFDC-4148-93BC-4AB0B5391132}" type="slidenum">
              <a:rPr lang="en-US" smtClean="0"/>
              <a:pPr>
                <a:defRPr/>
              </a:pPr>
              <a:t>3</a:t>
            </a:fld>
            <a:endParaRPr lang="en-US" dirty="0"/>
          </a:p>
        </p:txBody>
      </p:sp>
    </p:spTree>
    <p:extLst>
      <p:ext uri="{BB962C8B-B14F-4D97-AF65-F5344CB8AC3E}">
        <p14:creationId xmlns:p14="http://schemas.microsoft.com/office/powerpoint/2010/main" val="8425972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I’d like to frame this review with the items listed here on the Agenda.</a:t>
            </a:r>
          </a:p>
          <a:p>
            <a:endParaRPr lang="en-US" dirty="0" smtClean="0"/>
          </a:p>
          <a:p>
            <a:r>
              <a:rPr lang="en-US" dirty="0" smtClean="0"/>
              <a:t>First,</a:t>
            </a:r>
            <a:r>
              <a:rPr lang="en-US" baseline="0" dirty="0" smtClean="0"/>
              <a:t> we’ll review the fraud landscape and challenges our credit union clients are facing in this area.</a:t>
            </a:r>
          </a:p>
          <a:p>
            <a:endParaRPr lang="en-US" baseline="0" dirty="0" smtClean="0"/>
          </a:p>
          <a:p>
            <a:r>
              <a:rPr lang="en-US" baseline="0" dirty="0" smtClean="0"/>
              <a:t>We’ll then review the actual solution offering, Precise ID with Knowledge IQ and review a sample process flow of how the transactions flow through the decision engine.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46061FB9-FFDC-4148-93BC-4AB0B5391132}" type="slidenum">
              <a:rPr lang="en-US" smtClean="0"/>
              <a:pPr>
                <a:defRPr/>
              </a:pPr>
              <a:t>9</a:t>
            </a:fld>
            <a:endParaRPr lang="en-US" dirty="0"/>
          </a:p>
        </p:txBody>
      </p:sp>
    </p:spTree>
    <p:extLst>
      <p:ext uri="{BB962C8B-B14F-4D97-AF65-F5344CB8AC3E}">
        <p14:creationId xmlns:p14="http://schemas.microsoft.com/office/powerpoint/2010/main" val="1968595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6061FB9-FFDC-4148-93BC-4AB0B5391132}" type="slidenum">
              <a:rPr lang="en-US" smtClean="0"/>
              <a:pPr>
                <a:defRPr/>
              </a:pPr>
              <a:t>10</a:t>
            </a:fld>
            <a:endParaRPr lang="en-US" dirty="0"/>
          </a:p>
        </p:txBody>
      </p:sp>
    </p:spTree>
    <p:extLst>
      <p:ext uri="{BB962C8B-B14F-4D97-AF65-F5344CB8AC3E}">
        <p14:creationId xmlns:p14="http://schemas.microsoft.com/office/powerpoint/2010/main" val="1621557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061FB9-FFDC-4148-93BC-4AB0B5391132}" type="slidenum">
              <a:rPr lang="en-US" smtClean="0"/>
              <a:pPr>
                <a:defRPr/>
              </a:pPr>
              <a:t>11</a:t>
            </a:fld>
            <a:endParaRPr lang="en-US" dirty="0"/>
          </a:p>
        </p:txBody>
      </p:sp>
    </p:spTree>
    <p:extLst>
      <p:ext uri="{BB962C8B-B14F-4D97-AF65-F5344CB8AC3E}">
        <p14:creationId xmlns:p14="http://schemas.microsoft.com/office/powerpoint/2010/main" val="41870954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a:defRPr sz="2000">
                <a:solidFill>
                  <a:schemeClr val="tx1"/>
                </a:solidFill>
                <a:latin typeface="Arial" charset="0"/>
              </a:defRPr>
            </a:lvl1pPr>
            <a:lvl2pPr marL="755283" indent="-290493">
              <a:defRPr sz="2000">
                <a:solidFill>
                  <a:schemeClr val="tx1"/>
                </a:solidFill>
                <a:latin typeface="Arial" charset="0"/>
              </a:defRPr>
            </a:lvl2pPr>
            <a:lvl3pPr marL="1161974" indent="-232395">
              <a:defRPr sz="2000">
                <a:solidFill>
                  <a:schemeClr val="tx1"/>
                </a:solidFill>
                <a:latin typeface="Arial" charset="0"/>
              </a:defRPr>
            </a:lvl3pPr>
            <a:lvl4pPr marL="1626763" indent="-232395">
              <a:defRPr sz="2000">
                <a:solidFill>
                  <a:schemeClr val="tx1"/>
                </a:solidFill>
                <a:latin typeface="Arial" charset="0"/>
              </a:defRPr>
            </a:lvl4pPr>
            <a:lvl5pPr marL="2091553" indent="-232395">
              <a:defRPr sz="2000">
                <a:solidFill>
                  <a:schemeClr val="tx1"/>
                </a:solidFill>
                <a:latin typeface="Arial" charset="0"/>
              </a:defRPr>
            </a:lvl5pPr>
            <a:lvl6pPr marL="2556342" indent="-232395" algn="ctr" eaLnBrk="0" fontAlgn="base" hangingPunct="0">
              <a:lnSpc>
                <a:spcPct val="90000"/>
              </a:lnSpc>
              <a:spcBef>
                <a:spcPct val="20000"/>
              </a:spcBef>
              <a:spcAft>
                <a:spcPct val="25000"/>
              </a:spcAft>
              <a:buFont typeface="Arial" charset="0"/>
              <a:defRPr sz="2000">
                <a:solidFill>
                  <a:schemeClr val="tx1"/>
                </a:solidFill>
                <a:latin typeface="Arial" charset="0"/>
              </a:defRPr>
            </a:lvl6pPr>
            <a:lvl7pPr marL="3021132" indent="-232395" algn="ctr" eaLnBrk="0" fontAlgn="base" hangingPunct="0">
              <a:lnSpc>
                <a:spcPct val="90000"/>
              </a:lnSpc>
              <a:spcBef>
                <a:spcPct val="20000"/>
              </a:spcBef>
              <a:spcAft>
                <a:spcPct val="25000"/>
              </a:spcAft>
              <a:buFont typeface="Arial" charset="0"/>
              <a:defRPr sz="2000">
                <a:solidFill>
                  <a:schemeClr val="tx1"/>
                </a:solidFill>
                <a:latin typeface="Arial" charset="0"/>
              </a:defRPr>
            </a:lvl7pPr>
            <a:lvl8pPr marL="3485921" indent="-232395" algn="ctr" eaLnBrk="0" fontAlgn="base" hangingPunct="0">
              <a:lnSpc>
                <a:spcPct val="90000"/>
              </a:lnSpc>
              <a:spcBef>
                <a:spcPct val="20000"/>
              </a:spcBef>
              <a:spcAft>
                <a:spcPct val="25000"/>
              </a:spcAft>
              <a:buFont typeface="Arial" charset="0"/>
              <a:defRPr sz="2000">
                <a:solidFill>
                  <a:schemeClr val="tx1"/>
                </a:solidFill>
                <a:latin typeface="Arial" charset="0"/>
              </a:defRPr>
            </a:lvl8pPr>
            <a:lvl9pPr marL="3950711" indent="-232395" algn="ctr" eaLnBrk="0" fontAlgn="base" hangingPunct="0">
              <a:lnSpc>
                <a:spcPct val="90000"/>
              </a:lnSpc>
              <a:spcBef>
                <a:spcPct val="20000"/>
              </a:spcBef>
              <a:spcAft>
                <a:spcPct val="25000"/>
              </a:spcAft>
              <a:buFont typeface="Arial" charset="0"/>
              <a:defRPr sz="2000">
                <a:solidFill>
                  <a:schemeClr val="tx1"/>
                </a:solidFill>
                <a:latin typeface="Arial" charset="0"/>
              </a:defRPr>
            </a:lvl9pPr>
          </a:lstStyle>
          <a:p>
            <a:fld id="{E30C45D0-8B6C-4ACC-A4E6-782D8AD3F7B1}" type="slidenum">
              <a:rPr lang="en-US" altLang="en-US" sz="1200">
                <a:solidFill>
                  <a:srgbClr val="000000"/>
                </a:solidFill>
              </a:rPr>
              <a:pPr/>
              <a:t>12</a:t>
            </a:fld>
            <a:endParaRPr lang="en-US" altLang="en-US" sz="1200">
              <a:solidFill>
                <a:srgbClr val="000000"/>
              </a:solidFill>
            </a:endParaRPr>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702664" y="4387136"/>
            <a:ext cx="5605074" cy="4156234"/>
          </a:xfrm>
          <a:noFill/>
        </p:spPr>
        <p:txBody>
          <a:bodyPr>
            <a:normAutofit lnSpcReduction="10000"/>
          </a:bodyPr>
          <a:lstStyle/>
          <a:p>
            <a:pPr marL="0" indent="0">
              <a:spcAft>
                <a:spcPts val="600"/>
              </a:spcAft>
              <a:buClr>
                <a:schemeClr val="tx2"/>
              </a:buClr>
              <a:buFont typeface="Wingdings" panose="05000000000000000000" pitchFamily="2" charset="2"/>
              <a:buNone/>
              <a:defRPr/>
            </a:pPr>
            <a:r>
              <a:rPr lang="en-US" sz="1200" dirty="0" smtClean="0">
                <a:solidFill>
                  <a:srgbClr val="444444"/>
                </a:solidFill>
              </a:rPr>
              <a:t>Precise</a:t>
            </a:r>
            <a:r>
              <a:rPr lang="en-US" sz="1200" baseline="0" dirty="0" smtClean="0">
                <a:solidFill>
                  <a:srgbClr val="444444"/>
                </a:solidFill>
              </a:rPr>
              <a:t> ID is Experian’s flagship Fraud and Identity authentication platform. It is a hosted solution delivering identity authentication services in both real time and batch offerings. Clients may implement Precise ID directly into your member facing or internal applications such as for online account opening or leverage our web user interface for operational use at the credit union.</a:t>
            </a:r>
          </a:p>
          <a:p>
            <a:pPr marL="0" indent="0">
              <a:spcAft>
                <a:spcPts val="600"/>
              </a:spcAft>
              <a:buClr>
                <a:schemeClr val="tx2"/>
              </a:buClr>
              <a:buFont typeface="Wingdings" panose="05000000000000000000" pitchFamily="2" charset="2"/>
              <a:buNone/>
              <a:defRPr/>
            </a:pPr>
            <a:endParaRPr lang="en-US" sz="1200" baseline="0" dirty="0" smtClean="0">
              <a:solidFill>
                <a:srgbClr val="444444"/>
              </a:solidFill>
            </a:endParaRPr>
          </a:p>
          <a:p>
            <a:pPr marL="0" indent="0">
              <a:spcAft>
                <a:spcPts val="600"/>
              </a:spcAft>
              <a:buClr>
                <a:schemeClr val="tx2"/>
              </a:buClr>
              <a:buFont typeface="Wingdings" panose="05000000000000000000" pitchFamily="2" charset="2"/>
              <a:buNone/>
              <a:defRPr/>
            </a:pPr>
            <a:r>
              <a:rPr lang="en-US" sz="1200" baseline="0" dirty="0" smtClean="0">
                <a:solidFill>
                  <a:srgbClr val="444444"/>
                </a:solidFill>
              </a:rPr>
              <a:t>PID was launched in 2005. Today we’re processing over 150 MM transactions per year, operating in industries such as Financial Services, public Sector, e-commerce, automotive lending, direct to consumer, healthcare, telecommunications, and many more.</a:t>
            </a:r>
          </a:p>
          <a:p>
            <a:endParaRPr lang="en-US" altLang="en-US" dirty="0" smtClean="0"/>
          </a:p>
          <a:p>
            <a:endParaRPr lang="en-US" altLang="en-US" dirty="0" smtClean="0"/>
          </a:p>
          <a:p>
            <a:r>
              <a:rPr lang="en-US" altLang="en-US" dirty="0" smtClean="0"/>
              <a:t>What you get:</a:t>
            </a:r>
          </a:p>
          <a:p>
            <a:pPr marL="174296" indent="-174296">
              <a:buFontTx/>
              <a:buChar char="-"/>
            </a:pPr>
            <a:r>
              <a:rPr lang="en-US" altLang="en-US" baseline="0" dirty="0" smtClean="0"/>
              <a:t>Checks of your customer’s name, address, SSN, date of birth, and more against our files</a:t>
            </a:r>
          </a:p>
          <a:p>
            <a:pPr marL="174296" indent="-174296">
              <a:buFontTx/>
              <a:buChar char="-"/>
            </a:pPr>
            <a:r>
              <a:rPr lang="en-US" altLang="en-US" baseline="0" dirty="0" smtClean="0"/>
              <a:t>Alerts if that information appears risky</a:t>
            </a:r>
          </a:p>
          <a:p>
            <a:pPr marL="174296" indent="-174296">
              <a:buFontTx/>
              <a:buChar char="-"/>
            </a:pPr>
            <a:r>
              <a:rPr lang="en-US" altLang="en-US" baseline="0" dirty="0" smtClean="0"/>
              <a:t>Useful data appended, like previous addresses and when first seen</a:t>
            </a:r>
          </a:p>
          <a:p>
            <a:pPr marL="174296" indent="-174296">
              <a:buFontTx/>
              <a:buChar char="-"/>
            </a:pPr>
            <a:r>
              <a:rPr lang="en-US" altLang="en-US" baseline="0" dirty="0" smtClean="0"/>
              <a:t>Fraud score summarizing risk, and recommended decision</a:t>
            </a:r>
          </a:p>
          <a:p>
            <a:pPr marL="174296" indent="-174296">
              <a:buFontTx/>
              <a:buChar char="-"/>
            </a:pPr>
            <a:r>
              <a:rPr lang="en-US" altLang="en-US" baseline="0" dirty="0" smtClean="0"/>
              <a:t>An IT-friendly, single point of contact for multiple layered authentication</a:t>
            </a:r>
          </a:p>
        </p:txBody>
      </p:sp>
    </p:spTree>
    <p:extLst>
      <p:ext uri="{BB962C8B-B14F-4D97-AF65-F5344CB8AC3E}">
        <p14:creationId xmlns:p14="http://schemas.microsoft.com/office/powerpoint/2010/main" val="26643695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061FB9-FFDC-4148-93BC-4AB0B5391132}" type="slidenum">
              <a:rPr lang="en-US" smtClean="0"/>
              <a:pPr>
                <a:defRPr/>
              </a:pPr>
              <a:t>13</a:t>
            </a:fld>
            <a:endParaRPr lang="en-US" dirty="0"/>
          </a:p>
        </p:txBody>
      </p:sp>
    </p:spTree>
    <p:extLst>
      <p:ext uri="{BB962C8B-B14F-4D97-AF65-F5344CB8AC3E}">
        <p14:creationId xmlns:p14="http://schemas.microsoft.com/office/powerpoint/2010/main" val="32121239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061FB9-FFDC-4148-93BC-4AB0B5391132}" type="slidenum">
              <a:rPr lang="en-US" smtClean="0"/>
              <a:pPr>
                <a:defRPr/>
              </a:pPr>
              <a:t>15</a:t>
            </a:fld>
            <a:endParaRPr lang="en-US" dirty="0"/>
          </a:p>
        </p:txBody>
      </p:sp>
    </p:spTree>
    <p:extLst>
      <p:ext uri="{BB962C8B-B14F-4D97-AF65-F5344CB8AC3E}">
        <p14:creationId xmlns:p14="http://schemas.microsoft.com/office/powerpoint/2010/main" val="2509407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6061FB9-FFDC-4148-93BC-4AB0B5391132}" type="slidenum">
              <a:rPr lang="en-US" smtClean="0"/>
              <a:pPr>
                <a:defRPr/>
              </a:pPr>
              <a:t>19</a:t>
            </a:fld>
            <a:endParaRPr lang="en-US" dirty="0"/>
          </a:p>
        </p:txBody>
      </p:sp>
    </p:spTree>
    <p:extLst>
      <p:ext uri="{BB962C8B-B14F-4D97-AF65-F5344CB8AC3E}">
        <p14:creationId xmlns:p14="http://schemas.microsoft.com/office/powerpoint/2010/main" val="94552231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p>
        </p:txBody>
      </p:sp>
      <p:sp>
        <p:nvSpPr>
          <p:cNvPr id="4" name="Slide Number Placeholder 3"/>
          <p:cNvSpPr>
            <a:spLocks noGrp="1"/>
          </p:cNvSpPr>
          <p:nvPr>
            <p:ph type="sldNum" sz="quarter" idx="10"/>
          </p:nvPr>
        </p:nvSpPr>
        <p:spPr/>
        <p:txBody>
          <a:bodyPr/>
          <a:lstStyle/>
          <a:p>
            <a:pPr>
              <a:defRPr/>
            </a:pPr>
            <a:fld id="{46061FB9-FFDC-4148-93BC-4AB0B5391132}" type="slidenum">
              <a:rPr lang="en-US" smtClean="0"/>
              <a:pPr>
                <a:defRPr/>
              </a:pPr>
              <a:t>20</a:t>
            </a:fld>
            <a:endParaRPr lang="en-US" dirty="0"/>
          </a:p>
        </p:txBody>
      </p:sp>
    </p:spTree>
    <p:extLst>
      <p:ext uri="{BB962C8B-B14F-4D97-AF65-F5344CB8AC3E}">
        <p14:creationId xmlns:p14="http://schemas.microsoft.com/office/powerpoint/2010/main" val="33217153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08755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709276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4655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101034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85763" y="385763"/>
            <a:ext cx="8301037" cy="78263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385763" y="1374775"/>
            <a:ext cx="8301037" cy="4421188"/>
          </a:xfrm>
        </p:spPr>
        <p:txBody>
          <a:bodyPr/>
          <a:lstStyle/>
          <a:p>
            <a:endParaRPr lang="en-US" dirty="0"/>
          </a:p>
        </p:txBody>
      </p:sp>
    </p:spTree>
    <p:extLst>
      <p:ext uri="{BB962C8B-B14F-4D97-AF65-F5344CB8AC3E}">
        <p14:creationId xmlns:p14="http://schemas.microsoft.com/office/powerpoint/2010/main" val="1596206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72D28E1-EB11-4B68-B1CD-718846F2D2C2}"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274E50-6AAA-425B-986E-2E9842DF66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14433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2D28E1-EB11-4B68-B1CD-718846F2D2C2}"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274E50-6AAA-425B-986E-2E9842DF66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2741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2D28E1-EB11-4B68-B1CD-718846F2D2C2}"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274E50-6AAA-425B-986E-2E9842DF66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29319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2D28E1-EB11-4B68-B1CD-718846F2D2C2}"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274E50-6AAA-425B-986E-2E9842DF66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29881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72D28E1-EB11-4B68-B1CD-718846F2D2C2}" type="datetimeFigureOut">
              <a:rPr lang="en-US" smtClean="0">
                <a:solidFill>
                  <a:prstClr val="black">
                    <a:tint val="75000"/>
                  </a:prstClr>
                </a:solidFill>
              </a:rPr>
              <a:pPr/>
              <a:t>5/19/2015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2D274E50-6AAA-425B-986E-2E9842DF66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15951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72D28E1-EB11-4B68-B1CD-718846F2D2C2}" type="datetimeFigureOut">
              <a:rPr lang="en-US" smtClean="0">
                <a:solidFill>
                  <a:prstClr val="black">
                    <a:tint val="75000"/>
                  </a:prstClr>
                </a:solidFill>
              </a:rPr>
              <a:pPr/>
              <a:t>5/19/2015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2D274E50-6AAA-425B-986E-2E9842DF66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76430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406188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D28E1-EB11-4B68-B1CD-718846F2D2C2}" type="datetimeFigureOut">
              <a:rPr lang="en-US" smtClean="0">
                <a:solidFill>
                  <a:prstClr val="black">
                    <a:tint val="75000"/>
                  </a:prstClr>
                </a:solidFill>
              </a:rPr>
              <a:pPr/>
              <a:t>5/19/2015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2D274E50-6AAA-425B-986E-2E9842DF66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852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D28E1-EB11-4B68-B1CD-718846F2D2C2}"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274E50-6AAA-425B-986E-2E9842DF66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61813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D28E1-EB11-4B68-B1CD-718846F2D2C2}"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2D274E50-6AAA-425B-986E-2E9842DF66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8436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2D28E1-EB11-4B68-B1CD-718846F2D2C2}"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274E50-6AAA-425B-986E-2E9842DF66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0417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72D28E1-EB11-4B68-B1CD-718846F2D2C2}"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2D274E50-6AAA-425B-986E-2E9842DF666D}"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76683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64496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245532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49261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86209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50899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30771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42281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66696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85989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57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430166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21709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21287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66250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6370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51484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0009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594806-07DC-47DF-B8C3-349D31F7C1A0}" type="datetimeFigureOut">
              <a:rPr lang="en-US" smtClean="0">
                <a:solidFill>
                  <a:prstClr val="black">
                    <a:tint val="75000"/>
                  </a:prstClr>
                </a:solidFill>
              </a:rPr>
              <a:pPr/>
              <a:t>5/19/2015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ED5CD496-2525-44D8-81AE-26867CA7522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092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image" Target="../media/image1.png"/><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0594806-07DC-47DF-B8C3-349D31F7C1A0}" type="datetimeFigureOut">
              <a:rPr lang="en-US" smtClean="0">
                <a:solidFill>
                  <a:prstClr val="black">
                    <a:tint val="75000"/>
                  </a:prstClr>
                </a:solidFill>
                <a:latin typeface="Calibri" panose="020F0502020204030204"/>
              </a:rPr>
              <a:pPr fontAlgn="auto">
                <a:spcBef>
                  <a:spcPts val="0"/>
                </a:spcBef>
                <a:spcAft>
                  <a:spcPts val="0"/>
                </a:spcAft>
              </a:pPr>
              <a:t>5/19/2015</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D5CD496-2525-44D8-81AE-26867CA75224}"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895760281"/>
      </p:ext>
    </p:extLst>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87" r:id="rId12"/>
    <p:sldLayoutId id="2147483788" r:id="rId13"/>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9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072D28E1-EB11-4B68-B1CD-718846F2D2C2}" type="datetimeFigureOut">
              <a:rPr lang="en-US" smtClean="0">
                <a:solidFill>
                  <a:prstClr val="black">
                    <a:tint val="75000"/>
                  </a:prstClr>
                </a:solidFill>
                <a:latin typeface="Calibri"/>
              </a:rPr>
              <a:pPr fontAlgn="auto">
                <a:spcBef>
                  <a:spcPts val="0"/>
                </a:spcBef>
                <a:spcAft>
                  <a:spcPts val="0"/>
                </a:spcAft>
              </a:pPr>
              <a:t>5/19/2015</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2D274E50-6AAA-425B-986E-2E9842DF666D}"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033442076"/>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 id="2147483769" r:id="rId6"/>
    <p:sldLayoutId id="2147483770" r:id="rId7"/>
    <p:sldLayoutId id="2147483771" r:id="rId8"/>
    <p:sldLayoutId id="2147483772" r:id="rId9"/>
    <p:sldLayoutId id="2147483773" r:id="rId10"/>
    <p:sldLayoutId id="2147483774"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80594806-07DC-47DF-B8C3-349D31F7C1A0}" type="datetimeFigureOut">
              <a:rPr lang="en-US" smtClean="0">
                <a:solidFill>
                  <a:prstClr val="black">
                    <a:tint val="75000"/>
                  </a:prstClr>
                </a:solidFill>
                <a:latin typeface="Calibri" panose="020F0502020204030204"/>
              </a:rPr>
              <a:pPr fontAlgn="auto">
                <a:spcBef>
                  <a:spcPts val="0"/>
                </a:spcBef>
                <a:spcAft>
                  <a:spcPts val="0"/>
                </a:spcAft>
              </a:pPr>
              <a:t>5/19/2015</a:t>
            </a:fld>
            <a:endParaRPr lang="en-US">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ED5CD496-2525-44D8-81AE-26867CA75224}" type="slidenum">
              <a:rPr lang="en-US" smtClean="0">
                <a:solidFill>
                  <a:prstClr val="black">
                    <a:tint val="75000"/>
                  </a:prstClr>
                </a:solidFill>
                <a:latin typeface="Calibri" panose="020F0502020204030204"/>
              </a:rPr>
              <a:pPr fontAlgn="auto">
                <a:spcBef>
                  <a:spcPts val="0"/>
                </a:spcBef>
                <a:spcAft>
                  <a:spcPts val="0"/>
                </a:spcAft>
              </a:pPr>
              <a:t>‹#›</a:t>
            </a:fld>
            <a:endParaRPr lang="en-US">
              <a:solidFill>
                <a:prstClr val="black">
                  <a:tint val="75000"/>
                </a:prstClr>
              </a:solidFill>
              <a:latin typeface="Calibri" panose="020F0502020204030204"/>
            </a:endParaRPr>
          </a:p>
        </p:txBody>
      </p:sp>
    </p:spTree>
    <p:extLst>
      <p:ext uri="{BB962C8B-B14F-4D97-AF65-F5344CB8AC3E}">
        <p14:creationId xmlns:p14="http://schemas.microsoft.com/office/powerpoint/2010/main" val="2669903237"/>
      </p:ext>
    </p:extLst>
  </p:cSld>
  <p:clrMap bg1="lt1" tx1="dk1" bg2="lt2" tx2="dk2" accent1="accent1" accent2="accent2" accent3="accent3" accent4="accent4" accent5="accent5" accent6="accent6" hlink="hlink" folHlink="folHlink"/>
  <p:sldLayoutIdLst>
    <p:sldLayoutId id="2147483776" r:id="rId1"/>
    <p:sldLayoutId id="2147483777" r:id="rId2"/>
    <p:sldLayoutId id="2147483778" r:id="rId3"/>
    <p:sldLayoutId id="2147483779" r:id="rId4"/>
    <p:sldLayoutId id="2147483780" r:id="rId5"/>
    <p:sldLayoutId id="2147483781" r:id="rId6"/>
    <p:sldLayoutId id="2147483782" r:id="rId7"/>
    <p:sldLayoutId id="2147483783" r:id="rId8"/>
    <p:sldLayoutId id="2147483784" r:id="rId9"/>
    <p:sldLayoutId id="2147483785" r:id="rId10"/>
    <p:sldLayoutId id="2147483786" r:id="rId11"/>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g"/><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3.png"/><Relationship Id="rId7"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22.jpeg"/><Relationship Id="rId5" Type="http://schemas.openxmlformats.org/officeDocument/2006/relationships/image" Target="../media/image21.jpeg"/><Relationship Id="rId10" Type="http://schemas.openxmlformats.org/officeDocument/2006/relationships/image" Target="../media/image26.jpeg"/><Relationship Id="rId4" Type="http://schemas.openxmlformats.org/officeDocument/2006/relationships/image" Target="../media/image20.jpeg"/><Relationship Id="rId9" Type="http://schemas.openxmlformats.org/officeDocument/2006/relationships/image" Target="../media/image25.jpg"/></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0.xml"/><Relationship Id="rId4" Type="http://schemas.openxmlformats.org/officeDocument/2006/relationships/image" Target="../media/image31.png"/></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mailto:ete.Winninger@cuanswers.com" TargetMode="External"/><Relationship Id="rId2" Type="http://schemas.openxmlformats.org/officeDocument/2006/relationships/hyperlink" Target="http://www.cuanswers.com/2015/05/learn-more-about-building-blocks-to-online-account-opening-precise-id/" TargetMode="Externa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0.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3.pn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65748" y="3848100"/>
            <a:ext cx="6783947" cy="1376002"/>
          </a:xfrm>
        </p:spPr>
        <p:txBody>
          <a:bodyPr>
            <a:noAutofit/>
          </a:bodyPr>
          <a:lstStyle/>
          <a:p>
            <a:pPr>
              <a:lnSpc>
                <a:spcPct val="100000"/>
              </a:lnSpc>
            </a:pPr>
            <a:r>
              <a:rPr lang="en-US" sz="4000" b="1" dirty="0" smtClean="0">
                <a:solidFill>
                  <a:srgbClr val="5E5E5E"/>
                </a:solidFill>
                <a:latin typeface="Century Gothic" panose="020B0502020202020204" pitchFamily="34" charset="0"/>
              </a:rPr>
              <a:t>Building Blocks to </a:t>
            </a:r>
            <a:br>
              <a:rPr lang="en-US" sz="4000" b="1" dirty="0" smtClean="0">
                <a:solidFill>
                  <a:srgbClr val="5E5E5E"/>
                </a:solidFill>
                <a:latin typeface="Century Gothic" panose="020B0502020202020204" pitchFamily="34" charset="0"/>
              </a:rPr>
            </a:br>
            <a:r>
              <a:rPr lang="en-US" sz="4000" b="1" dirty="0" smtClean="0">
                <a:solidFill>
                  <a:srgbClr val="5E5E5E"/>
                </a:solidFill>
                <a:latin typeface="Century Gothic" panose="020B0502020202020204" pitchFamily="34" charset="0"/>
              </a:rPr>
              <a:t>Online Account Opening</a:t>
            </a:r>
            <a:endParaRPr lang="en-US" sz="4000" b="1" dirty="0">
              <a:solidFill>
                <a:srgbClr val="5E5E5E"/>
              </a:solidFill>
              <a:latin typeface="Century Gothic" panose="020B0502020202020204" pitchFamily="34" charset="0"/>
            </a:endParaRPr>
          </a:p>
        </p:txBody>
      </p:sp>
      <p:sp>
        <p:nvSpPr>
          <p:cNvPr id="7" name="Title 1"/>
          <p:cNvSpPr txBox="1">
            <a:spLocks/>
          </p:cNvSpPr>
          <p:nvPr/>
        </p:nvSpPr>
        <p:spPr>
          <a:xfrm>
            <a:off x="4030984" y="382423"/>
            <a:ext cx="4760592" cy="2548059"/>
          </a:xfrm>
          <a:prstGeom prst="rect">
            <a:avLst/>
          </a:prstGeom>
        </p:spPr>
        <p:txBody>
          <a:bodyPr vert="horz" lIns="91440" tIns="45720" rIns="91440" bIns="45720" rtlCol="0" anchor="b">
            <a:normAutofit fontScale="55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lnSpc>
                <a:spcPct val="120000"/>
              </a:lnSpc>
              <a:spcAft>
                <a:spcPts val="600"/>
              </a:spcAft>
            </a:pPr>
            <a:r>
              <a:rPr lang="en-US" sz="10900" b="1" dirty="0" smtClean="0">
                <a:solidFill>
                  <a:srgbClr val="F58220"/>
                </a:solidFill>
                <a:latin typeface="Century Gothic" panose="020B0502020202020204" pitchFamily="34" charset="0"/>
              </a:rPr>
              <a:t>Precise ID</a:t>
            </a:r>
          </a:p>
          <a:p>
            <a:pPr fontAlgn="auto">
              <a:lnSpc>
                <a:spcPct val="120000"/>
              </a:lnSpc>
              <a:spcAft>
                <a:spcPts val="0"/>
              </a:spcAft>
            </a:pPr>
            <a:r>
              <a:rPr lang="en-US" sz="4400" i="1" dirty="0" smtClean="0">
                <a:solidFill>
                  <a:srgbClr val="F58220"/>
                </a:solidFill>
                <a:latin typeface="Georgia" panose="02040502050405020303" pitchFamily="18" charset="0"/>
              </a:rPr>
              <a:t>Online Identification Verification</a:t>
            </a:r>
          </a:p>
          <a:p>
            <a:pPr fontAlgn="auto">
              <a:lnSpc>
                <a:spcPct val="120000"/>
              </a:lnSpc>
              <a:spcAft>
                <a:spcPts val="0"/>
              </a:spcAft>
            </a:pPr>
            <a:endParaRPr lang="en-US" sz="2400" i="1" dirty="0">
              <a:solidFill>
                <a:srgbClr val="FF6600"/>
              </a:solidFill>
              <a:latin typeface="Georgia" panose="02040502050405020303" pitchFamily="18" charset="0"/>
            </a:endParaRPr>
          </a:p>
          <a:p>
            <a:pPr fontAlgn="auto">
              <a:lnSpc>
                <a:spcPct val="120000"/>
              </a:lnSpc>
              <a:spcAft>
                <a:spcPts val="600"/>
              </a:spcAft>
            </a:pPr>
            <a:r>
              <a:rPr lang="en-US" sz="5800" dirty="0" smtClean="0">
                <a:solidFill>
                  <a:srgbClr val="5E5E5E"/>
                </a:solidFill>
                <a:latin typeface="Century Gothic" panose="020B0502020202020204" pitchFamily="34" charset="0"/>
              </a:rPr>
              <a:t>May 19</a:t>
            </a:r>
          </a:p>
          <a:p>
            <a:pPr fontAlgn="auto">
              <a:lnSpc>
                <a:spcPct val="120000"/>
              </a:lnSpc>
              <a:spcAft>
                <a:spcPts val="0"/>
              </a:spcAft>
            </a:pPr>
            <a:r>
              <a:rPr lang="en-US" sz="3300" dirty="0" smtClean="0">
                <a:solidFill>
                  <a:srgbClr val="5E5E5E"/>
                </a:solidFill>
                <a:latin typeface="Century Gothic" panose="020B0502020202020204" pitchFamily="34" charset="0"/>
              </a:rPr>
              <a:t>3-4 PM ET</a:t>
            </a:r>
            <a:endParaRPr lang="en-US" sz="3300" dirty="0">
              <a:solidFill>
                <a:srgbClr val="5E5E5E"/>
              </a:solidFill>
              <a:latin typeface="Century Gothic" panose="020B0502020202020204" pitchFamily="34" charset="0"/>
            </a:endParaRPr>
          </a:p>
        </p:txBody>
      </p:sp>
      <p:sp>
        <p:nvSpPr>
          <p:cNvPr id="8" name="Title 1"/>
          <p:cNvSpPr txBox="1">
            <a:spLocks/>
          </p:cNvSpPr>
          <p:nvPr/>
        </p:nvSpPr>
        <p:spPr>
          <a:xfrm>
            <a:off x="2299213" y="3326129"/>
            <a:ext cx="4717018" cy="398146"/>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fontAlgn="auto">
              <a:spcAft>
                <a:spcPts val="0"/>
              </a:spcAft>
            </a:pPr>
            <a:r>
              <a:rPr lang="en-US" sz="2000" i="1" dirty="0" smtClean="0">
                <a:solidFill>
                  <a:srgbClr val="5E5E5E"/>
                </a:solidFill>
                <a:latin typeface="Georgia" panose="02040502050405020303" pitchFamily="18" charset="0"/>
              </a:rPr>
              <a:t>Part of the FREE Webinar Series</a:t>
            </a:r>
            <a:endParaRPr lang="en-US" sz="2000" i="1" dirty="0">
              <a:solidFill>
                <a:srgbClr val="5E5E5E"/>
              </a:solidFill>
              <a:latin typeface="Georgia" panose="02040502050405020303" pitchFamily="18" charset="0"/>
            </a:endParaRPr>
          </a:p>
        </p:txBody>
      </p:sp>
    </p:spTree>
    <p:extLst>
      <p:ext uri="{BB962C8B-B14F-4D97-AF65-F5344CB8AC3E}">
        <p14:creationId xmlns:p14="http://schemas.microsoft.com/office/powerpoint/2010/main" val="201508617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44762" y="4641669"/>
            <a:ext cx="4499238" cy="2240218"/>
          </a:xfrm>
          <a:prstGeom prst="rect">
            <a:avLst/>
          </a:prstGeom>
          <a:gradFill>
            <a:gsLst>
              <a:gs pos="23000">
                <a:srgbClr val="FFFFFF"/>
              </a:gs>
              <a:gs pos="100000">
                <a:srgbClr val="FFFFFF">
                  <a:alpha val="0"/>
                </a:srgbClr>
              </a:gs>
            </a:gsLst>
            <a:lin ang="5400000" scaled="1"/>
          </a:gradFill>
        </p:spPr>
      </p:pic>
      <p:sp>
        <p:nvSpPr>
          <p:cNvPr id="7" name="Title 1"/>
          <p:cNvSpPr txBox="1">
            <a:spLocks/>
          </p:cNvSpPr>
          <p:nvPr/>
        </p:nvSpPr>
        <p:spPr bwMode="auto">
          <a:xfrm>
            <a:off x="1070966" y="231096"/>
            <a:ext cx="8466535" cy="998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400" b="1">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400" b="1">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400" b="1">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400" b="1">
                <a:solidFill>
                  <a:schemeClr val="tx2"/>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2400" b="1">
                <a:solidFill>
                  <a:schemeClr val="tx2"/>
                </a:solidFill>
                <a:latin typeface="Arial" charset="0"/>
              </a:defRPr>
            </a:lvl6pPr>
            <a:lvl7pPr marL="914400" algn="l" rtl="0" fontAlgn="base">
              <a:lnSpc>
                <a:spcPct val="90000"/>
              </a:lnSpc>
              <a:spcBef>
                <a:spcPct val="0"/>
              </a:spcBef>
              <a:spcAft>
                <a:spcPct val="0"/>
              </a:spcAft>
              <a:defRPr sz="2400" b="1">
                <a:solidFill>
                  <a:schemeClr val="tx2"/>
                </a:solidFill>
                <a:latin typeface="Arial" charset="0"/>
              </a:defRPr>
            </a:lvl7pPr>
            <a:lvl8pPr marL="1371600" algn="l" rtl="0" fontAlgn="base">
              <a:lnSpc>
                <a:spcPct val="90000"/>
              </a:lnSpc>
              <a:spcBef>
                <a:spcPct val="0"/>
              </a:spcBef>
              <a:spcAft>
                <a:spcPct val="0"/>
              </a:spcAft>
              <a:defRPr sz="2400" b="1">
                <a:solidFill>
                  <a:schemeClr val="tx2"/>
                </a:solidFill>
                <a:latin typeface="Arial" charset="0"/>
              </a:defRPr>
            </a:lvl8pPr>
            <a:lvl9pPr marL="1828800" algn="l" rtl="0" fontAlgn="base">
              <a:lnSpc>
                <a:spcPct val="90000"/>
              </a:lnSpc>
              <a:spcBef>
                <a:spcPct val="0"/>
              </a:spcBef>
              <a:spcAft>
                <a:spcPct val="0"/>
              </a:spcAft>
              <a:defRPr sz="2400" b="1">
                <a:solidFill>
                  <a:schemeClr val="tx2"/>
                </a:solidFill>
                <a:latin typeface="Arial" charset="0"/>
              </a:defRPr>
            </a:lvl9pPr>
          </a:lstStyle>
          <a:p>
            <a:r>
              <a:rPr lang="en-US" dirty="0" smtClean="0">
                <a:solidFill>
                  <a:schemeClr val="tx2">
                    <a:lumMod val="75000"/>
                  </a:schemeClr>
                </a:solidFill>
                <a:latin typeface="+mn-lt"/>
              </a:rPr>
              <a:t>Pressure to be a steward of identity and </a:t>
            </a:r>
          </a:p>
          <a:p>
            <a:r>
              <a:rPr lang="en-US" dirty="0" smtClean="0">
                <a:solidFill>
                  <a:schemeClr val="tx2">
                    <a:lumMod val="75000"/>
                  </a:schemeClr>
                </a:solidFill>
                <a:latin typeface="+mn-lt"/>
              </a:rPr>
              <a:t>behavioral information</a:t>
            </a:r>
            <a:endParaRPr lang="en-US" dirty="0">
              <a:solidFill>
                <a:schemeClr val="tx2">
                  <a:lumMod val="75000"/>
                </a:schemeClr>
              </a:solidFill>
              <a:latin typeface="+mn-lt"/>
            </a:endParaRPr>
          </a:p>
        </p:txBody>
      </p:sp>
      <p:sp>
        <p:nvSpPr>
          <p:cNvPr id="3" name="Rectangle 2"/>
          <p:cNvSpPr/>
          <p:nvPr/>
        </p:nvSpPr>
        <p:spPr>
          <a:xfrm>
            <a:off x="6827775" y="3768146"/>
            <a:ext cx="2117871" cy="1827444"/>
          </a:xfrm>
          <a:prstGeom prst="rect">
            <a:avLst/>
          </a:prstGeom>
          <a:gradFill>
            <a:gsLst>
              <a:gs pos="0">
                <a:schemeClr val="accent1">
                  <a:lumMod val="20000"/>
                  <a:lumOff val="80000"/>
                </a:schemeClr>
              </a:gs>
              <a:gs pos="100000">
                <a:schemeClr val="bg1">
                  <a:alpha val="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4635160" y="3697059"/>
            <a:ext cx="2080916" cy="1827444"/>
          </a:xfrm>
          <a:prstGeom prst="rect">
            <a:avLst/>
          </a:prstGeom>
          <a:gradFill>
            <a:gsLst>
              <a:gs pos="0">
                <a:schemeClr val="accent6">
                  <a:lumMod val="20000"/>
                  <a:lumOff val="80000"/>
                </a:schemeClr>
              </a:gs>
              <a:gs pos="100000">
                <a:schemeClr val="bg1">
                  <a:alpha val="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Rectangle 4"/>
          <p:cNvSpPr/>
          <p:nvPr/>
        </p:nvSpPr>
        <p:spPr>
          <a:xfrm>
            <a:off x="2414150" y="3751954"/>
            <a:ext cx="2130857" cy="1827444"/>
          </a:xfrm>
          <a:prstGeom prst="rect">
            <a:avLst/>
          </a:prstGeom>
          <a:gradFill>
            <a:gsLst>
              <a:gs pos="0">
                <a:schemeClr val="accent3">
                  <a:lumMod val="20000"/>
                  <a:lumOff val="80000"/>
                </a:schemeClr>
              </a:gs>
              <a:gs pos="100000">
                <a:schemeClr val="bg1">
                  <a:alpha val="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183677" y="3658961"/>
            <a:ext cx="2130857" cy="1841093"/>
          </a:xfrm>
          <a:prstGeom prst="rect">
            <a:avLst/>
          </a:prstGeom>
          <a:gradFill>
            <a:gsLst>
              <a:gs pos="0">
                <a:schemeClr val="tx2">
                  <a:lumMod val="20000"/>
                  <a:lumOff val="80000"/>
                </a:schemeClr>
              </a:gs>
              <a:gs pos="100000">
                <a:schemeClr val="bg1">
                  <a:alpha val="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258879" y="3839217"/>
            <a:ext cx="2055655" cy="1338828"/>
          </a:xfrm>
          <a:prstGeom prst="rect">
            <a:avLst/>
          </a:prstGeom>
          <a:noFill/>
        </p:spPr>
        <p:txBody>
          <a:bodyPr wrap="square" rtlCol="0">
            <a:spAutoFit/>
          </a:bodyPr>
          <a:lstStyle/>
          <a:p>
            <a:pPr>
              <a:spcAft>
                <a:spcPts val="0"/>
              </a:spcAft>
            </a:pPr>
            <a:r>
              <a:rPr lang="en-US" sz="1300" dirty="0">
                <a:solidFill>
                  <a:schemeClr val="tx1">
                    <a:lumMod val="90000"/>
                    <a:lumOff val="10000"/>
                  </a:schemeClr>
                </a:solidFill>
              </a:rPr>
              <a:t>E</a:t>
            </a:r>
            <a:r>
              <a:rPr lang="en-US" sz="1300" dirty="0" smtClean="0">
                <a:solidFill>
                  <a:schemeClr val="tx1">
                    <a:lumMod val="90000"/>
                    <a:lumOff val="10000"/>
                  </a:schemeClr>
                </a:solidFill>
              </a:rPr>
              <a:t>xpanded use of mobile devices has made the Internet a covert and fertile breeding ground tor fraudsters</a:t>
            </a:r>
            <a:endParaRPr lang="en-US" sz="1300" b="1" dirty="0">
              <a:solidFill>
                <a:schemeClr val="tx1">
                  <a:lumMod val="90000"/>
                  <a:lumOff val="10000"/>
                </a:schemeClr>
              </a:solidFill>
            </a:endParaRPr>
          </a:p>
          <a:p>
            <a:pPr>
              <a:spcAft>
                <a:spcPts val="600"/>
              </a:spcAft>
            </a:pPr>
            <a:endParaRPr lang="en-US" sz="1600" b="1" dirty="0">
              <a:solidFill>
                <a:schemeClr val="tx1">
                  <a:lumMod val="90000"/>
                  <a:lumOff val="10000"/>
                </a:schemeClr>
              </a:solidFill>
            </a:endParaRPr>
          </a:p>
        </p:txBody>
      </p:sp>
      <p:sp>
        <p:nvSpPr>
          <p:cNvPr id="12" name="TextBox 11"/>
          <p:cNvSpPr txBox="1"/>
          <p:nvPr/>
        </p:nvSpPr>
        <p:spPr>
          <a:xfrm>
            <a:off x="183678" y="5409972"/>
            <a:ext cx="8793636" cy="369332"/>
          </a:xfrm>
          <a:prstGeom prst="rect">
            <a:avLst/>
          </a:prstGeom>
          <a:noFill/>
        </p:spPr>
        <p:txBody>
          <a:bodyPr wrap="square" rtlCol="0">
            <a:spAutoFit/>
          </a:bodyPr>
          <a:lstStyle/>
          <a:p>
            <a:pPr algn="ctr"/>
            <a:r>
              <a:rPr lang="en-US" sz="1800" b="1" spc="600" dirty="0" smtClean="0">
                <a:solidFill>
                  <a:schemeClr val="tx1">
                    <a:lumMod val="75000"/>
                    <a:lumOff val="25000"/>
                  </a:schemeClr>
                </a:solidFill>
                <a:cs typeface="Arial" panose="020B0604020202020204" pitchFamily="34" charset="0"/>
              </a:rPr>
              <a:t>HIGHER COST AND COMPLEXITY</a:t>
            </a:r>
            <a:endParaRPr lang="en-US" sz="1800" b="1" spc="600" dirty="0">
              <a:solidFill>
                <a:schemeClr val="tx1">
                  <a:lumMod val="75000"/>
                  <a:lumOff val="25000"/>
                </a:schemeClr>
              </a:solidFill>
              <a:cs typeface="Arial" panose="020B0604020202020204" pitchFamily="34" charset="0"/>
            </a:endParaRPr>
          </a:p>
        </p:txBody>
      </p:sp>
      <p:sp>
        <p:nvSpPr>
          <p:cNvPr id="9" name="TextBox 8"/>
          <p:cNvSpPr txBox="1"/>
          <p:nvPr/>
        </p:nvSpPr>
        <p:spPr>
          <a:xfrm>
            <a:off x="4695330" y="3839217"/>
            <a:ext cx="2020745" cy="1292662"/>
          </a:xfrm>
          <a:prstGeom prst="rect">
            <a:avLst/>
          </a:prstGeom>
          <a:noFill/>
        </p:spPr>
        <p:txBody>
          <a:bodyPr wrap="square" rtlCol="0">
            <a:spAutoFit/>
          </a:bodyPr>
          <a:lstStyle/>
          <a:p>
            <a:r>
              <a:rPr lang="en-US" sz="1300" dirty="0" smtClean="0">
                <a:solidFill>
                  <a:schemeClr val="tx1">
                    <a:lumMod val="90000"/>
                    <a:lumOff val="10000"/>
                  </a:schemeClr>
                </a:solidFill>
              </a:rPr>
              <a:t>Limitless choices and options makes the need to minimize friction on existing relationships a primary member experience concern</a:t>
            </a:r>
            <a:endParaRPr lang="en-US" sz="1600" dirty="0">
              <a:solidFill>
                <a:schemeClr val="tx1">
                  <a:lumMod val="90000"/>
                  <a:lumOff val="10000"/>
                </a:schemeClr>
              </a:solidFill>
            </a:endParaRPr>
          </a:p>
        </p:txBody>
      </p:sp>
      <p:sp>
        <p:nvSpPr>
          <p:cNvPr id="10" name="TextBox 9"/>
          <p:cNvSpPr txBox="1"/>
          <p:nvPr/>
        </p:nvSpPr>
        <p:spPr>
          <a:xfrm>
            <a:off x="2470518" y="3839217"/>
            <a:ext cx="2034548" cy="1292662"/>
          </a:xfrm>
          <a:prstGeom prst="rect">
            <a:avLst/>
          </a:prstGeom>
          <a:noFill/>
        </p:spPr>
        <p:txBody>
          <a:bodyPr wrap="square" rtlCol="0">
            <a:spAutoFit/>
          </a:bodyPr>
          <a:lstStyle/>
          <a:p>
            <a:r>
              <a:rPr lang="en-US" sz="1300" dirty="0" smtClean="0">
                <a:solidFill>
                  <a:schemeClr val="tx1">
                    <a:lumMod val="90000"/>
                    <a:lumOff val="10000"/>
                  </a:schemeClr>
                </a:solidFill>
              </a:rPr>
              <a:t>As fraud grows in complexity </a:t>
            </a:r>
            <a:r>
              <a:rPr lang="en-US" sz="1300" dirty="0">
                <a:solidFill>
                  <a:schemeClr val="tx1">
                    <a:lumMod val="90000"/>
                    <a:lumOff val="10000"/>
                  </a:schemeClr>
                </a:solidFill>
              </a:rPr>
              <a:t>and </a:t>
            </a:r>
            <a:r>
              <a:rPr lang="en-US" sz="1300" dirty="0" smtClean="0">
                <a:solidFill>
                  <a:schemeClr val="tx1">
                    <a:lumMod val="90000"/>
                    <a:lumOff val="10000"/>
                  </a:schemeClr>
                </a:solidFill>
              </a:rPr>
              <a:t>magnitude, the potential for losses and rising operational costs is increasing</a:t>
            </a:r>
            <a:endParaRPr lang="en-US" sz="1300" dirty="0">
              <a:solidFill>
                <a:schemeClr val="tx1">
                  <a:lumMod val="90000"/>
                  <a:lumOff val="10000"/>
                </a:schemeClr>
              </a:solidFill>
            </a:endParaRPr>
          </a:p>
        </p:txBody>
      </p:sp>
      <p:sp>
        <p:nvSpPr>
          <p:cNvPr id="11" name="TextBox 10"/>
          <p:cNvSpPr txBox="1"/>
          <p:nvPr/>
        </p:nvSpPr>
        <p:spPr>
          <a:xfrm>
            <a:off x="6941643" y="3839217"/>
            <a:ext cx="2004002" cy="1492716"/>
          </a:xfrm>
          <a:prstGeom prst="rect">
            <a:avLst/>
          </a:prstGeom>
          <a:noFill/>
        </p:spPr>
        <p:txBody>
          <a:bodyPr wrap="square" rtlCol="0">
            <a:spAutoFit/>
          </a:bodyPr>
          <a:lstStyle/>
          <a:p>
            <a:r>
              <a:rPr lang="en-US" sz="1300" dirty="0" smtClean="0">
                <a:solidFill>
                  <a:schemeClr val="tx1">
                    <a:lumMod val="90000"/>
                    <a:lumOff val="10000"/>
                  </a:schemeClr>
                </a:solidFill>
              </a:rPr>
              <a:t>Know </a:t>
            </a:r>
            <a:r>
              <a:rPr lang="en-US" sz="1300" dirty="0">
                <a:solidFill>
                  <a:schemeClr val="tx1">
                    <a:lumMod val="90000"/>
                    <a:lumOff val="10000"/>
                  </a:schemeClr>
                </a:solidFill>
              </a:rPr>
              <a:t>Your Customer  and Customer Identification Program a</a:t>
            </a:r>
            <a:r>
              <a:rPr lang="en-US" sz="1300" dirty="0" smtClean="0">
                <a:solidFill>
                  <a:schemeClr val="tx1">
                    <a:lumMod val="90000"/>
                    <a:lumOff val="10000"/>
                  </a:schemeClr>
                </a:solidFill>
              </a:rPr>
              <a:t>ccountability and urgency can strain operations and increase costs</a:t>
            </a:r>
            <a:endParaRPr lang="en-US" sz="1600" dirty="0">
              <a:solidFill>
                <a:schemeClr val="tx1">
                  <a:lumMod val="90000"/>
                  <a:lumOff val="10000"/>
                </a:schemeClr>
              </a:solidFill>
            </a:endParaRPr>
          </a:p>
        </p:txBody>
      </p:sp>
      <p:pic>
        <p:nvPicPr>
          <p:cNvPr id="13" name="Picture 12"/>
          <p:cNvPicPr>
            <a:picLocks noChangeAspect="1"/>
          </p:cNvPicPr>
          <p:nvPr/>
        </p:nvPicPr>
        <p:blipFill rotWithShape="1">
          <a:blip r:embed="rId4" cstate="print">
            <a:extLst>
              <a:ext uri="{28A0092B-C50C-407E-A947-70E740481C1C}">
                <a14:useLocalDpi xmlns:a14="http://schemas.microsoft.com/office/drawing/2010/main" val="0"/>
              </a:ext>
            </a:extLst>
          </a:blip>
          <a:srcRect t="10183" b="24341"/>
          <a:stretch/>
        </p:blipFill>
        <p:spPr>
          <a:xfrm>
            <a:off x="4637965" y="2266096"/>
            <a:ext cx="2078110" cy="1490195"/>
          </a:xfrm>
          <a:prstGeom prst="rect">
            <a:avLst/>
          </a:prstGeom>
        </p:spPr>
      </p:pic>
      <p:sp>
        <p:nvSpPr>
          <p:cNvPr id="14" name="Rounded Rectangle 13"/>
          <p:cNvSpPr/>
          <p:nvPr/>
        </p:nvSpPr>
        <p:spPr>
          <a:xfrm>
            <a:off x="4633411" y="1706880"/>
            <a:ext cx="2090505" cy="579128"/>
          </a:xfrm>
          <a:prstGeom prst="round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300" dirty="0" smtClean="0">
                <a:solidFill>
                  <a:schemeClr val="bg1"/>
                </a:solidFill>
              </a:rPr>
              <a:t>SOCIAL</a:t>
            </a:r>
            <a:endParaRPr lang="en-US" sz="1400" b="1" spc="300" dirty="0">
              <a:solidFill>
                <a:schemeClr val="bg1"/>
              </a:solidFill>
            </a:endParaRPr>
          </a:p>
        </p:txBody>
      </p:sp>
      <p:pic>
        <p:nvPicPr>
          <p:cNvPr id="17" name="Picture 1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07481" y="2195111"/>
            <a:ext cx="2137526" cy="1561180"/>
          </a:xfrm>
          <a:prstGeom prst="rect">
            <a:avLst/>
          </a:prstGeom>
        </p:spPr>
      </p:pic>
      <p:sp>
        <p:nvSpPr>
          <p:cNvPr id="18" name="Rounded Rectangle 17"/>
          <p:cNvSpPr/>
          <p:nvPr/>
        </p:nvSpPr>
        <p:spPr>
          <a:xfrm>
            <a:off x="2414150" y="1706880"/>
            <a:ext cx="2130857" cy="570118"/>
          </a:xfrm>
          <a:prstGeom prst="roundRect">
            <a:avLst/>
          </a:prstGeom>
          <a:solidFill>
            <a:srgbClr val="0088B8"/>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300" dirty="0" smtClean="0">
                <a:solidFill>
                  <a:schemeClr val="bg1"/>
                </a:solidFill>
              </a:rPr>
              <a:t>ECONOMIC</a:t>
            </a:r>
            <a:endParaRPr lang="en-US" sz="1400" b="1" spc="300" dirty="0">
              <a:solidFill>
                <a:schemeClr val="bg1"/>
              </a:solidFill>
            </a:endParaRPr>
          </a:p>
        </p:txBody>
      </p:sp>
      <p:pic>
        <p:nvPicPr>
          <p:cNvPr id="24" name="Picture 23"/>
          <p:cNvPicPr>
            <a:picLocks noChangeAspect="1"/>
          </p:cNvPicPr>
          <p:nvPr/>
        </p:nvPicPr>
        <p:blipFill rotWithShape="1">
          <a:blip r:embed="rId6" cstate="print">
            <a:extLst>
              <a:ext uri="{28A0092B-C50C-407E-A947-70E740481C1C}">
                <a14:useLocalDpi xmlns:a14="http://schemas.microsoft.com/office/drawing/2010/main" val="0"/>
              </a:ext>
            </a:extLst>
          </a:blip>
          <a:srcRect r="8492"/>
          <a:stretch/>
        </p:blipFill>
        <p:spPr>
          <a:xfrm>
            <a:off x="183679" y="2215489"/>
            <a:ext cx="2130855" cy="1540802"/>
          </a:xfrm>
          <a:prstGeom prst="rect">
            <a:avLst/>
          </a:prstGeom>
        </p:spPr>
      </p:pic>
      <p:sp>
        <p:nvSpPr>
          <p:cNvPr id="20" name="Rounded Rectangle 19"/>
          <p:cNvSpPr/>
          <p:nvPr/>
        </p:nvSpPr>
        <p:spPr>
          <a:xfrm>
            <a:off x="183677" y="1706880"/>
            <a:ext cx="2130857" cy="579128"/>
          </a:xfrm>
          <a:prstGeom prst="round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300" dirty="0" smtClean="0">
                <a:solidFill>
                  <a:schemeClr val="bg1"/>
                </a:solidFill>
              </a:rPr>
              <a:t>TECHNOLOGY</a:t>
            </a:r>
            <a:endParaRPr lang="en-US" sz="1400" b="1" spc="300" dirty="0">
              <a:solidFill>
                <a:schemeClr val="bg1"/>
              </a:solidFill>
            </a:endParaRPr>
          </a:p>
        </p:txBody>
      </p:sp>
      <p:pic>
        <p:nvPicPr>
          <p:cNvPr id="19" name="Picture 18"/>
          <p:cNvPicPr>
            <a:picLocks noChangeAspect="1"/>
          </p:cNvPicPr>
          <p:nvPr/>
        </p:nvPicPr>
        <p:blipFill rotWithShape="1">
          <a:blip r:embed="rId7" cstate="print">
            <a:extLst>
              <a:ext uri="{28A0092B-C50C-407E-A947-70E740481C1C}">
                <a14:useLocalDpi xmlns:a14="http://schemas.microsoft.com/office/drawing/2010/main" val="0"/>
              </a:ext>
            </a:extLst>
          </a:blip>
          <a:srcRect l="-8601" r="10709"/>
          <a:stretch/>
        </p:blipFill>
        <p:spPr>
          <a:xfrm>
            <a:off x="6622270" y="2194223"/>
            <a:ext cx="2323376" cy="1553822"/>
          </a:xfrm>
          <a:prstGeom prst="rect">
            <a:avLst/>
          </a:prstGeom>
        </p:spPr>
      </p:pic>
      <p:sp>
        <p:nvSpPr>
          <p:cNvPr id="16" name="Rounded Rectangle 15"/>
          <p:cNvSpPr/>
          <p:nvPr/>
        </p:nvSpPr>
        <p:spPr>
          <a:xfrm>
            <a:off x="6830188" y="1706880"/>
            <a:ext cx="2115458" cy="578319"/>
          </a:xfrm>
          <a:prstGeom prst="round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300" dirty="0" smtClean="0">
                <a:solidFill>
                  <a:schemeClr val="bg1"/>
                </a:solidFill>
              </a:rPr>
              <a:t>OPERATIONS</a:t>
            </a:r>
            <a:endParaRPr lang="en-US" sz="1400" b="1" spc="300" dirty="0">
              <a:solidFill>
                <a:schemeClr val="bg1"/>
              </a:solidFill>
            </a:endParaRPr>
          </a:p>
        </p:txBody>
      </p:sp>
    </p:spTree>
    <p:extLst>
      <p:ext uri="{BB962C8B-B14F-4D97-AF65-F5344CB8AC3E}">
        <p14:creationId xmlns:p14="http://schemas.microsoft.com/office/powerpoint/2010/main" val="329237221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68228" y="3943786"/>
            <a:ext cx="4499238" cy="3072650"/>
          </a:xfrm>
          <a:prstGeom prst="rect">
            <a:avLst/>
          </a:prstGeom>
          <a:gradFill>
            <a:gsLst>
              <a:gs pos="68000">
                <a:srgbClr val="FFFFFF"/>
              </a:gs>
              <a:gs pos="100000">
                <a:srgbClr val="FFFFFF">
                  <a:alpha val="0"/>
                </a:srgbClr>
              </a:gs>
            </a:gsLst>
            <a:lin ang="5400000" scaled="1"/>
          </a:gradFill>
        </p:spPr>
      </p:pic>
      <p:pic>
        <p:nvPicPr>
          <p:cNvPr id="2" name="Picture 1"/>
          <p:cNvPicPr>
            <a:picLocks noChangeAspect="1"/>
          </p:cNvPicPr>
          <p:nvPr/>
        </p:nvPicPr>
        <p:blipFill>
          <a:blip r:embed="rId3"/>
          <a:stretch>
            <a:fillRect/>
          </a:stretch>
        </p:blipFill>
        <p:spPr>
          <a:xfrm>
            <a:off x="4647655" y="4638417"/>
            <a:ext cx="4499238" cy="2378019"/>
          </a:xfrm>
          <a:prstGeom prst="rect">
            <a:avLst/>
          </a:prstGeom>
          <a:gradFill>
            <a:gsLst>
              <a:gs pos="100000">
                <a:srgbClr val="FFFFFF"/>
              </a:gs>
              <a:gs pos="100000">
                <a:srgbClr val="FFFFFF">
                  <a:alpha val="0"/>
                </a:srgbClr>
              </a:gs>
            </a:gsLst>
            <a:lin ang="5400000" scaled="1"/>
          </a:gradFill>
        </p:spPr>
      </p:pic>
      <p:cxnSp>
        <p:nvCxnSpPr>
          <p:cNvPr id="6" name="Straight Connector 13"/>
          <p:cNvCxnSpPr>
            <a:cxnSpLocks noChangeShapeType="1"/>
          </p:cNvCxnSpPr>
          <p:nvPr/>
        </p:nvCxnSpPr>
        <p:spPr bwMode="auto">
          <a:xfrm>
            <a:off x="57082" y="3906203"/>
            <a:ext cx="9045598" cy="0"/>
          </a:xfrm>
          <a:prstGeom prst="line">
            <a:avLst/>
          </a:prstGeom>
          <a:noFill/>
          <a:ln w="31750" cap="rnd" algn="ctr">
            <a:solidFill>
              <a:schemeClr val="accent3"/>
            </a:solidFill>
            <a:prstDash val="sysDot"/>
            <a:round/>
            <a:headEnd/>
            <a:tailEnd/>
          </a:ln>
        </p:spPr>
      </p:cxnSp>
      <p:grpSp>
        <p:nvGrpSpPr>
          <p:cNvPr id="7" name="Group 6"/>
          <p:cNvGrpSpPr/>
          <p:nvPr/>
        </p:nvGrpSpPr>
        <p:grpSpPr>
          <a:xfrm>
            <a:off x="2786271" y="2046754"/>
            <a:ext cx="1452701" cy="1672560"/>
            <a:chOff x="2989467" y="2058182"/>
            <a:chExt cx="1452701" cy="1672560"/>
          </a:xfrm>
        </p:grpSpPr>
        <p:pic>
          <p:nvPicPr>
            <p:cNvPr id="22" name="Picture 27" descr="C:\Users\stennem\Desktop\Icons\10925.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89467" y="2058182"/>
              <a:ext cx="457200" cy="45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27" descr="C:\Users\stennem\Desktop\Icons\10925.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89467" y="2456790"/>
              <a:ext cx="457200" cy="45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7" descr="C:\Users\stennem\Desktop\Icons\10925.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7218" y="2456790"/>
              <a:ext cx="457200" cy="45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27" descr="C:\Users\stennem\Desktop\Icons\10925.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7218" y="2855039"/>
              <a:ext cx="457200" cy="45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27" descr="C:\Users\stennem\Desktop\Icons\10925.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84968" y="2855039"/>
              <a:ext cx="457200" cy="45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7" descr="C:\Users\stennem\Desktop\Icons\10925.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84968" y="2456790"/>
              <a:ext cx="457200" cy="45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7" descr="C:\Users\stennem\Desktop\Icons\10925.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7218" y="2058182"/>
              <a:ext cx="457200" cy="45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C:\Users\stennem\Desktop\Icons\10925.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84968" y="2058182"/>
              <a:ext cx="457200" cy="45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27" descr="C:\Users\stennem\Desktop\Icons\10925.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000668" y="2855039"/>
              <a:ext cx="457200" cy="45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27" descr="C:\Users\stennem\Desktop\Icons\10925.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76017" y="3272759"/>
              <a:ext cx="457200" cy="45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27" descr="C:\Users\stennem\Desktop\Icons\10925.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973767" y="3272759"/>
              <a:ext cx="457200" cy="45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32" descr="C:\Users\stennem\Desktop\Icons\10925.png"/>
            <p:cNvPicPr>
              <a:picLocks noChangeAspect="1" noChangeArrowheads="1"/>
            </p:cNvPicPr>
            <p:nvPr/>
          </p:nvPicPr>
          <p:blipFill>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989467" y="3272759"/>
              <a:ext cx="457200" cy="4579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TextBox 8"/>
          <p:cNvSpPr txBox="1"/>
          <p:nvPr/>
        </p:nvSpPr>
        <p:spPr>
          <a:xfrm>
            <a:off x="4607331" y="2154277"/>
            <a:ext cx="2468880" cy="1107996"/>
          </a:xfrm>
          <a:prstGeom prst="rect">
            <a:avLst/>
          </a:prstGeom>
          <a:noFill/>
        </p:spPr>
        <p:txBody>
          <a:bodyPr wrap="square" rtlCol="0">
            <a:spAutoFit/>
          </a:bodyPr>
          <a:lstStyle/>
          <a:p>
            <a:pPr algn="ctr"/>
            <a:r>
              <a:rPr lang="en-US" sz="4000" b="1" dirty="0" smtClean="0">
                <a:solidFill>
                  <a:schemeClr val="tx2"/>
                </a:solidFill>
              </a:rPr>
              <a:t>80%</a:t>
            </a:r>
          </a:p>
          <a:p>
            <a:pPr algn="ctr"/>
            <a:r>
              <a:rPr lang="en-US" sz="1300" b="1" dirty="0" smtClean="0">
                <a:solidFill>
                  <a:schemeClr val="tx1">
                    <a:lumMod val="90000"/>
                    <a:lumOff val="10000"/>
                  </a:schemeClr>
                </a:solidFill>
              </a:rPr>
              <a:t>Annual increase in   phishing attacks</a:t>
            </a:r>
            <a:endParaRPr lang="en-US" sz="1200" dirty="0">
              <a:solidFill>
                <a:schemeClr val="tx1">
                  <a:lumMod val="75000"/>
                  <a:lumOff val="25000"/>
                </a:schemeClr>
              </a:solidFill>
            </a:endParaRPr>
          </a:p>
        </p:txBody>
      </p:sp>
      <p:sp>
        <p:nvSpPr>
          <p:cNvPr id="12" name="TextBox 11"/>
          <p:cNvSpPr txBox="1"/>
          <p:nvPr/>
        </p:nvSpPr>
        <p:spPr>
          <a:xfrm>
            <a:off x="4718498" y="4766744"/>
            <a:ext cx="2819985" cy="1107996"/>
          </a:xfrm>
          <a:prstGeom prst="rect">
            <a:avLst/>
          </a:prstGeom>
          <a:noFill/>
        </p:spPr>
        <p:txBody>
          <a:bodyPr wrap="square" rtlCol="0">
            <a:spAutoFit/>
          </a:bodyPr>
          <a:lstStyle/>
          <a:p>
            <a:pPr algn="ctr"/>
            <a:r>
              <a:rPr lang="en-US" sz="4000" b="1" dirty="0">
                <a:solidFill>
                  <a:schemeClr val="tx2"/>
                </a:solidFill>
              </a:rPr>
              <a:t>7</a:t>
            </a:r>
            <a:r>
              <a:rPr lang="en-US" sz="4000" b="1" dirty="0" smtClean="0">
                <a:solidFill>
                  <a:schemeClr val="tx2"/>
                </a:solidFill>
              </a:rPr>
              <a:t>5,000,000</a:t>
            </a:r>
          </a:p>
          <a:p>
            <a:pPr algn="ctr"/>
            <a:r>
              <a:rPr lang="en-US" sz="1300" b="1" dirty="0" smtClean="0">
                <a:solidFill>
                  <a:schemeClr val="tx1">
                    <a:lumMod val="90000"/>
                    <a:lumOff val="10000"/>
                  </a:schemeClr>
                </a:solidFill>
              </a:rPr>
              <a:t>Estimated annual unique strains of malware</a:t>
            </a:r>
            <a:endParaRPr lang="en-US" sz="1300" b="1" dirty="0">
              <a:solidFill>
                <a:schemeClr val="tx1">
                  <a:lumMod val="90000"/>
                  <a:lumOff val="10000"/>
                </a:schemeClr>
              </a:solidFill>
            </a:endParaRPr>
          </a:p>
        </p:txBody>
      </p:sp>
      <p:sp>
        <p:nvSpPr>
          <p:cNvPr id="13" name="TextBox 12"/>
          <p:cNvSpPr txBox="1"/>
          <p:nvPr/>
        </p:nvSpPr>
        <p:spPr>
          <a:xfrm>
            <a:off x="255766" y="2165307"/>
            <a:ext cx="2468880" cy="1138773"/>
          </a:xfrm>
          <a:prstGeom prst="rect">
            <a:avLst/>
          </a:prstGeom>
          <a:noFill/>
        </p:spPr>
        <p:txBody>
          <a:bodyPr wrap="square" rtlCol="0">
            <a:spAutoFit/>
          </a:bodyPr>
          <a:lstStyle/>
          <a:p>
            <a:pPr algn="ctr"/>
            <a:r>
              <a:rPr lang="en-US" sz="4000" b="1" dirty="0" smtClean="0">
                <a:solidFill>
                  <a:schemeClr val="tx2"/>
                </a:solidFill>
              </a:rPr>
              <a:t>10,000</a:t>
            </a:r>
          </a:p>
          <a:p>
            <a:pPr algn="ctr"/>
            <a:r>
              <a:rPr lang="en-US" sz="1300" b="1" dirty="0" smtClean="0">
                <a:solidFill>
                  <a:schemeClr val="tx1">
                    <a:lumMod val="90000"/>
                    <a:lumOff val="10000"/>
                  </a:schemeClr>
                </a:solidFill>
              </a:rPr>
              <a:t>Estimated number of fraud rings in the U.S. alone</a:t>
            </a:r>
            <a:endParaRPr lang="en-US" sz="1300" b="1" dirty="0">
              <a:solidFill>
                <a:schemeClr val="tx1">
                  <a:lumMod val="90000"/>
                  <a:lumOff val="10000"/>
                </a:schemeClr>
              </a:solidFill>
            </a:endParaRPr>
          </a:p>
        </p:txBody>
      </p:sp>
      <p:sp>
        <p:nvSpPr>
          <p:cNvPr id="14" name="TextBox 13"/>
          <p:cNvSpPr txBox="1"/>
          <p:nvPr/>
        </p:nvSpPr>
        <p:spPr>
          <a:xfrm>
            <a:off x="255766" y="4767991"/>
            <a:ext cx="3594359" cy="1107996"/>
          </a:xfrm>
          <a:prstGeom prst="rect">
            <a:avLst/>
          </a:prstGeom>
          <a:noFill/>
        </p:spPr>
        <p:txBody>
          <a:bodyPr wrap="square" rtlCol="0">
            <a:spAutoFit/>
          </a:bodyPr>
          <a:lstStyle/>
          <a:p>
            <a:pPr algn="ctr"/>
            <a:r>
              <a:rPr lang="en-US" sz="4000" b="1" dirty="0" smtClean="0">
                <a:solidFill>
                  <a:schemeClr val="tx2"/>
                </a:solidFill>
              </a:rPr>
              <a:t>2,200,000,000</a:t>
            </a:r>
            <a:endParaRPr lang="en-US" sz="4000" b="1" dirty="0">
              <a:solidFill>
                <a:schemeClr val="tx2"/>
              </a:solidFill>
            </a:endParaRPr>
          </a:p>
          <a:p>
            <a:pPr algn="ctr"/>
            <a:r>
              <a:rPr lang="en-US" sz="1300" b="1" dirty="0" smtClean="0">
                <a:solidFill>
                  <a:schemeClr val="tx1">
                    <a:lumMod val="90000"/>
                    <a:lumOff val="10000"/>
                  </a:schemeClr>
                </a:solidFill>
              </a:rPr>
              <a:t>The number of records exposed as a result of data breaches in 2014</a:t>
            </a:r>
            <a:endParaRPr lang="en-US" sz="1300" b="1" dirty="0">
              <a:solidFill>
                <a:schemeClr val="tx1">
                  <a:lumMod val="90000"/>
                  <a:lumOff val="10000"/>
                </a:schemeClr>
              </a:solidFill>
            </a:endParaRPr>
          </a:p>
        </p:txBody>
      </p:sp>
      <p:sp>
        <p:nvSpPr>
          <p:cNvPr id="17" name="TextBox 16"/>
          <p:cNvSpPr txBox="1"/>
          <p:nvPr/>
        </p:nvSpPr>
        <p:spPr>
          <a:xfrm>
            <a:off x="302682" y="5999901"/>
            <a:ext cx="4139486" cy="338554"/>
          </a:xfrm>
          <a:prstGeom prst="rect">
            <a:avLst/>
          </a:prstGeom>
          <a:noFill/>
        </p:spPr>
        <p:txBody>
          <a:bodyPr wrap="square" rtlCol="0">
            <a:spAutoFit/>
          </a:bodyPr>
          <a:lstStyle/>
          <a:p>
            <a:r>
              <a:rPr lang="en-US" sz="800" dirty="0" smtClean="0"/>
              <a:t>Source:  Risk Based Security/Open Security Foundation, Data Breach Quick View (February 2014)</a:t>
            </a:r>
          </a:p>
        </p:txBody>
      </p:sp>
      <p:sp>
        <p:nvSpPr>
          <p:cNvPr id="18" name="Rounded Rectangle 17"/>
          <p:cNvSpPr/>
          <p:nvPr/>
        </p:nvSpPr>
        <p:spPr>
          <a:xfrm>
            <a:off x="275785" y="4095131"/>
            <a:ext cx="4019362" cy="391005"/>
          </a:xfrm>
          <a:prstGeom prst="roundRect">
            <a:avLst/>
          </a:pr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DATA BREACHES</a:t>
            </a:r>
            <a:endParaRPr lang="en-US" sz="1600" b="1" dirty="0">
              <a:solidFill>
                <a:schemeClr val="bg1"/>
              </a:solidFill>
            </a:endParaRPr>
          </a:p>
        </p:txBody>
      </p:sp>
      <p:sp>
        <p:nvSpPr>
          <p:cNvPr id="19" name="Rounded Rectangle 18"/>
          <p:cNvSpPr/>
          <p:nvPr/>
        </p:nvSpPr>
        <p:spPr>
          <a:xfrm>
            <a:off x="4877991" y="4095131"/>
            <a:ext cx="4019362" cy="391005"/>
          </a:xfrm>
          <a:prstGeom prst="roundRect">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MALWARE</a:t>
            </a:r>
            <a:endParaRPr lang="en-US" sz="1600" b="1" dirty="0">
              <a:solidFill>
                <a:schemeClr val="bg1"/>
              </a:solidFill>
            </a:endParaRPr>
          </a:p>
        </p:txBody>
      </p:sp>
      <p:sp>
        <p:nvSpPr>
          <p:cNvPr id="34" name="Title 2"/>
          <p:cNvSpPr txBox="1">
            <a:spLocks/>
          </p:cNvSpPr>
          <p:nvPr/>
        </p:nvSpPr>
        <p:spPr bwMode="auto">
          <a:xfrm>
            <a:off x="1101174" y="236970"/>
            <a:ext cx="7815263" cy="7383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2400" b="1" kern="1200">
                <a:solidFill>
                  <a:schemeClr val="tx2"/>
                </a:solidFill>
                <a:latin typeface="+mj-lt"/>
                <a:ea typeface="ＭＳ Ｐゴシック" charset="0"/>
                <a:cs typeface="ＭＳ Ｐゴシック" charset="0"/>
              </a:defRPr>
            </a:lvl1pPr>
            <a:lvl2pPr algn="l" rtl="0" eaLnBrk="0" fontAlgn="base" hangingPunct="0">
              <a:lnSpc>
                <a:spcPct val="90000"/>
              </a:lnSpc>
              <a:spcBef>
                <a:spcPct val="0"/>
              </a:spcBef>
              <a:spcAft>
                <a:spcPct val="0"/>
              </a:spcAft>
              <a:defRPr sz="2400" b="1">
                <a:solidFill>
                  <a:schemeClr val="tx2"/>
                </a:solidFill>
                <a:latin typeface="Arial" charset="0"/>
                <a:ea typeface="ＭＳ Ｐゴシック" charset="0"/>
                <a:cs typeface="ＭＳ Ｐゴシック" charset="0"/>
              </a:defRPr>
            </a:lvl2pPr>
            <a:lvl3pPr algn="l" rtl="0" eaLnBrk="0" fontAlgn="base" hangingPunct="0">
              <a:lnSpc>
                <a:spcPct val="90000"/>
              </a:lnSpc>
              <a:spcBef>
                <a:spcPct val="0"/>
              </a:spcBef>
              <a:spcAft>
                <a:spcPct val="0"/>
              </a:spcAft>
              <a:defRPr sz="2400" b="1">
                <a:solidFill>
                  <a:schemeClr val="tx2"/>
                </a:solidFill>
                <a:latin typeface="Arial" charset="0"/>
                <a:ea typeface="ＭＳ Ｐゴシック" charset="0"/>
                <a:cs typeface="ＭＳ Ｐゴシック" charset="0"/>
              </a:defRPr>
            </a:lvl3pPr>
            <a:lvl4pPr algn="l" rtl="0" eaLnBrk="0" fontAlgn="base" hangingPunct="0">
              <a:lnSpc>
                <a:spcPct val="90000"/>
              </a:lnSpc>
              <a:spcBef>
                <a:spcPct val="0"/>
              </a:spcBef>
              <a:spcAft>
                <a:spcPct val="0"/>
              </a:spcAft>
              <a:defRPr sz="2400" b="1">
                <a:solidFill>
                  <a:schemeClr val="tx2"/>
                </a:solidFill>
                <a:latin typeface="Arial" charset="0"/>
                <a:ea typeface="ＭＳ Ｐゴシック" charset="0"/>
                <a:cs typeface="ＭＳ Ｐゴシック" charset="0"/>
              </a:defRPr>
            </a:lvl4pPr>
            <a:lvl5pPr algn="l" rtl="0" eaLnBrk="0" fontAlgn="base" hangingPunct="0">
              <a:lnSpc>
                <a:spcPct val="90000"/>
              </a:lnSpc>
              <a:spcBef>
                <a:spcPct val="0"/>
              </a:spcBef>
              <a:spcAft>
                <a:spcPct val="0"/>
              </a:spcAft>
              <a:defRPr sz="2400" b="1">
                <a:solidFill>
                  <a:schemeClr val="tx2"/>
                </a:solidFill>
                <a:latin typeface="Arial" charset="0"/>
                <a:ea typeface="ＭＳ Ｐゴシック" charset="0"/>
                <a:cs typeface="ＭＳ Ｐゴシック" charset="0"/>
              </a:defRPr>
            </a:lvl5pPr>
            <a:lvl6pPr marL="457200" algn="l" rtl="0" fontAlgn="base">
              <a:lnSpc>
                <a:spcPct val="90000"/>
              </a:lnSpc>
              <a:spcBef>
                <a:spcPct val="0"/>
              </a:spcBef>
              <a:spcAft>
                <a:spcPct val="0"/>
              </a:spcAft>
              <a:defRPr sz="2400" b="1">
                <a:solidFill>
                  <a:schemeClr val="tx2"/>
                </a:solidFill>
                <a:latin typeface="Arial" charset="0"/>
              </a:defRPr>
            </a:lvl6pPr>
            <a:lvl7pPr marL="914400" algn="l" rtl="0" fontAlgn="base">
              <a:lnSpc>
                <a:spcPct val="90000"/>
              </a:lnSpc>
              <a:spcBef>
                <a:spcPct val="0"/>
              </a:spcBef>
              <a:spcAft>
                <a:spcPct val="0"/>
              </a:spcAft>
              <a:defRPr sz="2400" b="1">
                <a:solidFill>
                  <a:schemeClr val="tx2"/>
                </a:solidFill>
                <a:latin typeface="Arial" charset="0"/>
              </a:defRPr>
            </a:lvl7pPr>
            <a:lvl8pPr marL="1371600" algn="l" rtl="0" fontAlgn="base">
              <a:lnSpc>
                <a:spcPct val="90000"/>
              </a:lnSpc>
              <a:spcBef>
                <a:spcPct val="0"/>
              </a:spcBef>
              <a:spcAft>
                <a:spcPct val="0"/>
              </a:spcAft>
              <a:defRPr sz="2400" b="1">
                <a:solidFill>
                  <a:schemeClr val="tx2"/>
                </a:solidFill>
                <a:latin typeface="Arial" charset="0"/>
              </a:defRPr>
            </a:lvl8pPr>
            <a:lvl9pPr marL="1828800" algn="l" rtl="0" fontAlgn="base">
              <a:lnSpc>
                <a:spcPct val="90000"/>
              </a:lnSpc>
              <a:spcBef>
                <a:spcPct val="0"/>
              </a:spcBef>
              <a:spcAft>
                <a:spcPct val="0"/>
              </a:spcAft>
              <a:defRPr sz="2400" b="1">
                <a:solidFill>
                  <a:schemeClr val="tx2"/>
                </a:solidFill>
                <a:latin typeface="Arial" charset="0"/>
              </a:defRPr>
            </a:lvl9pPr>
          </a:lstStyle>
          <a:p>
            <a:r>
              <a:rPr lang="en-US" sz="3200" dirty="0" smtClean="0">
                <a:latin typeface="+mn-lt"/>
              </a:rPr>
              <a:t>The fraud landscape </a:t>
            </a:r>
          </a:p>
          <a:p>
            <a:r>
              <a:rPr lang="en-US" b="0" dirty="0" smtClean="0">
                <a:latin typeface="+mn-lt"/>
              </a:rPr>
              <a:t>Threats continue to grow and evolve</a:t>
            </a:r>
            <a:endParaRPr lang="en-US" b="0" dirty="0">
              <a:latin typeface="+mn-lt"/>
            </a:endParaRPr>
          </a:p>
        </p:txBody>
      </p:sp>
      <p:cxnSp>
        <p:nvCxnSpPr>
          <p:cNvPr id="35" name="Straight Connector 13"/>
          <p:cNvCxnSpPr>
            <a:cxnSpLocks noChangeShapeType="1"/>
          </p:cNvCxnSpPr>
          <p:nvPr/>
        </p:nvCxnSpPr>
        <p:spPr bwMode="auto">
          <a:xfrm>
            <a:off x="4600852" y="1494778"/>
            <a:ext cx="0" cy="4683278"/>
          </a:xfrm>
          <a:prstGeom prst="line">
            <a:avLst/>
          </a:prstGeom>
          <a:noFill/>
          <a:ln w="31750" cap="rnd" algn="ctr">
            <a:solidFill>
              <a:schemeClr val="accent3"/>
            </a:solidFill>
            <a:prstDash val="sysDot"/>
            <a:round/>
            <a:headEnd/>
            <a:tailEnd/>
          </a:ln>
        </p:spPr>
      </p:cxnSp>
      <p:sp>
        <p:nvSpPr>
          <p:cNvPr id="36" name="Rounded Rectangle 35"/>
          <p:cNvSpPr/>
          <p:nvPr/>
        </p:nvSpPr>
        <p:spPr>
          <a:xfrm>
            <a:off x="275785" y="1465502"/>
            <a:ext cx="4019362" cy="391005"/>
          </a:xfrm>
          <a:prstGeom prst="roundRect">
            <a:avLst/>
          </a:prstGeom>
          <a:solidFill>
            <a:schemeClr val="accent6"/>
          </a:solid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INDUSTRIALIZATION OF FRAUD</a:t>
            </a:r>
            <a:endParaRPr lang="en-US" sz="1600" b="1" dirty="0">
              <a:solidFill>
                <a:schemeClr val="bg1"/>
              </a:solidFill>
            </a:endParaRPr>
          </a:p>
        </p:txBody>
      </p:sp>
      <p:sp>
        <p:nvSpPr>
          <p:cNvPr id="37" name="Rounded Rectangle 36"/>
          <p:cNvSpPr/>
          <p:nvPr/>
        </p:nvSpPr>
        <p:spPr>
          <a:xfrm>
            <a:off x="4877991" y="1465502"/>
            <a:ext cx="4019362" cy="391005"/>
          </a:xfrm>
          <a:prstGeom prst="round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smtClean="0">
                <a:solidFill>
                  <a:schemeClr val="bg1"/>
                </a:solidFill>
              </a:rPr>
              <a:t>PHISHING</a:t>
            </a:r>
            <a:endParaRPr lang="en-US" sz="1600" b="1" dirty="0">
              <a:solidFill>
                <a:schemeClr val="bg1"/>
              </a:solidFill>
            </a:endParaRPr>
          </a:p>
        </p:txBody>
      </p:sp>
      <p:pic>
        <p:nvPicPr>
          <p:cNvPr id="38" name="Picture 37" descr="Man_in_the_Browser.png"/>
          <p:cNvPicPr preferRelativeResize="0">
            <a:picLocks/>
          </p:cNvPicPr>
          <p:nvPr/>
        </p:nvPicPr>
        <p:blipFill>
          <a:blip r:embed="rId5" cstate="print">
            <a:extLst>
              <a:ext uri="{28A0092B-C50C-407E-A947-70E740481C1C}">
                <a14:useLocalDpi xmlns:a14="http://schemas.microsoft.com/office/drawing/2010/main" val="0"/>
              </a:ext>
            </a:extLst>
          </a:blip>
          <a:stretch>
            <a:fillRect/>
          </a:stretch>
        </p:blipFill>
        <p:spPr>
          <a:xfrm>
            <a:off x="6897274" y="2289653"/>
            <a:ext cx="1730449" cy="1511077"/>
          </a:xfrm>
          <a:prstGeom prst="rect">
            <a:avLst/>
          </a:prstGeom>
        </p:spPr>
      </p:pic>
      <p:pic>
        <p:nvPicPr>
          <p:cNvPr id="39" name="Picture 38" descr="Malware.png"/>
          <p:cNvPicPr preferRelativeResize="0">
            <a:picLocks/>
          </p:cNvPicPr>
          <p:nvPr/>
        </p:nvPicPr>
        <p:blipFill>
          <a:blip r:embed="rId6" cstate="print">
            <a:extLst>
              <a:ext uri="{28A0092B-C50C-407E-A947-70E740481C1C}">
                <a14:useLocalDpi xmlns:a14="http://schemas.microsoft.com/office/drawing/2010/main" val="0"/>
              </a:ext>
            </a:extLst>
          </a:blip>
          <a:stretch>
            <a:fillRect/>
          </a:stretch>
        </p:blipFill>
        <p:spPr>
          <a:xfrm>
            <a:off x="7439511" y="4638417"/>
            <a:ext cx="1375559" cy="1372912"/>
          </a:xfrm>
          <a:prstGeom prst="rect">
            <a:avLst/>
          </a:prstGeom>
        </p:spPr>
      </p:pic>
    </p:spTree>
    <p:extLst>
      <p:ext uri="{BB962C8B-B14F-4D97-AF65-F5344CB8AC3E}">
        <p14:creationId xmlns:p14="http://schemas.microsoft.com/office/powerpoint/2010/main" val="31902296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44762" y="4599661"/>
            <a:ext cx="4499238" cy="3072650"/>
          </a:xfrm>
          <a:prstGeom prst="rect">
            <a:avLst/>
          </a:prstGeom>
        </p:spPr>
      </p:pic>
      <p:sp>
        <p:nvSpPr>
          <p:cNvPr id="463874" name="Rectangle 2"/>
          <p:cNvSpPr>
            <a:spLocks noChangeArrowheads="1"/>
          </p:cNvSpPr>
          <p:nvPr/>
        </p:nvSpPr>
        <p:spPr bwMode="auto">
          <a:xfrm>
            <a:off x="4368800" y="2017713"/>
            <a:ext cx="4392613" cy="3621087"/>
          </a:xfrm>
          <a:prstGeom prst="rect">
            <a:avLst/>
          </a:prstGeom>
          <a:noFill/>
          <a:ln w="9525" algn="ctr">
            <a:solidFill>
              <a:srgbClr val="C0C0C0"/>
            </a:solidFill>
            <a:miter lim="800000"/>
            <a:headEnd/>
            <a:tailEnd/>
          </a:ln>
          <a:effectLst/>
          <a:scene3d>
            <a:camera prst="orthographicFront"/>
            <a:lightRig rig="threePt" dir="t"/>
          </a:scene3d>
          <a:sp3d>
            <a:bevelT w="152400" h="50800" prst="softRound"/>
          </a:sp3d>
        </p:spPr>
        <p:txBody>
          <a:bodyPr anchor="ctr">
            <a:spAutoFit/>
          </a:bodyPr>
          <a:lstStyle/>
          <a:p>
            <a:pPr algn="l" eaLnBrk="1" hangingPunct="1">
              <a:lnSpc>
                <a:spcPct val="100000"/>
              </a:lnSpc>
              <a:spcBef>
                <a:spcPct val="0"/>
              </a:spcBef>
              <a:spcAft>
                <a:spcPct val="0"/>
              </a:spcAft>
              <a:buFontTx/>
              <a:buNone/>
              <a:defRPr/>
            </a:pPr>
            <a:endParaRPr lang="en-US" sz="1800">
              <a:solidFill>
                <a:srgbClr val="2F2F2F"/>
              </a:solidFill>
            </a:endParaRPr>
          </a:p>
        </p:txBody>
      </p:sp>
      <p:sp>
        <p:nvSpPr>
          <p:cNvPr id="10245" name="Rectangle 3"/>
          <p:cNvSpPr>
            <a:spLocks noGrp="1" noChangeArrowheads="1"/>
          </p:cNvSpPr>
          <p:nvPr>
            <p:ph type="title" idx="4294967295"/>
          </p:nvPr>
        </p:nvSpPr>
        <p:spPr>
          <a:xfrm>
            <a:off x="1328738" y="225425"/>
            <a:ext cx="7815262" cy="998538"/>
          </a:xfrm>
        </p:spPr>
        <p:txBody>
          <a:bodyPr>
            <a:normAutofit fontScale="90000"/>
          </a:bodyPr>
          <a:lstStyle/>
          <a:p>
            <a:r>
              <a:rPr lang="en-US" altLang="en-US" dirty="0" smtClean="0"/>
              <a:t/>
            </a:r>
            <a:br>
              <a:rPr lang="en-US" altLang="en-US" dirty="0" smtClean="0"/>
            </a:br>
            <a:r>
              <a:rPr lang="en-US" altLang="en-US" dirty="0" smtClean="0"/>
              <a:t/>
            </a:r>
            <a:br>
              <a:rPr lang="en-US" altLang="en-US" dirty="0" smtClean="0"/>
            </a:br>
            <a:r>
              <a:rPr lang="en-US" altLang="en-US" b="1" dirty="0" smtClean="0">
                <a:solidFill>
                  <a:schemeClr val="tx2">
                    <a:lumMod val="75000"/>
                  </a:schemeClr>
                </a:solidFill>
                <a:latin typeface="+mn-lt"/>
              </a:rPr>
              <a:t>Precise </a:t>
            </a:r>
            <a:r>
              <a:rPr lang="en-US" altLang="en-US" b="1" dirty="0">
                <a:solidFill>
                  <a:schemeClr val="tx2">
                    <a:lumMod val="75000"/>
                  </a:schemeClr>
                </a:solidFill>
                <a:latin typeface="+mn-lt"/>
              </a:rPr>
              <a:t>ID</a:t>
            </a:r>
            <a:r>
              <a:rPr lang="en-US" altLang="en-US" b="1" baseline="30000" dirty="0">
                <a:solidFill>
                  <a:schemeClr val="tx2">
                    <a:lumMod val="75000"/>
                  </a:schemeClr>
                </a:solidFill>
                <a:latin typeface="+mn-lt"/>
              </a:rPr>
              <a:t>SM</a:t>
            </a:r>
            <a:r>
              <a:rPr lang="en-US" altLang="en-US" b="1" dirty="0">
                <a:solidFill>
                  <a:schemeClr val="tx2">
                    <a:lumMod val="75000"/>
                  </a:schemeClr>
                </a:solidFill>
                <a:latin typeface="+mn-lt"/>
              </a:rPr>
              <a:t/>
            </a:r>
            <a:br>
              <a:rPr lang="en-US" altLang="en-US" b="1" dirty="0">
                <a:solidFill>
                  <a:schemeClr val="tx2">
                    <a:lumMod val="75000"/>
                  </a:schemeClr>
                </a:solidFill>
                <a:latin typeface="+mn-lt"/>
              </a:rPr>
            </a:br>
            <a:r>
              <a:rPr lang="en-US" altLang="en-US" b="1" dirty="0" smtClean="0">
                <a:solidFill>
                  <a:schemeClr val="tx2">
                    <a:lumMod val="75000"/>
                  </a:schemeClr>
                </a:solidFill>
                <a:latin typeface="+mn-lt"/>
              </a:rPr>
              <a:t>Summary of services</a:t>
            </a:r>
            <a:r>
              <a:rPr lang="en-US" altLang="en-US" dirty="0"/>
              <a:t/>
            </a:r>
            <a:br>
              <a:rPr lang="en-US" altLang="en-US" dirty="0"/>
            </a:br>
            <a:endParaRPr lang="en-US" altLang="en-US" dirty="0" smtClean="0"/>
          </a:p>
        </p:txBody>
      </p:sp>
      <p:sp>
        <p:nvSpPr>
          <p:cNvPr id="463877" name="Rectangle 5"/>
          <p:cNvSpPr>
            <a:spLocks noChangeArrowheads="1"/>
          </p:cNvSpPr>
          <p:nvPr/>
        </p:nvSpPr>
        <p:spPr bwMode="auto">
          <a:xfrm>
            <a:off x="382588" y="2017713"/>
            <a:ext cx="5103812" cy="3621087"/>
          </a:xfrm>
          <a:prstGeom prst="rect">
            <a:avLst/>
          </a:prstGeom>
          <a:solidFill>
            <a:srgbClr val="EAEAEA"/>
          </a:solidFill>
          <a:ln w="9525" algn="ctr">
            <a:solidFill>
              <a:srgbClr val="C0C0C0"/>
            </a:solidFill>
            <a:miter lim="800000"/>
            <a:headEnd/>
            <a:tailEnd/>
          </a:ln>
          <a:effectLst/>
          <a:scene3d>
            <a:camera prst="orthographicFront"/>
            <a:lightRig rig="threePt" dir="t"/>
          </a:scene3d>
          <a:sp3d>
            <a:bevelT w="152400" h="50800" prst="softRound"/>
          </a:sp3d>
        </p:spPr>
        <p:txBody>
          <a:bodyPr anchor="ctr">
            <a:spAutoFit/>
          </a:bodyPr>
          <a:lstStyle/>
          <a:p>
            <a:pPr algn="l" eaLnBrk="1" hangingPunct="1">
              <a:lnSpc>
                <a:spcPct val="100000"/>
              </a:lnSpc>
              <a:spcBef>
                <a:spcPct val="0"/>
              </a:spcBef>
              <a:spcAft>
                <a:spcPct val="0"/>
              </a:spcAft>
              <a:buFontTx/>
              <a:buNone/>
              <a:defRPr/>
            </a:pPr>
            <a:endParaRPr lang="en-US" sz="1800">
              <a:solidFill>
                <a:srgbClr val="2F2F2F"/>
              </a:solidFill>
            </a:endParaRPr>
          </a:p>
        </p:txBody>
      </p:sp>
      <p:sp>
        <p:nvSpPr>
          <p:cNvPr id="463878" name="Text Box 6"/>
          <p:cNvSpPr txBox="1">
            <a:spLocks noChangeArrowheads="1"/>
          </p:cNvSpPr>
          <p:nvPr/>
        </p:nvSpPr>
        <p:spPr bwMode="auto">
          <a:xfrm>
            <a:off x="633413" y="2230438"/>
            <a:ext cx="4852987" cy="2936188"/>
          </a:xfrm>
          <a:prstGeom prst="rect">
            <a:avLst/>
          </a:prstGeom>
          <a:noFill/>
          <a:ln w="9525" algn="ctr">
            <a:noFill/>
            <a:miter lim="800000"/>
            <a:headEnd/>
            <a:tailEnd/>
          </a:ln>
          <a:effectLst/>
          <a:scene3d>
            <a:camera prst="orthographicFront"/>
            <a:lightRig rig="threePt" dir="t"/>
          </a:scene3d>
          <a:sp3d>
            <a:bevelT w="152400" h="50800" prst="softRound"/>
          </a:sp3d>
        </p:spPr>
        <p:txBody>
          <a:bodyPr>
            <a:spAutoFit/>
          </a:bodyPr>
          <a:lstStyle/>
          <a:p>
            <a:pPr algn="l" eaLnBrk="1" hangingPunct="1">
              <a:lnSpc>
                <a:spcPct val="120000"/>
              </a:lnSpc>
              <a:spcBef>
                <a:spcPct val="0"/>
              </a:spcBef>
              <a:spcAft>
                <a:spcPct val="0"/>
              </a:spcAft>
              <a:buFont typeface="Wingdings" pitchFamily="2" charset="2"/>
              <a:buNone/>
              <a:defRPr/>
            </a:pPr>
            <a:r>
              <a:rPr lang="en-US" sz="1400" dirty="0" smtClean="0">
                <a:solidFill>
                  <a:srgbClr val="2F2F2F"/>
                </a:solidFill>
              </a:rPr>
              <a:t>Precise </a:t>
            </a:r>
            <a:r>
              <a:rPr lang="en-US" sz="1400" dirty="0">
                <a:solidFill>
                  <a:srgbClr val="2F2F2F"/>
                </a:solidFill>
              </a:rPr>
              <a:t>ID</a:t>
            </a:r>
            <a:r>
              <a:rPr lang="en-US" sz="1400" baseline="30000" dirty="0">
                <a:solidFill>
                  <a:srgbClr val="2F2F2F"/>
                </a:solidFill>
              </a:rPr>
              <a:t>SM</a:t>
            </a:r>
            <a:r>
              <a:rPr lang="en-US" sz="1400" dirty="0">
                <a:solidFill>
                  <a:srgbClr val="2F2F2F"/>
                </a:solidFill>
              </a:rPr>
              <a:t> is a single-platform hosted solution that </a:t>
            </a:r>
            <a:r>
              <a:rPr lang="en-US" sz="1400" dirty="0" smtClean="0">
                <a:solidFill>
                  <a:srgbClr val="2F2F2F"/>
                </a:solidFill>
              </a:rPr>
              <a:t>delivers real-time or batch identity authentication services across various customer lifecycle process points.  Precise ID enables holistic </a:t>
            </a:r>
            <a:r>
              <a:rPr lang="en-US" sz="1400" dirty="0">
                <a:solidFill>
                  <a:srgbClr val="2F2F2F"/>
                </a:solidFill>
              </a:rPr>
              <a:t>fraud prevention and </a:t>
            </a:r>
            <a:r>
              <a:rPr lang="en-US" sz="1400" dirty="0" smtClean="0">
                <a:solidFill>
                  <a:srgbClr val="2F2F2F"/>
                </a:solidFill>
              </a:rPr>
              <a:t>identity authentication via the customizable delivery of:</a:t>
            </a:r>
            <a:endParaRPr lang="en-US" sz="1400" dirty="0">
              <a:solidFill>
                <a:srgbClr val="2F2F2F"/>
              </a:solidFill>
            </a:endParaRPr>
          </a:p>
          <a:p>
            <a:pPr algn="l" eaLnBrk="1" hangingPunct="1">
              <a:lnSpc>
                <a:spcPct val="120000"/>
              </a:lnSpc>
              <a:spcBef>
                <a:spcPct val="0"/>
              </a:spcBef>
              <a:spcAft>
                <a:spcPct val="0"/>
              </a:spcAft>
              <a:buFont typeface="Wingdings" pitchFamily="2" charset="2"/>
              <a:buNone/>
              <a:defRPr/>
            </a:pPr>
            <a:endParaRPr lang="en-US" sz="1400" dirty="0">
              <a:solidFill>
                <a:srgbClr val="2F2F2F"/>
              </a:solidFill>
            </a:endParaRPr>
          </a:p>
          <a:p>
            <a:pPr marL="171450" indent="-171450" algn="l" eaLnBrk="1" hangingPunct="1">
              <a:lnSpc>
                <a:spcPct val="100000"/>
              </a:lnSpc>
              <a:spcBef>
                <a:spcPct val="0"/>
              </a:spcBef>
              <a:spcAft>
                <a:spcPct val="0"/>
              </a:spcAft>
              <a:buFont typeface="Wingdings" panose="05000000000000000000" pitchFamily="2" charset="2"/>
              <a:buChar char="§"/>
              <a:defRPr/>
            </a:pPr>
            <a:r>
              <a:rPr lang="en-US" sz="1200" dirty="0" smtClean="0"/>
              <a:t>Identity and identity element validation and verification results</a:t>
            </a:r>
          </a:p>
          <a:p>
            <a:pPr marL="171450" indent="-171450" algn="l" eaLnBrk="1" hangingPunct="1">
              <a:lnSpc>
                <a:spcPct val="100000"/>
              </a:lnSpc>
              <a:spcBef>
                <a:spcPct val="0"/>
              </a:spcBef>
              <a:spcAft>
                <a:spcPct val="0"/>
              </a:spcAft>
              <a:buFont typeface="Wingdings" panose="05000000000000000000" pitchFamily="2" charset="2"/>
              <a:buChar char="§"/>
              <a:defRPr/>
            </a:pPr>
            <a:r>
              <a:rPr lang="en-US" sz="1200" dirty="0" smtClean="0"/>
              <a:t>High risk condition alerts</a:t>
            </a:r>
          </a:p>
          <a:p>
            <a:pPr marL="171450" indent="-171450" algn="l" eaLnBrk="1" hangingPunct="1">
              <a:lnSpc>
                <a:spcPct val="100000"/>
              </a:lnSpc>
              <a:spcBef>
                <a:spcPct val="0"/>
              </a:spcBef>
              <a:spcAft>
                <a:spcPct val="0"/>
              </a:spcAft>
              <a:buFont typeface="Wingdings" panose="05000000000000000000" pitchFamily="2" charset="2"/>
              <a:buChar char="§"/>
              <a:defRPr/>
            </a:pPr>
            <a:r>
              <a:rPr lang="en-US" sz="1200" dirty="0" smtClean="0"/>
              <a:t>Relational data appends</a:t>
            </a:r>
          </a:p>
          <a:p>
            <a:pPr marL="171450" indent="-171450" algn="l" eaLnBrk="1" hangingPunct="1">
              <a:lnSpc>
                <a:spcPct val="100000"/>
              </a:lnSpc>
              <a:spcBef>
                <a:spcPct val="0"/>
              </a:spcBef>
              <a:spcAft>
                <a:spcPct val="0"/>
              </a:spcAft>
              <a:buFont typeface="Wingdings" panose="05000000000000000000" pitchFamily="2" charset="2"/>
              <a:buChar char="§"/>
              <a:defRPr/>
            </a:pPr>
            <a:r>
              <a:rPr lang="en-US" sz="1200" dirty="0" smtClean="0"/>
              <a:t>Identity transactional link analysis and risk assessment</a:t>
            </a:r>
          </a:p>
          <a:p>
            <a:pPr marL="171450" indent="-171450" algn="l" eaLnBrk="1" hangingPunct="1">
              <a:lnSpc>
                <a:spcPct val="100000"/>
              </a:lnSpc>
              <a:spcBef>
                <a:spcPct val="0"/>
              </a:spcBef>
              <a:spcAft>
                <a:spcPct val="0"/>
              </a:spcAft>
              <a:buFont typeface="Wingdings" panose="05000000000000000000" pitchFamily="2" charset="2"/>
              <a:buChar char="§"/>
              <a:defRPr/>
            </a:pPr>
            <a:r>
              <a:rPr lang="en-US" sz="1200" dirty="0" smtClean="0"/>
              <a:t>Identity risk scores and attributes</a:t>
            </a:r>
          </a:p>
          <a:p>
            <a:pPr marL="171450" indent="-171450" algn="l" eaLnBrk="1" hangingPunct="1">
              <a:lnSpc>
                <a:spcPct val="100000"/>
              </a:lnSpc>
              <a:spcBef>
                <a:spcPct val="0"/>
              </a:spcBef>
              <a:spcAft>
                <a:spcPct val="0"/>
              </a:spcAft>
              <a:buFont typeface="Wingdings" panose="05000000000000000000" pitchFamily="2" charset="2"/>
              <a:buChar char="§"/>
              <a:defRPr/>
            </a:pPr>
            <a:r>
              <a:rPr lang="en-US" sz="1200" dirty="0" smtClean="0"/>
              <a:t>Knowledge-based authentication via </a:t>
            </a:r>
            <a:r>
              <a:rPr lang="en-US" sz="1200" b="1" dirty="0" smtClean="0"/>
              <a:t>Knowledge IQ </a:t>
            </a:r>
            <a:r>
              <a:rPr lang="en-US" sz="1200" dirty="0" smtClean="0"/>
              <a:t>component</a:t>
            </a:r>
            <a:endParaRPr lang="en-US" sz="1200" b="1" dirty="0" smtClean="0"/>
          </a:p>
          <a:p>
            <a:pPr marL="171450" indent="-171450" algn="l" eaLnBrk="1" hangingPunct="1">
              <a:lnSpc>
                <a:spcPct val="100000"/>
              </a:lnSpc>
              <a:spcBef>
                <a:spcPct val="0"/>
              </a:spcBef>
              <a:spcAft>
                <a:spcPct val="0"/>
              </a:spcAft>
              <a:buFont typeface="Wingdings" panose="05000000000000000000" pitchFamily="2" charset="2"/>
              <a:buChar char="§"/>
              <a:defRPr/>
            </a:pPr>
            <a:r>
              <a:rPr lang="en-US" sz="1200" dirty="0" smtClean="0"/>
              <a:t>Decisioning strategies</a:t>
            </a:r>
            <a:endParaRPr lang="en-US" sz="1200" dirty="0">
              <a:solidFill>
                <a:srgbClr val="2F2F2F"/>
              </a:solidFill>
            </a:endParaRPr>
          </a:p>
        </p:txBody>
      </p:sp>
      <p:pic>
        <p:nvPicPr>
          <p:cNvPr id="10" name="Picture 12" descr="identity_315968"/>
          <p:cNvPicPr>
            <a:picLocks noChangeAspect="1" noChangeArrowheads="1"/>
          </p:cNvPicPr>
          <p:nvPr/>
        </p:nvPicPr>
        <p:blipFill>
          <a:blip r:embed="rId4" cstate="print">
            <a:lum bright="-6000" contrast="-26000"/>
          </a:blip>
          <a:srcRect/>
          <a:stretch>
            <a:fillRect/>
          </a:stretch>
        </p:blipFill>
        <p:spPr bwMode="auto">
          <a:xfrm>
            <a:off x="5627687" y="2327564"/>
            <a:ext cx="2992587" cy="2992582"/>
          </a:xfrm>
          <a:prstGeom prst="rect">
            <a:avLst/>
          </a:prstGeom>
          <a:noFill/>
          <a:ln w="12700">
            <a:solidFill>
              <a:schemeClr val="bg1"/>
            </a:solidFill>
            <a:miter lim="800000"/>
            <a:headEnd/>
            <a:tailEnd/>
          </a:ln>
          <a:effectLst>
            <a:softEdge rad="63500"/>
          </a:effectLst>
        </p:spPr>
      </p:pic>
    </p:spTree>
    <p:extLst>
      <p:ext uri="{BB962C8B-B14F-4D97-AF65-F5344CB8AC3E}">
        <p14:creationId xmlns:p14="http://schemas.microsoft.com/office/powerpoint/2010/main" val="337120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44762" y="4626320"/>
            <a:ext cx="4499238" cy="2231679"/>
          </a:xfrm>
          <a:prstGeom prst="rect">
            <a:avLst/>
          </a:prstGeom>
          <a:gradFill>
            <a:gsLst>
              <a:gs pos="66000">
                <a:srgbClr val="FFFFFF"/>
              </a:gs>
              <a:gs pos="100000">
                <a:srgbClr val="FFFFFF">
                  <a:alpha val="0"/>
                </a:srgbClr>
              </a:gs>
            </a:gsLst>
            <a:lin ang="5400000" scaled="1"/>
          </a:gradFill>
        </p:spPr>
      </p:pic>
      <p:sp>
        <p:nvSpPr>
          <p:cNvPr id="3" name="Title 1"/>
          <p:cNvSpPr>
            <a:spLocks noGrp="1"/>
          </p:cNvSpPr>
          <p:nvPr>
            <p:ph type="title"/>
          </p:nvPr>
        </p:nvSpPr>
        <p:spPr>
          <a:xfrm>
            <a:off x="640927" y="263769"/>
            <a:ext cx="7065982" cy="1075227"/>
          </a:xfrm>
        </p:spPr>
        <p:txBody>
          <a:bodyPr>
            <a:noAutofit/>
          </a:bodyPr>
          <a:lstStyle/>
          <a:p>
            <a:pPr algn="l"/>
            <a:r>
              <a:rPr lang="en-US" sz="2400" b="1" dirty="0" smtClean="0">
                <a:solidFill>
                  <a:srgbClr val="2F2F2F"/>
                </a:solidFill>
              </a:rPr>
              <a:t>The more we know about your members…</a:t>
            </a:r>
            <a:br>
              <a:rPr lang="en-US" sz="2400" b="1" dirty="0" smtClean="0">
                <a:solidFill>
                  <a:srgbClr val="2F2F2F"/>
                </a:solidFill>
              </a:rPr>
            </a:br>
            <a:r>
              <a:rPr lang="en-US" sz="2400" b="1" dirty="0" smtClean="0">
                <a:solidFill>
                  <a:srgbClr val="2F2F2F"/>
                </a:solidFill>
              </a:rPr>
              <a:t>The better you can serve them</a:t>
            </a:r>
          </a:p>
        </p:txBody>
      </p:sp>
      <p:grpSp>
        <p:nvGrpSpPr>
          <p:cNvPr id="82" name="Group 81"/>
          <p:cNvGrpSpPr/>
          <p:nvPr/>
        </p:nvGrpSpPr>
        <p:grpSpPr>
          <a:xfrm>
            <a:off x="238004" y="2179590"/>
            <a:ext cx="8682396" cy="1813714"/>
            <a:chOff x="238004" y="1946513"/>
            <a:chExt cx="8682396" cy="1813714"/>
          </a:xfrm>
        </p:grpSpPr>
        <p:pic>
          <p:nvPicPr>
            <p:cNvPr id="81" name="Picture 8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66317" y="1950005"/>
              <a:ext cx="1183706" cy="896193"/>
            </a:xfrm>
            <a:prstGeom prst="rect">
              <a:avLst/>
            </a:prstGeom>
          </p:spPr>
        </p:pic>
        <p:pic>
          <p:nvPicPr>
            <p:cNvPr id="80" name="Picture 7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94632" y="1947005"/>
              <a:ext cx="1225768" cy="903956"/>
            </a:xfrm>
            <a:prstGeom prst="rect">
              <a:avLst/>
            </a:prstGeom>
          </p:spPr>
        </p:pic>
        <p:pic>
          <p:nvPicPr>
            <p:cNvPr id="77" name="Picture 76"/>
            <p:cNvPicPr>
              <a:picLocks noChangeAspect="1"/>
            </p:cNvPicPr>
            <p:nvPr/>
          </p:nvPicPr>
          <p:blipFill rotWithShape="1">
            <a:blip r:embed="rId6" cstate="print">
              <a:extLst>
                <a:ext uri="{28A0092B-C50C-407E-A947-70E740481C1C}">
                  <a14:useLocalDpi xmlns:a14="http://schemas.microsoft.com/office/drawing/2010/main" val="0"/>
                </a:ext>
              </a:extLst>
            </a:blip>
            <a:srcRect r="9490"/>
            <a:stretch/>
          </p:blipFill>
          <p:spPr>
            <a:xfrm>
              <a:off x="5209088" y="1950004"/>
              <a:ext cx="1183706" cy="896193"/>
            </a:xfrm>
            <a:prstGeom prst="rect">
              <a:avLst/>
            </a:prstGeom>
          </p:spPr>
        </p:pic>
        <p:pic>
          <p:nvPicPr>
            <p:cNvPr id="76" name="Picture 75"/>
            <p:cNvPicPr>
              <a:picLocks noChangeAspect="1"/>
            </p:cNvPicPr>
            <p:nvPr/>
          </p:nvPicPr>
          <p:blipFill rotWithShape="1">
            <a:blip r:embed="rId7" cstate="print">
              <a:extLst>
                <a:ext uri="{28A0092B-C50C-407E-A947-70E740481C1C}">
                  <a14:useLocalDpi xmlns:a14="http://schemas.microsoft.com/office/drawing/2010/main" val="0"/>
                </a:ext>
              </a:extLst>
            </a:blip>
            <a:srcRect t="33805"/>
            <a:stretch/>
          </p:blipFill>
          <p:spPr>
            <a:xfrm>
              <a:off x="1480775" y="1946513"/>
              <a:ext cx="1183706" cy="894922"/>
            </a:xfrm>
            <a:prstGeom prst="rect">
              <a:avLst/>
            </a:prstGeom>
          </p:spPr>
        </p:pic>
        <p:pic>
          <p:nvPicPr>
            <p:cNvPr id="75" name="Picture 74"/>
            <p:cNvPicPr>
              <a:picLocks noChangeAspect="1"/>
            </p:cNvPicPr>
            <p:nvPr/>
          </p:nvPicPr>
          <p:blipFill rotWithShape="1">
            <a:blip r:embed="rId8" cstate="print">
              <a:extLst>
                <a:ext uri="{28A0092B-C50C-407E-A947-70E740481C1C}">
                  <a14:useLocalDpi xmlns:a14="http://schemas.microsoft.com/office/drawing/2010/main" val="0"/>
                </a:ext>
              </a:extLst>
            </a:blip>
            <a:srcRect r="9836"/>
            <a:stretch/>
          </p:blipFill>
          <p:spPr>
            <a:xfrm>
              <a:off x="2723547" y="1947005"/>
              <a:ext cx="1183706" cy="899192"/>
            </a:xfrm>
            <a:prstGeom prst="rect">
              <a:avLst/>
            </a:prstGeom>
          </p:spPr>
        </p:pic>
        <p:pic>
          <p:nvPicPr>
            <p:cNvPr id="74" name="Picture 73"/>
            <p:cNvPicPr>
              <a:picLocks noChangeAspect="1"/>
            </p:cNvPicPr>
            <p:nvPr/>
          </p:nvPicPr>
          <p:blipFill rotWithShape="1">
            <a:blip r:embed="rId9">
              <a:extLst>
                <a:ext uri="{28A0092B-C50C-407E-A947-70E740481C1C}">
                  <a14:useLocalDpi xmlns:a14="http://schemas.microsoft.com/office/drawing/2010/main" val="0"/>
                </a:ext>
              </a:extLst>
            </a:blip>
            <a:srcRect l="13651"/>
            <a:stretch/>
          </p:blipFill>
          <p:spPr>
            <a:xfrm>
              <a:off x="6444553" y="1947005"/>
              <a:ext cx="1191012" cy="899193"/>
            </a:xfrm>
            <a:prstGeom prst="rect">
              <a:avLst/>
            </a:prstGeom>
          </p:spPr>
        </p:pic>
        <p:pic>
          <p:nvPicPr>
            <p:cNvPr id="73" name="Picture 72"/>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8004" y="1947005"/>
              <a:ext cx="1183706" cy="899192"/>
            </a:xfrm>
            <a:prstGeom prst="rect">
              <a:avLst/>
            </a:prstGeom>
          </p:spPr>
        </p:pic>
        <p:grpSp>
          <p:nvGrpSpPr>
            <p:cNvPr id="27" name="Group 26"/>
            <p:cNvGrpSpPr/>
            <p:nvPr/>
          </p:nvGrpSpPr>
          <p:grpSpPr>
            <a:xfrm>
              <a:off x="238004" y="2690248"/>
              <a:ext cx="8682396" cy="1069979"/>
              <a:chOff x="310795" y="3035299"/>
              <a:chExt cx="8682396" cy="1069979"/>
            </a:xfrm>
          </p:grpSpPr>
          <p:sp>
            <p:nvSpPr>
              <p:cNvPr id="26" name="Rounded Rectangle 25"/>
              <p:cNvSpPr/>
              <p:nvPr/>
            </p:nvSpPr>
            <p:spPr>
              <a:xfrm>
                <a:off x="310795" y="3035300"/>
                <a:ext cx="1183706" cy="1069976"/>
              </a:xfrm>
              <a:prstGeom prst="roundRect">
                <a:avLst/>
              </a:prstGeom>
              <a:solidFill>
                <a:srgbClr val="7A854D"/>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smtClean="0">
                    <a:solidFill>
                      <a:schemeClr val="bg1"/>
                    </a:solidFill>
                  </a:rPr>
                  <a:t>CONSUMER</a:t>
                </a:r>
              </a:p>
              <a:p>
                <a:pPr algn="ctr"/>
                <a:r>
                  <a:rPr lang="en-US" sz="1200" b="1" dirty="0" smtClean="0">
                    <a:solidFill>
                      <a:schemeClr val="bg1"/>
                    </a:solidFill>
                  </a:rPr>
                  <a:t>CREDIT</a:t>
                </a:r>
              </a:p>
              <a:p>
                <a:pPr algn="ctr"/>
                <a:r>
                  <a:rPr lang="en-US" sz="1100" dirty="0" smtClean="0">
                    <a:solidFill>
                      <a:schemeClr val="bg1"/>
                    </a:solidFill>
                  </a:rPr>
                  <a:t>500m plus consumers</a:t>
                </a:r>
              </a:p>
              <a:p>
                <a:pPr algn="ctr"/>
                <a:r>
                  <a:rPr lang="en-US" sz="1100" dirty="0" smtClean="0">
                    <a:solidFill>
                      <a:schemeClr val="bg1"/>
                    </a:solidFill>
                  </a:rPr>
                  <a:t>globally</a:t>
                </a:r>
              </a:p>
            </p:txBody>
          </p:sp>
          <p:sp>
            <p:nvSpPr>
              <p:cNvPr id="28" name="Rounded Rectangle 27"/>
              <p:cNvSpPr/>
              <p:nvPr/>
            </p:nvSpPr>
            <p:spPr>
              <a:xfrm>
                <a:off x="1553566" y="3035301"/>
                <a:ext cx="1183706" cy="1069976"/>
              </a:xfrm>
              <a:prstGeom prst="round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US" sz="1200" b="1" dirty="0" smtClean="0">
                    <a:solidFill>
                      <a:schemeClr val="bg1"/>
                    </a:solidFill>
                  </a:rPr>
                  <a:t>BUSINESS</a:t>
                </a:r>
              </a:p>
              <a:p>
                <a:pPr algn="ctr"/>
                <a:r>
                  <a:rPr lang="en-US" sz="1200" b="1" dirty="0" smtClean="0">
                    <a:solidFill>
                      <a:schemeClr val="bg1"/>
                    </a:solidFill>
                  </a:rPr>
                  <a:t>CREDIT</a:t>
                </a:r>
              </a:p>
              <a:p>
                <a:pPr algn="ctr"/>
                <a:r>
                  <a:rPr lang="en-US" sz="1100" dirty="0" smtClean="0">
                    <a:solidFill>
                      <a:schemeClr val="bg1"/>
                    </a:solidFill>
                  </a:rPr>
                  <a:t>c. 50m  businesses</a:t>
                </a:r>
              </a:p>
              <a:p>
                <a:pPr algn="ctr"/>
                <a:r>
                  <a:rPr lang="en-US" sz="1100" dirty="0" smtClean="0">
                    <a:solidFill>
                      <a:schemeClr val="bg1"/>
                    </a:solidFill>
                  </a:rPr>
                  <a:t>globally</a:t>
                </a:r>
              </a:p>
            </p:txBody>
          </p:sp>
          <p:sp>
            <p:nvSpPr>
              <p:cNvPr id="29" name="Rounded Rectangle 28"/>
              <p:cNvSpPr/>
              <p:nvPr/>
            </p:nvSpPr>
            <p:spPr>
              <a:xfrm>
                <a:off x="2796337" y="3035300"/>
                <a:ext cx="1183706" cy="1069977"/>
              </a:xfrm>
              <a:prstGeom prst="roundRect">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200" b="1" dirty="0" smtClean="0">
                    <a:solidFill>
                      <a:schemeClr val="bg1"/>
                    </a:solidFill>
                  </a:rPr>
                  <a:t>VEHICLE HISTORIES</a:t>
                </a:r>
              </a:p>
              <a:p>
                <a:pPr algn="ctr"/>
                <a:r>
                  <a:rPr lang="en-US" sz="1100" dirty="0" smtClean="0">
                    <a:solidFill>
                      <a:schemeClr val="bg1"/>
                    </a:solidFill>
                  </a:rPr>
                  <a:t>c. 65m  </a:t>
                </a:r>
              </a:p>
              <a:p>
                <a:pPr algn="ctr"/>
                <a:r>
                  <a:rPr lang="en-US" sz="1100" dirty="0" smtClean="0">
                    <a:solidFill>
                      <a:schemeClr val="bg1"/>
                    </a:solidFill>
                  </a:rPr>
                  <a:t>vehicles</a:t>
                </a:r>
              </a:p>
              <a:p>
                <a:pPr algn="ctr"/>
                <a:r>
                  <a:rPr lang="en-US" sz="1100" dirty="0" smtClean="0">
                    <a:solidFill>
                      <a:schemeClr val="bg1"/>
                    </a:solidFill>
                  </a:rPr>
                  <a:t>in US &amp; UK</a:t>
                </a:r>
              </a:p>
            </p:txBody>
          </p:sp>
          <p:sp>
            <p:nvSpPr>
              <p:cNvPr id="30" name="Rounded Rectangle 29"/>
              <p:cNvSpPr/>
              <p:nvPr/>
            </p:nvSpPr>
            <p:spPr>
              <a:xfrm>
                <a:off x="4039108" y="3035301"/>
                <a:ext cx="1183706" cy="1069977"/>
              </a:xfrm>
              <a:prstGeom prst="round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200" b="1" dirty="0" smtClean="0">
                    <a:solidFill>
                      <a:schemeClr val="bg1"/>
                    </a:solidFill>
                  </a:rPr>
                  <a:t>INSURANCE DATABASES</a:t>
                </a:r>
              </a:p>
              <a:p>
                <a:pPr algn="ctr"/>
                <a:r>
                  <a:rPr lang="en-US" sz="1100" dirty="0" smtClean="0">
                    <a:solidFill>
                      <a:schemeClr val="bg1"/>
                    </a:solidFill>
                  </a:rPr>
                  <a:t>c. 30m  </a:t>
                </a:r>
              </a:p>
              <a:p>
                <a:pPr algn="ctr"/>
                <a:r>
                  <a:rPr lang="en-US" sz="1100" dirty="0" smtClean="0">
                    <a:solidFill>
                      <a:schemeClr val="bg1"/>
                    </a:solidFill>
                  </a:rPr>
                  <a:t>policies in UK</a:t>
                </a:r>
              </a:p>
            </p:txBody>
          </p:sp>
          <p:sp>
            <p:nvSpPr>
              <p:cNvPr id="31" name="Rounded Rectangle 30"/>
              <p:cNvSpPr/>
              <p:nvPr/>
            </p:nvSpPr>
            <p:spPr>
              <a:xfrm>
                <a:off x="5281879" y="3035301"/>
                <a:ext cx="1183706" cy="1069977"/>
              </a:xfrm>
              <a:prstGeom prst="round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200" b="1" dirty="0" smtClean="0">
                    <a:solidFill>
                      <a:schemeClr val="bg1"/>
                    </a:solidFill>
                  </a:rPr>
                  <a:t>CATALOG                                                                                                     PURCHASING HABITS</a:t>
                </a:r>
              </a:p>
              <a:p>
                <a:pPr algn="ctr" eaLnBrk="0" hangingPunct="0">
                  <a:lnSpc>
                    <a:spcPct val="90000"/>
                  </a:lnSpc>
                  <a:spcBef>
                    <a:spcPct val="20000"/>
                  </a:spcBef>
                  <a:spcAft>
                    <a:spcPct val="25000"/>
                  </a:spcAft>
                </a:pPr>
                <a:r>
                  <a:rPr lang="en-US" sz="1100" dirty="0">
                    <a:solidFill>
                      <a:schemeClr val="bg1"/>
                    </a:solidFill>
                  </a:rPr>
                  <a:t>c. </a:t>
                </a:r>
                <a:r>
                  <a:rPr lang="en-US" sz="1100" dirty="0" smtClean="0">
                    <a:solidFill>
                      <a:schemeClr val="bg1"/>
                    </a:solidFill>
                  </a:rPr>
                  <a:t>110m </a:t>
                </a:r>
                <a:r>
                  <a:rPr lang="en-US" sz="1100" dirty="0">
                    <a:solidFill>
                      <a:schemeClr val="bg1"/>
                    </a:solidFill>
                  </a:rPr>
                  <a:t>US </a:t>
                </a:r>
                <a:r>
                  <a:rPr lang="en-US" sz="1100" dirty="0" smtClean="0">
                    <a:solidFill>
                      <a:schemeClr val="bg1"/>
                    </a:solidFill>
                  </a:rPr>
                  <a:t>households</a:t>
                </a:r>
                <a:endParaRPr lang="en-US" sz="1100" dirty="0">
                  <a:solidFill>
                    <a:schemeClr val="bg1"/>
                  </a:solidFill>
                </a:endParaRPr>
              </a:p>
            </p:txBody>
          </p:sp>
          <p:sp>
            <p:nvSpPr>
              <p:cNvPr id="32" name="Rounded Rectangle 31"/>
              <p:cNvSpPr/>
              <p:nvPr/>
            </p:nvSpPr>
            <p:spPr>
              <a:xfrm>
                <a:off x="6524650" y="3035301"/>
                <a:ext cx="1183706" cy="1069977"/>
              </a:xfrm>
              <a:prstGeom prst="round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200" b="1" dirty="0" smtClean="0">
                    <a:solidFill>
                      <a:schemeClr val="bg1"/>
                    </a:solidFill>
                  </a:rPr>
                  <a:t>CONSUMER</a:t>
                </a:r>
              </a:p>
              <a:p>
                <a:pPr algn="ctr"/>
                <a:r>
                  <a:rPr lang="en-US" sz="1200" b="1" dirty="0" smtClean="0">
                    <a:solidFill>
                      <a:schemeClr val="bg1"/>
                    </a:solidFill>
                  </a:rPr>
                  <a:t>MARKETING</a:t>
                </a:r>
              </a:p>
              <a:p>
                <a:pPr algn="ctr" eaLnBrk="0" hangingPunct="0">
                  <a:lnSpc>
                    <a:spcPct val="90000"/>
                  </a:lnSpc>
                  <a:spcBef>
                    <a:spcPct val="20000"/>
                  </a:spcBef>
                  <a:spcAft>
                    <a:spcPct val="25000"/>
                  </a:spcAft>
                </a:pPr>
                <a:r>
                  <a:rPr lang="en-US" sz="1100" dirty="0">
                    <a:solidFill>
                      <a:schemeClr val="bg1"/>
                    </a:solidFill>
                  </a:rPr>
                  <a:t>c. </a:t>
                </a:r>
                <a:r>
                  <a:rPr lang="en-US" sz="1100" dirty="0" smtClean="0">
                    <a:solidFill>
                      <a:schemeClr val="bg1"/>
                    </a:solidFill>
                  </a:rPr>
                  <a:t>110m </a:t>
                </a:r>
                <a:r>
                  <a:rPr lang="en-US" sz="1100" dirty="0">
                    <a:solidFill>
                      <a:schemeClr val="bg1"/>
                    </a:solidFill>
                  </a:rPr>
                  <a:t>US </a:t>
                </a:r>
                <a:r>
                  <a:rPr lang="en-US" sz="1100" dirty="0" smtClean="0">
                    <a:solidFill>
                      <a:schemeClr val="bg1"/>
                    </a:solidFill>
                  </a:rPr>
                  <a:t>households</a:t>
                </a:r>
                <a:endParaRPr lang="en-US" sz="1100" dirty="0">
                  <a:solidFill>
                    <a:schemeClr val="bg1"/>
                  </a:solidFill>
                </a:endParaRPr>
              </a:p>
            </p:txBody>
          </p:sp>
          <p:sp>
            <p:nvSpPr>
              <p:cNvPr id="33" name="Rounded Rectangle 32"/>
              <p:cNvSpPr/>
              <p:nvPr/>
            </p:nvSpPr>
            <p:spPr>
              <a:xfrm>
                <a:off x="7767423" y="3035299"/>
                <a:ext cx="1225768" cy="1069977"/>
              </a:xfrm>
              <a:prstGeom prst="round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200" b="1" dirty="0" smtClean="0">
                    <a:solidFill>
                      <a:schemeClr val="bg1"/>
                    </a:solidFill>
                  </a:rPr>
                  <a:t>INTERNET</a:t>
                </a:r>
              </a:p>
              <a:p>
                <a:pPr algn="ctr"/>
                <a:r>
                  <a:rPr lang="en-US" sz="1200" b="1" dirty="0" smtClean="0">
                    <a:solidFill>
                      <a:schemeClr val="bg1"/>
                    </a:solidFill>
                  </a:rPr>
                  <a:t>TRAFFIC DATA</a:t>
                </a:r>
              </a:p>
              <a:p>
                <a:pPr algn="ctr" eaLnBrk="0" hangingPunct="0">
                  <a:lnSpc>
                    <a:spcPct val="90000"/>
                  </a:lnSpc>
                  <a:spcBef>
                    <a:spcPct val="20000"/>
                  </a:spcBef>
                  <a:spcAft>
                    <a:spcPct val="25000"/>
                  </a:spcAft>
                </a:pPr>
                <a:r>
                  <a:rPr lang="en-US" sz="1100" dirty="0" smtClean="0">
                    <a:solidFill>
                      <a:schemeClr val="bg1"/>
                    </a:solidFill>
                  </a:rPr>
                  <a:t>Daily internet usage of over 25m consumers</a:t>
                </a:r>
                <a:endParaRPr lang="en-US" sz="1100" dirty="0">
                  <a:solidFill>
                    <a:schemeClr val="bg1"/>
                  </a:solidFill>
                </a:endParaRPr>
              </a:p>
            </p:txBody>
          </p:sp>
        </p:grpSp>
      </p:grpSp>
      <p:sp>
        <p:nvSpPr>
          <p:cNvPr id="34" name="Rectangle 33"/>
          <p:cNvSpPr/>
          <p:nvPr/>
        </p:nvSpPr>
        <p:spPr>
          <a:xfrm>
            <a:off x="0" y="1593228"/>
            <a:ext cx="9144000" cy="338554"/>
          </a:xfrm>
          <a:prstGeom prst="rect">
            <a:avLst/>
          </a:prstGeom>
        </p:spPr>
        <p:txBody>
          <a:bodyPr wrap="square">
            <a:spAutoFit/>
          </a:bodyPr>
          <a:lstStyle/>
          <a:p>
            <a:pPr algn="ctr"/>
            <a:r>
              <a:rPr lang="en-US" sz="1600" b="1" dirty="0">
                <a:solidFill>
                  <a:schemeClr val="tx1">
                    <a:lumMod val="75000"/>
                    <a:lumOff val="25000"/>
                  </a:schemeClr>
                </a:solidFill>
              </a:rPr>
              <a:t>Our business is information…enhanced by powerful analytics…</a:t>
            </a:r>
            <a:endParaRPr lang="en-US" sz="1600" dirty="0"/>
          </a:p>
        </p:txBody>
      </p:sp>
      <p:sp>
        <p:nvSpPr>
          <p:cNvPr id="35" name="Rectangle 34"/>
          <p:cNvSpPr/>
          <p:nvPr/>
        </p:nvSpPr>
        <p:spPr>
          <a:xfrm>
            <a:off x="0" y="5987797"/>
            <a:ext cx="9144000" cy="338554"/>
          </a:xfrm>
          <a:prstGeom prst="rect">
            <a:avLst/>
          </a:prstGeom>
        </p:spPr>
        <p:txBody>
          <a:bodyPr wrap="square">
            <a:spAutoFit/>
          </a:bodyPr>
          <a:lstStyle/>
          <a:p>
            <a:pPr algn="ctr"/>
            <a:r>
              <a:rPr lang="en-US" sz="1600" b="1" spc="300" dirty="0" smtClean="0">
                <a:solidFill>
                  <a:schemeClr val="tx1">
                    <a:lumMod val="75000"/>
                    <a:lumOff val="25000"/>
                  </a:schemeClr>
                </a:solidFill>
              </a:rPr>
              <a:t>…</a:t>
            </a:r>
            <a:r>
              <a:rPr lang="en-US" sz="1600" b="1" dirty="0" smtClean="0">
                <a:solidFill>
                  <a:schemeClr val="tx1">
                    <a:lumMod val="75000"/>
                    <a:lumOff val="25000"/>
                  </a:schemeClr>
                </a:solidFill>
              </a:rPr>
              <a:t>equals real customer insights and profits</a:t>
            </a:r>
            <a:endParaRPr lang="en-US" sz="1600" dirty="0"/>
          </a:p>
        </p:txBody>
      </p:sp>
      <p:grpSp>
        <p:nvGrpSpPr>
          <p:cNvPr id="36" name="Group 35"/>
          <p:cNvGrpSpPr/>
          <p:nvPr/>
        </p:nvGrpSpPr>
        <p:grpSpPr>
          <a:xfrm>
            <a:off x="251767" y="4907328"/>
            <a:ext cx="8682396" cy="763193"/>
            <a:chOff x="310795" y="3035299"/>
            <a:chExt cx="8682396" cy="763193"/>
          </a:xfrm>
        </p:grpSpPr>
        <p:sp>
          <p:nvSpPr>
            <p:cNvPr id="37" name="Rounded Rectangle 36"/>
            <p:cNvSpPr/>
            <p:nvPr/>
          </p:nvSpPr>
          <p:spPr>
            <a:xfrm>
              <a:off x="310795" y="3035300"/>
              <a:ext cx="1183706" cy="763192"/>
            </a:xfrm>
            <a:prstGeom prst="roundRect">
              <a:avLst/>
            </a:prstGeom>
            <a:solidFill>
              <a:srgbClr val="7A854D"/>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200" b="1" dirty="0" smtClean="0">
                  <a:solidFill>
                    <a:schemeClr val="bg1"/>
                  </a:solidFill>
                </a:rPr>
                <a:t>LOAN  </a:t>
              </a:r>
            </a:p>
            <a:p>
              <a:pPr algn="ctr"/>
              <a:r>
                <a:rPr lang="en-US" sz="1200" b="1" dirty="0" smtClean="0">
                  <a:solidFill>
                    <a:schemeClr val="bg1"/>
                  </a:solidFill>
                </a:rPr>
                <a:t>MONEY TO CONSUMERS</a:t>
              </a:r>
              <a:endParaRPr lang="en-US" sz="1100" dirty="0" smtClean="0">
                <a:solidFill>
                  <a:schemeClr val="bg1"/>
                </a:solidFill>
              </a:endParaRPr>
            </a:p>
          </p:txBody>
        </p:sp>
        <p:sp>
          <p:nvSpPr>
            <p:cNvPr id="38" name="Rounded Rectangle 37"/>
            <p:cNvSpPr/>
            <p:nvPr/>
          </p:nvSpPr>
          <p:spPr>
            <a:xfrm>
              <a:off x="1553566" y="3035301"/>
              <a:ext cx="1183706" cy="763191"/>
            </a:xfrm>
            <a:prstGeom prst="round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200" b="1" dirty="0" smtClean="0">
                  <a:solidFill>
                    <a:schemeClr val="bg1"/>
                  </a:solidFill>
                </a:rPr>
                <a:t>EXTEND </a:t>
              </a:r>
            </a:p>
            <a:p>
              <a:pPr algn="ctr"/>
              <a:r>
                <a:rPr lang="en-US" sz="1200" b="1" dirty="0" smtClean="0">
                  <a:solidFill>
                    <a:schemeClr val="bg1"/>
                  </a:solidFill>
                </a:rPr>
                <a:t>CREDIT TO BUSINESS</a:t>
              </a:r>
            </a:p>
          </p:txBody>
        </p:sp>
        <p:sp>
          <p:nvSpPr>
            <p:cNvPr id="39" name="Rounded Rectangle 38"/>
            <p:cNvSpPr/>
            <p:nvPr/>
          </p:nvSpPr>
          <p:spPr>
            <a:xfrm>
              <a:off x="2796337" y="3035301"/>
              <a:ext cx="1183706" cy="763191"/>
            </a:xfrm>
            <a:prstGeom prst="roundRect">
              <a:avLst/>
            </a:prstGeom>
            <a:solidFill>
              <a:schemeClr val="accent3">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200" b="1" dirty="0" smtClean="0">
                  <a:solidFill>
                    <a:schemeClr val="bg1"/>
                  </a:solidFill>
                </a:rPr>
                <a:t>DETERMINE NEW CAR PURCHASE</a:t>
              </a:r>
            </a:p>
          </p:txBody>
        </p:sp>
        <p:sp>
          <p:nvSpPr>
            <p:cNvPr id="40" name="Rounded Rectangle 39"/>
            <p:cNvSpPr/>
            <p:nvPr/>
          </p:nvSpPr>
          <p:spPr>
            <a:xfrm>
              <a:off x="4039108" y="3035301"/>
              <a:ext cx="1183706" cy="763191"/>
            </a:xfrm>
            <a:prstGeom prst="round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200" b="1" dirty="0" smtClean="0">
                  <a:solidFill>
                    <a:schemeClr val="bg1"/>
                  </a:solidFill>
                </a:rPr>
                <a:t>PAY ON INSURANCE CLAIMS</a:t>
              </a:r>
            </a:p>
          </p:txBody>
        </p:sp>
        <p:sp>
          <p:nvSpPr>
            <p:cNvPr id="41" name="Rounded Rectangle 40"/>
            <p:cNvSpPr/>
            <p:nvPr/>
          </p:nvSpPr>
          <p:spPr>
            <a:xfrm>
              <a:off x="5281879" y="3035301"/>
              <a:ext cx="1183706" cy="763191"/>
            </a:xfrm>
            <a:prstGeom prst="roundRect">
              <a:avLst/>
            </a:prstGeom>
            <a:solidFill>
              <a:schemeClr val="accent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200" b="1" spc="-150" dirty="0" smtClean="0">
                  <a:solidFill>
                    <a:schemeClr val="bg1"/>
                  </a:solidFill>
                </a:rPr>
                <a:t>OFFER PRODUCTS  TO CONSUMERS</a:t>
              </a:r>
            </a:p>
          </p:txBody>
        </p:sp>
        <p:sp>
          <p:nvSpPr>
            <p:cNvPr id="42" name="Rounded Rectangle 41"/>
            <p:cNvSpPr/>
            <p:nvPr/>
          </p:nvSpPr>
          <p:spPr>
            <a:xfrm>
              <a:off x="6524650" y="3035301"/>
              <a:ext cx="1183706" cy="763191"/>
            </a:xfrm>
            <a:prstGeom prst="round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200" b="1" dirty="0" smtClean="0">
                  <a:solidFill>
                    <a:schemeClr val="bg1"/>
                  </a:solidFill>
                </a:rPr>
                <a:t>SEND</a:t>
              </a:r>
            </a:p>
            <a:p>
              <a:pPr algn="ctr"/>
              <a:r>
                <a:rPr lang="en-US" sz="1200" b="1" dirty="0" smtClean="0">
                  <a:solidFill>
                    <a:schemeClr val="bg1"/>
                  </a:solidFill>
                </a:rPr>
                <a:t>CONSUMERS </a:t>
              </a:r>
            </a:p>
            <a:p>
              <a:pPr algn="ctr"/>
              <a:r>
                <a:rPr lang="en-US" sz="1200" b="1" dirty="0" smtClean="0">
                  <a:solidFill>
                    <a:schemeClr val="bg1"/>
                  </a:solidFill>
                </a:rPr>
                <a:t>OFFER</a:t>
              </a:r>
            </a:p>
          </p:txBody>
        </p:sp>
        <p:sp>
          <p:nvSpPr>
            <p:cNvPr id="43" name="Rounded Rectangle 42"/>
            <p:cNvSpPr/>
            <p:nvPr/>
          </p:nvSpPr>
          <p:spPr>
            <a:xfrm>
              <a:off x="7767423" y="3035299"/>
              <a:ext cx="1225768" cy="763193"/>
            </a:xfrm>
            <a:prstGeom prst="roundRect">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algn="ctr"/>
              <a:r>
                <a:rPr lang="en-US" sz="1200" b="1" dirty="0" smtClean="0">
                  <a:solidFill>
                    <a:schemeClr val="bg1"/>
                  </a:solidFill>
                </a:rPr>
                <a:t>MONITOR WEBSITE </a:t>
              </a:r>
              <a:r>
                <a:rPr lang="en-US" sz="1200" b="1" spc="-150" dirty="0" smtClean="0">
                  <a:solidFill>
                    <a:schemeClr val="bg1"/>
                  </a:solidFill>
                </a:rPr>
                <a:t>PERFORMANCE</a:t>
              </a:r>
            </a:p>
          </p:txBody>
        </p:sp>
      </p:grpSp>
      <p:sp>
        <p:nvSpPr>
          <p:cNvPr id="83" name="Down Arrow 82"/>
          <p:cNvSpPr/>
          <p:nvPr/>
        </p:nvSpPr>
        <p:spPr>
          <a:xfrm>
            <a:off x="1538433" y="3993302"/>
            <a:ext cx="1032531" cy="869959"/>
          </a:xfrm>
          <a:prstGeom prst="downArrow">
            <a:avLst/>
          </a:prstGeom>
          <a:gradFill flip="none" rotWithShape="1">
            <a:gsLst>
              <a:gs pos="0">
                <a:schemeClr val="accent1"/>
              </a:gs>
              <a:gs pos="100000">
                <a:schemeClr val="bg1">
                  <a:alpha val="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Down Arrow 83"/>
          <p:cNvSpPr/>
          <p:nvPr/>
        </p:nvSpPr>
        <p:spPr>
          <a:xfrm>
            <a:off x="313591" y="3993304"/>
            <a:ext cx="1032531" cy="869959"/>
          </a:xfrm>
          <a:prstGeom prst="downArrow">
            <a:avLst/>
          </a:prstGeom>
          <a:gradFill flip="none" rotWithShape="1">
            <a:gsLst>
              <a:gs pos="0">
                <a:srgbClr val="7A854D"/>
              </a:gs>
              <a:gs pos="100000">
                <a:schemeClr val="bg1">
                  <a:alpha val="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Down Arrow 84"/>
          <p:cNvSpPr/>
          <p:nvPr/>
        </p:nvSpPr>
        <p:spPr>
          <a:xfrm>
            <a:off x="2813192" y="3993301"/>
            <a:ext cx="1032531" cy="869959"/>
          </a:xfrm>
          <a:prstGeom prst="downArrow">
            <a:avLst/>
          </a:prstGeom>
          <a:gradFill flip="none" rotWithShape="1">
            <a:gsLst>
              <a:gs pos="0">
                <a:schemeClr val="accent3">
                  <a:lumMod val="75000"/>
                </a:schemeClr>
              </a:gs>
              <a:gs pos="100000">
                <a:schemeClr val="bg1">
                  <a:alpha val="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Down Arrow 85"/>
          <p:cNvSpPr/>
          <p:nvPr/>
        </p:nvSpPr>
        <p:spPr>
          <a:xfrm>
            <a:off x="4055734" y="3993304"/>
            <a:ext cx="1032531" cy="869959"/>
          </a:xfrm>
          <a:prstGeom prst="downArrow">
            <a:avLst/>
          </a:prstGeom>
          <a:gradFill flip="none" rotWithShape="1">
            <a:gsLst>
              <a:gs pos="0">
                <a:schemeClr val="tx2"/>
              </a:gs>
              <a:gs pos="100000">
                <a:schemeClr val="bg1">
                  <a:alpha val="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Down Arrow 87"/>
          <p:cNvSpPr/>
          <p:nvPr/>
        </p:nvSpPr>
        <p:spPr>
          <a:xfrm>
            <a:off x="6576438" y="4002120"/>
            <a:ext cx="1032531" cy="869959"/>
          </a:xfrm>
          <a:prstGeom prst="downArrow">
            <a:avLst/>
          </a:prstGeom>
          <a:gradFill flip="none" rotWithShape="1">
            <a:gsLst>
              <a:gs pos="0">
                <a:schemeClr val="accent6"/>
              </a:gs>
              <a:gs pos="100000">
                <a:schemeClr val="bg1">
                  <a:alpha val="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
        <p:nvSpPr>
          <p:cNvPr id="89" name="Down Arrow 88"/>
          <p:cNvSpPr/>
          <p:nvPr/>
        </p:nvSpPr>
        <p:spPr>
          <a:xfrm>
            <a:off x="7748419" y="3993304"/>
            <a:ext cx="1032531" cy="869959"/>
          </a:xfrm>
          <a:prstGeom prst="downArrow">
            <a:avLst/>
          </a:prstGeom>
          <a:gradFill flip="none" rotWithShape="1">
            <a:gsLst>
              <a:gs pos="0">
                <a:schemeClr val="accent2"/>
              </a:gs>
              <a:gs pos="100000">
                <a:schemeClr val="bg1">
                  <a:alpha val="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Down Arrow 43"/>
          <p:cNvSpPr/>
          <p:nvPr/>
        </p:nvSpPr>
        <p:spPr>
          <a:xfrm>
            <a:off x="5344897" y="4014030"/>
            <a:ext cx="1032531" cy="869959"/>
          </a:xfrm>
          <a:prstGeom prst="downArrow">
            <a:avLst/>
          </a:prstGeom>
          <a:gradFill flip="none" rotWithShape="1">
            <a:gsLst>
              <a:gs pos="0">
                <a:schemeClr val="accent5"/>
              </a:gs>
              <a:gs pos="100000">
                <a:schemeClr val="bg1">
                  <a:alpha val="0"/>
                </a:schemeClr>
              </a:gs>
            </a:gsLst>
            <a:lin ang="162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endParaRPr lang="en-US" dirty="0"/>
          </a:p>
        </p:txBody>
      </p:sp>
    </p:spTree>
    <p:extLst>
      <p:ext uri="{BB962C8B-B14F-4D97-AF65-F5344CB8AC3E}">
        <p14:creationId xmlns:p14="http://schemas.microsoft.com/office/powerpoint/2010/main" val="2065602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a:blip r:embed="rId2"/>
          <a:stretch>
            <a:fillRect/>
          </a:stretch>
        </p:blipFill>
        <p:spPr>
          <a:xfrm>
            <a:off x="4644762" y="4625458"/>
            <a:ext cx="4499238" cy="2110080"/>
          </a:xfrm>
          <a:prstGeom prst="rect">
            <a:avLst/>
          </a:prstGeom>
          <a:gradFill>
            <a:gsLst>
              <a:gs pos="31000">
                <a:srgbClr val="FFFFFF"/>
              </a:gs>
              <a:gs pos="100000">
                <a:srgbClr val="FFFFFF">
                  <a:alpha val="0"/>
                </a:srgbClr>
              </a:gs>
            </a:gsLst>
            <a:lin ang="5400000" scaled="1"/>
          </a:gradFill>
        </p:spPr>
      </p:pic>
      <p:sp>
        <p:nvSpPr>
          <p:cNvPr id="2" name="Title 1"/>
          <p:cNvSpPr>
            <a:spLocks noGrp="1"/>
          </p:cNvSpPr>
          <p:nvPr>
            <p:ph type="title"/>
          </p:nvPr>
        </p:nvSpPr>
        <p:spPr>
          <a:xfrm>
            <a:off x="1098550" y="263525"/>
            <a:ext cx="7815263" cy="984444"/>
          </a:xfrm>
        </p:spPr>
        <p:txBody>
          <a:bodyPr>
            <a:noAutofit/>
          </a:bodyPr>
          <a:lstStyle/>
          <a:p>
            <a:r>
              <a:rPr lang="en-US" sz="2800" b="1" dirty="0" smtClean="0"/>
              <a:t>Precise ID - Precise Match</a:t>
            </a:r>
            <a:br>
              <a:rPr lang="en-US" sz="2800" b="1" dirty="0" smtClean="0"/>
            </a:br>
            <a:r>
              <a:rPr lang="en-US" sz="2800" b="1" dirty="0" smtClean="0"/>
              <a:t>What is Precise Match?</a:t>
            </a:r>
            <a:br>
              <a:rPr lang="en-US" sz="2800" b="1" dirty="0" smtClean="0"/>
            </a:br>
            <a:endParaRPr lang="en-US" sz="2800" b="1" dirty="0"/>
          </a:p>
        </p:txBody>
      </p:sp>
      <p:grpSp>
        <p:nvGrpSpPr>
          <p:cNvPr id="13" name="Group 12"/>
          <p:cNvGrpSpPr/>
          <p:nvPr/>
        </p:nvGrpSpPr>
        <p:grpSpPr>
          <a:xfrm>
            <a:off x="487581" y="1702311"/>
            <a:ext cx="8672654" cy="4736891"/>
            <a:chOff x="487581" y="1702311"/>
            <a:chExt cx="8672654" cy="4736891"/>
          </a:xfrm>
        </p:grpSpPr>
        <p:sp>
          <p:nvSpPr>
            <p:cNvPr id="9" name="Rectangle 8"/>
            <p:cNvSpPr/>
            <p:nvPr/>
          </p:nvSpPr>
          <p:spPr>
            <a:xfrm>
              <a:off x="1068604" y="1702311"/>
              <a:ext cx="1770886" cy="4736891"/>
            </a:xfrm>
            <a:prstGeom prst="rect">
              <a:avLst/>
            </a:prstGeom>
            <a:gradFill>
              <a:gsLst>
                <a:gs pos="0">
                  <a:schemeClr val="tx1">
                    <a:lumMod val="50000"/>
                    <a:lumOff val="50000"/>
                  </a:schemeClr>
                </a:gs>
                <a:gs pos="50000">
                  <a:schemeClr val="accent1">
                    <a:tint val="44500"/>
                    <a:satMod val="160000"/>
                  </a:schemeClr>
                </a:gs>
                <a:gs pos="100000">
                  <a:schemeClr val="accent1">
                    <a:tint val="23500"/>
                    <a:satMod val="160000"/>
                    <a:alpha val="0"/>
                  </a:schemeClr>
                </a:gs>
              </a:gsLst>
              <a:lin ang="5400000" scaled="0"/>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487581" y="1888761"/>
              <a:ext cx="8672654" cy="4090012"/>
              <a:chOff x="487581" y="1888761"/>
              <a:chExt cx="8672654" cy="4090012"/>
            </a:xfrm>
          </p:grpSpPr>
          <p:sp>
            <p:nvSpPr>
              <p:cNvPr id="12" name="Rounded Rectangle 11"/>
              <p:cNvSpPr/>
              <p:nvPr/>
            </p:nvSpPr>
            <p:spPr>
              <a:xfrm>
                <a:off x="528718" y="1888761"/>
                <a:ext cx="2757184" cy="719937"/>
              </a:xfrm>
              <a:prstGeom prst="round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p:nvGrpSpPr>
            <p:grpSpPr>
              <a:xfrm>
                <a:off x="487581" y="1956342"/>
                <a:ext cx="8672654" cy="4022431"/>
                <a:chOff x="487581" y="1956342"/>
                <a:chExt cx="8672654" cy="4022431"/>
              </a:xfrm>
            </p:grpSpPr>
            <p:grpSp>
              <p:nvGrpSpPr>
                <p:cNvPr id="5" name="Group 4"/>
                <p:cNvGrpSpPr/>
                <p:nvPr/>
              </p:nvGrpSpPr>
              <p:grpSpPr>
                <a:xfrm>
                  <a:off x="542187" y="2936134"/>
                  <a:ext cx="8618048" cy="1021688"/>
                  <a:chOff x="542187" y="2936134"/>
                  <a:chExt cx="8618048" cy="1021688"/>
                </a:xfrm>
              </p:grpSpPr>
              <p:sp>
                <p:nvSpPr>
                  <p:cNvPr id="30" name="TextBox 29"/>
                  <p:cNvSpPr txBox="1"/>
                  <p:nvPr/>
                </p:nvSpPr>
                <p:spPr>
                  <a:xfrm>
                    <a:off x="4438333" y="3126825"/>
                    <a:ext cx="4721902" cy="830997"/>
                  </a:xfrm>
                  <a:prstGeom prst="rect">
                    <a:avLst/>
                  </a:prstGeom>
                  <a:noFill/>
                </p:spPr>
                <p:txBody>
                  <a:bodyPr wrap="square" rtlCol="0">
                    <a:spAutoFit/>
                  </a:bodyPr>
                  <a:lstStyle/>
                  <a:p>
                    <a:r>
                      <a:rPr lang="en-US" sz="1600" b="1" dirty="0">
                        <a:solidFill>
                          <a:schemeClr val="accent3"/>
                        </a:solidFill>
                      </a:rPr>
                      <a:t>E</a:t>
                    </a:r>
                    <a:r>
                      <a:rPr lang="en-US" sz="1600" b="1" dirty="0" smtClean="0">
                        <a:solidFill>
                          <a:schemeClr val="accent3"/>
                        </a:solidFill>
                      </a:rPr>
                      <a:t>nhanced </a:t>
                    </a:r>
                    <a:r>
                      <a:rPr lang="en-US" sz="1600" b="1" dirty="0">
                        <a:solidFill>
                          <a:schemeClr val="accent3"/>
                        </a:solidFill>
                      </a:rPr>
                      <a:t>match result codes across several confidence levels, clients can reduce fraud and increase customer approval rates</a:t>
                    </a:r>
                  </a:p>
                </p:txBody>
              </p:sp>
              <p:sp>
                <p:nvSpPr>
                  <p:cNvPr id="20" name="Rounded Rectangle 19"/>
                  <p:cNvSpPr/>
                  <p:nvPr/>
                </p:nvSpPr>
                <p:spPr>
                  <a:xfrm>
                    <a:off x="542187" y="2936134"/>
                    <a:ext cx="2757184" cy="719937"/>
                  </a:xfrm>
                  <a:prstGeom prst="round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lgn="ctr">
                      <a:spcAft>
                        <a:spcPts val="300"/>
                      </a:spcAft>
                      <a:defRPr/>
                    </a:pPr>
                    <a:r>
                      <a:rPr lang="en-GB" sz="1600" b="1" dirty="0" smtClean="0">
                        <a:solidFill>
                          <a:schemeClr val="bg1"/>
                        </a:solidFill>
                        <a:latin typeface="Arial" pitchFamily="34" charset="0"/>
                        <a:cs typeface="Arial" pitchFamily="34" charset="0"/>
                      </a:rPr>
                      <a:t> IMPROVED SEARCH  AND MATCH LOGIC</a:t>
                    </a:r>
                    <a:endParaRPr lang="en-GB" sz="1600" b="1" dirty="0">
                      <a:solidFill>
                        <a:schemeClr val="bg1"/>
                      </a:solidFill>
                      <a:latin typeface="Arial" pitchFamily="34" charset="0"/>
                      <a:cs typeface="Arial" pitchFamily="34" charset="0"/>
                    </a:endParaRPr>
                  </a:p>
                </p:txBody>
              </p:sp>
              <p:sp>
                <p:nvSpPr>
                  <p:cNvPr id="24" name="Right Arrow 23"/>
                  <p:cNvSpPr/>
                  <p:nvPr/>
                </p:nvSpPr>
                <p:spPr>
                  <a:xfrm>
                    <a:off x="3581817" y="3025246"/>
                    <a:ext cx="594128" cy="541712"/>
                  </a:xfrm>
                  <a:prstGeom prst="rightArrow">
                    <a:avLst/>
                  </a:prstGeom>
                  <a:gradFill flip="none" rotWithShape="1">
                    <a:gsLst>
                      <a:gs pos="0">
                        <a:schemeClr val="tx1">
                          <a:lumMod val="75000"/>
                          <a:lumOff val="25000"/>
                        </a:schemeClr>
                      </a:gs>
                      <a:gs pos="50000">
                        <a:schemeClr val="tx1">
                          <a:tint val="44500"/>
                          <a:satMod val="160000"/>
                        </a:schemeClr>
                      </a:gs>
                      <a:gs pos="100000">
                        <a:schemeClr val="bg1">
                          <a:alpha val="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p:cNvGrpSpPr/>
                <p:nvPr/>
              </p:nvGrpSpPr>
              <p:grpSpPr>
                <a:xfrm>
                  <a:off x="487581" y="1956342"/>
                  <a:ext cx="8396612" cy="953658"/>
                  <a:chOff x="487581" y="1956342"/>
                  <a:chExt cx="8396612" cy="953658"/>
                </a:xfrm>
              </p:grpSpPr>
              <p:sp>
                <p:nvSpPr>
                  <p:cNvPr id="11" name="Rectangle 10"/>
                  <p:cNvSpPr/>
                  <p:nvPr/>
                </p:nvSpPr>
                <p:spPr>
                  <a:xfrm>
                    <a:off x="487581" y="1956342"/>
                    <a:ext cx="2715475" cy="584775"/>
                  </a:xfrm>
                  <a:prstGeom prst="rect">
                    <a:avLst/>
                  </a:prstGeom>
                  <a:noFill/>
                  <a:ln>
                    <a:noFill/>
                  </a:ln>
                </p:spPr>
                <p:txBody>
                  <a:bodyPr wrap="square">
                    <a:spAutoFit/>
                  </a:bodyPr>
                  <a:lstStyle/>
                  <a:p>
                    <a:pPr marL="119063" indent="-119063" algn="ctr">
                      <a:spcAft>
                        <a:spcPts val="300"/>
                      </a:spcAft>
                      <a:defRPr/>
                    </a:pPr>
                    <a:r>
                      <a:rPr lang="en-GB" sz="1600" b="1" dirty="0" smtClean="0">
                        <a:solidFill>
                          <a:schemeClr val="bg1"/>
                        </a:solidFill>
                        <a:cs typeface="Arial" pitchFamily="34" charset="0"/>
                      </a:rPr>
                      <a:t>  DATABASE ENGINE POWERING PRECISE ID</a:t>
                    </a:r>
                    <a:endParaRPr lang="en-GB" sz="1600" b="1" dirty="0" smtClean="0">
                      <a:solidFill>
                        <a:schemeClr val="bg1"/>
                      </a:solidFill>
                      <a:latin typeface="Arial" pitchFamily="34" charset="0"/>
                      <a:cs typeface="Arial" pitchFamily="34" charset="0"/>
                    </a:endParaRPr>
                  </a:p>
                </p:txBody>
              </p:sp>
              <p:sp>
                <p:nvSpPr>
                  <p:cNvPr id="27" name="Right Arrow 26"/>
                  <p:cNvSpPr/>
                  <p:nvPr/>
                </p:nvSpPr>
                <p:spPr>
                  <a:xfrm>
                    <a:off x="3581817" y="1977424"/>
                    <a:ext cx="594128" cy="541712"/>
                  </a:xfrm>
                  <a:prstGeom prst="rightArrow">
                    <a:avLst/>
                  </a:prstGeom>
                  <a:gradFill flip="none" rotWithShape="1">
                    <a:gsLst>
                      <a:gs pos="0">
                        <a:schemeClr val="tx1">
                          <a:lumMod val="75000"/>
                          <a:lumOff val="25000"/>
                        </a:schemeClr>
                      </a:gs>
                      <a:gs pos="50000">
                        <a:schemeClr val="tx1">
                          <a:tint val="44500"/>
                          <a:satMod val="160000"/>
                        </a:schemeClr>
                      </a:gs>
                      <a:gs pos="100000">
                        <a:schemeClr val="bg1">
                          <a:alpha val="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p:cNvSpPr txBox="1"/>
                  <p:nvPr/>
                </p:nvSpPr>
                <p:spPr>
                  <a:xfrm>
                    <a:off x="4438333" y="2079003"/>
                    <a:ext cx="4445860" cy="830997"/>
                  </a:xfrm>
                  <a:prstGeom prst="rect">
                    <a:avLst/>
                  </a:prstGeom>
                  <a:noFill/>
                </p:spPr>
                <p:txBody>
                  <a:bodyPr wrap="square" rtlCol="0">
                    <a:spAutoFit/>
                  </a:bodyPr>
                  <a:lstStyle/>
                  <a:p>
                    <a:r>
                      <a:rPr lang="en-US" sz="1600" b="1" dirty="0" smtClean="0">
                        <a:solidFill>
                          <a:schemeClr val="accent6"/>
                        </a:solidFill>
                      </a:rPr>
                      <a:t>Precise </a:t>
                    </a:r>
                    <a:r>
                      <a:rPr lang="en-US" sz="1600" b="1" dirty="0">
                        <a:solidFill>
                          <a:schemeClr val="accent6"/>
                        </a:solidFill>
                      </a:rPr>
                      <a:t>ID database engine that represents Experian's next generation of demographic and </a:t>
                    </a:r>
                    <a:r>
                      <a:rPr lang="en-US" sz="1600" b="1" dirty="0" smtClean="0">
                        <a:solidFill>
                          <a:schemeClr val="accent6"/>
                        </a:solidFill>
                      </a:rPr>
                      <a:t>identity element matching.</a:t>
                    </a:r>
                    <a:r>
                      <a:rPr lang="en-US" sz="1600" dirty="0" smtClean="0"/>
                      <a:t> </a:t>
                    </a:r>
                    <a:endParaRPr lang="en-US" sz="1600" b="1" dirty="0">
                      <a:solidFill>
                        <a:schemeClr val="accent6"/>
                      </a:solidFill>
                    </a:endParaRPr>
                  </a:p>
                </p:txBody>
              </p:sp>
            </p:grpSp>
            <p:grpSp>
              <p:nvGrpSpPr>
                <p:cNvPr id="6" name="Group 5"/>
                <p:cNvGrpSpPr/>
                <p:nvPr/>
              </p:nvGrpSpPr>
              <p:grpSpPr>
                <a:xfrm>
                  <a:off x="542187" y="3987817"/>
                  <a:ext cx="8355751" cy="719937"/>
                  <a:chOff x="542187" y="4079257"/>
                  <a:chExt cx="8355751" cy="719937"/>
                </a:xfrm>
              </p:grpSpPr>
              <p:sp>
                <p:nvSpPr>
                  <p:cNvPr id="22" name="Rounded Rectangle 21"/>
                  <p:cNvSpPr/>
                  <p:nvPr/>
                </p:nvSpPr>
                <p:spPr>
                  <a:xfrm>
                    <a:off x="542187" y="4079257"/>
                    <a:ext cx="2757184" cy="719937"/>
                  </a:xfrm>
                  <a:prstGeom prst="round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lgn="ctr">
                      <a:spcAft>
                        <a:spcPts val="300"/>
                      </a:spcAft>
                      <a:defRPr/>
                    </a:pPr>
                    <a:r>
                      <a:rPr lang="en-US" sz="1600" b="1" dirty="0" smtClean="0">
                        <a:solidFill>
                          <a:schemeClr val="bg1"/>
                        </a:solidFill>
                        <a:cs typeface="Arial" pitchFamily="34" charset="0"/>
                      </a:rPr>
                      <a:t>ROBUST DATA ASSET ENHANCEMENTS</a:t>
                    </a:r>
                    <a:endParaRPr lang="en-GB" sz="1600" b="1" dirty="0">
                      <a:solidFill>
                        <a:schemeClr val="bg1"/>
                      </a:solidFill>
                      <a:latin typeface="Arial" pitchFamily="34" charset="0"/>
                      <a:cs typeface="Arial" pitchFamily="34" charset="0"/>
                    </a:endParaRPr>
                  </a:p>
                </p:txBody>
              </p:sp>
              <p:sp>
                <p:nvSpPr>
                  <p:cNvPr id="25" name="Right Arrow 24"/>
                  <p:cNvSpPr/>
                  <p:nvPr/>
                </p:nvSpPr>
                <p:spPr>
                  <a:xfrm>
                    <a:off x="3581817" y="4168369"/>
                    <a:ext cx="594128" cy="541712"/>
                  </a:xfrm>
                  <a:prstGeom prst="rightArrow">
                    <a:avLst/>
                  </a:prstGeom>
                  <a:gradFill flip="none" rotWithShape="1">
                    <a:gsLst>
                      <a:gs pos="0">
                        <a:schemeClr val="tx1">
                          <a:lumMod val="75000"/>
                          <a:lumOff val="25000"/>
                        </a:schemeClr>
                      </a:gs>
                      <a:gs pos="50000">
                        <a:schemeClr val="tx1">
                          <a:tint val="44500"/>
                          <a:satMod val="160000"/>
                        </a:schemeClr>
                      </a:gs>
                      <a:gs pos="100000">
                        <a:schemeClr val="bg1">
                          <a:alpha val="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p:cNvSpPr txBox="1"/>
                  <p:nvPr/>
                </p:nvSpPr>
                <p:spPr>
                  <a:xfrm>
                    <a:off x="4438333" y="4214227"/>
                    <a:ext cx="4459605" cy="584775"/>
                  </a:xfrm>
                  <a:prstGeom prst="rect">
                    <a:avLst/>
                  </a:prstGeom>
                  <a:noFill/>
                </p:spPr>
                <p:txBody>
                  <a:bodyPr wrap="square" rtlCol="0">
                    <a:spAutoFit/>
                  </a:bodyPr>
                  <a:lstStyle/>
                  <a:p>
                    <a:r>
                      <a:rPr lang="en-US" sz="1600" b="1" dirty="0" smtClean="0">
                        <a:solidFill>
                          <a:schemeClr val="accent1"/>
                        </a:solidFill>
                      </a:rPr>
                      <a:t>Incorporation </a:t>
                    </a:r>
                    <a:r>
                      <a:rPr lang="en-US" sz="1600" b="1" dirty="0">
                        <a:solidFill>
                          <a:schemeClr val="accent1"/>
                        </a:solidFill>
                      </a:rPr>
                      <a:t>of new data elements </a:t>
                    </a:r>
                    <a:r>
                      <a:rPr lang="en-US" sz="1600" b="1" dirty="0" smtClean="0">
                        <a:solidFill>
                          <a:schemeClr val="accent1"/>
                        </a:solidFill>
                      </a:rPr>
                      <a:t>used </a:t>
                    </a:r>
                    <a:r>
                      <a:rPr lang="en-US" sz="1600" b="1" dirty="0">
                        <a:solidFill>
                          <a:schemeClr val="accent1"/>
                        </a:solidFill>
                      </a:rPr>
                      <a:t>to drive better decisions</a:t>
                    </a:r>
                  </a:p>
                </p:txBody>
              </p:sp>
            </p:grpSp>
            <p:grpSp>
              <p:nvGrpSpPr>
                <p:cNvPr id="7" name="Group 6"/>
                <p:cNvGrpSpPr/>
                <p:nvPr/>
              </p:nvGrpSpPr>
              <p:grpSpPr>
                <a:xfrm>
                  <a:off x="542187" y="5043669"/>
                  <a:ext cx="8355751" cy="935104"/>
                  <a:chOff x="542187" y="5043669"/>
                  <a:chExt cx="8355751" cy="935104"/>
                </a:xfrm>
              </p:grpSpPr>
              <p:sp>
                <p:nvSpPr>
                  <p:cNvPr id="23" name="Rounded Rectangle 22"/>
                  <p:cNvSpPr/>
                  <p:nvPr/>
                </p:nvSpPr>
                <p:spPr>
                  <a:xfrm>
                    <a:off x="542187" y="5043669"/>
                    <a:ext cx="2757184" cy="935104"/>
                  </a:xfrm>
                  <a:prstGeom prst="round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19063" indent="-119063" algn="ctr">
                      <a:spcAft>
                        <a:spcPts val="300"/>
                      </a:spcAft>
                      <a:defRPr/>
                    </a:pPr>
                    <a:r>
                      <a:rPr lang="en-GB" sz="1600" b="1" dirty="0" smtClean="0">
                        <a:solidFill>
                          <a:schemeClr val="bg1"/>
                        </a:solidFill>
                        <a:cs typeface="Arial" pitchFamily="34" charset="0"/>
                      </a:rPr>
                      <a:t>INCREASED  GRANULARITY</a:t>
                    </a:r>
                    <a:endParaRPr lang="en-GB" sz="1600" b="1" dirty="0">
                      <a:solidFill>
                        <a:schemeClr val="bg1"/>
                      </a:solidFill>
                      <a:latin typeface="Arial" pitchFamily="34" charset="0"/>
                      <a:cs typeface="Arial" pitchFamily="34" charset="0"/>
                    </a:endParaRPr>
                  </a:p>
                </p:txBody>
              </p:sp>
              <p:sp>
                <p:nvSpPr>
                  <p:cNvPr id="26" name="Right Arrow 25"/>
                  <p:cNvSpPr/>
                  <p:nvPr/>
                </p:nvSpPr>
                <p:spPr>
                  <a:xfrm>
                    <a:off x="3581817" y="5240365"/>
                    <a:ext cx="594128" cy="541712"/>
                  </a:xfrm>
                  <a:prstGeom prst="rightArrow">
                    <a:avLst/>
                  </a:prstGeom>
                  <a:gradFill flip="none" rotWithShape="1">
                    <a:gsLst>
                      <a:gs pos="0">
                        <a:schemeClr val="tx1">
                          <a:lumMod val="75000"/>
                          <a:lumOff val="25000"/>
                        </a:schemeClr>
                      </a:gs>
                      <a:gs pos="50000">
                        <a:schemeClr val="tx1">
                          <a:tint val="44500"/>
                          <a:satMod val="160000"/>
                        </a:schemeClr>
                      </a:gs>
                      <a:gs pos="100000">
                        <a:schemeClr val="bg1">
                          <a:alpha val="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p:cNvSpPr txBox="1"/>
                  <p:nvPr/>
                </p:nvSpPr>
                <p:spPr>
                  <a:xfrm>
                    <a:off x="4438333" y="5095723"/>
                    <a:ext cx="4459605" cy="584775"/>
                  </a:xfrm>
                  <a:prstGeom prst="rect">
                    <a:avLst/>
                  </a:prstGeom>
                  <a:noFill/>
                </p:spPr>
                <p:txBody>
                  <a:bodyPr wrap="square" rtlCol="0">
                    <a:spAutoFit/>
                  </a:bodyPr>
                  <a:lstStyle/>
                  <a:p>
                    <a:pPr lvl="0"/>
                    <a:r>
                      <a:rPr lang="en-US" sz="1600" b="1" dirty="0" smtClean="0">
                        <a:solidFill>
                          <a:schemeClr val="tx2"/>
                        </a:solidFill>
                      </a:rPr>
                      <a:t>Increased </a:t>
                    </a:r>
                    <a:r>
                      <a:rPr lang="en-US" sz="1600" b="1" dirty="0">
                        <a:solidFill>
                          <a:schemeClr val="tx2"/>
                        </a:solidFill>
                      </a:rPr>
                      <a:t>granularity and standardized descriptions for </a:t>
                    </a:r>
                    <a:r>
                      <a:rPr lang="en-US" sz="1600" b="1" dirty="0" smtClean="0">
                        <a:solidFill>
                          <a:schemeClr val="tx2"/>
                        </a:solidFill>
                      </a:rPr>
                      <a:t>name and address </a:t>
                    </a:r>
                    <a:r>
                      <a:rPr lang="en-US" sz="1600" b="1" dirty="0">
                        <a:solidFill>
                          <a:schemeClr val="tx2"/>
                        </a:solidFill>
                      </a:rPr>
                      <a:t>results</a:t>
                    </a:r>
                  </a:p>
                </p:txBody>
              </p:sp>
            </p:grpSp>
          </p:grpSp>
        </p:grpSp>
      </p:grpSp>
    </p:spTree>
    <p:extLst>
      <p:ext uri="{BB962C8B-B14F-4D97-AF65-F5344CB8AC3E}">
        <p14:creationId xmlns:p14="http://schemas.microsoft.com/office/powerpoint/2010/main" val="1572349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4644762" y="4599159"/>
            <a:ext cx="4499238" cy="2163639"/>
          </a:xfrm>
          <a:prstGeom prst="rect">
            <a:avLst/>
          </a:prstGeom>
          <a:gradFill>
            <a:gsLst>
              <a:gs pos="49000">
                <a:srgbClr val="FFFFFF"/>
              </a:gs>
              <a:gs pos="100000">
                <a:srgbClr val="FFFFFF">
                  <a:alpha val="0"/>
                </a:srgbClr>
              </a:gs>
            </a:gsLst>
            <a:lin ang="5400000" scaled="1"/>
          </a:gradFill>
        </p:spPr>
      </p:pic>
      <p:sp>
        <p:nvSpPr>
          <p:cNvPr id="2" name="Title 1"/>
          <p:cNvSpPr>
            <a:spLocks noGrp="1"/>
          </p:cNvSpPr>
          <p:nvPr>
            <p:ph type="title"/>
          </p:nvPr>
        </p:nvSpPr>
        <p:spPr>
          <a:xfrm>
            <a:off x="611066" y="145319"/>
            <a:ext cx="7886700" cy="1325563"/>
          </a:xfrm>
        </p:spPr>
        <p:txBody>
          <a:bodyPr>
            <a:normAutofit/>
          </a:bodyPr>
          <a:lstStyle/>
          <a:p>
            <a:r>
              <a:rPr lang="en-US" sz="2800" b="1" dirty="0" smtClean="0"/>
              <a:t>Precise Match</a:t>
            </a:r>
            <a:br>
              <a:rPr lang="en-US" sz="2800" b="1" dirty="0" smtClean="0"/>
            </a:br>
            <a:r>
              <a:rPr lang="en-US" sz="2800" b="1" dirty="0" smtClean="0"/>
              <a:t>Search and Match Logic</a:t>
            </a:r>
            <a:endParaRPr lang="en-US" sz="2800" b="1" dirty="0"/>
          </a:p>
        </p:txBody>
      </p:sp>
      <p:sp>
        <p:nvSpPr>
          <p:cNvPr id="3" name="Content Placeholder 1"/>
          <p:cNvSpPr txBox="1">
            <a:spLocks/>
          </p:cNvSpPr>
          <p:nvPr/>
        </p:nvSpPr>
        <p:spPr>
          <a:xfrm>
            <a:off x="215900" y="1981033"/>
            <a:ext cx="6388100" cy="2044867"/>
          </a:xfrm>
          <a:prstGeom prst="rect">
            <a:avLst/>
          </a:prstGeom>
        </p:spPr>
        <p:txBody>
          <a:bodyPr/>
          <a:lstStyle>
            <a:lvl1pPr marL="280988" indent="-280988" algn="l" rtl="0" eaLnBrk="1" fontAlgn="base" hangingPunct="1">
              <a:lnSpc>
                <a:spcPct val="90000"/>
              </a:lnSpc>
              <a:spcBef>
                <a:spcPts val="600"/>
              </a:spcBef>
              <a:spcAft>
                <a:spcPts val="600"/>
              </a:spcAft>
              <a:buClr>
                <a:schemeClr val="bg2"/>
              </a:buClr>
              <a:buSzPct val="100000"/>
              <a:buFont typeface="Wingdings" pitchFamily="2" charset="2"/>
              <a:buChar char="§"/>
              <a:defRPr sz="1800" kern="1200">
                <a:solidFill>
                  <a:schemeClr val="tx1">
                    <a:lumMod val="50000"/>
                  </a:schemeClr>
                </a:solidFill>
                <a:latin typeface="+mn-lt"/>
                <a:ea typeface="+mn-ea"/>
                <a:cs typeface="+mn-cs"/>
              </a:defRPr>
            </a:lvl1pPr>
            <a:lvl2pPr marL="742950" indent="-285750" algn="l" rtl="0" eaLnBrk="1" fontAlgn="base" hangingPunct="1">
              <a:lnSpc>
                <a:spcPct val="90000"/>
              </a:lnSpc>
              <a:spcBef>
                <a:spcPts val="600"/>
              </a:spcBef>
              <a:spcAft>
                <a:spcPts val="600"/>
              </a:spcAft>
              <a:buClr>
                <a:schemeClr val="bg2"/>
              </a:buClr>
              <a:buSzPct val="50000"/>
              <a:buFont typeface="Arial" charset="0"/>
              <a:buChar char="►"/>
              <a:defRPr sz="1800" kern="1200">
                <a:solidFill>
                  <a:schemeClr val="tx1">
                    <a:lumMod val="50000"/>
                  </a:schemeClr>
                </a:solidFill>
                <a:latin typeface="+mn-lt"/>
                <a:ea typeface="+mn-ea"/>
                <a:cs typeface="+mn-cs"/>
              </a:defRPr>
            </a:lvl2pPr>
            <a:lvl3pPr marL="1143000" indent="-228600" algn="l" rtl="0" eaLnBrk="1" fontAlgn="base" hangingPunct="1">
              <a:lnSpc>
                <a:spcPct val="90000"/>
              </a:lnSpc>
              <a:spcBef>
                <a:spcPts val="600"/>
              </a:spcBef>
              <a:spcAft>
                <a:spcPts val="600"/>
              </a:spcAft>
              <a:buClr>
                <a:schemeClr val="bg2"/>
              </a:buClr>
              <a:buSzPct val="70000"/>
              <a:buFont typeface="Arial" charset="0"/>
              <a:buChar char="●"/>
              <a:defRPr sz="1800" kern="1200">
                <a:solidFill>
                  <a:schemeClr val="tx1">
                    <a:lumMod val="50000"/>
                  </a:schemeClr>
                </a:solidFill>
                <a:latin typeface="+mn-lt"/>
                <a:ea typeface="+mn-ea"/>
                <a:cs typeface="+mn-cs"/>
              </a:defRPr>
            </a:lvl3pPr>
            <a:lvl4pPr marL="1600200" indent="-228600" algn="l" rtl="0" eaLnBrk="1" fontAlgn="base" hangingPunct="1">
              <a:lnSpc>
                <a:spcPct val="90000"/>
              </a:lnSpc>
              <a:spcBef>
                <a:spcPts val="600"/>
              </a:spcBef>
              <a:spcAft>
                <a:spcPts val="600"/>
              </a:spcAft>
              <a:buClr>
                <a:schemeClr val="bg2"/>
              </a:buClr>
              <a:buSzPct val="50000"/>
              <a:buFont typeface="Arial" charset="0"/>
              <a:buChar char="▲"/>
              <a:defRPr sz="1800" kern="1200">
                <a:solidFill>
                  <a:schemeClr val="tx1">
                    <a:lumMod val="50000"/>
                  </a:schemeClr>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500" b="1" dirty="0" smtClean="0">
                <a:solidFill>
                  <a:schemeClr val="tx1">
                    <a:lumMod val="75000"/>
                    <a:lumOff val="25000"/>
                  </a:schemeClr>
                </a:solidFill>
              </a:rPr>
              <a:t>Every application </a:t>
            </a:r>
            <a:r>
              <a:rPr lang="en-US" sz="1500" b="1" dirty="0">
                <a:solidFill>
                  <a:schemeClr val="tx1">
                    <a:lumMod val="75000"/>
                    <a:lumOff val="25000"/>
                  </a:schemeClr>
                </a:solidFill>
              </a:rPr>
              <a:t>is assigned one out of over 400 results codes that describe the match condition.</a:t>
            </a:r>
          </a:p>
          <a:p>
            <a:pPr marL="457200" lvl="1" indent="0">
              <a:spcAft>
                <a:spcPts val="300"/>
              </a:spcAft>
              <a:buNone/>
            </a:pPr>
            <a:r>
              <a:rPr lang="en-US" sz="1600" b="1" dirty="0">
                <a:solidFill>
                  <a:schemeClr val="tx1">
                    <a:lumMod val="75000"/>
                    <a:lumOff val="25000"/>
                  </a:schemeClr>
                </a:solidFill>
              </a:rPr>
              <a:t>Level 5</a:t>
            </a:r>
            <a:r>
              <a:rPr lang="en-US" sz="1600" dirty="0">
                <a:solidFill>
                  <a:schemeClr val="tx1">
                    <a:lumMod val="75000"/>
                    <a:lumOff val="25000"/>
                  </a:schemeClr>
                </a:solidFill>
              </a:rPr>
              <a:t>: (7) Exact Match Conditions</a:t>
            </a:r>
          </a:p>
          <a:p>
            <a:pPr marL="457200" lvl="1" indent="0">
              <a:spcAft>
                <a:spcPts val="300"/>
              </a:spcAft>
              <a:buNone/>
            </a:pPr>
            <a:r>
              <a:rPr lang="en-US" sz="1600" b="1" dirty="0">
                <a:solidFill>
                  <a:schemeClr val="tx1">
                    <a:lumMod val="75000"/>
                    <a:lumOff val="25000"/>
                  </a:schemeClr>
                </a:solidFill>
              </a:rPr>
              <a:t>Level 4: </a:t>
            </a:r>
            <a:r>
              <a:rPr lang="en-US" sz="1600" dirty="0">
                <a:solidFill>
                  <a:schemeClr val="tx1">
                    <a:lumMod val="75000"/>
                    <a:lumOff val="25000"/>
                  </a:schemeClr>
                </a:solidFill>
              </a:rPr>
              <a:t>(66) High Confidence Match Conditions (minor amount of typos)</a:t>
            </a:r>
          </a:p>
          <a:p>
            <a:pPr lvl="2">
              <a:spcAft>
                <a:spcPts val="300"/>
              </a:spcAft>
              <a:buClr>
                <a:schemeClr val="tx2"/>
              </a:buClr>
            </a:pPr>
            <a:r>
              <a:rPr lang="en-US" sz="1400" dirty="0">
                <a:solidFill>
                  <a:schemeClr val="tx1">
                    <a:lumMod val="75000"/>
                    <a:lumOff val="25000"/>
                  </a:schemeClr>
                </a:solidFill>
              </a:rPr>
              <a:t>Example: C1- Misspelling of either first OR last name; Exact match on </a:t>
            </a:r>
            <a:r>
              <a:rPr lang="en-US" sz="1400" dirty="0" smtClean="0">
                <a:solidFill>
                  <a:schemeClr val="tx1">
                    <a:lumMod val="75000"/>
                    <a:lumOff val="25000"/>
                  </a:schemeClr>
                </a:solidFill>
              </a:rPr>
              <a:t>address</a:t>
            </a:r>
          </a:p>
          <a:p>
            <a:pPr marL="457200" lvl="1" indent="0">
              <a:spcAft>
                <a:spcPts val="300"/>
              </a:spcAft>
              <a:buNone/>
            </a:pPr>
            <a:r>
              <a:rPr lang="en-US" sz="1600" b="1" dirty="0">
                <a:solidFill>
                  <a:schemeClr val="tx1">
                    <a:lumMod val="75000"/>
                    <a:lumOff val="25000"/>
                  </a:schemeClr>
                </a:solidFill>
              </a:rPr>
              <a:t>Level 3: </a:t>
            </a:r>
            <a:r>
              <a:rPr lang="en-US" sz="1600" dirty="0">
                <a:solidFill>
                  <a:schemeClr val="tx1">
                    <a:lumMod val="75000"/>
                    <a:lumOff val="25000"/>
                  </a:schemeClr>
                </a:solidFill>
              </a:rPr>
              <a:t>(142) Partial Match Conditions (medium typos)</a:t>
            </a:r>
          </a:p>
          <a:p>
            <a:pPr lvl="2">
              <a:spcAft>
                <a:spcPts val="300"/>
              </a:spcAft>
              <a:buClr>
                <a:schemeClr val="tx2"/>
              </a:buClr>
              <a:buSzPct val="100000"/>
              <a:buFont typeface="Arial" panose="020B0604020202020204" pitchFamily="34" charset="0"/>
              <a:buChar char="•"/>
            </a:pPr>
            <a:r>
              <a:rPr lang="en-US" sz="1400" dirty="0">
                <a:solidFill>
                  <a:schemeClr val="tx1">
                    <a:lumMod val="75000"/>
                    <a:lumOff val="25000"/>
                  </a:schemeClr>
                </a:solidFill>
              </a:rPr>
              <a:t>Example: G1 - First name does not match or is missing, exact match on last name; Exact match on address</a:t>
            </a:r>
          </a:p>
          <a:p>
            <a:pPr lvl="2">
              <a:buClr>
                <a:schemeClr val="tx2"/>
              </a:buClr>
            </a:pPr>
            <a:endParaRPr lang="en-US" sz="1400" dirty="0">
              <a:solidFill>
                <a:schemeClr val="tx1">
                  <a:lumMod val="75000"/>
                  <a:lumOff val="25000"/>
                </a:schemeClr>
              </a:solidFill>
            </a:endParaRPr>
          </a:p>
          <a:p>
            <a:pPr marL="0" indent="0">
              <a:buNone/>
            </a:pPr>
            <a:endParaRPr lang="en-US" sz="1600" dirty="0">
              <a:solidFill>
                <a:schemeClr val="tx1">
                  <a:lumMod val="75000"/>
                  <a:lumOff val="25000"/>
                </a:schemeClr>
              </a:solidFill>
            </a:endParaRPr>
          </a:p>
        </p:txBody>
      </p:sp>
      <p:pic>
        <p:nvPicPr>
          <p:cNvPr id="5" name="Picture 4" descr="iStock_000016987294Small.jpg"/>
          <p:cNvPicPr>
            <a:picLocks noChangeAspect="1"/>
          </p:cNvPicPr>
          <p:nvPr/>
        </p:nvPicPr>
        <p:blipFill rotWithShape="1">
          <a:blip r:embed="rId4" cstate="print"/>
          <a:srcRect l="26556" t="591" r="19259" b="-591"/>
          <a:stretch/>
        </p:blipFill>
        <p:spPr>
          <a:xfrm>
            <a:off x="6756400" y="1280469"/>
            <a:ext cx="2387600" cy="3126926"/>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215900" y="4718230"/>
            <a:ext cx="8801100" cy="2192908"/>
          </a:xfrm>
          <a:prstGeom prst="rect">
            <a:avLst/>
          </a:prstGeom>
          <a:noFill/>
        </p:spPr>
        <p:txBody>
          <a:bodyPr wrap="square" rtlCol="0">
            <a:spAutoFit/>
          </a:bodyPr>
          <a:lstStyle/>
          <a:p>
            <a:pPr lvl="1">
              <a:spcAft>
                <a:spcPts val="300"/>
              </a:spcAft>
            </a:pPr>
            <a:r>
              <a:rPr lang="en-US" sz="1600" b="1" dirty="0" smtClean="0">
                <a:solidFill>
                  <a:schemeClr val="tx1">
                    <a:lumMod val="75000"/>
                    <a:lumOff val="25000"/>
                  </a:schemeClr>
                </a:solidFill>
                <a:latin typeface="+mn-lt"/>
              </a:rPr>
              <a:t>Level </a:t>
            </a:r>
            <a:r>
              <a:rPr lang="en-US" sz="1600" b="1" dirty="0">
                <a:solidFill>
                  <a:schemeClr val="tx1">
                    <a:lumMod val="75000"/>
                    <a:lumOff val="25000"/>
                  </a:schemeClr>
                </a:solidFill>
                <a:latin typeface="+mn-lt"/>
              </a:rPr>
              <a:t>2: </a:t>
            </a:r>
            <a:r>
              <a:rPr lang="en-US" sz="1600" dirty="0">
                <a:solidFill>
                  <a:schemeClr val="tx1">
                    <a:lumMod val="75000"/>
                    <a:lumOff val="25000"/>
                  </a:schemeClr>
                </a:solidFill>
                <a:latin typeface="+mn-lt"/>
              </a:rPr>
              <a:t>(171) Low Confidence Partial Matching Conditions </a:t>
            </a:r>
          </a:p>
          <a:p>
            <a:pPr marL="1200150" lvl="2" indent="-285750">
              <a:spcAft>
                <a:spcPts val="300"/>
              </a:spcAft>
              <a:buClr>
                <a:schemeClr val="tx2"/>
              </a:buClr>
              <a:buFont typeface="Arial" panose="020B0604020202020204" pitchFamily="34" charset="0"/>
              <a:buChar char="•"/>
            </a:pPr>
            <a:r>
              <a:rPr lang="en-US" sz="1400" dirty="0">
                <a:solidFill>
                  <a:schemeClr val="tx1">
                    <a:lumMod val="75000"/>
                    <a:lumOff val="25000"/>
                  </a:schemeClr>
                </a:solidFill>
                <a:latin typeface="+mn-lt"/>
              </a:rPr>
              <a:t>Example: G6 - First name does not match or is missing, exact match on last name; No match to street number (all other fields match</a:t>
            </a:r>
            <a:r>
              <a:rPr lang="en-US" sz="1600" dirty="0">
                <a:solidFill>
                  <a:schemeClr val="tx1">
                    <a:lumMod val="75000"/>
                    <a:lumOff val="25000"/>
                  </a:schemeClr>
                </a:solidFill>
                <a:latin typeface="+mn-lt"/>
              </a:rPr>
              <a:t>)</a:t>
            </a:r>
          </a:p>
          <a:p>
            <a:pPr lvl="1">
              <a:spcAft>
                <a:spcPts val="300"/>
              </a:spcAft>
              <a:buClr>
                <a:schemeClr val="tx2"/>
              </a:buClr>
            </a:pPr>
            <a:r>
              <a:rPr lang="en-US" sz="1600" b="1" dirty="0">
                <a:solidFill>
                  <a:schemeClr val="tx1">
                    <a:lumMod val="75000"/>
                    <a:lumOff val="25000"/>
                  </a:schemeClr>
                </a:solidFill>
                <a:latin typeface="+mn-lt"/>
              </a:rPr>
              <a:t>Level 1: </a:t>
            </a:r>
            <a:r>
              <a:rPr lang="en-US" sz="1600" dirty="0">
                <a:solidFill>
                  <a:schemeClr val="tx1">
                    <a:lumMod val="75000"/>
                    <a:lumOff val="25000"/>
                  </a:schemeClr>
                </a:solidFill>
                <a:latin typeface="+mn-lt"/>
              </a:rPr>
              <a:t>(54) No Match with Detail </a:t>
            </a:r>
          </a:p>
          <a:p>
            <a:pPr marL="1200150" lvl="2" indent="-285750">
              <a:spcAft>
                <a:spcPts val="300"/>
              </a:spcAft>
              <a:buClr>
                <a:schemeClr val="tx2"/>
              </a:buClr>
              <a:buFont typeface="Arial" panose="020B0604020202020204" pitchFamily="34" charset="0"/>
              <a:buChar char="•"/>
            </a:pPr>
            <a:r>
              <a:rPr lang="en-US" sz="1400" dirty="0">
                <a:solidFill>
                  <a:schemeClr val="tx1">
                    <a:lumMod val="75000"/>
                    <a:lumOff val="25000"/>
                  </a:schemeClr>
                </a:solidFill>
                <a:latin typeface="+mn-lt"/>
              </a:rPr>
              <a:t>Example: G4 - First name does not match or is missing, exact match on last name; Different Street number and different street name (all other fields match)</a:t>
            </a:r>
          </a:p>
          <a:p>
            <a:pPr lvl="1">
              <a:spcAft>
                <a:spcPts val="300"/>
              </a:spcAft>
            </a:pPr>
            <a:r>
              <a:rPr lang="en-US" sz="1600" b="1" dirty="0">
                <a:solidFill>
                  <a:schemeClr val="tx1">
                    <a:lumMod val="75000"/>
                    <a:lumOff val="25000"/>
                  </a:schemeClr>
                </a:solidFill>
                <a:latin typeface="+mn-lt"/>
              </a:rPr>
              <a:t>Level 0: </a:t>
            </a:r>
            <a:r>
              <a:rPr lang="en-US" sz="1600" dirty="0">
                <a:solidFill>
                  <a:schemeClr val="tx1">
                    <a:lumMod val="75000"/>
                    <a:lumOff val="25000"/>
                  </a:schemeClr>
                </a:solidFill>
                <a:latin typeface="+mn-lt"/>
              </a:rPr>
              <a:t>(2) No Match without Detail</a:t>
            </a:r>
          </a:p>
          <a:p>
            <a:endParaRPr lang="en-US" dirty="0"/>
          </a:p>
        </p:txBody>
      </p:sp>
      <p:sp>
        <p:nvSpPr>
          <p:cNvPr id="7" name="TextBox 6"/>
          <p:cNvSpPr txBox="1"/>
          <p:nvPr/>
        </p:nvSpPr>
        <p:spPr>
          <a:xfrm>
            <a:off x="215900" y="1280469"/>
            <a:ext cx="6540500" cy="584775"/>
          </a:xfrm>
          <a:prstGeom prst="rect">
            <a:avLst/>
          </a:prstGeom>
          <a:solidFill>
            <a:schemeClr val="accent6"/>
          </a:solidFill>
        </p:spPr>
        <p:txBody>
          <a:bodyPr wrap="square">
            <a:spAutoFit/>
          </a:bodyPr>
          <a:lstStyle/>
          <a:p>
            <a:pPr marL="0" indent="0" algn="ctr">
              <a:buNone/>
            </a:pPr>
            <a:r>
              <a:rPr lang="en-US" sz="1600" b="1" dirty="0" smtClean="0">
                <a:solidFill>
                  <a:schemeClr val="bg1"/>
                </a:solidFill>
              </a:rPr>
              <a:t>Each </a:t>
            </a:r>
            <a:r>
              <a:rPr lang="en-US" sz="1600" b="1" dirty="0">
                <a:solidFill>
                  <a:schemeClr val="bg1"/>
                </a:solidFill>
              </a:rPr>
              <a:t>match situation </a:t>
            </a:r>
            <a:r>
              <a:rPr lang="en-US" sz="1600" b="1" dirty="0" smtClean="0">
                <a:solidFill>
                  <a:schemeClr val="bg1"/>
                </a:solidFill>
              </a:rPr>
              <a:t>receives a </a:t>
            </a:r>
            <a:r>
              <a:rPr lang="en-US" sz="1600" b="1" dirty="0">
                <a:solidFill>
                  <a:schemeClr val="bg1"/>
                </a:solidFill>
              </a:rPr>
              <a:t>unique match </a:t>
            </a:r>
            <a:r>
              <a:rPr lang="en-US" sz="1600" b="1" dirty="0" smtClean="0">
                <a:solidFill>
                  <a:schemeClr val="bg1"/>
                </a:solidFill>
              </a:rPr>
              <a:t>code rank-ordered </a:t>
            </a:r>
            <a:r>
              <a:rPr lang="en-US" sz="1600" b="1" dirty="0">
                <a:solidFill>
                  <a:schemeClr val="bg1"/>
                </a:solidFill>
              </a:rPr>
              <a:t>by match confidence </a:t>
            </a:r>
            <a:r>
              <a:rPr lang="en-US" sz="1600" b="1" dirty="0" smtClean="0">
                <a:solidFill>
                  <a:schemeClr val="bg1"/>
                </a:solidFill>
              </a:rPr>
              <a:t>then </a:t>
            </a:r>
            <a:r>
              <a:rPr lang="en-US" sz="1600" b="1" dirty="0">
                <a:solidFill>
                  <a:schemeClr val="bg1"/>
                </a:solidFill>
              </a:rPr>
              <a:t>split out into 6 groups for </a:t>
            </a:r>
            <a:r>
              <a:rPr lang="en-US" sz="1600" b="1" dirty="0" smtClean="0">
                <a:solidFill>
                  <a:schemeClr val="bg1"/>
                </a:solidFill>
              </a:rPr>
              <a:t>decisioning</a:t>
            </a:r>
            <a:r>
              <a:rPr lang="en-US" sz="1600" b="1" dirty="0">
                <a:solidFill>
                  <a:schemeClr val="bg1"/>
                </a:solidFill>
              </a:rPr>
              <a:t>. </a:t>
            </a:r>
          </a:p>
        </p:txBody>
      </p:sp>
    </p:spTree>
    <p:extLst>
      <p:ext uri="{BB962C8B-B14F-4D97-AF65-F5344CB8AC3E}">
        <p14:creationId xmlns:p14="http://schemas.microsoft.com/office/powerpoint/2010/main" val="144426956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4644763" y="4278611"/>
            <a:ext cx="4499238" cy="2700762"/>
          </a:xfrm>
          <a:prstGeom prst="rect">
            <a:avLst/>
          </a:prstGeom>
        </p:spPr>
      </p:pic>
      <p:sp>
        <p:nvSpPr>
          <p:cNvPr id="58370" name="Rectangle 2"/>
          <p:cNvSpPr>
            <a:spLocks noGrp="1"/>
          </p:cNvSpPr>
          <p:nvPr>
            <p:ph type="title"/>
          </p:nvPr>
        </p:nvSpPr>
        <p:spPr>
          <a:xfrm>
            <a:off x="1" y="385763"/>
            <a:ext cx="9144000" cy="900112"/>
          </a:xfrm>
        </p:spPr>
        <p:txBody>
          <a:bodyPr>
            <a:noAutofit/>
          </a:bodyPr>
          <a:lstStyle/>
          <a:p>
            <a:pPr algn="ctr"/>
            <a:r>
              <a:rPr lang="en-US" sz="3200" b="1" dirty="0" smtClean="0"/>
              <a:t>Knowledge Based Authentication evolution</a:t>
            </a:r>
            <a:br>
              <a:rPr lang="en-US" sz="3200" b="1" dirty="0" smtClean="0"/>
            </a:br>
            <a:r>
              <a:rPr lang="en-US" sz="3200" b="1" dirty="0" smtClean="0"/>
              <a:t>Unweighted questions only</a:t>
            </a:r>
          </a:p>
        </p:txBody>
      </p:sp>
      <p:graphicFrame>
        <p:nvGraphicFramePr>
          <p:cNvPr id="58776" name="Group 408"/>
          <p:cNvGraphicFramePr>
            <a:graphicFrameLocks noGrp="1"/>
          </p:cNvGraphicFramePr>
          <p:nvPr>
            <p:ph idx="1"/>
          </p:nvPr>
        </p:nvGraphicFramePr>
        <p:xfrm>
          <a:off x="5268686" y="1944915"/>
          <a:ext cx="3487964" cy="2542134"/>
        </p:xfrm>
        <a:graphic>
          <a:graphicData uri="http://schemas.openxmlformats.org/drawingml/2006/table">
            <a:tbl>
              <a:tblPr/>
              <a:tblGrid>
                <a:gridCol w="593288"/>
                <a:gridCol w="674627"/>
                <a:gridCol w="674627"/>
                <a:gridCol w="773508"/>
                <a:gridCol w="771914"/>
              </a:tblGrid>
              <a:tr h="1040759">
                <a:tc gridSpan="5">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bg1"/>
                          </a:solidFill>
                          <a:effectLst/>
                          <a:latin typeface="Arial" charset="0"/>
                          <a:cs typeface="Arial" charset="0"/>
                        </a:rPr>
                        <a:t>KBA score </a:t>
                      </a:r>
                      <a:r>
                        <a:rPr kumimoji="0" lang="en-US" sz="1900" b="1" i="0" u="none" strike="noStrike" cap="none" normalizeH="0" baseline="0" dirty="0" smtClean="0">
                          <a:ln>
                            <a:noFill/>
                          </a:ln>
                          <a:solidFill>
                            <a:schemeClr val="bg1"/>
                          </a:solidFill>
                          <a:effectLst/>
                          <a:latin typeface="Arial" charset="0"/>
                          <a:cs typeface="Arial" charset="0"/>
                        </a:rPr>
                        <a:t/>
                      </a:r>
                      <a:br>
                        <a:rPr kumimoji="0" lang="en-US" sz="1900" b="1" i="0" u="none" strike="noStrike" cap="none" normalizeH="0" baseline="0" dirty="0" smtClean="0">
                          <a:ln>
                            <a:noFill/>
                          </a:ln>
                          <a:solidFill>
                            <a:schemeClr val="bg1"/>
                          </a:solidFill>
                          <a:effectLst/>
                          <a:latin typeface="Arial" charset="0"/>
                          <a:cs typeface="Arial" charset="0"/>
                        </a:rPr>
                      </a:br>
                      <a:r>
                        <a:rPr kumimoji="0" lang="en-US" sz="1600" b="1" i="0" u="none" strike="noStrike" cap="none" normalizeH="0" baseline="0" dirty="0" smtClean="0">
                          <a:ln>
                            <a:noFill/>
                          </a:ln>
                          <a:solidFill>
                            <a:schemeClr val="bg1"/>
                          </a:solidFill>
                          <a:effectLst/>
                          <a:latin typeface="Arial" charset="0"/>
                          <a:cs typeface="Arial" charset="0"/>
                        </a:rPr>
                        <a:t>Example with four questions</a:t>
                      </a:r>
                      <a:endParaRPr kumimoji="0" lang="en-US" sz="1600" b="0" i="0" u="none" strike="noStrike" cap="none" normalizeH="0" baseline="0" dirty="0" smtClean="0">
                        <a:ln>
                          <a:noFill/>
                        </a:ln>
                        <a:solidFill>
                          <a:schemeClr val="bg1"/>
                        </a:solidFill>
                        <a:effectLst/>
                        <a:latin typeface="Arial" charset="0"/>
                      </a:endParaRPr>
                    </a:p>
                  </a:txBody>
                  <a:tcPr marL="176408" marR="176408" marT="88204" marB="88204"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657412">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cs typeface="Arial" charset="0"/>
                        </a:rPr>
                        <a:t>0</a:t>
                      </a:r>
                      <a:endParaRPr kumimoji="0" lang="en-US" sz="3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cs typeface="Arial" charset="0"/>
                        </a:rPr>
                        <a:t>25</a:t>
                      </a:r>
                      <a:endParaRPr kumimoji="0" lang="en-US" sz="3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cs typeface="Arial" charset="0"/>
                        </a:rPr>
                        <a:t>50</a:t>
                      </a:r>
                      <a:endParaRPr kumimoji="0" lang="en-US" sz="3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cs typeface="Arial" charset="0"/>
                        </a:rPr>
                        <a:t>75</a:t>
                      </a:r>
                      <a:endParaRPr kumimoji="0" lang="en-US" sz="3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900" b="1" i="0" u="none" strike="noStrike" cap="none" normalizeH="0" baseline="0" dirty="0" smtClean="0">
                          <a:ln>
                            <a:noFill/>
                          </a:ln>
                          <a:solidFill>
                            <a:schemeClr val="tx1"/>
                          </a:solidFill>
                          <a:effectLst/>
                          <a:latin typeface="Arial" charset="0"/>
                          <a:cs typeface="Arial" charset="0"/>
                        </a:rPr>
                        <a:t>100</a:t>
                      </a:r>
                      <a:endParaRPr kumimoji="0" lang="en-US" sz="3400" b="0"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r>
              <a:tr h="843963">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bg1"/>
                          </a:solidFill>
                          <a:effectLst/>
                          <a:latin typeface="Arial" charset="0"/>
                          <a:cs typeface="Arial" charset="0"/>
                        </a:rPr>
                        <a:t>Fail</a:t>
                      </a:r>
                      <a:endParaRPr kumimoji="0" lang="en-US" sz="34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bg1"/>
                          </a:solidFill>
                          <a:effectLst/>
                          <a:latin typeface="Arial" charset="0"/>
                          <a:cs typeface="Arial" charset="0"/>
                        </a:rPr>
                        <a:t>Fail</a:t>
                      </a:r>
                      <a:endParaRPr kumimoji="0" lang="en-US" sz="34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bg1"/>
                          </a:solidFill>
                          <a:effectLst/>
                          <a:latin typeface="Arial" charset="0"/>
                          <a:cs typeface="Arial" charset="0"/>
                        </a:rPr>
                        <a:t>Fail</a:t>
                      </a:r>
                      <a:endParaRPr kumimoji="0" lang="en-US" sz="34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bg1"/>
                          </a:solidFill>
                          <a:effectLst/>
                          <a:latin typeface="Arial" charset="0"/>
                          <a:cs typeface="Arial" charset="0"/>
                        </a:rPr>
                        <a:t>Pass</a:t>
                      </a:r>
                      <a:endParaRPr kumimoji="0" lang="en-US" sz="34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900" b="0" i="0" u="none" strike="noStrike" cap="none" normalizeH="0" baseline="0" dirty="0" smtClean="0">
                          <a:ln>
                            <a:noFill/>
                          </a:ln>
                          <a:solidFill>
                            <a:schemeClr val="bg1"/>
                          </a:solidFill>
                          <a:effectLst/>
                          <a:latin typeface="Arial" charset="0"/>
                          <a:cs typeface="Arial" charset="0"/>
                        </a:rPr>
                        <a:t>Pass</a:t>
                      </a:r>
                      <a:endParaRPr kumimoji="0" lang="en-US" sz="34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bl>
          </a:graphicData>
        </a:graphic>
      </p:graphicFrame>
      <p:sp>
        <p:nvSpPr>
          <p:cNvPr id="58778" name="Text Box 410"/>
          <p:cNvSpPr txBox="1">
            <a:spLocks noChangeArrowheads="1"/>
          </p:cNvSpPr>
          <p:nvPr/>
        </p:nvSpPr>
        <p:spPr bwMode="auto">
          <a:xfrm>
            <a:off x="422275" y="1458913"/>
            <a:ext cx="3736975" cy="366712"/>
          </a:xfrm>
          <a:prstGeom prst="rect">
            <a:avLst/>
          </a:prstGeom>
          <a:noFill/>
          <a:ln w="9525">
            <a:noFill/>
            <a:miter lim="800000"/>
            <a:headEnd/>
            <a:tailEnd/>
          </a:ln>
          <a:effectLst/>
        </p:spPr>
        <p:txBody>
          <a:bodyPr>
            <a:spAutoFit/>
          </a:bodyPr>
          <a:lstStyle/>
          <a:p>
            <a:pPr algn="l" eaLnBrk="1" hangingPunct="1">
              <a:lnSpc>
                <a:spcPct val="100000"/>
              </a:lnSpc>
              <a:spcBef>
                <a:spcPct val="50000"/>
              </a:spcBef>
              <a:spcAft>
                <a:spcPct val="0"/>
              </a:spcAft>
              <a:buFontTx/>
              <a:buNone/>
            </a:pPr>
            <a:endParaRPr lang="en-US" sz="1800" dirty="0">
              <a:solidFill>
                <a:srgbClr val="5F5F5F"/>
              </a:solidFill>
            </a:endParaRPr>
          </a:p>
        </p:txBody>
      </p:sp>
      <p:sp>
        <p:nvSpPr>
          <p:cNvPr id="6" name="Content Placeholder 2"/>
          <p:cNvSpPr txBox="1">
            <a:spLocks/>
          </p:cNvSpPr>
          <p:nvPr/>
        </p:nvSpPr>
        <p:spPr bwMode="auto">
          <a:xfrm>
            <a:off x="385763" y="2017484"/>
            <a:ext cx="4926466" cy="369139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0988" indent="-280988" algn="l" eaLnBrk="1" hangingPunct="1">
              <a:spcBef>
                <a:spcPts val="600"/>
              </a:spcBef>
              <a:spcAft>
                <a:spcPts val="600"/>
              </a:spcAft>
              <a:buSzPct val="100000"/>
              <a:buFont typeface="Wingdings" pitchFamily="2" charset="2"/>
              <a:buChar char="§"/>
              <a:defRPr/>
            </a:pPr>
            <a:r>
              <a:rPr lang="en-US" sz="1800" dirty="0" smtClean="0">
                <a:solidFill>
                  <a:srgbClr val="5F5F5F"/>
                </a:solidFill>
                <a:latin typeface="Arial"/>
              </a:rPr>
              <a:t>Without question weighting, and </a:t>
            </a:r>
            <a:br>
              <a:rPr lang="en-US" sz="1800" dirty="0" smtClean="0">
                <a:solidFill>
                  <a:srgbClr val="5F5F5F"/>
                </a:solidFill>
                <a:latin typeface="Arial"/>
              </a:rPr>
            </a:br>
            <a:r>
              <a:rPr lang="en-US" sz="1800" dirty="0" smtClean="0">
                <a:solidFill>
                  <a:srgbClr val="5F5F5F"/>
                </a:solidFill>
                <a:latin typeface="Arial"/>
              </a:rPr>
              <a:t>without incorporating a behind-the-scenes fraud score, there are only a few possible degrees of freedom in the outcome of </a:t>
            </a:r>
            <a:br>
              <a:rPr lang="en-US" sz="1800" dirty="0" smtClean="0">
                <a:solidFill>
                  <a:srgbClr val="5F5F5F"/>
                </a:solidFill>
                <a:latin typeface="Arial"/>
              </a:rPr>
            </a:br>
            <a:r>
              <a:rPr lang="en-US" sz="1800" dirty="0" smtClean="0">
                <a:solidFill>
                  <a:srgbClr val="5F5F5F"/>
                </a:solidFill>
                <a:latin typeface="Arial"/>
              </a:rPr>
              <a:t>a KBA session</a:t>
            </a:r>
          </a:p>
          <a:p>
            <a:pPr marL="280988" indent="-280988" algn="l" eaLnBrk="1" hangingPunct="1">
              <a:spcBef>
                <a:spcPts val="600"/>
              </a:spcBef>
              <a:spcAft>
                <a:spcPts val="600"/>
              </a:spcAft>
              <a:buSzPct val="100000"/>
              <a:buFont typeface="Wingdings" pitchFamily="2" charset="2"/>
              <a:buChar char="§"/>
              <a:defRPr/>
            </a:pPr>
            <a:r>
              <a:rPr lang="en-US" sz="1800" dirty="0" smtClean="0">
                <a:solidFill>
                  <a:srgbClr val="5F5F5F"/>
                </a:solidFill>
                <a:latin typeface="Arial"/>
              </a:rPr>
              <a:t>This provides less decisioning flexibility, </a:t>
            </a:r>
            <a:br>
              <a:rPr lang="en-US" sz="1800" dirty="0" smtClean="0">
                <a:solidFill>
                  <a:srgbClr val="5F5F5F"/>
                </a:solidFill>
                <a:latin typeface="Arial"/>
              </a:rPr>
            </a:br>
            <a:r>
              <a:rPr lang="en-US" sz="1800" dirty="0" smtClean="0">
                <a:solidFill>
                  <a:srgbClr val="5F5F5F"/>
                </a:solidFill>
                <a:latin typeface="Arial"/>
              </a:rPr>
              <a:t>and less granularity in being able to find that sweet spot of a low fraud rate and low false positive rate</a:t>
            </a:r>
          </a:p>
        </p:txBody>
      </p:sp>
    </p:spTree>
    <p:extLst>
      <p:ext uri="{BB962C8B-B14F-4D97-AF65-F5344CB8AC3E}">
        <p14:creationId xmlns:p14="http://schemas.microsoft.com/office/powerpoint/2010/main" val="134611662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childTnLst>
                                </p:cTn>
                              </p:par>
                              <p:par>
                                <p:cTn id="8" presetID="12" presetClass="entr" presetSubtype="8" fill="hold" nodeType="withEffect">
                                  <p:stCondLst>
                                    <p:cond delay="0"/>
                                  </p:stCondLst>
                                  <p:childTnLst>
                                    <p:set>
                                      <p:cBhvr>
                                        <p:cTn id="9" dur="1" fill="hold">
                                          <p:stCondLst>
                                            <p:cond delay="0"/>
                                          </p:stCondLst>
                                        </p:cTn>
                                        <p:tgtEl>
                                          <p:spTgt spid="58776"/>
                                        </p:tgtEl>
                                        <p:attrNameLst>
                                          <p:attrName>style.visibility</p:attrName>
                                        </p:attrNameLst>
                                      </p:cBhvr>
                                      <p:to>
                                        <p:strVal val="visible"/>
                                      </p:to>
                                    </p:set>
                                    <p:animEffect transition="in" filter="slide(fromLeft)">
                                      <p:cBhvr>
                                        <p:cTn id="10" dur="500"/>
                                        <p:tgtEl>
                                          <p:spTgt spid="58776"/>
                                        </p:tgtEl>
                                      </p:cBhvr>
                                    </p:animEffect>
                                  </p:childTnLst>
                                </p:cTn>
                              </p:par>
                            </p:childTnLst>
                          </p:cTn>
                        </p:par>
                        <p:par>
                          <p:cTn id="11" fill="hold">
                            <p:stCondLst>
                              <p:cond delay="1000"/>
                            </p:stCondLst>
                            <p:childTnLst>
                              <p:par>
                                <p:cTn id="12" presetID="10" presetClass="entr" presetSubtype="0" fill="hold" grpId="0" nodeType="afterEffect">
                                  <p:stCondLst>
                                    <p:cond delay="100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44763" y="4255129"/>
            <a:ext cx="4499238" cy="2602871"/>
          </a:xfrm>
          <a:prstGeom prst="rect">
            <a:avLst/>
          </a:prstGeom>
          <a:gradFill>
            <a:gsLst>
              <a:gs pos="48000">
                <a:srgbClr val="FFFFFF"/>
              </a:gs>
              <a:gs pos="100000">
                <a:srgbClr val="FFFFFF">
                  <a:alpha val="0"/>
                </a:srgbClr>
              </a:gs>
            </a:gsLst>
            <a:lin ang="5400000" scaled="1"/>
          </a:gradFill>
        </p:spPr>
      </p:pic>
      <p:sp>
        <p:nvSpPr>
          <p:cNvPr id="66562" name="Rectangle 2"/>
          <p:cNvSpPr>
            <a:spLocks noGrp="1"/>
          </p:cNvSpPr>
          <p:nvPr>
            <p:ph type="title"/>
          </p:nvPr>
        </p:nvSpPr>
        <p:spPr>
          <a:xfrm>
            <a:off x="1" y="385763"/>
            <a:ext cx="9144000" cy="919162"/>
          </a:xfrm>
        </p:spPr>
        <p:txBody>
          <a:bodyPr>
            <a:noAutofit/>
          </a:bodyPr>
          <a:lstStyle/>
          <a:p>
            <a:pPr algn="ctr"/>
            <a:r>
              <a:rPr lang="en-US" sz="3200" b="1" dirty="0"/>
              <a:t>Knowledge Based Authentication </a:t>
            </a:r>
            <a:r>
              <a:rPr lang="en-US" sz="3200" b="1" dirty="0" smtClean="0"/>
              <a:t>evolution</a:t>
            </a:r>
            <a:br>
              <a:rPr lang="en-US" sz="3200" b="1" dirty="0" smtClean="0"/>
            </a:br>
            <a:r>
              <a:rPr lang="en-US" sz="3200" b="1" dirty="0" smtClean="0"/>
              <a:t>Score and unweighted questions</a:t>
            </a:r>
          </a:p>
        </p:txBody>
      </p:sp>
      <p:graphicFrame>
        <p:nvGraphicFramePr>
          <p:cNvPr id="67045" name="Group 485"/>
          <p:cNvGraphicFramePr>
            <a:graphicFrameLocks noGrp="1"/>
          </p:cNvGraphicFramePr>
          <p:nvPr>
            <p:ph idx="1"/>
          </p:nvPr>
        </p:nvGraphicFramePr>
        <p:xfrm>
          <a:off x="4905631" y="1438836"/>
          <a:ext cx="3746243" cy="4222889"/>
        </p:xfrm>
        <a:graphic>
          <a:graphicData uri="http://schemas.openxmlformats.org/drawingml/2006/table">
            <a:tbl>
              <a:tblPr/>
              <a:tblGrid>
                <a:gridCol w="909341"/>
                <a:gridCol w="594983"/>
                <a:gridCol w="510643"/>
                <a:gridCol w="614917"/>
                <a:gridCol w="616451"/>
                <a:gridCol w="499908"/>
              </a:tblGrid>
              <a:tr h="601969">
                <a:tc>
                  <a:txBody>
                    <a:bodyPr/>
                    <a:lstStyle/>
                    <a:p>
                      <a:pPr marL="0" marR="0" lvl="0" indent="0" algn="l" defTabSz="914400" rtl="0" eaLnBrk="1" fontAlgn="base" latinLnBrk="0" hangingPunct="1">
                        <a:lnSpc>
                          <a:spcPct val="90000"/>
                        </a:lnSpc>
                        <a:spcBef>
                          <a:spcPts val="600"/>
                        </a:spcBef>
                        <a:spcAft>
                          <a:spcPts val="600"/>
                        </a:spcAft>
                        <a:buClrTx/>
                        <a:buSzPct val="100000"/>
                        <a:buFont typeface="Wingdings" pitchFamily="2" charset="2"/>
                        <a:buNone/>
                        <a:tabLst/>
                      </a:pPr>
                      <a:endParaRPr kumimoji="0" lang="en-US" sz="16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noFill/>
                  </a:tcPr>
                </a:tc>
                <a:tc gridSpan="5">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KBA score </a:t>
                      </a:r>
                    </a:p>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bg1"/>
                          </a:solidFill>
                          <a:effectLst/>
                          <a:latin typeface="Arial" charset="0"/>
                          <a:cs typeface="Arial" charset="0"/>
                        </a:rPr>
                        <a:t>Example with four questions</a:t>
                      </a:r>
                      <a:endParaRPr kumimoji="0" lang="en-US" sz="1400" b="0" i="0" u="none" strike="noStrike" cap="none" normalizeH="0" baseline="0" dirty="0" smtClean="0">
                        <a:ln>
                          <a:noFill/>
                        </a:ln>
                        <a:solidFill>
                          <a:schemeClr val="bg1"/>
                        </a:solidFill>
                        <a:effectLst/>
                        <a:latin typeface="Arial" charset="0"/>
                      </a:endParaRPr>
                    </a:p>
                  </a:txBody>
                  <a:tcPr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4199">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Fraud </a:t>
                      </a:r>
                    </a:p>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score</a:t>
                      </a:r>
                      <a:endParaRPr kumimoji="0" lang="en-US" sz="1400" b="0" i="0" u="none" strike="noStrike" cap="none" normalizeH="0" baseline="0" dirty="0" smtClean="0">
                        <a:ln>
                          <a:noFill/>
                        </a:ln>
                        <a:solidFill>
                          <a:schemeClr val="tx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0</a:t>
                      </a:r>
                      <a:endParaRPr kumimoji="0" lang="en-US" sz="1400" b="0" i="0" u="none" strike="noStrike" cap="none" normalizeH="0" baseline="0" dirty="0" smtClean="0">
                        <a:ln>
                          <a:noFill/>
                        </a:ln>
                        <a:solidFill>
                          <a:schemeClr val="tx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25</a:t>
                      </a:r>
                      <a:endParaRPr kumimoji="0" lang="en-US" sz="1400" b="0" i="0" u="none" strike="noStrike" cap="none" normalizeH="0" baseline="0" dirty="0" smtClean="0">
                        <a:ln>
                          <a:noFill/>
                        </a:ln>
                        <a:solidFill>
                          <a:schemeClr val="tx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50</a:t>
                      </a:r>
                      <a:endParaRPr kumimoji="0" lang="en-US" sz="1400" b="0" i="0" u="none" strike="noStrike" cap="none" normalizeH="0" baseline="0" dirty="0" smtClean="0">
                        <a:ln>
                          <a:noFill/>
                        </a:ln>
                        <a:solidFill>
                          <a:schemeClr val="tx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75</a:t>
                      </a:r>
                      <a:endParaRPr kumimoji="0" lang="en-US" sz="1400" b="0" i="0" u="none" strike="noStrike" cap="none" normalizeH="0" baseline="0" dirty="0" smtClean="0">
                        <a:ln>
                          <a:noFill/>
                        </a:ln>
                        <a:solidFill>
                          <a:schemeClr val="tx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100</a:t>
                      </a:r>
                      <a:endParaRPr kumimoji="0" lang="en-US" sz="1400" b="0" i="0" u="none" strike="noStrike" cap="none" normalizeH="0" baseline="0" dirty="0" smtClean="0">
                        <a:ln>
                          <a:noFill/>
                        </a:ln>
                        <a:solidFill>
                          <a:schemeClr val="tx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r>
              <a:tr h="310276">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1 – 299</a:t>
                      </a:r>
                      <a:endParaRPr kumimoji="0" lang="en-US" sz="1400" b="0" i="0" u="none" strike="noStrike" cap="none" normalizeH="0" baseline="0" dirty="0" smtClean="0">
                        <a:ln>
                          <a:noFill/>
                        </a:ln>
                        <a:solidFill>
                          <a:schemeClr val="tx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310276">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300 – 364</a:t>
                      </a:r>
                      <a:endParaRPr kumimoji="0" lang="en-US" sz="1400" b="0" i="0" u="none" strike="noStrike" cap="none" normalizeH="0" baseline="0" dirty="0" smtClean="0">
                        <a:ln>
                          <a:noFill/>
                        </a:ln>
                        <a:solidFill>
                          <a:schemeClr val="tx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310276">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365 – 429</a:t>
                      </a:r>
                      <a:endParaRPr kumimoji="0" lang="en-US" sz="1400" b="0" i="0" u="none" strike="noStrike" cap="none" normalizeH="0" baseline="0" dirty="0" smtClean="0">
                        <a:ln>
                          <a:noFill/>
                        </a:ln>
                        <a:solidFill>
                          <a:schemeClr val="tx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310276">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430 – 489</a:t>
                      </a:r>
                      <a:endParaRPr kumimoji="0" lang="en-US" sz="1400" b="0" i="0" u="none" strike="noStrike" cap="none" normalizeH="0" baseline="0" dirty="0" smtClean="0">
                        <a:ln>
                          <a:noFill/>
                        </a:ln>
                        <a:solidFill>
                          <a:schemeClr val="tx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310276">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490 – 529</a:t>
                      </a:r>
                      <a:endParaRPr kumimoji="0" lang="en-US" sz="1400" b="0" i="0" u="none" strike="noStrike" cap="none" normalizeH="0" baseline="0" dirty="0" smtClean="0">
                        <a:ln>
                          <a:noFill/>
                        </a:ln>
                        <a:solidFill>
                          <a:schemeClr val="tx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310276">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530 – 569</a:t>
                      </a:r>
                      <a:endParaRPr kumimoji="0" lang="en-US" sz="1400" b="0" i="0" u="none" strike="noStrike" cap="none" normalizeH="0" baseline="0" dirty="0" smtClean="0">
                        <a:ln>
                          <a:noFill/>
                        </a:ln>
                        <a:solidFill>
                          <a:schemeClr val="tx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310276">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570 – 624</a:t>
                      </a:r>
                      <a:endParaRPr kumimoji="0" lang="en-US" sz="1400" b="0" i="0" u="none" strike="noStrike" cap="none" normalizeH="0" baseline="0" dirty="0" smtClean="0">
                        <a:ln>
                          <a:noFill/>
                        </a:ln>
                        <a:solidFill>
                          <a:schemeClr val="tx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310276">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625 – 679</a:t>
                      </a:r>
                      <a:endParaRPr kumimoji="0" lang="en-US" sz="1400" b="0" i="0" u="none" strike="noStrike" cap="none" normalizeH="0" baseline="0" dirty="0" smtClean="0">
                        <a:ln>
                          <a:noFill/>
                        </a:ln>
                        <a:solidFill>
                          <a:schemeClr val="tx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310276">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680 - 754 </a:t>
                      </a:r>
                      <a:endParaRPr kumimoji="0" lang="en-US" sz="1400" b="0" i="0" u="none" strike="noStrike" cap="none" normalizeH="0" baseline="0" dirty="0" smtClean="0">
                        <a:ln>
                          <a:noFill/>
                        </a:ln>
                        <a:solidFill>
                          <a:schemeClr val="tx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310276">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755 – 999</a:t>
                      </a:r>
                      <a:endParaRPr kumimoji="0" lang="en-US" sz="1400" b="0" i="0" u="none" strike="noStrike" cap="none" normalizeH="0" baseline="0" dirty="0" smtClean="0">
                        <a:ln>
                          <a:noFill/>
                        </a:ln>
                        <a:solidFill>
                          <a:schemeClr val="tx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45720" marR="4572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bl>
          </a:graphicData>
        </a:graphic>
      </p:graphicFrame>
      <p:sp>
        <p:nvSpPr>
          <p:cNvPr id="5" name="Content Placeholder 2"/>
          <p:cNvSpPr txBox="1">
            <a:spLocks/>
          </p:cNvSpPr>
          <p:nvPr/>
        </p:nvSpPr>
        <p:spPr bwMode="auto">
          <a:xfrm>
            <a:off x="385763" y="1374775"/>
            <a:ext cx="4421015" cy="44211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0988" indent="-280988" algn="l" eaLnBrk="1" hangingPunct="1">
              <a:spcBef>
                <a:spcPts val="600"/>
              </a:spcBef>
              <a:spcAft>
                <a:spcPts val="600"/>
              </a:spcAft>
              <a:buSzPct val="100000"/>
              <a:buFont typeface="Wingdings" pitchFamily="2" charset="2"/>
              <a:buChar char="§"/>
              <a:defRPr/>
            </a:pPr>
            <a:r>
              <a:rPr lang="en-US" sz="1800" dirty="0" smtClean="0">
                <a:solidFill>
                  <a:srgbClr val="5F5F5F"/>
                </a:solidFill>
                <a:latin typeface="Arial"/>
              </a:rPr>
              <a:t>When you include a fraud score into your KBA decisioning strategy, you create a matrix with which to decision</a:t>
            </a:r>
          </a:p>
          <a:p>
            <a:pPr marL="280988" indent="-280988" algn="l" eaLnBrk="1" hangingPunct="1">
              <a:spcBef>
                <a:spcPts val="600"/>
              </a:spcBef>
              <a:spcAft>
                <a:spcPts val="600"/>
              </a:spcAft>
              <a:buSzPct val="100000"/>
              <a:buFont typeface="Wingdings" pitchFamily="2" charset="2"/>
              <a:buChar char="§"/>
              <a:defRPr/>
            </a:pPr>
            <a:r>
              <a:rPr lang="en-US" sz="1800" dirty="0" smtClean="0">
                <a:solidFill>
                  <a:srgbClr val="5F5F5F"/>
                </a:solidFill>
                <a:latin typeface="Arial"/>
              </a:rPr>
              <a:t>You end up with many more degrees of freedom in your ability to decision</a:t>
            </a:r>
          </a:p>
          <a:p>
            <a:pPr marL="280988" indent="-280988" algn="l" eaLnBrk="1" hangingPunct="1">
              <a:spcBef>
                <a:spcPts val="600"/>
              </a:spcBef>
              <a:spcAft>
                <a:spcPts val="600"/>
              </a:spcAft>
              <a:buSzPct val="100000"/>
              <a:buFont typeface="Wingdings" pitchFamily="2" charset="2"/>
              <a:buChar char="§"/>
              <a:defRPr/>
            </a:pPr>
            <a:r>
              <a:rPr lang="en-US" sz="1800" dirty="0" smtClean="0">
                <a:solidFill>
                  <a:srgbClr val="5F5F5F"/>
                </a:solidFill>
                <a:latin typeface="Arial"/>
              </a:rPr>
              <a:t>In this example, a customer getting </a:t>
            </a:r>
            <a:br>
              <a:rPr lang="en-US" sz="1800" dirty="0" smtClean="0">
                <a:solidFill>
                  <a:srgbClr val="5F5F5F"/>
                </a:solidFill>
                <a:latin typeface="Arial"/>
              </a:rPr>
            </a:br>
            <a:r>
              <a:rPr lang="en-US" sz="1800" dirty="0" smtClean="0">
                <a:solidFill>
                  <a:srgbClr val="5F5F5F"/>
                </a:solidFill>
                <a:latin typeface="Arial"/>
              </a:rPr>
              <a:t>a very high-risk fraud score (1-299) </a:t>
            </a:r>
            <a:br>
              <a:rPr lang="en-US" sz="1800" dirty="0" smtClean="0">
                <a:solidFill>
                  <a:srgbClr val="5F5F5F"/>
                </a:solidFill>
                <a:latin typeface="Arial"/>
              </a:rPr>
            </a:br>
            <a:r>
              <a:rPr lang="en-US" sz="1800" dirty="0" smtClean="0">
                <a:solidFill>
                  <a:srgbClr val="5F5F5F"/>
                </a:solidFill>
                <a:latin typeface="Arial"/>
              </a:rPr>
              <a:t>will have to get 100% of questions correct to pass</a:t>
            </a:r>
          </a:p>
          <a:p>
            <a:pPr marL="280988" indent="-280988" algn="l" eaLnBrk="1" hangingPunct="1">
              <a:spcBef>
                <a:spcPts val="600"/>
              </a:spcBef>
              <a:spcAft>
                <a:spcPts val="600"/>
              </a:spcAft>
              <a:buSzPct val="100000"/>
              <a:buFont typeface="Wingdings" pitchFamily="2" charset="2"/>
              <a:buChar char="§"/>
              <a:defRPr/>
            </a:pPr>
            <a:r>
              <a:rPr lang="en-US" sz="1800" dirty="0" smtClean="0">
                <a:solidFill>
                  <a:srgbClr val="5F5F5F"/>
                </a:solidFill>
                <a:latin typeface="Arial"/>
              </a:rPr>
              <a:t>In this example, a customer getting </a:t>
            </a:r>
            <a:br>
              <a:rPr lang="en-US" sz="1800" dirty="0" smtClean="0">
                <a:solidFill>
                  <a:srgbClr val="5F5F5F"/>
                </a:solidFill>
                <a:latin typeface="Arial"/>
              </a:rPr>
            </a:br>
            <a:r>
              <a:rPr lang="en-US" sz="1800" dirty="0" smtClean="0">
                <a:solidFill>
                  <a:srgbClr val="5F5F5F"/>
                </a:solidFill>
                <a:latin typeface="Arial"/>
              </a:rPr>
              <a:t>a very low-risk fraud score (755-999) will only have to get 25% of </a:t>
            </a:r>
            <a:br>
              <a:rPr lang="en-US" sz="1800" dirty="0" smtClean="0">
                <a:solidFill>
                  <a:srgbClr val="5F5F5F"/>
                </a:solidFill>
                <a:latin typeface="Arial"/>
              </a:rPr>
            </a:br>
            <a:r>
              <a:rPr lang="en-US" sz="1800" dirty="0" smtClean="0">
                <a:solidFill>
                  <a:srgbClr val="5F5F5F"/>
                </a:solidFill>
                <a:latin typeface="Arial"/>
              </a:rPr>
              <a:t>questions correct to pass</a:t>
            </a:r>
          </a:p>
        </p:txBody>
      </p:sp>
    </p:spTree>
    <p:extLst>
      <p:ext uri="{BB962C8B-B14F-4D97-AF65-F5344CB8AC3E}">
        <p14:creationId xmlns:p14="http://schemas.microsoft.com/office/powerpoint/2010/main" val="24991654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par>
                                <p:cTn id="8" presetID="12" presetClass="entr" presetSubtype="2" fill="hold" nodeType="withEffect">
                                  <p:stCondLst>
                                    <p:cond delay="0"/>
                                  </p:stCondLst>
                                  <p:childTnLst>
                                    <p:set>
                                      <p:cBhvr>
                                        <p:cTn id="9" dur="1" fill="hold">
                                          <p:stCondLst>
                                            <p:cond delay="0"/>
                                          </p:stCondLst>
                                        </p:cTn>
                                        <p:tgtEl>
                                          <p:spTgt spid="67045"/>
                                        </p:tgtEl>
                                        <p:attrNameLst>
                                          <p:attrName>style.visibility</p:attrName>
                                        </p:attrNameLst>
                                      </p:cBhvr>
                                      <p:to>
                                        <p:strVal val="visible"/>
                                      </p:to>
                                    </p:set>
                                    <p:animEffect transition="in" filter="slide(fromRight)">
                                      <p:cBhvr>
                                        <p:cTn id="10" dur="500"/>
                                        <p:tgtEl>
                                          <p:spTgt spid="67045"/>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childTnLst>
                                </p:cTn>
                              </p:par>
                            </p:childTnLst>
                          </p:cTn>
                        </p:par>
                        <p:par>
                          <p:cTn id="15" fill="hold">
                            <p:stCondLst>
                              <p:cond delay="2000"/>
                            </p:stCondLst>
                            <p:childTnLst>
                              <p:par>
                                <p:cTn id="16" presetID="10" presetClass="entr" presetSubtype="0" fill="hold" grpId="0" nodeType="afterEffect">
                                  <p:stCondLst>
                                    <p:cond delay="0"/>
                                  </p:stCondLst>
                                  <p:childTnLst>
                                    <p:set>
                                      <p:cBhvr>
                                        <p:cTn id="17" dur="1" fill="hold">
                                          <p:stCondLst>
                                            <p:cond delay="0"/>
                                          </p:stCondLst>
                                        </p:cTn>
                                        <p:tgtEl>
                                          <p:spTgt spid="5">
                                            <p:txEl>
                                              <p:pRg st="2" end="2"/>
                                            </p:txEl>
                                          </p:spTgt>
                                        </p:tgtEl>
                                        <p:attrNameLst>
                                          <p:attrName>style.visibility</p:attrName>
                                        </p:attrNameLst>
                                      </p:cBhvr>
                                      <p:to>
                                        <p:strVal val="visible"/>
                                      </p:to>
                                    </p:set>
                                    <p:animEffect transition="in" filter="fade">
                                      <p:cBhvr>
                                        <p:cTn id="18" dur="1000"/>
                                        <p:tgtEl>
                                          <p:spTgt spid="5">
                                            <p:txEl>
                                              <p:pRg st="2" end="2"/>
                                            </p:txEl>
                                          </p:spTgt>
                                        </p:tgtEl>
                                      </p:cBhvr>
                                    </p:animEffect>
                                  </p:childTnLst>
                                </p:cTn>
                              </p:par>
                            </p:childTnLst>
                          </p:cTn>
                        </p:par>
                        <p:par>
                          <p:cTn id="19" fill="hold">
                            <p:stCondLst>
                              <p:cond delay="3000"/>
                            </p:stCondLst>
                            <p:childTnLst>
                              <p:par>
                                <p:cTn id="20" presetID="10" presetClass="entr" presetSubtype="0" fill="hold" grpId="0" nodeType="after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66456" y="4658497"/>
            <a:ext cx="4499238" cy="2227769"/>
          </a:xfrm>
          <a:prstGeom prst="rect">
            <a:avLst/>
          </a:prstGeom>
        </p:spPr>
      </p:pic>
      <p:sp>
        <p:nvSpPr>
          <p:cNvPr id="70658" name="Rectangle 2"/>
          <p:cNvSpPr>
            <a:spLocks noGrp="1"/>
          </p:cNvSpPr>
          <p:nvPr>
            <p:ph type="title"/>
          </p:nvPr>
        </p:nvSpPr>
        <p:spPr>
          <a:xfrm>
            <a:off x="1" y="385763"/>
            <a:ext cx="9144000" cy="909637"/>
          </a:xfrm>
        </p:spPr>
        <p:txBody>
          <a:bodyPr>
            <a:noAutofit/>
          </a:bodyPr>
          <a:lstStyle/>
          <a:p>
            <a:pPr algn="ctr"/>
            <a:r>
              <a:rPr lang="en-US" sz="3200" b="1" dirty="0" smtClean="0"/>
              <a:t>Knowledge Based Authentication evolution</a:t>
            </a:r>
            <a:br>
              <a:rPr lang="en-US" sz="3200" b="1" dirty="0" smtClean="0"/>
            </a:br>
            <a:r>
              <a:rPr lang="en-US" sz="3200" b="1" dirty="0" smtClean="0"/>
              <a:t>Score and weighted questions</a:t>
            </a:r>
          </a:p>
        </p:txBody>
      </p:sp>
      <p:graphicFrame>
        <p:nvGraphicFramePr>
          <p:cNvPr id="74838" name="Group 1110"/>
          <p:cNvGraphicFramePr>
            <a:graphicFrameLocks noGrp="1"/>
          </p:cNvGraphicFramePr>
          <p:nvPr>
            <p:ph idx="1"/>
            <p:extLst>
              <p:ext uri="{D42A27DB-BD31-4B8C-83A1-F6EECF244321}">
                <p14:modId xmlns:p14="http://schemas.microsoft.com/office/powerpoint/2010/main" val="912540565"/>
              </p:ext>
            </p:extLst>
          </p:nvPr>
        </p:nvGraphicFramePr>
        <p:xfrm>
          <a:off x="385763" y="1374775"/>
          <a:ext cx="8301037" cy="3177540"/>
        </p:xfrm>
        <a:graphic>
          <a:graphicData uri="http://schemas.openxmlformats.org/drawingml/2006/table">
            <a:tbl>
              <a:tblPr/>
              <a:tblGrid>
                <a:gridCol w="1114425"/>
                <a:gridCol w="658812"/>
                <a:gridCol w="757238"/>
                <a:gridCol w="709612"/>
                <a:gridCol w="738188"/>
                <a:gridCol w="669925"/>
                <a:gridCol w="608012"/>
                <a:gridCol w="608013"/>
                <a:gridCol w="611187"/>
                <a:gridCol w="606425"/>
                <a:gridCol w="611188"/>
                <a:gridCol w="608012"/>
              </a:tblGrid>
              <a:tr h="274638">
                <a:tc>
                  <a:txBody>
                    <a:bodyPr/>
                    <a:lstStyle/>
                    <a:p>
                      <a:pPr marL="0" marR="0" lvl="0" indent="0" algn="l" defTabSz="914400" rtl="0" eaLnBrk="1" fontAlgn="base" latinLnBrk="0" hangingPunct="1">
                        <a:lnSpc>
                          <a:spcPct val="90000"/>
                        </a:lnSpc>
                        <a:spcBef>
                          <a:spcPts val="600"/>
                        </a:spcBef>
                        <a:spcAft>
                          <a:spcPts val="600"/>
                        </a:spcAft>
                        <a:buClrTx/>
                        <a:buSzPct val="100000"/>
                        <a:buFont typeface="Wingdings" pitchFamily="2" charset="2"/>
                        <a:buNone/>
                        <a:tabLst/>
                      </a:pP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noFill/>
                  </a:tcPr>
                </a:tc>
                <a:tc gridSpan="11">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800" b="1" i="0" u="none" strike="noStrike" cap="none" normalizeH="0" baseline="0" dirty="0" smtClean="0">
                          <a:ln>
                            <a:noFill/>
                          </a:ln>
                          <a:solidFill>
                            <a:schemeClr val="bg1"/>
                          </a:solidFill>
                          <a:effectLst/>
                          <a:latin typeface="Arial" charset="0"/>
                          <a:cs typeface="Arial" charset="0"/>
                        </a:rPr>
                        <a:t>KBA score</a:t>
                      </a:r>
                      <a:endParaRPr kumimoji="0" lang="en-US" sz="18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66700">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Fraud score</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0-9</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10-19</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20-29</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30-39</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40-49</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50-59</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60-69</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70-79</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80-89</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90-99</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100</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tx1">
                        <a:lumMod val="20000"/>
                        <a:lumOff val="80000"/>
                      </a:schemeClr>
                    </a:solidFill>
                  </a:tcPr>
                </a:tc>
              </a:tr>
              <a:tr h="214313">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1 – 299</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FF0000"/>
                          </a:solidFill>
                          <a:effectLst/>
                          <a:latin typeface="Arial" charset="0"/>
                          <a:cs typeface="Arial" charset="0"/>
                        </a:rPr>
                        <a:t>Fail</a:t>
                      </a:r>
                      <a:endParaRPr kumimoji="0" lang="en-US" sz="1400" b="0" i="0" u="none" strike="noStrike" cap="none" normalizeH="0" baseline="0" dirty="0" smtClean="0">
                        <a:ln>
                          <a:noFill/>
                        </a:ln>
                        <a:solidFill>
                          <a:srgbClr val="FF0000"/>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214313">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300 – 364</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FF0000"/>
                          </a:solidFill>
                          <a:effectLst/>
                          <a:latin typeface="Arial" charset="0"/>
                          <a:cs typeface="Arial" charset="0"/>
                        </a:rPr>
                        <a:t>Fail</a:t>
                      </a:r>
                      <a:endParaRPr kumimoji="0" lang="en-US" sz="1400" b="0" i="0" u="none" strike="noStrike" cap="none" normalizeH="0" baseline="0" dirty="0" smtClean="0">
                        <a:ln>
                          <a:noFill/>
                        </a:ln>
                        <a:solidFill>
                          <a:srgbClr val="FF0000"/>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214313">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365 – 429</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FF0000"/>
                          </a:solidFill>
                          <a:effectLst/>
                          <a:latin typeface="Arial" charset="0"/>
                          <a:cs typeface="Arial" charset="0"/>
                        </a:rPr>
                        <a:t>Fail</a:t>
                      </a:r>
                      <a:endParaRPr kumimoji="0" lang="en-US" sz="1400" b="0" i="0" u="none" strike="noStrike" cap="none" normalizeH="0" baseline="0" dirty="0" smtClean="0">
                        <a:ln>
                          <a:noFill/>
                        </a:ln>
                        <a:solidFill>
                          <a:srgbClr val="FF0000"/>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212725">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430 – 489</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FF0000"/>
                          </a:solidFill>
                          <a:effectLst/>
                          <a:latin typeface="Arial" charset="0"/>
                          <a:cs typeface="Arial" charset="0"/>
                        </a:rPr>
                        <a:t>Fail</a:t>
                      </a:r>
                      <a:endParaRPr kumimoji="0" lang="en-US" sz="1400" b="0" i="0" u="none" strike="noStrike" cap="none" normalizeH="0" baseline="0" dirty="0" smtClean="0">
                        <a:ln>
                          <a:noFill/>
                        </a:ln>
                        <a:solidFill>
                          <a:srgbClr val="FF0000"/>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214313">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490 – 529</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FF0000"/>
                          </a:solidFill>
                          <a:effectLst/>
                          <a:latin typeface="Arial" charset="0"/>
                          <a:cs typeface="Arial" charset="0"/>
                        </a:rPr>
                        <a:t>Fail</a:t>
                      </a:r>
                      <a:endParaRPr kumimoji="0" lang="en-US" sz="1400" b="0" i="0" u="none" strike="noStrike" cap="none" normalizeH="0" baseline="0" dirty="0" smtClean="0">
                        <a:ln>
                          <a:noFill/>
                        </a:ln>
                        <a:solidFill>
                          <a:srgbClr val="FF0000"/>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214313">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530 – 569</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rgbClr val="387C2C"/>
                          </a:solidFill>
                          <a:effectLst/>
                          <a:latin typeface="Arial" charset="0"/>
                          <a:cs typeface="Arial" charset="0"/>
                        </a:rPr>
                        <a:t>Pass</a:t>
                      </a:r>
                      <a:endParaRPr kumimoji="0" lang="en-US" sz="1400" b="0" i="0" u="none" strike="noStrike" cap="none" normalizeH="0" baseline="0" dirty="0" smtClean="0">
                        <a:ln>
                          <a:noFill/>
                        </a:ln>
                        <a:solidFill>
                          <a:srgbClr val="387C2C"/>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214313">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570 – 624</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387C2C"/>
                          </a:solidFill>
                          <a:effectLst/>
                          <a:latin typeface="Arial" charset="0"/>
                          <a:cs typeface="Arial" charset="0"/>
                        </a:rPr>
                        <a:t>Pass</a:t>
                      </a:r>
                      <a:endParaRPr kumimoji="0" lang="en-US" sz="1400" b="0" i="0" u="none" strike="noStrike" cap="none" normalizeH="0" baseline="0" dirty="0" smtClean="0">
                        <a:ln>
                          <a:noFill/>
                        </a:ln>
                        <a:solidFill>
                          <a:srgbClr val="387C2C"/>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212725">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625 – 679</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387C2C"/>
                          </a:solidFill>
                          <a:effectLst/>
                          <a:latin typeface="Arial" charset="0"/>
                          <a:cs typeface="Arial" charset="0"/>
                        </a:rPr>
                        <a:t>Pass</a:t>
                      </a:r>
                      <a:endParaRPr kumimoji="0" lang="en-US" sz="1400" b="0" i="0" u="none" strike="noStrike" cap="none" normalizeH="0" baseline="0" dirty="0" smtClean="0">
                        <a:ln>
                          <a:noFill/>
                        </a:ln>
                        <a:solidFill>
                          <a:srgbClr val="387C2C"/>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214313">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680 - 754 </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387C2C"/>
                          </a:solidFill>
                          <a:effectLst/>
                          <a:latin typeface="Arial" charset="0"/>
                          <a:cs typeface="Arial" charset="0"/>
                        </a:rPr>
                        <a:t>Pass</a:t>
                      </a:r>
                      <a:endParaRPr kumimoji="0" lang="en-US" sz="1400" b="0" i="0" u="none" strike="noStrike" cap="none" normalizeH="0" baseline="0" dirty="0" smtClean="0">
                        <a:ln>
                          <a:noFill/>
                        </a:ln>
                        <a:solidFill>
                          <a:srgbClr val="387C2C"/>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r h="214313">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cs typeface="Arial" charset="0"/>
                        </a:rPr>
                        <a:t>755 – 999</a:t>
                      </a:r>
                      <a:endParaRPr kumimoji="0" lang="en-US" sz="1400" b="0" i="0" u="none" strike="noStrike" cap="none" normalizeH="0" baseline="0" dirty="0" smtClean="0">
                        <a:ln>
                          <a:noFill/>
                        </a:ln>
                        <a:solidFill>
                          <a:schemeClr val="tx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bg1">
                        <a:lumMod val="95000"/>
                      </a:schemeClr>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Fail</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5"/>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rgbClr val="387C2C"/>
                          </a:solidFill>
                          <a:effectLst/>
                          <a:latin typeface="Arial" charset="0"/>
                          <a:cs typeface="Arial" charset="0"/>
                        </a:rPr>
                        <a:t>Pass</a:t>
                      </a:r>
                      <a:endParaRPr kumimoji="0" lang="en-US" sz="1400" b="0" i="0" u="none" strike="noStrike" cap="none" normalizeH="0" baseline="0" dirty="0" smtClean="0">
                        <a:ln>
                          <a:noFill/>
                        </a:ln>
                        <a:solidFill>
                          <a:srgbClr val="387C2C"/>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defRPr/>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c>
                  <a:txBody>
                    <a:bodyPr/>
                    <a:lstStyle/>
                    <a:p>
                      <a:pPr marL="280988" marR="0" lvl="0" indent="-280988" algn="ctr" defTabSz="914400" rtl="0" eaLnBrk="1" fontAlgn="ctr"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bg1"/>
                          </a:solidFill>
                          <a:effectLst/>
                          <a:latin typeface="Arial" charset="0"/>
                          <a:cs typeface="Arial" charset="0"/>
                        </a:rPr>
                        <a:t>pass</a:t>
                      </a:r>
                      <a:endParaRPr kumimoji="0" lang="en-US" sz="1400" b="0" i="0" u="none" strike="noStrike" cap="none" normalizeH="0" baseline="0" dirty="0" smtClean="0">
                        <a:ln>
                          <a:noFill/>
                        </a:ln>
                        <a:solidFill>
                          <a:schemeClr val="bg1"/>
                        </a:solidFill>
                        <a:effectLst/>
                        <a:latin typeface="Arial" charset="0"/>
                      </a:endParaRPr>
                    </a:p>
                  </a:txBody>
                  <a:tcPr marL="0" marR="45720" marB="0" anchor="ctr" horzOverflow="overflow">
                    <a:lnL w="12700" cap="flat" cmpd="sng" algn="ctr">
                      <a:solidFill>
                        <a:schemeClr val="tx1">
                          <a:lumMod val="40000"/>
                          <a:lumOff val="60000"/>
                        </a:schemeClr>
                      </a:solidFill>
                      <a:prstDash val="solid"/>
                      <a:round/>
                      <a:headEnd type="none" w="med" len="med"/>
                      <a:tailEnd type="none" w="med" len="med"/>
                    </a:lnL>
                    <a:lnR w="12700" cap="flat" cmpd="sng" algn="ctr">
                      <a:solidFill>
                        <a:schemeClr val="tx1">
                          <a:lumMod val="40000"/>
                          <a:lumOff val="60000"/>
                        </a:schemeClr>
                      </a:solidFill>
                      <a:prstDash val="solid"/>
                      <a:round/>
                      <a:headEnd type="none" w="med" len="med"/>
                      <a:tailEnd type="none" w="med" len="med"/>
                    </a:lnR>
                    <a:lnT w="12700" cap="flat" cmpd="sng" algn="ctr">
                      <a:solidFill>
                        <a:schemeClr val="tx1">
                          <a:lumMod val="40000"/>
                          <a:lumOff val="60000"/>
                        </a:schemeClr>
                      </a:solidFill>
                      <a:prstDash val="solid"/>
                      <a:round/>
                      <a:headEnd type="none" w="med" len="med"/>
                      <a:tailEnd type="none" w="med" len="med"/>
                    </a:lnT>
                    <a:lnB w="12700" cap="flat" cmpd="sng" algn="ctr">
                      <a:solidFill>
                        <a:schemeClr val="tx1">
                          <a:lumMod val="40000"/>
                          <a:lumOff val="60000"/>
                        </a:schemeClr>
                      </a:solidFill>
                      <a:prstDash val="solid"/>
                      <a:round/>
                      <a:headEnd type="none" w="med" len="med"/>
                      <a:tailEnd type="none" w="med" len="med"/>
                    </a:lnB>
                    <a:lnTlToBr>
                      <a:noFill/>
                    </a:lnTlToBr>
                    <a:lnBlToTr>
                      <a:noFill/>
                    </a:lnBlToTr>
                    <a:solidFill>
                      <a:schemeClr val="accent3"/>
                    </a:solidFill>
                  </a:tcPr>
                </a:tc>
              </a:tr>
            </a:tbl>
          </a:graphicData>
        </a:graphic>
      </p:graphicFrame>
      <p:sp>
        <p:nvSpPr>
          <p:cNvPr id="5" name="Content Placeholder 2"/>
          <p:cNvSpPr txBox="1">
            <a:spLocks/>
          </p:cNvSpPr>
          <p:nvPr/>
        </p:nvSpPr>
        <p:spPr bwMode="auto">
          <a:xfrm>
            <a:off x="646113" y="4658497"/>
            <a:ext cx="8040687" cy="11374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80988" indent="-280988" algn="l" eaLnBrk="1" hangingPunct="1">
              <a:spcBef>
                <a:spcPts val="600"/>
              </a:spcBef>
              <a:spcAft>
                <a:spcPts val="600"/>
              </a:spcAft>
              <a:buSzPct val="100000"/>
              <a:buFont typeface="Wingdings" pitchFamily="2" charset="2"/>
              <a:buChar char="§"/>
              <a:defRPr/>
            </a:pPr>
            <a:r>
              <a:rPr lang="en-US" sz="1800" dirty="0" smtClean="0">
                <a:solidFill>
                  <a:srgbClr val="5F5F5F"/>
                </a:solidFill>
                <a:latin typeface="Arial"/>
              </a:rPr>
              <a:t>Score plus weighted questions allows for the greatest possible fraud risk stratification in a decision matrix</a:t>
            </a:r>
          </a:p>
          <a:p>
            <a:pPr marL="280988" indent="-280988" algn="l" eaLnBrk="1" hangingPunct="1">
              <a:spcBef>
                <a:spcPts val="600"/>
              </a:spcBef>
              <a:spcAft>
                <a:spcPts val="600"/>
              </a:spcAft>
              <a:buSzPct val="100000"/>
              <a:buFont typeface="Wingdings" pitchFamily="2" charset="2"/>
              <a:buChar char="§"/>
              <a:defRPr/>
            </a:pPr>
            <a:r>
              <a:rPr lang="en-US" sz="1800" dirty="0" smtClean="0">
                <a:solidFill>
                  <a:srgbClr val="5F5F5F"/>
                </a:solidFill>
                <a:latin typeface="Arial"/>
              </a:rPr>
              <a:t>This granularity helps to achieve more precise performance results </a:t>
            </a:r>
            <a:br>
              <a:rPr lang="en-US" sz="1800" dirty="0" smtClean="0">
                <a:solidFill>
                  <a:srgbClr val="5F5F5F"/>
                </a:solidFill>
                <a:latin typeface="Arial"/>
              </a:rPr>
            </a:br>
            <a:r>
              <a:rPr lang="en-US" sz="1800" dirty="0" smtClean="0">
                <a:solidFill>
                  <a:srgbClr val="5F5F5F"/>
                </a:solidFill>
                <a:latin typeface="Arial"/>
              </a:rPr>
              <a:t>in both the fraud rate and the pass rate</a:t>
            </a:r>
          </a:p>
        </p:txBody>
      </p:sp>
    </p:spTree>
    <p:extLst>
      <p:ext uri="{BB962C8B-B14F-4D97-AF65-F5344CB8AC3E}">
        <p14:creationId xmlns:p14="http://schemas.microsoft.com/office/powerpoint/2010/main" val="46376721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74838"/>
                                        </p:tgtEl>
                                        <p:attrNameLst>
                                          <p:attrName>style.visibility</p:attrName>
                                        </p:attrNameLst>
                                      </p:cBhvr>
                                      <p:to>
                                        <p:strVal val="visible"/>
                                      </p:to>
                                    </p:set>
                                  </p:childTnLst>
                                </p:cTn>
                              </p:par>
                              <p:par>
                                <p:cTn id="7" presetID="10" presetClass="entr" presetSubtype="0" fill="hold" grpId="0" nodeType="withEffect">
                                  <p:stCondLst>
                                    <p:cond delay="500"/>
                                  </p:stCondLst>
                                  <p:childTnLst>
                                    <p:set>
                                      <p:cBhvr>
                                        <p:cTn id="8" dur="1" fill="hold">
                                          <p:stCondLst>
                                            <p:cond delay="0"/>
                                          </p:stCondLst>
                                        </p:cTn>
                                        <p:tgtEl>
                                          <p:spTgt spid="5">
                                            <p:txEl>
                                              <p:pRg st="0" end="0"/>
                                            </p:txEl>
                                          </p:spTgt>
                                        </p:tgtEl>
                                        <p:attrNameLst>
                                          <p:attrName>style.visibility</p:attrName>
                                        </p:attrNameLst>
                                      </p:cBhvr>
                                      <p:to>
                                        <p:strVal val="visible"/>
                                      </p:to>
                                    </p:set>
                                    <p:animEffect transition="in" filter="fade">
                                      <p:cBhvr>
                                        <p:cTn id="9" dur="1000"/>
                                        <p:tgtEl>
                                          <p:spTgt spid="5">
                                            <p:txEl>
                                              <p:pRg st="0" end="0"/>
                                            </p:txEl>
                                          </p:spTgt>
                                        </p:tgtEl>
                                      </p:cBhvr>
                                    </p:animEffect>
                                  </p:childTnLst>
                                </p:cTn>
                              </p:par>
                              <p:par>
                                <p:cTn id="10" presetID="10" presetClass="entr" presetSubtype="0" fill="hold" grpId="0" nodeType="withEffect">
                                  <p:stCondLst>
                                    <p:cond delay="50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44762" y="3789442"/>
            <a:ext cx="4499238" cy="3072650"/>
          </a:xfrm>
          <a:prstGeom prst="rect">
            <a:avLst/>
          </a:prstGeom>
          <a:gradFill>
            <a:gsLst>
              <a:gs pos="100000">
                <a:srgbClr val="FFFFFF"/>
              </a:gs>
              <a:gs pos="100000">
                <a:srgbClr val="FFFFFF">
                  <a:alpha val="0"/>
                </a:srgbClr>
              </a:gs>
            </a:gsLst>
            <a:lin ang="5400000" scaled="1"/>
          </a:gradFill>
        </p:spPr>
      </p:pic>
      <p:sp>
        <p:nvSpPr>
          <p:cNvPr id="2" name="Title 1"/>
          <p:cNvSpPr>
            <a:spLocks noGrp="1"/>
          </p:cNvSpPr>
          <p:nvPr>
            <p:ph type="title" idx="4294967295"/>
          </p:nvPr>
        </p:nvSpPr>
        <p:spPr>
          <a:xfrm>
            <a:off x="1328738" y="225425"/>
            <a:ext cx="7815262" cy="998538"/>
          </a:xfrm>
        </p:spPr>
        <p:txBody>
          <a:bodyPr>
            <a:normAutofit/>
          </a:bodyPr>
          <a:lstStyle/>
          <a:p>
            <a:pPr eaLnBrk="0" fontAlgn="base" hangingPunct="0">
              <a:spcAft>
                <a:spcPct val="0"/>
              </a:spcAft>
            </a:pPr>
            <a:r>
              <a:rPr lang="en-US" sz="2400" b="1" dirty="0">
                <a:solidFill>
                  <a:schemeClr val="tx2">
                    <a:lumMod val="75000"/>
                  </a:schemeClr>
                </a:solidFill>
              </a:rPr>
              <a:t>Precise ID with Knowledge IQ</a:t>
            </a:r>
            <a:r>
              <a:rPr lang="en-US" sz="2400" b="1" dirty="0">
                <a:solidFill>
                  <a:schemeClr val="tx2"/>
                </a:solidFill>
              </a:rPr>
              <a:t/>
            </a:r>
            <a:br>
              <a:rPr lang="en-US" sz="2400" b="1" dirty="0">
                <a:solidFill>
                  <a:schemeClr val="tx2"/>
                </a:solidFill>
              </a:rPr>
            </a:br>
            <a:r>
              <a:rPr lang="en-US" sz="2400" dirty="0">
                <a:solidFill>
                  <a:schemeClr val="tx2"/>
                </a:solidFill>
              </a:rPr>
              <a:t>How it works</a:t>
            </a:r>
          </a:p>
        </p:txBody>
      </p:sp>
      <p:grpSp>
        <p:nvGrpSpPr>
          <p:cNvPr id="5" name="Group 4"/>
          <p:cNvGrpSpPr/>
          <p:nvPr/>
        </p:nvGrpSpPr>
        <p:grpSpPr>
          <a:xfrm>
            <a:off x="494170" y="1635407"/>
            <a:ext cx="8388258" cy="4538409"/>
            <a:chOff x="494170" y="1635407"/>
            <a:chExt cx="8388258" cy="4538409"/>
          </a:xfrm>
        </p:grpSpPr>
        <p:sp>
          <p:nvSpPr>
            <p:cNvPr id="27" name="Right Arrow 26"/>
            <p:cNvSpPr/>
            <p:nvPr/>
          </p:nvSpPr>
          <p:spPr>
            <a:xfrm>
              <a:off x="2059330" y="3974997"/>
              <a:ext cx="398656" cy="363485"/>
            </a:xfrm>
            <a:prstGeom prst="rightArrow">
              <a:avLst/>
            </a:prstGeom>
            <a:gradFill flip="none" rotWithShape="1">
              <a:gsLst>
                <a:gs pos="0">
                  <a:schemeClr val="tx1">
                    <a:lumMod val="75000"/>
                    <a:lumOff val="25000"/>
                  </a:schemeClr>
                </a:gs>
                <a:gs pos="50000">
                  <a:schemeClr val="tx1">
                    <a:tint val="44500"/>
                    <a:satMod val="160000"/>
                  </a:schemeClr>
                </a:gs>
                <a:gs pos="100000">
                  <a:schemeClr val="bg1">
                    <a:alpha val="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ounded Rectangle 27"/>
            <p:cNvSpPr/>
            <p:nvPr/>
          </p:nvSpPr>
          <p:spPr>
            <a:xfrm>
              <a:off x="2521759" y="3839070"/>
              <a:ext cx="1485900" cy="635338"/>
            </a:xfrm>
            <a:prstGeom prst="roundRect">
              <a:avLst/>
            </a:prstGeom>
            <a:solidFill>
              <a:schemeClr val="accent6">
                <a:lumMod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200" dirty="0" smtClean="0">
                  <a:solidFill>
                    <a:schemeClr val="bg1"/>
                  </a:solidFill>
                </a:rPr>
                <a:t>QUESTIONS GENERATED</a:t>
              </a:r>
              <a:endParaRPr lang="en-US" sz="1200" b="1" spc="200" dirty="0">
                <a:solidFill>
                  <a:schemeClr val="bg1"/>
                </a:solidFill>
              </a:endParaRPr>
            </a:p>
          </p:txBody>
        </p:sp>
        <p:sp>
          <p:nvSpPr>
            <p:cNvPr id="30" name="Oval 29"/>
            <p:cNvSpPr/>
            <p:nvPr/>
          </p:nvSpPr>
          <p:spPr>
            <a:xfrm>
              <a:off x="7266624" y="2993168"/>
              <a:ext cx="738415" cy="700492"/>
            </a:xfrm>
            <a:prstGeom prst="ellipse">
              <a:avLst/>
            </a:prstGeom>
            <a:solidFill>
              <a:schemeClr val="accent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latin typeface="Arial Black" panose="020B0A04020102020204" pitchFamily="34" charset="0"/>
                </a:rPr>
                <a:t>PASS</a:t>
              </a:r>
              <a:endParaRPr lang="en-US" sz="900" b="1" dirty="0">
                <a:solidFill>
                  <a:schemeClr val="bg1"/>
                </a:solidFill>
                <a:latin typeface="Arial Black" panose="020B0A04020102020204" pitchFamily="34" charset="0"/>
              </a:endParaRPr>
            </a:p>
          </p:txBody>
        </p:sp>
        <p:sp>
          <p:nvSpPr>
            <p:cNvPr id="31" name="TextBox 30"/>
            <p:cNvSpPr txBox="1"/>
            <p:nvPr/>
          </p:nvSpPr>
          <p:spPr>
            <a:xfrm>
              <a:off x="3372256" y="2976465"/>
              <a:ext cx="2516334" cy="430887"/>
            </a:xfrm>
            <a:prstGeom prst="rect">
              <a:avLst/>
            </a:prstGeom>
            <a:noFill/>
          </p:spPr>
          <p:txBody>
            <a:bodyPr wrap="square" rtlCol="0">
              <a:spAutoFit/>
            </a:bodyPr>
            <a:lstStyle/>
            <a:p>
              <a:pPr marL="182880" indent="-171450">
                <a:buClr>
                  <a:schemeClr val="accent6"/>
                </a:buClr>
                <a:buSzPct val="100000"/>
                <a:buFont typeface="Wingdings" panose="05000000000000000000" pitchFamily="2" charset="2"/>
                <a:buChar char="§"/>
              </a:pPr>
              <a:r>
                <a:rPr lang="en-US" sz="1100" b="1" dirty="0" smtClean="0">
                  <a:solidFill>
                    <a:schemeClr val="tx1">
                      <a:lumMod val="75000"/>
                      <a:lumOff val="25000"/>
                    </a:schemeClr>
                  </a:solidFill>
                </a:rPr>
                <a:t>NAME + ADDRESS</a:t>
              </a:r>
            </a:p>
            <a:p>
              <a:pPr marL="182880" indent="-171450">
                <a:buClr>
                  <a:schemeClr val="accent6"/>
                </a:buClr>
                <a:buSzPct val="100000"/>
                <a:buFont typeface="Wingdings" panose="05000000000000000000" pitchFamily="2" charset="2"/>
                <a:buChar char="§"/>
              </a:pPr>
              <a:r>
                <a:rPr lang="en-US" sz="1100" b="1" dirty="0" smtClean="0">
                  <a:solidFill>
                    <a:schemeClr val="tx1">
                      <a:lumMod val="75000"/>
                      <a:lumOff val="25000"/>
                    </a:schemeClr>
                  </a:solidFill>
                </a:rPr>
                <a:t>MORE INFO AS AVAILABLE</a:t>
              </a:r>
              <a:endParaRPr lang="en-US" sz="1100" b="1" dirty="0">
                <a:solidFill>
                  <a:schemeClr val="tx1">
                    <a:lumMod val="75000"/>
                    <a:lumOff val="25000"/>
                  </a:schemeClr>
                </a:solidFill>
              </a:endParaRPr>
            </a:p>
          </p:txBody>
        </p:sp>
        <p:sp>
          <p:nvSpPr>
            <p:cNvPr id="32" name="Rounded Rectangle 31"/>
            <p:cNvSpPr/>
            <p:nvPr/>
          </p:nvSpPr>
          <p:spPr>
            <a:xfrm>
              <a:off x="805247" y="5849966"/>
              <a:ext cx="7516172" cy="323850"/>
            </a:xfrm>
            <a:prstGeom prst="round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600" dirty="0" smtClean="0">
                  <a:solidFill>
                    <a:schemeClr val="bg1"/>
                  </a:solidFill>
                </a:rPr>
                <a:t>  PERFORMANCE REPORTING</a:t>
              </a:r>
              <a:endParaRPr lang="en-US" sz="1200" b="1" spc="600" dirty="0">
                <a:solidFill>
                  <a:schemeClr val="bg1"/>
                </a:solidFill>
              </a:endParaRPr>
            </a:p>
          </p:txBody>
        </p:sp>
        <p:cxnSp>
          <p:nvCxnSpPr>
            <p:cNvPr id="33" name="Straight Arrow Connector 32"/>
            <p:cNvCxnSpPr/>
            <p:nvPr/>
          </p:nvCxnSpPr>
          <p:spPr>
            <a:xfrm flipH="1">
              <a:off x="924515" y="6002366"/>
              <a:ext cx="1608106"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36" name="Text Box 14"/>
            <p:cNvSpPr txBox="1">
              <a:spLocks noChangeArrowheads="1"/>
            </p:cNvSpPr>
            <p:nvPr/>
          </p:nvSpPr>
          <p:spPr bwMode="auto">
            <a:xfrm>
              <a:off x="2532621" y="1780969"/>
              <a:ext cx="6349807" cy="914400"/>
            </a:xfrm>
            <a:prstGeom prst="rect">
              <a:avLst/>
            </a:prstGeom>
            <a:noFill/>
            <a:ln>
              <a:noFill/>
              <a:headEnd/>
              <a:tailEnd/>
            </a:ln>
            <a:effectLst/>
            <a:scene3d>
              <a:camera prst="orthographicFront">
                <a:rot lat="0" lon="0" rev="0"/>
              </a:camera>
              <a:lightRig rig="contrasting" dir="t">
                <a:rot lat="0" lon="0" rev="7800000"/>
              </a:lightRig>
            </a:scene3d>
            <a:sp3d>
              <a:bevelT w="139700" h="139700"/>
            </a:sp3d>
          </p:spPr>
          <p:style>
            <a:lnRef idx="1">
              <a:schemeClr val="dk1"/>
            </a:lnRef>
            <a:fillRef idx="2">
              <a:schemeClr val="dk1"/>
            </a:fillRef>
            <a:effectRef idx="1">
              <a:schemeClr val="dk1"/>
            </a:effectRef>
            <a:fontRef idx="minor">
              <a:schemeClr val="dk1"/>
            </a:fontRef>
          </p:style>
          <p:txBody>
            <a:bodyPr wrap="square" lIns="182880" tIns="182880" rIns="182880" bIns="182880" anchor="ctr" anchorCtr="0">
              <a:noAutofit/>
            </a:bodyPr>
            <a:lstStyle>
              <a:defPPr>
                <a:defRPr lang="en-US"/>
              </a:defPPr>
              <a:lvl1pPr defTabSz="912813">
                <a:spcBef>
                  <a:spcPts val="600"/>
                </a:spcBef>
                <a:defRPr sz="1600" b="1">
                  <a:solidFill>
                    <a:schemeClr val="bg1"/>
                  </a:solidFill>
                </a:defRPr>
              </a:lvl1pPr>
            </a:lstStyle>
            <a:p>
              <a:r>
                <a:rPr lang="en-US" dirty="0" smtClean="0">
                  <a:solidFill>
                    <a:schemeClr val="tx1">
                      <a:lumMod val="75000"/>
                      <a:lumOff val="25000"/>
                    </a:schemeClr>
                  </a:solidFill>
                </a:rPr>
                <a:t>A </a:t>
              </a:r>
              <a:r>
                <a:rPr lang="en-US" dirty="0">
                  <a:solidFill>
                    <a:schemeClr val="tx1">
                      <a:lumMod val="75000"/>
                      <a:lumOff val="25000"/>
                    </a:schemeClr>
                  </a:solidFill>
                </a:rPr>
                <a:t>dynamic </a:t>
              </a:r>
              <a:r>
                <a:rPr lang="en-US" dirty="0" smtClean="0">
                  <a:solidFill>
                    <a:schemeClr val="tx1">
                      <a:lumMod val="75000"/>
                      <a:lumOff val="25000"/>
                    </a:schemeClr>
                  </a:solidFill>
                </a:rPr>
                <a:t>identity tool</a:t>
              </a:r>
              <a:r>
                <a:rPr lang="en-US" b="0" dirty="0">
                  <a:solidFill>
                    <a:schemeClr val="tx1">
                      <a:lumMod val="75000"/>
                      <a:lumOff val="25000"/>
                    </a:schemeClr>
                  </a:solidFill>
                </a:rPr>
                <a:t> </a:t>
              </a:r>
              <a:r>
                <a:rPr lang="en-US" b="0" dirty="0" smtClean="0">
                  <a:solidFill>
                    <a:schemeClr val="tx1">
                      <a:lumMod val="75000"/>
                      <a:lumOff val="25000"/>
                    </a:schemeClr>
                  </a:solidFill>
                </a:rPr>
                <a:t>that evaluates true consumers by questions </a:t>
              </a:r>
              <a:r>
                <a:rPr lang="en-US" b="0" dirty="0">
                  <a:solidFill>
                    <a:schemeClr val="tx1">
                      <a:lumMod val="75000"/>
                      <a:lumOff val="25000"/>
                    </a:schemeClr>
                  </a:solidFill>
                </a:rPr>
                <a:t>generated from a wide dataset of personal </a:t>
              </a:r>
              <a:r>
                <a:rPr lang="en-US" b="0" dirty="0" smtClean="0">
                  <a:solidFill>
                    <a:schemeClr val="tx1">
                      <a:lumMod val="75000"/>
                      <a:lumOff val="25000"/>
                    </a:schemeClr>
                  </a:solidFill>
                </a:rPr>
                <a:t>information and is used in combination with an identity-based risk score.</a:t>
              </a:r>
              <a:endParaRPr lang="en-US" b="0" dirty="0">
                <a:solidFill>
                  <a:schemeClr val="tx1">
                    <a:lumMod val="75000"/>
                    <a:lumOff val="25000"/>
                  </a:schemeClr>
                </a:solidFill>
              </a:endParaRPr>
            </a:p>
            <a:p>
              <a:r>
                <a:rPr lang="en-GB" b="0" dirty="0" smtClean="0">
                  <a:solidFill>
                    <a:schemeClr val="tx1">
                      <a:lumMod val="75000"/>
                      <a:lumOff val="25000"/>
                    </a:schemeClr>
                  </a:solidFill>
                </a:rPr>
                <a:t>.</a:t>
              </a:r>
              <a:endParaRPr lang="en-GB" sz="1800" b="0" dirty="0">
                <a:solidFill>
                  <a:schemeClr val="tx1">
                    <a:lumMod val="75000"/>
                    <a:lumOff val="25000"/>
                  </a:schemeClr>
                </a:solidFill>
              </a:endParaRPr>
            </a:p>
          </p:txBody>
        </p:sp>
        <p:sp>
          <p:nvSpPr>
            <p:cNvPr id="37" name="Right Arrow 36"/>
            <p:cNvSpPr/>
            <p:nvPr/>
          </p:nvSpPr>
          <p:spPr>
            <a:xfrm>
              <a:off x="6437313" y="3974997"/>
              <a:ext cx="502023" cy="363485"/>
            </a:xfrm>
            <a:prstGeom prst="rightArrow">
              <a:avLst/>
            </a:prstGeom>
            <a:gradFill flip="none" rotWithShape="1">
              <a:gsLst>
                <a:gs pos="0">
                  <a:schemeClr val="tx1">
                    <a:lumMod val="75000"/>
                    <a:lumOff val="25000"/>
                  </a:schemeClr>
                </a:gs>
                <a:gs pos="50000">
                  <a:schemeClr val="tx1">
                    <a:tint val="44500"/>
                    <a:satMod val="160000"/>
                  </a:schemeClr>
                </a:gs>
                <a:gs pos="100000">
                  <a:schemeClr val="bg1">
                    <a:alpha val="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ounded Rectangle 38"/>
            <p:cNvSpPr/>
            <p:nvPr/>
          </p:nvSpPr>
          <p:spPr>
            <a:xfrm>
              <a:off x="7005352" y="3841348"/>
              <a:ext cx="1260958" cy="630782"/>
            </a:xfrm>
            <a:prstGeom prst="round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200" dirty="0" smtClean="0">
                  <a:solidFill>
                    <a:schemeClr val="bg1"/>
                  </a:solidFill>
                </a:rPr>
                <a:t>DECISION</a:t>
              </a:r>
              <a:endParaRPr lang="en-US" sz="1200" b="1" spc="200" dirty="0">
                <a:solidFill>
                  <a:schemeClr val="bg1"/>
                </a:solidFill>
              </a:endParaRPr>
            </a:p>
          </p:txBody>
        </p:sp>
        <p:sp>
          <p:nvSpPr>
            <p:cNvPr id="40" name="Rounded Rectangle 39"/>
            <p:cNvSpPr/>
            <p:nvPr/>
          </p:nvSpPr>
          <p:spPr>
            <a:xfrm>
              <a:off x="494170" y="1635407"/>
              <a:ext cx="1881916" cy="834190"/>
            </a:xfrm>
            <a:prstGeom prst="roundRect">
              <a:avLst/>
            </a:prstGeom>
            <a:solidFill>
              <a:schemeClr val="accent6"/>
            </a:solidFill>
            <a:ln w="3175">
              <a:no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500" b="1" dirty="0" smtClean="0">
                  <a:solidFill>
                    <a:schemeClr val="bg1"/>
                  </a:solidFill>
                </a:rPr>
                <a:t>KNOWLEDGE IQ</a:t>
              </a:r>
              <a:r>
                <a:rPr lang="en-US" sz="1500" baseline="30000" dirty="0" smtClean="0">
                  <a:solidFill>
                    <a:schemeClr val="bg1"/>
                  </a:solidFill>
                </a:rPr>
                <a:t>SM</a:t>
              </a:r>
              <a:endParaRPr lang="en-US" sz="1400" baseline="30000" dirty="0">
                <a:solidFill>
                  <a:schemeClr val="bg1"/>
                </a:solidFill>
              </a:endParaRPr>
            </a:p>
          </p:txBody>
        </p:sp>
        <p:sp>
          <p:nvSpPr>
            <p:cNvPr id="41" name="Rounded Rectangle 40"/>
            <p:cNvSpPr/>
            <p:nvPr/>
          </p:nvSpPr>
          <p:spPr>
            <a:xfrm>
              <a:off x="4630423" y="3841348"/>
              <a:ext cx="1745417" cy="630783"/>
            </a:xfrm>
            <a:prstGeom prst="round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spc="200" dirty="0" smtClean="0">
                  <a:solidFill>
                    <a:schemeClr val="bg1"/>
                  </a:solidFill>
                </a:rPr>
                <a:t>SCORE &amp; QUIZ EVALUATED</a:t>
              </a:r>
              <a:endParaRPr lang="en-US" sz="1200" b="1" spc="200" dirty="0">
                <a:solidFill>
                  <a:schemeClr val="bg1"/>
                </a:solidFill>
              </a:endParaRPr>
            </a:p>
          </p:txBody>
        </p:sp>
        <p:sp>
          <p:nvSpPr>
            <p:cNvPr id="42" name="Rounded Rectangle 41"/>
            <p:cNvSpPr/>
            <p:nvPr/>
          </p:nvSpPr>
          <p:spPr>
            <a:xfrm>
              <a:off x="967831" y="2933700"/>
              <a:ext cx="1094899" cy="630783"/>
            </a:xfrm>
            <a:prstGeom prst="round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WEBSITE</a:t>
              </a:r>
              <a:endParaRPr lang="en-US" sz="1200" b="1" dirty="0">
                <a:solidFill>
                  <a:schemeClr val="bg1"/>
                </a:solidFill>
                <a:latin typeface="Arial Black" panose="020B0A04020102020204" pitchFamily="34" charset="0"/>
              </a:endParaRPr>
            </a:p>
          </p:txBody>
        </p:sp>
        <p:sp>
          <p:nvSpPr>
            <p:cNvPr id="43" name="Bent-Up Arrow 42"/>
            <p:cNvSpPr/>
            <p:nvPr/>
          </p:nvSpPr>
          <p:spPr>
            <a:xfrm>
              <a:off x="2087908" y="4632366"/>
              <a:ext cx="1176801" cy="693401"/>
            </a:xfrm>
            <a:prstGeom prst="bentUpArrow">
              <a:avLst/>
            </a:prstGeom>
            <a:gradFill flip="none" rotWithShape="1">
              <a:gsLst>
                <a:gs pos="1250">
                  <a:schemeClr val="tx1">
                    <a:lumMod val="75000"/>
                    <a:lumOff val="25000"/>
                  </a:schemeClr>
                </a:gs>
                <a:gs pos="75000">
                  <a:srgbClr val="D3D3D3"/>
                </a:gs>
                <a:gs pos="26000">
                  <a:schemeClr val="tx1">
                    <a:lumMod val="50000"/>
                    <a:lumOff val="50000"/>
                  </a:schemeClr>
                </a:gs>
                <a:gs pos="100000">
                  <a:schemeClr val="tx1">
                    <a:tint val="23500"/>
                    <a:satMod val="160000"/>
                    <a:alpha val="0"/>
                  </a:schemeClr>
                </a:gs>
              </a:gsLst>
              <a:lin ang="108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Bent-Up Arrow 43"/>
            <p:cNvSpPr/>
            <p:nvPr/>
          </p:nvSpPr>
          <p:spPr>
            <a:xfrm flipV="1">
              <a:off x="2123408" y="3060652"/>
              <a:ext cx="1141301" cy="693401"/>
            </a:xfrm>
            <a:prstGeom prst="bentUpArrow">
              <a:avLst/>
            </a:prstGeom>
            <a:gradFill flip="none" rotWithShape="1">
              <a:gsLst>
                <a:gs pos="1250">
                  <a:schemeClr val="tx1">
                    <a:lumMod val="75000"/>
                    <a:lumOff val="25000"/>
                  </a:schemeClr>
                </a:gs>
                <a:gs pos="75000">
                  <a:srgbClr val="D3D3D3"/>
                </a:gs>
                <a:gs pos="26000">
                  <a:schemeClr val="tx1">
                    <a:lumMod val="50000"/>
                    <a:lumOff val="50000"/>
                  </a:schemeClr>
                </a:gs>
                <a:gs pos="100000">
                  <a:schemeClr val="tx1">
                    <a:tint val="23500"/>
                    <a:satMod val="160000"/>
                    <a:alpha val="0"/>
                  </a:schemeClr>
                </a:gs>
              </a:gsLst>
              <a:lin ang="10800000" scaled="0"/>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ight Arrow 44"/>
            <p:cNvSpPr/>
            <p:nvPr/>
          </p:nvSpPr>
          <p:spPr>
            <a:xfrm>
              <a:off x="4071159" y="3974997"/>
              <a:ext cx="502023" cy="363485"/>
            </a:xfrm>
            <a:prstGeom prst="rightArrow">
              <a:avLst/>
            </a:prstGeom>
            <a:gradFill flip="none" rotWithShape="1">
              <a:gsLst>
                <a:gs pos="0">
                  <a:schemeClr val="tx1">
                    <a:lumMod val="75000"/>
                    <a:lumOff val="25000"/>
                  </a:schemeClr>
                </a:gs>
                <a:gs pos="50000">
                  <a:schemeClr val="tx1">
                    <a:tint val="44500"/>
                    <a:satMod val="160000"/>
                  </a:schemeClr>
                </a:gs>
                <a:gs pos="100000">
                  <a:schemeClr val="bg1">
                    <a:alpha val="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p:cNvSpPr/>
            <p:nvPr/>
          </p:nvSpPr>
          <p:spPr>
            <a:xfrm>
              <a:off x="967831" y="3848093"/>
              <a:ext cx="1094899" cy="630783"/>
            </a:xfrm>
            <a:prstGeom prst="roundRect">
              <a:avLst/>
            </a:prstGeom>
            <a:solidFill>
              <a:schemeClr val="accent3"/>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CALL CENTER</a:t>
              </a:r>
              <a:endParaRPr lang="en-US" sz="1200" b="1" dirty="0">
                <a:solidFill>
                  <a:schemeClr val="bg1"/>
                </a:solidFill>
                <a:latin typeface="Arial Black" panose="020B0A04020102020204" pitchFamily="34" charset="0"/>
              </a:endParaRPr>
            </a:p>
          </p:txBody>
        </p:sp>
        <p:sp>
          <p:nvSpPr>
            <p:cNvPr id="47" name="Rounded Rectangle 46"/>
            <p:cNvSpPr/>
            <p:nvPr/>
          </p:nvSpPr>
          <p:spPr>
            <a:xfrm>
              <a:off x="967831" y="4762486"/>
              <a:ext cx="1094899" cy="630783"/>
            </a:xfrm>
            <a:prstGeom prst="round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chemeClr val="bg1"/>
                  </a:solidFill>
                </a:rPr>
                <a:t>FACE TO FACE</a:t>
              </a:r>
              <a:endParaRPr lang="en-US" sz="1200" b="1" dirty="0">
                <a:solidFill>
                  <a:schemeClr val="bg1"/>
                </a:solidFill>
                <a:latin typeface="Arial" panose="020B0604020202020204" pitchFamily="34" charset="0"/>
                <a:cs typeface="Arial" panose="020B0604020202020204" pitchFamily="34" charset="0"/>
              </a:endParaRPr>
            </a:p>
          </p:txBody>
        </p:sp>
        <p:cxnSp>
          <p:nvCxnSpPr>
            <p:cNvPr id="48" name="Straight Arrow Connector 47"/>
            <p:cNvCxnSpPr/>
            <p:nvPr/>
          </p:nvCxnSpPr>
          <p:spPr>
            <a:xfrm>
              <a:off x="6688324" y="6011891"/>
              <a:ext cx="1543084"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9" name="Oval 48"/>
            <p:cNvSpPr/>
            <p:nvPr/>
          </p:nvSpPr>
          <p:spPr>
            <a:xfrm>
              <a:off x="7266624" y="4595779"/>
              <a:ext cx="738415" cy="700492"/>
            </a:xfrm>
            <a:prstGeom prst="ellipse">
              <a:avLst/>
            </a:prstGeom>
            <a:solidFill>
              <a:srgbClr val="FF0000"/>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b="1" dirty="0" smtClean="0">
                  <a:solidFill>
                    <a:schemeClr val="bg1"/>
                  </a:solidFill>
                  <a:latin typeface="Arial Black" panose="020B0A04020102020204" pitchFamily="34" charset="0"/>
                </a:rPr>
                <a:t>NO PASS</a:t>
              </a:r>
              <a:endParaRPr lang="en-US" sz="900" b="1" dirty="0">
                <a:solidFill>
                  <a:schemeClr val="bg1"/>
                </a:solidFill>
                <a:latin typeface="Arial Black" panose="020B0A04020102020204" pitchFamily="34" charset="0"/>
              </a:endParaRPr>
            </a:p>
          </p:txBody>
        </p:sp>
      </p:grpSp>
      <p:sp>
        <p:nvSpPr>
          <p:cNvPr id="23" name="TextBox 22"/>
          <p:cNvSpPr txBox="1"/>
          <p:nvPr/>
        </p:nvSpPr>
        <p:spPr>
          <a:xfrm>
            <a:off x="4630423" y="4465597"/>
            <a:ext cx="1946223" cy="1477328"/>
          </a:xfrm>
          <a:prstGeom prst="rect">
            <a:avLst/>
          </a:prstGeom>
          <a:noFill/>
        </p:spPr>
        <p:txBody>
          <a:bodyPr wrap="square" rtlCol="0">
            <a:spAutoFit/>
          </a:bodyPr>
          <a:lstStyle/>
          <a:p>
            <a:pPr marL="182880" indent="-171450">
              <a:spcBef>
                <a:spcPts val="300"/>
              </a:spcBef>
              <a:buClr>
                <a:schemeClr val="accent6"/>
              </a:buClr>
              <a:buSzPct val="100000"/>
              <a:buFont typeface="Wingdings" panose="05000000000000000000" pitchFamily="2" charset="2"/>
              <a:buChar char="§"/>
            </a:pPr>
            <a:r>
              <a:rPr lang="en-US" sz="1000" b="1" dirty="0" smtClean="0">
                <a:solidFill>
                  <a:schemeClr val="tx1">
                    <a:lumMod val="75000"/>
                    <a:lumOff val="25000"/>
                  </a:schemeClr>
                </a:solidFill>
              </a:rPr>
              <a:t>FCRA-BASED AGGREGATED SCORE</a:t>
            </a:r>
          </a:p>
          <a:p>
            <a:pPr marL="182880" indent="-171450">
              <a:spcBef>
                <a:spcPts val="300"/>
              </a:spcBef>
              <a:buClr>
                <a:schemeClr val="accent6"/>
              </a:buClr>
              <a:buSzPct val="100000"/>
              <a:buFont typeface="Wingdings" panose="05000000000000000000" pitchFamily="2" charset="2"/>
              <a:buChar char="§"/>
            </a:pPr>
            <a:r>
              <a:rPr lang="en-US" sz="1000" b="1" dirty="0" smtClean="0">
                <a:solidFill>
                  <a:schemeClr val="tx1">
                    <a:lumMod val="75000"/>
                    <a:lumOff val="25000"/>
                  </a:schemeClr>
                </a:solidFill>
              </a:rPr>
              <a:t>PRECISE MATCH</a:t>
            </a:r>
            <a:r>
              <a:rPr lang="en-US" sz="1000" b="1" baseline="30000" dirty="0" smtClean="0">
                <a:solidFill>
                  <a:schemeClr val="tx1">
                    <a:lumMod val="75000"/>
                    <a:lumOff val="25000"/>
                  </a:schemeClr>
                </a:solidFill>
              </a:rPr>
              <a:t>SM</a:t>
            </a:r>
            <a:r>
              <a:rPr lang="en-US" sz="1000" b="1" dirty="0" smtClean="0">
                <a:solidFill>
                  <a:schemeClr val="tx1">
                    <a:lumMod val="75000"/>
                    <a:lumOff val="25000"/>
                  </a:schemeClr>
                </a:solidFill>
              </a:rPr>
              <a:t>  CODES</a:t>
            </a:r>
          </a:p>
          <a:p>
            <a:pPr marL="182880" indent="-171450">
              <a:spcBef>
                <a:spcPts val="300"/>
              </a:spcBef>
              <a:buClr>
                <a:schemeClr val="accent6"/>
              </a:buClr>
              <a:buSzPct val="100000"/>
              <a:buFont typeface="Wingdings" panose="05000000000000000000" pitchFamily="2" charset="2"/>
              <a:buChar char="§"/>
            </a:pPr>
            <a:r>
              <a:rPr lang="en-US" sz="1000" b="1" dirty="0" smtClean="0">
                <a:solidFill>
                  <a:schemeClr val="tx1">
                    <a:lumMod val="75000"/>
                    <a:lumOff val="25000"/>
                  </a:schemeClr>
                </a:solidFill>
              </a:rPr>
              <a:t>HIGH-RISK ATTRIBUTES</a:t>
            </a:r>
          </a:p>
          <a:p>
            <a:pPr marL="182880" indent="-171450">
              <a:spcBef>
                <a:spcPts val="300"/>
              </a:spcBef>
              <a:buClr>
                <a:schemeClr val="accent6"/>
              </a:buClr>
              <a:buSzPct val="100000"/>
              <a:buFont typeface="Wingdings" panose="05000000000000000000" pitchFamily="2" charset="2"/>
              <a:buChar char="§"/>
            </a:pPr>
            <a:r>
              <a:rPr lang="en-US" sz="1000" b="1" dirty="0" smtClean="0">
                <a:solidFill>
                  <a:schemeClr val="tx1">
                    <a:lumMod val="75000"/>
                    <a:lumOff val="25000"/>
                  </a:schemeClr>
                </a:solidFill>
              </a:rPr>
              <a:t>INTERNAL CHECKS</a:t>
            </a:r>
          </a:p>
          <a:p>
            <a:pPr marL="182880" indent="-171450">
              <a:spcBef>
                <a:spcPts val="300"/>
              </a:spcBef>
              <a:buClr>
                <a:schemeClr val="accent6"/>
              </a:buClr>
              <a:buSzPct val="100000"/>
              <a:buFont typeface="Wingdings" panose="05000000000000000000" pitchFamily="2" charset="2"/>
              <a:buChar char="§"/>
            </a:pPr>
            <a:r>
              <a:rPr lang="en-US" sz="1000" b="1" dirty="0" smtClean="0">
                <a:solidFill>
                  <a:schemeClr val="tx1">
                    <a:lumMod val="75000"/>
                    <a:lumOff val="25000"/>
                  </a:schemeClr>
                </a:solidFill>
              </a:rPr>
              <a:t>EXTERNAL THIRD PARTY CHECKS</a:t>
            </a:r>
            <a:endParaRPr lang="en-US" sz="1000" b="1" dirty="0">
              <a:solidFill>
                <a:schemeClr val="tx1">
                  <a:lumMod val="75000"/>
                  <a:lumOff val="25000"/>
                </a:schemeClr>
              </a:solidFill>
            </a:endParaRPr>
          </a:p>
        </p:txBody>
      </p:sp>
    </p:spTree>
    <p:extLst>
      <p:ext uri="{BB962C8B-B14F-4D97-AF65-F5344CB8AC3E}">
        <p14:creationId xmlns:p14="http://schemas.microsoft.com/office/powerpoint/2010/main" val="15510039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44762" y="4676503"/>
            <a:ext cx="4499238" cy="2701096"/>
          </a:xfrm>
          <a:prstGeom prst="rect">
            <a:avLst/>
          </a:prstGeom>
        </p:spPr>
      </p:pic>
      <p:pic>
        <p:nvPicPr>
          <p:cNvPr id="3" name="Picture 2"/>
          <p:cNvPicPr>
            <a:picLocks noChangeAspect="1"/>
          </p:cNvPicPr>
          <p:nvPr/>
        </p:nvPicPr>
        <p:blipFill>
          <a:blip r:embed="rId3"/>
          <a:stretch>
            <a:fillRect/>
          </a:stretch>
        </p:blipFill>
        <p:spPr>
          <a:xfrm>
            <a:off x="598958" y="1043189"/>
            <a:ext cx="8184434" cy="4100538"/>
          </a:xfrm>
          <a:prstGeom prst="rect">
            <a:avLst/>
          </a:prstGeom>
        </p:spPr>
      </p:pic>
    </p:spTree>
    <p:extLst>
      <p:ext uri="{BB962C8B-B14F-4D97-AF65-F5344CB8AC3E}">
        <p14:creationId xmlns:p14="http://schemas.microsoft.com/office/powerpoint/2010/main" val="27711200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50756" y="4572000"/>
            <a:ext cx="4499238" cy="2286000"/>
          </a:xfrm>
          <a:prstGeom prst="rect">
            <a:avLst/>
          </a:prstGeom>
          <a:gradFill>
            <a:gsLst>
              <a:gs pos="100000">
                <a:srgbClr val="FFFFFF"/>
              </a:gs>
              <a:gs pos="100000">
                <a:srgbClr val="FFFFFF">
                  <a:alpha val="0"/>
                </a:srgbClr>
              </a:gs>
            </a:gsLst>
            <a:lin ang="5400000" scaled="1"/>
          </a:gradFill>
        </p:spPr>
      </p:pic>
      <p:sp>
        <p:nvSpPr>
          <p:cNvPr id="2" name="Title 1"/>
          <p:cNvSpPr>
            <a:spLocks noGrp="1"/>
          </p:cNvSpPr>
          <p:nvPr>
            <p:ph type="title" idx="4294967295"/>
          </p:nvPr>
        </p:nvSpPr>
        <p:spPr>
          <a:xfrm>
            <a:off x="1328738" y="225425"/>
            <a:ext cx="7815262" cy="984250"/>
          </a:xfrm>
        </p:spPr>
        <p:txBody>
          <a:bodyPr>
            <a:normAutofit fontScale="90000"/>
          </a:bodyPr>
          <a:lstStyle/>
          <a:p>
            <a:r>
              <a:rPr lang="en-US" sz="2700" b="1" dirty="0" smtClean="0">
                <a:solidFill>
                  <a:schemeClr val="tx2"/>
                </a:solidFill>
              </a:rPr>
              <a:t/>
            </a:r>
            <a:br>
              <a:rPr lang="en-US" sz="2700" b="1" dirty="0" smtClean="0">
                <a:solidFill>
                  <a:schemeClr val="tx2"/>
                </a:solidFill>
              </a:rPr>
            </a:br>
            <a:r>
              <a:rPr lang="en-US" sz="2700" b="1" dirty="0">
                <a:solidFill>
                  <a:schemeClr val="tx2"/>
                </a:solidFill>
              </a:rPr>
              <a:t/>
            </a:r>
            <a:br>
              <a:rPr lang="en-US" sz="2700" b="1" dirty="0">
                <a:solidFill>
                  <a:schemeClr val="tx2"/>
                </a:solidFill>
              </a:rPr>
            </a:br>
            <a:r>
              <a:rPr lang="en-US" sz="2700" b="1" dirty="0" smtClean="0">
                <a:solidFill>
                  <a:schemeClr val="tx2"/>
                </a:solidFill>
              </a:rPr>
              <a:t>Precise </a:t>
            </a:r>
            <a:r>
              <a:rPr lang="en-US" sz="2700" b="1" dirty="0">
                <a:solidFill>
                  <a:schemeClr val="tx2"/>
                </a:solidFill>
              </a:rPr>
              <a:t>ID with Knowledge IQ </a:t>
            </a:r>
            <a:br>
              <a:rPr lang="en-US" sz="2700" b="1" dirty="0">
                <a:solidFill>
                  <a:schemeClr val="tx2"/>
                </a:solidFill>
              </a:rPr>
            </a:br>
            <a:r>
              <a:rPr lang="en-US" sz="2700" dirty="0">
                <a:solidFill>
                  <a:schemeClr val="tx2"/>
                </a:solidFill>
              </a:rPr>
              <a:t>Setup</a:t>
            </a:r>
            <a:r>
              <a:rPr lang="en-US" dirty="0"/>
              <a:t/>
            </a:r>
            <a:br>
              <a:rPr lang="en-US" dirty="0"/>
            </a:br>
            <a:endParaRPr lang="en-US" dirty="0"/>
          </a:p>
        </p:txBody>
      </p:sp>
      <p:sp>
        <p:nvSpPr>
          <p:cNvPr id="30" name="Rectangle 29"/>
          <p:cNvSpPr/>
          <p:nvPr/>
        </p:nvSpPr>
        <p:spPr>
          <a:xfrm>
            <a:off x="471008" y="1625461"/>
            <a:ext cx="6005992" cy="668034"/>
          </a:xfrm>
          <a:prstGeom prst="rect">
            <a:avLst/>
          </a:prstGeom>
          <a:solidFill>
            <a:schemeClr val="accent6"/>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82880">
              <a:defRPr/>
            </a:pPr>
            <a:r>
              <a:rPr lang="en-US" sz="1400" b="1" spc="100" dirty="0" smtClean="0">
                <a:solidFill>
                  <a:schemeClr val="bg1"/>
                </a:solidFill>
              </a:rPr>
              <a:t>Experian provides a best practice default configuration while enabling customization for each credit union</a:t>
            </a:r>
            <a:endParaRPr lang="en-US" sz="1400" b="1" spc="100" dirty="0">
              <a:solidFill>
                <a:schemeClr val="bg1"/>
              </a:solidFill>
            </a:endParaRPr>
          </a:p>
        </p:txBody>
      </p:sp>
      <p:sp>
        <p:nvSpPr>
          <p:cNvPr id="32" name="Rounded Rectangle 31"/>
          <p:cNvSpPr/>
          <p:nvPr/>
        </p:nvSpPr>
        <p:spPr>
          <a:xfrm>
            <a:off x="809625" y="2802815"/>
            <a:ext cx="2552700" cy="581624"/>
          </a:xfrm>
          <a:prstGeom prst="round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300" dirty="0" smtClean="0">
                <a:solidFill>
                  <a:schemeClr val="bg1"/>
                </a:solidFill>
              </a:rPr>
              <a:t>QUESTION CONFIGURATION</a:t>
            </a:r>
            <a:endParaRPr lang="en-US" sz="1400" b="1" spc="300" dirty="0">
              <a:solidFill>
                <a:schemeClr val="bg1"/>
              </a:solidFill>
            </a:endParaRPr>
          </a:p>
        </p:txBody>
      </p:sp>
      <p:sp>
        <p:nvSpPr>
          <p:cNvPr id="35" name="Rounded Rectangle 34"/>
          <p:cNvSpPr/>
          <p:nvPr/>
        </p:nvSpPr>
        <p:spPr>
          <a:xfrm>
            <a:off x="979713" y="3688881"/>
            <a:ext cx="2269254" cy="384048"/>
          </a:xfrm>
          <a:prstGeom prst="round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SELECTION</a:t>
            </a:r>
            <a:endParaRPr lang="en-US" sz="1400" b="1" dirty="0">
              <a:solidFill>
                <a:schemeClr val="bg1"/>
              </a:solidFill>
            </a:endParaRPr>
          </a:p>
        </p:txBody>
      </p:sp>
      <p:sp>
        <p:nvSpPr>
          <p:cNvPr id="36" name="Right Arrow 35"/>
          <p:cNvSpPr/>
          <p:nvPr/>
        </p:nvSpPr>
        <p:spPr>
          <a:xfrm rot="5400000">
            <a:off x="1965808" y="3389277"/>
            <a:ext cx="297064" cy="270856"/>
          </a:xfrm>
          <a:prstGeom prst="rightArrow">
            <a:avLst/>
          </a:prstGeom>
          <a:gradFill flip="none" rotWithShape="1">
            <a:gsLst>
              <a:gs pos="0">
                <a:schemeClr val="tx1">
                  <a:lumMod val="75000"/>
                  <a:lumOff val="25000"/>
                </a:schemeClr>
              </a:gs>
              <a:gs pos="50000">
                <a:schemeClr val="tx1">
                  <a:tint val="44500"/>
                  <a:satMod val="160000"/>
                </a:schemeClr>
              </a:gs>
              <a:gs pos="100000">
                <a:schemeClr val="bg1">
                  <a:alpha val="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ight Arrow 36"/>
          <p:cNvSpPr/>
          <p:nvPr/>
        </p:nvSpPr>
        <p:spPr>
          <a:xfrm rot="5400000">
            <a:off x="1965808" y="4109365"/>
            <a:ext cx="297064" cy="270856"/>
          </a:xfrm>
          <a:prstGeom prst="rightArrow">
            <a:avLst/>
          </a:prstGeom>
          <a:gradFill flip="none" rotWithShape="1">
            <a:gsLst>
              <a:gs pos="0">
                <a:schemeClr val="tx1">
                  <a:lumMod val="75000"/>
                  <a:lumOff val="25000"/>
                </a:schemeClr>
              </a:gs>
              <a:gs pos="50000">
                <a:schemeClr val="tx1">
                  <a:tint val="44500"/>
                  <a:satMod val="160000"/>
                </a:schemeClr>
              </a:gs>
              <a:gs pos="100000">
                <a:schemeClr val="bg1">
                  <a:alpha val="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ounded Rectangle 37"/>
          <p:cNvSpPr/>
          <p:nvPr/>
        </p:nvSpPr>
        <p:spPr>
          <a:xfrm>
            <a:off x="979713" y="4394603"/>
            <a:ext cx="2269254" cy="384048"/>
          </a:xfrm>
          <a:prstGeom prst="round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WEIGHTING</a:t>
            </a:r>
            <a:endParaRPr lang="en-US" sz="1400" b="1" dirty="0">
              <a:solidFill>
                <a:schemeClr val="bg1"/>
              </a:solidFill>
            </a:endParaRPr>
          </a:p>
        </p:txBody>
      </p:sp>
      <p:sp>
        <p:nvSpPr>
          <p:cNvPr id="39" name="Rounded Rectangle 38"/>
          <p:cNvSpPr/>
          <p:nvPr/>
        </p:nvSpPr>
        <p:spPr>
          <a:xfrm>
            <a:off x="979713" y="5094559"/>
            <a:ext cx="2269254" cy="384048"/>
          </a:xfrm>
          <a:prstGeom prst="round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ORDER</a:t>
            </a:r>
            <a:endParaRPr lang="en-US" sz="1400" b="1" dirty="0">
              <a:solidFill>
                <a:schemeClr val="bg1"/>
              </a:solidFill>
            </a:endParaRPr>
          </a:p>
        </p:txBody>
      </p:sp>
      <p:sp>
        <p:nvSpPr>
          <p:cNvPr id="40" name="Rounded Rectangle 39"/>
          <p:cNvSpPr/>
          <p:nvPr/>
        </p:nvSpPr>
        <p:spPr>
          <a:xfrm>
            <a:off x="979713" y="5803362"/>
            <a:ext cx="2269254" cy="384043"/>
          </a:xfrm>
          <a:prstGeom prst="round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CUSTOM TEXT</a:t>
            </a:r>
            <a:endParaRPr lang="en-US" sz="1400" b="1" dirty="0">
              <a:solidFill>
                <a:schemeClr val="bg1"/>
              </a:solidFill>
            </a:endParaRPr>
          </a:p>
        </p:txBody>
      </p:sp>
      <p:sp>
        <p:nvSpPr>
          <p:cNvPr id="41" name="Right Arrow 40"/>
          <p:cNvSpPr/>
          <p:nvPr/>
        </p:nvSpPr>
        <p:spPr>
          <a:xfrm rot="5400000">
            <a:off x="1965808" y="4805280"/>
            <a:ext cx="297064" cy="270856"/>
          </a:xfrm>
          <a:prstGeom prst="rightArrow">
            <a:avLst/>
          </a:prstGeom>
          <a:gradFill flip="none" rotWithShape="1">
            <a:gsLst>
              <a:gs pos="0">
                <a:schemeClr val="tx1">
                  <a:lumMod val="75000"/>
                  <a:lumOff val="25000"/>
                </a:schemeClr>
              </a:gs>
              <a:gs pos="50000">
                <a:schemeClr val="tx1">
                  <a:tint val="44500"/>
                  <a:satMod val="160000"/>
                </a:schemeClr>
              </a:gs>
              <a:gs pos="100000">
                <a:schemeClr val="bg1">
                  <a:alpha val="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ight Arrow 41"/>
          <p:cNvSpPr/>
          <p:nvPr/>
        </p:nvSpPr>
        <p:spPr>
          <a:xfrm rot="5400000">
            <a:off x="1965808" y="5519678"/>
            <a:ext cx="297064" cy="270856"/>
          </a:xfrm>
          <a:prstGeom prst="rightArrow">
            <a:avLst/>
          </a:prstGeom>
          <a:gradFill flip="none" rotWithShape="1">
            <a:gsLst>
              <a:gs pos="0">
                <a:schemeClr val="tx1">
                  <a:lumMod val="75000"/>
                  <a:lumOff val="25000"/>
                </a:schemeClr>
              </a:gs>
              <a:gs pos="50000">
                <a:schemeClr val="tx1">
                  <a:tint val="44500"/>
                  <a:satMod val="160000"/>
                </a:schemeClr>
              </a:gs>
              <a:gs pos="100000">
                <a:schemeClr val="bg1">
                  <a:alpha val="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42"/>
          <p:cNvSpPr/>
          <p:nvPr/>
        </p:nvSpPr>
        <p:spPr>
          <a:xfrm>
            <a:off x="3683322" y="3688881"/>
            <a:ext cx="2269254" cy="384048"/>
          </a:xfrm>
          <a:prstGeom prst="round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MULTI-LAYERED</a:t>
            </a:r>
            <a:endParaRPr lang="en-US" sz="1400" b="1" dirty="0">
              <a:solidFill>
                <a:schemeClr val="bg1"/>
              </a:solidFill>
            </a:endParaRPr>
          </a:p>
        </p:txBody>
      </p:sp>
      <p:sp>
        <p:nvSpPr>
          <p:cNvPr id="44" name="Right Arrow 43"/>
          <p:cNvSpPr/>
          <p:nvPr/>
        </p:nvSpPr>
        <p:spPr>
          <a:xfrm rot="5400000">
            <a:off x="4669417" y="3414397"/>
            <a:ext cx="297064" cy="246233"/>
          </a:xfrm>
          <a:prstGeom prst="rightArrow">
            <a:avLst/>
          </a:prstGeom>
          <a:gradFill flip="none" rotWithShape="1">
            <a:gsLst>
              <a:gs pos="0">
                <a:schemeClr val="tx1">
                  <a:lumMod val="75000"/>
                  <a:lumOff val="25000"/>
                </a:schemeClr>
              </a:gs>
              <a:gs pos="50000">
                <a:schemeClr val="tx1">
                  <a:tint val="44500"/>
                  <a:satMod val="160000"/>
                </a:schemeClr>
              </a:gs>
              <a:gs pos="100000">
                <a:schemeClr val="bg1">
                  <a:alpha val="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ight Arrow 44"/>
          <p:cNvSpPr/>
          <p:nvPr/>
        </p:nvSpPr>
        <p:spPr>
          <a:xfrm rot="5400000">
            <a:off x="4669417" y="4107885"/>
            <a:ext cx="297064" cy="270856"/>
          </a:xfrm>
          <a:prstGeom prst="rightArrow">
            <a:avLst/>
          </a:prstGeom>
          <a:gradFill flip="none" rotWithShape="1">
            <a:gsLst>
              <a:gs pos="0">
                <a:schemeClr val="tx1">
                  <a:lumMod val="75000"/>
                  <a:lumOff val="25000"/>
                </a:schemeClr>
              </a:gs>
              <a:gs pos="50000">
                <a:schemeClr val="tx1">
                  <a:tint val="44500"/>
                  <a:satMod val="160000"/>
                </a:schemeClr>
              </a:gs>
              <a:gs pos="100000">
                <a:schemeClr val="bg1">
                  <a:alpha val="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ounded Rectangle 45"/>
          <p:cNvSpPr/>
          <p:nvPr/>
        </p:nvSpPr>
        <p:spPr>
          <a:xfrm>
            <a:off x="3683322" y="4394603"/>
            <a:ext cx="2269254" cy="384048"/>
          </a:xfrm>
          <a:prstGeom prst="round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CONFIGURABLE</a:t>
            </a:r>
            <a:endParaRPr lang="en-US" sz="1400" b="1" dirty="0">
              <a:solidFill>
                <a:schemeClr val="bg1"/>
              </a:solidFill>
            </a:endParaRPr>
          </a:p>
        </p:txBody>
      </p:sp>
      <p:sp>
        <p:nvSpPr>
          <p:cNvPr id="47" name="Rounded Rectangle 46"/>
          <p:cNvSpPr/>
          <p:nvPr/>
        </p:nvSpPr>
        <p:spPr>
          <a:xfrm>
            <a:off x="3683322" y="5094559"/>
            <a:ext cx="2269254" cy="384048"/>
          </a:xfrm>
          <a:prstGeom prst="round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OVERRIDES</a:t>
            </a:r>
            <a:endParaRPr lang="en-US" sz="1400" b="1" dirty="0">
              <a:solidFill>
                <a:schemeClr val="bg1"/>
              </a:solidFill>
            </a:endParaRPr>
          </a:p>
        </p:txBody>
      </p:sp>
      <p:sp>
        <p:nvSpPr>
          <p:cNvPr id="48" name="Rounded Rectangle 47"/>
          <p:cNvSpPr/>
          <p:nvPr/>
        </p:nvSpPr>
        <p:spPr>
          <a:xfrm>
            <a:off x="3683322" y="5803359"/>
            <a:ext cx="2269254" cy="384048"/>
          </a:xfrm>
          <a:prstGeom prst="roundRect">
            <a:avLst/>
          </a:prstGeom>
          <a:solidFill>
            <a:schemeClr val="tx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smtClean="0">
                <a:solidFill>
                  <a:schemeClr val="bg1"/>
                </a:solidFill>
              </a:rPr>
              <a:t>VELOCITY CHECKS</a:t>
            </a:r>
            <a:endParaRPr lang="en-US" sz="1400" b="1" dirty="0">
              <a:solidFill>
                <a:schemeClr val="bg1"/>
              </a:solidFill>
            </a:endParaRPr>
          </a:p>
        </p:txBody>
      </p:sp>
      <p:sp>
        <p:nvSpPr>
          <p:cNvPr id="49" name="Right Arrow 48"/>
          <p:cNvSpPr/>
          <p:nvPr/>
        </p:nvSpPr>
        <p:spPr>
          <a:xfrm rot="5400000">
            <a:off x="4669417" y="5518805"/>
            <a:ext cx="297064" cy="270856"/>
          </a:xfrm>
          <a:prstGeom prst="rightArrow">
            <a:avLst/>
          </a:prstGeom>
          <a:gradFill flip="none" rotWithShape="1">
            <a:gsLst>
              <a:gs pos="0">
                <a:schemeClr val="tx1">
                  <a:lumMod val="75000"/>
                  <a:lumOff val="25000"/>
                </a:schemeClr>
              </a:gs>
              <a:gs pos="50000">
                <a:schemeClr val="tx1">
                  <a:tint val="44500"/>
                  <a:satMod val="160000"/>
                </a:schemeClr>
              </a:gs>
              <a:gs pos="100000">
                <a:schemeClr val="bg1">
                  <a:alpha val="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Right Arrow 49"/>
          <p:cNvSpPr/>
          <p:nvPr/>
        </p:nvSpPr>
        <p:spPr>
          <a:xfrm rot="5400000">
            <a:off x="4669417" y="4813353"/>
            <a:ext cx="297064" cy="270856"/>
          </a:xfrm>
          <a:prstGeom prst="rightArrow">
            <a:avLst/>
          </a:prstGeom>
          <a:gradFill flip="none" rotWithShape="1">
            <a:gsLst>
              <a:gs pos="0">
                <a:schemeClr val="tx1">
                  <a:lumMod val="75000"/>
                  <a:lumOff val="25000"/>
                </a:schemeClr>
              </a:gs>
              <a:gs pos="50000">
                <a:schemeClr val="tx1">
                  <a:tint val="44500"/>
                  <a:satMod val="160000"/>
                </a:schemeClr>
              </a:gs>
              <a:gs pos="100000">
                <a:schemeClr val="bg1">
                  <a:alpha val="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Rounded Rectangle 50"/>
          <p:cNvSpPr/>
          <p:nvPr/>
        </p:nvSpPr>
        <p:spPr>
          <a:xfrm>
            <a:off x="3541599" y="2802815"/>
            <a:ext cx="2552700" cy="581624"/>
          </a:xfrm>
          <a:prstGeom prst="roundRect">
            <a:avLst/>
          </a:prstGeom>
          <a:solidFill>
            <a:schemeClr val="accent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spc="300" dirty="0" smtClean="0">
                <a:solidFill>
                  <a:schemeClr val="bg1"/>
                </a:solidFill>
              </a:rPr>
              <a:t>SCORING MATRIX</a:t>
            </a:r>
            <a:endParaRPr lang="en-US" sz="1400" b="1" spc="300" dirty="0">
              <a:solidFill>
                <a:schemeClr val="bg1"/>
              </a:solidFill>
            </a:endParaRPr>
          </a:p>
        </p:txBody>
      </p:sp>
      <p:pic>
        <p:nvPicPr>
          <p:cNvPr id="52" name="Picture 51"/>
          <p:cNvPicPr>
            <a:picLocks noChangeAspect="1"/>
          </p:cNvPicPr>
          <p:nvPr/>
        </p:nvPicPr>
        <p:blipFill rotWithShape="1">
          <a:blip r:embed="rId4">
            <a:extLst>
              <a:ext uri="{28A0092B-C50C-407E-A947-70E740481C1C}">
                <a14:useLocalDpi xmlns:a14="http://schemas.microsoft.com/office/drawing/2010/main" val="0"/>
              </a:ext>
            </a:extLst>
          </a:blip>
          <a:srcRect r="17924"/>
          <a:stretch/>
        </p:blipFill>
        <p:spPr>
          <a:xfrm>
            <a:off x="6476999" y="2813433"/>
            <a:ext cx="2380367" cy="3181950"/>
          </a:xfrm>
          <a:prstGeom prst="rect">
            <a:avLst/>
          </a:prstGeom>
        </p:spPr>
      </p:pic>
    </p:spTree>
    <p:extLst>
      <p:ext uri="{BB962C8B-B14F-4D97-AF65-F5344CB8AC3E}">
        <p14:creationId xmlns:p14="http://schemas.microsoft.com/office/powerpoint/2010/main" val="19045223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44762" y="5913119"/>
            <a:ext cx="4499238" cy="1124845"/>
          </a:xfrm>
          <a:prstGeom prst="rect">
            <a:avLst/>
          </a:prstGeom>
        </p:spPr>
      </p:pic>
      <p:pic>
        <p:nvPicPr>
          <p:cNvPr id="3" name="Picture 2"/>
          <p:cNvPicPr>
            <a:picLocks noChangeAspect="1"/>
          </p:cNvPicPr>
          <p:nvPr/>
        </p:nvPicPr>
        <p:blipFill>
          <a:blip r:embed="rId3"/>
          <a:stretch>
            <a:fillRect/>
          </a:stretch>
        </p:blipFill>
        <p:spPr>
          <a:xfrm>
            <a:off x="1024353" y="289120"/>
            <a:ext cx="7435574" cy="6015387"/>
          </a:xfrm>
          <a:prstGeom prst="rect">
            <a:avLst/>
          </a:prstGeom>
        </p:spPr>
      </p:pic>
      <p:pic>
        <p:nvPicPr>
          <p:cNvPr id="4" name="Picture 3"/>
          <p:cNvPicPr>
            <a:picLocks noChangeAspect="1"/>
          </p:cNvPicPr>
          <p:nvPr/>
        </p:nvPicPr>
        <p:blipFill rotWithShape="1">
          <a:blip r:embed="rId4"/>
          <a:srcRect t="4735" b="4978"/>
          <a:stretch/>
        </p:blipFill>
        <p:spPr>
          <a:xfrm>
            <a:off x="1107226" y="710913"/>
            <a:ext cx="7269828" cy="5486400"/>
          </a:xfrm>
          <a:prstGeom prst="rect">
            <a:avLst/>
          </a:prstGeom>
        </p:spPr>
      </p:pic>
    </p:spTree>
    <p:extLst>
      <p:ext uri="{BB962C8B-B14F-4D97-AF65-F5344CB8AC3E}">
        <p14:creationId xmlns:p14="http://schemas.microsoft.com/office/powerpoint/2010/main" val="38083490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p:cNvPicPr>
            <a:picLocks noChangeAspect="1"/>
          </p:cNvPicPr>
          <p:nvPr/>
        </p:nvPicPr>
        <p:blipFill>
          <a:blip r:embed="rId2"/>
          <a:stretch>
            <a:fillRect/>
          </a:stretch>
        </p:blipFill>
        <p:spPr>
          <a:xfrm>
            <a:off x="4644762" y="5638799"/>
            <a:ext cx="4499238" cy="1383925"/>
          </a:xfrm>
          <a:prstGeom prst="rect">
            <a:avLst/>
          </a:prstGeom>
        </p:spPr>
      </p:pic>
      <p:sp>
        <p:nvSpPr>
          <p:cNvPr id="4" name="Title 3"/>
          <p:cNvSpPr>
            <a:spLocks noGrp="1"/>
          </p:cNvSpPr>
          <p:nvPr>
            <p:ph type="title"/>
          </p:nvPr>
        </p:nvSpPr>
        <p:spPr/>
        <p:txBody>
          <a:bodyPr>
            <a:normAutofit/>
          </a:bodyPr>
          <a:lstStyle/>
          <a:p>
            <a:r>
              <a:rPr lang="en-US" b="1" dirty="0">
                <a:solidFill>
                  <a:schemeClr val="tx2">
                    <a:lumMod val="75000"/>
                  </a:schemeClr>
                </a:solidFill>
                <a:latin typeface="+mn-lt"/>
              </a:rPr>
              <a:t>Examples of what CUs will see</a:t>
            </a:r>
          </a:p>
        </p:txBody>
      </p:sp>
      <p:pic>
        <p:nvPicPr>
          <p:cNvPr id="3" name="Content Placeholder 2"/>
          <p:cNvPicPr>
            <a:picLocks noGrp="1" noChangeAspect="1"/>
          </p:cNvPicPr>
          <p:nvPr>
            <p:ph idx="1"/>
          </p:nvPr>
        </p:nvPicPr>
        <p:blipFill>
          <a:blip r:embed="rId3"/>
          <a:stretch>
            <a:fillRect/>
          </a:stretch>
        </p:blipFill>
        <p:spPr>
          <a:xfrm>
            <a:off x="490200" y="1387475"/>
            <a:ext cx="7782599" cy="4351338"/>
          </a:xfrm>
          <a:prstGeom prst="rect">
            <a:avLst/>
          </a:prstGeom>
        </p:spPr>
      </p:pic>
    </p:spTree>
    <p:extLst>
      <p:ext uri="{BB962C8B-B14F-4D97-AF65-F5344CB8AC3E}">
        <p14:creationId xmlns:p14="http://schemas.microsoft.com/office/powerpoint/2010/main" val="256422440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8976" y="885281"/>
            <a:ext cx="7886700" cy="1108412"/>
          </a:xfrm>
        </p:spPr>
        <p:txBody>
          <a:bodyPr>
            <a:normAutofit/>
          </a:bodyPr>
          <a:lstStyle/>
          <a:p>
            <a:r>
              <a:rPr lang="en-US" sz="4400" b="1" dirty="0">
                <a:solidFill>
                  <a:schemeClr val="tx2">
                    <a:lumMod val="75000"/>
                  </a:schemeClr>
                </a:solidFill>
                <a:latin typeface="+mn-lt"/>
              </a:rPr>
              <a:t>What</a:t>
            </a:r>
            <a:r>
              <a:rPr lang="en-US" b="1" dirty="0" smtClean="0"/>
              <a:t> </a:t>
            </a:r>
            <a:r>
              <a:rPr lang="en-US" sz="4400" b="1" dirty="0">
                <a:solidFill>
                  <a:schemeClr val="tx2">
                    <a:lumMod val="75000"/>
                  </a:schemeClr>
                </a:solidFill>
                <a:latin typeface="+mn-lt"/>
              </a:rPr>
              <a:t>are</a:t>
            </a:r>
            <a:r>
              <a:rPr lang="en-US" b="1" dirty="0" smtClean="0"/>
              <a:t> </a:t>
            </a:r>
            <a:r>
              <a:rPr lang="en-US" sz="4400" b="1" dirty="0">
                <a:solidFill>
                  <a:schemeClr val="tx2">
                    <a:lumMod val="75000"/>
                  </a:schemeClr>
                </a:solidFill>
                <a:latin typeface="+mn-lt"/>
              </a:rPr>
              <a:t>my</a:t>
            </a:r>
            <a:r>
              <a:rPr lang="en-US" b="1" dirty="0" smtClean="0"/>
              <a:t> </a:t>
            </a:r>
            <a:r>
              <a:rPr lang="en-US" sz="4400" b="1" dirty="0">
                <a:solidFill>
                  <a:schemeClr val="tx2">
                    <a:lumMod val="75000"/>
                  </a:schemeClr>
                </a:solidFill>
                <a:latin typeface="+mn-lt"/>
              </a:rPr>
              <a:t>next</a:t>
            </a:r>
            <a:r>
              <a:rPr lang="en-US" b="1" dirty="0" smtClean="0"/>
              <a:t> </a:t>
            </a:r>
            <a:r>
              <a:rPr lang="en-US" sz="4400" b="1" dirty="0">
                <a:solidFill>
                  <a:schemeClr val="tx2">
                    <a:lumMod val="75000"/>
                  </a:schemeClr>
                </a:solidFill>
                <a:latin typeface="+mn-lt"/>
              </a:rPr>
              <a:t>steps?</a:t>
            </a:r>
          </a:p>
        </p:txBody>
      </p:sp>
      <p:sp>
        <p:nvSpPr>
          <p:cNvPr id="4" name="Text Placeholder 3"/>
          <p:cNvSpPr>
            <a:spLocks noGrp="1"/>
          </p:cNvSpPr>
          <p:nvPr>
            <p:ph type="body" idx="1"/>
          </p:nvPr>
        </p:nvSpPr>
        <p:spPr>
          <a:xfrm>
            <a:off x="488976" y="2263517"/>
            <a:ext cx="7886700" cy="1903749"/>
          </a:xfrm>
        </p:spPr>
        <p:txBody>
          <a:bodyPr>
            <a:normAutofit fontScale="70000" lnSpcReduction="20000"/>
          </a:bodyPr>
          <a:lstStyle/>
          <a:p>
            <a:pPr marL="457200" indent="-457200">
              <a:spcBef>
                <a:spcPct val="0"/>
              </a:spcBef>
              <a:buFont typeface="Arial" panose="020B0604020202020204" pitchFamily="34" charset="0"/>
              <a:buChar char="•"/>
            </a:pPr>
            <a:r>
              <a:rPr lang="en-US" sz="3300" dirty="0">
                <a:solidFill>
                  <a:schemeClr val="tx2">
                    <a:lumMod val="75000"/>
                  </a:schemeClr>
                </a:solidFill>
                <a:ea typeface="+mj-ea"/>
                <a:cs typeface="+mj-cs"/>
              </a:rPr>
              <a:t>Stay tuned for more ‘Building Block’ </a:t>
            </a:r>
            <a:r>
              <a:rPr lang="en-US" sz="3300" dirty="0" smtClean="0">
                <a:solidFill>
                  <a:schemeClr val="tx2">
                    <a:lumMod val="75000"/>
                  </a:schemeClr>
                </a:solidFill>
                <a:ea typeface="+mj-ea"/>
                <a:cs typeface="+mj-cs"/>
              </a:rPr>
              <a:t>webinars</a:t>
            </a:r>
          </a:p>
          <a:p>
            <a:pPr marL="457200" indent="-457200">
              <a:spcBef>
                <a:spcPct val="0"/>
              </a:spcBef>
              <a:buFont typeface="Arial" panose="020B0604020202020204" pitchFamily="34" charset="0"/>
              <a:buChar char="•"/>
            </a:pPr>
            <a:endParaRPr lang="en-US" sz="3300" dirty="0">
              <a:solidFill>
                <a:schemeClr val="tx2">
                  <a:lumMod val="75000"/>
                </a:schemeClr>
              </a:solidFill>
              <a:ea typeface="+mj-ea"/>
              <a:cs typeface="+mj-cs"/>
            </a:endParaRPr>
          </a:p>
          <a:p>
            <a:pPr marL="457200" indent="-457200">
              <a:spcBef>
                <a:spcPct val="0"/>
              </a:spcBef>
              <a:buFont typeface="Arial" panose="020B0604020202020204" pitchFamily="34" charset="0"/>
              <a:buChar char="•"/>
            </a:pPr>
            <a:r>
              <a:rPr lang="en-US" sz="3300" dirty="0" smtClean="0">
                <a:solidFill>
                  <a:schemeClr val="tx2">
                    <a:lumMod val="75000"/>
                  </a:schemeClr>
                </a:solidFill>
                <a:ea typeface="+mj-ea"/>
                <a:cs typeface="+mj-cs"/>
              </a:rPr>
              <a:t>Sign up </a:t>
            </a:r>
            <a:r>
              <a:rPr lang="en-US" sz="3300" dirty="0" smtClean="0">
                <a:solidFill>
                  <a:schemeClr val="tx2">
                    <a:lumMod val="75000"/>
                  </a:schemeClr>
                </a:solidFill>
                <a:ea typeface="+mj-ea"/>
                <a:cs typeface="+mj-cs"/>
                <a:hlinkClick r:id="rId2"/>
              </a:rPr>
              <a:t>HERE</a:t>
            </a:r>
            <a:r>
              <a:rPr lang="en-US" sz="3300" dirty="0" smtClean="0">
                <a:solidFill>
                  <a:schemeClr val="tx2">
                    <a:lumMod val="75000"/>
                  </a:schemeClr>
                </a:solidFill>
                <a:ea typeface="+mj-ea"/>
                <a:cs typeface="+mj-cs"/>
              </a:rPr>
              <a:t> to get more info and start your due diligence process </a:t>
            </a:r>
            <a:endParaRPr lang="en-US" sz="3300" dirty="0" smtClean="0">
              <a:solidFill>
                <a:schemeClr val="tx2">
                  <a:lumMod val="75000"/>
                </a:schemeClr>
              </a:solidFill>
              <a:ea typeface="+mj-ea"/>
              <a:cs typeface="+mj-cs"/>
            </a:endParaRPr>
          </a:p>
          <a:p>
            <a:pPr>
              <a:spcBef>
                <a:spcPct val="0"/>
              </a:spcBef>
            </a:pPr>
            <a:endParaRPr lang="en-US" sz="3300" dirty="0">
              <a:solidFill>
                <a:schemeClr val="tx2">
                  <a:lumMod val="75000"/>
                </a:schemeClr>
              </a:solidFill>
              <a:ea typeface="+mj-ea"/>
              <a:cs typeface="+mj-cs"/>
            </a:endParaRPr>
          </a:p>
          <a:p>
            <a:pPr marL="457200" indent="-457200">
              <a:spcBef>
                <a:spcPct val="0"/>
              </a:spcBef>
              <a:buFont typeface="Arial" panose="020B0604020202020204" pitchFamily="34" charset="0"/>
              <a:buChar char="•"/>
            </a:pPr>
            <a:r>
              <a:rPr lang="en-US" sz="3300" dirty="0">
                <a:solidFill>
                  <a:schemeClr val="tx2">
                    <a:lumMod val="75000"/>
                  </a:schemeClr>
                </a:solidFill>
                <a:ea typeface="+mj-ea"/>
                <a:cs typeface="+mj-cs"/>
              </a:rPr>
              <a:t>Contact Pete Winninger for more details </a:t>
            </a:r>
            <a:r>
              <a:rPr lang="en-US" u="sng" dirty="0">
                <a:solidFill>
                  <a:schemeClr val="accent1">
                    <a:lumMod val="75000"/>
                  </a:schemeClr>
                </a:solidFill>
              </a:rPr>
              <a:t>P</a:t>
            </a:r>
            <a:r>
              <a:rPr lang="en-US" u="sng" dirty="0">
                <a:solidFill>
                  <a:schemeClr val="accent1">
                    <a:lumMod val="75000"/>
                  </a:schemeClr>
                </a:solidFill>
                <a:hlinkClick r:id="rId3"/>
              </a:rPr>
              <a:t>e</a:t>
            </a:r>
            <a:r>
              <a:rPr lang="en-US" dirty="0">
                <a:solidFill>
                  <a:schemeClr val="accent1">
                    <a:lumMod val="75000"/>
                  </a:schemeClr>
                </a:solidFill>
                <a:hlinkClick r:id="rId3"/>
              </a:rPr>
              <a:t>te.Winninger@cuanswers.com</a:t>
            </a:r>
            <a:r>
              <a:rPr lang="en-US" dirty="0" smtClean="0"/>
              <a:t> </a:t>
            </a:r>
            <a:endParaRPr lang="en-US" dirty="0"/>
          </a:p>
        </p:txBody>
      </p:sp>
    </p:spTree>
    <p:extLst>
      <p:ext uri="{BB962C8B-B14F-4D97-AF65-F5344CB8AC3E}">
        <p14:creationId xmlns:p14="http://schemas.microsoft.com/office/powerpoint/2010/main" val="38397450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4294967295"/>
          </p:nvPr>
        </p:nvSpPr>
        <p:spPr>
          <a:xfrm>
            <a:off x="0" y="3014663"/>
            <a:ext cx="8685213" cy="2417762"/>
          </a:xfrm>
        </p:spPr>
        <p:txBody>
          <a:bodyPr/>
          <a:lstStyle/>
          <a:p>
            <a:pPr marL="0" indent="0" algn="ctr">
              <a:buNone/>
            </a:pPr>
            <a:r>
              <a:rPr lang="en-US" sz="7200" dirty="0" smtClean="0">
                <a:solidFill>
                  <a:schemeClr val="tx2"/>
                </a:solidFill>
                <a:latin typeface="Arial Black" panose="020B0A04020102020204" pitchFamily="34" charset="0"/>
              </a:rPr>
              <a:t>QUESTIONS?</a:t>
            </a:r>
            <a:endParaRPr lang="en-US" sz="7200" dirty="0">
              <a:solidFill>
                <a:schemeClr val="tx2"/>
              </a:solidFill>
              <a:latin typeface="Arial Black" panose="020B0A04020102020204" pitchFamily="34" charset="0"/>
            </a:endParaRPr>
          </a:p>
        </p:txBody>
      </p:sp>
    </p:spTree>
    <p:extLst>
      <p:ext uri="{BB962C8B-B14F-4D97-AF65-F5344CB8AC3E}">
        <p14:creationId xmlns:p14="http://schemas.microsoft.com/office/powerpoint/2010/main" val="36635194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644762" y="5876925"/>
            <a:ext cx="4499238" cy="981075"/>
          </a:xfrm>
          <a:prstGeom prst="rect">
            <a:avLst/>
          </a:prstGeom>
          <a:gradFill>
            <a:gsLst>
              <a:gs pos="100000">
                <a:srgbClr val="FFFFFF"/>
              </a:gs>
              <a:gs pos="100000">
                <a:srgbClr val="FFFFFF">
                  <a:alpha val="0"/>
                </a:srgbClr>
              </a:gs>
            </a:gsLst>
            <a:lin ang="5400000" scaled="1"/>
          </a:gradFill>
        </p:spPr>
      </p:pic>
      <p:pic>
        <p:nvPicPr>
          <p:cNvPr id="2" name="Picture 1"/>
          <p:cNvPicPr>
            <a:picLocks noChangeAspect="1"/>
          </p:cNvPicPr>
          <p:nvPr/>
        </p:nvPicPr>
        <p:blipFill>
          <a:blip r:embed="rId4"/>
          <a:stretch>
            <a:fillRect/>
          </a:stretch>
        </p:blipFill>
        <p:spPr>
          <a:xfrm>
            <a:off x="0" y="147515"/>
            <a:ext cx="9120594" cy="6205660"/>
          </a:xfrm>
          <a:prstGeom prst="rect">
            <a:avLst/>
          </a:prstGeom>
        </p:spPr>
      </p:pic>
    </p:spTree>
    <p:extLst>
      <p:ext uri="{BB962C8B-B14F-4D97-AF65-F5344CB8AC3E}">
        <p14:creationId xmlns:p14="http://schemas.microsoft.com/office/powerpoint/2010/main" val="17968912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44762" y="5590902"/>
            <a:ext cx="4499238" cy="1438353"/>
          </a:xfrm>
          <a:prstGeom prst="rect">
            <a:avLst/>
          </a:prstGeom>
        </p:spPr>
      </p:pic>
      <p:pic>
        <p:nvPicPr>
          <p:cNvPr id="2" name="Picture 1"/>
          <p:cNvPicPr>
            <a:picLocks noChangeAspect="1"/>
          </p:cNvPicPr>
          <p:nvPr/>
        </p:nvPicPr>
        <p:blipFill>
          <a:blip r:embed="rId2"/>
          <a:stretch>
            <a:fillRect/>
          </a:stretch>
        </p:blipFill>
        <p:spPr>
          <a:xfrm>
            <a:off x="3695527" y="4397829"/>
            <a:ext cx="4499238" cy="1978285"/>
          </a:xfrm>
          <a:prstGeom prst="rect">
            <a:avLst/>
          </a:prstGeom>
        </p:spPr>
      </p:pic>
      <p:pic>
        <p:nvPicPr>
          <p:cNvPr id="3" name="Picture 2"/>
          <p:cNvPicPr>
            <a:picLocks noChangeAspect="1"/>
          </p:cNvPicPr>
          <p:nvPr/>
        </p:nvPicPr>
        <p:blipFill>
          <a:blip r:embed="rId3"/>
          <a:stretch>
            <a:fillRect/>
          </a:stretch>
        </p:blipFill>
        <p:spPr>
          <a:xfrm>
            <a:off x="850002" y="269265"/>
            <a:ext cx="7589520" cy="5725176"/>
          </a:xfrm>
          <a:prstGeom prst="rect">
            <a:avLst/>
          </a:prstGeom>
        </p:spPr>
      </p:pic>
    </p:spTree>
    <p:extLst>
      <p:ext uri="{BB962C8B-B14F-4D97-AF65-F5344CB8AC3E}">
        <p14:creationId xmlns:p14="http://schemas.microsoft.com/office/powerpoint/2010/main" val="41754886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44762" y="5617029"/>
            <a:ext cx="4499238" cy="1240971"/>
          </a:xfrm>
          <a:prstGeom prst="rect">
            <a:avLst/>
          </a:prstGeom>
        </p:spPr>
      </p:pic>
      <p:pic>
        <p:nvPicPr>
          <p:cNvPr id="4" name="Picture 3"/>
          <p:cNvPicPr>
            <a:picLocks noChangeAspect="1"/>
          </p:cNvPicPr>
          <p:nvPr/>
        </p:nvPicPr>
        <p:blipFill rotWithShape="1">
          <a:blip r:embed="rId3"/>
          <a:srcRect t="1967" b="9927"/>
          <a:stretch/>
        </p:blipFill>
        <p:spPr>
          <a:xfrm>
            <a:off x="1120462" y="734097"/>
            <a:ext cx="6993740" cy="5022760"/>
          </a:xfrm>
          <a:prstGeom prst="rect">
            <a:avLst/>
          </a:prstGeom>
        </p:spPr>
      </p:pic>
    </p:spTree>
    <p:extLst>
      <p:ext uri="{BB962C8B-B14F-4D97-AF65-F5344CB8AC3E}">
        <p14:creationId xmlns:p14="http://schemas.microsoft.com/office/powerpoint/2010/main" val="19624943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44762" y="3785350"/>
            <a:ext cx="4499238" cy="3072650"/>
          </a:xfrm>
          <a:prstGeom prst="rect">
            <a:avLst/>
          </a:prstGeom>
        </p:spPr>
      </p:pic>
      <p:grpSp>
        <p:nvGrpSpPr>
          <p:cNvPr id="3" name="Group 2"/>
          <p:cNvGrpSpPr/>
          <p:nvPr/>
        </p:nvGrpSpPr>
        <p:grpSpPr>
          <a:xfrm>
            <a:off x="2263217" y="2061616"/>
            <a:ext cx="4314598" cy="1947474"/>
            <a:chOff x="2046401" y="5653229"/>
            <a:chExt cx="4314598" cy="1947474"/>
          </a:xfrm>
        </p:grpSpPr>
        <p:sp>
          <p:nvSpPr>
            <p:cNvPr id="4" name="Shape 782"/>
            <p:cNvSpPr/>
            <p:nvPr/>
          </p:nvSpPr>
          <p:spPr>
            <a:xfrm>
              <a:off x="2322843" y="5653229"/>
              <a:ext cx="544553" cy="793074"/>
            </a:xfrm>
            <a:prstGeom prst="rect">
              <a:avLst/>
            </a:prstGeom>
            <a:solidFill>
              <a:srgbClr val="66AB3C"/>
            </a:solidFill>
            <a:ln w="3175">
              <a:miter lim="400000"/>
            </a:ln>
          </p:spPr>
          <p:txBody>
            <a:bodyPr lIns="0" tIns="0" rIns="0" bIns="0" anchor="ctr"/>
            <a:lstStyle/>
            <a:p>
              <a:pPr algn="ctr" defTabSz="584200" fontAlgn="auto">
                <a:spcBef>
                  <a:spcPts val="0"/>
                </a:spcBef>
                <a:spcAft>
                  <a:spcPts val="0"/>
                </a:spcAft>
                <a:defRPr sz="1200">
                  <a:solidFill>
                    <a:srgbClr val="FDFFFF"/>
                  </a:solidFill>
                  <a:latin typeface="Roboto Bold"/>
                  <a:ea typeface="Roboto Bold"/>
                  <a:cs typeface="Roboto Bold"/>
                  <a:sym typeface="Roboto Bold"/>
                </a:defRPr>
              </a:pPr>
              <a:endParaRPr sz="1200" kern="0">
                <a:solidFill>
                  <a:srgbClr val="FDFFFF"/>
                </a:solidFill>
                <a:latin typeface="Roboto Bold"/>
                <a:ea typeface="Roboto Bold"/>
                <a:cs typeface="Roboto Bold"/>
                <a:sym typeface="Roboto Bold"/>
              </a:endParaRPr>
            </a:p>
          </p:txBody>
        </p:sp>
        <p:sp>
          <p:nvSpPr>
            <p:cNvPr id="5" name="Shape 783"/>
            <p:cNvSpPr/>
            <p:nvPr/>
          </p:nvSpPr>
          <p:spPr>
            <a:xfrm>
              <a:off x="3407074" y="5653229"/>
              <a:ext cx="544554" cy="793074"/>
            </a:xfrm>
            <a:prstGeom prst="rect">
              <a:avLst/>
            </a:prstGeom>
            <a:solidFill>
              <a:srgbClr val="66AB3C"/>
            </a:solidFill>
            <a:ln w="3175">
              <a:miter lim="400000"/>
            </a:ln>
          </p:spPr>
          <p:txBody>
            <a:bodyPr lIns="0" tIns="0" rIns="0" bIns="0" anchor="ctr"/>
            <a:lstStyle/>
            <a:p>
              <a:pPr algn="ctr" defTabSz="584200" fontAlgn="auto">
                <a:spcBef>
                  <a:spcPts val="0"/>
                </a:spcBef>
                <a:spcAft>
                  <a:spcPts val="0"/>
                </a:spcAft>
                <a:defRPr sz="1200">
                  <a:solidFill>
                    <a:srgbClr val="FDFFFF"/>
                  </a:solidFill>
                  <a:latin typeface="Roboto Bold"/>
                  <a:ea typeface="Roboto Bold"/>
                  <a:cs typeface="Roboto Bold"/>
                  <a:sym typeface="Roboto Bold"/>
                </a:defRPr>
              </a:pPr>
              <a:endParaRPr sz="1200" kern="0">
                <a:solidFill>
                  <a:srgbClr val="FDFFFF"/>
                </a:solidFill>
                <a:latin typeface="Roboto Bold"/>
                <a:ea typeface="Roboto Bold"/>
                <a:cs typeface="Roboto Bold"/>
                <a:sym typeface="Roboto Bold"/>
              </a:endParaRPr>
            </a:p>
          </p:txBody>
        </p:sp>
        <p:sp>
          <p:nvSpPr>
            <p:cNvPr id="6" name="Shape 784"/>
            <p:cNvSpPr/>
            <p:nvPr/>
          </p:nvSpPr>
          <p:spPr>
            <a:xfrm>
              <a:off x="4491307" y="5653229"/>
              <a:ext cx="544553" cy="793074"/>
            </a:xfrm>
            <a:prstGeom prst="rect">
              <a:avLst/>
            </a:prstGeom>
            <a:solidFill>
              <a:srgbClr val="66AB3C"/>
            </a:solidFill>
            <a:ln w="3175">
              <a:miter lim="400000"/>
            </a:ln>
          </p:spPr>
          <p:txBody>
            <a:bodyPr lIns="0" tIns="0" rIns="0" bIns="0" anchor="ctr"/>
            <a:lstStyle/>
            <a:p>
              <a:pPr algn="ctr" defTabSz="584200" fontAlgn="auto">
                <a:spcBef>
                  <a:spcPts val="0"/>
                </a:spcBef>
                <a:spcAft>
                  <a:spcPts val="0"/>
                </a:spcAft>
                <a:defRPr sz="1200">
                  <a:solidFill>
                    <a:srgbClr val="FDFFFF"/>
                  </a:solidFill>
                  <a:latin typeface="Roboto Bold"/>
                  <a:ea typeface="Roboto Bold"/>
                  <a:cs typeface="Roboto Bold"/>
                  <a:sym typeface="Roboto Bold"/>
                </a:defRPr>
              </a:pPr>
              <a:endParaRPr sz="1200" kern="0">
                <a:solidFill>
                  <a:srgbClr val="FDFFFF"/>
                </a:solidFill>
                <a:latin typeface="Roboto Bold"/>
                <a:ea typeface="Roboto Bold"/>
                <a:cs typeface="Roboto Bold"/>
                <a:sym typeface="Roboto Bold"/>
              </a:endParaRPr>
            </a:p>
          </p:txBody>
        </p:sp>
        <p:sp>
          <p:nvSpPr>
            <p:cNvPr id="7" name="Shape 785"/>
            <p:cNvSpPr/>
            <p:nvPr/>
          </p:nvSpPr>
          <p:spPr>
            <a:xfrm>
              <a:off x="5575539" y="5653229"/>
              <a:ext cx="544554" cy="793074"/>
            </a:xfrm>
            <a:prstGeom prst="rect">
              <a:avLst/>
            </a:prstGeom>
            <a:solidFill>
              <a:srgbClr val="66AB3C"/>
            </a:solidFill>
            <a:ln w="3175">
              <a:miter lim="400000"/>
            </a:ln>
          </p:spPr>
          <p:txBody>
            <a:bodyPr lIns="0" tIns="0" rIns="0" bIns="0" anchor="ctr"/>
            <a:lstStyle/>
            <a:p>
              <a:pPr algn="ctr" defTabSz="584200" fontAlgn="auto">
                <a:spcBef>
                  <a:spcPts val="0"/>
                </a:spcBef>
                <a:spcAft>
                  <a:spcPts val="0"/>
                </a:spcAft>
                <a:defRPr sz="1200">
                  <a:solidFill>
                    <a:srgbClr val="FDFFFF"/>
                  </a:solidFill>
                  <a:latin typeface="Roboto Bold"/>
                  <a:ea typeface="Roboto Bold"/>
                  <a:cs typeface="Roboto Bold"/>
                  <a:sym typeface="Roboto Bold"/>
                </a:defRPr>
              </a:pPr>
              <a:endParaRPr sz="1200" kern="0">
                <a:solidFill>
                  <a:srgbClr val="FDFFFF"/>
                </a:solidFill>
                <a:latin typeface="Roboto Bold"/>
                <a:ea typeface="Roboto Bold"/>
                <a:cs typeface="Roboto Bold"/>
                <a:sym typeface="Roboto Bold"/>
              </a:endParaRPr>
            </a:p>
          </p:txBody>
        </p:sp>
        <p:sp>
          <p:nvSpPr>
            <p:cNvPr id="8" name="Shape 786"/>
            <p:cNvSpPr/>
            <p:nvPr/>
          </p:nvSpPr>
          <p:spPr>
            <a:xfrm>
              <a:off x="2046401" y="6029921"/>
              <a:ext cx="4314598" cy="1570782"/>
            </a:xfrm>
            <a:prstGeom prst="rect">
              <a:avLst/>
            </a:prstGeom>
            <a:solidFill>
              <a:srgbClr val="67AB3C"/>
            </a:solidFill>
            <a:ln w="3175">
              <a:miter lim="400000"/>
            </a:ln>
            <a:extLst>
              <a:ext uri="{C572A759-6A51-4108-AA02-DFA0A04FC94B}">
                <ma14:wrappingTextBoxFlag xmlns:ma14="http://schemas.microsoft.com/office/mac/drawingml/2011/main" xmlns="" val="1"/>
              </a:ext>
            </a:extLst>
          </p:spPr>
          <p:txBody>
            <a:bodyPr lIns="0" tIns="0" rIns="0" bIns="0" anchor="ctr"/>
            <a:lstStyle/>
            <a:p>
              <a:pPr algn="ctr" defTabSz="584200" fontAlgn="auto">
                <a:spcBef>
                  <a:spcPts val="0"/>
                </a:spcBef>
                <a:spcAft>
                  <a:spcPts val="0"/>
                </a:spcAft>
                <a:defRPr sz="1800">
                  <a:solidFill>
                    <a:srgbClr val="000000"/>
                  </a:solidFill>
                </a:defRPr>
              </a:pPr>
              <a:r>
                <a:rPr sz="2700" kern="0" dirty="0">
                  <a:solidFill>
                    <a:srgbClr val="FDFFFF"/>
                  </a:solidFill>
                  <a:latin typeface="Roboto Regular"/>
                  <a:sym typeface="Roboto Regular"/>
                </a:rPr>
                <a:t>Personal </a:t>
              </a:r>
            </a:p>
            <a:p>
              <a:pPr algn="ctr" defTabSz="584200" fontAlgn="auto">
                <a:spcBef>
                  <a:spcPts val="0"/>
                </a:spcBef>
                <a:spcAft>
                  <a:spcPts val="0"/>
                </a:spcAft>
                <a:defRPr sz="1800">
                  <a:solidFill>
                    <a:srgbClr val="000000"/>
                  </a:solidFill>
                </a:defRPr>
              </a:pPr>
              <a:r>
                <a:rPr sz="2700" kern="0" dirty="0">
                  <a:solidFill>
                    <a:srgbClr val="FDFFFF"/>
                  </a:solidFill>
                  <a:latin typeface="Roboto Regular"/>
                  <a:sym typeface="Roboto Regular"/>
                </a:rPr>
                <a:t>Information</a:t>
              </a:r>
            </a:p>
          </p:txBody>
        </p:sp>
      </p:grpSp>
    </p:spTree>
    <p:extLst>
      <p:ext uri="{BB962C8B-B14F-4D97-AF65-F5344CB8AC3E}">
        <p14:creationId xmlns:p14="http://schemas.microsoft.com/office/powerpoint/2010/main" val="42167892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644762" y="5425440"/>
            <a:ext cx="4499238" cy="1508022"/>
          </a:xfrm>
          <a:prstGeom prst="rect">
            <a:avLst/>
          </a:prstGeom>
        </p:spPr>
      </p:pic>
      <p:pic>
        <p:nvPicPr>
          <p:cNvPr id="3" name="Picture 2"/>
          <p:cNvPicPr>
            <a:picLocks noChangeAspect="1"/>
          </p:cNvPicPr>
          <p:nvPr/>
        </p:nvPicPr>
        <p:blipFill>
          <a:blip r:embed="rId3"/>
          <a:stretch>
            <a:fillRect/>
          </a:stretch>
        </p:blipFill>
        <p:spPr>
          <a:xfrm>
            <a:off x="979911" y="337632"/>
            <a:ext cx="7120900" cy="5760815"/>
          </a:xfrm>
          <a:prstGeom prst="rect">
            <a:avLst/>
          </a:prstGeom>
        </p:spPr>
      </p:pic>
      <p:pic>
        <p:nvPicPr>
          <p:cNvPr id="2" name="Picture 1"/>
          <p:cNvPicPr>
            <a:picLocks noChangeAspect="1"/>
          </p:cNvPicPr>
          <p:nvPr/>
        </p:nvPicPr>
        <p:blipFill rotWithShape="1">
          <a:blip r:embed="rId4"/>
          <a:srcRect t="6843" b="1575"/>
          <a:stretch/>
        </p:blipFill>
        <p:spPr>
          <a:xfrm>
            <a:off x="1091199" y="798489"/>
            <a:ext cx="6898324" cy="5173743"/>
          </a:xfrm>
          <a:prstGeom prst="rect">
            <a:avLst/>
          </a:prstGeom>
        </p:spPr>
      </p:pic>
    </p:spTree>
    <p:extLst>
      <p:ext uri="{BB962C8B-B14F-4D97-AF65-F5344CB8AC3E}">
        <p14:creationId xmlns:p14="http://schemas.microsoft.com/office/powerpoint/2010/main" val="23405238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644762" y="3991441"/>
            <a:ext cx="4499238" cy="3072650"/>
          </a:xfrm>
          <a:prstGeom prst="rect">
            <a:avLst/>
          </a:prstGeom>
        </p:spPr>
      </p:pic>
      <p:grpSp>
        <p:nvGrpSpPr>
          <p:cNvPr id="3" name="Group 2"/>
          <p:cNvGrpSpPr/>
          <p:nvPr/>
        </p:nvGrpSpPr>
        <p:grpSpPr>
          <a:xfrm>
            <a:off x="2406746" y="2171033"/>
            <a:ext cx="4314599" cy="1947474"/>
            <a:chOff x="7177200" y="7897031"/>
            <a:chExt cx="4314599" cy="1947474"/>
          </a:xfrm>
        </p:grpSpPr>
        <p:sp>
          <p:nvSpPr>
            <p:cNvPr id="4" name="Shape 797"/>
            <p:cNvSpPr/>
            <p:nvPr/>
          </p:nvSpPr>
          <p:spPr>
            <a:xfrm>
              <a:off x="7453642" y="7897031"/>
              <a:ext cx="544554" cy="793074"/>
            </a:xfrm>
            <a:prstGeom prst="rect">
              <a:avLst/>
            </a:prstGeom>
            <a:solidFill>
              <a:srgbClr val="66AB3C"/>
            </a:solidFill>
            <a:ln w="3175">
              <a:miter lim="400000"/>
            </a:ln>
          </p:spPr>
          <p:txBody>
            <a:bodyPr lIns="0" tIns="0" rIns="0" bIns="0" anchor="ctr"/>
            <a:lstStyle/>
            <a:p>
              <a:pPr algn="ctr" defTabSz="584200" fontAlgn="auto">
                <a:spcBef>
                  <a:spcPts val="0"/>
                </a:spcBef>
                <a:spcAft>
                  <a:spcPts val="0"/>
                </a:spcAft>
                <a:defRPr sz="1200">
                  <a:solidFill>
                    <a:srgbClr val="FDFFFF"/>
                  </a:solidFill>
                  <a:latin typeface="Roboto Bold"/>
                  <a:ea typeface="Roboto Bold"/>
                  <a:cs typeface="Roboto Bold"/>
                  <a:sym typeface="Roboto Bold"/>
                </a:defRPr>
              </a:pPr>
              <a:endParaRPr sz="1200" kern="0">
                <a:solidFill>
                  <a:srgbClr val="FDFFFF"/>
                </a:solidFill>
                <a:latin typeface="Roboto Bold"/>
                <a:ea typeface="Roboto Bold"/>
                <a:cs typeface="Roboto Bold"/>
                <a:sym typeface="Roboto Bold"/>
              </a:endParaRPr>
            </a:p>
          </p:txBody>
        </p:sp>
        <p:sp>
          <p:nvSpPr>
            <p:cNvPr id="6" name="Shape 798"/>
            <p:cNvSpPr/>
            <p:nvPr/>
          </p:nvSpPr>
          <p:spPr>
            <a:xfrm>
              <a:off x="8537874" y="7897031"/>
              <a:ext cx="544554" cy="793074"/>
            </a:xfrm>
            <a:prstGeom prst="rect">
              <a:avLst/>
            </a:prstGeom>
            <a:solidFill>
              <a:srgbClr val="66AB3C"/>
            </a:solidFill>
            <a:ln w="3175">
              <a:miter lim="400000"/>
            </a:ln>
          </p:spPr>
          <p:txBody>
            <a:bodyPr lIns="0" tIns="0" rIns="0" bIns="0" anchor="ctr"/>
            <a:lstStyle/>
            <a:p>
              <a:pPr algn="ctr" defTabSz="584200" fontAlgn="auto">
                <a:spcBef>
                  <a:spcPts val="0"/>
                </a:spcBef>
                <a:spcAft>
                  <a:spcPts val="0"/>
                </a:spcAft>
                <a:defRPr sz="1200">
                  <a:solidFill>
                    <a:srgbClr val="FDFFFF"/>
                  </a:solidFill>
                  <a:latin typeface="Roboto Bold"/>
                  <a:ea typeface="Roboto Bold"/>
                  <a:cs typeface="Roboto Bold"/>
                  <a:sym typeface="Roboto Bold"/>
                </a:defRPr>
              </a:pPr>
              <a:endParaRPr sz="1200" kern="0">
                <a:solidFill>
                  <a:srgbClr val="FDFFFF"/>
                </a:solidFill>
                <a:latin typeface="Roboto Bold"/>
                <a:ea typeface="Roboto Bold"/>
                <a:cs typeface="Roboto Bold"/>
                <a:sym typeface="Roboto Bold"/>
              </a:endParaRPr>
            </a:p>
          </p:txBody>
        </p:sp>
        <p:sp>
          <p:nvSpPr>
            <p:cNvPr id="7" name="Shape 799"/>
            <p:cNvSpPr/>
            <p:nvPr/>
          </p:nvSpPr>
          <p:spPr>
            <a:xfrm>
              <a:off x="9622107" y="7897031"/>
              <a:ext cx="544553" cy="793074"/>
            </a:xfrm>
            <a:prstGeom prst="rect">
              <a:avLst/>
            </a:prstGeom>
            <a:solidFill>
              <a:srgbClr val="66AB3C"/>
            </a:solidFill>
            <a:ln w="3175">
              <a:miter lim="400000"/>
            </a:ln>
          </p:spPr>
          <p:txBody>
            <a:bodyPr lIns="0" tIns="0" rIns="0" bIns="0" anchor="ctr"/>
            <a:lstStyle/>
            <a:p>
              <a:pPr algn="ctr" defTabSz="584200" fontAlgn="auto">
                <a:spcBef>
                  <a:spcPts val="0"/>
                </a:spcBef>
                <a:spcAft>
                  <a:spcPts val="0"/>
                </a:spcAft>
                <a:defRPr sz="1200">
                  <a:solidFill>
                    <a:srgbClr val="FDFFFF"/>
                  </a:solidFill>
                  <a:latin typeface="Roboto Bold"/>
                  <a:ea typeface="Roboto Bold"/>
                  <a:cs typeface="Roboto Bold"/>
                  <a:sym typeface="Roboto Bold"/>
                </a:defRPr>
              </a:pPr>
              <a:endParaRPr sz="1200" kern="0">
                <a:solidFill>
                  <a:srgbClr val="FDFFFF"/>
                </a:solidFill>
                <a:latin typeface="Roboto Bold"/>
                <a:ea typeface="Roboto Bold"/>
                <a:cs typeface="Roboto Bold"/>
                <a:sym typeface="Roboto Bold"/>
              </a:endParaRPr>
            </a:p>
          </p:txBody>
        </p:sp>
        <p:sp>
          <p:nvSpPr>
            <p:cNvPr id="8" name="Shape 800"/>
            <p:cNvSpPr/>
            <p:nvPr/>
          </p:nvSpPr>
          <p:spPr>
            <a:xfrm>
              <a:off x="10706339" y="7897031"/>
              <a:ext cx="544554" cy="793074"/>
            </a:xfrm>
            <a:prstGeom prst="rect">
              <a:avLst/>
            </a:prstGeom>
            <a:solidFill>
              <a:srgbClr val="66AB3C"/>
            </a:solidFill>
            <a:ln w="3175">
              <a:miter lim="400000"/>
            </a:ln>
          </p:spPr>
          <p:txBody>
            <a:bodyPr lIns="0" tIns="0" rIns="0" bIns="0" anchor="ctr"/>
            <a:lstStyle/>
            <a:p>
              <a:pPr algn="ctr" defTabSz="584200" fontAlgn="auto">
                <a:spcBef>
                  <a:spcPts val="0"/>
                </a:spcBef>
                <a:spcAft>
                  <a:spcPts val="0"/>
                </a:spcAft>
                <a:defRPr sz="1200">
                  <a:solidFill>
                    <a:srgbClr val="FDFFFF"/>
                  </a:solidFill>
                  <a:latin typeface="Roboto Bold"/>
                  <a:ea typeface="Roboto Bold"/>
                  <a:cs typeface="Roboto Bold"/>
                  <a:sym typeface="Roboto Bold"/>
                </a:defRPr>
              </a:pPr>
              <a:endParaRPr sz="1200" kern="0">
                <a:solidFill>
                  <a:srgbClr val="FDFFFF"/>
                </a:solidFill>
                <a:latin typeface="Roboto Bold"/>
                <a:ea typeface="Roboto Bold"/>
                <a:cs typeface="Roboto Bold"/>
                <a:sym typeface="Roboto Bold"/>
              </a:endParaRPr>
            </a:p>
          </p:txBody>
        </p:sp>
        <p:sp>
          <p:nvSpPr>
            <p:cNvPr id="9" name="Shape 801"/>
            <p:cNvSpPr/>
            <p:nvPr/>
          </p:nvSpPr>
          <p:spPr>
            <a:xfrm>
              <a:off x="7177200" y="8273722"/>
              <a:ext cx="4314599" cy="1570783"/>
            </a:xfrm>
            <a:prstGeom prst="rect">
              <a:avLst/>
            </a:prstGeom>
            <a:solidFill>
              <a:srgbClr val="67AB3C"/>
            </a:solidFill>
            <a:ln w="3175">
              <a:miter lim="400000"/>
            </a:ln>
            <a:extLst>
              <a:ext uri="{C572A759-6A51-4108-AA02-DFA0A04FC94B}">
                <ma14:wrappingTextBoxFlag xmlns:ma14="http://schemas.microsoft.com/office/mac/drawingml/2011/main" xmlns="" val="1"/>
              </a:ext>
            </a:extLst>
          </p:spPr>
          <p:txBody>
            <a:bodyPr lIns="0" tIns="0" rIns="0" bIns="0" anchor="ctr"/>
            <a:lstStyle/>
            <a:p>
              <a:pPr algn="ctr" defTabSz="584200" fontAlgn="auto">
                <a:spcBef>
                  <a:spcPts val="0"/>
                </a:spcBef>
                <a:spcAft>
                  <a:spcPts val="0"/>
                </a:spcAft>
                <a:defRPr sz="1800">
                  <a:solidFill>
                    <a:srgbClr val="000000"/>
                  </a:solidFill>
                </a:defRPr>
              </a:pPr>
              <a:r>
                <a:rPr sz="2700" kern="0" dirty="0">
                  <a:solidFill>
                    <a:srgbClr val="FDFFFF"/>
                  </a:solidFill>
                  <a:latin typeface="Roboto Regular"/>
                  <a:sym typeface="Roboto Regular"/>
                </a:rPr>
                <a:t>Identification</a:t>
              </a:r>
            </a:p>
            <a:p>
              <a:pPr algn="ctr" defTabSz="584200" fontAlgn="auto">
                <a:spcBef>
                  <a:spcPts val="0"/>
                </a:spcBef>
                <a:spcAft>
                  <a:spcPts val="0"/>
                </a:spcAft>
                <a:defRPr sz="1800">
                  <a:solidFill>
                    <a:srgbClr val="000000"/>
                  </a:solidFill>
                </a:defRPr>
              </a:pPr>
              <a:r>
                <a:rPr sz="2700" kern="0" dirty="0">
                  <a:solidFill>
                    <a:srgbClr val="FDFFFF"/>
                  </a:solidFill>
                  <a:latin typeface="Roboto Regular"/>
                  <a:sym typeface="Roboto Regular"/>
                </a:rPr>
                <a:t>Verification</a:t>
              </a:r>
            </a:p>
          </p:txBody>
        </p:sp>
      </p:grpSp>
    </p:spTree>
    <p:extLst>
      <p:ext uri="{BB962C8B-B14F-4D97-AF65-F5344CB8AC3E}">
        <p14:creationId xmlns:p14="http://schemas.microsoft.com/office/powerpoint/2010/main" val="38517145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4644762" y="4911634"/>
            <a:ext cx="4499238" cy="2111366"/>
          </a:xfrm>
          <a:prstGeom prst="rect">
            <a:avLst/>
          </a:prstGeom>
          <a:gradFill>
            <a:gsLst>
              <a:gs pos="100000">
                <a:srgbClr val="FFFFFF"/>
              </a:gs>
              <a:gs pos="100000">
                <a:srgbClr val="FFFFFF">
                  <a:alpha val="0"/>
                </a:srgbClr>
              </a:gs>
            </a:gsLst>
            <a:lin ang="5400000" scaled="1"/>
          </a:gradFill>
        </p:spPr>
      </p:pic>
      <p:sp>
        <p:nvSpPr>
          <p:cNvPr id="3" name="Title 2"/>
          <p:cNvSpPr>
            <a:spLocks noGrp="1"/>
          </p:cNvSpPr>
          <p:nvPr>
            <p:ph type="title" idx="4294967295"/>
          </p:nvPr>
        </p:nvSpPr>
        <p:spPr>
          <a:xfrm>
            <a:off x="4053253" y="1336431"/>
            <a:ext cx="4835769" cy="641838"/>
          </a:xfrm>
        </p:spPr>
        <p:txBody>
          <a:bodyPr>
            <a:normAutofit fontScale="90000"/>
          </a:bodyPr>
          <a:lstStyle/>
          <a:p>
            <a:pPr algn="ctr"/>
            <a:r>
              <a:rPr lang="en-US" b="1" dirty="0" smtClean="0">
                <a:solidFill>
                  <a:schemeClr val="tx2">
                    <a:lumMod val="75000"/>
                  </a:schemeClr>
                </a:solidFill>
                <a:latin typeface="+mn-lt"/>
              </a:rPr>
              <a:t>Agenda</a:t>
            </a:r>
            <a:endParaRPr lang="en-US" b="1" dirty="0">
              <a:solidFill>
                <a:schemeClr val="tx2">
                  <a:lumMod val="75000"/>
                </a:schemeClr>
              </a:solidFill>
              <a:latin typeface="+mn-lt"/>
            </a:endParaRPr>
          </a:p>
        </p:txBody>
      </p:sp>
      <p:graphicFrame>
        <p:nvGraphicFramePr>
          <p:cNvPr id="5" name="Diagram 4"/>
          <p:cNvGraphicFramePr/>
          <p:nvPr>
            <p:extLst>
              <p:ext uri="{D42A27DB-BD31-4B8C-83A1-F6EECF244321}">
                <p14:modId xmlns:p14="http://schemas.microsoft.com/office/powerpoint/2010/main" val="1141992527"/>
              </p:ext>
            </p:extLst>
          </p:nvPr>
        </p:nvGraphicFramePr>
        <p:xfrm>
          <a:off x="4210059" y="1588980"/>
          <a:ext cx="4533839" cy="47874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4" name="Picture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0" y="1524287"/>
            <a:ext cx="3912781" cy="4852127"/>
          </a:xfrm>
          <a:prstGeom prst="rect">
            <a:avLst/>
          </a:prstGeom>
        </p:spPr>
      </p:pic>
      <p:sp>
        <p:nvSpPr>
          <p:cNvPr id="6" name="Title 1"/>
          <p:cNvSpPr txBox="1">
            <a:spLocks/>
          </p:cNvSpPr>
          <p:nvPr/>
        </p:nvSpPr>
        <p:spPr>
          <a:xfrm>
            <a:off x="1391754" y="141404"/>
            <a:ext cx="6266346" cy="1265237"/>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fontAlgn="auto">
              <a:spcAft>
                <a:spcPts val="0"/>
              </a:spcAft>
            </a:pPr>
            <a:r>
              <a:rPr lang="en-US" b="1" dirty="0" smtClean="0">
                <a:solidFill>
                  <a:schemeClr val="tx2">
                    <a:lumMod val="75000"/>
                  </a:schemeClr>
                </a:solidFill>
                <a:latin typeface="+mn-lt"/>
              </a:rPr>
              <a:t>Precise ID</a:t>
            </a:r>
            <a:r>
              <a:rPr lang="en-US" sz="1800" b="1" baseline="60000" dirty="0" smtClean="0">
                <a:solidFill>
                  <a:schemeClr val="tx2">
                    <a:lumMod val="75000"/>
                  </a:schemeClr>
                </a:solidFill>
                <a:latin typeface="+mn-lt"/>
              </a:rPr>
              <a:t>SM</a:t>
            </a:r>
            <a:r>
              <a:rPr lang="en-US" b="1" dirty="0" smtClean="0">
                <a:solidFill>
                  <a:schemeClr val="tx2">
                    <a:lumMod val="75000"/>
                  </a:schemeClr>
                </a:solidFill>
                <a:latin typeface="+mn-lt"/>
              </a:rPr>
              <a:t> for</a:t>
            </a:r>
            <a:br>
              <a:rPr lang="en-US" b="1" dirty="0" smtClean="0">
                <a:solidFill>
                  <a:schemeClr val="tx2">
                    <a:lumMod val="75000"/>
                  </a:schemeClr>
                </a:solidFill>
                <a:latin typeface="+mn-lt"/>
              </a:rPr>
            </a:br>
            <a:r>
              <a:rPr lang="en-US" b="1" dirty="0" smtClean="0">
                <a:solidFill>
                  <a:schemeClr val="tx2">
                    <a:lumMod val="75000"/>
                  </a:schemeClr>
                </a:solidFill>
                <a:latin typeface="+mn-lt"/>
              </a:rPr>
              <a:t>Account Opening</a:t>
            </a:r>
            <a:endParaRPr lang="en-US" b="1" dirty="0">
              <a:solidFill>
                <a:schemeClr val="tx2">
                  <a:lumMod val="75000"/>
                </a:schemeClr>
              </a:solidFill>
              <a:latin typeface="+mn-lt"/>
            </a:endParaRPr>
          </a:p>
        </p:txBody>
      </p:sp>
    </p:spTree>
    <p:extLst>
      <p:ext uri="{BB962C8B-B14F-4D97-AF65-F5344CB8AC3E}">
        <p14:creationId xmlns:p14="http://schemas.microsoft.com/office/powerpoint/2010/main" val="23838271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Experian-6-12-2009">
      <a:dk1>
        <a:srgbClr val="FFFFFF"/>
      </a:dk1>
      <a:lt1>
        <a:srgbClr val="5F5F5F"/>
      </a:lt1>
      <a:dk2>
        <a:srgbClr val="ED1951"/>
      </a:dk2>
      <a:lt2>
        <a:srgbClr val="015CAE"/>
      </a:lt2>
      <a:accent1>
        <a:srgbClr val="70567A"/>
      </a:accent1>
      <a:accent2>
        <a:srgbClr val="7A854D"/>
      </a:accent2>
      <a:accent3>
        <a:srgbClr val="0095DA"/>
      </a:accent3>
      <a:accent4>
        <a:srgbClr val="BE8851"/>
      </a:accent4>
      <a:accent5>
        <a:srgbClr val="D3AB07"/>
      </a:accent5>
      <a:accent6>
        <a:srgbClr val="477B84"/>
      </a:accent6>
      <a:hlink>
        <a:srgbClr val="387C2C"/>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Experian-6-12-2009">
      <a:dk1>
        <a:srgbClr val="FFFFFF"/>
      </a:dk1>
      <a:lt1>
        <a:srgbClr val="5F5F5F"/>
      </a:lt1>
      <a:dk2>
        <a:srgbClr val="ED1951"/>
      </a:dk2>
      <a:lt2>
        <a:srgbClr val="015CAE"/>
      </a:lt2>
      <a:accent1>
        <a:srgbClr val="70567A"/>
      </a:accent1>
      <a:accent2>
        <a:srgbClr val="7A854D"/>
      </a:accent2>
      <a:accent3>
        <a:srgbClr val="0095DA"/>
      </a:accent3>
      <a:accent4>
        <a:srgbClr val="BE8851"/>
      </a:accent4>
      <a:accent5>
        <a:srgbClr val="D3AB07"/>
      </a:accent5>
      <a:accent6>
        <a:srgbClr val="477B84"/>
      </a:accent6>
      <a:hlink>
        <a:srgbClr val="387C2C"/>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4174</TotalTime>
  <Words>1397</Words>
  <Application>Microsoft Office PowerPoint</Application>
  <PresentationFormat>On-screen Show (4:3)</PresentationFormat>
  <Paragraphs>404</Paragraphs>
  <Slides>24</Slides>
  <Notes>9</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24</vt:i4>
      </vt:variant>
    </vt:vector>
  </HeadingPairs>
  <TitlesOfParts>
    <vt:vector size="37" baseType="lpstr">
      <vt:lpstr>Calibri</vt:lpstr>
      <vt:lpstr>Roboto Regular</vt:lpstr>
      <vt:lpstr>Arial Black</vt:lpstr>
      <vt:lpstr>Century Gothic</vt:lpstr>
      <vt:lpstr>Georgia</vt:lpstr>
      <vt:lpstr>Calibri Light</vt:lpstr>
      <vt:lpstr>Arial</vt:lpstr>
      <vt:lpstr>Wingdings</vt:lpstr>
      <vt:lpstr>Roboto Bold</vt:lpstr>
      <vt:lpstr>ＭＳ Ｐゴシック</vt:lpstr>
      <vt:lpstr>1_Office Theme</vt:lpstr>
      <vt:lpstr>Office Theme</vt:lpstr>
      <vt:lpstr>2_Office Theme</vt:lpstr>
      <vt:lpstr>Building Blocks to  Online Account Opening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Agenda</vt:lpstr>
      <vt:lpstr>PowerPoint Presentation</vt:lpstr>
      <vt:lpstr>PowerPoint Presentation</vt:lpstr>
      <vt:lpstr>  Precise IDSM Summary of services </vt:lpstr>
      <vt:lpstr>The more we know about your members… The better you can serve them</vt:lpstr>
      <vt:lpstr>Precise ID - Precise Match What is Precise Match? </vt:lpstr>
      <vt:lpstr>Precise Match Search and Match Logic</vt:lpstr>
      <vt:lpstr>Knowledge Based Authentication evolution Unweighted questions only</vt:lpstr>
      <vt:lpstr>Knowledge Based Authentication evolution Score and unweighted questions</vt:lpstr>
      <vt:lpstr>Knowledge Based Authentication evolution Score and weighted questions</vt:lpstr>
      <vt:lpstr>Precise ID with Knowledge IQ How it works</vt:lpstr>
      <vt:lpstr>  Precise ID with Knowledge IQ  Setup </vt:lpstr>
      <vt:lpstr>PowerPoint Presentation</vt:lpstr>
      <vt:lpstr>Examples of what CUs will see</vt:lpstr>
      <vt:lpstr>What are my next steps?</vt:lpstr>
      <vt:lpstr>PowerPoint Presentation</vt:lpstr>
    </vt:vector>
  </TitlesOfParts>
  <Company>Experian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McCartney, Terri</dc:creator>
  <cp:lastModifiedBy>Pete Winninger</cp:lastModifiedBy>
  <cp:revision>258</cp:revision>
  <cp:lastPrinted>2014-06-12T13:53:11Z</cp:lastPrinted>
  <dcterms:created xsi:type="dcterms:W3CDTF">2010-01-08T20:24:15Z</dcterms:created>
  <dcterms:modified xsi:type="dcterms:W3CDTF">2015-05-19T20:12:35Z</dcterms:modified>
</cp:coreProperties>
</file>