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02" r:id="rId2"/>
    <p:sldMasterId id="2147483800" r:id="rId3"/>
  </p:sldMasterIdLst>
  <p:notesMasterIdLst>
    <p:notesMasterId r:id="rId72"/>
  </p:notesMasterIdLst>
  <p:handoutMasterIdLst>
    <p:handoutMasterId r:id="rId73"/>
  </p:handoutMasterIdLst>
  <p:sldIdLst>
    <p:sldId id="833" r:id="rId4"/>
    <p:sldId id="816" r:id="rId5"/>
    <p:sldId id="822" r:id="rId6"/>
    <p:sldId id="828" r:id="rId7"/>
    <p:sldId id="855" r:id="rId8"/>
    <p:sldId id="952" r:id="rId9"/>
    <p:sldId id="951" r:id="rId10"/>
    <p:sldId id="856" r:id="rId11"/>
    <p:sldId id="938" r:id="rId12"/>
    <p:sldId id="976" r:id="rId13"/>
    <p:sldId id="940" r:id="rId14"/>
    <p:sldId id="942" r:id="rId15"/>
    <p:sldId id="858" r:id="rId16"/>
    <p:sldId id="975" r:id="rId17"/>
    <p:sldId id="941" r:id="rId18"/>
    <p:sldId id="929" r:id="rId19"/>
    <p:sldId id="928" r:id="rId20"/>
    <p:sldId id="979" r:id="rId21"/>
    <p:sldId id="944" r:id="rId22"/>
    <p:sldId id="943" r:id="rId23"/>
    <p:sldId id="922" r:id="rId24"/>
    <p:sldId id="831" r:id="rId25"/>
    <p:sldId id="982" r:id="rId26"/>
    <p:sldId id="980" r:id="rId27"/>
    <p:sldId id="825" r:id="rId28"/>
    <p:sldId id="948" r:id="rId29"/>
    <p:sldId id="972" r:id="rId30"/>
    <p:sldId id="949" r:id="rId31"/>
    <p:sldId id="974" r:id="rId32"/>
    <p:sldId id="970" r:id="rId33"/>
    <p:sldId id="971" r:id="rId34"/>
    <p:sldId id="923" r:id="rId35"/>
    <p:sldId id="960" r:id="rId36"/>
    <p:sldId id="961" r:id="rId37"/>
    <p:sldId id="962" r:id="rId38"/>
    <p:sldId id="973" r:id="rId39"/>
    <p:sldId id="981" r:id="rId40"/>
    <p:sldId id="925" r:id="rId41"/>
    <p:sldId id="931" r:id="rId42"/>
    <p:sldId id="950" r:id="rId43"/>
    <p:sldId id="953" r:id="rId44"/>
    <p:sldId id="954" r:id="rId45"/>
    <p:sldId id="983" r:id="rId46"/>
    <p:sldId id="932" r:id="rId47"/>
    <p:sldId id="819" r:id="rId48"/>
    <p:sldId id="933" r:id="rId49"/>
    <p:sldId id="934" r:id="rId50"/>
    <p:sldId id="935" r:id="rId51"/>
    <p:sldId id="978" r:id="rId52"/>
    <p:sldId id="945" r:id="rId53"/>
    <p:sldId id="959" r:id="rId54"/>
    <p:sldId id="965" r:id="rId55"/>
    <p:sldId id="966" r:id="rId56"/>
    <p:sldId id="285" r:id="rId57"/>
    <p:sldId id="817" r:id="rId58"/>
    <p:sldId id="852" r:id="rId59"/>
    <p:sldId id="853" r:id="rId60"/>
    <p:sldId id="840" r:id="rId61"/>
    <p:sldId id="841" r:id="rId62"/>
    <p:sldId id="842" r:id="rId63"/>
    <p:sldId id="843" r:id="rId64"/>
    <p:sldId id="844" r:id="rId65"/>
    <p:sldId id="845" r:id="rId66"/>
    <p:sldId id="846" r:id="rId67"/>
    <p:sldId id="850" r:id="rId68"/>
    <p:sldId id="967" r:id="rId69"/>
    <p:sldId id="969" r:id="rId70"/>
    <p:sldId id="823" r:id="rId7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80" userDrawn="1">
          <p15:clr>
            <a:srgbClr val="A4A3A4"/>
          </p15:clr>
        </p15:guide>
        <p15:guide id="2" orient="horz" pos="1824" userDrawn="1">
          <p15:clr>
            <a:srgbClr val="A4A3A4"/>
          </p15:clr>
        </p15:guide>
        <p15:guide id="3" orient="horz" pos="5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F0BC"/>
    <a:srgbClr val="000000"/>
    <a:srgbClr val="D4AF37"/>
    <a:srgbClr val="F8F8F8"/>
    <a:srgbClr val="FFA500"/>
    <a:srgbClr val="FFFFFF"/>
    <a:srgbClr val="FFF6CD"/>
    <a:srgbClr val="F5961C"/>
    <a:srgbClr val="94B6D2"/>
    <a:srgbClr val="F6B7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C2FFA5D-87B4-456A-9821-1D502468CF0F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78" autoAdjust="0"/>
    <p:restoredTop sz="95617" autoAdjust="0"/>
  </p:normalViewPr>
  <p:slideViewPr>
    <p:cSldViewPr snapToGrid="0">
      <p:cViewPr varScale="1">
        <p:scale>
          <a:sx n="89" d="100"/>
          <a:sy n="89" d="100"/>
        </p:scale>
        <p:origin x="53" y="82"/>
      </p:cViewPr>
      <p:guideLst>
        <p:guide pos="480"/>
        <p:guide orient="horz" pos="1824"/>
        <p:guide orient="horz" pos="552"/>
      </p:guideLst>
    </p:cSldViewPr>
  </p:slideViewPr>
  <p:outlineViewPr>
    <p:cViewPr>
      <p:scale>
        <a:sx n="33" d="100"/>
        <a:sy n="33" d="100"/>
      </p:scale>
      <p:origin x="0" y="-428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301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782418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2"/>
            <a:ext cx="3037840" cy="466434"/>
          </a:xfrm>
          <a:prstGeom prst="rect">
            <a:avLst/>
          </a:prstGeom>
        </p:spPr>
        <p:txBody>
          <a:bodyPr vert="horz" lIns="93150" tIns="46576" rIns="93150" bIns="46576" rtlCol="0"/>
          <a:lstStyle>
            <a:lvl1pPr algn="r">
              <a:defRPr sz="1200"/>
            </a:lvl1pPr>
          </a:lstStyle>
          <a:p>
            <a:fld id="{44A7BF10-5D6D-4510-91B1-DAA55193B022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720725"/>
            <a:ext cx="5572125" cy="31353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50" tIns="46576" rIns="93150" bIns="4657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3994971"/>
            <a:ext cx="5608320" cy="4729179"/>
          </a:xfrm>
          <a:prstGeom prst="rect">
            <a:avLst/>
          </a:prstGeom>
        </p:spPr>
        <p:txBody>
          <a:bodyPr vert="horz" lIns="93150" tIns="46576" rIns="93150" bIns="4657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70"/>
            <a:ext cx="3037840" cy="466433"/>
          </a:xfrm>
          <a:prstGeom prst="rect">
            <a:avLst/>
          </a:prstGeom>
        </p:spPr>
        <p:txBody>
          <a:bodyPr vert="horz" lIns="93150" tIns="46576" rIns="93150" bIns="4657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70"/>
            <a:ext cx="3037840" cy="466433"/>
          </a:xfrm>
          <a:prstGeom prst="rect">
            <a:avLst/>
          </a:prstGeom>
        </p:spPr>
        <p:txBody>
          <a:bodyPr vert="horz" lIns="93150" tIns="46576" rIns="93150" bIns="46576" rtlCol="0" anchor="b"/>
          <a:lstStyle>
            <a:lvl1pPr algn="r">
              <a:defRPr sz="1200"/>
            </a:lvl1pPr>
          </a:lstStyle>
          <a:p>
            <a:fld id="{F0E67C00-F679-4C51-9894-9E2214E5C2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822586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4A7BF10-5D6D-4510-91B1-DAA55193B022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4108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4A7BF10-5D6D-4510-91B1-DAA55193B022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0645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4A7BF10-5D6D-4510-91B1-DAA55193B022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0898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73AB388-142C-4CE9-BCBF-E61BF96435A5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1202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>
          <a:xfrm>
            <a:off x="3970938" y="2"/>
            <a:ext cx="3037840" cy="466434"/>
          </a:xfrm>
          <a:prstGeom prst="rect">
            <a:avLst/>
          </a:prstGeom>
        </p:spPr>
        <p:txBody>
          <a:bodyPr/>
          <a:lstStyle/>
          <a:p>
            <a:fld id="{112D962B-BAB3-4EF2-9A71-5238CDB205FA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3177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4A7BF10-5D6D-4510-91B1-DAA55193B022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1361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4A7BF10-5D6D-4510-91B1-DAA55193B022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9558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>
          <a:xfrm>
            <a:off x="3970938" y="2"/>
            <a:ext cx="3037840" cy="466434"/>
          </a:xfrm>
          <a:prstGeom prst="rect">
            <a:avLst/>
          </a:prstGeom>
        </p:spPr>
        <p:txBody>
          <a:bodyPr/>
          <a:lstStyle/>
          <a:p>
            <a:fld id="{112D962B-BAB3-4EF2-9A71-5238CDB205FA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7463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4A7BF10-5D6D-4510-91B1-DAA55193B022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7200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4A7BF10-5D6D-4510-91B1-DAA55193B022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6393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4A7BF10-5D6D-4510-91B1-DAA55193B022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602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4A7BF10-5D6D-4510-91B1-DAA55193B022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9078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4A7BF10-5D6D-4510-91B1-DAA55193B022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3205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>
          <a:xfrm>
            <a:off x="3970938" y="2"/>
            <a:ext cx="3037840" cy="466434"/>
          </a:xfrm>
          <a:prstGeom prst="rect">
            <a:avLst/>
          </a:prstGeom>
        </p:spPr>
        <p:txBody>
          <a:bodyPr/>
          <a:lstStyle/>
          <a:p>
            <a:fld id="{112D962B-BAB3-4EF2-9A71-5238CDB205FA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7463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Third Party cookies never worked on Apple Safari</a:t>
            </a:r>
          </a:p>
          <a:p>
            <a:r>
              <a:rPr lang="en-US" dirty="0"/>
              <a:t>In May, Google Chrome announced they would also block them.</a:t>
            </a:r>
          </a:p>
          <a:p>
            <a:r>
              <a:rPr lang="en-US" dirty="0"/>
              <a:t>Firefox quickly followed.</a:t>
            </a:r>
          </a:p>
          <a:p>
            <a:r>
              <a:rPr lang="en-US" dirty="0"/>
              <a:t>This meant we could not set cookies on the It’s Me 247 Domain (itsme247.com) and use them to authenticate on the Credit Union Domain (tbacu.com, honorcu.com, Frankenmuth.com)</a:t>
            </a:r>
          </a:p>
          <a:p>
            <a:endParaRPr lang="en-US" dirty="0"/>
          </a:p>
          <a:p>
            <a:r>
              <a:rPr lang="en-US" dirty="0"/>
              <a:t>Browser change, we’re always adjusting.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4A7BF10-5D6D-4510-91B1-DAA55193B022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7110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the website architect - To allow them to include banking activities seamlessly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4A7BF10-5D6D-4510-91B1-DAA55193B022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5701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4A7BF10-5D6D-4510-91B1-DAA55193B022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5472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4A7BF10-5D6D-4510-91B1-DAA55193B022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6626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Credit Union Website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4A7BF10-5D6D-4510-91B1-DAA55193B022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9788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Credit Union website with Online Banking Menu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4A7BF10-5D6D-4510-91B1-DAA55193B022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4960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Web module embedded in the middle of the credit union website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4A7BF10-5D6D-4510-91B1-DAA55193B022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6053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the member isn’t authenticated… would prompt for Authentication.</a:t>
            </a:r>
          </a:p>
          <a:p>
            <a:r>
              <a:rPr lang="en-US" dirty="0"/>
              <a:t>Username/Password/Security question… or this could be where we start using </a:t>
            </a:r>
            <a:r>
              <a:rPr lang="en-US" dirty="0" err="1"/>
              <a:t>Daon</a:t>
            </a:r>
            <a:r>
              <a:rPr lang="en-US" dirty="0"/>
              <a:t> on “desktop” banking</a:t>
            </a:r>
          </a:p>
          <a:p>
            <a:r>
              <a:rPr lang="en-US" dirty="0"/>
              <a:t>- Though desktop and mobile banking merge?  This feels out of place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4A7BF10-5D6D-4510-91B1-DAA55193B022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494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4A7BF10-5D6D-4510-91B1-DAA55193B022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3053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Logged in, see transaction activity on the CU website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4A7BF10-5D6D-4510-91B1-DAA55193B022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0687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Mobile view</a:t>
            </a:r>
          </a:p>
          <a:p>
            <a:endParaRPr lang="en-US" dirty="0"/>
          </a:p>
          <a:p>
            <a:r>
              <a:rPr lang="en-US" dirty="0"/>
              <a:t>Could do a slide on browser stats of Desktop/Mobile/Tablet for </a:t>
            </a:r>
            <a:r>
              <a:rPr lang="en-US"/>
              <a:t>CU websites?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4A7BF10-5D6D-4510-91B1-DAA55193B022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8025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“Telemetry”</a:t>
            </a:r>
          </a:p>
          <a:p>
            <a:endParaRPr lang="en-US" dirty="0"/>
          </a:p>
          <a:p>
            <a:r>
              <a:rPr lang="en-US" dirty="0"/>
              <a:t>All the “other stuff”</a:t>
            </a:r>
          </a:p>
          <a:p>
            <a:pPr marL="171450" indent="-171450">
              <a:buFontTx/>
              <a:buChar char="-"/>
            </a:pPr>
            <a:r>
              <a:rPr lang="en-US" dirty="0"/>
              <a:t>How to document it for members?</a:t>
            </a:r>
          </a:p>
          <a:p>
            <a:pPr marL="171450" indent="-171450">
              <a:buFontTx/>
              <a:buChar char="-"/>
            </a:pPr>
            <a:r>
              <a:rPr lang="en-US" dirty="0"/>
              <a:t>Service alerts?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4A7BF10-5D6D-4510-91B1-DAA55193B022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8016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4A7BF10-5D6D-4510-91B1-DAA55193B022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82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4A7BF10-5D6D-4510-91B1-DAA55193B022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859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4A7BF10-5D6D-4510-91B1-DAA55193B022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504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>
          <a:xfrm>
            <a:off x="3970938" y="2"/>
            <a:ext cx="3037840" cy="466434"/>
          </a:xfrm>
          <a:prstGeom prst="rect">
            <a:avLst/>
          </a:prstGeom>
        </p:spPr>
        <p:txBody>
          <a:bodyPr/>
          <a:lstStyle/>
          <a:p>
            <a:fld id="{112D962B-BAB3-4EF2-9A71-5238CDB205FA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0675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4A7BF10-5D6D-4510-91B1-DAA55193B022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44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4A7BF10-5D6D-4510-91B1-DAA55193B022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407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4A7BF10-5D6D-4510-91B1-DAA55193B022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4636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4A7BF10-5D6D-4510-91B1-DAA55193B022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411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lunch%20and%20giveaway.pptx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break%20and%20giveaway.pptx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lunch%20and%20giveaway.pptx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break%20and%20giveaway.pptx" TargetMode="Externa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lunch%20and%20giveaway.pptx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break%20and%20giveaway.pptx" TargetMode="Externa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break%20and%20giveaway.pptx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lunch%20and%20giveaway.pptx" TargetMode="Externa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break%20and%20giveaway.pptx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lunch%20and%20giveaway.pptx" TargetMode="Externa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lunch%20and%20giveaway.pptx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break%20and%20giveaway.pptx" TargetMode="Externa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lunch%20and%20giveaway.pptx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break%20and%20giveaway.pptx" TargetMode="Externa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hyperlink" Target="lunch%20and%20giveaway.pptx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hyperlink" Target="break%20and%20giveaway.pptx" TargetMode="Externa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break%20and%20giveaway.pptx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lunch%20and%20giveaway.pptx" TargetMode="Externa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break%20and%20giveaway.pptx" TargetMode="External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jpeg"/><Relationship Id="rId4" Type="http://schemas.openxmlformats.org/officeDocument/2006/relationships/hyperlink" Target="lunch%20and%20giveaway.pptx" TargetMode="Externa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lunch%20and%20giveaway.pptx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break%20and%20giveaway.pptx" TargetMode="Externa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lunch%20and%20giveaway.pptx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break%20and%20giveaway.pptx" TargetMode="Externa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A627CD04-A997-4B13-BE0B-CEC3534A5C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3583" y="6372157"/>
            <a:ext cx="495369" cy="485843"/>
          </a:xfrm>
          <a:prstGeom prst="rect">
            <a:avLst/>
          </a:prstGeom>
        </p:spPr>
      </p:pic>
      <p:pic>
        <p:nvPicPr>
          <p:cNvPr id="7" name="Picture 6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8CE6539C-EE51-4293-B9C8-8AD17C0DE5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  <p:pic>
        <p:nvPicPr>
          <p:cNvPr id="9" name="Picture 8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06BD9458-5757-4BCF-902C-30C6E8E250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C9AF911-3757-4F34-A3D2-DB35684894F0}"/>
              </a:ext>
            </a:extLst>
          </p:cNvPr>
          <p:cNvSpPr/>
          <p:nvPr userDrawn="1"/>
        </p:nvSpPr>
        <p:spPr bwMode="hidden">
          <a:xfrm>
            <a:off x="0" y="0"/>
            <a:ext cx="12188952" cy="54192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75BBD00-AB79-492D-AD34-8B53C3EAAC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900" y="545284"/>
            <a:ext cx="5217534" cy="3610475"/>
          </a:xfrm>
        </p:spPr>
        <p:txBody>
          <a:bodyPr anchor="b"/>
          <a:lstStyle>
            <a:lvl1pPr algn="l">
              <a:lnSpc>
                <a:spcPct val="80000"/>
              </a:lnSpc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85DF2E21-C44C-4EE5-81C2-97E5196539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2900" y="4227321"/>
            <a:ext cx="5217534" cy="87066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3166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851098" y="5418814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29574" y="1612921"/>
            <a:ext cx="10167026" cy="342968"/>
          </a:xfrm>
        </p:spPr>
        <p:txBody>
          <a:bodyPr>
            <a:noAutofit/>
          </a:bodyPr>
          <a:lstStyle>
            <a:lvl1pPr marL="0" indent="0">
              <a:buNone/>
              <a:defRPr sz="1800" cap="all" normalizeH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7848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574" y="285226"/>
            <a:ext cx="10167026" cy="60642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851098" y="5418814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29574" y="958579"/>
            <a:ext cx="10167026" cy="342968"/>
          </a:xfrm>
        </p:spPr>
        <p:txBody>
          <a:bodyPr>
            <a:noAutofit/>
          </a:bodyPr>
          <a:lstStyle>
            <a:lvl1pPr marL="0" indent="0">
              <a:buNone/>
              <a:defRPr sz="1800" cap="all" normalizeH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3231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DAAF9D0-22A4-4EF6-B524-2672E99568FC}"/>
              </a:ext>
            </a:extLst>
          </p:cNvPr>
          <p:cNvSpPr/>
          <p:nvPr userDrawn="1"/>
        </p:nvSpPr>
        <p:spPr bwMode="hidden">
          <a:xfrm>
            <a:off x="723900" y="0"/>
            <a:ext cx="11466576" cy="68646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232" y="300373"/>
            <a:ext cx="9435867" cy="734244"/>
          </a:xfrm>
        </p:spPr>
        <p:txBody>
          <a:bodyPr/>
          <a:lstStyle>
            <a:lvl1pPr>
              <a:defRPr lang="en-US" sz="2800" dirty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851098" y="5718815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89232" y="1096389"/>
            <a:ext cx="9435867" cy="342968"/>
          </a:xfrm>
        </p:spPr>
        <p:txBody>
          <a:bodyPr>
            <a:noAutofit/>
          </a:bodyPr>
          <a:lstStyle>
            <a:lvl1pPr marL="0" indent="0">
              <a:buNone/>
              <a:defRPr sz="1800" b="0" cap="all" normalizeH="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2" name="Picture 11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B5C4C6C9-3B0A-48C8-B088-86D546868C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3583" y="6372157"/>
            <a:ext cx="495369" cy="485843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4E60F01-0E0A-4FC7-99FC-7D4A409494F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89232" y="1593908"/>
            <a:ext cx="9435867" cy="448145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3E44970E-B6C4-4DEE-99E0-CCD2E82943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  <p:pic>
        <p:nvPicPr>
          <p:cNvPr id="10" name="Picture 9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CCF40EB6-26AD-4170-A521-FA6ED50F66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0670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deb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hidden">
          <a:xfrm>
            <a:off x="4876800" y="0"/>
            <a:ext cx="7315200" cy="68562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651760"/>
            <a:ext cx="3657600" cy="1828800"/>
          </a:xfrm>
        </p:spPr>
        <p:txBody>
          <a:bodyPr anchor="b"/>
          <a:lstStyle>
            <a:lvl1pPr>
              <a:defRPr lang="en-US" sz="3600" dirty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2451" y="494951"/>
            <a:ext cx="5923777" cy="5677250"/>
          </a:xfrm>
        </p:spPr>
        <p:txBody>
          <a:bodyPr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4617720"/>
            <a:ext cx="3657600" cy="155448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78F770D0-475A-4C08-A854-23C9392387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3583" y="6372157"/>
            <a:ext cx="495369" cy="485843"/>
          </a:xfrm>
          <a:prstGeom prst="rect">
            <a:avLst/>
          </a:prstGeom>
        </p:spPr>
      </p:pic>
      <p:pic>
        <p:nvPicPr>
          <p:cNvPr id="9" name="Picture 8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105FB682-2D82-4491-BE4E-A91195D374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  <p:pic>
        <p:nvPicPr>
          <p:cNvPr id="11" name="Picture 10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F915408A-101D-43A2-8C9C-3618573DF6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1E35980-33D4-4AFC-81D3-DBC97867CF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1098" y="5718815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46032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ideb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hidden">
          <a:xfrm>
            <a:off x="3926048" y="0"/>
            <a:ext cx="8265951" cy="68562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9967" y="520811"/>
            <a:ext cx="4953000" cy="1828800"/>
          </a:xfrm>
        </p:spPr>
        <p:txBody>
          <a:bodyPr anchor="b"/>
          <a:lstStyle>
            <a:lvl1pPr>
              <a:defRPr lang="en-US" sz="3600" dirty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39966" y="2486771"/>
            <a:ext cx="4953000" cy="155448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5239966" y="5019472"/>
            <a:ext cx="4953000" cy="1439693"/>
          </a:xfrm>
        </p:spPr>
        <p:txBody>
          <a:bodyPr anchor="b" anchorCtr="0">
            <a:noAutofit/>
          </a:bodyPr>
          <a:lstStyle>
            <a:lvl1pPr marL="0" indent="0" algn="l">
              <a:buFontTx/>
              <a:buNone/>
              <a:defRPr sz="2400"/>
            </a:lvl1pPr>
            <a:lvl2pPr marL="274320" indent="0" algn="r">
              <a:buFontTx/>
              <a:buNone/>
              <a:defRPr/>
            </a:lvl2pPr>
            <a:lvl3pPr marL="548640" indent="0" algn="r">
              <a:buFontTx/>
              <a:buNone/>
              <a:defRPr/>
            </a:lvl3pPr>
            <a:lvl4pPr marL="822960" indent="0" algn="r">
              <a:buFontTx/>
              <a:buNone/>
              <a:defRPr/>
            </a:lvl4pPr>
            <a:lvl5pPr marL="1051560" indent="0" algn="r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9" name="Picture 8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F5BC4AD6-3D3F-4AC5-9F84-B42E867FAD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  <p:pic>
        <p:nvPicPr>
          <p:cNvPr id="10" name="Picture 9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8342435A-26F7-4F53-A10D-78964B3A99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701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ideb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hidden">
          <a:xfrm>
            <a:off x="0" y="0"/>
            <a:ext cx="5729681" cy="68562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282" y="520811"/>
            <a:ext cx="4953000" cy="1828800"/>
          </a:xfrm>
        </p:spPr>
        <p:txBody>
          <a:bodyPr anchor="b"/>
          <a:lstStyle>
            <a:lvl1pPr>
              <a:defRPr lang="en-US" sz="3600" dirty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3281" y="2486771"/>
            <a:ext cx="4953000" cy="155448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53281" y="5019472"/>
            <a:ext cx="4953000" cy="1439693"/>
          </a:xfrm>
        </p:spPr>
        <p:txBody>
          <a:bodyPr anchor="b" anchorCtr="0">
            <a:noAutofit/>
          </a:bodyPr>
          <a:lstStyle>
            <a:lvl1pPr marL="0" indent="0" algn="l">
              <a:buFontTx/>
              <a:buNone/>
              <a:defRPr sz="2400"/>
            </a:lvl1pPr>
            <a:lvl2pPr marL="274320" indent="0" algn="r">
              <a:buFontTx/>
              <a:buNone/>
              <a:defRPr/>
            </a:lvl2pPr>
            <a:lvl3pPr marL="548640" indent="0" algn="r">
              <a:buFontTx/>
              <a:buNone/>
              <a:defRPr/>
            </a:lvl3pPr>
            <a:lvl4pPr marL="822960" indent="0" algn="r">
              <a:buFontTx/>
              <a:buNone/>
              <a:defRPr/>
            </a:lvl4pPr>
            <a:lvl5pPr marL="1051560" indent="0" algn="r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FD01FD57-BE8D-41E1-9F7C-B034511DFA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  <p:pic>
        <p:nvPicPr>
          <p:cNvPr id="9" name="Picture 8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4DE15D76-7004-42EA-BEBD-0AFC447915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4A23B770-A2B4-422C-B1C5-FD16D9BCD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1750" y="419099"/>
            <a:ext cx="685800" cy="2740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B5EB99F-446F-4980-818E-6B57752CB8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1098" y="5718815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167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DA5F9542-ED9F-410A-B312-9C13DC0353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3583" y="6372157"/>
            <a:ext cx="495369" cy="485843"/>
          </a:xfrm>
          <a:prstGeom prst="rect">
            <a:avLst/>
          </a:prstGeom>
        </p:spPr>
      </p:pic>
      <p:pic>
        <p:nvPicPr>
          <p:cNvPr id="5" name="Picture 4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DD935968-597D-47E1-A18A-EF2325B333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  <p:pic>
        <p:nvPicPr>
          <p:cNvPr id="7" name="Picture 6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C3C01600-046D-46A1-AF6F-90126E1310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37B734-4E74-4F17-9D2D-B407B8694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986" y="66757"/>
            <a:ext cx="10167026" cy="352342"/>
          </a:xfrm>
        </p:spPr>
        <p:txBody>
          <a:bodyPr anchor="t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B491C50-66BE-4F57-8FDC-76AFFB28BC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0663" y="419100"/>
            <a:ext cx="11065551" cy="671513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79747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DA5F9542-ED9F-410A-B312-9C13DC0353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3583" y="6372157"/>
            <a:ext cx="495369" cy="485843"/>
          </a:xfrm>
          <a:prstGeom prst="rect">
            <a:avLst/>
          </a:prstGeom>
        </p:spPr>
      </p:pic>
      <p:pic>
        <p:nvPicPr>
          <p:cNvPr id="5" name="Picture 4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DD935968-597D-47E1-A18A-EF2325B333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  <p:pic>
        <p:nvPicPr>
          <p:cNvPr id="7" name="Picture 6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C3C01600-046D-46A1-AF6F-90126E1310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29F5BF-E1E1-44C2-80AD-55548CC1E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167026" cy="545284"/>
          </a:xfrm>
        </p:spPr>
        <p:txBody>
          <a:bodyPr/>
          <a:lstStyle>
            <a:lvl1pPr>
              <a:defRPr sz="24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29352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28DFCE-576B-4533-81E4-E3A7F59349EA}"/>
              </a:ext>
            </a:extLst>
          </p:cNvPr>
          <p:cNvSpPr/>
          <p:nvPr userDrawn="1"/>
        </p:nvSpPr>
        <p:spPr bwMode="hidden">
          <a:xfrm>
            <a:off x="1" y="0"/>
            <a:ext cx="12188953" cy="47029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7473" y="2468211"/>
            <a:ext cx="6629401" cy="3108960"/>
          </a:xfrm>
        </p:spPr>
        <p:txBody>
          <a:bodyPr anchor="b"/>
          <a:lstStyle>
            <a:lvl1pPr algn="l">
              <a:lnSpc>
                <a:spcPct val="80000"/>
              </a:lnSpc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A627CD04-A997-4B13-BE0B-CEC3534A5C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3588" y="6372160"/>
            <a:ext cx="495369" cy="485843"/>
          </a:xfrm>
          <a:prstGeom prst="rect">
            <a:avLst/>
          </a:prstGeom>
        </p:spPr>
      </p:pic>
      <p:pic>
        <p:nvPicPr>
          <p:cNvPr id="7" name="Picture 6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8CE6539C-EE51-4293-B9C8-8AD17C0DE5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" y="6372160"/>
            <a:ext cx="495369" cy="485843"/>
          </a:xfrm>
          <a:prstGeom prst="rect">
            <a:avLst/>
          </a:prstGeom>
        </p:spPr>
      </p:pic>
      <p:pic>
        <p:nvPicPr>
          <p:cNvPr id="9" name="Picture 8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06BD9458-5757-4BCF-902C-30C6E8E250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3588" y="6361994"/>
            <a:ext cx="495369" cy="48584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1BA0439-CF17-4BC7-8869-643E8AE2FAD8}"/>
              </a:ext>
            </a:extLst>
          </p:cNvPr>
          <p:cNvSpPr/>
          <p:nvPr userDrawn="1"/>
        </p:nvSpPr>
        <p:spPr>
          <a:xfrm>
            <a:off x="0" y="5842167"/>
            <a:ext cx="12188953" cy="10241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86A35499-F7B9-4AED-9D15-0C7297F53F3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42167"/>
            <a:ext cx="2780438" cy="1024128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D8A9A465-2A9A-4BEF-A360-21783BBA16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1106" y="5879759"/>
            <a:ext cx="1050038" cy="9196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1D56348-A1CB-42F2-ACB9-C738137CBBF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416" y="6106244"/>
            <a:ext cx="2780439" cy="80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07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8C4D0FA-535C-434B-8642-B10D415DF6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00" y="6408741"/>
            <a:ext cx="812800" cy="365125"/>
          </a:xfrm>
          <a:prstGeom prst="rect">
            <a:avLst/>
          </a:prstGeom>
          <a:effectLst/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10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574" y="16427"/>
            <a:ext cx="10167026" cy="125272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9574" y="1745981"/>
            <a:ext cx="10167026" cy="4300383"/>
          </a:xfr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defRPr lang="en-US" dirty="0"/>
            </a:lvl1pPr>
            <a:lvl2pPr marL="502920" indent="-228600">
              <a:buClr>
                <a:schemeClr val="tx2"/>
              </a:buClr>
              <a:buFont typeface="Arial" panose="020B0604020202020204" pitchFamily="34" charset="0"/>
              <a:buChar char="■"/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851098" y="5418814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29574" y="1336084"/>
            <a:ext cx="10167026" cy="342968"/>
          </a:xfrm>
        </p:spPr>
        <p:txBody>
          <a:bodyPr>
            <a:noAutofit/>
          </a:bodyPr>
          <a:lstStyle>
            <a:lvl1pPr marL="0" indent="0">
              <a:buNone/>
              <a:defRPr sz="1800" cap="all" normalizeH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91706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N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0D997B2-CD29-4089-A8A1-391B5571AB59}"/>
              </a:ext>
            </a:extLst>
          </p:cNvPr>
          <p:cNvSpPr/>
          <p:nvPr/>
        </p:nvSpPr>
        <p:spPr>
          <a:xfrm>
            <a:off x="0" y="-1"/>
            <a:ext cx="12192000" cy="9143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242" y="175417"/>
            <a:ext cx="8432800" cy="563562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61C43759-9BD5-4232-81A0-1B5DAE85A38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51102" y="5695651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8F650E67-1A7C-49EF-B18E-458C8E43F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6214" y="419099"/>
            <a:ext cx="685800" cy="2740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424036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5"/>
          </p:nvPr>
        </p:nvSpPr>
        <p:spPr>
          <a:xfrm>
            <a:off x="508001" y="1703389"/>
            <a:ext cx="10515600" cy="4087814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n>
                  <a:noFill/>
                </a:ln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E906E1F-3645-4BED-89C9-E32A9630F4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00" y="6408741"/>
            <a:ext cx="812800" cy="365125"/>
          </a:xfrm>
          <a:prstGeom prst="rect">
            <a:avLst/>
          </a:prstGeom>
          <a:effectLst/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8448E88B-887D-4B5C-AEFA-7724FA2D6F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002" y="1223137"/>
            <a:ext cx="10167028" cy="342968"/>
          </a:xfrm>
        </p:spPr>
        <p:txBody>
          <a:bodyPr>
            <a:noAutofit/>
          </a:bodyPr>
          <a:lstStyle>
            <a:lvl1pPr marL="0" indent="0">
              <a:buNone/>
              <a:defRPr sz="1801" b="1" cap="all" normalizeH="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8CF83CBF-7F98-4F6D-BD58-8D6545B9CB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1102" y="5418814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53728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5"/>
          </p:nvPr>
        </p:nvSpPr>
        <p:spPr>
          <a:xfrm>
            <a:off x="508001" y="1703389"/>
            <a:ext cx="10515600" cy="4087814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n>
                  <a:noFill/>
                </a:ln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E906E1F-3645-4BED-89C9-E32A9630F4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00" y="6408741"/>
            <a:ext cx="812800" cy="365125"/>
          </a:xfrm>
          <a:prstGeom prst="rect">
            <a:avLst/>
          </a:prstGeom>
          <a:effectLst/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8448E88B-887D-4B5C-AEFA-7724FA2D6F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002" y="1223137"/>
            <a:ext cx="10167028" cy="342968"/>
          </a:xfrm>
        </p:spPr>
        <p:txBody>
          <a:bodyPr>
            <a:noAutofit/>
          </a:bodyPr>
          <a:lstStyle>
            <a:lvl1pPr marL="0" indent="0">
              <a:buNone/>
              <a:defRPr sz="1801" b="1" cap="all" normalizeH="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8CF83CBF-7F98-4F6D-BD58-8D6545B9CB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1102" y="5418814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18935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5"/>
          </p:nvPr>
        </p:nvSpPr>
        <p:spPr>
          <a:xfrm>
            <a:off x="508001" y="1703389"/>
            <a:ext cx="10515600" cy="4087814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n>
                  <a:noFill/>
                </a:ln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E906E1F-3645-4BED-89C9-E32A9630F4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00" y="6408741"/>
            <a:ext cx="812800" cy="365125"/>
          </a:xfrm>
          <a:prstGeom prst="rect">
            <a:avLst/>
          </a:prstGeom>
          <a:effectLst/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8448E88B-887D-4B5C-AEFA-7724FA2D6F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002" y="1223137"/>
            <a:ext cx="10167028" cy="342968"/>
          </a:xfrm>
        </p:spPr>
        <p:txBody>
          <a:bodyPr>
            <a:noAutofit/>
          </a:bodyPr>
          <a:lstStyle>
            <a:lvl1pPr marL="0" indent="0">
              <a:buNone/>
              <a:defRPr sz="1801" b="1" cap="all" normalizeH="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8CF83CBF-7F98-4F6D-BD58-8D6545B9CB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1102" y="5418814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71379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47836"/>
            <a:ext cx="12192000" cy="339129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B3DD281-F860-406A-9045-F579F06D17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47836"/>
            <a:ext cx="6780362" cy="3383488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4297427"/>
            <a:ext cx="12192000" cy="5895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711200" y="5045262"/>
            <a:ext cx="4876800" cy="1050741"/>
          </a:xfrm>
        </p:spPr>
        <p:txBody>
          <a:bodyPr>
            <a:noAutofit/>
          </a:bodyPr>
          <a:lstStyle>
            <a:lvl1pPr marL="0" indent="0" algn="l">
              <a:buNone/>
              <a:defRPr lang="en-US" sz="2000" b="1" cap="none" spc="0" dirty="0">
                <a:ln w="0"/>
                <a:solidFill>
                  <a:schemeClr val="tx1"/>
                </a:solidFill>
                <a:effectLst/>
              </a:defRPr>
            </a:lvl1pPr>
            <a:lvl2pPr marL="3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3390181" y="2133600"/>
            <a:ext cx="5080000" cy="1752600"/>
          </a:xfrm>
        </p:spPr>
        <p:txBody>
          <a:bodyPr>
            <a:noAutofit/>
          </a:bodyPr>
          <a:lstStyle>
            <a:lvl1pPr algn="l">
              <a:defRPr lang="en-US" sz="48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90367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5"/>
          </p:nvPr>
        </p:nvSpPr>
        <p:spPr>
          <a:xfrm>
            <a:off x="508001" y="1703389"/>
            <a:ext cx="10515600" cy="4087814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n>
                  <a:noFill/>
                </a:ln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E906E1F-3645-4BED-89C9-E32A9630F4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00" y="6408741"/>
            <a:ext cx="812800" cy="365125"/>
          </a:xfrm>
          <a:prstGeom prst="rect">
            <a:avLst/>
          </a:prstGeom>
          <a:effectLst/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8448E88B-887D-4B5C-AEFA-7724FA2D6F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002" y="1223137"/>
            <a:ext cx="10167028" cy="342968"/>
          </a:xfrm>
        </p:spPr>
        <p:txBody>
          <a:bodyPr>
            <a:noAutofit/>
          </a:bodyPr>
          <a:lstStyle>
            <a:lvl1pPr marL="0" indent="0">
              <a:buNone/>
              <a:defRPr sz="1801" b="1" cap="all" normalizeH="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8CF83CBF-7F98-4F6D-BD58-8D6545B9CB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1102" y="5418814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8920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5"/>
          </p:nvPr>
        </p:nvSpPr>
        <p:spPr>
          <a:xfrm>
            <a:off x="508001" y="1703389"/>
            <a:ext cx="5188124" cy="4087814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n>
                  <a:noFill/>
                </a:ln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E906E1F-3645-4BED-89C9-E32A9630F4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00" y="6408741"/>
            <a:ext cx="812800" cy="365125"/>
          </a:xfrm>
          <a:prstGeom prst="rect">
            <a:avLst/>
          </a:prstGeom>
          <a:effectLst/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8448E88B-887D-4B5C-AEFA-7724FA2D6F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002" y="1223137"/>
            <a:ext cx="10167028" cy="342968"/>
          </a:xfrm>
        </p:spPr>
        <p:txBody>
          <a:bodyPr>
            <a:noAutofit/>
          </a:bodyPr>
          <a:lstStyle>
            <a:lvl1pPr marL="0" indent="0">
              <a:buNone/>
              <a:defRPr sz="1801" b="1" cap="all" normalizeH="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A605F-BF46-4B81-BFFC-7F6C81B0357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846763" y="1703388"/>
            <a:ext cx="5121275" cy="4117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8CF83CBF-7F98-4F6D-BD58-8D6545B9CB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1102" y="5418814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88399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5"/>
          </p:nvPr>
        </p:nvSpPr>
        <p:spPr>
          <a:xfrm>
            <a:off x="508001" y="1703388"/>
            <a:ext cx="3350935" cy="4087814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n>
                  <a:noFill/>
                </a:ln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E906E1F-3645-4BED-89C9-E32A9630F4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00" y="6408741"/>
            <a:ext cx="812800" cy="365125"/>
          </a:xfrm>
          <a:prstGeom prst="rect">
            <a:avLst/>
          </a:prstGeom>
          <a:effectLst/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8448E88B-887D-4B5C-AEFA-7724FA2D6F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002" y="1223137"/>
            <a:ext cx="10167028" cy="342968"/>
          </a:xfrm>
        </p:spPr>
        <p:txBody>
          <a:bodyPr>
            <a:noAutofit/>
          </a:bodyPr>
          <a:lstStyle>
            <a:lvl1pPr marL="0" indent="0">
              <a:buNone/>
              <a:defRPr sz="1801" b="1" cap="all" normalizeH="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84E60-B436-4E89-9DAC-8BCE2A4FED7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996258" y="1703388"/>
            <a:ext cx="3632200" cy="4143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B9D40DB-9B4A-446E-8AB9-A89BD9762EE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732268" y="1703388"/>
            <a:ext cx="3324422" cy="40878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8CF83CBF-7F98-4F6D-BD58-8D6545B9CB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1102" y="5418814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50798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5"/>
          </p:nvPr>
        </p:nvSpPr>
        <p:spPr>
          <a:xfrm>
            <a:off x="508003" y="2402958"/>
            <a:ext cx="5120916" cy="3388244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n>
                  <a:noFill/>
                </a:ln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E906E1F-3645-4BED-89C9-E32A9630F4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00" y="6408741"/>
            <a:ext cx="812800" cy="365125"/>
          </a:xfrm>
          <a:prstGeom prst="rect">
            <a:avLst/>
          </a:prstGeom>
          <a:effectLst/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8CF83CBF-7F98-4F6D-BD58-8D6545B9CB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1102" y="5418814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8448E88B-887D-4B5C-AEFA-7724FA2D6F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002" y="1223137"/>
            <a:ext cx="10167028" cy="342968"/>
          </a:xfrm>
        </p:spPr>
        <p:txBody>
          <a:bodyPr>
            <a:noAutofit/>
          </a:bodyPr>
          <a:lstStyle>
            <a:lvl1pPr marL="0" indent="0">
              <a:buNone/>
              <a:defRPr sz="1801" b="1" cap="all" normalizeH="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0C5E1-40A6-4047-8FC1-11DD6D038E9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96003" y="2402958"/>
            <a:ext cx="5121275" cy="338824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54BB7A9-F60E-49BB-BCDB-3812600DEE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2842" y="1703391"/>
            <a:ext cx="5120916" cy="698351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177" indent="0">
              <a:buNone/>
              <a:defRPr sz="2000" b="1"/>
            </a:lvl2pPr>
            <a:lvl3pPr marL="914354" indent="0">
              <a:buNone/>
              <a:defRPr sz="1801" b="1"/>
            </a:lvl3pPr>
            <a:lvl4pPr marL="1371531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7005E6B7-585F-42B5-86D8-28722FACF5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3" y="1684305"/>
            <a:ext cx="5120916" cy="698351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177" indent="0">
              <a:buNone/>
              <a:defRPr sz="2000" b="1"/>
            </a:lvl2pPr>
            <a:lvl3pPr marL="914354" indent="0">
              <a:buNone/>
              <a:defRPr sz="1801" b="1"/>
            </a:lvl3pPr>
            <a:lvl4pPr marL="1371531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24007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E24B1F-8685-41E6-ADFF-04C4BD3084B1}"/>
              </a:ext>
            </a:extLst>
          </p:cNvPr>
          <p:cNvSpPr/>
          <p:nvPr userDrawn="1"/>
        </p:nvSpPr>
        <p:spPr>
          <a:xfrm>
            <a:off x="0" y="2893816"/>
            <a:ext cx="12192000" cy="339129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1C8165-CB6D-438D-89EC-EC3B2E739CDC}"/>
              </a:ext>
            </a:extLst>
          </p:cNvPr>
          <p:cNvSpPr/>
          <p:nvPr userDrawn="1"/>
        </p:nvSpPr>
        <p:spPr>
          <a:xfrm>
            <a:off x="0" y="6268470"/>
            <a:ext cx="12192000" cy="5895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FEE5D1-A09E-42F1-854D-1BACFE420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462534"/>
            <a:ext cx="10515600" cy="182139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15DEF9-6179-4FCE-A57E-3167F85A7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310917"/>
            <a:ext cx="10515600" cy="95755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E684D1-9343-4CDC-9C8C-947E7FBA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1950D-ADC4-4875-825D-C188D702024B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361D66-6E5A-4864-8EB6-A508B50883AD}"/>
              </a:ext>
            </a:extLst>
          </p:cNvPr>
          <p:cNvSpPr txBox="1"/>
          <p:nvPr userDrawn="1"/>
        </p:nvSpPr>
        <p:spPr>
          <a:xfrm>
            <a:off x="831850" y="3070371"/>
            <a:ext cx="7741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accent2"/>
                </a:solidFill>
              </a:rPr>
              <a:t>WHAT CREDIT UNION CEOS SHOULD KNOW ABOUT...</a:t>
            </a:r>
          </a:p>
        </p:txBody>
      </p:sp>
    </p:spTree>
    <p:extLst>
      <p:ext uri="{BB962C8B-B14F-4D97-AF65-F5344CB8AC3E}">
        <p14:creationId xmlns:p14="http://schemas.microsoft.com/office/powerpoint/2010/main" val="75866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-1" y="1676400"/>
            <a:ext cx="9313683" cy="426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95400" y="2212848"/>
            <a:ext cx="6217920" cy="2862262"/>
          </a:xfrm>
        </p:spPr>
        <p:txBody>
          <a:bodyPr anchor="b"/>
          <a:lstStyle>
            <a:lvl1pPr>
              <a:lnSpc>
                <a:spcPct val="80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1295400" y="5120640"/>
            <a:ext cx="6217920" cy="4572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000" cap="all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86214" y="419099"/>
            <a:ext cx="685800" cy="2740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E83B1B32-20CA-442E-A853-C3898ACBB3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3583" y="6372157"/>
            <a:ext cx="495369" cy="485843"/>
          </a:xfrm>
          <a:prstGeom prst="rect">
            <a:avLst/>
          </a:prstGeom>
        </p:spPr>
      </p:pic>
      <p:pic>
        <p:nvPicPr>
          <p:cNvPr id="11" name="Picture 10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CB33D094-DA06-444E-8449-D9132739EC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  <p:pic>
        <p:nvPicPr>
          <p:cNvPr id="12" name="Picture 11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E625BAB6-C344-4059-A233-5685834E7C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4859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0D997B2-CD29-4089-A8A1-391B5571AB59}"/>
              </a:ext>
            </a:extLst>
          </p:cNvPr>
          <p:cNvSpPr/>
          <p:nvPr/>
        </p:nvSpPr>
        <p:spPr>
          <a:xfrm>
            <a:off x="0" y="0"/>
            <a:ext cx="12192000" cy="609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78" name="Slide Number Placeholder 7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46038"/>
            <a:ext cx="8432800" cy="5635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64236956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56007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482F2272-941B-433D-B0A7-D6846F0021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600700" cy="2368855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647701" y="1703388"/>
            <a:ext cx="4142511" cy="2086294"/>
          </a:xfrm>
        </p:spPr>
        <p:txBody>
          <a:bodyPr>
            <a:noAutofit/>
          </a:bodyPr>
          <a:lstStyle>
            <a:lvl1pPr algn="l">
              <a:defRPr lang="en-US" sz="40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933211" y="457200"/>
            <a:ext cx="5750791" cy="5594350"/>
          </a:xfrm>
        </p:spPr>
        <p:txBody>
          <a:bodyPr anchor="ctr" anchorCtr="0"/>
          <a:lstStyle>
            <a:lvl1pPr marL="344471" indent="-344471">
              <a:defRPr sz="2400"/>
            </a:lvl1pPr>
            <a:lvl2pPr>
              <a:defRPr sz="1801"/>
            </a:lvl2pPr>
            <a:lvl3pPr>
              <a:defRPr sz="1801"/>
            </a:lvl3pPr>
            <a:lvl4pPr>
              <a:defRPr sz="1401"/>
            </a:lvl4pPr>
            <a:lvl5pPr>
              <a:defRPr sz="1401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8C4D0FA-535C-434B-8642-B10D415DF6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00" y="6408741"/>
            <a:ext cx="812800" cy="365125"/>
          </a:xfrm>
          <a:prstGeom prst="rect">
            <a:avLst/>
          </a:prstGeom>
          <a:effectLst/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627138-AD1D-467E-A97A-F2935DAA368A}"/>
              </a:ext>
            </a:extLst>
          </p:cNvPr>
          <p:cNvSpPr/>
          <p:nvPr userDrawn="1"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</p:spTree>
    <p:extLst>
      <p:ext uri="{BB962C8B-B14F-4D97-AF65-F5344CB8AC3E}">
        <p14:creationId xmlns:p14="http://schemas.microsoft.com/office/powerpoint/2010/main" val="42543779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ckay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hidden">
          <a:xfrm>
            <a:off x="4876800" y="0"/>
            <a:ext cx="7315200" cy="685628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218F19-D929-4AB0-B6F7-6893B990882A}"/>
              </a:ext>
            </a:extLst>
          </p:cNvPr>
          <p:cNvSpPr/>
          <p:nvPr userDrawn="1"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210" y="1616057"/>
            <a:ext cx="3933091" cy="1828800"/>
          </a:xfrm>
        </p:spPr>
        <p:txBody>
          <a:bodyPr anchor="b"/>
          <a:lstStyle>
            <a:lvl1pPr>
              <a:defRPr lang="en-US" sz="4800" b="1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5209" y="3582017"/>
            <a:ext cx="3933091" cy="155448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07CBAF9C-C7B6-41E5-A9C1-FB10D17AED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  <p:pic>
        <p:nvPicPr>
          <p:cNvPr id="10" name="Picture 9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F35610DD-919D-4F77-8D9D-2D97D5FBD9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697E2243-45D6-447A-ADC3-74253E2B3A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250334" y="10166"/>
            <a:ext cx="2947332" cy="1246595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3AE56BB-4007-4F00-9E95-FFE52B63D83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59388" y="377825"/>
            <a:ext cx="6234112" cy="5994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B481A394-51A1-4B82-9CBD-95CC1C1D656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25263" y="5391505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08400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ub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hidden">
          <a:xfrm>
            <a:off x="1449422" y="890729"/>
            <a:ext cx="10742580" cy="17988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>
              <a:solidFill>
                <a:schemeClr val="accen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66" y="190662"/>
            <a:ext cx="11979636" cy="645917"/>
          </a:xfrm>
        </p:spPr>
        <p:txBody>
          <a:bodyPr anchor="b"/>
          <a:lstStyle>
            <a:lvl1pPr algn="ctr">
              <a:defRPr sz="3600" b="0">
                <a:solidFill>
                  <a:schemeClr val="accent2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5858" y="1012929"/>
            <a:ext cx="6080761" cy="1468133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274306" indent="0">
              <a:buNone/>
              <a:defRPr sz="1801"/>
            </a:lvl2pPr>
            <a:lvl3pPr>
              <a:defRPr sz="1600"/>
            </a:lvl3pPr>
            <a:lvl4pPr>
              <a:defRPr sz="1401"/>
            </a:lvl4pPr>
            <a:lvl5pPr>
              <a:defRPr sz="1401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22875" y="1012926"/>
            <a:ext cx="3657600" cy="155448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2800" b="0">
                <a:solidFill>
                  <a:schemeClr val="accent2"/>
                </a:solidFill>
              </a:defRPr>
            </a:lvl1pPr>
            <a:lvl2pPr marL="457177" indent="0">
              <a:buNone/>
              <a:defRPr sz="1401"/>
            </a:lvl2pPr>
            <a:lvl3pPr marL="914354" indent="0">
              <a:buNone/>
              <a:defRPr sz="1200"/>
            </a:lvl3pPr>
            <a:lvl4pPr marL="1371531" indent="0">
              <a:buNone/>
              <a:defRPr sz="1001"/>
            </a:lvl4pPr>
            <a:lvl5pPr marL="1828709" indent="0">
              <a:buNone/>
              <a:defRPr sz="1001"/>
            </a:lvl5pPr>
            <a:lvl6pPr marL="2285886" indent="0">
              <a:buNone/>
              <a:defRPr sz="1001"/>
            </a:lvl6pPr>
            <a:lvl7pPr marL="2743063" indent="0">
              <a:buNone/>
              <a:defRPr sz="1001"/>
            </a:lvl7pPr>
            <a:lvl8pPr marL="3200240" indent="0">
              <a:buNone/>
              <a:defRPr sz="1001"/>
            </a:lvl8pPr>
            <a:lvl9pPr marL="3657417" indent="0">
              <a:buNone/>
              <a:defRPr sz="100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 bwMode="hidden">
          <a:xfrm>
            <a:off x="1449422" y="2790724"/>
            <a:ext cx="10742580" cy="17988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sp>
        <p:nvSpPr>
          <p:cNvPr id="10" name="Rectangle 9"/>
          <p:cNvSpPr/>
          <p:nvPr userDrawn="1"/>
        </p:nvSpPr>
        <p:spPr bwMode="hidden">
          <a:xfrm>
            <a:off x="1449422" y="4690721"/>
            <a:ext cx="10742580" cy="17988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sp>
        <p:nvSpPr>
          <p:cNvPr id="13" name="Content Placeholder 2"/>
          <p:cNvSpPr>
            <a:spLocks noGrp="1"/>
          </p:cNvSpPr>
          <p:nvPr>
            <p:ph idx="10"/>
          </p:nvPr>
        </p:nvSpPr>
        <p:spPr>
          <a:xfrm>
            <a:off x="5695858" y="2919550"/>
            <a:ext cx="6080761" cy="1468133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274306" indent="0">
              <a:buNone/>
              <a:defRPr sz="1801"/>
            </a:lvl2pPr>
            <a:lvl3pPr>
              <a:defRPr sz="1600"/>
            </a:lvl3pPr>
            <a:lvl4pPr>
              <a:defRPr sz="1401"/>
            </a:lvl4pPr>
            <a:lvl5pPr>
              <a:defRPr sz="1401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1"/>
          </p:nvPr>
        </p:nvSpPr>
        <p:spPr>
          <a:xfrm>
            <a:off x="1622875" y="2919547"/>
            <a:ext cx="3657600" cy="155448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2800" b="0">
                <a:solidFill>
                  <a:schemeClr val="accent2"/>
                </a:solidFill>
              </a:defRPr>
            </a:lvl1pPr>
            <a:lvl2pPr marL="457177" indent="0">
              <a:buNone/>
              <a:defRPr sz="1401"/>
            </a:lvl2pPr>
            <a:lvl3pPr marL="914354" indent="0">
              <a:buNone/>
              <a:defRPr sz="1200"/>
            </a:lvl3pPr>
            <a:lvl4pPr marL="1371531" indent="0">
              <a:buNone/>
              <a:defRPr sz="1001"/>
            </a:lvl4pPr>
            <a:lvl5pPr marL="1828709" indent="0">
              <a:buNone/>
              <a:defRPr sz="1001"/>
            </a:lvl5pPr>
            <a:lvl6pPr marL="2285886" indent="0">
              <a:buNone/>
              <a:defRPr sz="1001"/>
            </a:lvl6pPr>
            <a:lvl7pPr marL="2743063" indent="0">
              <a:buNone/>
              <a:defRPr sz="1001"/>
            </a:lvl7pPr>
            <a:lvl8pPr marL="3200240" indent="0">
              <a:buNone/>
              <a:defRPr sz="1001"/>
            </a:lvl8pPr>
            <a:lvl9pPr marL="3657417" indent="0">
              <a:buNone/>
              <a:defRPr sz="100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2"/>
          </p:nvPr>
        </p:nvSpPr>
        <p:spPr>
          <a:xfrm>
            <a:off x="5695858" y="4835899"/>
            <a:ext cx="6080761" cy="1468133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274306" indent="0">
              <a:buNone/>
              <a:defRPr sz="1801"/>
            </a:lvl2pPr>
            <a:lvl3pPr>
              <a:defRPr sz="1600"/>
            </a:lvl3pPr>
            <a:lvl4pPr>
              <a:defRPr sz="1401"/>
            </a:lvl4pPr>
            <a:lvl5pPr>
              <a:defRPr sz="1401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3"/>
          </p:nvPr>
        </p:nvSpPr>
        <p:spPr>
          <a:xfrm>
            <a:off x="1622875" y="4835896"/>
            <a:ext cx="3657600" cy="155448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2800" b="0">
                <a:solidFill>
                  <a:schemeClr val="accent2"/>
                </a:solidFill>
              </a:defRPr>
            </a:lvl1pPr>
            <a:lvl2pPr marL="457177" indent="0">
              <a:buNone/>
              <a:defRPr sz="1401"/>
            </a:lvl2pPr>
            <a:lvl3pPr marL="914354" indent="0">
              <a:buNone/>
              <a:defRPr sz="1200"/>
            </a:lvl3pPr>
            <a:lvl4pPr marL="1371531" indent="0">
              <a:buNone/>
              <a:defRPr sz="1001"/>
            </a:lvl4pPr>
            <a:lvl5pPr marL="1828709" indent="0">
              <a:buNone/>
              <a:defRPr sz="1001"/>
            </a:lvl5pPr>
            <a:lvl6pPr marL="2285886" indent="0">
              <a:buNone/>
              <a:defRPr sz="1001"/>
            </a:lvl6pPr>
            <a:lvl7pPr marL="2743063" indent="0">
              <a:buNone/>
              <a:defRPr sz="1001"/>
            </a:lvl7pPr>
            <a:lvl8pPr marL="3200240" indent="0">
              <a:buNone/>
              <a:defRPr sz="1001"/>
            </a:lvl8pPr>
            <a:lvl9pPr marL="3657417" indent="0">
              <a:buNone/>
              <a:defRPr sz="100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4" hasCustomPrompt="1"/>
          </p:nvPr>
        </p:nvSpPr>
        <p:spPr>
          <a:xfrm>
            <a:off x="212365" y="1012189"/>
            <a:ext cx="995129" cy="1554480"/>
          </a:xfrm>
        </p:spPr>
        <p:txBody>
          <a:bodyPr>
            <a:noAutofit/>
          </a:bodyPr>
          <a:lstStyle>
            <a:lvl1pPr marL="0" indent="0" algn="r">
              <a:lnSpc>
                <a:spcPct val="90000"/>
              </a:lnSpc>
              <a:spcBef>
                <a:spcPts val="1200"/>
              </a:spcBef>
              <a:buNone/>
              <a:defRPr sz="4800" b="0">
                <a:solidFill>
                  <a:schemeClr val="accent2"/>
                </a:solidFill>
                <a:effectLst/>
              </a:defRPr>
            </a:lvl1pPr>
            <a:lvl2pPr marL="457177" indent="0">
              <a:buNone/>
              <a:defRPr sz="1401"/>
            </a:lvl2pPr>
            <a:lvl3pPr marL="914354" indent="0">
              <a:buNone/>
              <a:defRPr sz="1200"/>
            </a:lvl3pPr>
            <a:lvl4pPr marL="1371531" indent="0">
              <a:buNone/>
              <a:defRPr sz="1001"/>
            </a:lvl4pPr>
            <a:lvl5pPr marL="1828709" indent="0">
              <a:buNone/>
              <a:defRPr sz="1001"/>
            </a:lvl5pPr>
            <a:lvl6pPr marL="2285886" indent="0">
              <a:buNone/>
              <a:defRPr sz="1001"/>
            </a:lvl6pPr>
            <a:lvl7pPr marL="2743063" indent="0">
              <a:buNone/>
              <a:defRPr sz="1001"/>
            </a:lvl7pPr>
            <a:lvl8pPr marL="3200240" indent="0">
              <a:buNone/>
              <a:defRPr sz="1001"/>
            </a:lvl8pPr>
            <a:lvl9pPr marL="3657417" indent="0">
              <a:buNone/>
              <a:defRPr sz="1001"/>
            </a:lvl9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15" hasCustomPrompt="1"/>
          </p:nvPr>
        </p:nvSpPr>
        <p:spPr>
          <a:xfrm>
            <a:off x="212365" y="2919547"/>
            <a:ext cx="995129" cy="1554480"/>
          </a:xfrm>
        </p:spPr>
        <p:txBody>
          <a:bodyPr>
            <a:noAutofit/>
          </a:bodyPr>
          <a:lstStyle>
            <a:lvl1pPr marL="0" indent="0" algn="r">
              <a:lnSpc>
                <a:spcPct val="90000"/>
              </a:lnSpc>
              <a:spcBef>
                <a:spcPts val="1200"/>
              </a:spcBef>
              <a:buNone/>
              <a:defRPr sz="4800" b="0">
                <a:solidFill>
                  <a:schemeClr val="accent2"/>
                </a:solidFill>
                <a:effectLst/>
              </a:defRPr>
            </a:lvl1pPr>
            <a:lvl2pPr marL="457177" indent="0">
              <a:buNone/>
              <a:defRPr sz="1401"/>
            </a:lvl2pPr>
            <a:lvl3pPr marL="914354" indent="0">
              <a:buNone/>
              <a:defRPr sz="1200"/>
            </a:lvl3pPr>
            <a:lvl4pPr marL="1371531" indent="0">
              <a:buNone/>
              <a:defRPr sz="1001"/>
            </a:lvl4pPr>
            <a:lvl5pPr marL="1828709" indent="0">
              <a:buNone/>
              <a:defRPr sz="1001"/>
            </a:lvl5pPr>
            <a:lvl6pPr marL="2285886" indent="0">
              <a:buNone/>
              <a:defRPr sz="1001"/>
            </a:lvl6pPr>
            <a:lvl7pPr marL="2743063" indent="0">
              <a:buNone/>
              <a:defRPr sz="1001"/>
            </a:lvl7pPr>
            <a:lvl8pPr marL="3200240" indent="0">
              <a:buNone/>
              <a:defRPr sz="1001"/>
            </a:lvl8pPr>
            <a:lvl9pPr marL="3657417" indent="0">
              <a:buNone/>
              <a:defRPr sz="1001"/>
            </a:lvl9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212365" y="4835896"/>
            <a:ext cx="995129" cy="1554480"/>
          </a:xfrm>
        </p:spPr>
        <p:txBody>
          <a:bodyPr>
            <a:noAutofit/>
          </a:bodyPr>
          <a:lstStyle>
            <a:lvl1pPr marL="0" indent="0" algn="r">
              <a:lnSpc>
                <a:spcPct val="90000"/>
              </a:lnSpc>
              <a:spcBef>
                <a:spcPts val="1200"/>
              </a:spcBef>
              <a:buNone/>
              <a:defRPr sz="4800" b="0">
                <a:solidFill>
                  <a:schemeClr val="accent2"/>
                </a:solidFill>
                <a:effectLst/>
              </a:defRPr>
            </a:lvl1pPr>
            <a:lvl2pPr marL="457177" indent="0">
              <a:buNone/>
              <a:defRPr sz="1401"/>
            </a:lvl2pPr>
            <a:lvl3pPr marL="914354" indent="0">
              <a:buNone/>
              <a:defRPr sz="1200"/>
            </a:lvl3pPr>
            <a:lvl4pPr marL="1371531" indent="0">
              <a:buNone/>
              <a:defRPr sz="1001"/>
            </a:lvl4pPr>
            <a:lvl5pPr marL="1828709" indent="0">
              <a:buNone/>
              <a:defRPr sz="1001"/>
            </a:lvl5pPr>
            <a:lvl6pPr marL="2285886" indent="0">
              <a:buNone/>
              <a:defRPr sz="1001"/>
            </a:lvl6pPr>
            <a:lvl7pPr marL="2743063" indent="0">
              <a:buNone/>
              <a:defRPr sz="1001"/>
            </a:lvl7pPr>
            <a:lvl8pPr marL="3200240" indent="0">
              <a:buNone/>
              <a:defRPr sz="1001"/>
            </a:lvl8pPr>
            <a:lvl9pPr marL="3657417" indent="0">
              <a:buNone/>
              <a:defRPr sz="1001"/>
            </a:lvl9pPr>
          </a:lstStyle>
          <a:p>
            <a:pPr lvl="0"/>
            <a:r>
              <a:rPr lang="en-US" dirty="0"/>
              <a:t>3</a:t>
            </a:r>
          </a:p>
        </p:txBody>
      </p:sp>
      <p:pic>
        <p:nvPicPr>
          <p:cNvPr id="23" name="Picture 22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996546AB-8254-46CB-9510-D05DD116D5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3588" y="6372160"/>
            <a:ext cx="495369" cy="485843"/>
          </a:xfrm>
          <a:prstGeom prst="rect">
            <a:avLst/>
          </a:prstGeom>
        </p:spPr>
      </p:pic>
      <p:pic>
        <p:nvPicPr>
          <p:cNvPr id="20" name="Picture 19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4867864A-B7DF-4350-AF6E-17C32735F5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" y="6372160"/>
            <a:ext cx="495369" cy="485843"/>
          </a:xfrm>
          <a:prstGeom prst="rect">
            <a:avLst/>
          </a:prstGeom>
        </p:spPr>
      </p:pic>
      <p:pic>
        <p:nvPicPr>
          <p:cNvPr id="21" name="Picture 20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AF47EE7B-111E-4841-AE41-7999F5D7CD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3588" y="6361994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9506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82295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8C4D0FA-535C-434B-8642-B10D415DF6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00" y="6408741"/>
            <a:ext cx="812800" cy="365125"/>
          </a:xfrm>
          <a:prstGeom prst="rect">
            <a:avLst/>
          </a:prstGeom>
          <a:effectLst/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607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E24B1F-8685-41E6-ADFF-04C4BD3084B1}"/>
              </a:ext>
            </a:extLst>
          </p:cNvPr>
          <p:cNvSpPr/>
          <p:nvPr userDrawn="1"/>
        </p:nvSpPr>
        <p:spPr>
          <a:xfrm>
            <a:off x="-6350" y="0"/>
            <a:ext cx="12192000" cy="3391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FEE5D1-A09E-42F1-854D-1BACFE420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126" y="3462534"/>
            <a:ext cx="9412323" cy="1821395"/>
          </a:xfrm>
        </p:spPr>
        <p:txBody>
          <a:bodyPr anchor="ctr" anchorCtr="0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15DEF9-6179-4FCE-A57E-3167F85A7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35126" y="5310917"/>
            <a:ext cx="9412323" cy="957553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E684D1-9343-4CDC-9C8C-947E7FBA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1950D-ADC4-4875-825D-C188D702024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92538E-6D82-4ADF-A7DC-7B97FDA572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5900" y="3462338"/>
            <a:ext cx="1432147" cy="1971675"/>
          </a:xfrm>
          <a:solidFill>
            <a:schemeClr val="tx1"/>
          </a:solidFill>
        </p:spPr>
        <p:txBody>
          <a:bodyPr anchor="ctr" anchorCtr="0"/>
          <a:lstStyle>
            <a:lvl1pPr marL="0" indent="0" algn="r">
              <a:buNone/>
              <a:defRPr sz="11500">
                <a:solidFill>
                  <a:srgbClr val="D4AF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87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hidden">
          <a:xfrm>
            <a:off x="1449420" y="890729"/>
            <a:ext cx="10742579" cy="1798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65" y="190662"/>
            <a:ext cx="11979634" cy="645917"/>
          </a:xfrm>
        </p:spPr>
        <p:txBody>
          <a:bodyPr anchor="b"/>
          <a:lstStyle>
            <a:lvl1pPr algn="ctr">
              <a:defRPr sz="36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5857" y="1012926"/>
            <a:ext cx="6080760" cy="1468133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274320" indent="0">
              <a:buNone/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22875" y="1012926"/>
            <a:ext cx="3657600" cy="155448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2800" b="0">
                <a:solidFill>
                  <a:schemeClr val="accent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 bwMode="hidden">
          <a:xfrm>
            <a:off x="1449420" y="2790724"/>
            <a:ext cx="10742579" cy="1798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 userDrawn="1"/>
        </p:nvSpPr>
        <p:spPr bwMode="hidden">
          <a:xfrm>
            <a:off x="1449420" y="4690718"/>
            <a:ext cx="10742579" cy="1798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0"/>
          </p:nvPr>
        </p:nvSpPr>
        <p:spPr>
          <a:xfrm>
            <a:off x="5695857" y="2919547"/>
            <a:ext cx="6080760" cy="1468133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274320" indent="0">
              <a:buNone/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1"/>
          </p:nvPr>
        </p:nvSpPr>
        <p:spPr>
          <a:xfrm>
            <a:off x="1622875" y="2919547"/>
            <a:ext cx="3657600" cy="155448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2800" b="0">
                <a:solidFill>
                  <a:schemeClr val="accent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2"/>
          </p:nvPr>
        </p:nvSpPr>
        <p:spPr>
          <a:xfrm>
            <a:off x="5695857" y="4835896"/>
            <a:ext cx="6080760" cy="1468133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274320" indent="0">
              <a:buNone/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3"/>
          </p:nvPr>
        </p:nvSpPr>
        <p:spPr>
          <a:xfrm>
            <a:off x="1622875" y="4835896"/>
            <a:ext cx="3657600" cy="155448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2800" b="0">
                <a:solidFill>
                  <a:schemeClr val="accent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4" hasCustomPrompt="1"/>
          </p:nvPr>
        </p:nvSpPr>
        <p:spPr>
          <a:xfrm>
            <a:off x="212365" y="1012189"/>
            <a:ext cx="995128" cy="1554480"/>
          </a:xfrm>
        </p:spPr>
        <p:txBody>
          <a:bodyPr>
            <a:noAutofit/>
          </a:bodyPr>
          <a:lstStyle>
            <a:lvl1pPr marL="0" indent="0" algn="r">
              <a:lnSpc>
                <a:spcPct val="90000"/>
              </a:lnSpc>
              <a:spcBef>
                <a:spcPts val="1200"/>
              </a:spcBef>
              <a:buNone/>
              <a:defRPr sz="48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15" hasCustomPrompt="1"/>
          </p:nvPr>
        </p:nvSpPr>
        <p:spPr>
          <a:xfrm>
            <a:off x="212365" y="2919547"/>
            <a:ext cx="995128" cy="1554480"/>
          </a:xfrm>
        </p:spPr>
        <p:txBody>
          <a:bodyPr>
            <a:noAutofit/>
          </a:bodyPr>
          <a:lstStyle>
            <a:lvl1pPr marL="0" indent="0" algn="r">
              <a:lnSpc>
                <a:spcPct val="90000"/>
              </a:lnSpc>
              <a:spcBef>
                <a:spcPts val="1200"/>
              </a:spcBef>
              <a:buNone/>
              <a:defRPr sz="48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212365" y="4835896"/>
            <a:ext cx="995128" cy="1554480"/>
          </a:xfrm>
        </p:spPr>
        <p:txBody>
          <a:bodyPr>
            <a:noAutofit/>
          </a:bodyPr>
          <a:lstStyle>
            <a:lvl1pPr marL="0" indent="0" algn="r">
              <a:lnSpc>
                <a:spcPct val="90000"/>
              </a:lnSpc>
              <a:spcBef>
                <a:spcPts val="1200"/>
              </a:spcBef>
              <a:buNone/>
              <a:defRPr sz="48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3</a:t>
            </a:r>
          </a:p>
        </p:txBody>
      </p:sp>
      <p:pic>
        <p:nvPicPr>
          <p:cNvPr id="23" name="Picture 22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996546AB-8254-46CB-9510-D05DD116D5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3583" y="6372157"/>
            <a:ext cx="495369" cy="485843"/>
          </a:xfrm>
          <a:prstGeom prst="rect">
            <a:avLst/>
          </a:prstGeom>
        </p:spPr>
      </p:pic>
      <p:pic>
        <p:nvPicPr>
          <p:cNvPr id="20" name="Picture 19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4867864A-B7DF-4350-AF6E-17C32735F5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  <p:pic>
        <p:nvPicPr>
          <p:cNvPr id="21" name="Picture 20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AF47EE7B-111E-4841-AE41-7999F5D7CD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068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9574" y="2023640"/>
            <a:ext cx="4805464" cy="402272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14416" y="2023640"/>
            <a:ext cx="4809744" cy="402272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851098" y="5418814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29574" y="1612921"/>
            <a:ext cx="10167026" cy="342968"/>
          </a:xfrm>
        </p:spPr>
        <p:txBody>
          <a:bodyPr>
            <a:noAutofit/>
          </a:bodyPr>
          <a:lstStyle>
            <a:lvl1pPr marL="0" indent="0">
              <a:buNone/>
              <a:defRPr sz="1800" cap="all" normalizeH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2913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rap for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9574" y="2023640"/>
            <a:ext cx="6926094" cy="1731861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3900" y="3920870"/>
            <a:ext cx="10000260" cy="2125493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851098" y="5418814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29574" y="1612921"/>
            <a:ext cx="10167026" cy="342968"/>
          </a:xfrm>
        </p:spPr>
        <p:txBody>
          <a:bodyPr>
            <a:noAutofit/>
          </a:bodyPr>
          <a:lstStyle>
            <a:lvl1pPr marL="0" indent="0">
              <a:buNone/>
              <a:defRPr sz="1800" cap="all" normalizeH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D548ACC-9AC6-4B40-AF1B-3C0FAA177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05438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6301420" y="2212507"/>
            <a:ext cx="5303520" cy="414289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723900" y="2212507"/>
            <a:ext cx="5310815" cy="4142898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195" y="2212507"/>
            <a:ext cx="5303520" cy="698351"/>
          </a:xfr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1937" y="2212507"/>
            <a:ext cx="5303520" cy="698351"/>
          </a:xfrm>
          <a:solidFill>
            <a:schemeClr val="tx2"/>
          </a:solidFill>
        </p:spPr>
        <p:txBody>
          <a:bodyPr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1937" y="2910860"/>
            <a:ext cx="5100313" cy="3444544"/>
          </a:xfrm>
        </p:spPr>
        <p:txBody>
          <a:bodyPr>
            <a:noAutofit/>
          </a:bodyPr>
          <a:lstStyle>
            <a:lvl1pPr>
              <a:spcBef>
                <a:spcPts val="1200"/>
              </a:spcBef>
              <a:defRPr lang="en-US" dirty="0"/>
            </a:lvl1pPr>
            <a:lvl2pPr>
              <a:spcBef>
                <a:spcPts val="1200"/>
              </a:spcBef>
              <a:defRPr lang="en-US" dirty="0"/>
            </a:lvl2pPr>
            <a:lvl3pPr>
              <a:spcBef>
                <a:spcPts val="1200"/>
              </a:spcBef>
              <a:defRPr lang="en-US" dirty="0"/>
            </a:lvl3pPr>
            <a:lvl4pPr>
              <a:spcBef>
                <a:spcPts val="1200"/>
              </a:spcBef>
              <a:defRPr lang="en-US" dirty="0"/>
            </a:lvl4pPr>
            <a:lvl5pPr>
              <a:spcBef>
                <a:spcPts val="1200"/>
              </a:spcBef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29574" y="1738756"/>
            <a:ext cx="10167026" cy="342968"/>
          </a:xfrm>
        </p:spPr>
        <p:txBody>
          <a:bodyPr>
            <a:noAutofit/>
          </a:bodyPr>
          <a:lstStyle>
            <a:lvl1pPr marL="0" indent="0">
              <a:buNone/>
              <a:defRPr sz="1800" cap="all" normalizeH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CEE575E7-D5C1-4311-A36A-CD90C87FB5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195" y="2910860"/>
            <a:ext cx="5174655" cy="3444544"/>
          </a:xfrm>
        </p:spPr>
        <p:txBody>
          <a:bodyPr>
            <a:noAutofit/>
          </a:bodyPr>
          <a:lstStyle>
            <a:lvl1pPr>
              <a:spcBef>
                <a:spcPts val="1200"/>
              </a:spcBef>
              <a:defRPr lang="en-US" dirty="0"/>
            </a:lvl1pPr>
            <a:lvl2pPr>
              <a:spcBef>
                <a:spcPts val="1200"/>
              </a:spcBef>
              <a:defRPr lang="en-US" dirty="0"/>
            </a:lvl2pPr>
            <a:lvl3pPr>
              <a:spcBef>
                <a:spcPts val="1200"/>
              </a:spcBef>
              <a:defRPr lang="en-US" dirty="0"/>
            </a:lvl3pPr>
            <a:lvl4pPr>
              <a:spcBef>
                <a:spcPts val="1200"/>
              </a:spcBef>
              <a:defRPr lang="en-US" dirty="0"/>
            </a:lvl4pPr>
            <a:lvl5pPr>
              <a:spcBef>
                <a:spcPts val="1200"/>
              </a:spcBef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8530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9575" y="2023640"/>
            <a:ext cx="3291840" cy="402272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67167" y="2023640"/>
            <a:ext cx="3291840" cy="402272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851098" y="5418814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29574" y="1612921"/>
            <a:ext cx="10167026" cy="342968"/>
          </a:xfrm>
        </p:spPr>
        <p:txBody>
          <a:bodyPr>
            <a:noAutofit/>
          </a:bodyPr>
          <a:lstStyle>
            <a:lvl1pPr marL="0" indent="0">
              <a:buNone/>
              <a:defRPr sz="1800" cap="all" normalizeH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5"/>
          </p:nvPr>
        </p:nvSpPr>
        <p:spPr>
          <a:xfrm>
            <a:off x="7604760" y="2022818"/>
            <a:ext cx="3291840" cy="418465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957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hyperlink" Target="lunch%20and%20giveaway.pptx" TargetMode="Externa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6" Type="http://schemas.openxmlformats.org/officeDocument/2006/relationships/hyperlink" Target="lunch%20and%20giveaway.pptx" TargetMode="Externa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hyperlink" Target="break%20and%20giveaway.pptx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hidden">
          <a:xfrm>
            <a:off x="1524" y="214604"/>
            <a:ext cx="12188952" cy="62179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9574" y="293264"/>
            <a:ext cx="10167026" cy="12527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574" y="2023639"/>
            <a:ext cx="10167026" cy="40227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6214" y="419099"/>
            <a:ext cx="685800" cy="2740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2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hlinkClick r:id="rId25" action="ppaction://hlinkpres?slideindex=1&amp;slidetitle="/>
            <a:extLst>
              <a:ext uri="{FF2B5EF4-FFF2-40B4-BE49-F238E27FC236}">
                <a16:creationId xmlns:a16="http://schemas.microsoft.com/office/drawing/2014/main" id="{F568F481-7945-44FE-8510-A582F1D83B02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3583" y="6372157"/>
            <a:ext cx="495369" cy="485843"/>
          </a:xfrm>
          <a:prstGeom prst="rect">
            <a:avLst/>
          </a:prstGeom>
        </p:spPr>
      </p:pic>
      <p:pic>
        <p:nvPicPr>
          <p:cNvPr id="12" name="Picture 11">
            <a:hlinkClick r:id="rId25" action="ppaction://hlinkpres?slideindex=1&amp;slidetitle="/>
            <a:extLst>
              <a:ext uri="{FF2B5EF4-FFF2-40B4-BE49-F238E27FC236}">
                <a16:creationId xmlns:a16="http://schemas.microsoft.com/office/drawing/2014/main" id="{5F1A1786-7F11-4E02-B2D9-63D6E4C06313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6373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72" r:id="rId3"/>
    <p:sldLayoutId id="2147483816" r:id="rId4"/>
    <p:sldLayoutId id="2147483705" r:id="rId5"/>
    <p:sldLayoutId id="2147483706" r:id="rId6"/>
    <p:sldLayoutId id="2147483707" r:id="rId7"/>
    <p:sldLayoutId id="2147483781" r:id="rId8"/>
    <p:sldLayoutId id="2147483782" r:id="rId9"/>
    <p:sldLayoutId id="2147483709" r:id="rId10"/>
    <p:sldLayoutId id="2147483817" r:id="rId11"/>
    <p:sldLayoutId id="2147483710" r:id="rId12"/>
    <p:sldLayoutId id="2147483711" r:id="rId13"/>
    <p:sldLayoutId id="2147483779" r:id="rId14"/>
    <p:sldLayoutId id="2147483780" r:id="rId15"/>
    <p:sldLayoutId id="2147483712" r:id="rId16"/>
    <p:sldLayoutId id="2147483798" r:id="rId17"/>
    <p:sldLayoutId id="2147483799" r:id="rId18"/>
    <p:sldLayoutId id="2147483812" r:id="rId19"/>
    <p:sldLayoutId id="2147483813" r:id="rId20"/>
    <p:sldLayoutId id="2147483814" r:id="rId21"/>
    <p:sldLayoutId id="2147483815" r:id="rId22"/>
    <p:sldLayoutId id="2147483818" r:id="rId2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200" kern="1200" cap="all" baseline="0" dirty="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accent1"/>
        </a:buClr>
        <a:buSzPct val="100000"/>
        <a:buFont typeface="Arial" panose="020B0604020202020204" pitchFamily="34" charset="0"/>
        <a:buChar char="■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tx2"/>
        </a:buClr>
        <a:buSzPct val="90000"/>
        <a:buFont typeface="Arial" panose="020B0604020202020204" pitchFamily="34" charset="0"/>
        <a:buChar char="■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18288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463040" indent="-18288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91640" indent="-18288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18288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54">
          <p15:clr>
            <a:srgbClr val="F26B43"/>
          </p15:clr>
        </p15:guide>
        <p15:guide id="2" pos="456">
          <p15:clr>
            <a:srgbClr val="F26B43"/>
          </p15:clr>
        </p15:guide>
        <p15:guide id="3" pos="216" userDrawn="1">
          <p15:clr>
            <a:srgbClr val="F26B43"/>
          </p15:clr>
        </p15:guide>
        <p15:guide id="4" pos="403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239487"/>
            <a:ext cx="12192000" cy="9035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FDC2F789-7E08-414D-8D04-45086A97DAD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9484"/>
            <a:ext cx="2452979" cy="9035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27038"/>
            <a:ext cx="10566400" cy="639762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3388"/>
            <a:ext cx="10972800" cy="40882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408741"/>
            <a:ext cx="812800" cy="365125"/>
          </a:xfrm>
          <a:prstGeom prst="rect">
            <a:avLst/>
          </a:prstGeom>
          <a:effectLst/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hlinkClick r:id="rId14" action="ppaction://hlinkpres?slideindex=1&amp;slidetitle="/>
            <a:extLst>
              <a:ext uri="{FF2B5EF4-FFF2-40B4-BE49-F238E27FC236}">
                <a16:creationId xmlns:a16="http://schemas.microsoft.com/office/drawing/2014/main" id="{9DC7C47B-54F9-4C71-BD9B-6F3C1A840E0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3588" y="6372160"/>
            <a:ext cx="495369" cy="485843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pres?slideindex=1&amp;slidetitle="/>
            <a:extLst>
              <a:ext uri="{FF2B5EF4-FFF2-40B4-BE49-F238E27FC236}">
                <a16:creationId xmlns:a16="http://schemas.microsoft.com/office/drawing/2014/main" id="{CA689156-D4E8-4812-8E1F-EDC0812597C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" y="6372160"/>
            <a:ext cx="495369" cy="485843"/>
          </a:xfrm>
          <a:prstGeom prst="rect">
            <a:avLst/>
          </a:prstGeom>
        </p:spPr>
      </p:pic>
      <p:pic>
        <p:nvPicPr>
          <p:cNvPr id="14" name="Picture 13">
            <a:hlinkClick r:id="rId16" action="ppaction://hlinkpres?slideindex=1&amp;slidetitle="/>
            <a:extLst>
              <a:ext uri="{FF2B5EF4-FFF2-40B4-BE49-F238E27FC236}">
                <a16:creationId xmlns:a16="http://schemas.microsoft.com/office/drawing/2014/main" id="{89389BF8-9C02-40FA-BF24-F79925C30AD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3588" y="6361994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712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hf hdr="0" ftr="0" dt="0"/>
  <p:txStyles>
    <p:titleStyle>
      <a:lvl1pPr algn="l" defTabSz="685767" rtl="0" eaLnBrk="1" latinLnBrk="0" hangingPunct="1">
        <a:spcBef>
          <a:spcPct val="0"/>
        </a:spcBef>
        <a:buNone/>
        <a:defRPr lang="en-US" sz="2800" b="1" kern="1200" cap="none" spc="-75" baseline="0" dirty="0">
          <a:ln>
            <a:noFill/>
          </a:ln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57163" indent="-257163" algn="l" defTabSz="685767" rtl="0" eaLnBrk="1" latinLnBrk="0" hangingPunct="1">
        <a:spcBef>
          <a:spcPts val="601"/>
        </a:spcBef>
        <a:buClr>
          <a:schemeClr val="accent2"/>
        </a:buClr>
        <a:buFont typeface="Wingdings" panose="05000000000000000000" pitchFamily="2" charset="2"/>
        <a:buChar char=""/>
        <a:defRPr lang="en-US" sz="20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557186" indent="-214303" algn="l" defTabSz="685767" rtl="0" eaLnBrk="1" latinLnBrk="0" hangingPunct="1">
        <a:spcBef>
          <a:spcPts val="601"/>
        </a:spcBef>
        <a:buClr>
          <a:schemeClr val="accent1">
            <a:lumMod val="75000"/>
            <a:lumOff val="25000"/>
          </a:schemeClr>
        </a:buClr>
        <a:buSzPct val="100000"/>
        <a:buFont typeface="Wingdings" pitchFamily="2" charset="2"/>
        <a:buChar char="§"/>
        <a:defRPr lang="en-US" sz="1801" kern="1200" dirty="0" smtClean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857209" indent="-171442" algn="l" defTabSz="685767" rtl="0" eaLnBrk="1" latinLnBrk="0" hangingPunct="1">
        <a:spcBef>
          <a:spcPts val="601"/>
        </a:spcBef>
        <a:buFont typeface="Arial" pitchFamily="34" charset="0"/>
        <a:buChar char="•"/>
        <a:defRPr lang="en-US" sz="16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200091" indent="-171442" algn="l" defTabSz="685767" rtl="0" eaLnBrk="1" latinLnBrk="0" hangingPunct="1">
        <a:spcBef>
          <a:spcPts val="601"/>
        </a:spcBef>
        <a:buFont typeface="Arial" pitchFamily="34" charset="0"/>
        <a:buChar char="–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542973" indent="-171442" algn="l" defTabSz="685767" rtl="0" eaLnBrk="1" latinLnBrk="0" hangingPunct="1">
        <a:spcBef>
          <a:spcPts val="601"/>
        </a:spcBef>
        <a:buFont typeface="Arial" pitchFamily="34" charset="0"/>
        <a:buChar char="»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40" indent="-171442" algn="l" defTabSz="68576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4" indent="-171442" algn="l" defTabSz="68576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82" algn="l" defTabSz="68576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67" algn="l" defTabSz="68576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1" algn="l" defTabSz="68576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4" algn="l" defTabSz="68576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8" algn="l" defTabSz="68576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3" algn="l" defTabSz="68576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73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log.google/products/pixel/new-features-pixel4/" TargetMode="External"/><Relationship Id="rId13" Type="http://schemas.openxmlformats.org/officeDocument/2006/relationships/image" Target="../media/image32.png"/><Relationship Id="rId3" Type="http://schemas.openxmlformats.org/officeDocument/2006/relationships/image" Target="../media/image25.png"/><Relationship Id="rId7" Type="http://schemas.openxmlformats.org/officeDocument/2006/relationships/image" Target="../media/image23.png"/><Relationship Id="rId12" Type="http://schemas.openxmlformats.org/officeDocument/2006/relationships/hyperlink" Target="https://youtu.be/LcPnGUoxYtE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3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localwiki.org/cu/Cravings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irsc.cuanswers.com/product/add-card-controls-to-mobile-app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uanswers.com/resources/kitchen/designing-the-future-for-online-and-mobile-tools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hyperlink" Target="https://open.cuanswers.com/Teller3P" TargetMode="External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2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localwiki.org/cu/Cravings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3.png"/><Relationship Id="rId4" Type="http://schemas.openxmlformats.org/officeDocument/2006/relationships/image" Target="../media/image10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15.png"/><Relationship Id="rId5" Type="http://schemas.openxmlformats.org/officeDocument/2006/relationships/image" Target="../media/image15.png"/><Relationship Id="rId4" Type="http://schemas.openxmlformats.org/officeDocument/2006/relationships/image" Target="../media/image114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irsc.cuanswers.com/product-category/mobile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1F08823E-780B-490B-8EC1-A92D8EB2A044}"/>
              </a:ext>
            </a:extLst>
          </p:cNvPr>
          <p:cNvSpPr/>
          <p:nvPr/>
        </p:nvSpPr>
        <p:spPr>
          <a:xfrm>
            <a:off x="0" y="2667699"/>
            <a:ext cx="7991784" cy="41903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3AC1374B-06A9-4AC4-A6C5-1DB6E06A5B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9" y="-1028"/>
            <a:ext cx="7820903" cy="3865662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EE8DD5E9-BA41-4052-8FE9-C543B0D8024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4846638"/>
            <a:ext cx="6981825" cy="1006475"/>
          </a:xfrm>
        </p:spPr>
        <p:txBody>
          <a:bodyPr/>
          <a:lstStyle/>
          <a:p>
            <a:r>
              <a:rPr lang="en-US" sz="5400" dirty="0"/>
              <a:t>Welcome!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CE444E-867A-40EA-A12B-EBAF0B178C14}"/>
              </a:ext>
            </a:extLst>
          </p:cNvPr>
          <p:cNvSpPr/>
          <p:nvPr/>
        </p:nvSpPr>
        <p:spPr>
          <a:xfrm>
            <a:off x="7767026" y="0"/>
            <a:ext cx="442912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2400" b="1" dirty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en-US" sz="3200" b="1" dirty="0">
                <a:solidFill>
                  <a:schemeClr val="tx1"/>
                </a:solidFill>
                <a:latin typeface="+mj-lt"/>
              </a:rPr>
              <a:t>Have you downloaded the conference app?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marL="225425"/>
            <a:r>
              <a:rPr lang="en-US" dirty="0">
                <a:solidFill>
                  <a:schemeClr val="accent2"/>
                </a:solidFill>
              </a:rPr>
              <a:t>Catch a ride: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b="1" dirty="0">
                <a:solidFill>
                  <a:schemeClr val="accent2"/>
                </a:solidFill>
              </a:rPr>
              <a:t>Map &gt; Conference Location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4BB6FF-608B-46F3-993F-E6D97175CCB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01414" y="4839205"/>
            <a:ext cx="630223" cy="6302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242702-5004-440C-A1B8-68219711201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83712">
            <a:off x="8293175" y="2316533"/>
            <a:ext cx="2905836" cy="22459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Graphic 11" descr="Paperclip">
            <a:extLst>
              <a:ext uri="{FF2B5EF4-FFF2-40B4-BE49-F238E27FC236}">
                <a16:creationId xmlns:a16="http://schemas.microsoft.com/office/drawing/2014/main" id="{AB43E829-5908-4805-B3AD-1B3996843C0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54252" y="2031350"/>
            <a:ext cx="457200" cy="457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8444CA-9C17-40D3-BD2C-D7A2EBB1F9C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38694">
            <a:off x="10706404" y="4451398"/>
            <a:ext cx="537751" cy="5377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72EDA70-9DAB-4904-9530-18147D2524A8}"/>
              </a:ext>
            </a:extLst>
          </p:cNvPr>
          <p:cNvSpPr txBox="1"/>
          <p:nvPr/>
        </p:nvSpPr>
        <p:spPr>
          <a:xfrm>
            <a:off x="11036945" y="4702936"/>
            <a:ext cx="926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+mj-lt"/>
              </a:rPr>
              <a:t>Check it out in the app!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1F479A9-42E5-487A-A121-0716F63949D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3586" y="5405464"/>
            <a:ext cx="206519" cy="26610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F1D962C-3FD3-4B49-AC87-29885F05B8BE}"/>
              </a:ext>
            </a:extLst>
          </p:cNvPr>
          <p:cNvSpPr txBox="1"/>
          <p:nvPr/>
        </p:nvSpPr>
        <p:spPr>
          <a:xfrm>
            <a:off x="207818" y="5964383"/>
            <a:ext cx="5586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WIRELESS ACCESS: </a:t>
            </a:r>
            <a:r>
              <a:rPr lang="en-US" sz="2000" b="1" dirty="0"/>
              <a:t>DeVos Place</a:t>
            </a:r>
          </a:p>
          <a:p>
            <a:r>
              <a:rPr lang="en-US" sz="2000" dirty="0"/>
              <a:t>PASSWORD (VOUCHER):  </a:t>
            </a:r>
            <a:r>
              <a:rPr lang="en-US" sz="2000" b="1" dirty="0"/>
              <a:t>CUA50years!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19AB537-0E1A-4CE5-95C7-55D9DEAACBB3}"/>
              </a:ext>
            </a:extLst>
          </p:cNvPr>
          <p:cNvSpPr txBox="1"/>
          <p:nvPr/>
        </p:nvSpPr>
        <p:spPr>
          <a:xfrm>
            <a:off x="4798503" y="3338818"/>
            <a:ext cx="2617365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2"/>
                </a:solidFill>
              </a:rPr>
              <a:t>November 11-14, 2019</a:t>
            </a:r>
          </a:p>
        </p:txBody>
      </p:sp>
    </p:spTree>
    <p:extLst>
      <p:ext uri="{BB962C8B-B14F-4D97-AF65-F5344CB8AC3E}">
        <p14:creationId xmlns:p14="http://schemas.microsoft.com/office/powerpoint/2010/main" val="812004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050F04F-3108-034A-8C64-3DA2B639DA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3090" y="939449"/>
            <a:ext cx="4259097" cy="59040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51C4FD-6727-415D-9171-4F06E3313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243182-45D9-1A4D-95F3-860662A3026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493" y="939449"/>
            <a:ext cx="4259626" cy="59040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AD4A71-B179-104F-B6D6-EA1E134B1DF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124" y="2906934"/>
            <a:ext cx="1845275" cy="3657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DBE2D7-EBC7-2540-B82E-F83AD61819E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820" y="2906934"/>
            <a:ext cx="1820441" cy="36575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9148B2-B3C1-5C44-8A40-081EC7CBFC0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910" y="6483480"/>
            <a:ext cx="752755" cy="32508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36B1FD7-600B-4ECE-BC79-1364DFDAB664}"/>
              </a:ext>
            </a:extLst>
          </p:cNvPr>
          <p:cNvSpPr/>
          <p:nvPr/>
        </p:nvSpPr>
        <p:spPr>
          <a:xfrm>
            <a:off x="232913" y="3347049"/>
            <a:ext cx="1268083" cy="38818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Tablet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FCB0E9-482C-4614-9BF3-BF178304CB5F}"/>
              </a:ext>
            </a:extLst>
          </p:cNvPr>
          <p:cNvSpPr/>
          <p:nvPr/>
        </p:nvSpPr>
        <p:spPr>
          <a:xfrm>
            <a:off x="3721678" y="4957058"/>
            <a:ext cx="1268083" cy="38818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Phone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0118954-59DB-4BD8-88BF-72208546FD89}"/>
              </a:ext>
            </a:extLst>
          </p:cNvPr>
          <p:cNvSpPr/>
          <p:nvPr/>
        </p:nvSpPr>
        <p:spPr>
          <a:xfrm>
            <a:off x="0" y="8626"/>
            <a:ext cx="12192000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9C1B40A4-283A-407E-9C24-14379592FBC9}"/>
              </a:ext>
            </a:extLst>
          </p:cNvPr>
          <p:cNvSpPr/>
          <p:nvPr/>
        </p:nvSpPr>
        <p:spPr>
          <a:xfrm>
            <a:off x="6355252" y="1196826"/>
            <a:ext cx="3754771" cy="1874044"/>
          </a:xfrm>
          <a:prstGeom prst="cloudCallout">
            <a:avLst>
              <a:gd name="adj1" fmla="val -34290"/>
              <a:gd name="adj2" fmla="val -6855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</a:rPr>
              <a:t>Wonder what this is?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Think your hands interacting with your mobile device</a:t>
            </a:r>
          </a:p>
        </p:txBody>
      </p:sp>
      <p:sp>
        <p:nvSpPr>
          <p:cNvPr id="15" name="Title 9">
            <a:extLst>
              <a:ext uri="{FF2B5EF4-FFF2-40B4-BE49-F238E27FC236}">
                <a16:creationId xmlns:a16="http://schemas.microsoft.com/office/drawing/2014/main" id="{96ACD18F-C34B-474C-AD93-A6E9B53C4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23" y="253136"/>
            <a:ext cx="10933939" cy="622169"/>
          </a:xfrm>
        </p:spPr>
        <p:txBody>
          <a:bodyPr/>
          <a:lstStyle/>
          <a:p>
            <a:pPr lvl="0" algn="ctr"/>
            <a:r>
              <a:rPr lang="en-US" dirty="0"/>
              <a:t>Native animations • gestures • split views</a:t>
            </a:r>
          </a:p>
        </p:txBody>
      </p:sp>
      <p:pic>
        <p:nvPicPr>
          <p:cNvPr id="10" name="Picture 9">
            <a:hlinkClick r:id="rId8"/>
            <a:extLst>
              <a:ext uri="{FF2B5EF4-FFF2-40B4-BE49-F238E27FC236}">
                <a16:creationId xmlns:a16="http://schemas.microsoft.com/office/drawing/2014/main" id="{2A6E3B9A-A056-459C-BCBD-5837EE4816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2870" y="956825"/>
            <a:ext cx="4771856" cy="393217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260314D-EC79-4A9F-A283-55E4DD67A4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54477" y="3727019"/>
            <a:ext cx="4259626" cy="23018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48D0686-BEFA-4009-9630-7BC07CF59A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97090" y="4413660"/>
            <a:ext cx="4259626" cy="2301881"/>
          </a:xfrm>
          <a:prstGeom prst="rect">
            <a:avLst/>
          </a:prstGeom>
        </p:spPr>
      </p:pic>
      <p:pic>
        <p:nvPicPr>
          <p:cNvPr id="20" name="Picture 19">
            <a:hlinkClick r:id="rId12"/>
            <a:extLst>
              <a:ext uri="{FF2B5EF4-FFF2-40B4-BE49-F238E27FC236}">
                <a16:creationId xmlns:a16="http://schemas.microsoft.com/office/drawing/2014/main" id="{62C49C9F-DFB0-4C8F-8185-61B7D9B3A38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8633" y="4322922"/>
            <a:ext cx="3863630" cy="230188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83A2EF48-433E-49F2-A830-6D8994521053}"/>
              </a:ext>
            </a:extLst>
          </p:cNvPr>
          <p:cNvGrpSpPr/>
          <p:nvPr/>
        </p:nvGrpSpPr>
        <p:grpSpPr>
          <a:xfrm>
            <a:off x="3571341" y="5345247"/>
            <a:ext cx="465825" cy="313873"/>
            <a:chOff x="3648975" y="5345247"/>
            <a:chExt cx="465825" cy="313873"/>
          </a:xfrm>
        </p:grpSpPr>
        <p:sp>
          <p:nvSpPr>
            <p:cNvPr id="3" name="Rectangle: Rounded Corners 2">
              <a:hlinkClick r:id="rId12"/>
              <a:extLst>
                <a:ext uri="{FF2B5EF4-FFF2-40B4-BE49-F238E27FC236}">
                  <a16:creationId xmlns:a16="http://schemas.microsoft.com/office/drawing/2014/main" id="{ED7BE2EF-2417-4542-A95E-62A6B1EB57B4}"/>
                </a:ext>
              </a:extLst>
            </p:cNvPr>
            <p:cNvSpPr/>
            <p:nvPr/>
          </p:nvSpPr>
          <p:spPr>
            <a:xfrm>
              <a:off x="3648975" y="5345247"/>
              <a:ext cx="465825" cy="31387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Isosceles Triangle 4">
              <a:hlinkClick r:id="rId12"/>
              <a:extLst>
                <a:ext uri="{FF2B5EF4-FFF2-40B4-BE49-F238E27FC236}">
                  <a16:creationId xmlns:a16="http://schemas.microsoft.com/office/drawing/2014/main" id="{9CF3B6E6-60EC-478A-881F-9A98C62D0898}"/>
                </a:ext>
              </a:extLst>
            </p:cNvPr>
            <p:cNvSpPr/>
            <p:nvPr/>
          </p:nvSpPr>
          <p:spPr>
            <a:xfrm rot="5400000">
              <a:off x="3803234" y="5424860"/>
              <a:ext cx="157307" cy="15464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2093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FB8F5-FE86-4EA0-8334-F384A9CA9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282" y="520811"/>
            <a:ext cx="4952999" cy="1554480"/>
          </a:xfrm>
        </p:spPr>
        <p:txBody>
          <a:bodyPr/>
          <a:lstStyle/>
          <a:p>
            <a:r>
              <a:rPr lang="en-US" dirty="0"/>
              <a:t>the only missing ingredient is anticipation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9ABF7AC-78DB-4654-A2DA-D4A52BBD6B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3281" y="2486771"/>
            <a:ext cx="3309094" cy="1554480"/>
          </a:xfrm>
        </p:spPr>
        <p:txBody>
          <a:bodyPr/>
          <a:lstStyle/>
          <a:p>
            <a:r>
              <a:rPr lang="en-US" sz="2000" dirty="0"/>
              <a:t>Mobile 3.0, 4.0, &amp; 5.0 need to build a track record of great things to come for members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31C0A1-539B-4BB4-8A0A-EF5BE26DF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11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CCD38D-DCEB-4296-8C2A-240944CD98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1925" y="2268622"/>
            <a:ext cx="7962866" cy="4589378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855C6AF5-0B90-4C12-8020-B41B3666B8C7}"/>
              </a:ext>
            </a:extLst>
          </p:cNvPr>
          <p:cNvSpPr/>
          <p:nvPr/>
        </p:nvSpPr>
        <p:spPr>
          <a:xfrm>
            <a:off x="2471737" y="4524137"/>
            <a:ext cx="2581275" cy="2333863"/>
          </a:xfrm>
          <a:prstGeom prst="irregularSeal1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MOBILE 5.0 COMING FALL 2020</a:t>
            </a:r>
          </a:p>
        </p:txBody>
      </p:sp>
    </p:spTree>
    <p:extLst>
      <p:ext uri="{BB962C8B-B14F-4D97-AF65-F5344CB8AC3E}">
        <p14:creationId xmlns:p14="http://schemas.microsoft.com/office/powerpoint/2010/main" val="5725953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59AEBDD-8F89-40A6-BB6E-654CEC627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Affordable deployment fees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6D0ACD-7400-4B47-8AEC-3784DE4027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Revenues that sustain the effort,</a:t>
            </a:r>
            <a:br>
              <a:rPr lang="en-US" dirty="0"/>
            </a:br>
            <a:r>
              <a:rPr lang="en-US" dirty="0"/>
              <a:t>on the way to new futures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1766DD-A9FF-48A2-8756-E316EDB0B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9A5B1E0-C679-45D7-BECC-397891EB7C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601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>
            <a:extLst>
              <a:ext uri="{FF2B5EF4-FFF2-40B4-BE49-F238E27FC236}">
                <a16:creationId xmlns:a16="http://schemas.microsoft.com/office/drawing/2014/main" id="{37ED4BE6-9D03-6145-9CBE-F94B47CDE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Driving mtg revenues for success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51C4FD-6727-415D-9171-4F06E3313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33708-16BC-4B65-98CA-9CD9E52ABC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 new deployment fee program will start with mobile 4.0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A4CAA2-AD08-3645-93C9-547F47D714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68476"/>
            <a:ext cx="4191541" cy="53891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E683B8-FC82-9F47-B82A-5901E83CE10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9416" y="1726709"/>
            <a:ext cx="5517029" cy="43264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BC4920-DB29-D647-9C72-89F4EB9F1F6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910" y="6481945"/>
            <a:ext cx="752755" cy="32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79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F6070-B925-4536-B24C-6D26FAB32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Mobile is a small-ball game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BE29B5-BB4A-4FBF-9085-F40FE9FFB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14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9FB93C-E0E3-43F7-885D-03719F9374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581767" y="5418814"/>
            <a:ext cx="3390247" cy="914400"/>
          </a:xfrm>
        </p:spPr>
        <p:txBody>
          <a:bodyPr/>
          <a:lstStyle/>
          <a:p>
            <a:r>
              <a:rPr lang="en-US" dirty="0"/>
              <a:t>For us to be a successful CUSO, we must find a way to fund the activities, so that we can support the copyrights and the big-picture design work – without major fees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1848AD-248A-4CDE-B95A-105386D0CA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Lots of professional services involved in tweaking, packaging, and deploying</a:t>
            </a:r>
          </a:p>
        </p:txBody>
      </p:sp>
      <p:pic>
        <p:nvPicPr>
          <p:cNvPr id="7" name="Picture 6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4FDF30F6-0693-4C12-9CCD-D2BD7FD1C0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29574" y="1656679"/>
            <a:ext cx="7399948" cy="49160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7765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BCCD3FF6-5C84-40DB-B3F0-F4E549124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Mobile app 5.0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91391F9-B70C-4678-A64F-EFD09A12ED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35127" y="5310917"/>
            <a:ext cx="6173704" cy="957553"/>
          </a:xfrm>
        </p:spPr>
        <p:txBody>
          <a:bodyPr/>
          <a:lstStyle/>
          <a:p>
            <a:r>
              <a:rPr lang="en-US" dirty="0"/>
              <a:t>The vision that will pull it all together for year-end 2020 and 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9C2E7D-C052-46F7-8A6B-8327BCE1E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BB1D294-440D-4920-99B9-A7D924743B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1500" dirty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11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AFA56307-22C2-C74E-97D2-839BC581D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Mobile 5.0 concepts (early preview)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51C4FD-6727-415D-9171-4F06E3313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06BCEF-61C6-9246-B930-4C6B782ECD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733" y="995168"/>
            <a:ext cx="2901212" cy="58157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DBB579-32A1-3A42-928D-C00DA868E7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1776" y="994837"/>
            <a:ext cx="2901212" cy="58202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1656B6-2977-AB47-BB1F-564663BE4A0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3230" y="994837"/>
            <a:ext cx="2901212" cy="58202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292A243-84E4-B04C-BC3C-8731957862B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7803" y="994837"/>
            <a:ext cx="2901212" cy="5820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FC198F9-CF85-FB40-BAE5-FBC699F325E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910" y="6481945"/>
            <a:ext cx="752755" cy="32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319194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73DE0-CC4C-4B3F-B6DD-0FC6A81A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242" y="175417"/>
            <a:ext cx="11122668" cy="563562"/>
          </a:xfrm>
        </p:spPr>
        <p:txBody>
          <a:bodyPr/>
          <a:lstStyle/>
          <a:p>
            <a:r>
              <a:rPr lang="en-US" dirty="0"/>
              <a:t>Mobile 5.0 concepts (early preview)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51C4FD-6727-415D-9171-4F06E3313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8CE847-07AF-5247-8E8D-416B37E19E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2197" y="1081293"/>
            <a:ext cx="9934529" cy="57257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37FA74-4354-D64B-88EF-D0BD0DA9BD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910" y="6481945"/>
            <a:ext cx="752755" cy="32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00152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C4B64B6-C273-49DE-9703-01C5B1C8F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unique about mobile App 5.0?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99377F-D4B1-40B4-AA1E-552173F3F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574" y="1745981"/>
            <a:ext cx="7612169" cy="4300383"/>
          </a:xfrm>
        </p:spPr>
        <p:txBody>
          <a:bodyPr/>
          <a:lstStyle/>
          <a:p>
            <a:r>
              <a:rPr lang="en-US" dirty="0"/>
              <a:t>A year ago, Mobile App 5.0 would simply have been the vision for the functionality of next year’s mobile solution</a:t>
            </a:r>
          </a:p>
          <a:p>
            <a:r>
              <a:rPr lang="en-US" dirty="0"/>
              <a:t>But this year, Mobile App 5.0 represents the foundation that will drive: </a:t>
            </a:r>
          </a:p>
          <a:p>
            <a:pPr lvl="1"/>
            <a:r>
              <a:rPr lang="en-US" dirty="0"/>
              <a:t>The new navigation for </a:t>
            </a:r>
            <a:r>
              <a:rPr lang="en-US" b="1" dirty="0"/>
              <a:t>It’s My Biz 247 </a:t>
            </a:r>
            <a:r>
              <a:rPr lang="en-US" dirty="0"/>
              <a:t>mobile web</a:t>
            </a:r>
          </a:p>
          <a:p>
            <a:pPr lvl="1"/>
            <a:r>
              <a:rPr lang="en-US" dirty="0"/>
              <a:t>The new navigation for </a:t>
            </a:r>
            <a:r>
              <a:rPr lang="en-US" b="1" dirty="0"/>
              <a:t>It’s Me 247</a:t>
            </a:r>
            <a:r>
              <a:rPr lang="en-US" dirty="0"/>
              <a:t> mobile web</a:t>
            </a:r>
          </a:p>
          <a:p>
            <a:pPr lvl="1"/>
            <a:r>
              <a:rPr lang="en-US" dirty="0"/>
              <a:t>The foundation for the future of desktop banking for </a:t>
            </a:r>
            <a:r>
              <a:rPr lang="en-US" b="1" dirty="0"/>
              <a:t>It’s Me 247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The potential infrastructure to drive the next iteration of Online ’19</a:t>
            </a:r>
          </a:p>
          <a:p>
            <a:pPr lvl="1"/>
            <a:r>
              <a:rPr lang="en-US" dirty="0"/>
              <a:t>And finally, the vision for reorganizing our programming teams and how we develop products for internet channels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594F24-D3F9-4C76-808A-425B68057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36F343-E887-4347-A0E8-BC6EC89444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12678" y="5418814"/>
            <a:ext cx="3259335" cy="914400"/>
          </a:xfrm>
        </p:spPr>
        <p:txBody>
          <a:bodyPr/>
          <a:lstStyle/>
          <a:p>
            <a:r>
              <a:rPr lang="en-US" dirty="0"/>
              <a:t>Talk about “mobile first” – Mobile App 5.0 is part of a very big vision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37AF066-6480-4B01-8441-32B1CCFA30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529541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7B3E9-0305-44C3-86BD-37D219531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Micro-apps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A60B37-0297-4553-9180-0C26B28DD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1950D-ADC4-4875-825D-C188D702024B}" type="slidenum">
              <a:rPr lang="en-US" smtClean="0"/>
              <a:t>19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D1F68D-BE0C-418A-99C0-386EEA0790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01045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C662C2-E8F7-448E-9208-6A0270EBF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F15D7F0-AA23-44B9-BFCD-E2DA1AA44BB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B5B8DA-4E54-4A1A-8855-CF0D369FA308}"/>
              </a:ext>
            </a:extLst>
          </p:cNvPr>
          <p:cNvSpPr/>
          <p:nvPr/>
        </p:nvSpPr>
        <p:spPr>
          <a:xfrm>
            <a:off x="0" y="0"/>
            <a:ext cx="48767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DBA072E6-DBA0-49C6-9997-F0E9E6B8A4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876799" cy="236885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01CF0C6-88B6-42DA-8FF9-2A44D940E16C}"/>
              </a:ext>
            </a:extLst>
          </p:cNvPr>
          <p:cNvSpPr/>
          <p:nvPr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rgbClr val="D4A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14" name="Title 6">
            <a:extLst>
              <a:ext uri="{FF2B5EF4-FFF2-40B4-BE49-F238E27FC236}">
                <a16:creationId xmlns:a16="http://schemas.microsoft.com/office/drawing/2014/main" id="{B025EBD6-4C3B-4371-ABFF-061284DCAAD5}"/>
              </a:ext>
            </a:extLst>
          </p:cNvPr>
          <p:cNvSpPr txBox="1">
            <a:spLocks/>
          </p:cNvSpPr>
          <p:nvPr/>
        </p:nvSpPr>
        <p:spPr>
          <a:xfrm>
            <a:off x="775522" y="2863597"/>
            <a:ext cx="2921407" cy="20862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latin typeface="Century Gothic" panose="020B0502020202020204" pitchFamily="34" charset="0"/>
              </a:rPr>
              <a:t>Boot Camp Update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FE9B39F-39E4-4070-B4C0-5DB59C5A7511}"/>
              </a:ext>
            </a:extLst>
          </p:cNvPr>
          <p:cNvSpPr/>
          <p:nvPr/>
        </p:nvSpPr>
        <p:spPr>
          <a:xfrm>
            <a:off x="775522" y="5118085"/>
            <a:ext cx="37276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AN UPDATE ON THE PROJECT FROM LAST YEAR’S CEO STRATEGIC DEVELOPERS BOOT CAMP</a:t>
            </a:r>
            <a:b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b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b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NOVEMBER 14, 2019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6693077-B2B6-45CC-BE80-ED52C545FC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6026" y="654206"/>
            <a:ext cx="6981167" cy="39269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459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8273612-9432-4D47-B427-79F2768DF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Carving out space to keep our promises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B8A903-62FC-4D9A-BE9A-7294A4373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Pay Anyone 1.0 (P2P)</a:t>
            </a:r>
          </a:p>
          <a:p>
            <a:pPr lvl="1"/>
            <a:r>
              <a:rPr lang="en-US" dirty="0"/>
              <a:t>Beta-test by Jan 2020</a:t>
            </a:r>
          </a:p>
          <a:p>
            <a:pPr lvl="1"/>
            <a:r>
              <a:rPr lang="en-US" dirty="0"/>
              <a:t>General release by April 2020</a:t>
            </a:r>
          </a:p>
          <a:p>
            <a:r>
              <a:rPr lang="en-US" dirty="0"/>
              <a:t>Payments 1.0</a:t>
            </a:r>
          </a:p>
          <a:p>
            <a:pPr lvl="1"/>
            <a:r>
              <a:rPr lang="en-US" dirty="0"/>
              <a:t>Beta-test by March 2020</a:t>
            </a:r>
          </a:p>
          <a:p>
            <a:pPr lvl="1"/>
            <a:r>
              <a:rPr lang="en-US" dirty="0"/>
              <a:t>General release by May 2020</a:t>
            </a:r>
          </a:p>
          <a:p>
            <a:r>
              <a:rPr lang="en-US" dirty="0"/>
              <a:t>RDC 1.0 (micro-app) </a:t>
            </a:r>
          </a:p>
          <a:p>
            <a:pPr lvl="1"/>
            <a:r>
              <a:rPr lang="en-US" dirty="0"/>
              <a:t>Right on the heels of </a:t>
            </a:r>
            <a:br>
              <a:rPr lang="en-US" dirty="0"/>
            </a:br>
            <a:r>
              <a:rPr lang="en-US" dirty="0"/>
              <a:t>Payments 1.0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A5BB4-3AC5-488D-8E39-5718056B8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94081BE-0E26-4353-A7AA-14B4871CBE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B14E163-51EA-4D6E-98BB-2B645BF347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Space to experiment, innovate, and reduce the risk of real-time market analysis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E38B10-8CF1-45A7-B98A-5A97AEF5A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0" y="1846053"/>
            <a:ext cx="7729269" cy="43477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31746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45EA3A4-4A55-4700-9C95-359F540A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242" y="175417"/>
            <a:ext cx="11261404" cy="563562"/>
          </a:xfrm>
        </p:spPr>
        <p:txBody>
          <a:bodyPr/>
          <a:lstStyle/>
          <a:p>
            <a:r>
              <a:rPr lang="en-US" dirty="0"/>
              <a:t>Pay Anyone 1.0: powered by Payveris Settlement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F0B54D-3206-4C95-910B-CDCB555F7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21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6DC5DC-81C4-42FD-AFE7-8C4A161E4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65" y="985692"/>
            <a:ext cx="5322558" cy="35046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2C8463-84ED-4F20-853D-CB78444CE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9555" y="985692"/>
            <a:ext cx="5322559" cy="350468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19BAD1E-609C-4E10-99AE-2D76B9A68885}"/>
              </a:ext>
            </a:extLst>
          </p:cNvPr>
          <p:cNvSpPr/>
          <p:nvPr/>
        </p:nvSpPr>
        <p:spPr>
          <a:xfrm>
            <a:off x="132465" y="3636358"/>
            <a:ext cx="11839549" cy="935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726EDC-72E3-439A-84E2-BA6D8B5B2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0849" y="3774581"/>
            <a:ext cx="1693085" cy="35046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56C4FF-C81A-411C-96FA-72667F8FB2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1949" y="3774580"/>
            <a:ext cx="5335242" cy="350468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BF17303-E9F6-4BCC-BE65-AD21ED42467A}"/>
              </a:ext>
            </a:extLst>
          </p:cNvPr>
          <p:cNvSpPr/>
          <p:nvPr/>
        </p:nvSpPr>
        <p:spPr>
          <a:xfrm>
            <a:off x="802902" y="2907273"/>
            <a:ext cx="2144754" cy="5452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MAKE A PAYMENT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D7CDAE-E29F-4573-ACDD-76B6DE4472DB}"/>
              </a:ext>
            </a:extLst>
          </p:cNvPr>
          <p:cNvSpPr/>
          <p:nvPr/>
        </p:nvSpPr>
        <p:spPr>
          <a:xfrm>
            <a:off x="8864814" y="2634631"/>
            <a:ext cx="2641832" cy="5452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CHOOSE A RECIPIENT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54C210-197E-4084-BE9A-4A55FAF379F0}"/>
              </a:ext>
            </a:extLst>
          </p:cNvPr>
          <p:cNvSpPr/>
          <p:nvPr/>
        </p:nvSpPr>
        <p:spPr>
          <a:xfrm>
            <a:off x="1166842" y="5681721"/>
            <a:ext cx="2230184" cy="5452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SET UP SECURITY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8A5982-22FA-4832-B5DD-6D2BAC8A99A5}"/>
              </a:ext>
            </a:extLst>
          </p:cNvPr>
          <p:cNvSpPr/>
          <p:nvPr/>
        </p:nvSpPr>
        <p:spPr>
          <a:xfrm>
            <a:off x="9326721" y="4710222"/>
            <a:ext cx="2230184" cy="5452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CONFIRMATION</a:t>
            </a:r>
          </a:p>
        </p:txBody>
      </p:sp>
    </p:spTree>
    <p:extLst>
      <p:ext uri="{BB962C8B-B14F-4D97-AF65-F5344CB8AC3E}">
        <p14:creationId xmlns:p14="http://schemas.microsoft.com/office/powerpoint/2010/main" val="987075964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13DCA81-EBB5-4C70-B276-07B5BEE9C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65" y="4059985"/>
            <a:ext cx="4046512" cy="30857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0672EC-6FBF-44E5-A104-199783F95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8577" y="924281"/>
            <a:ext cx="4919970" cy="3334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369919-49E8-4679-A35E-6FD6788EAA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223" y="990012"/>
            <a:ext cx="4530110" cy="296503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A8C07EE-A867-4898-9FC4-729329925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242" y="175417"/>
            <a:ext cx="11040972" cy="563562"/>
          </a:xfrm>
        </p:spPr>
        <p:txBody>
          <a:bodyPr/>
          <a:lstStyle/>
          <a:p>
            <a:r>
              <a:rPr lang="en-US" dirty="0"/>
              <a:t>Pay Anyone 1.0: powered by Payveris Settlement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29EE14-66F7-4C66-9494-0B5BCD631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22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2868F9-5B5D-4671-8C77-5E8215421B32}"/>
              </a:ext>
            </a:extLst>
          </p:cNvPr>
          <p:cNvSpPr/>
          <p:nvPr/>
        </p:nvSpPr>
        <p:spPr>
          <a:xfrm>
            <a:off x="3108835" y="2334078"/>
            <a:ext cx="2502194" cy="76554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QUICK TOUR ON FIRST DOWNLOAD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C7EACD-0ED5-4D43-988A-3A7D6FCAA3A1}"/>
              </a:ext>
            </a:extLst>
          </p:cNvPr>
          <p:cNvSpPr/>
          <p:nvPr/>
        </p:nvSpPr>
        <p:spPr>
          <a:xfrm>
            <a:off x="8975894" y="3113073"/>
            <a:ext cx="2124985" cy="43593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APP LINKING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FCEFE19-7679-49D6-AF15-DCD1A150D3DC}"/>
              </a:ext>
            </a:extLst>
          </p:cNvPr>
          <p:cNvSpPr/>
          <p:nvPr/>
        </p:nvSpPr>
        <p:spPr>
          <a:xfrm>
            <a:off x="4336712" y="5109025"/>
            <a:ext cx="4341330" cy="8953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PREMIUM OPTIONS FOR PROMOTING YOUR APP IN THE APP STORES</a:t>
            </a:r>
          </a:p>
        </p:txBody>
      </p:sp>
    </p:spTree>
    <p:extLst>
      <p:ext uri="{BB962C8B-B14F-4D97-AF65-F5344CB8AC3E}">
        <p14:creationId xmlns:p14="http://schemas.microsoft.com/office/powerpoint/2010/main" val="2882720376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5B4202C8-42E3-47EC-A948-6E9BEE01A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P2P via Payveris Settlement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94DB824-C534-4662-A7BC-C920E13A8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2451" y="494951"/>
            <a:ext cx="5744085" cy="5677250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Payveris P2P works like this: </a:t>
            </a:r>
          </a:p>
          <a:p>
            <a:r>
              <a:rPr lang="en-US" sz="2400" dirty="0"/>
              <a:t>Party 1 sends money to Party 2</a:t>
            </a:r>
          </a:p>
          <a:p>
            <a:r>
              <a:rPr lang="en-US" sz="2400" dirty="0"/>
              <a:t>Party 1 is a Payveris CU and the member is debited via CU*BASE on the effective date </a:t>
            </a:r>
          </a:p>
          <a:p>
            <a:r>
              <a:rPr lang="en-US" sz="2400" dirty="0"/>
              <a:t>Party 2 receives the money into their account at their FI via ACH, originated by Payveris</a:t>
            </a:r>
          </a:p>
          <a:p>
            <a:pPr lvl="1"/>
            <a:r>
              <a:rPr lang="en-US" sz="2000" dirty="0"/>
              <a:t>The ACH is actually originated by Payveris’ bank (Webster Bank)</a:t>
            </a:r>
          </a:p>
          <a:p>
            <a:pPr lvl="1"/>
            <a:r>
              <a:rPr lang="en-US" sz="2000" dirty="0"/>
              <a:t>The Fed handles the one-sided credit to Party 2 and moves the money to Party 2’s financial institution</a:t>
            </a:r>
          </a:p>
          <a:p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42FDEA-D51E-4474-9F8F-5FABE88A7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1802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3BF5A194-93C9-45F9-A1B7-976BC6C40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other p2p network settle?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A392D9-41AD-4177-A1D1-20A3E5175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D264148-7463-4C2F-9847-7518CFD8C9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3820240-371B-478A-A396-0B96627F4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184" y="958579"/>
            <a:ext cx="10777242" cy="544319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23" name="Picture 22" descr="A picture containing bird&#10;&#10;Description automatically generated">
            <a:extLst>
              <a:ext uri="{FF2B5EF4-FFF2-40B4-BE49-F238E27FC236}">
                <a16:creationId xmlns:a16="http://schemas.microsoft.com/office/drawing/2014/main" id="{0CC2808A-146F-4CE9-A0A0-B9E41BAC22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755" y="881982"/>
            <a:ext cx="2307478" cy="129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0451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1E0B8-CC74-4810-BEB4-4EE1A5EF8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CARD controls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9D4F1-02DC-4599-B2E9-D6C01E857C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574" y="1745981"/>
            <a:ext cx="5362667" cy="4300383"/>
          </a:xfrm>
        </p:spPr>
        <p:txBody>
          <a:bodyPr/>
          <a:lstStyle/>
          <a:p>
            <a:r>
              <a:rPr lang="en-US" dirty="0"/>
              <a:t>Today, card controls are an embedded function inside our flagship apps</a:t>
            </a:r>
          </a:p>
          <a:p>
            <a:r>
              <a:rPr lang="en-US" dirty="0"/>
              <a:t>What isn’t clear is how far we should take these features, and where an advanced card app would live</a:t>
            </a:r>
          </a:p>
          <a:p>
            <a:pPr lvl="1"/>
            <a:r>
              <a:rPr lang="en-US" dirty="0"/>
              <a:t>Is there room in the flagship app to get the member’s attention?</a:t>
            </a:r>
          </a:p>
          <a:p>
            <a:pPr lvl="1"/>
            <a:r>
              <a:rPr lang="en-US" dirty="0"/>
              <a:t>If we went with a more advanced set of features, would we have to count on a micro-app to garner the member’s attention?</a:t>
            </a:r>
          </a:p>
          <a:p>
            <a:r>
              <a:rPr lang="en-US" dirty="0"/>
              <a:t>Would credit union CEOs pay for this? Do we need a premium approach to card controls?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E841F6-2A37-4F0D-ADE9-B9EF5EB97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25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0CF5180-7E56-43F6-B037-EBAA94D272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“Manage my cards” is another micro-app</a:t>
            </a:r>
          </a:p>
        </p:txBody>
      </p:sp>
      <p:pic>
        <p:nvPicPr>
          <p:cNvPr id="7" name="Picture 6">
            <a:hlinkClick r:id="rId3"/>
            <a:extLst>
              <a:ext uri="{FF2B5EF4-FFF2-40B4-BE49-F238E27FC236}">
                <a16:creationId xmlns:a16="http://schemas.microsoft.com/office/drawing/2014/main" id="{D23F450C-8517-4275-825B-87BAD86ED5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2344" y="0"/>
            <a:ext cx="4847388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76DDBE1-7F14-4067-B268-08CB40F848A6}"/>
              </a:ext>
            </a:extLst>
          </p:cNvPr>
          <p:cNvSpPr/>
          <p:nvPr/>
        </p:nvSpPr>
        <p:spPr>
          <a:xfrm>
            <a:off x="8134524" y="4977372"/>
            <a:ext cx="3552126" cy="46166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irsc.cuanswers.com/shop</a:t>
            </a:r>
          </a:p>
        </p:txBody>
      </p:sp>
    </p:spTree>
    <p:extLst>
      <p:ext uri="{BB962C8B-B14F-4D97-AF65-F5344CB8AC3E}">
        <p14:creationId xmlns:p14="http://schemas.microsoft.com/office/powerpoint/2010/main" val="7716446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268BC-22F1-4C17-9C8C-E083C233D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new UI front-end </a:t>
            </a:r>
            <a:br>
              <a:rPr lang="en-US" dirty="0"/>
            </a:br>
            <a:r>
              <a:rPr lang="en-US" dirty="0"/>
              <a:t>leadership team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26282-7050-4D2F-94BD-8993AD5CE1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UI is the foundation of </a:t>
            </a:r>
            <a:r>
              <a:rPr lang="en-US" dirty="0" err="1"/>
              <a:t>UX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CFF44C-45E6-4736-A890-11E156353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1950D-ADC4-4875-825D-C188D702024B}" type="slidenum">
              <a:rPr lang="en-US" smtClean="0"/>
              <a:t>26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02DFBB-4155-4250-BD95-86819169B9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73538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2D081B4-B2D1-4934-B564-D7040F11C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UI (User interface) is the foundation of </a:t>
            </a:r>
            <a:br>
              <a:rPr lang="en-US" dirty="0"/>
            </a:br>
            <a:r>
              <a:rPr lang="en-US" dirty="0" err="1"/>
              <a:t>uX</a:t>
            </a:r>
            <a:r>
              <a:rPr lang="en-US" dirty="0"/>
              <a:t> (user experience)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A50395-F1F8-4F3F-B138-E34361D14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27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E3E0C2-B2F4-40C5-B98E-6CE517B38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573" y="1338574"/>
            <a:ext cx="5067369" cy="2085488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3A3DC1-7D0E-4AAA-82CF-36C675A30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338574"/>
            <a:ext cx="5232013" cy="5305188"/>
          </a:xfrm>
          <a:prstGeom prst="rect">
            <a:avLst/>
          </a:prstGeom>
          <a:ln>
            <a:solidFill>
              <a:schemeClr val="tx2"/>
            </a:solidFill>
          </a:ln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2668137-6AF1-4997-94C2-26356EE28926}"/>
              </a:ext>
            </a:extLst>
          </p:cNvPr>
          <p:cNvGrpSpPr/>
          <p:nvPr/>
        </p:nvGrpSpPr>
        <p:grpSpPr>
          <a:xfrm>
            <a:off x="2389513" y="4383828"/>
            <a:ext cx="3269416" cy="1492186"/>
            <a:chOff x="957528" y="4408097"/>
            <a:chExt cx="3269416" cy="149218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E3505A6-BC8D-45A7-90E3-C76950BBCC23}"/>
                </a:ext>
              </a:extLst>
            </p:cNvPr>
            <p:cNvSpPr/>
            <p:nvPr/>
          </p:nvSpPr>
          <p:spPr>
            <a:xfrm>
              <a:off x="1051668" y="4422955"/>
              <a:ext cx="3175276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>
                  <a:solidFill>
                    <a:schemeClr val="accent3"/>
                  </a:solidFill>
                </a:rPr>
                <a:t>UX</a:t>
              </a:r>
              <a:r>
                <a:rPr lang="en-US" b="1" dirty="0">
                  <a:solidFill>
                    <a:schemeClr val="accent3"/>
                  </a:solidFill>
                </a:rPr>
                <a:t> is focused on the user’s journey to solve a problem, UI is focused on how a product’s surfaces look and function</a:t>
              </a:r>
              <a:endParaRPr lang="en-US" dirty="0">
                <a:solidFill>
                  <a:schemeClr val="accent3"/>
                </a:solidFill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2DB21A3-C19D-4B9A-A7B6-A458D03E3D56}"/>
                </a:ext>
              </a:extLst>
            </p:cNvPr>
            <p:cNvCxnSpPr>
              <a:cxnSpLocks/>
            </p:cNvCxnSpPr>
            <p:nvPr/>
          </p:nvCxnSpPr>
          <p:spPr>
            <a:xfrm>
              <a:off x="957528" y="4408097"/>
              <a:ext cx="0" cy="1449237"/>
            </a:xfrm>
            <a:prstGeom prst="line">
              <a:avLst/>
            </a:prstGeom>
            <a:ln w="571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785342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457F90-9831-450B-A64E-284ADDD35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1950D-ADC4-4875-825D-C188D702024B}" type="slidenum">
              <a:rPr lang="en-US" smtClean="0"/>
              <a:t>28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EA2B2B4-788D-4BD5-92ED-62AFCC91B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DD8137-4A22-465D-8743-4125709A1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596"/>
            <a:ext cx="12191998" cy="685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4455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BA28CA-FE32-4181-B40E-533150F7E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29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CD72337-4FF0-4FF6-ACF1-1BDE350EE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245" y="258729"/>
            <a:ext cx="9901068" cy="914400"/>
          </a:xfrm>
        </p:spPr>
        <p:txBody>
          <a:bodyPr/>
          <a:lstStyle/>
          <a:p>
            <a:r>
              <a:rPr lang="en-US" sz="2800" dirty="0"/>
              <a:t>The rise and fall of </a:t>
            </a:r>
            <a:br>
              <a:rPr lang="en-US" sz="2800" dirty="0"/>
            </a:br>
            <a:r>
              <a:rPr lang="en-US" sz="2800" dirty="0"/>
              <a:t>internet browsers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40DD8B-52CA-4512-9ED2-D67B4747C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526" y="1354349"/>
            <a:ext cx="6024738" cy="39191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05F3E3-E5E4-49D8-AB8B-2D1E33ECD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6164" y="185400"/>
            <a:ext cx="5061745" cy="3200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DEE559-DE6B-42C5-A722-A26F47FB7F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6163" y="3567020"/>
            <a:ext cx="5061745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573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C171D44-3994-4E27-B062-0D34395380A0}"/>
              </a:ext>
            </a:extLst>
          </p:cNvPr>
          <p:cNvSpPr/>
          <p:nvPr/>
        </p:nvSpPr>
        <p:spPr>
          <a:xfrm>
            <a:off x="7006856" y="0"/>
            <a:ext cx="51851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810008-64E9-4EA1-BE6F-8F731C90F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>
                <a:solidFill>
                  <a:schemeClr val="bg1"/>
                </a:solidFill>
              </a:rPr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6E3066B-208B-49B3-A354-3BDC65415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88" y="0"/>
            <a:ext cx="10167026" cy="545284"/>
          </a:xfrm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A special Thank you to the Task force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16B184D-5CB4-4958-A08E-A9F54E77E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8488" y="645243"/>
            <a:ext cx="6639233" cy="4231557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1800" dirty="0"/>
              <a:t>Jeff </a:t>
            </a:r>
            <a:r>
              <a:rPr lang="en-US" sz="1800" dirty="0" err="1"/>
              <a:t>Holschuh</a:t>
            </a:r>
            <a:r>
              <a:rPr lang="en-US" sz="1800" dirty="0"/>
              <a:t>, </a:t>
            </a:r>
            <a:r>
              <a:rPr lang="en-US" sz="1800" b="1" dirty="0"/>
              <a:t>Advantage Credit Union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Bob Listen, </a:t>
            </a:r>
            <a:r>
              <a:rPr lang="en-US" sz="1800" b="1" dirty="0"/>
              <a:t>Community West Credit Union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Scott Flak, </a:t>
            </a:r>
            <a:r>
              <a:rPr lang="en-US" sz="1800" b="1" dirty="0"/>
              <a:t>Community West Credit Union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Joseph </a:t>
            </a:r>
            <a:r>
              <a:rPr lang="en-US" sz="1800" dirty="0" err="1"/>
              <a:t>Eckley</a:t>
            </a:r>
            <a:r>
              <a:rPr lang="en-US" sz="1800" dirty="0"/>
              <a:t>, </a:t>
            </a:r>
            <a:r>
              <a:rPr lang="en-US" sz="1800" b="1" dirty="0"/>
              <a:t>Day Air Credit Union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Linda Bodie, </a:t>
            </a:r>
            <a:r>
              <a:rPr lang="en-US" sz="1800" b="1" dirty="0"/>
              <a:t>Element Federal Credit Union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Anita </a:t>
            </a:r>
            <a:r>
              <a:rPr lang="en-US" sz="1800" dirty="0" err="1"/>
              <a:t>Stefanovsky</a:t>
            </a:r>
            <a:r>
              <a:rPr lang="en-US" sz="1800" dirty="0"/>
              <a:t>, </a:t>
            </a:r>
            <a:r>
              <a:rPr lang="en-US" sz="1800" b="1" dirty="0"/>
              <a:t>Frankenmuth Credit Union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Cody Morris, </a:t>
            </a:r>
            <a:r>
              <a:rPr lang="en-US" sz="1800" b="1" dirty="0"/>
              <a:t>Honor Credit Union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Nate Springer, </a:t>
            </a:r>
            <a:r>
              <a:rPr lang="en-US" sz="1800" b="1" dirty="0"/>
              <a:t>Honor Credit Union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Emily Thurston, </a:t>
            </a:r>
            <a:r>
              <a:rPr lang="en-US" sz="1800" b="1" dirty="0"/>
              <a:t>Isabella Community Credit Union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Rori Ross, </a:t>
            </a:r>
            <a:r>
              <a:rPr lang="en-US" sz="1800" b="1" dirty="0"/>
              <a:t>Kellogg Community Credit Union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Karen </a:t>
            </a:r>
            <a:r>
              <a:rPr lang="en-US" sz="1800" dirty="0" err="1"/>
              <a:t>Padrevita</a:t>
            </a:r>
            <a:r>
              <a:rPr lang="en-US" sz="1800" dirty="0"/>
              <a:t>, </a:t>
            </a:r>
            <a:r>
              <a:rPr lang="en-US" sz="1800" b="1" dirty="0" err="1"/>
              <a:t>Metrum</a:t>
            </a:r>
            <a:r>
              <a:rPr lang="en-US" sz="1800" b="1" dirty="0"/>
              <a:t> Community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Kelly </a:t>
            </a:r>
            <a:r>
              <a:rPr lang="en-US" sz="1800" dirty="0" err="1"/>
              <a:t>Zilinsky</a:t>
            </a:r>
            <a:r>
              <a:rPr lang="en-US" sz="1800" dirty="0"/>
              <a:t>, </a:t>
            </a:r>
            <a:r>
              <a:rPr lang="en-US" sz="1800" b="1" dirty="0"/>
              <a:t>NorthStar Credit Union</a:t>
            </a:r>
          </a:p>
          <a:p>
            <a:pPr>
              <a:spcBef>
                <a:spcPts val="600"/>
              </a:spcBef>
            </a:pPr>
            <a:r>
              <a:rPr lang="en-US" sz="1800" dirty="0" err="1"/>
              <a:t>Jasen</a:t>
            </a:r>
            <a:r>
              <a:rPr lang="en-US" sz="1800" dirty="0"/>
              <a:t> Hutchens, </a:t>
            </a:r>
            <a:r>
              <a:rPr lang="en-US" sz="1800" b="1" dirty="0"/>
              <a:t>TBA Credit Union</a:t>
            </a:r>
          </a:p>
          <a:p>
            <a:pPr>
              <a:spcBef>
                <a:spcPts val="600"/>
              </a:spcBef>
              <a:buClr>
                <a:schemeClr val="bg1"/>
              </a:buClr>
            </a:pPr>
            <a:endParaRPr lang="en-US" b="1" dirty="0"/>
          </a:p>
          <a:p>
            <a:pPr marL="0" indent="0" algn="r">
              <a:spcBef>
                <a:spcPts val="600"/>
              </a:spcBef>
              <a:buClr>
                <a:schemeClr val="bg1"/>
              </a:buClr>
              <a:buNone/>
            </a:pPr>
            <a:r>
              <a:rPr lang="en-US" dirty="0">
                <a:solidFill>
                  <a:schemeClr val="accent3"/>
                </a:solidFill>
              </a:rPr>
              <a:t>Keep up with project updates in the Kitchen:</a:t>
            </a:r>
          </a:p>
        </p:txBody>
      </p:sp>
      <p:pic>
        <p:nvPicPr>
          <p:cNvPr id="10" name="Picture 9">
            <a:hlinkClick r:id="rId3"/>
            <a:extLst>
              <a:ext uri="{FF2B5EF4-FFF2-40B4-BE49-F238E27FC236}">
                <a16:creationId xmlns:a16="http://schemas.microsoft.com/office/drawing/2014/main" id="{E7A78743-227D-477C-ACF9-B5F85E91533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6349" y="274320"/>
            <a:ext cx="4228673" cy="63093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Rectangle 10">
            <a:hlinkClick r:id="rId5"/>
            <a:extLst>
              <a:ext uri="{FF2B5EF4-FFF2-40B4-BE49-F238E27FC236}">
                <a16:creationId xmlns:a16="http://schemas.microsoft.com/office/drawing/2014/main" id="{70CBCB0D-A3CD-4C62-9FFC-25A497574287}"/>
              </a:ext>
            </a:extLst>
          </p:cNvPr>
          <p:cNvSpPr/>
          <p:nvPr/>
        </p:nvSpPr>
        <p:spPr>
          <a:xfrm>
            <a:off x="2734811" y="6074571"/>
            <a:ext cx="6442746" cy="52322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+mj-lt"/>
              </a:rPr>
              <a:t>open.cuanswers.com/</a:t>
            </a:r>
            <a:r>
              <a:rPr lang="en-US" sz="2800" b="1" dirty="0" err="1">
                <a:solidFill>
                  <a:schemeClr val="bg1"/>
                </a:solidFill>
                <a:latin typeface="+mj-lt"/>
              </a:rPr>
              <a:t>onlinemobile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962810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457F90-9831-450B-A64E-284ADDD35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1950D-ADC4-4875-825D-C188D702024B}" type="slidenum">
              <a:rPr lang="en-US" smtClean="0"/>
              <a:t>30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EA2B2B4-788D-4BD5-92ED-62AFCC91B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DD8137-4A22-465D-8743-4125709A1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596"/>
            <a:ext cx="12191998" cy="685919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96F143F-06DE-4E8F-B88E-B67DE426830C}"/>
              </a:ext>
            </a:extLst>
          </p:cNvPr>
          <p:cNvSpPr/>
          <p:nvPr/>
        </p:nvSpPr>
        <p:spPr>
          <a:xfrm>
            <a:off x="198408" y="5434642"/>
            <a:ext cx="2251494" cy="35368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BFDFC7F2-630A-4B2A-9927-D5A55C1EBF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54" y="5464923"/>
            <a:ext cx="2254321" cy="29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7936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457F90-9831-450B-A64E-284ADDD35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1950D-ADC4-4875-825D-C188D702024B}" type="slidenum">
              <a:rPr lang="en-US" smtClean="0"/>
              <a:t>31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EA2B2B4-788D-4BD5-92ED-62AFCC91B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DD8137-4A22-465D-8743-4125709A1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596"/>
            <a:ext cx="12191998" cy="68591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0DB8D1-984D-429D-BEE6-6ED89BD03ADA}"/>
              </a:ext>
            </a:extLst>
          </p:cNvPr>
          <p:cNvSpPr txBox="1"/>
          <p:nvPr/>
        </p:nvSpPr>
        <p:spPr>
          <a:xfrm>
            <a:off x="5106839" y="1725284"/>
            <a:ext cx="954657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8EF0BC"/>
                </a:solidFill>
              </a:rPr>
              <a:t>2019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122204-70CA-4F0B-BE5C-2583C94ABB1E}"/>
              </a:ext>
            </a:extLst>
          </p:cNvPr>
          <p:cNvSpPr txBox="1"/>
          <p:nvPr/>
        </p:nvSpPr>
        <p:spPr>
          <a:xfrm>
            <a:off x="5106839" y="4968816"/>
            <a:ext cx="954657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8EF0BC"/>
                </a:solidFill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15662404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180CF-CD10-4985-904B-186D8574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modules and independent navigation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2AA155-D3D6-44B5-9845-3DE51592B2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15624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E83F96A-9110-4EA1-90F4-00377F0CF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242" y="175417"/>
            <a:ext cx="10972968" cy="563562"/>
          </a:xfrm>
        </p:spPr>
        <p:txBody>
          <a:bodyPr/>
          <a:lstStyle/>
          <a:p>
            <a:r>
              <a:rPr lang="en-US" dirty="0"/>
              <a:t>Separating navigation from core features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505E87-D7E2-4DCC-B202-A9F9E1823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1950D-ADC4-4875-825D-C188D702024B}" type="slidenum">
              <a:rPr lang="en-US" smtClean="0"/>
              <a:t>33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3CC4F5-B7E8-48FC-B861-8F1FD611D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338" y="1118445"/>
            <a:ext cx="10647872" cy="5304021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70CD84-191A-4425-809D-603C2991A0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24822" y="5695651"/>
            <a:ext cx="3147195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318841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E83F96A-9110-4EA1-90F4-00377F0CF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242" y="175417"/>
            <a:ext cx="11133000" cy="563562"/>
          </a:xfrm>
        </p:spPr>
        <p:txBody>
          <a:bodyPr/>
          <a:lstStyle/>
          <a:p>
            <a:r>
              <a:rPr lang="en-US" dirty="0"/>
              <a:t>Separating navigation from core features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505E87-D7E2-4DCC-B202-A9F9E1823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1950D-ADC4-4875-825D-C188D702024B}" type="slidenum">
              <a:rPr lang="en-US" smtClean="0"/>
              <a:t>34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3CC4F5-B7E8-48FC-B861-8F1FD611D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338" y="1118445"/>
            <a:ext cx="10647871" cy="5304021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70CD84-191A-4425-809D-603C2991A0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76580" y="5695651"/>
            <a:ext cx="3095437" cy="9144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04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E83F96A-9110-4EA1-90F4-00377F0CF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242" y="175417"/>
            <a:ext cx="10977724" cy="563562"/>
          </a:xfrm>
        </p:spPr>
        <p:txBody>
          <a:bodyPr/>
          <a:lstStyle/>
          <a:p>
            <a:r>
              <a:rPr lang="en-US" dirty="0"/>
              <a:t>Separating navigation from core features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70CD84-191A-4425-809D-603C2991A0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505E87-D7E2-4DCC-B202-A9F9E1823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1950D-ADC4-4875-825D-C188D702024B}" type="slidenum">
              <a:rPr lang="en-US" smtClean="0"/>
              <a:t>35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68399E-9A69-48F4-A5DC-512A94DAF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2308"/>
            <a:ext cx="12192000" cy="499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043659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FC016-B402-4C4E-81DC-5F48AC2C9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241" y="175417"/>
            <a:ext cx="11202011" cy="563562"/>
          </a:xfrm>
        </p:spPr>
        <p:txBody>
          <a:bodyPr/>
          <a:lstStyle/>
          <a:p>
            <a:r>
              <a:rPr lang="en-US" dirty="0"/>
              <a:t>Separating navigation from core features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6B4A9A-D4E3-4A1B-9FEA-721B38507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8A8853-CC73-45E9-BABF-3D3F9B349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078" y="919268"/>
            <a:ext cx="10895164" cy="593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396017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FFDE8-767B-403E-9F73-4B3CA3F51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potential of web modules and partners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FDC544-ED75-4ADB-B825-E1169B305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37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4990667-2091-4840-9AF1-6EA6098E1C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If mtg is going to be effective in working with third parties, we need options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EEB05C-95B0-4BEB-B690-BF9028FAF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162" y="1763233"/>
            <a:ext cx="10482635" cy="466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530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A7A1363B-4951-4F6F-98FB-5C09992C2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Apis</a:t>
            </a:r>
            <a:r>
              <a:rPr lang="en-US" dirty="0"/>
              <a:t> AND WEB MODULES?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296E70C-80DD-4F4B-95D2-0EA275E6E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574" y="2023639"/>
            <a:ext cx="7042826" cy="4022725"/>
          </a:xfrm>
        </p:spPr>
        <p:txBody>
          <a:bodyPr/>
          <a:lstStyle/>
          <a:p>
            <a:r>
              <a:rPr lang="en-US" dirty="0"/>
              <a:t>Less risk!...Moving away from big releases to modular releases</a:t>
            </a:r>
          </a:p>
          <a:p>
            <a:r>
              <a:rPr lang="en-US" dirty="0"/>
              <a:t>QC departments will have the ability to qualify specific features independent of the web solution. </a:t>
            </a:r>
          </a:p>
          <a:p>
            <a:r>
              <a:rPr lang="en-US" dirty="0"/>
              <a:t>Development teams can create processes to deploy updates to modules without updating the entire web or mobile applications.</a:t>
            </a:r>
          </a:p>
          <a:p>
            <a:r>
              <a:rPr lang="en-US" dirty="0"/>
              <a:t>Easier to support 1 web module/features across 3 web solutions</a:t>
            </a:r>
          </a:p>
          <a:p>
            <a:pPr lvl="1"/>
            <a:r>
              <a:rPr lang="en-US" dirty="0"/>
              <a:t>CUA to Client</a:t>
            </a:r>
          </a:p>
          <a:p>
            <a:pPr lvl="1"/>
            <a:r>
              <a:rPr lang="en-US" dirty="0"/>
              <a:t>Client to Member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156560-633A-400F-AB3E-0B665C1B3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6A5EB5A-29DE-4A81-876F-975EC7814C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More ‘Micro’ approaches vs macro approaches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E03ECA-7C23-C546-8764-CFF3CF794B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910" y="6481945"/>
            <a:ext cx="752755" cy="3250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4835B1-B9DE-4BC4-8075-570B0F6D8A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7772400" y="1905405"/>
            <a:ext cx="3909012" cy="495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8698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C166C-F7FB-4E58-99FE-D305B7FE9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Imagine designing your own navigation or renaming any feature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FD2A5B5-0E7C-4395-9A31-FE1D51CF15B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CU Publisher may be the tool that makes this a reality for credit unions in the future...</a:t>
            </a:r>
          </a:p>
          <a:p>
            <a:r>
              <a:rPr lang="en-US" dirty="0"/>
              <a:t>...and the future isn’t that far away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156560-633A-400F-AB3E-0B665C1B3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BFE657A-7F5C-4B5B-B592-2A332E41B4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14414" y="5718815"/>
            <a:ext cx="3657600" cy="914400"/>
          </a:xfrm>
        </p:spPr>
        <p:txBody>
          <a:bodyPr/>
          <a:lstStyle/>
          <a:p>
            <a:r>
              <a:rPr lang="en-US" dirty="0"/>
              <a:t>Clear as mud, Ken...but we might need a few details</a:t>
            </a:r>
          </a:p>
        </p:txBody>
      </p:sp>
      <p:sp>
        <p:nvSpPr>
          <p:cNvPr id="17" name="Title 9">
            <a:extLst>
              <a:ext uri="{FF2B5EF4-FFF2-40B4-BE49-F238E27FC236}">
                <a16:creationId xmlns:a16="http://schemas.microsoft.com/office/drawing/2014/main" id="{0821FD01-972F-41D9-B2A6-46ECE882C557}"/>
              </a:ext>
            </a:extLst>
          </p:cNvPr>
          <p:cNvSpPr txBox="1">
            <a:spLocks/>
          </p:cNvSpPr>
          <p:nvPr/>
        </p:nvSpPr>
        <p:spPr>
          <a:xfrm>
            <a:off x="259903" y="419099"/>
            <a:ext cx="10167026" cy="10503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cap="all" baseline="0" dirty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319939-DCC5-BA40-B97F-EA91F5865A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3439" y="972554"/>
            <a:ext cx="6908658" cy="401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67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3693ECE-4C09-4CED-A4C2-2919AA235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 this from Tuesday?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50AC2E-1771-4CB4-AA38-AA2B19401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73D4E76-C55D-4208-BA95-CC489ECE34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MTG IS THE FOUNDATION FOR OUR BOOT CAMP PROJECTS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B0F246E-E336-45C3-8CAC-9FE12232A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725" y="1441793"/>
            <a:ext cx="9985992" cy="56171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82252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1B4CA-96B7-41FB-B78B-C124D3B14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Tablet designs as the intersection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F9A4BB-EDA6-4A58-A4D7-40BE098AC2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BETWEEN DESKTOP &amp; MOBILE PHONES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B2690F-F54F-4D06-B671-8918BD117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1950D-ADC4-4875-825D-C188D702024B}" type="slidenum">
              <a:rPr lang="en-US" smtClean="0"/>
              <a:t>40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57483A-DCF3-4591-8787-AF6405230E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76360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B269D77-5928-4B90-9942-C45A9A1B5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242" y="175417"/>
            <a:ext cx="11133000" cy="563562"/>
          </a:xfrm>
        </p:spPr>
        <p:txBody>
          <a:bodyPr/>
          <a:lstStyle/>
          <a:p>
            <a:r>
              <a:rPr lang="en-US" sz="2400" dirty="0"/>
              <a:t>Tablets as the intersection between desktop &amp; mobile phones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D57EB4A-66BD-48C7-AB26-CBCE75A28FA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984741" y="5695651"/>
            <a:ext cx="8987278" cy="914400"/>
          </a:xfrm>
        </p:spPr>
        <p:txBody>
          <a:bodyPr/>
          <a:lstStyle/>
          <a:p>
            <a:r>
              <a:rPr lang="en-US" dirty="0"/>
              <a:t>It’s not a choice between the one on the left and the one on right...</a:t>
            </a:r>
            <a:br>
              <a:rPr lang="en-US" dirty="0"/>
            </a:br>
            <a:r>
              <a:rPr lang="en-US" dirty="0"/>
              <a:t>it’ll probably be a hybrid of both (leaning more to the one on the right)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7184BC-1D0F-4147-BE15-253BB040F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1950D-ADC4-4875-825D-C188D702024B}" type="slidenum">
              <a:rPr lang="en-US" smtClean="0"/>
              <a:t>41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0544DC-F79F-47C1-B8AA-021E3EB75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2391"/>
            <a:ext cx="12192000" cy="477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12167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50EAF-6BF1-4DC7-B149-AFE8C72A4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242" y="175417"/>
            <a:ext cx="11219264" cy="563562"/>
          </a:xfrm>
        </p:spPr>
        <p:txBody>
          <a:bodyPr/>
          <a:lstStyle/>
          <a:p>
            <a:r>
              <a:rPr lang="en-US" sz="2400" dirty="0"/>
              <a:t>Tablets as the intersection between desktop &amp; mobile phones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FBD5FC-0EC1-4B0F-8F18-D874E70A83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84408" y="5695651"/>
            <a:ext cx="9487610" cy="914400"/>
          </a:xfrm>
        </p:spPr>
        <p:txBody>
          <a:bodyPr/>
          <a:lstStyle/>
          <a:p>
            <a:r>
              <a:rPr lang="en-US" dirty="0"/>
              <a:t>It’s not a choice between the one on the left and the one on right...</a:t>
            </a:r>
            <a:br>
              <a:rPr lang="en-US" dirty="0"/>
            </a:br>
            <a:r>
              <a:rPr lang="en-US" dirty="0"/>
              <a:t>it’ll probably be a hybrid of both (leaning more to the one on the right)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44FC32-E5C6-4ACB-B574-BF4948044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D33252-E0D0-4222-A1E9-36F9B3DC3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2389"/>
            <a:ext cx="12192000" cy="477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077435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DDAD878-514A-41D3-B4EB-84D511948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Either way, we’ll have a new look and feel for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it’s me 247 </a:t>
            </a:r>
            <a:r>
              <a:rPr lang="en-US" dirty="0"/>
              <a:t>desktop by 2020/2021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0C71DC-F30A-4B9B-A02D-74F6B49AB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4C3168-8B26-4E9D-A726-B1F199A1DA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Make sure you’re tuned in for the discussions along the way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778725-3E99-45B2-A358-75A7E64D7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575" y="1745981"/>
            <a:ext cx="6492803" cy="4679085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3E4CA2-CC9B-4CBF-9457-BE394A62925C}"/>
              </a:ext>
            </a:extLst>
          </p:cNvPr>
          <p:cNvSpPr/>
          <p:nvPr/>
        </p:nvSpPr>
        <p:spPr>
          <a:xfrm>
            <a:off x="2987622" y="2009955"/>
            <a:ext cx="5966597" cy="4157932"/>
          </a:xfrm>
          <a:prstGeom prst="roundRect">
            <a:avLst>
              <a:gd name="adj" fmla="val 1522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2F15CEA7-4738-42AC-BAE4-0C8904C8FB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781" y="2230890"/>
            <a:ext cx="2202933" cy="771745"/>
          </a:xfrm>
          <a:prstGeom prst="rect">
            <a:avLst/>
          </a:prstGeom>
        </p:spPr>
      </p:pic>
      <p:pic>
        <p:nvPicPr>
          <p:cNvPr id="13" name="Picture 12" descr="A picture containing light, table&#10;&#10;Description automatically generated">
            <a:extLst>
              <a:ext uri="{FF2B5EF4-FFF2-40B4-BE49-F238E27FC236}">
                <a16:creationId xmlns:a16="http://schemas.microsoft.com/office/drawing/2014/main" id="{714173A5-390C-4DED-B8B8-53605F1058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860" y="1957206"/>
            <a:ext cx="2202932" cy="425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6507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E634C89-1037-492E-9C6F-8A9C1AAEA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 publisher as a self-service copyright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94203FC-5100-4836-A707-01575B1817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87707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51C4FD-6727-415D-9171-4F06E3313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E6C77A2-72B6-F64C-963F-4B039159D5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141" y="634350"/>
            <a:ext cx="4085394" cy="5397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0EAD5B-56B8-7F41-B17B-5C70B619DA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3735" y="2622419"/>
            <a:ext cx="3218854" cy="6652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EA5F775-F24D-A641-B7EA-ACF1FF50EF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2508" y="1856792"/>
            <a:ext cx="1687648" cy="47586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1D32C86-B41E-E14D-97A2-F34E24AA84B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4025" y="4479286"/>
            <a:ext cx="3398807" cy="62311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EAD4D67-612B-084C-A3B9-068A94B388A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0004" y="4425343"/>
            <a:ext cx="3822227" cy="6727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03287A5-4905-8C41-8010-51B62C833C0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9170" y="5290597"/>
            <a:ext cx="3455732" cy="6335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02F6562-7973-9443-9395-343AB657C7C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3766" y="3536864"/>
            <a:ext cx="2756896" cy="67952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35B2128-E0F8-1241-BE29-2B02586CFAD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2982" y="3542859"/>
            <a:ext cx="3823981" cy="64056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1C8C71A-D70B-0640-9C11-30B47119564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4145" y="5290597"/>
            <a:ext cx="3458086" cy="63398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9078385-450E-5844-B3DE-6C96AA66537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8388" y="1766246"/>
            <a:ext cx="3790119" cy="69485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0DAE9D6-DBE8-A249-9FC3-1648443E79B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4612" y="2663307"/>
            <a:ext cx="3536072" cy="648280"/>
          </a:xfrm>
          <a:prstGeom prst="rect">
            <a:avLst/>
          </a:prstGeom>
        </p:spPr>
      </p:pic>
      <p:sp>
        <p:nvSpPr>
          <p:cNvPr id="36" name="Text Placeholder 11">
            <a:extLst>
              <a:ext uri="{FF2B5EF4-FFF2-40B4-BE49-F238E27FC236}">
                <a16:creationId xmlns:a16="http://schemas.microsoft.com/office/drawing/2014/main" id="{42C27395-4802-1B41-ABBA-DCCEB4107028}"/>
              </a:ext>
            </a:extLst>
          </p:cNvPr>
          <p:cNvSpPr txBox="1">
            <a:spLocks/>
          </p:cNvSpPr>
          <p:nvPr/>
        </p:nvSpPr>
        <p:spPr>
          <a:xfrm>
            <a:off x="729574" y="1252514"/>
            <a:ext cx="10556640" cy="3683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 cap="all" normalizeH="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630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916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03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Self service Products launching in 2019-2020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3091441-9D5A-F541-8198-8E81B7827315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910" y="6481945"/>
            <a:ext cx="752755" cy="32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1098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51C4FD-6727-415D-9171-4F06E3313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2EF9F0-0BCE-6648-BF44-28202DF947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5170" y="6524323"/>
            <a:ext cx="1696844" cy="2241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6511447-3F91-CA40-A348-87D54C2ED6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107" y="1561594"/>
            <a:ext cx="8229600" cy="487111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D3788E5-F9E8-457E-A3C5-D56F93FAEBBA}"/>
              </a:ext>
            </a:extLst>
          </p:cNvPr>
          <p:cNvSpPr/>
          <p:nvPr/>
        </p:nvSpPr>
        <p:spPr>
          <a:xfrm>
            <a:off x="4520241" y="3006500"/>
            <a:ext cx="4779034" cy="3426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AA50444-5460-8846-BFD7-D3969A429C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8932" y="3066882"/>
            <a:ext cx="7285905" cy="3365829"/>
          </a:xfrm>
          <a:prstGeom prst="rect">
            <a:avLst/>
          </a:prstGeom>
        </p:spPr>
      </p:pic>
      <p:sp>
        <p:nvSpPr>
          <p:cNvPr id="20" name="Title 4">
            <a:extLst>
              <a:ext uri="{FF2B5EF4-FFF2-40B4-BE49-F238E27FC236}">
                <a16:creationId xmlns:a16="http://schemas.microsoft.com/office/drawing/2014/main" id="{D25F27FF-1D9C-5A4F-98AD-D27BA2F29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1713" y="702624"/>
            <a:ext cx="9622232" cy="549325"/>
          </a:xfrm>
        </p:spPr>
        <p:txBody>
          <a:bodyPr/>
          <a:lstStyle/>
          <a:p>
            <a:r>
              <a:rPr lang="en-US" sz="2400" dirty="0"/>
              <a:t>MANAGE YOUR TEAM • BRANCH INFO • TESTIMONIALS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5B8964-8164-E54F-AFA0-7F411F71A54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432" y="692040"/>
            <a:ext cx="2009898" cy="566726"/>
          </a:xfrm>
          <a:prstGeom prst="rect">
            <a:avLst/>
          </a:prstGeom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B7268914-C069-46D9-90C6-EC2ABAE45B99}"/>
              </a:ext>
            </a:extLst>
          </p:cNvPr>
          <p:cNvSpPr txBox="1">
            <a:spLocks/>
          </p:cNvSpPr>
          <p:nvPr/>
        </p:nvSpPr>
        <p:spPr>
          <a:xfrm>
            <a:off x="8986585" y="2073283"/>
            <a:ext cx="2646178" cy="8220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cap="all" baseline="0" dirty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b="1" dirty="0">
                <a:latin typeface="+mn-lt"/>
              </a:rPr>
              <a:t>Includes ENHANCED SEARCH TO LOCATE </a:t>
            </a:r>
            <a:r>
              <a:rPr lang="en-US" sz="2000" b="1" u="sng" dirty="0">
                <a:latin typeface="+mn-lt"/>
              </a:rPr>
              <a:t>AND</a:t>
            </a:r>
            <a:r>
              <a:rPr lang="en-US" sz="2000" b="1" dirty="0">
                <a:latin typeface="+mn-lt"/>
              </a:rPr>
              <a:t> ACCESS A FEATURE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451546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51C4FD-6727-415D-9171-4F06E3313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2EF9F0-0BCE-6648-BF44-28202DF947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5170" y="6524323"/>
            <a:ext cx="1696844" cy="2241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07DEF7-31A0-4448-BAD5-B1E259B85B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268" y="1562921"/>
            <a:ext cx="8229600" cy="486979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A2CC13C-3D27-4FF7-87EE-52FA5802EDBE}"/>
              </a:ext>
            </a:extLst>
          </p:cNvPr>
          <p:cNvSpPr/>
          <p:nvPr/>
        </p:nvSpPr>
        <p:spPr>
          <a:xfrm>
            <a:off x="4399472" y="3006500"/>
            <a:ext cx="4779034" cy="3426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24025F-3BE0-0A41-80C1-F6C057CB59F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6922" y="3066882"/>
            <a:ext cx="7285905" cy="3365830"/>
          </a:xfrm>
          <a:prstGeom prst="rect">
            <a:avLst/>
          </a:prstGeom>
        </p:spPr>
      </p:pic>
      <p:sp>
        <p:nvSpPr>
          <p:cNvPr id="19" name="Title 4">
            <a:extLst>
              <a:ext uri="{FF2B5EF4-FFF2-40B4-BE49-F238E27FC236}">
                <a16:creationId xmlns:a16="http://schemas.microsoft.com/office/drawing/2014/main" id="{7545BED7-29D1-2E46-965F-E0EF16411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2081" y="1581581"/>
            <a:ext cx="2646178" cy="822004"/>
          </a:xfrm>
        </p:spPr>
        <p:txBody>
          <a:bodyPr/>
          <a:lstStyle/>
          <a:p>
            <a:pPr algn="r"/>
            <a:r>
              <a:rPr lang="en-US" sz="2400" b="1" dirty="0">
                <a:latin typeface="+mn-lt"/>
              </a:rPr>
              <a:t>REQUIRES MOBILE 4.0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C72D5E-652A-524D-9D3C-AB45186DBA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037" y="722622"/>
            <a:ext cx="3727170" cy="77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5750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51C4FD-6727-415D-9171-4F06E3313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2EF9F0-0BCE-6648-BF44-28202DF947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5170" y="6524323"/>
            <a:ext cx="1696844" cy="2241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820D26-BCCB-DA40-9D79-3F7B197189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149" y="1488543"/>
            <a:ext cx="8229600" cy="49489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ECB59C-B480-5441-AEBF-A018AB7D80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4799" y="2605177"/>
            <a:ext cx="2840741" cy="3832294"/>
          </a:xfrm>
          <a:prstGeom prst="rect">
            <a:avLst/>
          </a:prstGeom>
        </p:spPr>
      </p:pic>
      <p:sp>
        <p:nvSpPr>
          <p:cNvPr id="19" name="Title 4">
            <a:extLst>
              <a:ext uri="{FF2B5EF4-FFF2-40B4-BE49-F238E27FC236}">
                <a16:creationId xmlns:a16="http://schemas.microsoft.com/office/drawing/2014/main" id="{F2E68C42-F14E-0840-BE8B-B7C2AB9C8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749" y="1296954"/>
            <a:ext cx="2830027" cy="1131893"/>
          </a:xfrm>
        </p:spPr>
        <p:txBody>
          <a:bodyPr/>
          <a:lstStyle/>
          <a:p>
            <a:pPr algn="r"/>
            <a:r>
              <a:rPr lang="en-US" sz="2400" b="1" dirty="0">
                <a:latin typeface="+mn-lt"/>
              </a:rPr>
              <a:t>SUPPORTS MOBILE 4.0 </a:t>
            </a:r>
            <a:r>
              <a:rPr lang="en-US" sz="2400" b="1" u="sng" dirty="0">
                <a:latin typeface="+mn-lt"/>
              </a:rPr>
              <a:t>and</a:t>
            </a:r>
            <a:r>
              <a:rPr lang="en-US" sz="2400" b="1" dirty="0">
                <a:latin typeface="+mn-lt"/>
              </a:rPr>
              <a:t> BIZ MOBILE 1.0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958F6F-A553-2D44-ADDB-255309EF4D6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803" y="565439"/>
            <a:ext cx="3298070" cy="81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8619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395AEAE-2C67-4308-9DC2-13E71BBC6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4786"/>
            <a:ext cx="12192000" cy="588725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9B97DC-BAA4-4432-9954-79FA59F99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49</a:t>
            </a:fld>
            <a:endParaRPr lang="en-US" dirty="0"/>
          </a:p>
        </p:txBody>
      </p:sp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A362CAAB-31FE-456D-A973-E38A95135B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21055590">
            <a:off x="484660" y="391535"/>
            <a:ext cx="2932029" cy="19478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0907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046E2-4DA0-4044-8A87-071C3743E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Mobile app 4.0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1B8A9B-7039-4BE5-B6BA-EAAA2CBF7A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01349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3B9AB-4E4D-4F85-AE14-E050829F4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you ready for a new mobile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It’s Me 247</a:t>
            </a:r>
            <a:r>
              <a:rPr lang="en-US" dirty="0"/>
              <a:t>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751D63-B8C4-4F19-AEAA-78F8A3698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1950D-ADC4-4875-825D-C188D702024B}" type="slidenum">
              <a:rPr lang="en-US" smtClean="0"/>
              <a:t>50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7B57C-944B-441F-B90D-EBF989B71B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r"/>
            <a:r>
              <a:rPr lang="en-US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60745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304AD72-4C38-45C8-A8A6-7EA83D512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Preparing for a new look and feel for </a:t>
            </a:r>
            <a:br>
              <a:rPr lang="en-US" dirty="0"/>
            </a:b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it’s me 247 </a:t>
            </a:r>
            <a:r>
              <a:rPr lang="en-US" dirty="0"/>
              <a:t>mobile web by year-end 2020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880526-8953-4EBB-BAF0-447485AED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1950D-ADC4-4875-825D-C188D702024B}" type="slidenum">
              <a:rPr lang="en-US" smtClean="0"/>
              <a:t>51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2A8B41E-AFF6-401F-AAD6-1D6FE7E28F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01958" y="5418814"/>
            <a:ext cx="2870055" cy="914400"/>
          </a:xfrm>
        </p:spPr>
        <p:txBody>
          <a:bodyPr/>
          <a:lstStyle/>
          <a:p>
            <a:r>
              <a:rPr lang="en-US" dirty="0"/>
              <a:t>Kill two birds with one stone: roll out your BizLink mobile apps and go to school on your next version of the mobile app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B43D67A-67EF-414F-9EB3-F1F994CECC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It all starts with the rollout of </a:t>
            </a:r>
            <a:r>
              <a:rPr lang="en-US" b="1" dirty="0"/>
              <a:t>it’s my biz 247 </a:t>
            </a:r>
            <a:r>
              <a:rPr lang="en-US" dirty="0"/>
              <a:t>mobile web, underway now</a:t>
            </a:r>
            <a:endParaRPr lang="en-US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8931CF-B226-4F0D-9AF1-1BB6AB68F7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48" b="18557"/>
          <a:stretch/>
        </p:blipFill>
        <p:spPr>
          <a:xfrm>
            <a:off x="576494" y="2123089"/>
            <a:ext cx="8168112" cy="429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580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08931CF-B226-4F0D-9AF1-1BB6AB68F7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0281" y="1621547"/>
            <a:ext cx="8162247" cy="4811752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F304AD72-4C38-45C8-A8A6-7EA83D512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Currently 6 cus in the beta-test, planning to roll to members within 30 days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880526-8953-4EBB-BAF0-447485AED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1950D-ADC4-4875-825D-C188D702024B}" type="slidenum">
              <a:rPr lang="en-US" smtClean="0"/>
              <a:t>52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2A8B41E-AFF6-401F-AAD6-1D6FE7E28F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48800" y="5418814"/>
            <a:ext cx="2523214" cy="914400"/>
          </a:xfrm>
        </p:spPr>
        <p:txBody>
          <a:bodyPr/>
          <a:lstStyle/>
          <a:p>
            <a:r>
              <a:rPr lang="en-US" dirty="0"/>
              <a:t>Contact the beta CUs and get a sense of how your members might respond to a new format for mobile navigation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B43D67A-67EF-414F-9EB3-F1F994CECC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9573" y="1612921"/>
            <a:ext cx="10894867" cy="342968"/>
          </a:xfrm>
        </p:spPr>
        <p:txBody>
          <a:bodyPr/>
          <a:lstStyle/>
          <a:p>
            <a:r>
              <a:rPr lang="en-US" dirty="0"/>
              <a:t>We will marry the style here with the mobile 5.0 concepts for </a:t>
            </a:r>
            <a:r>
              <a:rPr lang="en-US" b="1" dirty="0"/>
              <a:t>it’s Me 247 </a:t>
            </a:r>
            <a:r>
              <a:rPr lang="en-US" dirty="0"/>
              <a:t>by year-end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084357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08931CF-B226-4F0D-9AF1-1BB6AB68F7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"/>
          <a:stretch/>
        </p:blipFill>
        <p:spPr>
          <a:xfrm>
            <a:off x="590251" y="1656051"/>
            <a:ext cx="8215704" cy="4762002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F304AD72-4C38-45C8-A8A6-7EA83D512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It’s my biz 247 </a:t>
            </a:r>
            <a:r>
              <a:rPr lang="en-US" dirty="0"/>
              <a:t>mobile web will be available for cus in January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880526-8953-4EBB-BAF0-447485AED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1950D-ADC4-4875-825D-C188D702024B}" type="slidenum">
              <a:rPr lang="en-US" smtClean="0"/>
              <a:t>53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2A8B41E-AFF6-401F-AAD6-1D6FE7E28F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19936" y="5418814"/>
            <a:ext cx="3152077" cy="914400"/>
          </a:xfrm>
        </p:spPr>
        <p:txBody>
          <a:bodyPr/>
          <a:lstStyle/>
          <a:p>
            <a:r>
              <a:rPr lang="en-US" dirty="0"/>
              <a:t>This will be the first comprehensive solution using web modules...and just a few short months later, we’ll roll out the new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It’s Me 247 </a:t>
            </a:r>
            <a:r>
              <a:rPr lang="en-US" dirty="0"/>
              <a:t>desktop version with the same foundation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B43D67A-67EF-414F-9EB3-F1F994CECC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plan is to have a year’s worth of experience before 5.0 rolls out next year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711018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07C32B6-655C-4EE6-92C3-4B81940CA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Envisioning the next </a:t>
            </a:r>
            <a:br>
              <a:rPr lang="en-US" dirty="0"/>
            </a:br>
            <a:r>
              <a:rPr lang="en-US" dirty="0"/>
              <a:t>Online ’19 project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CC3F8B-2D13-410B-85C9-E16A7845FB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Back to the drawing board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57360A3-48EE-477C-86E2-ADEE68DC42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/>
          <a:lstStyle/>
          <a:p>
            <a:pPr algn="l"/>
            <a:r>
              <a:rPr lang="en-US" spc="-1800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7114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A7A1363B-4951-4F6F-98FB-5C09992C2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the Drawing Board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156560-633A-400F-AB3E-0B665C1B3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6A5EB5A-29DE-4A81-876F-975EC7814C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9574" y="1612921"/>
            <a:ext cx="4786949" cy="342968"/>
          </a:xfrm>
        </p:spPr>
        <p:txBody>
          <a:bodyPr/>
          <a:lstStyle/>
          <a:p>
            <a:r>
              <a:rPr lang="en-US" dirty="0"/>
              <a:t>Time for a new name, too</a:t>
            </a:r>
          </a:p>
        </p:txBody>
      </p:sp>
      <p:pic>
        <p:nvPicPr>
          <p:cNvPr id="3" name="Content Placeholder 2" descr="A picture containing clock, screen, computer, sunset&#10;&#10;Description automatically generated">
            <a:extLst>
              <a:ext uri="{FF2B5EF4-FFF2-40B4-BE49-F238E27FC236}">
                <a16:creationId xmlns:a16="http://schemas.microsoft.com/office/drawing/2014/main" id="{B99B5513-9290-450C-83E7-4BA311A3BFB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574" y="556110"/>
            <a:ext cx="2143111" cy="48697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F9A81F-CD75-4814-92D2-E08A5D275A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6523" y="1612921"/>
            <a:ext cx="4622652" cy="48046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03184B-D0AE-47A7-8AFC-654525BA82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574" y="2165731"/>
            <a:ext cx="4786949" cy="425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4103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A7A1363B-4951-4F6F-98FB-5C09992C2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the Drawing Board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156560-633A-400F-AB3E-0B665C1B3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F545E2-C520-46A6-B6B7-871D51C536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041622" y="5418814"/>
            <a:ext cx="1930392" cy="914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6A5EB5A-29DE-4A81-876F-975EC7814C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9574" y="1612921"/>
            <a:ext cx="4786949" cy="342968"/>
          </a:xfrm>
        </p:spPr>
        <p:txBody>
          <a:bodyPr/>
          <a:lstStyle/>
          <a:p>
            <a:r>
              <a:rPr lang="en-US" dirty="0"/>
              <a:t>Time for a new name, too</a:t>
            </a:r>
          </a:p>
        </p:txBody>
      </p:sp>
      <p:pic>
        <p:nvPicPr>
          <p:cNvPr id="3" name="Content Placeholder 2" descr="A picture containing clock, screen, computer, sunset&#10;&#10;Description automatically generated">
            <a:extLst>
              <a:ext uri="{FF2B5EF4-FFF2-40B4-BE49-F238E27FC236}">
                <a16:creationId xmlns:a16="http://schemas.microsoft.com/office/drawing/2014/main" id="{B99B5513-9290-450C-83E7-4BA311A3BFB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574" y="556110"/>
            <a:ext cx="2143111" cy="48697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F9A81F-CD75-4814-92D2-E08A5D275A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6523" y="1612921"/>
            <a:ext cx="4622652" cy="48046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03184B-D0AE-47A7-8AFC-654525BA82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574" y="2165731"/>
            <a:ext cx="4786949" cy="425184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3751181-76F1-4C99-AAB7-1F5AC17A5C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xplosion 1 4">
            <a:extLst>
              <a:ext uri="{FF2B5EF4-FFF2-40B4-BE49-F238E27FC236}">
                <a16:creationId xmlns:a16="http://schemas.microsoft.com/office/drawing/2014/main" id="{A90287F5-1857-4CBC-927E-4F77E301107E}"/>
              </a:ext>
            </a:extLst>
          </p:cNvPr>
          <p:cNvSpPr/>
          <p:nvPr/>
        </p:nvSpPr>
        <p:spPr>
          <a:xfrm>
            <a:off x="1176793" y="-962108"/>
            <a:ext cx="9287124" cy="9287124"/>
          </a:xfrm>
          <a:prstGeom prst="irregularSeal1">
            <a:avLst/>
          </a:prstGeom>
          <a:solidFill>
            <a:schemeClr val="accent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Introducing...</a:t>
            </a:r>
          </a:p>
          <a:p>
            <a:pPr algn="ctr"/>
            <a:r>
              <a:rPr lang="en-US" sz="8000" b="1" dirty="0" err="1">
                <a:solidFill>
                  <a:schemeClr val="accent5"/>
                </a:solidFill>
              </a:rPr>
              <a:t>WAM</a:t>
            </a:r>
            <a:endParaRPr lang="en-US" sz="8000" b="1" dirty="0">
              <a:solidFill>
                <a:schemeClr val="accent5"/>
              </a:solidFill>
            </a:endParaRPr>
          </a:p>
          <a:p>
            <a:pPr algn="ctr"/>
            <a:r>
              <a:rPr lang="en-US" sz="3200" b="1" dirty="0">
                <a:solidFill>
                  <a:schemeClr val="accent5"/>
                </a:solidFill>
              </a:rPr>
              <a:t>W</a:t>
            </a:r>
            <a:r>
              <a:rPr lang="en-US" sz="3200" b="1" dirty="0">
                <a:solidFill>
                  <a:schemeClr val="bg1"/>
                </a:solidFill>
              </a:rPr>
              <a:t>ebsites for </a:t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accent5"/>
                </a:solidFill>
              </a:rPr>
              <a:t>A</a:t>
            </a:r>
            <a:r>
              <a:rPr lang="en-US" sz="3200" b="1" dirty="0">
                <a:solidFill>
                  <a:schemeClr val="bg1"/>
                </a:solidFill>
              </a:rPr>
              <a:t>uthenticated </a:t>
            </a:r>
            <a:r>
              <a:rPr lang="en-US" sz="3200" b="1" dirty="0">
                <a:solidFill>
                  <a:schemeClr val="accent5"/>
                </a:solidFill>
              </a:rPr>
              <a:t>M</a:t>
            </a:r>
            <a:r>
              <a:rPr lang="en-US" sz="3200" b="1" dirty="0">
                <a:solidFill>
                  <a:schemeClr val="bg1"/>
                </a:solidFill>
              </a:rPr>
              <a:t>embers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MERGING BROCHURE-WARE &amp;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BANKING WEBSITES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11635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1C8863F-8ECA-4A00-9642-D817746EF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808" y="845389"/>
            <a:ext cx="3587261" cy="2462253"/>
          </a:xfrm>
        </p:spPr>
        <p:txBody>
          <a:bodyPr/>
          <a:lstStyle/>
          <a:p>
            <a:r>
              <a:rPr lang="en-US" sz="8800" b="1" dirty="0" err="1">
                <a:solidFill>
                  <a:schemeClr val="accent1"/>
                </a:solidFill>
              </a:rPr>
              <a:t>WAM</a:t>
            </a:r>
            <a:br>
              <a:rPr lang="en-US" sz="8800" b="1" dirty="0">
                <a:solidFill>
                  <a:schemeClr val="accent5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W</a:t>
            </a:r>
            <a:r>
              <a:rPr lang="en-US" sz="2800" dirty="0">
                <a:solidFill>
                  <a:schemeClr val="bg1"/>
                </a:solidFill>
              </a:rPr>
              <a:t>ebsites for 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A</a:t>
            </a:r>
            <a:r>
              <a:rPr lang="en-US" sz="2800" dirty="0">
                <a:solidFill>
                  <a:schemeClr val="bg1"/>
                </a:solidFill>
              </a:rPr>
              <a:t>uthenticated </a:t>
            </a:r>
            <a:r>
              <a:rPr lang="en-US" sz="2800" dirty="0">
                <a:solidFill>
                  <a:schemeClr val="accent1"/>
                </a:solidFill>
              </a:rPr>
              <a:t>M</a:t>
            </a:r>
            <a:r>
              <a:rPr lang="en-US" sz="2800" dirty="0">
                <a:solidFill>
                  <a:schemeClr val="bg1"/>
                </a:solidFill>
              </a:rPr>
              <a:t>embers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60D224D-FA2B-4061-823C-35B9D33C4F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9808" y="3524264"/>
            <a:ext cx="3587261" cy="1554480"/>
          </a:xfrm>
        </p:spPr>
        <p:txBody>
          <a:bodyPr/>
          <a:lstStyle/>
          <a:p>
            <a:r>
              <a:rPr lang="en-US" dirty="0"/>
              <a:t>MERGING BROCHURE-WARE &amp; </a:t>
            </a:r>
            <a:br>
              <a:rPr lang="en-US" dirty="0"/>
            </a:br>
            <a:r>
              <a:rPr lang="en-US" dirty="0"/>
              <a:t>BANKING WEBSITES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A7B4F4-8CED-4012-A2B4-6216469C3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57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A4627E-9B99-4CA8-A2FD-DF848CFA6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58" y="2129773"/>
            <a:ext cx="7976056" cy="354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9790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8E868-8AA6-4DC5-BF01-B828D23E6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Merge Website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017B80-BA05-4E21-95EB-4A635C23E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58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6EAA01-8D35-4227-8D89-8F7D349307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9574" y="1612921"/>
            <a:ext cx="7571146" cy="342968"/>
          </a:xfrm>
        </p:spPr>
        <p:txBody>
          <a:bodyPr/>
          <a:lstStyle/>
          <a:p>
            <a:r>
              <a:rPr lang="en-US" dirty="0"/>
              <a:t>Because Web Modules are self contained, we could embed them in your website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11A78B-D9EA-4E31-BC89-17F927F745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61" y="2539308"/>
            <a:ext cx="5127676" cy="28795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Content Placeholder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7F2ECFD5-7816-41AB-BE87-2635FE042D1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126" y="605567"/>
            <a:ext cx="3081300" cy="595916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9DFDAA-8A22-4CA0-BC1C-200B650E5C6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6419" y="3977546"/>
            <a:ext cx="5118415" cy="28804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188826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FE98BC-BDA8-4DA4-BB5F-BDE77446F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59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8DB56E-A808-4FBD-AF4F-436569D4B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Merge Website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817BB49-4109-4A82-AFBF-8B9F23A35E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D583A5-93E0-43B8-AFD7-9DFEF69809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6" y="0"/>
            <a:ext cx="121863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914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43C2E7-076B-4B36-9573-B49D451AF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Mobile app 4.0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83C8EF9-3CAE-475F-A126-D6EEBF1D46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8723411"/>
              </p:ext>
            </p:extLst>
          </p:nvPr>
        </p:nvGraphicFramePr>
        <p:xfrm>
          <a:off x="730250" y="2024063"/>
          <a:ext cx="10784811" cy="371751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866301">
                  <a:extLst>
                    <a:ext uri="{9D8B030D-6E8A-4147-A177-3AD203B41FA5}">
                      <a16:colId xmlns:a16="http://schemas.microsoft.com/office/drawing/2014/main" val="2403291714"/>
                    </a:ext>
                  </a:extLst>
                </a:gridCol>
                <a:gridCol w="2337758">
                  <a:extLst>
                    <a:ext uri="{9D8B030D-6E8A-4147-A177-3AD203B41FA5}">
                      <a16:colId xmlns:a16="http://schemas.microsoft.com/office/drawing/2014/main" val="253703240"/>
                    </a:ext>
                  </a:extLst>
                </a:gridCol>
                <a:gridCol w="6580752">
                  <a:extLst>
                    <a:ext uri="{9D8B030D-6E8A-4147-A177-3AD203B41FA5}">
                      <a16:colId xmlns:a16="http://schemas.microsoft.com/office/drawing/2014/main" val="1790423384"/>
                    </a:ext>
                  </a:extLst>
                </a:gridCol>
              </a:tblGrid>
              <a:tr h="498858">
                <a:tc>
                  <a:txBody>
                    <a:bodyPr/>
                    <a:lstStyle/>
                    <a:p>
                      <a:r>
                        <a:rPr lang="en-US" dirty="0"/>
                        <a:t>When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What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30623432"/>
                  </a:ext>
                </a:extLst>
              </a:tr>
              <a:tr h="498858">
                <a:tc>
                  <a:txBody>
                    <a:bodyPr/>
                    <a:lstStyle/>
                    <a:p>
                      <a:r>
                        <a:rPr lang="en-US" b="1" dirty="0"/>
                        <a:t>Feb 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Mobile 3.0 Rollout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3-5 upgrades have been pushed out since then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7033212"/>
                  </a:ext>
                </a:extLst>
              </a:tr>
              <a:tr h="861043">
                <a:tc>
                  <a:txBody>
                    <a:bodyPr/>
                    <a:lstStyle/>
                    <a:p>
                      <a:r>
                        <a:rPr lang="en-US" b="1" dirty="0"/>
                        <a:t>Dec 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Mobile 4.0 Rollout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 CUs in beta now (Honor, </a:t>
                      </a:r>
                      <a:r>
                        <a:rPr lang="en-US" dirty="0" err="1"/>
                        <a:t>Metrum</a:t>
                      </a:r>
                      <a:r>
                        <a:rPr lang="en-US" dirty="0"/>
                        <a:t>, Shoreline, and Meijer);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general release date is 12/2/2019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238414"/>
                  </a:ext>
                </a:extLst>
              </a:tr>
              <a:tr h="861043">
                <a:tc>
                  <a:txBody>
                    <a:bodyPr/>
                    <a:lstStyle/>
                    <a:p>
                      <a:r>
                        <a:rPr lang="en-US" b="1" dirty="0"/>
                        <a:t>July 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Mobile 3.0 Sunset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215 CUs are on 3.0 today (representing 430 apps between the device stores), and </a:t>
                      </a:r>
                      <a:r>
                        <a:rPr lang="en-US" b="1" dirty="0"/>
                        <a:t>all need to move by July 2020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3479095"/>
                  </a:ext>
                </a:extLst>
              </a:tr>
              <a:tr h="498858">
                <a:tc>
                  <a:txBody>
                    <a:bodyPr/>
                    <a:lstStyle/>
                    <a:p>
                      <a:r>
                        <a:rPr lang="en-US" b="1" dirty="0"/>
                        <a:t>Nov/Dec 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Mobile 5.0 Rollout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Beta October, general release November-December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87547669"/>
                  </a:ext>
                </a:extLst>
              </a:tr>
              <a:tr h="498858">
                <a:tc>
                  <a:txBody>
                    <a:bodyPr/>
                    <a:lstStyle/>
                    <a:p>
                      <a:r>
                        <a:rPr lang="en-US" b="1" dirty="0"/>
                        <a:t>July 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Mobile 4.0 Sunset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All 4.0 users will need to be moved to 5.0 by July 2021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8387676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8B8CF9-7D45-4C25-9377-3783E4F3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A7F6A0E-28A6-484F-AD7F-E44031BB69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See the pattern?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4AC3D70-4B35-47CD-BBFA-4ED1342B69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 new train schedule for our flagship app evolution going forward</a:t>
            </a:r>
          </a:p>
        </p:txBody>
      </p:sp>
    </p:spTree>
    <p:extLst>
      <p:ext uri="{BB962C8B-B14F-4D97-AF65-F5344CB8AC3E}">
        <p14:creationId xmlns:p14="http://schemas.microsoft.com/office/powerpoint/2010/main" val="82795079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FE98BC-BDA8-4DA4-BB5F-BDE77446F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60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8DB56E-A808-4FBD-AF4F-436569D4B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Merge Website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034ADC-A3EF-4FD9-8CB4-0B2B788D12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2E09A5-29D2-4070-844E-507CF7470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40"/>
            <a:ext cx="12202187" cy="685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5832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3B95D1-0B2E-4272-8930-5C9611A7F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61</a:t>
            </a:fld>
            <a:endParaRPr lang="en-US" dirty="0"/>
          </a:p>
        </p:txBody>
      </p:sp>
      <p:pic>
        <p:nvPicPr>
          <p:cNvPr id="8" name="Content Placeholder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8A1C6B1C-AA58-4DB7-BADB-7F6A0BFB061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851"/>
          <a:stretch/>
        </p:blipFill>
        <p:spPr>
          <a:xfrm>
            <a:off x="3698240" y="1"/>
            <a:ext cx="4424363" cy="6858000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414873361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3B95D1-0B2E-4272-8930-5C9611A7F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62</a:t>
            </a:fld>
            <a:endParaRPr lang="en-US" dirty="0"/>
          </a:p>
        </p:txBody>
      </p:sp>
      <p:pic>
        <p:nvPicPr>
          <p:cNvPr id="10" name="Content Placeholder 9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5EF8E53-B716-423C-A9EA-A55DC63AC55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4462" y="0"/>
            <a:ext cx="6823075" cy="6918325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89450865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3B95D1-0B2E-4272-8930-5C9611A7F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63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5EF8E53-B716-423C-A9EA-A55DC63AC55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4462" y="0"/>
            <a:ext cx="6823075" cy="6918325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420850817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96A95A-C789-44C7-984C-EE4F14F9F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64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75B74C-36A9-4CC3-A895-2548814DF7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433" y="0"/>
            <a:ext cx="3167180" cy="6858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5D7A25-E7D8-44D7-9A0A-79E04487E6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774" y="0"/>
            <a:ext cx="3167180" cy="6858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DE300B-F919-435B-80A2-9098E9471DB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227" y="0"/>
            <a:ext cx="3167180" cy="6858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9066016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DB56E-A808-4FBD-AF4F-436569D4B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Phases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50502A-0CC2-4353-B621-9BB80947759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Modules are a new Foundation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633E3-0381-48E6-8A95-715FDC97DC0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/>
              <a:t>Build in a tracking mechanism to know the member and their actions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/>
              <a:t>Build in marketing to suggest actions to the known member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/>
              <a:t>...?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FE98BC-BDA8-4DA4-BB5F-BDE77446F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3494B7-5AAD-401D-BB06-D15FC9C81F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This isn’t a done deal…</a:t>
            </a:r>
            <a:br>
              <a:rPr lang="en-US" dirty="0"/>
            </a:br>
            <a:r>
              <a:rPr lang="en-US" dirty="0"/>
              <a:t>there are still challenges to be resolved</a:t>
            </a:r>
          </a:p>
        </p:txBody>
      </p:sp>
      <p:pic>
        <p:nvPicPr>
          <p:cNvPr id="8" name="Picture 7" descr="A person using a computer sitting on top of a table&#10;&#10;Description automatically generated">
            <a:extLst>
              <a:ext uri="{FF2B5EF4-FFF2-40B4-BE49-F238E27FC236}">
                <a16:creationId xmlns:a16="http://schemas.microsoft.com/office/drawing/2014/main" id="{6BD75187-5F87-4732-B60D-5ED4C88F83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8960" y="1435211"/>
            <a:ext cx="5291839" cy="337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6049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74534B3-2698-4809-8932-1F58709938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Wrapping up the week...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40D6FF-DCA8-4C6A-8E3A-80B801E7CDD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06200" y="419100"/>
            <a:ext cx="685800" cy="274638"/>
          </a:xfrm>
        </p:spPr>
        <p:txBody>
          <a:bodyPr/>
          <a:lstStyle/>
          <a:p>
            <a:fld id="{E31375A4-56A4-47D6-9801-1991572033F7}" type="slidenum">
              <a:rPr lang="en-US" smtClean="0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34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F144DD-670B-4858-8156-304C6D89E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Membership Opening 2.0 </a:t>
            </a:r>
            <a:r>
              <a:rPr lang="en-US" sz="2000" dirty="0"/>
              <a:t>(did you see it in the app?)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D3FDF0-A773-49D5-AC6E-F5378F4233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67</a:t>
            </a:fld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6808BA1-8EFF-4260-BB01-C0E4A78815F7}"/>
              </a:ext>
            </a:extLst>
          </p:cNvPr>
          <p:cNvGrpSpPr/>
          <p:nvPr/>
        </p:nvGrpSpPr>
        <p:grpSpPr>
          <a:xfrm>
            <a:off x="1303694" y="5464528"/>
            <a:ext cx="1557355" cy="1118890"/>
            <a:chOff x="1128859" y="20201"/>
            <a:chExt cx="1557355" cy="1118890"/>
          </a:xfrm>
        </p:grpSpPr>
        <p:pic>
          <p:nvPicPr>
            <p:cNvPr id="11" name="Picture 10" descr="A close up of a sign&#10;&#10;Description automatically generated">
              <a:extLst>
                <a:ext uri="{FF2B5EF4-FFF2-40B4-BE49-F238E27FC236}">
                  <a16:creationId xmlns:a16="http://schemas.microsoft.com/office/drawing/2014/main" id="{22E2D073-9785-4F9E-AD5F-DEFC66037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859" y="352006"/>
              <a:ext cx="630803" cy="63080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FF2C1C6-5940-4A33-9858-D1FEF8357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8694">
              <a:off x="1481144" y="20201"/>
              <a:ext cx="537751" cy="53775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DFD0F7D-988D-4024-BBBA-AA0CD8CF56EC}"/>
                </a:ext>
              </a:extLst>
            </p:cNvPr>
            <p:cNvSpPr txBox="1"/>
            <p:nvPr/>
          </p:nvSpPr>
          <p:spPr>
            <a:xfrm>
              <a:off x="1759662" y="252843"/>
              <a:ext cx="92655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+mj-lt"/>
                </a:rPr>
                <a:t>Check it out in the app!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E4E398A-D710-45A4-8F95-E70856788E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7905" y="872982"/>
              <a:ext cx="206519" cy="266109"/>
            </a:xfrm>
            <a:prstGeom prst="rect">
              <a:avLst/>
            </a:prstGeom>
          </p:spPr>
        </p:pic>
      </p:grpSp>
      <p:pic>
        <p:nvPicPr>
          <p:cNvPr id="24" name="Picture 2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78D189DA-7DDB-48B6-BECB-ABAA197295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9" y="1032688"/>
            <a:ext cx="7604428" cy="45626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Picture 21" descr="A screenshot of a cell phone&#10;&#10;Description automatically generated">
            <a:extLst>
              <a:ext uri="{FF2B5EF4-FFF2-40B4-BE49-F238E27FC236}">
                <a16:creationId xmlns:a16="http://schemas.microsoft.com/office/drawing/2014/main" id="{1709209D-7174-4FC3-AF71-1B3625566F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348" y="1361293"/>
            <a:ext cx="3418936" cy="33875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9C5CAE8-8BB5-4E79-8F1E-0ED8405CC602}"/>
              </a:ext>
            </a:extLst>
          </p:cNvPr>
          <p:cNvSpPr/>
          <p:nvPr/>
        </p:nvSpPr>
        <p:spPr>
          <a:xfrm>
            <a:off x="1421441" y="4513283"/>
            <a:ext cx="2572456" cy="636215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Improved </a:t>
            </a:r>
            <a:r>
              <a:rPr lang="en-US" dirty="0" err="1"/>
              <a:t>eSign</a:t>
            </a:r>
            <a:r>
              <a:rPr lang="en-US" dirty="0"/>
              <a:t> Experience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376BBBC-5EC0-476C-A8FD-CD8BE09518B0}"/>
              </a:ext>
            </a:extLst>
          </p:cNvPr>
          <p:cNvSpPr/>
          <p:nvPr/>
        </p:nvSpPr>
        <p:spPr>
          <a:xfrm>
            <a:off x="8629244" y="4992573"/>
            <a:ext cx="2221427" cy="1008267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UI refresh and support for more devices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C7BE23E-FA59-4B5E-9C8A-67F413DF4377}"/>
              </a:ext>
            </a:extLst>
          </p:cNvPr>
          <p:cNvSpPr/>
          <p:nvPr/>
        </p:nvSpPr>
        <p:spPr>
          <a:xfrm>
            <a:off x="4890803" y="5733403"/>
            <a:ext cx="2749854" cy="785603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Joint MOP Applicants with ID verification</a:t>
            </a:r>
          </a:p>
        </p:txBody>
      </p:sp>
    </p:spTree>
    <p:extLst>
      <p:ext uri="{BB962C8B-B14F-4D97-AF65-F5344CB8AC3E}">
        <p14:creationId xmlns:p14="http://schemas.microsoft.com/office/powerpoint/2010/main" val="348261584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44D999A-E36B-4D3F-AD67-470C9D57B0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7473" y="2468211"/>
            <a:ext cx="9243567" cy="3108960"/>
          </a:xfrm>
        </p:spPr>
        <p:txBody>
          <a:bodyPr/>
          <a:lstStyle/>
          <a:p>
            <a:r>
              <a:rPr lang="en-US" dirty="0"/>
              <a:t>Thanks for the day (and the week)!</a:t>
            </a:r>
          </a:p>
        </p:txBody>
      </p:sp>
    </p:spTree>
    <p:extLst>
      <p:ext uri="{BB962C8B-B14F-4D97-AF65-F5344CB8AC3E}">
        <p14:creationId xmlns:p14="http://schemas.microsoft.com/office/powerpoint/2010/main" val="147997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CD2D0F3E-38E5-4A6D-9B5D-3F4EDF8F6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96244"/>
            <a:ext cx="3657600" cy="1828800"/>
          </a:xfrm>
        </p:spPr>
        <p:txBody>
          <a:bodyPr/>
          <a:lstStyle/>
          <a:p>
            <a:r>
              <a:rPr lang="en-US" dirty="0"/>
              <a:t>Mobile 4.0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BF4F596-1B71-4D0F-ACBC-072DE09986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" y="2262204"/>
            <a:ext cx="3090530" cy="1554480"/>
          </a:xfrm>
        </p:spPr>
        <p:txBody>
          <a:bodyPr/>
          <a:lstStyle/>
          <a:p>
            <a:r>
              <a:rPr lang="en-US" sz="2400" dirty="0"/>
              <a:t>Your team needs to manage this project by July 2020!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31D429-D697-497D-83A4-2D9CC4B04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09E363-1DC4-454F-BEB8-2826F57C668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403" y="3318512"/>
            <a:ext cx="2696546" cy="34440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>
            <a:hlinkClick r:id="rId3"/>
            <a:extLst>
              <a:ext uri="{FF2B5EF4-FFF2-40B4-BE49-F238E27FC236}">
                <a16:creationId xmlns:a16="http://schemas.microsoft.com/office/drawing/2014/main" id="{7C387D83-BB93-473F-8EAA-5DCED2DB56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37160"/>
            <a:ext cx="4974557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CAB62C3-B48F-4EC1-8546-E9688AE19689}"/>
              </a:ext>
            </a:extLst>
          </p:cNvPr>
          <p:cNvSpPr/>
          <p:nvPr/>
        </p:nvSpPr>
        <p:spPr>
          <a:xfrm>
            <a:off x="5593722" y="5824067"/>
            <a:ext cx="6489232" cy="461665"/>
          </a:xfrm>
          <a:prstGeom prst="rect">
            <a:avLst/>
          </a:prstGeom>
          <a:solidFill>
            <a:schemeClr val="accent6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irsc.cuanswers.com/product-category/mobile</a:t>
            </a:r>
          </a:p>
        </p:txBody>
      </p:sp>
    </p:spTree>
    <p:extLst>
      <p:ext uri="{BB962C8B-B14F-4D97-AF65-F5344CB8AC3E}">
        <p14:creationId xmlns:p14="http://schemas.microsoft.com/office/powerpoint/2010/main" val="3363622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9">
            <a:extLst>
              <a:ext uri="{FF2B5EF4-FFF2-40B4-BE49-F238E27FC236}">
                <a16:creationId xmlns:a16="http://schemas.microsoft.com/office/drawing/2014/main" id="{6900FDBD-5332-0E4F-8B55-A45E7013A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Mobile 4.0 tablet support and a new Native home screen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DDDE1ADB-69F9-0E46-A2E2-324DCA1D9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574" y="1745981"/>
            <a:ext cx="3920064" cy="4737499"/>
          </a:xfrm>
        </p:spPr>
        <p:txBody>
          <a:bodyPr/>
          <a:lstStyle/>
          <a:p>
            <a:r>
              <a:rPr lang="en-US" dirty="0"/>
              <a:t>Content caching for faster performance</a:t>
            </a:r>
          </a:p>
          <a:p>
            <a:r>
              <a:rPr lang="en-US" dirty="0"/>
              <a:t>Customizable mobile links</a:t>
            </a:r>
          </a:p>
          <a:p>
            <a:r>
              <a:rPr lang="en-US" dirty="0"/>
              <a:t>Robust feature linking – push members to the things you want them to see</a:t>
            </a:r>
          </a:p>
          <a:p>
            <a:r>
              <a:rPr lang="en-US" dirty="0"/>
              <a:t>Portrait &amp; landscape tablet modes</a:t>
            </a:r>
          </a:p>
          <a:p>
            <a:r>
              <a:rPr lang="en-US" dirty="0"/>
              <a:t>Analytics so you can see what your members are doing</a:t>
            </a:r>
          </a:p>
          <a:p>
            <a:r>
              <a:rPr lang="en-US" dirty="0"/>
              <a:t>Mobile alerts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51C4FD-6727-415D-9171-4F06E3313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C811A0F-35FE-4B0F-A0E7-5A1BF11510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90C370B-8C6F-4019-9609-8ECEA6B56E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All powered by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1EA154F-A68B-1441-97E4-B465C51A17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9599" y="1676828"/>
            <a:ext cx="7242415" cy="52255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6B2CFC-95B1-2345-A9D7-7E04DF5C2E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910" y="6483480"/>
            <a:ext cx="752755" cy="3250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CF1AB1-131B-404C-8F7C-B8291E19AB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340" y="1409410"/>
            <a:ext cx="1628550" cy="215154"/>
          </a:xfrm>
          <a:prstGeom prst="rect">
            <a:avLst/>
          </a:prstGeom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6A442129-E312-4DAA-B830-B99F509C59F4}"/>
              </a:ext>
            </a:extLst>
          </p:cNvPr>
          <p:cNvSpPr/>
          <p:nvPr/>
        </p:nvSpPr>
        <p:spPr>
          <a:xfrm>
            <a:off x="9896754" y="4626469"/>
            <a:ext cx="2075260" cy="1686639"/>
          </a:xfrm>
          <a:prstGeom prst="cloudCallout">
            <a:avLst>
              <a:gd name="adj1" fmla="val -60337"/>
              <a:gd name="adj2" fmla="val -34712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Might this be the future of desktop banking?</a:t>
            </a:r>
          </a:p>
        </p:txBody>
      </p:sp>
    </p:spTree>
    <p:extLst>
      <p:ext uri="{BB962C8B-B14F-4D97-AF65-F5344CB8AC3E}">
        <p14:creationId xmlns:p14="http://schemas.microsoft.com/office/powerpoint/2010/main" val="1494135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050F04F-3108-034A-8C64-3DA2B639DA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3090" y="939449"/>
            <a:ext cx="4259097" cy="59040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51C4FD-6727-415D-9171-4F06E3313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243182-45D9-1A4D-95F3-860662A3026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493" y="939449"/>
            <a:ext cx="4259626" cy="59040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AD4A71-B179-104F-B6D6-EA1E134B1DF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124" y="2906934"/>
            <a:ext cx="1845275" cy="3657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DBE2D7-EBC7-2540-B82E-F83AD61819E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820" y="2906934"/>
            <a:ext cx="1820441" cy="36575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Title 9">
            <a:extLst>
              <a:ext uri="{FF2B5EF4-FFF2-40B4-BE49-F238E27FC236}">
                <a16:creationId xmlns:a16="http://schemas.microsoft.com/office/drawing/2014/main" id="{96ACD18F-C34B-474C-AD93-A6E9B53C4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23" y="253136"/>
            <a:ext cx="10933939" cy="622169"/>
          </a:xfrm>
        </p:spPr>
        <p:txBody>
          <a:bodyPr/>
          <a:lstStyle/>
          <a:p>
            <a:pPr lvl="0" algn="ctr"/>
            <a:r>
              <a:rPr lang="en-US" dirty="0"/>
              <a:t>Native animations • gestures • split views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19148B2-B3C1-5C44-8A40-081EC7CBFC0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910" y="6483480"/>
            <a:ext cx="752755" cy="32508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36B1FD7-600B-4ECE-BC79-1364DFDAB664}"/>
              </a:ext>
            </a:extLst>
          </p:cNvPr>
          <p:cNvSpPr/>
          <p:nvPr/>
        </p:nvSpPr>
        <p:spPr>
          <a:xfrm>
            <a:off x="232913" y="3347049"/>
            <a:ext cx="1268083" cy="38818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Tablet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FCB0E9-482C-4614-9BF3-BF178304CB5F}"/>
              </a:ext>
            </a:extLst>
          </p:cNvPr>
          <p:cNvSpPr/>
          <p:nvPr/>
        </p:nvSpPr>
        <p:spPr>
          <a:xfrm>
            <a:off x="3721678" y="4957058"/>
            <a:ext cx="1268083" cy="38818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Phone</a:t>
            </a:r>
          </a:p>
        </p:txBody>
      </p:sp>
    </p:spTree>
    <p:extLst>
      <p:ext uri="{BB962C8B-B14F-4D97-AF65-F5344CB8AC3E}">
        <p14:creationId xmlns:p14="http://schemas.microsoft.com/office/powerpoint/2010/main" val="2204527246"/>
      </p:ext>
    </p:extLst>
  </p:cSld>
  <p:clrMapOvr>
    <a:masterClrMapping/>
  </p:clrMapOvr>
</p:sld>
</file>

<file path=ppt/theme/theme1.xml><?xml version="1.0" encoding="utf-8"?>
<a:theme xmlns:a="http://schemas.openxmlformats.org/drawingml/2006/main" name="5-Red">
  <a:themeElements>
    <a:clrScheme name="CEOBootCamp2018">
      <a:dk1>
        <a:srgbClr val="FFFFFF"/>
      </a:dk1>
      <a:lt1>
        <a:srgbClr val="000000"/>
      </a:lt1>
      <a:dk2>
        <a:srgbClr val="DDDDDD"/>
      </a:dk2>
      <a:lt2>
        <a:srgbClr val="838383"/>
      </a:lt2>
      <a:accent1>
        <a:srgbClr val="418AB3"/>
      </a:accent1>
      <a:accent2>
        <a:srgbClr val="A6B727"/>
      </a:accent2>
      <a:accent3>
        <a:srgbClr val="F69200"/>
      </a:accent3>
      <a:accent4>
        <a:srgbClr val="5E5E5E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CEOBootCamp2018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_4109default" id="{E728D685-11FC-4812-BA85-57AC6F9C9F40}" vid="{BC4E008B-95FF-4815-904E-143A8EDFC1D4}"/>
    </a:ext>
  </a:extLst>
</a:theme>
</file>

<file path=ppt/theme/theme2.xml><?xml version="1.0" encoding="utf-8"?>
<a:theme xmlns:a="http://schemas.openxmlformats.org/drawingml/2006/main" name="BetaTraining">
  <a:themeElements>
    <a:clrScheme name="2019 CEO Strat">
      <a:dk1>
        <a:sysClr val="windowText" lastClr="000000"/>
      </a:dk1>
      <a:lt1>
        <a:sysClr val="window" lastClr="FFFFFF"/>
      </a:lt1>
      <a:dk2>
        <a:srgbClr val="2B2926"/>
      </a:dk2>
      <a:lt2>
        <a:srgbClr val="F6E2CC"/>
      </a:lt2>
      <a:accent1>
        <a:srgbClr val="2B2926"/>
      </a:accent1>
      <a:accent2>
        <a:srgbClr val="D4AF37"/>
      </a:accent2>
      <a:accent3>
        <a:srgbClr val="006600"/>
      </a:accent3>
      <a:accent4>
        <a:srgbClr val="C00000"/>
      </a:accent4>
      <a:accent5>
        <a:srgbClr val="FEF5DC"/>
      </a:accent5>
      <a:accent6>
        <a:srgbClr val="555187"/>
      </a:accent6>
      <a:hlink>
        <a:srgbClr val="D1A13A"/>
      </a:hlink>
      <a:folHlink>
        <a:srgbClr val="D1A13A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taTraining" id="{AFDF482B-49D5-4D0C-BFF6-2A4AE6BC5476}" vid="{6A1A1330-D1E1-4620-904B-055444A97586}"/>
    </a:ext>
  </a:extLst>
</a:theme>
</file>

<file path=ppt/theme/theme3.xml><?xml version="1.0" encoding="utf-8"?>
<a:theme xmlns:a="http://schemas.openxmlformats.org/drawingml/2006/main" name="Office Theme">
  <a:themeElements>
    <a:clrScheme name="BlueTanGradient">
      <a:dk1>
        <a:srgbClr val="31312F"/>
      </a:dk1>
      <a:lt1>
        <a:sysClr val="window" lastClr="FFFFFF"/>
      </a:lt1>
      <a:dk2>
        <a:srgbClr val="000000"/>
      </a:dk2>
      <a:lt2>
        <a:srgbClr val="D9CBB9"/>
      </a:lt2>
      <a:accent1>
        <a:srgbClr val="52AC97"/>
      </a:accent1>
      <a:accent2>
        <a:srgbClr val="B79E6D"/>
      </a:accent2>
      <a:accent3>
        <a:srgbClr val="478BA9"/>
      </a:accent3>
      <a:accent4>
        <a:srgbClr val="BF4F39"/>
      </a:accent4>
      <a:accent5>
        <a:srgbClr val="826C8E"/>
      </a:accent5>
      <a:accent6>
        <a:srgbClr val="D58637"/>
      </a:accent6>
      <a:hlink>
        <a:srgbClr val="52AC97"/>
      </a:hlink>
      <a:folHlink>
        <a:srgbClr val="969696"/>
      </a:folHlink>
    </a:clrScheme>
    <a:fontScheme name="BlueTanGradient">
      <a:majorFont>
        <a:latin typeface="Franklin Gothic Medium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BlueTanGradient">
      <a:dk1>
        <a:srgbClr val="31312F"/>
      </a:dk1>
      <a:lt1>
        <a:sysClr val="window" lastClr="FFFFFF"/>
      </a:lt1>
      <a:dk2>
        <a:srgbClr val="000000"/>
      </a:dk2>
      <a:lt2>
        <a:srgbClr val="D9CBB9"/>
      </a:lt2>
      <a:accent1>
        <a:srgbClr val="52AC97"/>
      </a:accent1>
      <a:accent2>
        <a:srgbClr val="B79E6D"/>
      </a:accent2>
      <a:accent3>
        <a:srgbClr val="478BA9"/>
      </a:accent3>
      <a:accent4>
        <a:srgbClr val="BF4F39"/>
      </a:accent4>
      <a:accent5>
        <a:srgbClr val="826C8E"/>
      </a:accent5>
      <a:accent6>
        <a:srgbClr val="D58637"/>
      </a:accent6>
      <a:hlink>
        <a:srgbClr val="52AC97"/>
      </a:hlink>
      <a:folHlink>
        <a:srgbClr val="969696"/>
      </a:folHlink>
    </a:clrScheme>
    <a:fontScheme name="LeadConf2017">
      <a:majorFont>
        <a:latin typeface="Fjalla One"/>
        <a:ea typeface=""/>
        <a:cs typeface=""/>
      </a:majorFont>
      <a:minorFont>
        <a:latin typeface="Sego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792E8D6-7A87-418E-8C48-2723019F959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Blue-Tan Gradient presentation (widescreen)</Template>
  <TotalTime>0</TotalTime>
  <Words>2077</Words>
  <Application>Microsoft Office PowerPoint</Application>
  <PresentationFormat>Widescreen</PresentationFormat>
  <Paragraphs>387</Paragraphs>
  <Slides>68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68</vt:i4>
      </vt:variant>
    </vt:vector>
  </HeadingPairs>
  <TitlesOfParts>
    <vt:vector size="76" baseType="lpstr">
      <vt:lpstr>Arial</vt:lpstr>
      <vt:lpstr>Century Gothic</vt:lpstr>
      <vt:lpstr>Franklin Gothic Medium</vt:lpstr>
      <vt:lpstr>Segoe UI</vt:lpstr>
      <vt:lpstr>Segoe UI Black</vt:lpstr>
      <vt:lpstr>Wingdings</vt:lpstr>
      <vt:lpstr>5-Red</vt:lpstr>
      <vt:lpstr>BetaTraining</vt:lpstr>
      <vt:lpstr>Welcome!</vt:lpstr>
      <vt:lpstr>PowerPoint Presentation</vt:lpstr>
      <vt:lpstr>A special Thank you to the Task force</vt:lpstr>
      <vt:lpstr>Remember this from Tuesday?</vt:lpstr>
      <vt:lpstr>Mobile app 4.0</vt:lpstr>
      <vt:lpstr>Mobile app 4.0</vt:lpstr>
      <vt:lpstr>Mobile 4.0</vt:lpstr>
      <vt:lpstr>Mobile 4.0 tablet support and a new Native home screen</vt:lpstr>
      <vt:lpstr>Native animations • gestures • split views</vt:lpstr>
      <vt:lpstr>Native animations • gestures • split views</vt:lpstr>
      <vt:lpstr>the only missing ingredient is anticipation</vt:lpstr>
      <vt:lpstr>Affordable deployment fees</vt:lpstr>
      <vt:lpstr>Driving mtg revenues for success</vt:lpstr>
      <vt:lpstr>Mobile is a small-ball game</vt:lpstr>
      <vt:lpstr>Mobile app 5.0</vt:lpstr>
      <vt:lpstr>Mobile 5.0 concepts (early preview)</vt:lpstr>
      <vt:lpstr>Mobile 5.0 concepts (early preview)</vt:lpstr>
      <vt:lpstr>What’s unique about mobile App 5.0?</vt:lpstr>
      <vt:lpstr>Micro-apps</vt:lpstr>
      <vt:lpstr>Carving out space to keep our promises</vt:lpstr>
      <vt:lpstr>Pay Anyone 1.0: powered by Payveris Settlement </vt:lpstr>
      <vt:lpstr>Pay Anyone 1.0: powered by Payveris Settlement </vt:lpstr>
      <vt:lpstr>P2P via Payveris Settlement</vt:lpstr>
      <vt:lpstr>How do other p2p network settle?</vt:lpstr>
      <vt:lpstr>CARD controls</vt:lpstr>
      <vt:lpstr>A new UI front-end  leadership team</vt:lpstr>
      <vt:lpstr>UI (User interface) is the foundation of  uX (user experience)</vt:lpstr>
      <vt:lpstr>PowerPoint Presentation</vt:lpstr>
      <vt:lpstr>The rise and fall of  internet browsers</vt:lpstr>
      <vt:lpstr>PowerPoint Presentation</vt:lpstr>
      <vt:lpstr>PowerPoint Presentation</vt:lpstr>
      <vt:lpstr>Web modules and independent navigation</vt:lpstr>
      <vt:lpstr>Separating navigation from core features</vt:lpstr>
      <vt:lpstr>Separating navigation from core features</vt:lpstr>
      <vt:lpstr>Separating navigation from core features</vt:lpstr>
      <vt:lpstr>Separating navigation from core features</vt:lpstr>
      <vt:lpstr>The potential of web modules and partners</vt:lpstr>
      <vt:lpstr>Apis AND WEB MODULES?</vt:lpstr>
      <vt:lpstr>Imagine designing your own navigation or renaming any feature</vt:lpstr>
      <vt:lpstr>Tablet designs as the intersection</vt:lpstr>
      <vt:lpstr>Tablets as the intersection between desktop &amp; mobile phones</vt:lpstr>
      <vt:lpstr>Tablets as the intersection between desktop &amp; mobile phones</vt:lpstr>
      <vt:lpstr>Either way, we’ll have a new look and feel for it’s me 247 desktop by 2020/2021</vt:lpstr>
      <vt:lpstr>Cu publisher as a self-service copyright</vt:lpstr>
      <vt:lpstr>PowerPoint Presentation</vt:lpstr>
      <vt:lpstr>MANAGE YOUR TEAM • BRANCH INFO • TESTIMONIALS</vt:lpstr>
      <vt:lpstr>REQUIRES MOBILE 4.0</vt:lpstr>
      <vt:lpstr>SUPPORTS MOBILE 4.0 and BIZ MOBILE 1.0</vt:lpstr>
      <vt:lpstr>PowerPoint Presentation</vt:lpstr>
      <vt:lpstr>Are you ready for a new mobile It’s Me 247?</vt:lpstr>
      <vt:lpstr>Preparing for a new look and feel for  it’s me 247 mobile web by year-end 2020</vt:lpstr>
      <vt:lpstr>Currently 6 cus in the beta-test, planning to roll to members within 30 days</vt:lpstr>
      <vt:lpstr>It’s my biz 247 mobile web will be available for cus in January </vt:lpstr>
      <vt:lpstr>Envisioning the next  Online ’19 project</vt:lpstr>
      <vt:lpstr>Back to the Drawing Board</vt:lpstr>
      <vt:lpstr>Back to the Drawing Board</vt:lpstr>
      <vt:lpstr>WAM Websites for  Authenticated Members</vt:lpstr>
      <vt:lpstr>Merge Website</vt:lpstr>
      <vt:lpstr>Merge Website</vt:lpstr>
      <vt:lpstr>Merge Website</vt:lpstr>
      <vt:lpstr>PowerPoint Presentation</vt:lpstr>
      <vt:lpstr>PowerPoint Presentation</vt:lpstr>
      <vt:lpstr>PowerPoint Presentation</vt:lpstr>
      <vt:lpstr>PowerPoint Presentation</vt:lpstr>
      <vt:lpstr>Future Phases</vt:lpstr>
      <vt:lpstr>Wrapping up the week...</vt:lpstr>
      <vt:lpstr>Membership Opening 2.0 (did you see it in the app?)</vt:lpstr>
      <vt:lpstr>Thanks for the day (and the week)!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2017-04-12T16:51:44Z</dcterms:created>
  <dcterms:modified xsi:type="dcterms:W3CDTF">2019-11-14T19:49:56Z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TC030306239991</vt:lpwstr>
  </property>
</Properties>
</file>