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24"/>
  </p:notesMasterIdLst>
  <p:handoutMasterIdLst>
    <p:handoutMasterId r:id="rId25"/>
  </p:handoutMasterIdLst>
  <p:sldIdLst>
    <p:sldId id="829" r:id="rId2"/>
    <p:sldId id="298" r:id="rId3"/>
    <p:sldId id="334" r:id="rId4"/>
    <p:sldId id="336" r:id="rId5"/>
    <p:sldId id="374" r:id="rId6"/>
    <p:sldId id="377" r:id="rId7"/>
    <p:sldId id="310" r:id="rId8"/>
    <p:sldId id="287" r:id="rId9"/>
    <p:sldId id="378" r:id="rId10"/>
    <p:sldId id="264" r:id="rId11"/>
    <p:sldId id="335" r:id="rId12"/>
    <p:sldId id="368" r:id="rId13"/>
    <p:sldId id="372" r:id="rId14"/>
    <p:sldId id="370" r:id="rId15"/>
    <p:sldId id="379" r:id="rId16"/>
    <p:sldId id="323" r:id="rId17"/>
    <p:sldId id="827" r:id="rId18"/>
    <p:sldId id="376" r:id="rId19"/>
    <p:sldId id="347" r:id="rId20"/>
    <p:sldId id="375" r:id="rId21"/>
    <p:sldId id="828" r:id="rId22"/>
    <p:sldId id="300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" id="{6A663FEC-A798-4C8E-90B0-F5E915806382}">
          <p14:sldIdLst>
            <p14:sldId id="829"/>
            <p14:sldId id="298"/>
            <p14:sldId id="334"/>
            <p14:sldId id="336"/>
            <p14:sldId id="374"/>
          </p14:sldIdLst>
        </p14:section>
        <p14:section name="Chairmans Report" id="{BFD8441A-0F4E-4DD9-8211-5A3FAB10671C}">
          <p14:sldIdLst>
            <p14:sldId id="377"/>
            <p14:sldId id="310"/>
            <p14:sldId id="287"/>
            <p14:sldId id="378"/>
          </p14:sldIdLst>
        </p14:section>
        <p14:section name="Roundtable" id="{D59E092D-8738-431B-A091-50154290B455}">
          <p14:sldIdLst>
            <p14:sldId id="264"/>
            <p14:sldId id="335"/>
            <p14:sldId id="368"/>
            <p14:sldId id="372"/>
            <p14:sldId id="370"/>
            <p14:sldId id="379"/>
            <p14:sldId id="323"/>
            <p14:sldId id="827"/>
            <p14:sldId id="376"/>
            <p14:sldId id="347"/>
            <p14:sldId id="375"/>
            <p14:sldId id="828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00ADEF"/>
    <a:srgbClr val="9EADC2"/>
    <a:srgbClr val="1B75BB"/>
    <a:srgbClr val="8CC6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65" autoAdjust="0"/>
  </p:normalViewPr>
  <p:slideViewPr>
    <p:cSldViewPr>
      <p:cViewPr varScale="1">
        <p:scale>
          <a:sx n="88" d="100"/>
          <a:sy n="88" d="100"/>
        </p:scale>
        <p:origin x="466" y="82"/>
      </p:cViewPr>
      <p:guideLst/>
    </p:cSldViewPr>
  </p:slideViewPr>
  <p:outlineViewPr>
    <p:cViewPr>
      <p:scale>
        <a:sx n="33" d="100"/>
        <a:sy n="33" d="100"/>
      </p:scale>
      <p:origin x="0" y="-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5308"/>
    </p:cViewPr>
  </p:sorterViewPr>
  <p:notesViewPr>
    <p:cSldViewPr>
      <p:cViewPr varScale="1">
        <p:scale>
          <a:sx n="58" d="100"/>
          <a:sy n="58" d="100"/>
        </p:scale>
        <p:origin x="-1680" y="-72"/>
      </p:cViewPr>
      <p:guideLst>
        <p:guide orient="horz" pos="2928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8145" cy="464205"/>
          </a:xfrm>
          <a:prstGeom prst="rect">
            <a:avLst/>
          </a:prstGeom>
        </p:spPr>
        <p:txBody>
          <a:bodyPr vert="horz" lIns="88130" tIns="44066" rIns="88130" bIns="4406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2"/>
            <a:ext cx="3038145" cy="464205"/>
          </a:xfrm>
          <a:prstGeom prst="rect">
            <a:avLst/>
          </a:prstGeom>
        </p:spPr>
        <p:txBody>
          <a:bodyPr vert="horz" lIns="88130" tIns="44066" rIns="88130" bIns="44066" rtlCol="0"/>
          <a:lstStyle>
            <a:lvl1pPr algn="r">
              <a:defRPr sz="1200"/>
            </a:lvl1pPr>
          </a:lstStyle>
          <a:p>
            <a:fld id="{A282D3EF-0366-4AED-B221-4ED55DE9E52C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60"/>
            <a:ext cx="3038145" cy="464205"/>
          </a:xfrm>
          <a:prstGeom prst="rect">
            <a:avLst/>
          </a:prstGeom>
        </p:spPr>
        <p:txBody>
          <a:bodyPr vert="horz" lIns="88130" tIns="44066" rIns="88130" bIns="4406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60"/>
            <a:ext cx="3038145" cy="464205"/>
          </a:xfrm>
          <a:prstGeom prst="rect">
            <a:avLst/>
          </a:prstGeom>
        </p:spPr>
        <p:txBody>
          <a:bodyPr vert="horz" lIns="88130" tIns="44066" rIns="88130" bIns="44066" rtlCol="0" anchor="b"/>
          <a:lstStyle>
            <a:lvl1pPr algn="r">
              <a:defRPr sz="1200"/>
            </a:lvl1pPr>
          </a:lstStyle>
          <a:p>
            <a:fld id="{245116A4-13CA-44F5-A80C-68BF702716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6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/>
          <a:lstStyle>
            <a:lvl1pPr algn="r">
              <a:defRPr sz="1300"/>
            </a:lvl1pPr>
          </a:lstStyle>
          <a:p>
            <a:fld id="{A603E62E-B692-47C2-932C-B4DB8E477991}" type="datetimeFigureOut">
              <a:rPr lang="en-US" smtClean="0"/>
              <a:pPr/>
              <a:t>11/5/2019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8500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3" tIns="46582" rIns="93163" bIns="465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3163" tIns="46582" rIns="93163" bIns="465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3" tIns="46582" rIns="93163" bIns="46582" rtlCol="0" anchor="b"/>
          <a:lstStyle>
            <a:lvl1pPr algn="r">
              <a:defRPr sz="1300"/>
            </a:lvl1pPr>
          </a:lstStyle>
          <a:p>
            <a:fld id="{C9F6E66A-BE76-45D5-B02E-6152B4F2EA5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76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E66A-BE76-45D5-B02E-6152B4F2EA5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5282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913" y="654050"/>
            <a:ext cx="5807075" cy="3267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CD7E6C-9CB4-4FC9-AC37-79E101462A25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6248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5913" y="654050"/>
            <a:ext cx="5807075" cy="3267075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9ECD7E6C-9CB4-4FC9-AC37-79E101462A25}" type="datetime1">
              <a:rPr lang="en-US" smtClean="0"/>
              <a:t>11/5/2019</a:t>
            </a:fld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4BCD9C-6906-478B-A001-972AE6D00AA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890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your Board and move forward to the election and the nominating committee (hand off to Tom)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BD06A5-0E9E-47A8-8DAB-E565FA55995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019799D0-9C2C-4D88-AF65-A4D1163138DA}" type="datetime1">
              <a:rPr lang="en-US" smtClean="0"/>
              <a:t>11/5/2019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17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E66A-BE76-45D5-B02E-6152B4F2EA5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504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E66A-BE76-45D5-B02E-6152B4F2EA5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3505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F6E66A-BE76-45D5-B02E-6152B4F2EA5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560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8500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F6E66A-BE76-45D5-B02E-6152B4F2EA5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379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tar&#10;&#10;Description automatically generated">
            <a:extLst>
              <a:ext uri="{FF2B5EF4-FFF2-40B4-BE49-F238E27FC236}">
                <a16:creationId xmlns:a16="http://schemas.microsoft.com/office/drawing/2014/main" id="{D1588849-5325-4C3A-AE9E-F7536EF9E8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00"/>
          <a:stretch/>
        </p:blipFill>
        <p:spPr>
          <a:xfrm>
            <a:off x="-10487" y="0"/>
            <a:ext cx="12192001" cy="35052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3604902"/>
            <a:ext cx="12192000" cy="14242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711200" y="5257800"/>
            <a:ext cx="4876800" cy="828864"/>
          </a:xfrm>
        </p:spPr>
        <p:txBody>
          <a:bodyPr>
            <a:noAutofit/>
          </a:bodyPr>
          <a:lstStyle>
            <a:lvl1pPr marL="0" indent="0" algn="l">
              <a:buNone/>
              <a:defRPr lang="en-US" sz="2000" b="1" cap="none" spc="0" dirty="0">
                <a:ln w="0"/>
                <a:solidFill>
                  <a:schemeClr val="tx1"/>
                </a:solidFill>
                <a:effectLst/>
              </a:defRPr>
            </a:lvl1pPr>
            <a:lvl2pPr marL="3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711200" y="3276600"/>
            <a:ext cx="8737600" cy="1752600"/>
          </a:xfrm>
        </p:spPr>
        <p:txBody>
          <a:bodyPr>
            <a:noAutofit/>
          </a:bodyPr>
          <a:lstStyle>
            <a:lvl1pPr algn="l">
              <a:defRPr lang="en-US" sz="48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63091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4694548" y="76201"/>
            <a:ext cx="7385492" cy="215789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 userDrawn="1"/>
        </p:nvSpPr>
        <p:spPr>
          <a:xfrm>
            <a:off x="10591800" y="2348872"/>
            <a:ext cx="1488241" cy="270675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113554" y="5139144"/>
            <a:ext cx="11952817" cy="163142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775200" y="762000"/>
            <a:ext cx="6807200" cy="141626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buNone/>
              <a:defRPr lang="en-US" sz="2200" kern="1200" dirty="0" smtClean="0">
                <a:solidFill>
                  <a:schemeClr val="bg1"/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4601" y="5219850"/>
            <a:ext cx="9753600" cy="914400"/>
          </a:xfrm>
        </p:spPr>
        <p:txBody>
          <a:bodyPr anchor="t" anchorCtr="0">
            <a:normAutofit/>
          </a:bodyPr>
          <a:lstStyle>
            <a:lvl1pPr marL="0" indent="0">
              <a:defRPr lang="en-US" sz="3200" b="1" kern="1200" baseline="0">
                <a:solidFill>
                  <a:schemeClr val="bg1"/>
                </a:solidFill>
                <a:latin typeface="+mj-lt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dirty="0"/>
              <a:t>Click to edit Master title style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113554" y="76201"/>
            <a:ext cx="4488953" cy="215789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6" name="Picture 5" descr="A picture containing star&#10;&#10;Description automatically generated">
            <a:extLst>
              <a:ext uri="{FF2B5EF4-FFF2-40B4-BE49-F238E27FC236}">
                <a16:creationId xmlns:a16="http://schemas.microsoft.com/office/drawing/2014/main" id="{21E8A601-B995-49C2-863F-C5C708DFCA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1" y="2348872"/>
            <a:ext cx="10346019" cy="270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60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778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1" y="1703389"/>
            <a:ext cx="10515600" cy="408781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0084" y="5634863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b="1" cap="all" normalizeH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7429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508003" y="2402958"/>
            <a:ext cx="5120916" cy="338824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n>
                  <a:noFill/>
                </a:ln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E906E1F-3645-4BED-89C9-E32A9630F4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ext Placeholder 10">
            <a:extLst>
              <a:ext uri="{FF2B5EF4-FFF2-40B4-BE49-F238E27FC236}">
                <a16:creationId xmlns:a16="http://schemas.microsoft.com/office/drawing/2014/main" id="{8CF83CBF-7F98-4F6D-BD58-8D6545B9CB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690084" y="5634674"/>
            <a:ext cx="5120916" cy="914400"/>
          </a:xfrm>
        </p:spPr>
        <p:txBody>
          <a:bodyPr anchor="b" anchorCtr="0">
            <a:noAutofit/>
          </a:bodyPr>
          <a:lstStyle>
            <a:lvl1pPr marL="0" indent="0" algn="r">
              <a:buNone/>
              <a:defRPr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8448E88B-887D-4B5C-AEFA-7724FA2D6F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8002" y="1223137"/>
            <a:ext cx="10167028" cy="342968"/>
          </a:xfrm>
        </p:spPr>
        <p:txBody>
          <a:bodyPr>
            <a:noAutofit/>
          </a:bodyPr>
          <a:lstStyle>
            <a:lvl1pPr marL="0" indent="0">
              <a:buNone/>
              <a:defRPr sz="1801" b="1" cap="all" normalizeH="0" baseline="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C5E1-40A6-4047-8FC1-11DD6D038E9B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096003" y="2402958"/>
            <a:ext cx="5121275" cy="338824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54BB7A9-F60E-49BB-BCDB-3812600DEE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2842" y="1703391"/>
            <a:ext cx="5120916" cy="69835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7005E6B7-585F-42B5-86D8-28722FACF5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6003" y="1684305"/>
            <a:ext cx="5120916" cy="698351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06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0D997B2-CD29-4089-A8A1-391B5571AB59}"/>
              </a:ext>
            </a:extLst>
          </p:cNvPr>
          <p:cNvSpPr/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8" name="Slide Number Placeholder 7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6038"/>
            <a:ext cx="8432800" cy="5635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0921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560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7701" y="457200"/>
            <a:ext cx="4142511" cy="2086294"/>
          </a:xfrm>
        </p:spPr>
        <p:txBody>
          <a:bodyPr>
            <a:noAutofit/>
          </a:bodyPr>
          <a:lstStyle>
            <a:lvl1pPr algn="l">
              <a:def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33211" y="457200"/>
            <a:ext cx="5750791" cy="5594350"/>
          </a:xfrm>
        </p:spPr>
        <p:txBody>
          <a:bodyPr anchor="ctr" anchorCtr="0"/>
          <a:lstStyle>
            <a:lvl1pPr marL="344471" indent="-344471">
              <a:defRPr sz="2400"/>
            </a:lvl1pPr>
            <a:lvl2pPr>
              <a:defRPr sz="1801"/>
            </a:lvl2pPr>
            <a:lvl3pPr>
              <a:defRPr sz="18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27138-AD1D-467E-A97A-F2935DAA368A}"/>
              </a:ext>
            </a:extLst>
          </p:cNvPr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</p:spTree>
    <p:extLst>
      <p:ext uri="{BB962C8B-B14F-4D97-AF65-F5344CB8AC3E}">
        <p14:creationId xmlns:p14="http://schemas.microsoft.com/office/powerpoint/2010/main" val="2781493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0"/>
            <a:ext cx="56007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47701" y="457200"/>
            <a:ext cx="4142511" cy="2086294"/>
          </a:xfrm>
        </p:spPr>
        <p:txBody>
          <a:bodyPr>
            <a:noAutofit/>
          </a:bodyPr>
          <a:lstStyle>
            <a:lvl1pPr algn="l">
              <a:defRPr lang="en-US" sz="4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933211" y="457200"/>
            <a:ext cx="5750791" cy="5594350"/>
          </a:xfrm>
        </p:spPr>
        <p:txBody>
          <a:bodyPr anchor="ctr" anchorCtr="0"/>
          <a:lstStyle>
            <a:lvl1pPr marL="344471" indent="-344471">
              <a:defRPr sz="2400"/>
            </a:lvl1pPr>
            <a:lvl2pPr>
              <a:defRPr sz="1801"/>
            </a:lvl2pPr>
            <a:lvl3pPr>
              <a:defRPr sz="1801"/>
            </a:lvl3pPr>
            <a:lvl4pPr>
              <a:defRPr sz="1401"/>
            </a:lvl4pPr>
            <a:lvl5pPr>
              <a:defRPr sz="140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8C4D0FA-535C-434B-8642-B10D415DF6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3627138-AD1D-467E-A97A-F2935DAA368A}"/>
              </a:ext>
            </a:extLst>
          </p:cNvPr>
          <p:cNvSpPr/>
          <p:nvPr/>
        </p:nvSpPr>
        <p:spPr>
          <a:xfrm>
            <a:off x="0" y="6324600"/>
            <a:ext cx="121920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4" name="Picture 3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D08EF814-8EB2-4C5A-9A6F-37D4C36D60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0607"/>
            <a:ext cx="5625719" cy="444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7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9B2D0F55-D54D-43D5-9D86-D1EAF7167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-884529"/>
            <a:ext cx="11176000" cy="8828392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8000" y="0"/>
            <a:ext cx="10972800" cy="639762"/>
          </a:xfrm>
        </p:spPr>
        <p:txBody>
          <a:bodyPr/>
          <a:lstStyle>
            <a:lvl1pPr>
              <a:defRPr lang="en-US" dirty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6629400"/>
            <a:ext cx="121920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629400"/>
            <a:ext cx="12192000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5281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4620363" y="457200"/>
            <a:ext cx="7571637" cy="6400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825500"/>
          </a:xfrm>
        </p:spPr>
        <p:txBody>
          <a:bodyPr anchor="b">
            <a:noAutofit/>
          </a:bodyPr>
          <a:lstStyle>
            <a:lvl1pPr algn="l">
              <a:defRPr sz="2800" b="1" u="none">
                <a:solidFill>
                  <a:schemeClr val="accent2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3340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 sz="2800">
                <a:solidFill>
                  <a:schemeClr val="bg1"/>
                </a:solidFill>
              </a:defRPr>
            </a:lvl1pPr>
            <a:lvl2pPr>
              <a:buClr>
                <a:schemeClr val="accent3"/>
              </a:buClr>
              <a:defRPr sz="24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1435102"/>
            <a:ext cx="4011084" cy="38226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7517235" y="5647000"/>
            <a:ext cx="4267200" cy="9144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 algn="r">
              <a:buNone/>
              <a:defRPr sz="1800" b="1">
                <a:solidFill>
                  <a:schemeClr val="accent3"/>
                </a:solidFill>
              </a:defRPr>
            </a:lvl1pPr>
            <a:lvl2pPr marL="457200" indent="0">
              <a:buNone/>
              <a:defRPr sz="16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4620363" y="0"/>
            <a:ext cx="7571637" cy="381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B51BA33-A6AC-4831-82F2-09B7BD0C25B2}"/>
              </a:ext>
            </a:extLst>
          </p:cNvPr>
          <p:cNvSpPr/>
          <p:nvPr userDrawn="1"/>
        </p:nvSpPr>
        <p:spPr>
          <a:xfrm>
            <a:off x="0" y="0"/>
            <a:ext cx="4517598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C7CD41AF-A0FB-437C-8E5E-BE10FE971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9" t="-11073" r="18432" b="9945"/>
          <a:stretch/>
        </p:blipFill>
        <p:spPr>
          <a:xfrm>
            <a:off x="-76200" y="2209800"/>
            <a:ext cx="4517598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30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763000" y="1457980"/>
            <a:ext cx="3429000" cy="5232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371060" y="1447800"/>
            <a:ext cx="7477539" cy="45720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lang="en-US" sz="2800" dirty="0" smtClean="0"/>
            </a:lvl1pPr>
            <a:lvl2pPr>
              <a:defRPr lang="en-US" sz="2000" dirty="0" smtClean="0"/>
            </a:lvl2pPr>
            <a:lvl3pPr>
              <a:defRPr lang="en-US" sz="1800" dirty="0" smtClean="0"/>
            </a:lvl3pPr>
            <a:lvl4pPr>
              <a:defRPr lang="en-US" sz="2000" dirty="0" smtClean="0"/>
            </a:lvl4pPr>
            <a:lvl5pPr>
              <a:defRPr lang="en-US" sz="20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8763000" y="2286000"/>
            <a:ext cx="3057940" cy="3810000"/>
          </a:xfrm>
        </p:spPr>
        <p:txBody>
          <a:bodyPr>
            <a:noAutofit/>
          </a:bodyPr>
          <a:lstStyle>
            <a:lvl1pPr marL="0" indent="0">
              <a:buNone/>
              <a:defRPr lang="en-US" sz="2000" smtClean="0">
                <a:solidFill>
                  <a:schemeClr val="accent3"/>
                </a:solidFill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z="2000" smtClean="0"/>
            </a:lvl4pPr>
            <a:lvl5pPr>
              <a:defRPr lang="en-US" sz="20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6B59CB-0433-4BBD-8013-BAD3F6246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CFF0D7-0C22-4B03-AF1D-58C2F7C742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9200" y="1524000"/>
            <a:ext cx="3200400" cy="5238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9483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break%20and%20giveaway.pptx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lunch%20and%20giveaway.pptx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0"/>
            <a:ext cx="12192000" cy="99060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8000" y="427038"/>
            <a:ext cx="8432800" cy="639762"/>
          </a:xfrm>
          <a:prstGeom prst="rect">
            <a:avLst/>
          </a:prstGeom>
          <a:effectLst/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703388"/>
            <a:ext cx="10972800" cy="4088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00" y="6408741"/>
            <a:ext cx="812800" cy="365125"/>
          </a:xfrm>
          <a:prstGeom prst="rect">
            <a:avLst/>
          </a:prstGeom>
          <a:effectLst/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77F42D85-6D6D-4ED8-A207-576450FE2C3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hlinkClick r:id="rId13" action="ppaction://hlinkpres?slideindex=1&amp;slidetitle="/>
            <a:extLst>
              <a:ext uri="{FF2B5EF4-FFF2-40B4-BE49-F238E27FC236}">
                <a16:creationId xmlns:a16="http://schemas.microsoft.com/office/drawing/2014/main" id="{9DC7C47B-54F9-4C71-BD9B-6F3C1A840E0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72160"/>
            <a:ext cx="495369" cy="4858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pres?slideindex=1&amp;slidetitle="/>
            <a:extLst>
              <a:ext uri="{FF2B5EF4-FFF2-40B4-BE49-F238E27FC236}">
                <a16:creationId xmlns:a16="http://schemas.microsoft.com/office/drawing/2014/main" id="{89389BF8-9C02-40FA-BF24-F79925C30AD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3588" y="6361994"/>
            <a:ext cx="495369" cy="485843"/>
          </a:xfrm>
          <a:prstGeom prst="rect">
            <a:avLst/>
          </a:prstGeom>
        </p:spPr>
      </p:pic>
      <p:pic>
        <p:nvPicPr>
          <p:cNvPr id="9" name="Picture 8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DA72FF94-2AB9-4BF6-917A-48359530C7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5" b="-160"/>
          <a:stretch/>
        </p:blipFill>
        <p:spPr>
          <a:xfrm>
            <a:off x="9339317" y="0"/>
            <a:ext cx="2985522" cy="1981200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35A40D6D-4D61-491F-9872-D4A5B1D814E0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7110" y="-3050"/>
            <a:ext cx="1440873" cy="129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314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43" r:id="rId6"/>
    <p:sldLayoutId id="2147483738" r:id="rId7"/>
    <p:sldLayoutId id="2147483739" r:id="rId8"/>
    <p:sldLayoutId id="2147483742" r:id="rId9"/>
    <p:sldLayoutId id="2147483741" r:id="rId10"/>
    <p:sldLayoutId id="2147483744" r:id="rId11"/>
  </p:sldLayoutIdLst>
  <p:hf hdr="0" ftr="0" dt="0"/>
  <p:txStyles>
    <p:titleStyle>
      <a:lvl1pPr algn="l" defTabSz="685767" rtl="0" eaLnBrk="1" latinLnBrk="0" hangingPunct="1">
        <a:spcBef>
          <a:spcPct val="0"/>
        </a:spcBef>
        <a:buNone/>
        <a:defRPr lang="en-US" sz="2800" b="1" kern="1200" cap="none" spc="-75" baseline="0" dirty="0">
          <a:ln>
            <a:noFill/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57163" indent="-257163" algn="l" defTabSz="685767" rtl="0" eaLnBrk="1" latinLnBrk="0" hangingPunct="1">
        <a:spcBef>
          <a:spcPts val="601"/>
        </a:spcBef>
        <a:buClr>
          <a:schemeClr val="accent2"/>
        </a:buClr>
        <a:buFont typeface="Wingdings" panose="05000000000000000000" pitchFamily="2" charset="2"/>
        <a:buChar char="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57186" indent="-214303" algn="l" defTabSz="685767" rtl="0" eaLnBrk="1" latinLnBrk="0" hangingPunct="1">
        <a:spcBef>
          <a:spcPts val="601"/>
        </a:spcBef>
        <a:buClr>
          <a:schemeClr val="accent1">
            <a:lumMod val="75000"/>
            <a:lumOff val="25000"/>
          </a:schemeClr>
        </a:buClr>
        <a:buSzPct val="100000"/>
        <a:buFont typeface="Wingdings" pitchFamily="2" charset="2"/>
        <a:buChar char="§"/>
        <a:defRPr lang="en-US" sz="1801" kern="1200" dirty="0" smtClean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857209" indent="-171442" algn="l" defTabSz="685767" rtl="0" eaLnBrk="1" latinLnBrk="0" hangingPunct="1">
        <a:spcBef>
          <a:spcPts val="601"/>
        </a:spcBef>
        <a:buFont typeface="Arial" pitchFamily="34" charset="0"/>
        <a:buChar char="•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1200091" indent="-171442" algn="l" defTabSz="685767" rtl="0" eaLnBrk="1" latinLnBrk="0" hangingPunct="1">
        <a:spcBef>
          <a:spcPts val="601"/>
        </a:spcBef>
        <a:buFont typeface="Arial" pitchFamily="34" charset="0"/>
        <a:buChar char="–"/>
        <a:defRPr lang="en-US" sz="12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542973" indent="-171442" algn="l" defTabSz="685767" rtl="0" eaLnBrk="1" latinLnBrk="0" hangingPunct="1">
        <a:spcBef>
          <a:spcPts val="601"/>
        </a:spcBef>
        <a:buFont typeface="Arial" pitchFamily="34" charset="0"/>
        <a:buChar char="»"/>
        <a:defRPr lang="en-US" sz="12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885856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40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22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04" indent="-171442" algn="l" defTabSz="68576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82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67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9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1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4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8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180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3" algn="l" defTabSz="685767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73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4127" userDrawn="1">
          <p15:clr>
            <a:srgbClr val="F26B43"/>
          </p15:clr>
        </p15:guide>
        <p15:guide id="4" pos="74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F08823E-780B-490B-8EC1-A92D8EB2A044}"/>
              </a:ext>
            </a:extLst>
          </p:cNvPr>
          <p:cNvSpPr/>
          <p:nvPr/>
        </p:nvSpPr>
        <p:spPr>
          <a:xfrm>
            <a:off x="0" y="2667699"/>
            <a:ext cx="7991784" cy="41903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AC1374B-06A9-4AC4-A6C5-1DB6E06A5B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" y="-1028"/>
            <a:ext cx="7820903" cy="386566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EE8DD5E9-BA41-4052-8FE9-C543B0D80244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48050" y="4846638"/>
            <a:ext cx="6981825" cy="1006475"/>
          </a:xfrm>
        </p:spPr>
        <p:txBody>
          <a:bodyPr/>
          <a:lstStyle/>
          <a:p>
            <a:r>
              <a:rPr lang="en-US" sz="5400" dirty="0"/>
              <a:t>Welcome!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5CE444E-867A-40EA-A12B-EBAF0B178C14}"/>
              </a:ext>
            </a:extLst>
          </p:cNvPr>
          <p:cNvSpPr/>
          <p:nvPr/>
        </p:nvSpPr>
        <p:spPr>
          <a:xfrm>
            <a:off x="7767026" y="0"/>
            <a:ext cx="4429124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endParaRPr lang="en-US" sz="2400" b="1" dirty="0">
              <a:solidFill>
                <a:schemeClr val="tx1"/>
              </a:solidFill>
              <a:latin typeface="+mj-lt"/>
            </a:endParaRPr>
          </a:p>
          <a:p>
            <a:pPr algn="ctr"/>
            <a:r>
              <a:rPr lang="en-US" sz="3200" b="1" dirty="0">
                <a:solidFill>
                  <a:schemeClr val="tx1"/>
                </a:solidFill>
                <a:latin typeface="+mj-lt"/>
              </a:rPr>
              <a:t>Have you downloaded the conference app?</a:t>
            </a: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marL="225425"/>
            <a:r>
              <a:rPr lang="en-US" dirty="0">
                <a:solidFill>
                  <a:schemeClr val="accent2"/>
                </a:solidFill>
              </a:rPr>
              <a:t>Catch a ride: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b="1" dirty="0">
                <a:solidFill>
                  <a:schemeClr val="accent2"/>
                </a:solidFill>
              </a:rPr>
              <a:t>Map &gt; Conference Location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4BB6FF-608B-46F3-993F-E6D97175CC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501414" y="4839205"/>
            <a:ext cx="630223" cy="63022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A242702-5004-440C-A1B8-6821971120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383712">
            <a:off x="8293175" y="2316533"/>
            <a:ext cx="2905836" cy="22459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Graphic 11" descr="Paperclip">
            <a:extLst>
              <a:ext uri="{FF2B5EF4-FFF2-40B4-BE49-F238E27FC236}">
                <a16:creationId xmlns:a16="http://schemas.microsoft.com/office/drawing/2014/main" id="{AB43E829-5908-4805-B3AD-1B3996843C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54252" y="2031350"/>
            <a:ext cx="457200" cy="4572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B8444CA-9C17-40D3-BD2C-D7A2EBB1F9C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38694">
            <a:off x="10706404" y="4451398"/>
            <a:ext cx="537751" cy="5377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72EDA70-9DAB-4904-9530-18147D2524A8}"/>
              </a:ext>
            </a:extLst>
          </p:cNvPr>
          <p:cNvSpPr txBox="1"/>
          <p:nvPr/>
        </p:nvSpPr>
        <p:spPr>
          <a:xfrm>
            <a:off x="11036945" y="4702936"/>
            <a:ext cx="9265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+mj-lt"/>
              </a:rPr>
              <a:t>Check it out in the app!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1F479A9-42E5-487A-A121-0716F63949D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586" y="5405464"/>
            <a:ext cx="206519" cy="26610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F1D962C-3FD3-4B49-AC87-29885F05B8BE}"/>
              </a:ext>
            </a:extLst>
          </p:cNvPr>
          <p:cNvSpPr txBox="1"/>
          <p:nvPr/>
        </p:nvSpPr>
        <p:spPr>
          <a:xfrm>
            <a:off x="207818" y="5964383"/>
            <a:ext cx="55868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WIRELESS ACCESS: </a:t>
            </a:r>
            <a:r>
              <a:rPr lang="en-US" sz="2000" b="1" dirty="0"/>
              <a:t>DeVos Place</a:t>
            </a:r>
          </a:p>
          <a:p>
            <a:r>
              <a:rPr lang="en-US" sz="2000" dirty="0"/>
              <a:t>PASSWORD (VOUCHER):  </a:t>
            </a:r>
            <a:r>
              <a:rPr lang="en-US" sz="2000" b="1" dirty="0"/>
              <a:t>CUA50years!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9AB537-0E1A-4CE5-95C7-55D9DEAACBB3}"/>
              </a:ext>
            </a:extLst>
          </p:cNvPr>
          <p:cNvSpPr txBox="1"/>
          <p:nvPr/>
        </p:nvSpPr>
        <p:spPr>
          <a:xfrm>
            <a:off x="4798503" y="3338818"/>
            <a:ext cx="2617365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chemeClr val="accent2"/>
                </a:solidFill>
              </a:rPr>
              <a:t>November 11-14, 2019</a:t>
            </a:r>
          </a:p>
        </p:txBody>
      </p:sp>
    </p:spTree>
    <p:extLst>
      <p:ext uri="{BB962C8B-B14F-4D97-AF65-F5344CB8AC3E}">
        <p14:creationId xmlns:p14="http://schemas.microsoft.com/office/powerpoint/2010/main" val="4272234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for some roundtable brainstorming...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473334"/>
          </a:xfrm>
        </p:spPr>
        <p:txBody>
          <a:bodyPr>
            <a:noAutofit/>
          </a:bodyPr>
          <a:lstStyle/>
          <a:p>
            <a:r>
              <a:rPr lang="en-US" dirty="0"/>
              <a:t>Here’s how it will work: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C6994B-CCCE-458B-8431-16C6140515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1533" y="609600"/>
            <a:ext cx="6815667" cy="5562600"/>
          </a:xfrm>
        </p:spPr>
        <p:txBody>
          <a:bodyPr/>
          <a:lstStyle/>
          <a:p>
            <a:r>
              <a:rPr lang="en-US" b="1" dirty="0"/>
              <a:t>3 topics,</a:t>
            </a:r>
            <a:r>
              <a:rPr lang="en-US" dirty="0"/>
              <a:t> 45 minutes each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Scribes will take notes for your group </a:t>
            </a:r>
            <a:r>
              <a:rPr lang="en-US" sz="2000" dirty="0"/>
              <a:t>(ask your scribe if you’d like them to email you a copy of their notes)</a:t>
            </a:r>
            <a:endParaRPr lang="en-US" dirty="0"/>
          </a:p>
          <a:p>
            <a:endParaRPr lang="en-US" dirty="0"/>
          </a:p>
          <a:p>
            <a:r>
              <a:rPr lang="en-US" dirty="0"/>
              <a:t>Choose a spokesperson from your group to give the summary report, if you’re called upon</a:t>
            </a:r>
          </a:p>
          <a:p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FE0644E-04D7-4B72-B947-BAAAC05CC2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88414"/>
              </p:ext>
            </p:extLst>
          </p:nvPr>
        </p:nvGraphicFramePr>
        <p:xfrm>
          <a:off x="5181600" y="1378839"/>
          <a:ext cx="6282267" cy="1211961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4634459">
                  <a:extLst>
                    <a:ext uri="{9D8B030D-6E8A-4147-A177-3AD203B41FA5}">
                      <a16:colId xmlns:a16="http://schemas.microsoft.com/office/drawing/2014/main" val="1708686843"/>
                    </a:ext>
                  </a:extLst>
                </a:gridCol>
                <a:gridCol w="1647808">
                  <a:extLst>
                    <a:ext uri="{9D8B030D-6E8A-4147-A177-3AD203B41FA5}">
                      <a16:colId xmlns:a16="http://schemas.microsoft.com/office/drawing/2014/main" val="3739056238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Introduction by Randy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5 minutes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04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Roundtable group brainstorming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30 minutes</a:t>
                      </a:r>
                      <a:endParaRPr lang="en-US" sz="2000" b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091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Summary report from 1 group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10 minutes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0981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D94D6037-07B8-41F3-864C-023FB766DD8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3400" y="4122360"/>
            <a:ext cx="1219200" cy="1390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43AC74B7-AF42-4050-94A6-E10366FC841C}"/>
              </a:ext>
            </a:extLst>
          </p:cNvPr>
          <p:cNvSpPr/>
          <p:nvPr/>
        </p:nvSpPr>
        <p:spPr>
          <a:xfrm>
            <a:off x="1752600" y="5311110"/>
            <a:ext cx="2286000" cy="1264980"/>
          </a:xfrm>
          <a:prstGeom prst="cloudCallout">
            <a:avLst>
              <a:gd name="adj1" fmla="val -58002"/>
              <a:gd name="adj2" fmla="val -409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>
            <a:sp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I’ve got my listening hat on!</a:t>
            </a:r>
          </a:p>
        </p:txBody>
      </p:sp>
    </p:spTree>
    <p:extLst>
      <p:ext uri="{BB962C8B-B14F-4D97-AF65-F5344CB8AC3E}">
        <p14:creationId xmlns:p14="http://schemas.microsoft.com/office/powerpoint/2010/main" val="31302553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46868-8C43-4597-ADB5-30CF6E293509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are the top 3 tactics a CEO could deploy to </a:t>
            </a:r>
            <a:r>
              <a:rPr lang="en-US" b="1" dirty="0"/>
              <a:t>radically increase the compensation </a:t>
            </a:r>
            <a:r>
              <a:rPr lang="en-US" dirty="0"/>
              <a:t>of their core team members in 2020?  </a:t>
            </a:r>
          </a:p>
          <a:p>
            <a:endParaRPr lang="en-US" dirty="0"/>
          </a:p>
          <a:p>
            <a:r>
              <a:rPr lang="en-US" dirty="0"/>
              <a:t>How do you grow the pie that you split with your professional teams in the next 5 years?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D486DC0-22BB-4823-A6D0-47DCA8AC725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Talking about growth can be fuzzy when there’s no goal from the results of growth</a:t>
            </a:r>
          </a:p>
          <a:p>
            <a:endParaRPr lang="en-US" dirty="0"/>
          </a:p>
          <a:p>
            <a:r>
              <a:rPr lang="en-US" dirty="0"/>
              <a:t>Nothing challenges the CU industry more than creating careers for the people who will sustain their day-to-day activities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DC09A2-0DD7-4C37-BF79-E6B9C1B79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Growing the Pie for Your Teams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7CFE3B2-E804-42A6-9BFE-A2AC528F08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Topic #1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30FF87-C471-4799-BA53-6EE63472A4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4691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7848C0-338A-4F42-A220-F2F2FA7DE0D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What are the top 3 tactics a CEO could deploy to </a:t>
            </a:r>
            <a:r>
              <a:rPr lang="en-US" b="1" dirty="0"/>
              <a:t>radically increase returns to members </a:t>
            </a:r>
            <a:r>
              <a:rPr lang="en-US" dirty="0"/>
              <a:t>in 2020?  </a:t>
            </a:r>
          </a:p>
          <a:p>
            <a:endParaRPr lang="en-US" dirty="0"/>
          </a:p>
          <a:p>
            <a:r>
              <a:rPr lang="en-US" dirty="0"/>
              <a:t>What member groups do you think have the chance to see the biggest increases in the next 5 years?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94FDF07-8797-466A-A8CA-91F6EFF0F9B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63000" y="2286000"/>
            <a:ext cx="3200400" cy="3810000"/>
          </a:xfrm>
        </p:spPr>
        <p:txBody>
          <a:bodyPr/>
          <a:lstStyle/>
          <a:p>
            <a:r>
              <a:rPr lang="en-US" dirty="0"/>
              <a:t>You all have plans for consumers, but sometimes stumble when you talk to individuals face to face as owners</a:t>
            </a:r>
          </a:p>
          <a:p>
            <a:endParaRPr lang="en-US" dirty="0"/>
          </a:p>
          <a:p>
            <a:r>
              <a:rPr lang="en-US" dirty="0"/>
              <a:t>What does the owner’s persona get out of supporting your organization, beyond vague good intentions?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40247-98E4-41B8-99E6-14127B930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Increasing Returns for Your Members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8822936-66FF-4077-AB53-2F7E70D7D3D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Topic #2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4E75E1-4240-4723-AC5C-684914B446F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6485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DF4902-42D2-4B4F-935E-1566E4145084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371060" y="1447800"/>
            <a:ext cx="7629940" cy="4572000"/>
          </a:xfrm>
        </p:spPr>
        <p:txBody>
          <a:bodyPr/>
          <a:lstStyle/>
          <a:p>
            <a:r>
              <a:rPr lang="en-US" dirty="0"/>
              <a:t>Of the current trends debated in the industry today, which one of them do you want to </a:t>
            </a:r>
            <a:r>
              <a:rPr lang="en-US" b="1" dirty="0"/>
              <a:t>count on for your future</a:t>
            </a:r>
            <a:r>
              <a:rPr lang="en-US" dirty="0"/>
              <a:t>?  </a:t>
            </a:r>
          </a:p>
          <a:p>
            <a:endParaRPr lang="en-US" dirty="0"/>
          </a:p>
          <a:p>
            <a:r>
              <a:rPr lang="en-US" dirty="0"/>
              <a:t>Which one of them do you think </a:t>
            </a:r>
            <a:r>
              <a:rPr lang="en-US" b="1" dirty="0"/>
              <a:t>will be a bust </a:t>
            </a:r>
            <a:r>
              <a:rPr lang="en-US" dirty="0"/>
              <a:t>for your CU looking forward?  </a:t>
            </a:r>
          </a:p>
          <a:p>
            <a:endParaRPr lang="en-US" dirty="0"/>
          </a:p>
          <a:p>
            <a:r>
              <a:rPr lang="en-US" dirty="0"/>
              <a:t>Which one seems to be a “group-think loser” and you </a:t>
            </a:r>
            <a:r>
              <a:rPr lang="en-US" b="1" dirty="0"/>
              <a:t>want nothing to do with it</a:t>
            </a:r>
            <a:r>
              <a:rPr lang="en-US" dirty="0"/>
              <a:t>?  </a:t>
            </a:r>
          </a:p>
          <a:p>
            <a:pPr lvl="1"/>
            <a:r>
              <a:rPr lang="en-US" dirty="0"/>
              <a:t>Go counter to the flow!</a:t>
            </a:r>
          </a:p>
          <a:p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0883E87-88FA-4258-94F6-2FDA422F36B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763000" y="2286000"/>
            <a:ext cx="3057940" cy="3810000"/>
          </a:xfrm>
        </p:spPr>
        <p:txBody>
          <a:bodyPr/>
          <a:lstStyle/>
          <a:p>
            <a:r>
              <a:rPr lang="en-US" dirty="0"/>
              <a:t>Thought leaders love to list key success factors, best practices, and the trends you can’t ignore</a:t>
            </a:r>
          </a:p>
          <a:p>
            <a:endParaRPr lang="en-US" dirty="0"/>
          </a:p>
          <a:p>
            <a:r>
              <a:rPr lang="en-US" dirty="0"/>
              <a:t>But the truth is, it’s all up to you – what would you have the CUSO pay attention to, given today’s CU headlines and marketplace ideas?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6943AB-3434-4E26-8790-1912491A5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Next 5, 15, or 50 Years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FCB1AD6-B6D5-4845-BA10-F3F91361A2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Topic #3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8C8672B-3F1C-4AF6-B355-A985ECBE29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427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6228970D-E1C3-4BA0-95E9-A7BAC59AB3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457200"/>
            <a:ext cx="3619499" cy="2086294"/>
          </a:xfrm>
        </p:spPr>
        <p:txBody>
          <a:bodyPr/>
          <a:lstStyle/>
          <a:p>
            <a:r>
              <a:rPr lang="en-US" dirty="0"/>
              <a:t>It can all be so frantic!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57FAA87-0CCC-4B73-A97C-EE28B0382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681A7DF-CE59-4FEB-A731-BA6E63D724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04800"/>
            <a:ext cx="4204441" cy="54355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1ECF51BC-F84F-4C75-97EB-1CED8E890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1594">
            <a:off x="8283331" y="1857069"/>
            <a:ext cx="3699791" cy="47831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Graphic 5" descr="Paperclip">
            <a:extLst>
              <a:ext uri="{FF2B5EF4-FFF2-40B4-BE49-F238E27FC236}">
                <a16:creationId xmlns:a16="http://schemas.microsoft.com/office/drawing/2014/main" id="{4CD704E9-8AC0-4DA8-BE28-8DB0D04BF6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9600" y="60184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1288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Time for lunch!</a:t>
            </a:r>
          </a:p>
        </p:txBody>
      </p:sp>
    </p:spTree>
    <p:extLst>
      <p:ext uri="{BB962C8B-B14F-4D97-AF65-F5344CB8AC3E}">
        <p14:creationId xmlns:p14="http://schemas.microsoft.com/office/powerpoint/2010/main" val="414833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E10970-7BC9-4A7C-9F72-53E4758B1A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29BB5C2-A62A-44E2-AF9F-54CCFADC4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2005" y="112876"/>
            <a:ext cx="4602879" cy="266723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E5ED84-8836-4B3C-80E0-0E80E49FE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809" y="632591"/>
            <a:ext cx="4602879" cy="266723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AFC90C-F150-4F72-9358-9AD7357622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333" y="1858838"/>
            <a:ext cx="4602879" cy="266723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64E2AF1-D715-446C-96FF-03AB284348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800" y="3044245"/>
            <a:ext cx="4602879" cy="266723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974AB4-4CBB-4099-940B-FAC39BB530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4342164"/>
            <a:ext cx="4602879" cy="2667231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FFD65B2-4269-4840-9E54-603796A5C5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46701" y="1335650"/>
            <a:ext cx="5711899" cy="5413828"/>
          </a:xfrm>
          <a:prstGeom prst="rect">
            <a:avLst/>
          </a:prstGeom>
          <a:ln>
            <a:solidFill>
              <a:schemeClr val="bg2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116BB2F-84B5-4BA2-BABE-91B19B4B956B}"/>
              </a:ext>
            </a:extLst>
          </p:cNvPr>
          <p:cNvSpPr/>
          <p:nvPr/>
        </p:nvSpPr>
        <p:spPr>
          <a:xfrm>
            <a:off x="5160639" y="5128928"/>
            <a:ext cx="4724400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https://chipfilson.com/</a:t>
            </a:r>
          </a:p>
        </p:txBody>
      </p:sp>
    </p:spTree>
    <p:extLst>
      <p:ext uri="{BB962C8B-B14F-4D97-AF65-F5344CB8AC3E}">
        <p14:creationId xmlns:p14="http://schemas.microsoft.com/office/powerpoint/2010/main" val="3215344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4EDAD5-FB86-4E5D-AAEE-D5DDC2C6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let’s try something new...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B4C019-6A75-48C0-96FE-66CC45FEF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until we wrap up at 2:45: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Your facilitators:</a:t>
            </a:r>
          </a:p>
          <a:p>
            <a:pPr lvl="1"/>
            <a:r>
              <a:rPr lang="en-US" b="1" dirty="0"/>
              <a:t>Mark Richter</a:t>
            </a:r>
            <a:r>
              <a:rPr lang="en-US" dirty="0"/>
              <a:t>, CEO of First United CU</a:t>
            </a:r>
          </a:p>
          <a:p>
            <a:pPr lvl="1"/>
            <a:r>
              <a:rPr lang="en-US" b="1" dirty="0"/>
              <a:t>Matt Selke</a:t>
            </a:r>
            <a:r>
              <a:rPr lang="en-US" dirty="0"/>
              <a:t>, CEO of Pinnacle CU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6DF414D-BDFF-409D-A672-120CC6E9B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04801" y="1663701"/>
            <a:ext cx="4011084" cy="3822699"/>
          </a:xfrm>
        </p:spPr>
        <p:txBody>
          <a:bodyPr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cuasterisk.com </a:t>
            </a:r>
            <a:r>
              <a:rPr lang="en-US" sz="4800" dirty="0">
                <a:solidFill>
                  <a:schemeClr val="bg1"/>
                </a:solidFill>
              </a:rPr>
              <a:t>CEO Live Chat Room</a:t>
            </a:r>
          </a:p>
        </p:txBody>
      </p:sp>
      <p:pic>
        <p:nvPicPr>
          <p:cNvPr id="13" name="Picture 12" descr="A picture containing mask, drawing&#10;&#10;Description automatically generated">
            <a:extLst>
              <a:ext uri="{FF2B5EF4-FFF2-40B4-BE49-F238E27FC236}">
                <a16:creationId xmlns:a16="http://schemas.microsoft.com/office/drawing/2014/main" id="{118C34EF-D4A7-419A-8E07-A5D422E9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362200"/>
            <a:ext cx="654766" cy="673100"/>
          </a:xfrm>
          <a:prstGeom prst="rect">
            <a:avLst/>
          </a:prstGeom>
        </p:spPr>
      </p:pic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783A570-8AE2-41CB-A22B-063822DF6D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1604546"/>
              </p:ext>
            </p:extLst>
          </p:nvPr>
        </p:nvGraphicFramePr>
        <p:xfrm>
          <a:off x="5181600" y="1378839"/>
          <a:ext cx="6282267" cy="2190369"/>
        </p:xfrm>
        <a:graphic>
          <a:graphicData uri="http://schemas.openxmlformats.org/drawingml/2006/table">
            <a:tbl>
              <a:tblPr bandRow="1">
                <a:tableStyleId>{1FECB4D8-DB02-4DC6-A0A2-4F2EBAE1DC90}</a:tableStyleId>
              </a:tblPr>
              <a:tblGrid>
                <a:gridCol w="4634459">
                  <a:extLst>
                    <a:ext uri="{9D8B030D-6E8A-4147-A177-3AD203B41FA5}">
                      <a16:colId xmlns:a16="http://schemas.microsoft.com/office/drawing/2014/main" val="1708686843"/>
                    </a:ext>
                  </a:extLst>
                </a:gridCol>
                <a:gridCol w="1647808">
                  <a:extLst>
                    <a:ext uri="{9D8B030D-6E8A-4147-A177-3AD203B41FA5}">
                      <a16:colId xmlns:a16="http://schemas.microsoft.com/office/drawing/2014/main" val="3739056238"/>
                    </a:ext>
                  </a:extLst>
                </a:gridCol>
              </a:tblGrid>
              <a:tr h="16446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Introduction by Randy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5 minutes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1204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Introduction and explanation by your facilitators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15 minutes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70912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Robust networking session, credit union CEO to credit union CEO, without CUSO participation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75 minutes</a:t>
                      </a:r>
                      <a:endParaRPr lang="en-US" sz="2000" b="0" dirty="0">
                        <a:solidFill>
                          <a:schemeClr val="bg1"/>
                        </a:solidFill>
                        <a:effectLst/>
                        <a:latin typeface="Garamond" panose="02020404030301010803" pitchFamily="18" charset="0"/>
                        <a:ea typeface="Garamond" panose="02020404030301010803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88098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0700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401268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Where will Credit Union CEOs Take Us?</a:t>
            </a:r>
            <a:br>
              <a:rPr lang="en-US" dirty="0"/>
            </a:br>
            <a:r>
              <a:rPr lang="en-US" b="0" dirty="0"/>
              <a:t>The Credit Union Vision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CEO Roundtable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E477E15-7A8D-4850-AF4B-F4109C638F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2" y="6402139"/>
            <a:ext cx="1512455" cy="338079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17377CF1-8CFE-47AD-8EAE-A7C8649DE377}"/>
              </a:ext>
            </a:extLst>
          </p:cNvPr>
          <p:cNvSpPr/>
          <p:nvPr/>
        </p:nvSpPr>
        <p:spPr>
          <a:xfrm>
            <a:off x="711202" y="6118991"/>
            <a:ext cx="15007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chemeClr val="accent1"/>
                </a:solidFill>
              </a:rPr>
              <a:t>November 12, 2019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8C4A65BA-F3C2-4F3D-AF15-DFD6CDA0117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739" b="21843"/>
          <a:stretch/>
        </p:blipFill>
        <p:spPr>
          <a:xfrm>
            <a:off x="4191000" y="1055539"/>
            <a:ext cx="8534400" cy="5969876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4A726AB-6C56-4046-A298-54604B57A2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>
                <a:solidFill>
                  <a:schemeClr val="accent2"/>
                </a:solidFill>
              </a:rPr>
              <a:t>Join us at the party!!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432067F-5A64-46DA-AC80-1FD510E870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85800" y="2819400"/>
            <a:ext cx="4444808" cy="330025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</a:rPr>
              <a:t>at the </a:t>
            </a:r>
          </a:p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Grand Rapids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Art Museum (GRAM)</a:t>
            </a:r>
          </a:p>
          <a:p>
            <a:pPr marL="0" indent="0">
              <a:buNone/>
            </a:pPr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101 Monroe Center St, NW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artmuseumgr.org</a:t>
            </a: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E1A2BC-D67A-4545-9FDB-69CCA533F00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67400" y="533400"/>
            <a:ext cx="5943600" cy="5334000"/>
          </a:xfrm>
        </p:spPr>
        <p:txBody>
          <a:bodyPr/>
          <a:lstStyle/>
          <a:p>
            <a:r>
              <a:rPr lang="en-US" sz="2400" dirty="0"/>
              <a:t>Help us kick off the year-long celebration of our 50</a:t>
            </a:r>
            <a:r>
              <a:rPr lang="en-US" sz="2400" baseline="30000" dirty="0"/>
              <a:t>th</a:t>
            </a:r>
            <a:r>
              <a:rPr lang="en-US" sz="2400" dirty="0"/>
              <a:t> anniversary</a:t>
            </a:r>
          </a:p>
          <a:p>
            <a:r>
              <a:rPr lang="en-US" sz="2400" dirty="0"/>
              <a:t>Drinks and refreshments </a:t>
            </a:r>
            <a:br>
              <a:rPr lang="en-US" sz="2400" dirty="0"/>
            </a:br>
            <a:r>
              <a:rPr lang="en-US" sz="2400" dirty="0"/>
              <a:t>will be served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6DF5479-E891-475B-AF77-DA9ABC0F74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2819400"/>
            <a:ext cx="3613402" cy="325623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C4BCBE-EB5A-4EB6-868E-B5EDA56AEE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Explosion: 8 Points 1">
            <a:extLst>
              <a:ext uri="{FF2B5EF4-FFF2-40B4-BE49-F238E27FC236}">
                <a16:creationId xmlns:a16="http://schemas.microsoft.com/office/drawing/2014/main" id="{7E6F3821-229A-4CF6-BEB1-741C1C90D81B}"/>
              </a:ext>
            </a:extLst>
          </p:cNvPr>
          <p:cNvSpPr/>
          <p:nvPr/>
        </p:nvSpPr>
        <p:spPr>
          <a:xfrm>
            <a:off x="3733800" y="2286000"/>
            <a:ext cx="5486399" cy="5791200"/>
          </a:xfrm>
          <a:prstGeom prst="irregularSeal1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/>
          </a:p>
          <a:p>
            <a:pPr algn="ctr"/>
            <a:r>
              <a:rPr lang="en-US" dirty="0"/>
              <a:t>Shuttles</a:t>
            </a:r>
            <a:r>
              <a:rPr lang="en-US" b="1" dirty="0"/>
              <a:t> </a:t>
            </a:r>
            <a:r>
              <a:rPr lang="en-US" dirty="0"/>
              <a:t>will be running between the </a:t>
            </a:r>
            <a:r>
              <a:rPr lang="en-US" dirty="0" err="1"/>
              <a:t>JW</a:t>
            </a:r>
            <a:r>
              <a:rPr lang="en-US" dirty="0"/>
              <a:t> Marriott and the GRAM throughout the entire event </a:t>
            </a:r>
          </a:p>
          <a:p>
            <a:pPr algn="ctr"/>
            <a:endParaRPr lang="en-US" dirty="0"/>
          </a:p>
          <a:p>
            <a:pPr algn="ctr"/>
            <a:r>
              <a:rPr lang="en-US" sz="1600" dirty="0"/>
              <a:t>(catch one from the ballroom entrance at the </a:t>
            </a:r>
            <a:r>
              <a:rPr lang="en-US" sz="1600" dirty="0" err="1"/>
              <a:t>JW</a:t>
            </a:r>
            <a:r>
              <a:rPr lang="en-US" sz="1600" dirty="0"/>
              <a:t>, off </a:t>
            </a:r>
            <a:r>
              <a:rPr lang="en-US" sz="1600" dirty="0" err="1"/>
              <a:t>Campau</a:t>
            </a:r>
            <a:r>
              <a:rPr lang="en-US" sz="1600" dirty="0"/>
              <a:t> Street, NOT the main lobby/valet entrance)</a:t>
            </a:r>
          </a:p>
        </p:txBody>
      </p:sp>
    </p:spTree>
    <p:extLst>
      <p:ext uri="{BB962C8B-B14F-4D97-AF65-F5344CB8AC3E}">
        <p14:creationId xmlns:p14="http://schemas.microsoft.com/office/powerpoint/2010/main" val="39619013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BD013-4A19-4B96-B44A-EBBF123FAE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1" y="457200"/>
            <a:ext cx="4142511" cy="3962400"/>
          </a:xfrm>
        </p:spPr>
        <p:txBody>
          <a:bodyPr/>
          <a:lstStyle/>
          <a:p>
            <a:r>
              <a:rPr lang="en-US" dirty="0"/>
              <a:t>How do we champion an industry when we’re so busy selling our own agendas?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F0F774-ADB5-499B-862B-1E3BE056BC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6" name="Picture 5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712D8DBB-CB54-4931-8B0A-4A09671C6D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457199"/>
            <a:ext cx="4050130" cy="62422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1DB09C-56DB-49B4-8D74-E2471AA93AF6}"/>
              </a:ext>
            </a:extLst>
          </p:cNvPr>
          <p:cNvSpPr txBox="1"/>
          <p:nvPr/>
        </p:nvSpPr>
        <p:spPr>
          <a:xfrm>
            <a:off x="647701" y="47244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LOOK FOR OUR AGENDAS THROUGHOUT 2020</a:t>
            </a:r>
          </a:p>
        </p:txBody>
      </p:sp>
      <p:pic>
        <p:nvPicPr>
          <p:cNvPr id="9" name="Graphic 8" descr="Paperclip">
            <a:extLst>
              <a:ext uri="{FF2B5EF4-FFF2-40B4-BE49-F238E27FC236}">
                <a16:creationId xmlns:a16="http://schemas.microsoft.com/office/drawing/2014/main" id="{32B675D8-8D2B-4538-B231-B78F9FBD0C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971812" y="22859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2246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/>
              <a:t>See you at the party!</a:t>
            </a:r>
          </a:p>
        </p:txBody>
      </p:sp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7200" dirty="0"/>
              <a:t>Thanks for the day!</a:t>
            </a:r>
          </a:p>
        </p:txBody>
      </p:sp>
    </p:spTree>
    <p:extLst>
      <p:ext uri="{BB962C8B-B14F-4D97-AF65-F5344CB8AC3E}">
        <p14:creationId xmlns:p14="http://schemas.microsoft.com/office/powerpoint/2010/main" val="3342366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2590800"/>
          </a:xfrm>
        </p:spPr>
        <p:txBody>
          <a:bodyPr/>
          <a:lstStyle/>
          <a:p>
            <a:r>
              <a:rPr lang="en-US" sz="4400" dirty="0">
                <a:solidFill>
                  <a:schemeClr val="bg1"/>
                </a:solidFill>
              </a:rPr>
              <a:t>Welcome to the 2018 CEO Roundtable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Greetings from the Board</a:t>
            </a:r>
          </a:p>
          <a:p>
            <a:pPr lvl="1"/>
            <a:r>
              <a:rPr lang="en-US" dirty="0"/>
              <a:t>Your 2019-2020 Board of Directors</a:t>
            </a:r>
          </a:p>
          <a:p>
            <a:pPr lvl="1"/>
            <a:r>
              <a:rPr lang="en-US" dirty="0"/>
              <a:t>Hint at the 2019 dividend checks</a:t>
            </a:r>
          </a:p>
          <a:p>
            <a:pPr>
              <a:spcBef>
                <a:spcPts val="1800"/>
              </a:spcBef>
            </a:pPr>
            <a:r>
              <a:rPr lang="en-US" dirty="0"/>
              <a:t>CEO Roundtable</a:t>
            </a:r>
          </a:p>
          <a:p>
            <a:pPr lvl="1"/>
            <a:r>
              <a:rPr lang="en-US" dirty="0"/>
              <a:t>CEO brainstorming: CUSO initiatives to act on going forward </a:t>
            </a:r>
          </a:p>
          <a:p>
            <a:pPr>
              <a:spcBef>
                <a:spcPts val="1800"/>
              </a:spcBef>
            </a:pPr>
            <a:r>
              <a:rPr lang="en-US" dirty="0"/>
              <a:t>cuasterisk.com CEO Live Chat Room</a:t>
            </a:r>
          </a:p>
          <a:p>
            <a:pPr lvl="1"/>
            <a:r>
              <a:rPr lang="en-US" dirty="0"/>
              <a:t>CEO networking: Talking with each other with networking as the point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1" y="3352800"/>
            <a:ext cx="4011084" cy="1905001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</a:rPr>
              <a:t>TODAY’S AGENDA</a:t>
            </a:r>
          </a:p>
          <a:p>
            <a:endParaRPr lang="en-US" sz="1800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CCC64E1-ADA8-4EAC-9934-9332D98CB5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965" y="5647000"/>
            <a:ext cx="4850235" cy="914400"/>
          </a:xfrm>
        </p:spPr>
        <p:txBody>
          <a:bodyPr/>
          <a:lstStyle/>
          <a:p>
            <a:r>
              <a:rPr lang="en-US" dirty="0"/>
              <a:t>And don’t forget tonight’s special event: </a:t>
            </a:r>
          </a:p>
          <a:p>
            <a:r>
              <a:rPr lang="en-US" dirty="0"/>
              <a:t>50</a:t>
            </a:r>
            <a:r>
              <a:rPr lang="en-US" baseline="30000" dirty="0"/>
              <a:t>th</a:t>
            </a:r>
            <a:r>
              <a:rPr lang="en-US" dirty="0"/>
              <a:t> Anniversary Open House </a:t>
            </a:r>
            <a:br>
              <a:rPr lang="en-US" dirty="0"/>
            </a:br>
            <a:r>
              <a:rPr lang="en-US" sz="1100" dirty="0"/>
              <a:t>at the </a:t>
            </a:r>
            <a:r>
              <a:rPr lang="en-US" dirty="0"/>
              <a:t>Grand Rapids Art Museum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ECA05843-442D-4C4C-BBBC-20A5175B5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5253319"/>
            <a:ext cx="1720598" cy="1550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053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331A4D25-F5B2-4B06-A243-9A4EE5241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0592"/>
            <a:ext cx="8457842" cy="668120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838200" y="914400"/>
            <a:ext cx="48006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During the CEO Roundtable, CEOs break it down </a:t>
            </a:r>
            <a:r>
              <a:rPr lang="en-US" sz="3600" b="1" dirty="0">
                <a:solidFill>
                  <a:schemeClr val="accent2"/>
                </a:solidFill>
                <a:latin typeface="+mj-lt"/>
              </a:rPr>
              <a:t>with their peers,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and we see where the room goes on credit union industry challenges and opportunities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BF5A01-171C-4FFF-A4FE-FDFACC9453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2" y="1387653"/>
            <a:ext cx="2588858" cy="2953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4AE6F91A-8FC1-4E00-8ACB-784572DFCCD0}"/>
              </a:ext>
            </a:extLst>
          </p:cNvPr>
          <p:cNvSpPr/>
          <p:nvPr/>
        </p:nvSpPr>
        <p:spPr>
          <a:xfrm>
            <a:off x="8456262" y="3657600"/>
            <a:ext cx="3200399" cy="1676400"/>
          </a:xfrm>
          <a:prstGeom prst="cloudCallout">
            <a:avLst>
              <a:gd name="adj1" fmla="val -58002"/>
              <a:gd name="adj2" fmla="val -409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I’m putting on my listening hat!</a:t>
            </a:r>
          </a:p>
        </p:txBody>
      </p:sp>
    </p:spTree>
    <p:extLst>
      <p:ext uri="{BB962C8B-B14F-4D97-AF65-F5344CB8AC3E}">
        <p14:creationId xmlns:p14="http://schemas.microsoft.com/office/powerpoint/2010/main" val="66478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fireworks in the sky&#10;&#10;Description automatically generated">
            <a:extLst>
              <a:ext uri="{FF2B5EF4-FFF2-40B4-BE49-F238E27FC236}">
                <a16:creationId xmlns:a16="http://schemas.microsoft.com/office/drawing/2014/main" id="{331A4D25-F5B2-4B06-A243-9A4EE5241C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100592"/>
            <a:ext cx="8457842" cy="668120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idx="4294967295"/>
          </p:nvPr>
        </p:nvSpPr>
        <p:spPr>
          <a:xfrm>
            <a:off x="838200" y="914400"/>
            <a:ext cx="4572000" cy="441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  <a:latin typeface="+mj-lt"/>
              </a:rPr>
              <a:t>This year we’re trying something new: a </a:t>
            </a:r>
            <a:r>
              <a:rPr lang="en-US" sz="3600" b="1" dirty="0">
                <a:solidFill>
                  <a:schemeClr val="accent2"/>
                </a:solidFill>
                <a:latin typeface="+mj-lt"/>
              </a:rPr>
              <a:t>live chat room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where you can network, with </a:t>
            </a:r>
            <a:r>
              <a:rPr lang="en-US" sz="3600" b="1" dirty="0">
                <a:solidFill>
                  <a:schemeClr val="accent2"/>
                </a:solidFill>
                <a:latin typeface="+mj-lt"/>
              </a:rPr>
              <a:t>networking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being the whole point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17B0FFC-2501-4AD8-90B4-12537B1FA0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53202" y="1387653"/>
            <a:ext cx="2588858" cy="29533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CB0A4740-C9DA-4DB4-BD1C-07B3B88671F5}"/>
              </a:ext>
            </a:extLst>
          </p:cNvPr>
          <p:cNvSpPr/>
          <p:nvPr/>
        </p:nvSpPr>
        <p:spPr>
          <a:xfrm>
            <a:off x="8456262" y="3657600"/>
            <a:ext cx="3200399" cy="1676400"/>
          </a:xfrm>
          <a:prstGeom prst="cloudCallout">
            <a:avLst>
              <a:gd name="adj1" fmla="val -58002"/>
              <a:gd name="adj2" fmla="val -4095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I’m putting on my listening hat!</a:t>
            </a:r>
          </a:p>
        </p:txBody>
      </p:sp>
    </p:spTree>
    <p:extLst>
      <p:ext uri="{BB962C8B-B14F-4D97-AF65-F5344CB8AC3E}">
        <p14:creationId xmlns:p14="http://schemas.microsoft.com/office/powerpoint/2010/main" val="3532570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26274ED-5158-4EBA-8CC5-B676DB505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Chairman’s Report</a:t>
            </a:r>
          </a:p>
        </p:txBody>
      </p:sp>
    </p:spTree>
    <p:extLst>
      <p:ext uri="{BB962C8B-B14F-4D97-AF65-F5344CB8AC3E}">
        <p14:creationId xmlns:p14="http://schemas.microsoft.com/office/powerpoint/2010/main" val="1593556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139" y="3259718"/>
            <a:ext cx="2293698" cy="22936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416" y="3250534"/>
            <a:ext cx="2312066" cy="2312066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32" y="3250534"/>
            <a:ext cx="2312066" cy="231206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344" y="612035"/>
            <a:ext cx="2312066" cy="2312066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612035"/>
            <a:ext cx="2312066" cy="2312066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89" y="612035"/>
            <a:ext cx="2312066" cy="231206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0401" y="3250534"/>
            <a:ext cx="2312066" cy="2312066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04800" y="1295400"/>
            <a:ext cx="2787632" cy="1188570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2"/>
                </a:solidFill>
              </a:rPr>
              <a:t>Your 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2019-2020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Board of </a:t>
            </a:r>
            <a:br>
              <a:rPr lang="en-US" sz="36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</a:rPr>
              <a:t>Directors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54756" y="2286000"/>
            <a:ext cx="2377440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Linda Bodie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Element Federal CU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October 2013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16410" y="4917013"/>
            <a:ext cx="2377440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Dean Wilson, Director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Focus Credit Union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January 2008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85800" y="4917013"/>
            <a:ext cx="2377440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Kris Lewis, Director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Allegan Community CU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October 2018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69561" y="2286000"/>
            <a:ext cx="2377440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Scott McFarland, Chairman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Honor Credit Union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August 2009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966421" y="4917013"/>
            <a:ext cx="2377440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Vickie Schmitzer, Sec./Treasurer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Frankenmuth Credit Union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October 2007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445749" y="4917013"/>
            <a:ext cx="2384847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Jeff Jorgensen, Director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CEO, Sioux Empire Federal CU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December 2009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203713" y="5828234"/>
            <a:ext cx="33016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360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+mj-lt"/>
              </a:rPr>
              <a:t>THANK YOU!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44339" y="2286000"/>
            <a:ext cx="2377440" cy="569387"/>
          </a:xfrm>
          <a:prstGeom prst="rect">
            <a:avLst/>
          </a:prstGeom>
          <a:solidFill>
            <a:schemeClr val="accent1">
              <a:lumMod val="60000"/>
              <a:lumOff val="40000"/>
              <a:alpha val="85098"/>
            </a:schemeClr>
          </a:solidFill>
          <a:effectLst/>
        </p:spPr>
        <p:txBody>
          <a:bodyPr wrap="square" rtlCol="0">
            <a:spAutoFit/>
          </a:bodyPr>
          <a:lstStyle/>
          <a:p>
            <a:pPr algn="r"/>
            <a:r>
              <a:rPr lang="en-US" sz="1100" b="1" dirty="0">
                <a:solidFill>
                  <a:schemeClr val="bg2"/>
                </a:solidFill>
              </a:rPr>
              <a:t>Tom Gryp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President/CEO, Notre Dame FCU</a:t>
            </a:r>
          </a:p>
          <a:p>
            <a:pPr algn="r"/>
            <a:r>
              <a:rPr lang="en-US" sz="1000" dirty="0">
                <a:solidFill>
                  <a:schemeClr val="bg2"/>
                </a:solidFill>
              </a:rPr>
              <a:t>Board Member since October 2016</a:t>
            </a:r>
          </a:p>
        </p:txBody>
      </p:sp>
    </p:spTree>
    <p:extLst>
      <p:ext uri="{BB962C8B-B14F-4D97-AF65-F5344CB8AC3E}">
        <p14:creationId xmlns:p14="http://schemas.microsoft.com/office/powerpoint/2010/main" val="222702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609600"/>
            <a:ext cx="4011084" cy="2743200"/>
          </a:xfrm>
        </p:spPr>
        <p:txBody>
          <a:bodyPr/>
          <a:lstStyle/>
          <a:p>
            <a:r>
              <a:rPr lang="en-US" sz="5400" dirty="0"/>
              <a:t>A Hint on This Year’s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Declared 2019 Patronage Dividends:</a:t>
            </a:r>
          </a:p>
          <a:p>
            <a:pPr marL="457200" lvl="1" indent="0">
              <a:buNone/>
              <a:tabLst>
                <a:tab pos="2290763" algn="r"/>
                <a:tab pos="2513013" algn="l"/>
              </a:tabLst>
            </a:pPr>
            <a:r>
              <a:rPr lang="en-US" sz="2000" dirty="0"/>
              <a:t>$	2,250,000	Standard Patronage Dividend</a:t>
            </a:r>
          </a:p>
          <a:p>
            <a:pPr marL="457200" lvl="1" indent="0">
              <a:buNone/>
              <a:tabLst>
                <a:tab pos="2290763" algn="r"/>
                <a:tab pos="2513013" algn="l"/>
              </a:tabLst>
            </a:pPr>
            <a:r>
              <a:rPr lang="en-US" sz="2000" u="sng" dirty="0"/>
              <a:t>$	3,750,000</a:t>
            </a:r>
            <a:r>
              <a:rPr lang="en-US" sz="2000" dirty="0"/>
              <a:t>	Bonus Patronage Dividend</a:t>
            </a:r>
          </a:p>
          <a:p>
            <a:pPr marL="457200" lvl="1" indent="0">
              <a:buNone/>
              <a:tabLst>
                <a:tab pos="2290763" algn="r"/>
                <a:tab pos="2513013" algn="l"/>
              </a:tabLst>
            </a:pPr>
            <a:r>
              <a:rPr lang="en-US" sz="2000" b="1" dirty="0"/>
              <a:t>$	6,000,000 </a:t>
            </a:r>
          </a:p>
          <a:p>
            <a:pPr marL="457200" lvl="1" indent="0">
              <a:buNone/>
              <a:tabLst>
                <a:tab pos="2290763" algn="r"/>
                <a:tab pos="2513013" algn="l"/>
              </a:tabLst>
            </a:pPr>
            <a:r>
              <a:rPr lang="en-US" sz="2000" u="sng" dirty="0"/>
              <a:t>$	842,820</a:t>
            </a:r>
            <a:r>
              <a:rPr lang="en-US" sz="2000" dirty="0"/>
              <a:t>	Ownership Dividend</a:t>
            </a:r>
          </a:p>
          <a:p>
            <a:pPr marL="457200" lvl="1" indent="0">
              <a:buNone/>
              <a:tabLst>
                <a:tab pos="2290763" algn="r"/>
                <a:tab pos="2513013" algn="l"/>
              </a:tabLst>
            </a:pPr>
            <a:r>
              <a:rPr lang="en-US" sz="3200" b="1" spc="-100" dirty="0">
                <a:solidFill>
                  <a:schemeClr val="accent3"/>
                </a:solidFill>
              </a:rPr>
              <a:t>$	6,842,820</a:t>
            </a:r>
            <a:endParaRPr lang="en-US" b="1" spc="-100" dirty="0">
              <a:solidFill>
                <a:schemeClr val="accent3"/>
              </a:solidFill>
            </a:endParaRPr>
          </a:p>
          <a:p>
            <a:endParaRPr lang="en-US" dirty="0"/>
          </a:p>
          <a:p>
            <a:r>
              <a:rPr lang="en-US" dirty="0"/>
              <a:t>Projected Stock Dividend:</a:t>
            </a:r>
            <a:r>
              <a:rPr lang="en-US" dirty="0">
                <a:solidFill>
                  <a:schemeClr val="accent1"/>
                </a:solidFill>
              </a:rPr>
              <a:t>  </a:t>
            </a:r>
            <a:r>
              <a:rPr lang="en-US" b="1" dirty="0">
                <a:solidFill>
                  <a:schemeClr val="accent3"/>
                </a:solidFill>
              </a:rPr>
              <a:t>4.00% </a:t>
            </a:r>
          </a:p>
          <a:p>
            <a:endParaRPr lang="en-US" dirty="0"/>
          </a:p>
          <a:p>
            <a:r>
              <a:rPr lang="en-US" dirty="0"/>
              <a:t>Projected Increase in Stock Equity: 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b="1" dirty="0">
                <a:solidFill>
                  <a:schemeClr val="accent3"/>
                </a:solidFill>
              </a:rPr>
              <a:t>5.25%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9067800" y="6019800"/>
            <a:ext cx="3047999" cy="685800"/>
          </a:xfrm>
        </p:spPr>
        <p:txBody>
          <a:bodyPr>
            <a:normAutofit/>
          </a:bodyPr>
          <a:lstStyle/>
          <a:p>
            <a:pPr algn="r"/>
            <a:r>
              <a:rPr lang="en-US" dirty="0">
                <a:solidFill>
                  <a:schemeClr val="tx1"/>
                </a:solidFill>
              </a:rPr>
              <a:t>All are projections, to be finalized by our CPA in December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A0BBFB6-011C-4BBF-9D2C-45905A5CD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671" y="3880100"/>
            <a:ext cx="2374397" cy="213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E0FD075A-F4B1-45FE-B6E1-717A406CC0C2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sz="2400" dirty="0"/>
              <a:t>A morning full of robust conversations that inspire our board and our CEO to propose new initiatives for our CUSO to take on in the future</a:t>
            </a:r>
          </a:p>
          <a:p>
            <a:r>
              <a:rPr lang="en-US" sz="2400" dirty="0"/>
              <a:t>Put on your thinking caps and let’s hear about what you would do if you were the CEO of this CUSO, listening at the sidelines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89E4C8BF-D820-45C3-96B4-3540AC7CBD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goals for today’s interactions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3CA7C7D-7F1F-4DBC-855B-C2553ED4642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sz="2400" dirty="0"/>
              <a:t>No rules</a:t>
            </a:r>
          </a:p>
          <a:p>
            <a:r>
              <a:rPr lang="en-US" sz="2400" dirty="0"/>
              <a:t>No expectations</a:t>
            </a:r>
          </a:p>
          <a:p>
            <a:r>
              <a:rPr lang="en-US" sz="2400" dirty="0"/>
              <a:t>No judgment</a:t>
            </a:r>
          </a:p>
          <a:p>
            <a:r>
              <a:rPr lang="en-US" sz="2400" dirty="0"/>
              <a:t>No Randy</a:t>
            </a:r>
          </a:p>
          <a:p>
            <a:endParaRPr lang="en-US" sz="2400" dirty="0"/>
          </a:p>
          <a:p>
            <a:r>
              <a:rPr lang="en-US" sz="2400" dirty="0"/>
              <a:t>What do you want to talk about that might change your world?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53962C3-1D43-464B-842E-8120880815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CEO Roundtable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2E4E3FB1-C0C4-49C4-96FD-388A96BC7E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/>
              <a:t>cuasterisk.com Live Chat Room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3AEE5D2E-2C1F-4A77-A8AE-DDBBAE509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F42D85-6D6D-4ED8-A207-576450FE2C3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042118"/>
      </p:ext>
    </p:extLst>
  </p:cSld>
  <p:clrMapOvr>
    <a:masterClrMapping/>
  </p:clrMapOvr>
</p:sld>
</file>

<file path=ppt/theme/theme1.xml><?xml version="1.0" encoding="utf-8"?>
<a:theme xmlns:a="http://schemas.openxmlformats.org/drawingml/2006/main" name="BetaTraining">
  <a:themeElements>
    <a:clrScheme name="2019 CEO Strat">
      <a:dk1>
        <a:sysClr val="windowText" lastClr="000000"/>
      </a:dk1>
      <a:lt1>
        <a:sysClr val="window" lastClr="FFFFFF"/>
      </a:lt1>
      <a:dk2>
        <a:srgbClr val="2B2926"/>
      </a:dk2>
      <a:lt2>
        <a:srgbClr val="F6E2CC"/>
      </a:lt2>
      <a:accent1>
        <a:srgbClr val="2B2926"/>
      </a:accent1>
      <a:accent2>
        <a:srgbClr val="D4AF37"/>
      </a:accent2>
      <a:accent3>
        <a:srgbClr val="006600"/>
      </a:accent3>
      <a:accent4>
        <a:srgbClr val="C00000"/>
      </a:accent4>
      <a:accent5>
        <a:srgbClr val="FEF5DC"/>
      </a:accent5>
      <a:accent6>
        <a:srgbClr val="555187"/>
      </a:accent6>
      <a:hlink>
        <a:srgbClr val="D1A13A"/>
      </a:hlink>
      <a:folHlink>
        <a:srgbClr val="D1A13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taTraining" id="{AFDF482B-49D5-4D0C-BFF6-2A4AE6BC5476}" vid="{6A1A1330-D1E1-4620-904B-055444A975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5296</TotalTime>
  <Words>1069</Words>
  <Application>Microsoft Office PowerPoint</Application>
  <PresentationFormat>Widescreen</PresentationFormat>
  <Paragraphs>189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Century Gothic</vt:lpstr>
      <vt:lpstr>Garamond</vt:lpstr>
      <vt:lpstr>Wingdings</vt:lpstr>
      <vt:lpstr>BetaTraining</vt:lpstr>
      <vt:lpstr>Welcome!</vt:lpstr>
      <vt:lpstr>CEO Roundtable</vt:lpstr>
      <vt:lpstr>Welcome to the 2018 CEO Roundtable</vt:lpstr>
      <vt:lpstr>PowerPoint Presentation</vt:lpstr>
      <vt:lpstr>PowerPoint Presentation</vt:lpstr>
      <vt:lpstr>Chairman’s Report</vt:lpstr>
      <vt:lpstr>Your  2019-2020 Board of  Directors</vt:lpstr>
      <vt:lpstr>A Hint on This Year’s Numbers</vt:lpstr>
      <vt:lpstr>My goals for today’s interactions</vt:lpstr>
      <vt:lpstr>Time for some roundtable brainstorming...</vt:lpstr>
      <vt:lpstr>Here’s how it will work:</vt:lpstr>
      <vt:lpstr>Growing the Pie for Your Teams</vt:lpstr>
      <vt:lpstr>Increasing Returns for Your Members</vt:lpstr>
      <vt:lpstr>The Next 5, 15, or 50 Years</vt:lpstr>
      <vt:lpstr>It can all be so frantic!</vt:lpstr>
      <vt:lpstr>Time for lunch!</vt:lpstr>
      <vt:lpstr>PowerPoint Presentation</vt:lpstr>
      <vt:lpstr>Now let’s try something new...</vt:lpstr>
      <vt:lpstr>Wrap-up</vt:lpstr>
      <vt:lpstr>Join us at the party!!</vt:lpstr>
      <vt:lpstr>How do we champion an industry when we’re so busy selling our own agendas?</vt:lpstr>
      <vt:lpstr>Thanks for the day!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Dawn Moore</dc:creator>
  <cp:lastModifiedBy>Dawn Moore</cp:lastModifiedBy>
  <cp:revision>446</cp:revision>
  <cp:lastPrinted>2019-11-05T13:57:36Z</cp:lastPrinted>
  <dcterms:created xsi:type="dcterms:W3CDTF">2011-10-28T12:50:24Z</dcterms:created>
  <dcterms:modified xsi:type="dcterms:W3CDTF">2019-11-05T13:57:41Z</dcterms:modified>
</cp:coreProperties>
</file>