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29" r:id="rId2"/>
  </p:sldMasterIdLst>
  <p:notesMasterIdLst>
    <p:notesMasterId r:id="rId86"/>
  </p:notesMasterIdLst>
  <p:handoutMasterIdLst>
    <p:handoutMasterId r:id="rId87"/>
  </p:handoutMasterIdLst>
  <p:sldIdLst>
    <p:sldId id="826" r:id="rId3"/>
    <p:sldId id="717" r:id="rId4"/>
    <p:sldId id="757" r:id="rId5"/>
    <p:sldId id="842" r:id="rId6"/>
    <p:sldId id="647" r:id="rId7"/>
    <p:sldId id="729" r:id="rId8"/>
    <p:sldId id="730" r:id="rId9"/>
    <p:sldId id="843" r:id="rId10"/>
    <p:sldId id="845" r:id="rId11"/>
    <p:sldId id="844" r:id="rId12"/>
    <p:sldId id="846" r:id="rId13"/>
    <p:sldId id="737" r:id="rId14"/>
    <p:sldId id="742" r:id="rId15"/>
    <p:sldId id="743" r:id="rId16"/>
    <p:sldId id="847" r:id="rId17"/>
    <p:sldId id="848" r:id="rId18"/>
    <p:sldId id="744" r:id="rId19"/>
    <p:sldId id="828" r:id="rId20"/>
    <p:sldId id="832" r:id="rId21"/>
    <p:sldId id="862" r:id="rId22"/>
    <p:sldId id="745" r:id="rId23"/>
    <p:sldId id="750" r:id="rId24"/>
    <p:sldId id="849" r:id="rId25"/>
    <p:sldId id="868" r:id="rId26"/>
    <p:sldId id="869" r:id="rId27"/>
    <p:sldId id="751" r:id="rId28"/>
    <p:sldId id="840" r:id="rId29"/>
    <p:sldId id="870" r:id="rId30"/>
    <p:sldId id="749" r:id="rId31"/>
    <p:sldId id="852" r:id="rId32"/>
    <p:sldId id="752" r:id="rId33"/>
    <p:sldId id="734" r:id="rId34"/>
    <p:sldId id="853" r:id="rId35"/>
    <p:sldId id="854" r:id="rId36"/>
    <p:sldId id="872" r:id="rId37"/>
    <p:sldId id="873" r:id="rId38"/>
    <p:sldId id="920" r:id="rId39"/>
    <p:sldId id="871" r:id="rId40"/>
    <p:sldId id="841" r:id="rId41"/>
    <p:sldId id="874" r:id="rId42"/>
    <p:sldId id="907" r:id="rId43"/>
    <p:sldId id="880" r:id="rId44"/>
    <p:sldId id="875" r:id="rId45"/>
    <p:sldId id="830" r:id="rId46"/>
    <p:sldId id="858" r:id="rId47"/>
    <p:sldId id="881" r:id="rId48"/>
    <p:sldId id="856" r:id="rId49"/>
    <p:sldId id="879" r:id="rId50"/>
    <p:sldId id="878" r:id="rId51"/>
    <p:sldId id="732" r:id="rId52"/>
    <p:sldId id="891" r:id="rId53"/>
    <p:sldId id="892" r:id="rId54"/>
    <p:sldId id="897" r:id="rId55"/>
    <p:sldId id="927" r:id="rId56"/>
    <p:sldId id="896" r:id="rId57"/>
    <p:sldId id="895" r:id="rId58"/>
    <p:sldId id="893" r:id="rId59"/>
    <p:sldId id="906" r:id="rId60"/>
    <p:sldId id="890" r:id="rId61"/>
    <p:sldId id="885" r:id="rId62"/>
    <p:sldId id="932" r:id="rId63"/>
    <p:sldId id="908" r:id="rId64"/>
    <p:sldId id="909" r:id="rId65"/>
    <p:sldId id="921" r:id="rId66"/>
    <p:sldId id="910" r:id="rId67"/>
    <p:sldId id="911" r:id="rId68"/>
    <p:sldId id="912" r:id="rId69"/>
    <p:sldId id="282" r:id="rId70"/>
    <p:sldId id="900" r:id="rId71"/>
    <p:sldId id="733" r:id="rId72"/>
    <p:sldId id="926" r:id="rId73"/>
    <p:sldId id="882" r:id="rId74"/>
    <p:sldId id="923" r:id="rId75"/>
    <p:sldId id="931" r:id="rId76"/>
    <p:sldId id="924" r:id="rId77"/>
    <p:sldId id="930" r:id="rId78"/>
    <p:sldId id="929" r:id="rId79"/>
    <p:sldId id="735" r:id="rId80"/>
    <p:sldId id="736" r:id="rId81"/>
    <p:sldId id="753" r:id="rId82"/>
    <p:sldId id="756" r:id="rId83"/>
    <p:sldId id="861" r:id="rId84"/>
    <p:sldId id="754" r:id="rId8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3E8BB555-DD4F-4888-A996-8399F831E190}">
          <p14:sldIdLst>
            <p14:sldId id="826"/>
            <p14:sldId id="717"/>
            <p14:sldId id="757"/>
            <p14:sldId id="842"/>
            <p14:sldId id="647"/>
            <p14:sldId id="729"/>
          </p14:sldIdLst>
        </p14:section>
        <p14:section name="Data" id="{70B18B5E-55FA-4932-91F8-650B3E56B195}">
          <p14:sldIdLst>
            <p14:sldId id="730"/>
            <p14:sldId id="843"/>
            <p14:sldId id="845"/>
            <p14:sldId id="844"/>
            <p14:sldId id="846"/>
            <p14:sldId id="737"/>
            <p14:sldId id="742"/>
            <p14:sldId id="743"/>
            <p14:sldId id="847"/>
            <p14:sldId id="848"/>
            <p14:sldId id="744"/>
            <p14:sldId id="828"/>
            <p14:sldId id="832"/>
            <p14:sldId id="862"/>
            <p14:sldId id="745"/>
            <p14:sldId id="750"/>
            <p14:sldId id="849"/>
            <p14:sldId id="868"/>
            <p14:sldId id="869"/>
            <p14:sldId id="751"/>
            <p14:sldId id="840"/>
            <p14:sldId id="870"/>
            <p14:sldId id="749"/>
            <p14:sldId id="852"/>
            <p14:sldId id="752"/>
          </p14:sldIdLst>
        </p14:section>
        <p14:section name="Business Mbrs" id="{28A10014-8245-4E43-AEC3-748E4407506D}">
          <p14:sldIdLst>
            <p14:sldId id="734"/>
            <p14:sldId id="853"/>
            <p14:sldId id="854"/>
            <p14:sldId id="872"/>
            <p14:sldId id="873"/>
            <p14:sldId id="920"/>
            <p14:sldId id="871"/>
            <p14:sldId id="841"/>
            <p14:sldId id="874"/>
            <p14:sldId id="907"/>
            <p14:sldId id="880"/>
            <p14:sldId id="875"/>
            <p14:sldId id="830"/>
            <p14:sldId id="858"/>
            <p14:sldId id="881"/>
            <p14:sldId id="856"/>
            <p14:sldId id="879"/>
            <p14:sldId id="878"/>
          </p14:sldIdLst>
        </p14:section>
        <p14:section name="ACH" id="{B2A4F177-DC9A-4E07-8E4B-7DECB24238DE}">
          <p14:sldIdLst>
            <p14:sldId id="732"/>
            <p14:sldId id="891"/>
            <p14:sldId id="892"/>
            <p14:sldId id="897"/>
            <p14:sldId id="927"/>
            <p14:sldId id="896"/>
            <p14:sldId id="895"/>
            <p14:sldId id="893"/>
            <p14:sldId id="906"/>
            <p14:sldId id="890"/>
            <p14:sldId id="885"/>
            <p14:sldId id="932"/>
            <p14:sldId id="908"/>
            <p14:sldId id="909"/>
            <p14:sldId id="921"/>
            <p14:sldId id="910"/>
            <p14:sldId id="911"/>
            <p14:sldId id="912"/>
            <p14:sldId id="282"/>
            <p14:sldId id="900"/>
          </p14:sldIdLst>
        </p14:section>
        <p14:section name="Internet Solutions" id="{FEB67802-1301-4EC3-9CC8-CE4D9233BEAB}">
          <p14:sldIdLst>
            <p14:sldId id="733"/>
            <p14:sldId id="926"/>
            <p14:sldId id="882"/>
            <p14:sldId id="923"/>
            <p14:sldId id="931"/>
            <p14:sldId id="924"/>
            <p14:sldId id="930"/>
            <p14:sldId id="929"/>
          </p14:sldIdLst>
        </p14:section>
        <p14:section name="Succession Planning" id="{AF839B50-C741-4E6E-8AFF-EF2C40DFADC9}">
          <p14:sldIdLst>
            <p14:sldId id="735"/>
            <p14:sldId id="736"/>
            <p14:sldId id="753"/>
          </p14:sldIdLst>
        </p14:section>
        <p14:section name="Wrapup" id="{B0DDE353-0ED5-4A65-BFDA-A1B15B1C9279}">
          <p14:sldIdLst>
            <p14:sldId id="756"/>
            <p14:sldId id="861"/>
            <p14:sldId id="754"/>
          </p14:sldIdLst>
        </p14:section>
      </p14:sectionLst>
    </p:ext>
    <p:ext uri="{EFAFB233-063F-42B5-8137-9DF3F51BA10A}">
      <p15:sldGuideLst xmlns:p15="http://schemas.microsoft.com/office/powerpoint/2012/main">
        <p15:guide id="1" pos="313" userDrawn="1">
          <p15:clr>
            <a:srgbClr val="A4A3A4"/>
          </p15:clr>
        </p15:guide>
        <p15:guide id="2" orient="horz" pos="376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58662"/>
    <a:srgbClr val="F5961C"/>
    <a:srgbClr val="3FA4A6"/>
    <a:srgbClr val="FFA500"/>
    <a:srgbClr val="FFFFFF"/>
    <a:srgbClr val="FFF6CD"/>
    <a:srgbClr val="94B6D2"/>
    <a:srgbClr val="F6B7A7"/>
    <a:srgbClr val="E3740B"/>
    <a:srgbClr val="EDFB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C2FFA5D-87B4-456A-9821-1D502468CF0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212" autoAdjust="0"/>
    <p:restoredTop sz="95617" autoAdjust="0"/>
  </p:normalViewPr>
  <p:slideViewPr>
    <p:cSldViewPr snapToGrid="0">
      <p:cViewPr varScale="1">
        <p:scale>
          <a:sx n="64" d="100"/>
          <a:sy n="64" d="100"/>
        </p:scale>
        <p:origin x="726" y="60"/>
      </p:cViewPr>
      <p:guideLst>
        <p:guide pos="313"/>
        <p:guide orient="horz" pos="3768"/>
      </p:guideLst>
    </p:cSldViewPr>
  </p:slideViewPr>
  <p:outlineViewPr>
    <p:cViewPr>
      <p:scale>
        <a:sx n="33" d="100"/>
        <a:sy n="33" d="100"/>
      </p:scale>
      <p:origin x="0" y="-7872"/>
    </p:cViewPr>
  </p:outlineViewPr>
  <p:notesTextViewPr>
    <p:cViewPr>
      <p:scale>
        <a:sx n="100" d="100"/>
        <a:sy n="100" d="100"/>
      </p:scale>
      <p:origin x="0" y="0"/>
    </p:cViewPr>
  </p:notesTextViewPr>
  <p:sorterViewPr>
    <p:cViewPr>
      <p:scale>
        <a:sx n="75" d="100"/>
        <a:sy n="75" d="100"/>
      </p:scale>
      <p:origin x="0" y="0"/>
    </p:cViewPr>
  </p:sorterViewPr>
  <p:notesViewPr>
    <p:cSldViewPr snapToGrid="0">
      <p:cViewPr varScale="1">
        <p:scale>
          <a:sx n="70" d="100"/>
          <a:sy n="70" d="100"/>
        </p:scale>
        <p:origin x="3014"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ableStyles" Target="tableStyles.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95" b="1" i="0" u="none" strike="noStrike" kern="1200" cap="all" spc="100" normalizeH="0" baseline="0">
                <a:solidFill>
                  <a:schemeClr val="lt1"/>
                </a:solidFill>
                <a:latin typeface="+mn-lt"/>
                <a:ea typeface="+mn-ea"/>
                <a:cs typeface="+mn-cs"/>
              </a:defRPr>
            </a:pPr>
            <a:r>
              <a:rPr lang="en-US"/>
              <a:t># of CUs Using A2A</a:t>
            </a:r>
          </a:p>
        </c:rich>
      </c:tx>
      <c:overlay val="0"/>
      <c:spPr>
        <a:noFill/>
        <a:ln>
          <a:noFill/>
        </a:ln>
        <a:effectLst/>
      </c:spPr>
      <c:txPr>
        <a:bodyPr rot="0" spcFirstLastPara="1" vertOverflow="ellipsis" vert="horz" wrap="square" anchor="ctr" anchorCtr="1"/>
        <a:lstStyle/>
        <a:p>
          <a:pPr>
            <a:defRPr sz="1995" b="1" i="0" u="none" strike="noStrike" kern="1200" cap="all" spc="100" normalizeH="0" baseline="0">
              <a:solidFill>
                <a:schemeClr val="lt1"/>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Series 1</c:v>
                </c:pt>
              </c:strCache>
            </c:strRef>
          </c:tx>
          <c:spPr>
            <a:ln w="63500" cap="rnd">
              <a:solidFill>
                <a:schemeClr val="lt1"/>
              </a:solidFill>
              <a:round/>
            </a:ln>
            <a:effectLst>
              <a:outerShdw dist="25400" dir="2700000" algn="tl" rotWithShape="0">
                <a:schemeClr val="accent2"/>
              </a:outerShdw>
            </a:effectLst>
          </c:spPr>
          <c:marker>
            <c:symbol val="none"/>
          </c:marker>
          <c:dLbls>
            <c:spPr>
              <a:solidFill>
                <a:schemeClr val="accent2"/>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accent2">
                          <a:lumMod val="60000"/>
                          <a:lumOff val="40000"/>
                        </a:schemeClr>
                      </a:solidFill>
                    </a:ln>
                    <a:effectLst/>
                  </c:spPr>
                </c15:leaderLines>
              </c:ext>
            </c:extLst>
          </c:dLbls>
          <c:cat>
            <c:numRef>
              <c:f>Sheet1!$A$2:$A$8</c:f>
              <c:numCache>
                <c:formatCode>mmm\-yy</c:formatCode>
                <c:ptCount val="7"/>
                <c:pt idx="0">
                  <c:v>43556</c:v>
                </c:pt>
                <c:pt idx="1">
                  <c:v>43586</c:v>
                </c:pt>
                <c:pt idx="2">
                  <c:v>43617</c:v>
                </c:pt>
                <c:pt idx="3">
                  <c:v>43647</c:v>
                </c:pt>
                <c:pt idx="4">
                  <c:v>43678</c:v>
                </c:pt>
                <c:pt idx="5">
                  <c:v>43709</c:v>
                </c:pt>
                <c:pt idx="6">
                  <c:v>43739</c:v>
                </c:pt>
              </c:numCache>
            </c:numRef>
          </c:cat>
          <c:val>
            <c:numRef>
              <c:f>Sheet1!$B$2:$B$8</c:f>
              <c:numCache>
                <c:formatCode>General</c:formatCode>
                <c:ptCount val="7"/>
                <c:pt idx="0">
                  <c:v>112</c:v>
                </c:pt>
                <c:pt idx="1">
                  <c:v>116</c:v>
                </c:pt>
                <c:pt idx="2">
                  <c:v>117</c:v>
                </c:pt>
                <c:pt idx="3">
                  <c:v>121</c:v>
                </c:pt>
                <c:pt idx="4">
                  <c:v>120</c:v>
                </c:pt>
                <c:pt idx="5">
                  <c:v>123</c:v>
                </c:pt>
                <c:pt idx="6">
                  <c:v>122</c:v>
                </c:pt>
              </c:numCache>
            </c:numRef>
          </c:val>
          <c:smooth val="0"/>
          <c:extLst>
            <c:ext xmlns:c16="http://schemas.microsoft.com/office/drawing/2014/chart" uri="{C3380CC4-5D6E-409C-BE32-E72D297353CC}">
              <c16:uniqueId val="{00000000-7120-40C5-8E2A-7B69718A782B}"/>
            </c:ext>
          </c:extLst>
        </c:ser>
        <c:dLbls>
          <c:dLblPos val="ctr"/>
          <c:showLegendKey val="0"/>
          <c:showVal val="1"/>
          <c:showCatName val="0"/>
          <c:showSerName val="0"/>
          <c:showPercent val="0"/>
          <c:showBubbleSize val="0"/>
        </c:dLbls>
        <c:dropLines>
          <c:spPr>
            <a:ln w="22225" cap="flat" cmpd="sng" algn="ctr">
              <a:gradFill>
                <a:gsLst>
                  <a:gs pos="0">
                    <a:schemeClr val="lt1"/>
                  </a:gs>
                  <a:gs pos="100000">
                    <a:schemeClr val="lt1">
                      <a:alpha val="0"/>
                    </a:schemeClr>
                  </a:gs>
                </a:gsLst>
                <a:lin ang="5400000" scaled="0"/>
              </a:gradFill>
              <a:round/>
            </a:ln>
            <a:effectLst/>
          </c:spPr>
        </c:dropLines>
        <c:smooth val="0"/>
        <c:axId val="1047364984"/>
        <c:axId val="1047372200"/>
      </c:lineChart>
      <c:dateAx>
        <c:axId val="1047364984"/>
        <c:scaling>
          <c:orientation val="minMax"/>
        </c:scaling>
        <c:delete val="0"/>
        <c:axPos val="b"/>
        <c:numFmt formatCode="mmm\-yy"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spc="30" baseline="0">
                <a:solidFill>
                  <a:schemeClr val="lt1"/>
                </a:solidFill>
                <a:latin typeface="+mn-lt"/>
                <a:ea typeface="+mn-ea"/>
                <a:cs typeface="+mn-cs"/>
              </a:defRPr>
            </a:pPr>
            <a:endParaRPr lang="en-US"/>
          </a:p>
        </c:txPr>
        <c:crossAx val="1047372200"/>
        <c:crosses val="autoZero"/>
        <c:auto val="1"/>
        <c:lblOffset val="100"/>
        <c:baseTimeUnit val="months"/>
      </c:dateAx>
      <c:valAx>
        <c:axId val="1047372200"/>
        <c:scaling>
          <c:orientation val="minMax"/>
        </c:scaling>
        <c:delete val="1"/>
        <c:axPos val="l"/>
        <c:numFmt formatCode="General" sourceLinked="1"/>
        <c:majorTickMark val="none"/>
        <c:minorTickMark val="none"/>
        <c:tickLblPos val="nextTo"/>
        <c:crossAx val="10473649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2"/>
    </a:solidFill>
    <a:ln w="9525" cap="flat" cmpd="sng" algn="ctr">
      <a:solidFill>
        <a:schemeClr val="lt1">
          <a:lumMod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8">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spc="3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lt1">
            <a:lumMod val="85000"/>
          </a:schemeClr>
        </a:solidFill>
        <a:round/>
      </a:ln>
    </cs:spPr>
    <cs:defRPr sz="1330" kern="1200"/>
  </cs:chartArea>
  <cs:dataLabel>
    <cs:lnRef idx="0"/>
    <cs:fillRef idx="0">
      <cs:styleClr val="0"/>
    </cs:fillRef>
    <cs:effectRef idx="0"/>
    <cs:fontRef idx="minor">
      <a:schemeClr val="lt1"/>
    </cs:fontRef>
    <cs:spPr>
      <a:solidFill>
        <a:schemeClr val="phClr"/>
      </a:solidFill>
    </cs:spPr>
    <cs:defRPr sz="1197" b="1"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25400"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cs:spPr>
  </cs:dataPointMarker>
  <cs:dataPointMarkerLayout symbol="circle" size="14"/>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fillRef idx="0"/>
    <cs:effectRef idx="0"/>
    <cs:fontRef idx="minor">
      <a:schemeClr val="dk1"/>
    </cs:fontRef>
    <cs:spPr>
      <a:ln w="9525" cap="flat" cmpd="sng" algn="ctr">
        <a:gradFill>
          <a:gsLst>
            <a:gs pos="0">
              <a:schemeClr val="lt1"/>
            </a:gs>
            <a:gs pos="100000">
              <a:schemeClr val="lt1">
                <a:alpha val="0"/>
              </a:schemeClr>
            </a:gs>
          </a:gsLst>
          <a:lin ang="5400000" scaled="0"/>
        </a:gradFill>
        <a:round/>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1" y="8364429"/>
            <a:ext cx="7008778" cy="466433"/>
          </a:xfrm>
          <a:prstGeom prst="rect">
            <a:avLst/>
          </a:prstGeom>
        </p:spPr>
        <p:txBody>
          <a:bodyPr vert="horz" lIns="93150" tIns="46576" rIns="93150" bIns="46576" rtlCol="0" anchor="b"/>
          <a:lstStyle>
            <a:lvl1pPr algn="r">
              <a:defRPr sz="1200"/>
            </a:lvl1pPr>
          </a:lstStyle>
          <a:p>
            <a:pPr algn="ctr"/>
            <a:fld id="{07B79F74-2001-4B21-B06E-FA23C7F2DD77}" type="slidenum">
              <a:rPr lang="en-US" sz="1700"/>
              <a:pPr algn="ctr"/>
              <a:t>‹#›</a:t>
            </a:fld>
            <a:endParaRPr lang="en-US" sz="1700" dirty="0"/>
          </a:p>
        </p:txBody>
      </p:sp>
    </p:spTree>
    <p:extLst>
      <p:ext uri="{BB962C8B-B14F-4D97-AF65-F5344CB8AC3E}">
        <p14:creationId xmlns:p14="http://schemas.microsoft.com/office/powerpoint/2010/main" val="97782418"/>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0938" y="2"/>
            <a:ext cx="3037840" cy="466434"/>
          </a:xfrm>
          <a:prstGeom prst="rect">
            <a:avLst/>
          </a:prstGeom>
        </p:spPr>
        <p:txBody>
          <a:bodyPr vert="horz" lIns="93150" tIns="46576" rIns="93150" bIns="46576" rtlCol="0"/>
          <a:lstStyle>
            <a:lvl1pPr algn="r">
              <a:defRPr sz="1200"/>
            </a:lvl1pPr>
          </a:lstStyle>
          <a:p>
            <a:fld id="{573AB388-142C-4CE9-BCBF-E61BF96435A5}" type="datetime1">
              <a:rPr lang="en-US" smtClean="0"/>
              <a:t>11/13/2019</a:t>
            </a:fld>
            <a:endParaRPr lang="en-US" dirty="0"/>
          </a:p>
        </p:txBody>
      </p:sp>
      <p:sp>
        <p:nvSpPr>
          <p:cNvPr id="4" name="Slide Image Placeholder 3"/>
          <p:cNvSpPr>
            <a:spLocks noGrp="1" noRot="1" noChangeAspect="1"/>
          </p:cNvSpPr>
          <p:nvPr>
            <p:ph type="sldImg" idx="2"/>
          </p:nvPr>
        </p:nvSpPr>
        <p:spPr>
          <a:xfrm>
            <a:off x="719138" y="720725"/>
            <a:ext cx="5572125" cy="3135313"/>
          </a:xfrm>
          <a:prstGeom prst="rect">
            <a:avLst/>
          </a:prstGeom>
          <a:noFill/>
          <a:ln w="12700">
            <a:solidFill>
              <a:prstClr val="black"/>
            </a:solidFill>
          </a:ln>
        </p:spPr>
        <p:txBody>
          <a:bodyPr vert="horz" lIns="93150" tIns="46576" rIns="93150" bIns="46576" rtlCol="0" anchor="ctr"/>
          <a:lstStyle/>
          <a:p>
            <a:endParaRPr lang="en-US" dirty="0"/>
          </a:p>
        </p:txBody>
      </p:sp>
      <p:sp>
        <p:nvSpPr>
          <p:cNvPr id="5" name="Notes Placeholder 4"/>
          <p:cNvSpPr>
            <a:spLocks noGrp="1"/>
          </p:cNvSpPr>
          <p:nvPr>
            <p:ph type="body" sz="quarter" idx="3"/>
          </p:nvPr>
        </p:nvSpPr>
        <p:spPr>
          <a:xfrm>
            <a:off x="701040" y="3994971"/>
            <a:ext cx="5608320" cy="4729179"/>
          </a:xfrm>
          <a:prstGeom prst="rect">
            <a:avLst/>
          </a:prstGeom>
        </p:spPr>
        <p:txBody>
          <a:bodyPr vert="horz" lIns="93150" tIns="46576" rIns="93150" bIns="4657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70"/>
            <a:ext cx="3037840" cy="466433"/>
          </a:xfrm>
          <a:prstGeom prst="rect">
            <a:avLst/>
          </a:prstGeom>
        </p:spPr>
        <p:txBody>
          <a:bodyPr vert="horz" lIns="93150" tIns="46576" rIns="93150" bIns="4657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70"/>
            <a:ext cx="3037840" cy="466433"/>
          </a:xfrm>
          <a:prstGeom prst="rect">
            <a:avLst/>
          </a:prstGeom>
        </p:spPr>
        <p:txBody>
          <a:bodyPr vert="horz" lIns="93150" tIns="46576" rIns="93150" bIns="46576" rtlCol="0" anchor="b"/>
          <a:lstStyle>
            <a:lvl1pPr algn="r">
              <a:defRPr sz="1200"/>
            </a:lvl1pPr>
          </a:lstStyle>
          <a:p>
            <a:fld id="{F0E67C00-F679-4C51-9894-9E2214E5C2F1}" type="slidenum">
              <a:rPr lang="en-US" smtClean="0"/>
              <a:t>‹#›</a:t>
            </a:fld>
            <a:endParaRPr lang="en-US" dirty="0"/>
          </a:p>
        </p:txBody>
      </p:sp>
    </p:spTree>
    <p:extLst>
      <p:ext uri="{BB962C8B-B14F-4D97-AF65-F5344CB8AC3E}">
        <p14:creationId xmlns:p14="http://schemas.microsoft.com/office/powerpoint/2010/main" val="552822586"/>
      </p:ext>
    </p:extLst>
  </p:cSld>
  <p:clrMap bg1="lt1" tx1="dk1" bg2="lt2" tx2="dk2" accent1="accent1" accent2="accent2" accent3="accent3" accent4="accent4" accent5="accent5" accent6="accent6" hlink="hlink" folHlink="folHlink"/>
  <p:hf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720725"/>
            <a:ext cx="5572125" cy="3135313"/>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a:xfrm>
            <a:off x="3970938" y="2"/>
            <a:ext cx="3037840" cy="466434"/>
          </a:xfrm>
          <a:prstGeom prst="rect">
            <a:avLst/>
          </a:prstGeom>
        </p:spPr>
        <p:txBody>
          <a:bodyPr/>
          <a:lstStyle/>
          <a:p>
            <a:fld id="{823F9E66-23CD-48E3-9B4F-7EFEA524F2AE}" type="datetime1">
              <a:rPr lang="en-US" smtClean="0"/>
              <a:t>11/13/2019</a:t>
            </a:fld>
            <a:endParaRPr lang="en-US" dirty="0"/>
          </a:p>
        </p:txBody>
      </p:sp>
      <p:sp>
        <p:nvSpPr>
          <p:cNvPr id="5" name="Slide Number Placeholder 4"/>
          <p:cNvSpPr>
            <a:spLocks noGrp="1"/>
          </p:cNvSpPr>
          <p:nvPr>
            <p:ph type="sldNum" sz="quarter" idx="11"/>
          </p:nvPr>
        </p:nvSpPr>
        <p:spPr/>
        <p:txBody>
          <a:bodyPr/>
          <a:lstStyle/>
          <a:p>
            <a:fld id="{F0E67C00-F679-4C51-9894-9E2214E5C2F1}" type="slidenum">
              <a:rPr lang="en-US" smtClean="0"/>
              <a:t>2</a:t>
            </a:fld>
            <a:endParaRPr lang="en-US" dirty="0"/>
          </a:p>
        </p:txBody>
      </p:sp>
    </p:spTree>
    <p:extLst>
      <p:ext uri="{BB962C8B-B14F-4D97-AF65-F5344CB8AC3E}">
        <p14:creationId xmlns:p14="http://schemas.microsoft.com/office/powerpoint/2010/main" val="3141041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720725"/>
            <a:ext cx="5572125" cy="3135313"/>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a:xfrm>
            <a:off x="3970938" y="2"/>
            <a:ext cx="3037840" cy="466434"/>
          </a:xfrm>
          <a:prstGeom prst="rect">
            <a:avLst/>
          </a:prstGeom>
        </p:spPr>
        <p:txBody>
          <a:bodyPr/>
          <a:lstStyle/>
          <a:p>
            <a:fld id="{E7DAF5EF-1365-4664-A4F9-C350E4CA3238}" type="datetime1">
              <a:rPr lang="en-US" smtClean="0"/>
              <a:t>11/13/2019</a:t>
            </a:fld>
            <a:endParaRPr lang="en-US" dirty="0"/>
          </a:p>
        </p:txBody>
      </p:sp>
      <p:sp>
        <p:nvSpPr>
          <p:cNvPr id="5" name="Slide Number Placeholder 4"/>
          <p:cNvSpPr>
            <a:spLocks noGrp="1"/>
          </p:cNvSpPr>
          <p:nvPr>
            <p:ph type="sldNum" sz="quarter" idx="11"/>
          </p:nvPr>
        </p:nvSpPr>
        <p:spPr/>
        <p:txBody>
          <a:bodyPr/>
          <a:lstStyle/>
          <a:p>
            <a:fld id="{F0E67C00-F679-4C51-9894-9E2214E5C2F1}" type="slidenum">
              <a:rPr lang="en-US" smtClean="0"/>
              <a:t>5</a:t>
            </a:fld>
            <a:endParaRPr lang="en-US" dirty="0"/>
          </a:p>
        </p:txBody>
      </p:sp>
    </p:spTree>
    <p:extLst>
      <p:ext uri="{BB962C8B-B14F-4D97-AF65-F5344CB8AC3E}">
        <p14:creationId xmlns:p14="http://schemas.microsoft.com/office/powerpoint/2010/main" val="3289294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720725"/>
            <a:ext cx="5572125" cy="3135313"/>
          </a:xfr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D3E310A8-5786-4778-A32D-55A8E59FBCFC}" type="datetime1">
              <a:rPr lang="en-US" smtClean="0"/>
              <a:t>11/13/2019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6</a:t>
            </a:fld>
            <a:endParaRPr lang="en-US" dirty="0"/>
          </a:p>
        </p:txBody>
      </p:sp>
    </p:spTree>
    <p:extLst>
      <p:ext uri="{BB962C8B-B14F-4D97-AF65-F5344CB8AC3E}">
        <p14:creationId xmlns:p14="http://schemas.microsoft.com/office/powerpoint/2010/main" val="1049278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5241F411-FD85-4335-A0E7-3252DA22D5B7}" type="datetime1">
              <a:rPr lang="en-US" smtClean="0"/>
              <a:t>11/13/2019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7</a:t>
            </a:fld>
            <a:endParaRPr lang="en-US" dirty="0"/>
          </a:p>
        </p:txBody>
      </p:sp>
    </p:spTree>
    <p:extLst>
      <p:ext uri="{BB962C8B-B14F-4D97-AF65-F5344CB8AC3E}">
        <p14:creationId xmlns:p14="http://schemas.microsoft.com/office/powerpoint/2010/main" val="4073629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573AB388-142C-4CE9-BCBF-E61BF96435A5}" type="datetime1">
              <a:rPr lang="en-US" smtClean="0"/>
              <a:t>11/13/2019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35</a:t>
            </a:fld>
            <a:endParaRPr lang="en-US" dirty="0"/>
          </a:p>
        </p:txBody>
      </p:sp>
    </p:spTree>
    <p:extLst>
      <p:ext uri="{BB962C8B-B14F-4D97-AF65-F5344CB8AC3E}">
        <p14:creationId xmlns:p14="http://schemas.microsoft.com/office/powerpoint/2010/main" val="1725997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F29D8C98-DB65-4E5D-BC11-2F194113BBA8}" type="datetime1">
              <a:rPr lang="en-US" smtClean="0"/>
              <a:t>11/13/2019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44</a:t>
            </a:fld>
            <a:endParaRPr lang="en-US" dirty="0"/>
          </a:p>
        </p:txBody>
      </p:sp>
    </p:spTree>
    <p:extLst>
      <p:ext uri="{BB962C8B-B14F-4D97-AF65-F5344CB8AC3E}">
        <p14:creationId xmlns:p14="http://schemas.microsoft.com/office/powerpoint/2010/main" val="4238468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wanted one-time passwords for multi-login employees</a:t>
            </a:r>
          </a:p>
          <a:p>
            <a:r>
              <a:rPr lang="en-US" dirty="0"/>
              <a:t>They wanted transfer requests with approvals by at least 2 employees</a:t>
            </a:r>
          </a:p>
          <a:p>
            <a:r>
              <a:rPr lang="en-US" dirty="0"/>
              <a:t>They have wanted things that sound like immediate needs that turn out to be things they won’t use for years</a:t>
            </a:r>
          </a:p>
          <a:p>
            <a:r>
              <a:rPr lang="en-US" dirty="0"/>
              <a:t>The membership itself is controversial for you as a credit union, and there is official resistance (US Attorney)</a:t>
            </a:r>
          </a:p>
          <a:p>
            <a:r>
              <a:rPr lang="en-US" dirty="0"/>
              <a:t>It sounds like a marijuana account, but your issues have been a little different from what I hear from other CUs dealing with members in the cannabis industry</a:t>
            </a:r>
          </a:p>
        </p:txBody>
      </p:sp>
      <p:sp>
        <p:nvSpPr>
          <p:cNvPr id="4" name="Date Placeholder 3"/>
          <p:cNvSpPr>
            <a:spLocks noGrp="1"/>
          </p:cNvSpPr>
          <p:nvPr>
            <p:ph type="dt" idx="1"/>
          </p:nvPr>
        </p:nvSpPr>
        <p:spPr/>
        <p:txBody>
          <a:bodyPr/>
          <a:lstStyle/>
          <a:p>
            <a:fld id="{573AB388-142C-4CE9-BCBF-E61BF96435A5}" type="datetime1">
              <a:rPr lang="en-US" smtClean="0"/>
              <a:t>11/13/2019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47</a:t>
            </a:fld>
            <a:endParaRPr lang="en-US" dirty="0"/>
          </a:p>
        </p:txBody>
      </p:sp>
    </p:spTree>
    <p:extLst>
      <p:ext uri="{BB962C8B-B14F-4D97-AF65-F5344CB8AC3E}">
        <p14:creationId xmlns:p14="http://schemas.microsoft.com/office/powerpoint/2010/main" val="2366102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573AB388-142C-4CE9-BCBF-E61BF96435A5}" type="datetime1">
              <a:rPr lang="en-US" smtClean="0"/>
              <a:t>11/13/2019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49</a:t>
            </a:fld>
            <a:endParaRPr lang="en-US" dirty="0"/>
          </a:p>
        </p:txBody>
      </p:sp>
    </p:spTree>
    <p:extLst>
      <p:ext uri="{BB962C8B-B14F-4D97-AF65-F5344CB8AC3E}">
        <p14:creationId xmlns:p14="http://schemas.microsoft.com/office/powerpoint/2010/main" val="8312957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Per Charlie:  </a:t>
            </a:r>
          </a:p>
          <a:p>
            <a:r>
              <a:rPr lang="en-US" sz="1200" kern="1200" dirty="0">
                <a:solidFill>
                  <a:schemeClr val="tx1"/>
                </a:solidFill>
                <a:effectLst/>
                <a:latin typeface="+mn-lt"/>
                <a:ea typeface="+mn-ea"/>
                <a:cs typeface="+mn-cs"/>
              </a:rPr>
              <a:t>Breaking out Frankenmuth’s response on how they work with Magic Wrighter. </a:t>
            </a:r>
          </a:p>
          <a:p>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Pay payroll </a:t>
            </a:r>
            <a:r>
              <a:rPr lang="en-US" sz="1200" b="1" kern="1200" dirty="0">
                <a:solidFill>
                  <a:schemeClr val="tx1"/>
                </a:solidFill>
                <a:effectLst/>
                <a:latin typeface="+mn-lt"/>
                <a:ea typeface="+mn-ea"/>
                <a:cs typeface="+mn-cs"/>
              </a:rPr>
              <a:t>ACH Direct</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Make tax payment </a:t>
            </a:r>
            <a:r>
              <a:rPr lang="en-US" sz="1200" b="1" kern="1200" dirty="0">
                <a:solidFill>
                  <a:schemeClr val="tx1"/>
                </a:solidFill>
                <a:effectLst/>
                <a:latin typeface="+mn-lt"/>
                <a:ea typeface="+mn-ea"/>
                <a:cs typeface="+mn-cs"/>
              </a:rPr>
              <a:t>ACH Direct </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Transfer funds amount their accounts elsewhere </a:t>
            </a:r>
            <a:r>
              <a:rPr lang="en-US" sz="1200" b="1" kern="1200" dirty="0">
                <a:solidFill>
                  <a:schemeClr val="tx1"/>
                </a:solidFill>
                <a:effectLst/>
                <a:latin typeface="+mn-lt"/>
                <a:ea typeface="+mn-ea"/>
                <a:cs typeface="+mn-cs"/>
              </a:rPr>
              <a:t>A2A (M-W)  setup in CU*BASE </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Auto debit for monthly payments such as a water bill or for monthly services due </a:t>
            </a:r>
            <a:r>
              <a:rPr lang="en-US" sz="1200" b="1" kern="1200" dirty="0">
                <a:solidFill>
                  <a:schemeClr val="tx1"/>
                </a:solidFill>
                <a:effectLst/>
                <a:latin typeface="+mn-lt"/>
                <a:ea typeface="+mn-ea"/>
                <a:cs typeface="+mn-cs"/>
              </a:rPr>
              <a:t>ACH Direct or </a:t>
            </a:r>
            <a:r>
              <a:rPr lang="en-US" sz="1200" b="1" kern="1200" dirty="0" err="1">
                <a:solidFill>
                  <a:schemeClr val="tx1"/>
                </a:solidFill>
                <a:effectLst/>
                <a:latin typeface="+mn-lt"/>
                <a:ea typeface="+mn-ea"/>
                <a:cs typeface="+mn-cs"/>
              </a:rPr>
              <a:t>MPay</a:t>
            </a:r>
            <a:r>
              <a:rPr lang="en-US" sz="1200" b="1" kern="1200" dirty="0">
                <a:solidFill>
                  <a:schemeClr val="tx1"/>
                </a:solidFill>
                <a:effectLst/>
                <a:latin typeface="+mn-lt"/>
                <a:ea typeface="+mn-ea"/>
                <a:cs typeface="+mn-cs"/>
              </a:rPr>
              <a:t> Xpress</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Auto debit for one time payments such as a one-time payment of a receivable </a:t>
            </a:r>
            <a:r>
              <a:rPr lang="en-US" sz="1200" b="1" kern="1200" dirty="0">
                <a:solidFill>
                  <a:schemeClr val="tx1"/>
                </a:solidFill>
                <a:effectLst/>
                <a:latin typeface="+mn-lt"/>
                <a:ea typeface="+mn-ea"/>
                <a:cs typeface="+mn-cs"/>
              </a:rPr>
              <a:t>ACH Direct or </a:t>
            </a:r>
            <a:r>
              <a:rPr lang="en-US" sz="1200" b="1" kern="1200" dirty="0" err="1">
                <a:solidFill>
                  <a:schemeClr val="tx1"/>
                </a:solidFill>
                <a:effectLst/>
                <a:latin typeface="+mn-lt"/>
                <a:ea typeface="+mn-ea"/>
                <a:cs typeface="+mn-cs"/>
              </a:rPr>
              <a:t>MPay</a:t>
            </a:r>
            <a:r>
              <a:rPr lang="en-US" sz="1200" b="1" kern="1200" dirty="0">
                <a:solidFill>
                  <a:schemeClr val="tx1"/>
                </a:solidFill>
                <a:effectLst/>
                <a:latin typeface="+mn-lt"/>
                <a:ea typeface="+mn-ea"/>
                <a:cs typeface="+mn-cs"/>
              </a:rPr>
              <a:t> Xpress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At Frankenmuth, when a business member is interested in ACH Direct, the credit union submits a request form to Magic Wrighter. Magic Wrighter then does the onboarding and training for the requested product. The members are setup with a website branded with their business name/logo and are given a standalone login/password form Magic Wrighter.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 put a follow up into Magic Wrighter to clarify the product name, </a:t>
            </a:r>
            <a:r>
              <a:rPr lang="en-US" sz="1200" kern="1200" dirty="0" err="1">
                <a:solidFill>
                  <a:schemeClr val="tx1"/>
                </a:solidFill>
                <a:effectLst/>
                <a:latin typeface="+mn-lt"/>
                <a:ea typeface="+mn-ea"/>
                <a:cs typeface="+mn-cs"/>
              </a:rPr>
              <a:t>AmplifFI</a:t>
            </a:r>
            <a:r>
              <a:rPr lang="en-US" sz="1200" kern="1200" dirty="0">
                <a:solidFill>
                  <a:schemeClr val="tx1"/>
                </a:solidFill>
                <a:effectLst/>
                <a:latin typeface="+mn-lt"/>
                <a:ea typeface="+mn-ea"/>
                <a:cs typeface="+mn-cs"/>
              </a:rPr>
              <a:t> is the whole product suite, each product has its own name. In this case Frankenmuth actually has two product offerings, ACH Direct or </a:t>
            </a:r>
            <a:r>
              <a:rPr lang="en-US" sz="1200" kern="1200" dirty="0" err="1">
                <a:solidFill>
                  <a:schemeClr val="tx1"/>
                </a:solidFill>
                <a:effectLst/>
                <a:latin typeface="+mn-lt"/>
                <a:ea typeface="+mn-ea"/>
                <a:cs typeface="+mn-cs"/>
              </a:rPr>
              <a:t>MPay</a:t>
            </a:r>
            <a:r>
              <a:rPr lang="en-US" sz="1200" kern="1200" dirty="0">
                <a:solidFill>
                  <a:schemeClr val="tx1"/>
                </a:solidFill>
                <a:effectLst/>
                <a:latin typeface="+mn-lt"/>
                <a:ea typeface="+mn-ea"/>
                <a:cs typeface="+mn-cs"/>
              </a:rPr>
              <a:t> Xpress to handle the items they identified. There is a bit of overlap of services between the two products, so depending on which solution Frankenmuth uses on the setup form and contract is what the business will be offered form Magic Wrighter. At a high level ACH Direct is more geared towards business that have ACH payments with varying payment amounts that would be updated monthly.  </a:t>
            </a:r>
            <a:r>
              <a:rPr lang="en-US" sz="1200" kern="1200" dirty="0" err="1">
                <a:solidFill>
                  <a:schemeClr val="tx1"/>
                </a:solidFill>
                <a:effectLst/>
                <a:latin typeface="+mn-lt"/>
                <a:ea typeface="+mn-ea"/>
                <a:cs typeface="+mn-cs"/>
              </a:rPr>
              <a:t>MPay</a:t>
            </a:r>
            <a:r>
              <a:rPr lang="en-US" sz="1200" kern="1200" dirty="0">
                <a:solidFill>
                  <a:schemeClr val="tx1"/>
                </a:solidFill>
                <a:effectLst/>
                <a:latin typeface="+mn-lt"/>
                <a:ea typeface="+mn-ea"/>
                <a:cs typeface="+mn-cs"/>
              </a:rPr>
              <a:t> Xpress would be more geared towards a recurring set ACH amount for things like rent or association dues. Magic Wrighter will make suggestions to change products based on business needs identified if they are involved in the training process.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Magic Wrighter also indicated it is up to the institution for how much they would be involved with the training and support when a business signs up. Frankenmuth chooses to have MW handle all of that on their behalf, others may choose to not have MW involved with the members at all. I just want to clarify that what Frankenmuth does might not be the same as Honor etc.   A lot more will be learned about these products with demo from Magic Wrighter on Monday.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From Hollie at Frankenmuth:</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Our members log in on a MW website with a user name and PW from them.  Our member work with MW directly once they sign up.  Cheryl fills out a form and submits to MW with the members information and the products they are interested in.  Then MW works directly with the business member to train them on their system and set them up with credentials.  Cheryl follows up with our member to make sure they are satisfied, all set after MW sets them up.</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actual product name is </a:t>
            </a:r>
            <a:r>
              <a:rPr lang="en-US" sz="1200" kern="1200" dirty="0" err="1">
                <a:solidFill>
                  <a:schemeClr val="tx1"/>
                </a:solidFill>
                <a:effectLst/>
                <a:latin typeface="+mn-lt"/>
                <a:ea typeface="+mn-ea"/>
                <a:cs typeface="+mn-cs"/>
              </a:rPr>
              <a:t>AmpliFI</a:t>
            </a:r>
            <a:r>
              <a:rPr lang="en-US" sz="1200" kern="1200" dirty="0">
                <a:solidFill>
                  <a:schemeClr val="tx1"/>
                </a:solidFill>
                <a:effectLst/>
                <a:latin typeface="+mn-lt"/>
                <a:ea typeface="+mn-ea"/>
                <a:cs typeface="+mn-cs"/>
              </a:rPr>
              <a:t> – and this covers corporate transfers, payroll, pre auth debits, etc.  When you sign a business up for </a:t>
            </a:r>
            <a:r>
              <a:rPr lang="en-US" sz="1200" kern="1200" dirty="0" err="1">
                <a:solidFill>
                  <a:schemeClr val="tx1"/>
                </a:solidFill>
                <a:effectLst/>
                <a:latin typeface="+mn-lt"/>
                <a:ea typeface="+mn-ea"/>
                <a:cs typeface="+mn-cs"/>
              </a:rPr>
              <a:t>AmpliFI</a:t>
            </a:r>
            <a:r>
              <a:rPr lang="en-US" sz="1200" kern="1200" dirty="0">
                <a:solidFill>
                  <a:schemeClr val="tx1"/>
                </a:solidFill>
                <a:effectLst/>
                <a:latin typeface="+mn-lt"/>
                <a:ea typeface="+mn-ea"/>
                <a:cs typeface="+mn-cs"/>
              </a:rPr>
              <a:t>, they select the services they will need to use and they are charged accordingly by MW.</a:t>
            </a:r>
          </a:p>
          <a:p>
            <a:r>
              <a:rPr lang="en-US" sz="1200" kern="1200" dirty="0">
                <a:solidFill>
                  <a:schemeClr val="tx1"/>
                </a:solidFill>
                <a:effectLst/>
                <a:latin typeface="+mn-lt"/>
                <a:ea typeface="+mn-ea"/>
                <a:cs typeface="+mn-cs"/>
              </a:rPr>
              <a:t> </a:t>
            </a:r>
          </a:p>
          <a:p>
            <a:r>
              <a:rPr lang="en-US" sz="1200" kern="1200" dirty="0" err="1">
                <a:solidFill>
                  <a:schemeClr val="tx1"/>
                </a:solidFill>
                <a:effectLst/>
                <a:latin typeface="+mn-lt"/>
                <a:ea typeface="+mn-ea"/>
                <a:cs typeface="+mn-cs"/>
              </a:rPr>
              <a:t>Autobooks</a:t>
            </a:r>
            <a:r>
              <a:rPr lang="en-US" sz="1200" kern="1200" dirty="0">
                <a:solidFill>
                  <a:schemeClr val="tx1"/>
                </a:solidFill>
                <a:effectLst/>
                <a:latin typeface="+mn-lt"/>
                <a:ea typeface="+mn-ea"/>
                <a:cs typeface="+mn-cs"/>
              </a:rPr>
              <a:t> is an invoicing tool and offers bill pay.  </a:t>
            </a:r>
            <a:r>
              <a:rPr lang="en-US" sz="1200" kern="1200" dirty="0" err="1">
                <a:solidFill>
                  <a:schemeClr val="tx1"/>
                </a:solidFill>
                <a:effectLst/>
                <a:latin typeface="+mn-lt"/>
                <a:ea typeface="+mn-ea"/>
                <a:cs typeface="+mn-cs"/>
              </a:rPr>
              <a:t>AmpliFI</a:t>
            </a:r>
            <a:r>
              <a:rPr lang="en-US" sz="1200" kern="1200" dirty="0">
                <a:solidFill>
                  <a:schemeClr val="tx1"/>
                </a:solidFill>
                <a:effectLst/>
                <a:latin typeface="+mn-lt"/>
                <a:ea typeface="+mn-ea"/>
                <a:cs typeface="+mn-cs"/>
              </a:rPr>
              <a:t> is strictly ACH processing.  The duplicate is payroll -  AB offers payroll via third party, Gusto.  </a:t>
            </a:r>
            <a:r>
              <a:rPr lang="en-US" sz="1200" kern="1200" dirty="0" err="1">
                <a:solidFill>
                  <a:schemeClr val="tx1"/>
                </a:solidFill>
                <a:effectLst/>
                <a:latin typeface="+mn-lt"/>
                <a:ea typeface="+mn-ea"/>
                <a:cs typeface="+mn-cs"/>
              </a:rPr>
              <a:t>MW’s</a:t>
            </a:r>
            <a:r>
              <a:rPr lang="en-US" sz="1200" kern="1200" dirty="0">
                <a:solidFill>
                  <a:schemeClr val="tx1"/>
                </a:solidFill>
                <a:effectLst/>
                <a:latin typeface="+mn-lt"/>
                <a:ea typeface="+mn-ea"/>
                <a:cs typeface="+mn-cs"/>
              </a:rPr>
              <a:t> payroll option only is a mechanism to pay out the payroll via direct deposit – no W2s, taxes, etc. </a:t>
            </a:r>
            <a:r>
              <a:rPr lang="en-US" sz="1200" b="1" kern="1200" dirty="0">
                <a:solidFill>
                  <a:srgbClr val="FF0000"/>
                </a:solidFill>
                <a:effectLst/>
                <a:highlight>
                  <a:srgbClr val="FFFF00"/>
                </a:highlight>
                <a:latin typeface="+mn-lt"/>
                <a:ea typeface="+mn-ea"/>
                <a:cs typeface="+mn-cs"/>
              </a:rPr>
              <a:t>AutoBooks doesn’t offer capability to send out ACH.  </a:t>
            </a:r>
            <a:r>
              <a:rPr lang="en-US" sz="1200" kern="1200" dirty="0">
                <a:solidFill>
                  <a:schemeClr val="tx1"/>
                </a:solidFill>
                <a:effectLst/>
                <a:latin typeface="+mn-lt"/>
                <a:ea typeface="+mn-ea"/>
                <a:cs typeface="+mn-cs"/>
              </a:rPr>
              <a:t>They can accept payments via invoice that can be ACH.  They can’t pull via ACH.   They do have bill pay – that could end up being an ACH, but that’s </a:t>
            </a:r>
            <a:r>
              <a:rPr lang="en-US" sz="1200" kern="1200" dirty="0" err="1">
                <a:solidFill>
                  <a:schemeClr val="tx1"/>
                </a:solidFill>
                <a:effectLst/>
                <a:latin typeface="+mn-lt"/>
                <a:ea typeface="+mn-ea"/>
                <a:cs typeface="+mn-cs"/>
              </a:rPr>
              <a:t>iPay’s</a:t>
            </a:r>
            <a:r>
              <a:rPr lang="en-US" sz="1200" kern="1200" dirty="0">
                <a:solidFill>
                  <a:schemeClr val="tx1"/>
                </a:solidFill>
                <a:effectLst/>
                <a:latin typeface="+mn-lt"/>
                <a:ea typeface="+mn-ea"/>
                <a:cs typeface="+mn-cs"/>
              </a:rPr>
              <a:t> configuration, however they determine to pay the bill ( </a:t>
            </a:r>
            <a:r>
              <a:rPr lang="en-US" sz="1200" kern="1200" dirty="0" err="1">
                <a:solidFill>
                  <a:schemeClr val="tx1"/>
                </a:solidFill>
                <a:effectLst/>
                <a:latin typeface="+mn-lt"/>
                <a:ea typeface="+mn-ea"/>
                <a:cs typeface="+mn-cs"/>
              </a:rPr>
              <a:t>Ipay</a:t>
            </a:r>
            <a:r>
              <a:rPr lang="en-US" sz="1200" kern="1200" dirty="0">
                <a:solidFill>
                  <a:schemeClr val="tx1"/>
                </a:solidFill>
                <a:effectLst/>
                <a:latin typeface="+mn-lt"/>
                <a:ea typeface="+mn-ea"/>
                <a:cs typeface="+mn-cs"/>
              </a:rPr>
              <a:t> is </a:t>
            </a:r>
            <a:r>
              <a:rPr lang="en-US" sz="1200" kern="1200" dirty="0" err="1">
                <a:solidFill>
                  <a:schemeClr val="tx1"/>
                </a:solidFill>
                <a:effectLst/>
                <a:latin typeface="+mn-lt"/>
                <a:ea typeface="+mn-ea"/>
                <a:cs typeface="+mn-cs"/>
              </a:rPr>
              <a:t>Autobooks</a:t>
            </a:r>
            <a:r>
              <a:rPr lang="en-US" sz="1200" kern="1200" dirty="0">
                <a:solidFill>
                  <a:schemeClr val="tx1"/>
                </a:solidFill>
                <a:effectLst/>
                <a:latin typeface="+mn-lt"/>
                <a:ea typeface="+mn-ea"/>
                <a:cs typeface="+mn-cs"/>
              </a:rPr>
              <a:t> bill pay behind the covers)</a:t>
            </a:r>
          </a:p>
          <a:p>
            <a:r>
              <a:rPr lang="en-US" sz="1200" kern="1200" dirty="0">
                <a:solidFill>
                  <a:schemeClr val="tx1"/>
                </a:solidFill>
                <a:effectLst/>
                <a:latin typeface="+mn-lt"/>
                <a:ea typeface="+mn-ea"/>
                <a:cs typeface="+mn-cs"/>
              </a:rPr>
              <a:t> </a:t>
            </a:r>
          </a:p>
          <a:p>
            <a:endParaRPr lang="en-US" dirty="0"/>
          </a:p>
        </p:txBody>
      </p:sp>
      <p:sp>
        <p:nvSpPr>
          <p:cNvPr id="4" name="Date Placeholder 3"/>
          <p:cNvSpPr>
            <a:spLocks noGrp="1"/>
          </p:cNvSpPr>
          <p:nvPr>
            <p:ph type="dt" idx="1"/>
          </p:nvPr>
        </p:nvSpPr>
        <p:spPr/>
        <p:txBody>
          <a:bodyPr/>
          <a:lstStyle/>
          <a:p>
            <a:fld id="{573AB388-142C-4CE9-BCBF-E61BF96435A5}" type="datetime1">
              <a:rPr lang="en-US" smtClean="0"/>
              <a:t>11/13/2019</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60</a:t>
            </a:fld>
            <a:endParaRPr lang="en-US" dirty="0"/>
          </a:p>
        </p:txBody>
      </p:sp>
    </p:spTree>
    <p:extLst>
      <p:ext uri="{BB962C8B-B14F-4D97-AF65-F5344CB8AC3E}">
        <p14:creationId xmlns:p14="http://schemas.microsoft.com/office/powerpoint/2010/main" val="37981897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break%20and%20giveaway.pptx" TargetMode="External"/><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hyperlink" Target="lunch%20and%20giveaway.pptx" TargetMode="Externa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break%20and%20giveaway.pptx" TargetMode="External"/><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hyperlink" Target="lunch%20and%20giveaway.pptx" TargetMode="Externa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break%20and%20giveaway.pptx" TargetMode="External"/><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hyperlink" Target="lunch%20and%20giveaway.pptx" TargetMode="Externa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lunch%20and%20giveaway.pptx" TargetMode="External"/><Relationship Id="rId1" Type="http://schemas.openxmlformats.org/officeDocument/2006/relationships/slideMaster" Target="../slideMasters/slideMaster1.xml"/><Relationship Id="rId4" Type="http://schemas.openxmlformats.org/officeDocument/2006/relationships/hyperlink" Target="break%20and%20giveaway.pptx" TargetMode="Externa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lunch%20and%20giveaway.pptx" TargetMode="External"/><Relationship Id="rId1" Type="http://schemas.openxmlformats.org/officeDocument/2006/relationships/slideMaster" Target="../slideMasters/slideMaster1.xml"/><Relationship Id="rId4" Type="http://schemas.openxmlformats.org/officeDocument/2006/relationships/hyperlink" Target="break%20and%20giveaway.pptx"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2" name="Rectangle 1"/>
          <p:cNvSpPr/>
          <p:nvPr/>
        </p:nvSpPr>
        <p:spPr>
          <a:xfrm>
            <a:off x="0" y="747836"/>
            <a:ext cx="12192000" cy="33912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pic>
        <p:nvPicPr>
          <p:cNvPr id="9" name="Picture 8" descr="A close up of a logo&#10;&#10;Description automatically generated">
            <a:extLst>
              <a:ext uri="{FF2B5EF4-FFF2-40B4-BE49-F238E27FC236}">
                <a16:creationId xmlns:a16="http://schemas.microsoft.com/office/drawing/2014/main" id="{3B3DD281-F860-406A-9045-F579F06D17E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6187"/>
          <a:stretch/>
        </p:blipFill>
        <p:spPr>
          <a:xfrm>
            <a:off x="0" y="747836"/>
            <a:ext cx="6780362" cy="3383488"/>
          </a:xfrm>
          <a:prstGeom prst="rect">
            <a:avLst/>
          </a:prstGeom>
        </p:spPr>
      </p:pic>
      <p:sp>
        <p:nvSpPr>
          <p:cNvPr id="14" name="Rectangle 13"/>
          <p:cNvSpPr/>
          <p:nvPr userDrawn="1"/>
        </p:nvSpPr>
        <p:spPr>
          <a:xfrm>
            <a:off x="0" y="4297427"/>
            <a:ext cx="12192000" cy="5895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4" name="Rectangle 3"/>
          <p:cNvSpPr/>
          <p:nvPr/>
        </p:nvSpPr>
        <p:spPr>
          <a:xfrm>
            <a:off x="0" y="0"/>
            <a:ext cx="12192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Subtitle 2"/>
          <p:cNvSpPr>
            <a:spLocks noGrp="1"/>
          </p:cNvSpPr>
          <p:nvPr>
            <p:ph type="subTitle" idx="1"/>
          </p:nvPr>
        </p:nvSpPr>
        <p:spPr>
          <a:xfrm>
            <a:off x="711200" y="5045262"/>
            <a:ext cx="4876800" cy="1050741"/>
          </a:xfrm>
        </p:spPr>
        <p:txBody>
          <a:bodyPr>
            <a:noAutofit/>
          </a:bodyPr>
          <a:lstStyle>
            <a:lvl1pPr marL="0" indent="0" algn="l">
              <a:buNone/>
              <a:defRPr lang="en-US" sz="2000" b="1" cap="none" spc="0" dirty="0">
                <a:ln w="0"/>
                <a:solidFill>
                  <a:schemeClr val="tx1"/>
                </a:solidFill>
                <a:effectLst/>
              </a:defRPr>
            </a:lvl1pPr>
            <a:lvl2pPr marL="342882" indent="0" algn="ctr">
              <a:buNone/>
              <a:defRPr>
                <a:solidFill>
                  <a:schemeClr val="tx1">
                    <a:tint val="75000"/>
                  </a:schemeClr>
                </a:solidFill>
              </a:defRPr>
            </a:lvl2pPr>
            <a:lvl3pPr marL="685767" indent="0" algn="ctr">
              <a:buNone/>
              <a:defRPr>
                <a:solidFill>
                  <a:schemeClr val="tx1">
                    <a:tint val="75000"/>
                  </a:schemeClr>
                </a:solidFill>
              </a:defRPr>
            </a:lvl3pPr>
            <a:lvl4pPr marL="1028649" indent="0" algn="ctr">
              <a:buNone/>
              <a:defRPr>
                <a:solidFill>
                  <a:schemeClr val="tx1">
                    <a:tint val="75000"/>
                  </a:schemeClr>
                </a:solidFill>
              </a:defRPr>
            </a:lvl4pPr>
            <a:lvl5pPr marL="1371531" indent="0" algn="ctr">
              <a:buNone/>
              <a:defRPr>
                <a:solidFill>
                  <a:schemeClr val="tx1">
                    <a:tint val="75000"/>
                  </a:schemeClr>
                </a:solidFill>
              </a:defRPr>
            </a:lvl5pPr>
            <a:lvl6pPr marL="1714414" indent="0" algn="ctr">
              <a:buNone/>
              <a:defRPr>
                <a:solidFill>
                  <a:schemeClr val="tx1">
                    <a:tint val="75000"/>
                  </a:schemeClr>
                </a:solidFill>
              </a:defRPr>
            </a:lvl6pPr>
            <a:lvl7pPr marL="2057298" indent="0" algn="ctr">
              <a:buNone/>
              <a:defRPr>
                <a:solidFill>
                  <a:schemeClr val="tx1">
                    <a:tint val="75000"/>
                  </a:schemeClr>
                </a:solidFill>
              </a:defRPr>
            </a:lvl7pPr>
            <a:lvl8pPr marL="2400180" indent="0" algn="ctr">
              <a:buNone/>
              <a:defRPr>
                <a:solidFill>
                  <a:schemeClr val="tx1">
                    <a:tint val="75000"/>
                  </a:schemeClr>
                </a:solidFill>
              </a:defRPr>
            </a:lvl8pPr>
            <a:lvl9pPr marL="2743063" indent="0" algn="ctr">
              <a:buNone/>
              <a:defRPr>
                <a:solidFill>
                  <a:schemeClr val="tx1">
                    <a:tint val="75000"/>
                  </a:schemeClr>
                </a:solidFill>
              </a:defRPr>
            </a:lvl9pPr>
          </a:lstStyle>
          <a:p>
            <a:r>
              <a:rPr lang="en-US" dirty="0"/>
              <a:t>Click to edit Master subtitle style</a:t>
            </a:r>
          </a:p>
        </p:txBody>
      </p:sp>
      <p:sp>
        <p:nvSpPr>
          <p:cNvPr id="11" name="Title 1"/>
          <p:cNvSpPr>
            <a:spLocks noGrp="1"/>
          </p:cNvSpPr>
          <p:nvPr>
            <p:ph type="ctrTitle"/>
          </p:nvPr>
        </p:nvSpPr>
        <p:spPr>
          <a:xfrm>
            <a:off x="3390181" y="2133600"/>
            <a:ext cx="5080000" cy="1752600"/>
          </a:xfrm>
        </p:spPr>
        <p:txBody>
          <a:bodyPr>
            <a:noAutofit/>
          </a:bodyPr>
          <a:lstStyle>
            <a:lvl1pPr algn="l">
              <a:defRPr lang="en-US" sz="4800" b="1" cap="none" spc="0" dirty="0">
                <a:ln w="0"/>
                <a:solidFill>
                  <a:schemeClr val="bg1"/>
                </a:solidFill>
                <a:effectLst>
                  <a:outerShdw blurRad="38100" dist="19050" dir="2700000" algn="tl" rotWithShape="0">
                    <a:schemeClr val="dk1">
                      <a:alpha val="40000"/>
                    </a:schemeClr>
                  </a:outerShdw>
                </a:effectLst>
              </a:defRPr>
            </a:lvl1pPr>
          </a:lstStyle>
          <a:p>
            <a:r>
              <a:rPr lang="en-US" dirty="0"/>
              <a:t>Click to edit Master title style</a:t>
            </a:r>
          </a:p>
        </p:txBody>
      </p:sp>
    </p:spTree>
    <p:extLst>
      <p:ext uri="{BB962C8B-B14F-4D97-AF65-F5344CB8AC3E}">
        <p14:creationId xmlns:p14="http://schemas.microsoft.com/office/powerpoint/2010/main" val="37347851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Mackay1">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hidden">
          <a:xfrm>
            <a:off x="4876800" y="0"/>
            <a:ext cx="7315200" cy="6856286"/>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A218F19-D929-4AB0-B6F7-6893B990882A}"/>
              </a:ext>
            </a:extLst>
          </p:cNvPr>
          <p:cNvSpPr/>
          <p:nvPr userDrawn="1"/>
        </p:nvSpPr>
        <p:spPr>
          <a:xfrm>
            <a:off x="0" y="6324600"/>
            <a:ext cx="12192000" cy="533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2" name="Title 1"/>
          <p:cNvSpPr>
            <a:spLocks noGrp="1"/>
          </p:cNvSpPr>
          <p:nvPr>
            <p:ph type="title"/>
          </p:nvPr>
        </p:nvSpPr>
        <p:spPr>
          <a:xfrm>
            <a:off x="245210" y="1616057"/>
            <a:ext cx="3933091" cy="1828800"/>
          </a:xfrm>
        </p:spPr>
        <p:txBody>
          <a:bodyPr anchor="b"/>
          <a:lstStyle>
            <a:lvl1pPr>
              <a:defRPr lang="en-US" sz="4800" b="1" dirty="0">
                <a:solidFill>
                  <a:schemeClr val="accent2"/>
                </a:solidFill>
                <a:effectLst/>
              </a:defRPr>
            </a:lvl1pPr>
          </a:lstStyle>
          <a:p>
            <a:r>
              <a:rPr lang="en-US" dirty="0"/>
              <a:t>Click to edit Master title style</a:t>
            </a:r>
          </a:p>
        </p:txBody>
      </p:sp>
      <p:sp>
        <p:nvSpPr>
          <p:cNvPr id="4" name="Text Placeholder 3"/>
          <p:cNvSpPr>
            <a:spLocks noGrp="1"/>
          </p:cNvSpPr>
          <p:nvPr>
            <p:ph type="body" sz="half" idx="2"/>
          </p:nvPr>
        </p:nvSpPr>
        <p:spPr>
          <a:xfrm>
            <a:off x="245209" y="3582017"/>
            <a:ext cx="3933091" cy="1554480"/>
          </a:xfrm>
        </p:spPr>
        <p:txBody>
          <a:bodyPr>
            <a:noAutofit/>
          </a:bodyPr>
          <a:lstStyle>
            <a:lvl1pPr marL="0" indent="0">
              <a:lnSpc>
                <a:spcPct val="90000"/>
              </a:lnSpc>
              <a:spcBef>
                <a:spcPts val="1200"/>
              </a:spcBef>
              <a:buNone/>
              <a:defRPr sz="2000" b="1" cap="all" baseline="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dirty="0"/>
          </a:p>
        </p:txBody>
      </p:sp>
      <p:pic>
        <p:nvPicPr>
          <p:cNvPr id="9" name="Picture 8">
            <a:hlinkClick r:id="rId2" action="ppaction://hlinkpres?slideindex=1&amp;slidetitle="/>
            <a:extLst>
              <a:ext uri="{FF2B5EF4-FFF2-40B4-BE49-F238E27FC236}">
                <a16:creationId xmlns:a16="http://schemas.microsoft.com/office/drawing/2014/main" id="{07CBAF9C-C7B6-41E5-A9C1-FB10D17AED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372157"/>
            <a:ext cx="495369" cy="485843"/>
          </a:xfrm>
          <a:prstGeom prst="rect">
            <a:avLst/>
          </a:prstGeom>
        </p:spPr>
      </p:pic>
      <p:pic>
        <p:nvPicPr>
          <p:cNvPr id="10" name="Picture 9">
            <a:hlinkClick r:id="rId4" action="ppaction://hlinkpres?slideindex=1&amp;slidetitle="/>
            <a:extLst>
              <a:ext uri="{FF2B5EF4-FFF2-40B4-BE49-F238E27FC236}">
                <a16:creationId xmlns:a16="http://schemas.microsoft.com/office/drawing/2014/main" id="{F35610DD-919D-4F77-8D9D-2D97D5FBD9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93583" y="6361991"/>
            <a:ext cx="495369" cy="485843"/>
          </a:xfrm>
          <a:prstGeom prst="rect">
            <a:avLst/>
          </a:prstGeom>
        </p:spPr>
      </p:pic>
      <p:pic>
        <p:nvPicPr>
          <p:cNvPr id="15" name="Picture 14" descr="A close up of a logo&#10;&#10;Description automatically generated">
            <a:extLst>
              <a:ext uri="{FF2B5EF4-FFF2-40B4-BE49-F238E27FC236}">
                <a16:creationId xmlns:a16="http://schemas.microsoft.com/office/drawing/2014/main" id="{697E2243-45D6-447A-ADC3-74253E2B3A8E}"/>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12915"/>
          <a:stretch/>
        </p:blipFill>
        <p:spPr>
          <a:xfrm flipH="1">
            <a:off x="9250334" y="10166"/>
            <a:ext cx="2947332" cy="1246595"/>
          </a:xfrm>
          <a:prstGeom prst="rect">
            <a:avLst/>
          </a:prstGeom>
        </p:spPr>
      </p:pic>
      <p:sp>
        <p:nvSpPr>
          <p:cNvPr id="5" name="Content Placeholder 4">
            <a:extLst>
              <a:ext uri="{FF2B5EF4-FFF2-40B4-BE49-F238E27FC236}">
                <a16:creationId xmlns:a16="http://schemas.microsoft.com/office/drawing/2014/main" id="{93AE56BB-4007-4F00-9E95-FFE52B63D834}"/>
              </a:ext>
            </a:extLst>
          </p:cNvPr>
          <p:cNvSpPr>
            <a:spLocks noGrp="1"/>
          </p:cNvSpPr>
          <p:nvPr>
            <p:ph sz="quarter" idx="13"/>
          </p:nvPr>
        </p:nvSpPr>
        <p:spPr>
          <a:xfrm>
            <a:off x="5259388" y="377825"/>
            <a:ext cx="6234112" cy="5994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B481A394-51A1-4B82-9CBD-95CC1C1D6564}"/>
              </a:ext>
            </a:extLst>
          </p:cNvPr>
          <p:cNvSpPr>
            <a:spLocks noGrp="1"/>
          </p:cNvSpPr>
          <p:nvPr>
            <p:ph type="body" sz="quarter" idx="16"/>
          </p:nvPr>
        </p:nvSpPr>
        <p:spPr>
          <a:xfrm>
            <a:off x="6725263" y="5391505"/>
            <a:ext cx="5120916" cy="914400"/>
          </a:xfrm>
        </p:spPr>
        <p:txBody>
          <a:bodyPr anchor="b" anchorCtr="0">
            <a:noAutofit/>
          </a:bodyPr>
          <a:lstStyle>
            <a:lvl1pPr marL="0" indent="0" algn="r">
              <a:buNone/>
              <a:defRPr b="1">
                <a:solidFill>
                  <a:schemeClr val="accent2"/>
                </a:solidFill>
              </a:defRPr>
            </a:lvl1pPr>
          </a:lstStyle>
          <a:p>
            <a:pPr lvl="0"/>
            <a:r>
              <a:rPr lang="en-US" dirty="0"/>
              <a:t>Edit Master text styles</a:t>
            </a:r>
          </a:p>
        </p:txBody>
      </p:sp>
    </p:spTree>
    <p:extLst>
      <p:ext uri="{BB962C8B-B14F-4D97-AF65-F5344CB8AC3E}">
        <p14:creationId xmlns:p14="http://schemas.microsoft.com/office/powerpoint/2010/main" val="2610133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Mackay1">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hidden">
          <a:xfrm>
            <a:off x="4876800" y="0"/>
            <a:ext cx="7315200" cy="6856286"/>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A218F19-D929-4AB0-B6F7-6893B990882A}"/>
              </a:ext>
            </a:extLst>
          </p:cNvPr>
          <p:cNvSpPr/>
          <p:nvPr userDrawn="1"/>
        </p:nvSpPr>
        <p:spPr>
          <a:xfrm>
            <a:off x="0" y="6324600"/>
            <a:ext cx="12192000" cy="533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2" name="Title 1"/>
          <p:cNvSpPr>
            <a:spLocks noGrp="1"/>
          </p:cNvSpPr>
          <p:nvPr>
            <p:ph type="title"/>
          </p:nvPr>
        </p:nvSpPr>
        <p:spPr>
          <a:xfrm>
            <a:off x="245210" y="377825"/>
            <a:ext cx="3933091" cy="3067032"/>
          </a:xfrm>
        </p:spPr>
        <p:txBody>
          <a:bodyPr anchor="t" anchorCtr="0"/>
          <a:lstStyle>
            <a:lvl1pPr>
              <a:defRPr lang="en-US" sz="3600" b="1" dirty="0">
                <a:solidFill>
                  <a:schemeClr val="accent2"/>
                </a:solidFill>
                <a:effectLst/>
              </a:defRPr>
            </a:lvl1pPr>
          </a:lstStyle>
          <a:p>
            <a:r>
              <a:rPr lang="en-US" dirty="0"/>
              <a:t>Click to edit Master title style</a:t>
            </a:r>
          </a:p>
        </p:txBody>
      </p:sp>
      <p:sp>
        <p:nvSpPr>
          <p:cNvPr id="4" name="Text Placeholder 3"/>
          <p:cNvSpPr>
            <a:spLocks noGrp="1"/>
          </p:cNvSpPr>
          <p:nvPr>
            <p:ph type="body" sz="half" idx="2"/>
          </p:nvPr>
        </p:nvSpPr>
        <p:spPr>
          <a:xfrm>
            <a:off x="245209" y="4218709"/>
            <a:ext cx="3933091" cy="917788"/>
          </a:xfrm>
        </p:spPr>
        <p:txBody>
          <a:bodyPr>
            <a:noAutofit/>
          </a:bodyPr>
          <a:lstStyle>
            <a:lvl1pPr marL="0" indent="0">
              <a:lnSpc>
                <a:spcPct val="90000"/>
              </a:lnSpc>
              <a:spcBef>
                <a:spcPts val="1200"/>
              </a:spcBef>
              <a:buNone/>
              <a:defRPr sz="2000" b="0" cap="all" baseline="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dirty="0"/>
          </a:p>
        </p:txBody>
      </p:sp>
      <p:pic>
        <p:nvPicPr>
          <p:cNvPr id="9" name="Picture 8">
            <a:hlinkClick r:id="rId2" action="ppaction://hlinkpres?slideindex=1&amp;slidetitle="/>
            <a:extLst>
              <a:ext uri="{FF2B5EF4-FFF2-40B4-BE49-F238E27FC236}">
                <a16:creationId xmlns:a16="http://schemas.microsoft.com/office/drawing/2014/main" id="{07CBAF9C-C7B6-41E5-A9C1-FB10D17AED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372157"/>
            <a:ext cx="495369" cy="485843"/>
          </a:xfrm>
          <a:prstGeom prst="rect">
            <a:avLst/>
          </a:prstGeom>
        </p:spPr>
      </p:pic>
      <p:pic>
        <p:nvPicPr>
          <p:cNvPr id="10" name="Picture 9">
            <a:hlinkClick r:id="rId4" action="ppaction://hlinkpres?slideindex=1&amp;slidetitle="/>
            <a:extLst>
              <a:ext uri="{FF2B5EF4-FFF2-40B4-BE49-F238E27FC236}">
                <a16:creationId xmlns:a16="http://schemas.microsoft.com/office/drawing/2014/main" id="{F35610DD-919D-4F77-8D9D-2D97D5FBD9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93583" y="6361991"/>
            <a:ext cx="495369" cy="485843"/>
          </a:xfrm>
          <a:prstGeom prst="rect">
            <a:avLst/>
          </a:prstGeom>
        </p:spPr>
      </p:pic>
      <p:pic>
        <p:nvPicPr>
          <p:cNvPr id="15" name="Picture 14" descr="A close up of a logo&#10;&#10;Description automatically generated">
            <a:extLst>
              <a:ext uri="{FF2B5EF4-FFF2-40B4-BE49-F238E27FC236}">
                <a16:creationId xmlns:a16="http://schemas.microsoft.com/office/drawing/2014/main" id="{697E2243-45D6-447A-ADC3-74253E2B3A8E}"/>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12915"/>
          <a:stretch/>
        </p:blipFill>
        <p:spPr>
          <a:xfrm flipH="1">
            <a:off x="9250334" y="10166"/>
            <a:ext cx="2947332" cy="1246595"/>
          </a:xfrm>
          <a:prstGeom prst="rect">
            <a:avLst/>
          </a:prstGeom>
        </p:spPr>
      </p:pic>
      <p:sp>
        <p:nvSpPr>
          <p:cNvPr id="5" name="Content Placeholder 4">
            <a:extLst>
              <a:ext uri="{FF2B5EF4-FFF2-40B4-BE49-F238E27FC236}">
                <a16:creationId xmlns:a16="http://schemas.microsoft.com/office/drawing/2014/main" id="{93AE56BB-4007-4F00-9E95-FFE52B63D834}"/>
              </a:ext>
            </a:extLst>
          </p:cNvPr>
          <p:cNvSpPr>
            <a:spLocks noGrp="1"/>
          </p:cNvSpPr>
          <p:nvPr>
            <p:ph sz="quarter" idx="13"/>
          </p:nvPr>
        </p:nvSpPr>
        <p:spPr>
          <a:xfrm>
            <a:off x="5259388" y="377825"/>
            <a:ext cx="6234112" cy="550539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B481A394-51A1-4B82-9CBD-95CC1C1D6564}"/>
              </a:ext>
            </a:extLst>
          </p:cNvPr>
          <p:cNvSpPr>
            <a:spLocks noGrp="1"/>
          </p:cNvSpPr>
          <p:nvPr>
            <p:ph type="body" sz="quarter" idx="16"/>
          </p:nvPr>
        </p:nvSpPr>
        <p:spPr>
          <a:xfrm>
            <a:off x="6725263" y="5391505"/>
            <a:ext cx="5120916" cy="914400"/>
          </a:xfrm>
        </p:spPr>
        <p:txBody>
          <a:bodyPr anchor="b" anchorCtr="0">
            <a:noAutofit/>
          </a:bodyPr>
          <a:lstStyle>
            <a:lvl1pPr marL="0" indent="0" algn="r">
              <a:buNone/>
              <a:defRPr b="1">
                <a:solidFill>
                  <a:schemeClr val="accent2"/>
                </a:solidFill>
              </a:defRPr>
            </a:lvl1pPr>
          </a:lstStyle>
          <a:p>
            <a:pPr lvl="0"/>
            <a:r>
              <a:rPr lang="en-US" dirty="0"/>
              <a:t>Edit Master text styles</a:t>
            </a:r>
          </a:p>
        </p:txBody>
      </p:sp>
    </p:spTree>
    <p:extLst>
      <p:ext uri="{BB962C8B-B14F-4D97-AF65-F5344CB8AC3E}">
        <p14:creationId xmlns:p14="http://schemas.microsoft.com/office/powerpoint/2010/main" val="21574795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Mackay1">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hidden">
          <a:xfrm>
            <a:off x="0" y="-8452"/>
            <a:ext cx="7315200" cy="6856286"/>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A218F19-D929-4AB0-B6F7-6893B990882A}"/>
              </a:ext>
            </a:extLst>
          </p:cNvPr>
          <p:cNvSpPr/>
          <p:nvPr userDrawn="1"/>
        </p:nvSpPr>
        <p:spPr>
          <a:xfrm>
            <a:off x="0" y="6324600"/>
            <a:ext cx="12192000" cy="533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2" name="Title 1"/>
          <p:cNvSpPr>
            <a:spLocks noGrp="1"/>
          </p:cNvSpPr>
          <p:nvPr>
            <p:ph type="title"/>
          </p:nvPr>
        </p:nvSpPr>
        <p:spPr>
          <a:xfrm>
            <a:off x="7437804" y="377825"/>
            <a:ext cx="3933091" cy="3067032"/>
          </a:xfrm>
        </p:spPr>
        <p:txBody>
          <a:bodyPr anchor="t" anchorCtr="0"/>
          <a:lstStyle>
            <a:lvl1pPr>
              <a:defRPr lang="en-US" sz="3600" b="1" dirty="0">
                <a:solidFill>
                  <a:schemeClr val="accent2"/>
                </a:solidFill>
                <a:effectLst/>
              </a:defRPr>
            </a:lvl1pPr>
          </a:lstStyle>
          <a:p>
            <a:r>
              <a:rPr lang="en-US" dirty="0"/>
              <a:t>Click to edit Master title style</a:t>
            </a:r>
          </a:p>
        </p:txBody>
      </p:sp>
      <p:sp>
        <p:nvSpPr>
          <p:cNvPr id="4" name="Text Placeholder 3"/>
          <p:cNvSpPr>
            <a:spLocks noGrp="1"/>
          </p:cNvSpPr>
          <p:nvPr>
            <p:ph type="body" sz="half" idx="2"/>
          </p:nvPr>
        </p:nvSpPr>
        <p:spPr>
          <a:xfrm>
            <a:off x="7437803" y="4218709"/>
            <a:ext cx="3933091" cy="917788"/>
          </a:xfrm>
        </p:spPr>
        <p:txBody>
          <a:bodyPr>
            <a:noAutofit/>
          </a:bodyPr>
          <a:lstStyle>
            <a:lvl1pPr marL="0" indent="0">
              <a:lnSpc>
                <a:spcPct val="90000"/>
              </a:lnSpc>
              <a:spcBef>
                <a:spcPts val="1200"/>
              </a:spcBef>
              <a:buNone/>
              <a:defRPr sz="2000" b="0" cap="all" baseline="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dirty="0"/>
          </a:p>
        </p:txBody>
      </p:sp>
      <p:pic>
        <p:nvPicPr>
          <p:cNvPr id="9" name="Picture 8">
            <a:hlinkClick r:id="rId2" action="ppaction://hlinkpres?slideindex=1&amp;slidetitle="/>
            <a:extLst>
              <a:ext uri="{FF2B5EF4-FFF2-40B4-BE49-F238E27FC236}">
                <a16:creationId xmlns:a16="http://schemas.microsoft.com/office/drawing/2014/main" id="{07CBAF9C-C7B6-41E5-A9C1-FB10D17AED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372157"/>
            <a:ext cx="495369" cy="485843"/>
          </a:xfrm>
          <a:prstGeom prst="rect">
            <a:avLst/>
          </a:prstGeom>
        </p:spPr>
      </p:pic>
      <p:pic>
        <p:nvPicPr>
          <p:cNvPr id="10" name="Picture 9">
            <a:hlinkClick r:id="rId4" action="ppaction://hlinkpres?slideindex=1&amp;slidetitle="/>
            <a:extLst>
              <a:ext uri="{FF2B5EF4-FFF2-40B4-BE49-F238E27FC236}">
                <a16:creationId xmlns:a16="http://schemas.microsoft.com/office/drawing/2014/main" id="{F35610DD-919D-4F77-8D9D-2D97D5FBD9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93583" y="6361991"/>
            <a:ext cx="495369" cy="485843"/>
          </a:xfrm>
          <a:prstGeom prst="rect">
            <a:avLst/>
          </a:prstGeom>
        </p:spPr>
      </p:pic>
      <p:pic>
        <p:nvPicPr>
          <p:cNvPr id="15" name="Picture 14" descr="A close up of a logo&#10;&#10;Description automatically generated">
            <a:extLst>
              <a:ext uri="{FF2B5EF4-FFF2-40B4-BE49-F238E27FC236}">
                <a16:creationId xmlns:a16="http://schemas.microsoft.com/office/drawing/2014/main" id="{697E2243-45D6-447A-ADC3-74253E2B3A8E}"/>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12915"/>
          <a:stretch/>
        </p:blipFill>
        <p:spPr>
          <a:xfrm flipV="1">
            <a:off x="0" y="5078005"/>
            <a:ext cx="2947332" cy="1246595"/>
          </a:xfrm>
          <a:prstGeom prst="rect">
            <a:avLst/>
          </a:prstGeom>
        </p:spPr>
      </p:pic>
      <p:sp>
        <p:nvSpPr>
          <p:cNvPr id="5" name="Content Placeholder 4">
            <a:extLst>
              <a:ext uri="{FF2B5EF4-FFF2-40B4-BE49-F238E27FC236}">
                <a16:creationId xmlns:a16="http://schemas.microsoft.com/office/drawing/2014/main" id="{93AE56BB-4007-4F00-9E95-FFE52B63D834}"/>
              </a:ext>
            </a:extLst>
          </p:cNvPr>
          <p:cNvSpPr>
            <a:spLocks noGrp="1"/>
          </p:cNvSpPr>
          <p:nvPr>
            <p:ph sz="quarter" idx="13"/>
          </p:nvPr>
        </p:nvSpPr>
        <p:spPr>
          <a:xfrm>
            <a:off x="402432" y="377825"/>
            <a:ext cx="6234112" cy="5994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0">
            <a:extLst>
              <a:ext uri="{FF2B5EF4-FFF2-40B4-BE49-F238E27FC236}">
                <a16:creationId xmlns:a16="http://schemas.microsoft.com/office/drawing/2014/main" id="{EB8295E9-A0F9-4A11-BCB2-BE0063D33216}"/>
              </a:ext>
            </a:extLst>
          </p:cNvPr>
          <p:cNvSpPr>
            <a:spLocks noGrp="1"/>
          </p:cNvSpPr>
          <p:nvPr>
            <p:ph type="body" sz="quarter" idx="16"/>
          </p:nvPr>
        </p:nvSpPr>
        <p:spPr>
          <a:xfrm>
            <a:off x="2172153" y="5391505"/>
            <a:ext cx="5120916" cy="914400"/>
          </a:xfrm>
        </p:spPr>
        <p:txBody>
          <a:bodyPr anchor="b" anchorCtr="0">
            <a:noAutofit/>
          </a:bodyPr>
          <a:lstStyle>
            <a:lvl1pPr marL="0" indent="0" algn="r">
              <a:buNone/>
              <a:defRPr b="1">
                <a:solidFill>
                  <a:schemeClr val="accent2"/>
                </a:solidFill>
              </a:defRPr>
            </a:lvl1pPr>
          </a:lstStyle>
          <a:p>
            <a:pPr lvl="0"/>
            <a:r>
              <a:rPr lang="en-US" dirty="0"/>
              <a:t>Edit Master text styles</a:t>
            </a:r>
          </a:p>
        </p:txBody>
      </p:sp>
    </p:spTree>
    <p:extLst>
      <p:ext uri="{BB962C8B-B14F-4D97-AF65-F5344CB8AC3E}">
        <p14:creationId xmlns:p14="http://schemas.microsoft.com/office/powerpoint/2010/main" val="30532955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Subsection">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hidden">
          <a:xfrm>
            <a:off x="1449422" y="890729"/>
            <a:ext cx="10742580" cy="1798875"/>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solidFill>
                <a:schemeClr val="accent1"/>
              </a:solidFill>
            </a:endParaRPr>
          </a:p>
        </p:txBody>
      </p:sp>
      <p:sp>
        <p:nvSpPr>
          <p:cNvPr id="2" name="Title 1"/>
          <p:cNvSpPr>
            <a:spLocks noGrp="1"/>
          </p:cNvSpPr>
          <p:nvPr>
            <p:ph type="title"/>
          </p:nvPr>
        </p:nvSpPr>
        <p:spPr>
          <a:xfrm>
            <a:off x="212366" y="190662"/>
            <a:ext cx="11979636" cy="645917"/>
          </a:xfrm>
        </p:spPr>
        <p:txBody>
          <a:bodyPr anchor="b"/>
          <a:lstStyle>
            <a:lvl1pPr algn="ctr">
              <a:defRPr sz="3600" b="0">
                <a:solidFill>
                  <a:schemeClr val="accent2"/>
                </a:solidFill>
                <a:effectLst/>
              </a:defRPr>
            </a:lvl1pPr>
          </a:lstStyle>
          <a:p>
            <a:r>
              <a:rPr lang="en-US" dirty="0"/>
              <a:t>Click to edit Master title style</a:t>
            </a:r>
          </a:p>
        </p:txBody>
      </p:sp>
      <p:sp>
        <p:nvSpPr>
          <p:cNvPr id="3" name="Content Placeholder 2"/>
          <p:cNvSpPr>
            <a:spLocks noGrp="1"/>
          </p:cNvSpPr>
          <p:nvPr>
            <p:ph idx="1"/>
          </p:nvPr>
        </p:nvSpPr>
        <p:spPr>
          <a:xfrm>
            <a:off x="5695858" y="1012929"/>
            <a:ext cx="6080761" cy="1468133"/>
          </a:xfrm>
        </p:spPr>
        <p:txBody>
          <a:bodyPr>
            <a:noAutofit/>
          </a:bodyPr>
          <a:lstStyle>
            <a:lvl1pPr marL="0" indent="0">
              <a:buNone/>
              <a:defRPr sz="2400">
                <a:solidFill>
                  <a:schemeClr val="bg1"/>
                </a:solidFill>
              </a:defRPr>
            </a:lvl1pPr>
            <a:lvl2pPr marL="274306" indent="0">
              <a:buNone/>
              <a:defRPr sz="1801"/>
            </a:lvl2pPr>
            <a:lvl3pPr>
              <a:defRPr sz="1600"/>
            </a:lvl3pPr>
            <a:lvl4pPr>
              <a:defRPr sz="1401"/>
            </a:lvl4pPr>
            <a:lvl5pPr>
              <a:defRPr sz="1401"/>
            </a:lvl5pPr>
            <a:lvl6pPr>
              <a:defRPr sz="2000"/>
            </a:lvl6pPr>
            <a:lvl7pPr>
              <a:defRPr sz="2000"/>
            </a:lvl7pPr>
            <a:lvl8pPr>
              <a:defRPr sz="2000"/>
            </a:lvl8pPr>
            <a:lvl9pPr>
              <a:defRPr sz="2000"/>
            </a:lvl9pPr>
          </a:lstStyle>
          <a:p>
            <a:pPr lvl="0"/>
            <a:r>
              <a:rPr lang="en-US" dirty="0"/>
              <a:t>Edit Master text styles</a:t>
            </a:r>
          </a:p>
        </p:txBody>
      </p:sp>
      <p:sp>
        <p:nvSpPr>
          <p:cNvPr id="4" name="Text Placeholder 3"/>
          <p:cNvSpPr>
            <a:spLocks noGrp="1"/>
          </p:cNvSpPr>
          <p:nvPr>
            <p:ph type="body" sz="half" idx="2"/>
          </p:nvPr>
        </p:nvSpPr>
        <p:spPr>
          <a:xfrm>
            <a:off x="1622875" y="1012926"/>
            <a:ext cx="3657600" cy="1554480"/>
          </a:xfrm>
        </p:spPr>
        <p:txBody>
          <a:bodyPr>
            <a:normAutofit/>
          </a:bodyPr>
          <a:lstStyle>
            <a:lvl1pPr marL="0" indent="0">
              <a:lnSpc>
                <a:spcPct val="90000"/>
              </a:lnSpc>
              <a:spcBef>
                <a:spcPts val="1200"/>
              </a:spcBef>
              <a:buNone/>
              <a:defRPr sz="2800" b="0">
                <a:solidFill>
                  <a:schemeClr val="accent2"/>
                </a:solidFill>
              </a:defRPr>
            </a:lvl1pPr>
            <a:lvl2pPr marL="457177" indent="0">
              <a:buNone/>
              <a:defRPr sz="1401"/>
            </a:lvl2pPr>
            <a:lvl3pPr marL="914354" indent="0">
              <a:buNone/>
              <a:defRPr sz="1200"/>
            </a:lvl3pPr>
            <a:lvl4pPr marL="1371531" indent="0">
              <a:buNone/>
              <a:defRPr sz="1001"/>
            </a:lvl4pPr>
            <a:lvl5pPr marL="1828709" indent="0">
              <a:buNone/>
              <a:defRPr sz="1001"/>
            </a:lvl5pPr>
            <a:lvl6pPr marL="2285886" indent="0">
              <a:buNone/>
              <a:defRPr sz="1001"/>
            </a:lvl6pPr>
            <a:lvl7pPr marL="2743063" indent="0">
              <a:buNone/>
              <a:defRPr sz="1001"/>
            </a:lvl7pPr>
            <a:lvl8pPr marL="3200240" indent="0">
              <a:buNone/>
              <a:defRPr sz="1001"/>
            </a:lvl8pPr>
            <a:lvl9pPr marL="3657417" indent="0">
              <a:buNone/>
              <a:defRPr sz="1001"/>
            </a:lvl9pPr>
          </a:lstStyle>
          <a:p>
            <a:pPr lvl="0"/>
            <a:r>
              <a:rPr lang="en-US" dirty="0"/>
              <a:t>Edit Master text styles</a:t>
            </a:r>
          </a:p>
        </p:txBody>
      </p:sp>
      <p:sp>
        <p:nvSpPr>
          <p:cNvPr id="9" name="Rectangle 8"/>
          <p:cNvSpPr/>
          <p:nvPr userDrawn="1"/>
        </p:nvSpPr>
        <p:spPr bwMode="hidden">
          <a:xfrm>
            <a:off x="1449422" y="2790724"/>
            <a:ext cx="10742580" cy="1798875"/>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0" name="Rectangle 9"/>
          <p:cNvSpPr/>
          <p:nvPr userDrawn="1"/>
        </p:nvSpPr>
        <p:spPr bwMode="hidden">
          <a:xfrm>
            <a:off x="1449422" y="4690721"/>
            <a:ext cx="10742580" cy="1798875"/>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Content Placeholder 2"/>
          <p:cNvSpPr>
            <a:spLocks noGrp="1"/>
          </p:cNvSpPr>
          <p:nvPr>
            <p:ph idx="10"/>
          </p:nvPr>
        </p:nvSpPr>
        <p:spPr>
          <a:xfrm>
            <a:off x="5695858" y="2919550"/>
            <a:ext cx="6080761" cy="1468133"/>
          </a:xfrm>
        </p:spPr>
        <p:txBody>
          <a:bodyPr>
            <a:noAutofit/>
          </a:bodyPr>
          <a:lstStyle>
            <a:lvl1pPr marL="0" indent="0">
              <a:buNone/>
              <a:defRPr sz="2400">
                <a:solidFill>
                  <a:schemeClr val="bg1"/>
                </a:solidFill>
              </a:defRPr>
            </a:lvl1pPr>
            <a:lvl2pPr marL="274306" indent="0">
              <a:buNone/>
              <a:defRPr sz="1801"/>
            </a:lvl2pPr>
            <a:lvl3pPr>
              <a:defRPr sz="1600"/>
            </a:lvl3pPr>
            <a:lvl4pPr>
              <a:defRPr sz="1401"/>
            </a:lvl4pPr>
            <a:lvl5pPr>
              <a:defRPr sz="1401"/>
            </a:lvl5pPr>
            <a:lvl6pPr>
              <a:defRPr sz="2000"/>
            </a:lvl6pPr>
            <a:lvl7pPr>
              <a:defRPr sz="2000"/>
            </a:lvl7pPr>
            <a:lvl8pPr>
              <a:defRPr sz="2000"/>
            </a:lvl8pPr>
            <a:lvl9pPr>
              <a:defRPr sz="2000"/>
            </a:lvl9pPr>
          </a:lstStyle>
          <a:p>
            <a:pPr lvl="0"/>
            <a:r>
              <a:rPr lang="en-US" dirty="0"/>
              <a:t>Edit Master text styles</a:t>
            </a:r>
          </a:p>
        </p:txBody>
      </p:sp>
      <p:sp>
        <p:nvSpPr>
          <p:cNvPr id="14" name="Text Placeholder 3"/>
          <p:cNvSpPr>
            <a:spLocks noGrp="1"/>
          </p:cNvSpPr>
          <p:nvPr>
            <p:ph type="body" sz="half" idx="11"/>
          </p:nvPr>
        </p:nvSpPr>
        <p:spPr>
          <a:xfrm>
            <a:off x="1622875" y="2919547"/>
            <a:ext cx="3657600" cy="1554480"/>
          </a:xfrm>
        </p:spPr>
        <p:txBody>
          <a:bodyPr>
            <a:noAutofit/>
          </a:bodyPr>
          <a:lstStyle>
            <a:lvl1pPr marL="0" indent="0">
              <a:lnSpc>
                <a:spcPct val="90000"/>
              </a:lnSpc>
              <a:spcBef>
                <a:spcPts val="1200"/>
              </a:spcBef>
              <a:buNone/>
              <a:defRPr sz="2800" b="0">
                <a:solidFill>
                  <a:schemeClr val="accent2"/>
                </a:solidFill>
              </a:defRPr>
            </a:lvl1pPr>
            <a:lvl2pPr marL="457177" indent="0">
              <a:buNone/>
              <a:defRPr sz="1401"/>
            </a:lvl2pPr>
            <a:lvl3pPr marL="914354" indent="0">
              <a:buNone/>
              <a:defRPr sz="1200"/>
            </a:lvl3pPr>
            <a:lvl4pPr marL="1371531" indent="0">
              <a:buNone/>
              <a:defRPr sz="1001"/>
            </a:lvl4pPr>
            <a:lvl5pPr marL="1828709" indent="0">
              <a:buNone/>
              <a:defRPr sz="1001"/>
            </a:lvl5pPr>
            <a:lvl6pPr marL="2285886" indent="0">
              <a:buNone/>
              <a:defRPr sz="1001"/>
            </a:lvl6pPr>
            <a:lvl7pPr marL="2743063" indent="0">
              <a:buNone/>
              <a:defRPr sz="1001"/>
            </a:lvl7pPr>
            <a:lvl8pPr marL="3200240" indent="0">
              <a:buNone/>
              <a:defRPr sz="1001"/>
            </a:lvl8pPr>
            <a:lvl9pPr marL="3657417" indent="0">
              <a:buNone/>
              <a:defRPr sz="1001"/>
            </a:lvl9pPr>
          </a:lstStyle>
          <a:p>
            <a:pPr lvl="0"/>
            <a:r>
              <a:rPr lang="en-US" dirty="0"/>
              <a:t>Edit Master text styles</a:t>
            </a:r>
          </a:p>
        </p:txBody>
      </p:sp>
      <p:sp>
        <p:nvSpPr>
          <p:cNvPr id="15" name="Content Placeholder 2"/>
          <p:cNvSpPr>
            <a:spLocks noGrp="1"/>
          </p:cNvSpPr>
          <p:nvPr>
            <p:ph idx="12"/>
          </p:nvPr>
        </p:nvSpPr>
        <p:spPr>
          <a:xfrm>
            <a:off x="5695858" y="4835899"/>
            <a:ext cx="6080761" cy="1468133"/>
          </a:xfrm>
        </p:spPr>
        <p:txBody>
          <a:bodyPr>
            <a:noAutofit/>
          </a:bodyPr>
          <a:lstStyle>
            <a:lvl1pPr marL="0" indent="0">
              <a:buNone/>
              <a:defRPr sz="2400">
                <a:solidFill>
                  <a:schemeClr val="bg1"/>
                </a:solidFill>
              </a:defRPr>
            </a:lvl1pPr>
            <a:lvl2pPr marL="274306" indent="0">
              <a:buNone/>
              <a:defRPr sz="1801"/>
            </a:lvl2pPr>
            <a:lvl3pPr>
              <a:defRPr sz="1600"/>
            </a:lvl3pPr>
            <a:lvl4pPr>
              <a:defRPr sz="1401"/>
            </a:lvl4pPr>
            <a:lvl5pPr>
              <a:defRPr sz="1401"/>
            </a:lvl5pPr>
            <a:lvl6pPr>
              <a:defRPr sz="2000"/>
            </a:lvl6pPr>
            <a:lvl7pPr>
              <a:defRPr sz="2000"/>
            </a:lvl7pPr>
            <a:lvl8pPr>
              <a:defRPr sz="2000"/>
            </a:lvl8pPr>
            <a:lvl9pPr>
              <a:defRPr sz="2000"/>
            </a:lvl9pPr>
          </a:lstStyle>
          <a:p>
            <a:pPr lvl="0"/>
            <a:r>
              <a:rPr lang="en-US" dirty="0"/>
              <a:t>Edit Master text styles</a:t>
            </a:r>
          </a:p>
        </p:txBody>
      </p:sp>
      <p:sp>
        <p:nvSpPr>
          <p:cNvPr id="16" name="Text Placeholder 3"/>
          <p:cNvSpPr>
            <a:spLocks noGrp="1"/>
          </p:cNvSpPr>
          <p:nvPr>
            <p:ph type="body" sz="half" idx="13"/>
          </p:nvPr>
        </p:nvSpPr>
        <p:spPr>
          <a:xfrm>
            <a:off x="1622875" y="4835896"/>
            <a:ext cx="3657600" cy="1554480"/>
          </a:xfrm>
        </p:spPr>
        <p:txBody>
          <a:bodyPr>
            <a:noAutofit/>
          </a:bodyPr>
          <a:lstStyle>
            <a:lvl1pPr marL="0" indent="0">
              <a:lnSpc>
                <a:spcPct val="90000"/>
              </a:lnSpc>
              <a:spcBef>
                <a:spcPts val="1200"/>
              </a:spcBef>
              <a:buNone/>
              <a:defRPr sz="2800" b="0">
                <a:solidFill>
                  <a:schemeClr val="accent2"/>
                </a:solidFill>
              </a:defRPr>
            </a:lvl1pPr>
            <a:lvl2pPr marL="457177" indent="0">
              <a:buNone/>
              <a:defRPr sz="1401"/>
            </a:lvl2pPr>
            <a:lvl3pPr marL="914354" indent="0">
              <a:buNone/>
              <a:defRPr sz="1200"/>
            </a:lvl3pPr>
            <a:lvl4pPr marL="1371531" indent="0">
              <a:buNone/>
              <a:defRPr sz="1001"/>
            </a:lvl4pPr>
            <a:lvl5pPr marL="1828709" indent="0">
              <a:buNone/>
              <a:defRPr sz="1001"/>
            </a:lvl5pPr>
            <a:lvl6pPr marL="2285886" indent="0">
              <a:buNone/>
              <a:defRPr sz="1001"/>
            </a:lvl6pPr>
            <a:lvl7pPr marL="2743063" indent="0">
              <a:buNone/>
              <a:defRPr sz="1001"/>
            </a:lvl7pPr>
            <a:lvl8pPr marL="3200240" indent="0">
              <a:buNone/>
              <a:defRPr sz="1001"/>
            </a:lvl8pPr>
            <a:lvl9pPr marL="3657417" indent="0">
              <a:buNone/>
              <a:defRPr sz="1001"/>
            </a:lvl9pPr>
          </a:lstStyle>
          <a:p>
            <a:pPr lvl="0"/>
            <a:r>
              <a:rPr lang="en-US" dirty="0"/>
              <a:t>Edit Master text styles</a:t>
            </a:r>
          </a:p>
        </p:txBody>
      </p:sp>
      <p:sp>
        <p:nvSpPr>
          <p:cNvPr id="17" name="Text Placeholder 3"/>
          <p:cNvSpPr>
            <a:spLocks noGrp="1"/>
          </p:cNvSpPr>
          <p:nvPr>
            <p:ph type="body" sz="half" idx="14" hasCustomPrompt="1"/>
          </p:nvPr>
        </p:nvSpPr>
        <p:spPr>
          <a:xfrm>
            <a:off x="212365" y="1012189"/>
            <a:ext cx="995129" cy="1554480"/>
          </a:xfrm>
        </p:spPr>
        <p:txBody>
          <a:bodyPr>
            <a:noAutofit/>
          </a:bodyPr>
          <a:lstStyle>
            <a:lvl1pPr marL="0" indent="0" algn="r">
              <a:lnSpc>
                <a:spcPct val="90000"/>
              </a:lnSpc>
              <a:spcBef>
                <a:spcPts val="1200"/>
              </a:spcBef>
              <a:buNone/>
              <a:defRPr sz="4800" b="0">
                <a:solidFill>
                  <a:schemeClr val="accent2"/>
                </a:solidFill>
                <a:effectLst/>
              </a:defRPr>
            </a:lvl1pPr>
            <a:lvl2pPr marL="457177" indent="0">
              <a:buNone/>
              <a:defRPr sz="1401"/>
            </a:lvl2pPr>
            <a:lvl3pPr marL="914354" indent="0">
              <a:buNone/>
              <a:defRPr sz="1200"/>
            </a:lvl3pPr>
            <a:lvl4pPr marL="1371531" indent="0">
              <a:buNone/>
              <a:defRPr sz="1001"/>
            </a:lvl4pPr>
            <a:lvl5pPr marL="1828709" indent="0">
              <a:buNone/>
              <a:defRPr sz="1001"/>
            </a:lvl5pPr>
            <a:lvl6pPr marL="2285886" indent="0">
              <a:buNone/>
              <a:defRPr sz="1001"/>
            </a:lvl6pPr>
            <a:lvl7pPr marL="2743063" indent="0">
              <a:buNone/>
              <a:defRPr sz="1001"/>
            </a:lvl7pPr>
            <a:lvl8pPr marL="3200240" indent="0">
              <a:buNone/>
              <a:defRPr sz="1001"/>
            </a:lvl8pPr>
            <a:lvl9pPr marL="3657417" indent="0">
              <a:buNone/>
              <a:defRPr sz="1001"/>
            </a:lvl9pPr>
          </a:lstStyle>
          <a:p>
            <a:pPr lvl="0"/>
            <a:r>
              <a:rPr lang="en-US" dirty="0"/>
              <a:t>1</a:t>
            </a:r>
          </a:p>
        </p:txBody>
      </p:sp>
      <p:sp>
        <p:nvSpPr>
          <p:cNvPr id="18" name="Text Placeholder 3"/>
          <p:cNvSpPr>
            <a:spLocks noGrp="1"/>
          </p:cNvSpPr>
          <p:nvPr>
            <p:ph type="body" sz="half" idx="15" hasCustomPrompt="1"/>
          </p:nvPr>
        </p:nvSpPr>
        <p:spPr>
          <a:xfrm>
            <a:off x="212365" y="2919547"/>
            <a:ext cx="995129" cy="1554480"/>
          </a:xfrm>
        </p:spPr>
        <p:txBody>
          <a:bodyPr>
            <a:noAutofit/>
          </a:bodyPr>
          <a:lstStyle>
            <a:lvl1pPr marL="0" indent="0" algn="r">
              <a:lnSpc>
                <a:spcPct val="90000"/>
              </a:lnSpc>
              <a:spcBef>
                <a:spcPts val="1200"/>
              </a:spcBef>
              <a:buNone/>
              <a:defRPr sz="4800" b="0">
                <a:solidFill>
                  <a:schemeClr val="accent2"/>
                </a:solidFill>
                <a:effectLst/>
              </a:defRPr>
            </a:lvl1pPr>
            <a:lvl2pPr marL="457177" indent="0">
              <a:buNone/>
              <a:defRPr sz="1401"/>
            </a:lvl2pPr>
            <a:lvl3pPr marL="914354" indent="0">
              <a:buNone/>
              <a:defRPr sz="1200"/>
            </a:lvl3pPr>
            <a:lvl4pPr marL="1371531" indent="0">
              <a:buNone/>
              <a:defRPr sz="1001"/>
            </a:lvl4pPr>
            <a:lvl5pPr marL="1828709" indent="0">
              <a:buNone/>
              <a:defRPr sz="1001"/>
            </a:lvl5pPr>
            <a:lvl6pPr marL="2285886" indent="0">
              <a:buNone/>
              <a:defRPr sz="1001"/>
            </a:lvl6pPr>
            <a:lvl7pPr marL="2743063" indent="0">
              <a:buNone/>
              <a:defRPr sz="1001"/>
            </a:lvl7pPr>
            <a:lvl8pPr marL="3200240" indent="0">
              <a:buNone/>
              <a:defRPr sz="1001"/>
            </a:lvl8pPr>
            <a:lvl9pPr marL="3657417" indent="0">
              <a:buNone/>
              <a:defRPr sz="1001"/>
            </a:lvl9pPr>
          </a:lstStyle>
          <a:p>
            <a:pPr lvl="0"/>
            <a:r>
              <a:rPr lang="en-US" dirty="0"/>
              <a:t>2</a:t>
            </a:r>
          </a:p>
        </p:txBody>
      </p:sp>
      <p:sp>
        <p:nvSpPr>
          <p:cNvPr id="19" name="Text Placeholder 3"/>
          <p:cNvSpPr>
            <a:spLocks noGrp="1"/>
          </p:cNvSpPr>
          <p:nvPr>
            <p:ph type="body" sz="half" idx="16" hasCustomPrompt="1"/>
          </p:nvPr>
        </p:nvSpPr>
        <p:spPr>
          <a:xfrm>
            <a:off x="212365" y="4835896"/>
            <a:ext cx="995129" cy="1554480"/>
          </a:xfrm>
        </p:spPr>
        <p:txBody>
          <a:bodyPr>
            <a:noAutofit/>
          </a:bodyPr>
          <a:lstStyle>
            <a:lvl1pPr marL="0" indent="0" algn="r">
              <a:lnSpc>
                <a:spcPct val="90000"/>
              </a:lnSpc>
              <a:spcBef>
                <a:spcPts val="1200"/>
              </a:spcBef>
              <a:buNone/>
              <a:defRPr sz="4800" b="0">
                <a:solidFill>
                  <a:schemeClr val="accent2"/>
                </a:solidFill>
                <a:effectLst/>
              </a:defRPr>
            </a:lvl1pPr>
            <a:lvl2pPr marL="457177" indent="0">
              <a:buNone/>
              <a:defRPr sz="1401"/>
            </a:lvl2pPr>
            <a:lvl3pPr marL="914354" indent="0">
              <a:buNone/>
              <a:defRPr sz="1200"/>
            </a:lvl3pPr>
            <a:lvl4pPr marL="1371531" indent="0">
              <a:buNone/>
              <a:defRPr sz="1001"/>
            </a:lvl4pPr>
            <a:lvl5pPr marL="1828709" indent="0">
              <a:buNone/>
              <a:defRPr sz="1001"/>
            </a:lvl5pPr>
            <a:lvl6pPr marL="2285886" indent="0">
              <a:buNone/>
              <a:defRPr sz="1001"/>
            </a:lvl6pPr>
            <a:lvl7pPr marL="2743063" indent="0">
              <a:buNone/>
              <a:defRPr sz="1001"/>
            </a:lvl7pPr>
            <a:lvl8pPr marL="3200240" indent="0">
              <a:buNone/>
              <a:defRPr sz="1001"/>
            </a:lvl8pPr>
            <a:lvl9pPr marL="3657417" indent="0">
              <a:buNone/>
              <a:defRPr sz="1001"/>
            </a:lvl9pPr>
          </a:lstStyle>
          <a:p>
            <a:pPr lvl="0"/>
            <a:r>
              <a:rPr lang="en-US" dirty="0"/>
              <a:t>3</a:t>
            </a:r>
          </a:p>
        </p:txBody>
      </p:sp>
      <p:pic>
        <p:nvPicPr>
          <p:cNvPr id="23" name="Picture 22">
            <a:hlinkClick r:id="rId2" action="ppaction://hlinkpres?slideindex=1&amp;slidetitle="/>
            <a:extLst>
              <a:ext uri="{FF2B5EF4-FFF2-40B4-BE49-F238E27FC236}">
                <a16:creationId xmlns:a16="http://schemas.microsoft.com/office/drawing/2014/main" id="{996546AB-8254-46CB-9510-D05DD116D5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93588" y="6372160"/>
            <a:ext cx="495369" cy="485843"/>
          </a:xfrm>
          <a:prstGeom prst="rect">
            <a:avLst/>
          </a:prstGeom>
        </p:spPr>
      </p:pic>
      <p:pic>
        <p:nvPicPr>
          <p:cNvPr id="20" name="Picture 19">
            <a:hlinkClick r:id="rId4" action="ppaction://hlinkpres?slideindex=1&amp;slidetitle="/>
            <a:extLst>
              <a:ext uri="{FF2B5EF4-FFF2-40B4-BE49-F238E27FC236}">
                <a16:creationId xmlns:a16="http://schemas.microsoft.com/office/drawing/2014/main" id="{4867864A-B7DF-4350-AF6E-17C32735F57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 y="6372160"/>
            <a:ext cx="495369" cy="485843"/>
          </a:xfrm>
          <a:prstGeom prst="rect">
            <a:avLst/>
          </a:prstGeom>
        </p:spPr>
      </p:pic>
      <p:pic>
        <p:nvPicPr>
          <p:cNvPr id="21" name="Picture 20">
            <a:hlinkClick r:id="rId2" action="ppaction://hlinkpres?slideindex=1&amp;slidetitle="/>
            <a:extLst>
              <a:ext uri="{FF2B5EF4-FFF2-40B4-BE49-F238E27FC236}">
                <a16:creationId xmlns:a16="http://schemas.microsoft.com/office/drawing/2014/main" id="{AF47EE7B-111E-4841-AE41-7999F5D7CD0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93588" y="6361994"/>
            <a:ext cx="495369" cy="485843"/>
          </a:xfrm>
          <a:prstGeom prst="rect">
            <a:avLst/>
          </a:prstGeom>
        </p:spPr>
      </p:pic>
    </p:spTree>
    <p:extLst>
      <p:ext uri="{BB962C8B-B14F-4D97-AF65-F5344CB8AC3E}">
        <p14:creationId xmlns:p14="http://schemas.microsoft.com/office/powerpoint/2010/main" val="5028589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F8C4D0FA-535C-434B-8642-B10D415DF656}"/>
              </a:ext>
            </a:extLst>
          </p:cNvPr>
          <p:cNvSpPr>
            <a:spLocks noGrp="1"/>
          </p:cNvSpPr>
          <p:nvPr>
            <p:ph type="sldNum" sz="quarter" idx="4"/>
          </p:nvPr>
        </p:nvSpPr>
        <p:spPr>
          <a:xfrm>
            <a:off x="101600" y="6408741"/>
            <a:ext cx="812800" cy="365125"/>
          </a:xfrm>
          <a:prstGeom prst="rect">
            <a:avLst/>
          </a:prstGeom>
          <a:effectLst/>
        </p:spPr>
        <p:txBody>
          <a:bodyPr/>
          <a:lstStyle>
            <a:lvl1pPr algn="ctr">
              <a:defRPr>
                <a:solidFill>
                  <a:schemeClr val="bg1"/>
                </a:solidFill>
              </a:defRPr>
            </a:lvl1pPr>
          </a:lstStyle>
          <a:p>
            <a:fld id="{E31375A4-56A4-47D6-9801-1991572033F7}" type="slidenum">
              <a:rPr lang="en-US" smtClean="0"/>
              <a:pPr/>
              <a:t>‹#›</a:t>
            </a:fld>
            <a:endParaRPr lang="en-US" dirty="0"/>
          </a:p>
        </p:txBody>
      </p:sp>
    </p:spTree>
    <p:extLst>
      <p:ext uri="{BB962C8B-B14F-4D97-AF65-F5344CB8AC3E}">
        <p14:creationId xmlns:p14="http://schemas.microsoft.com/office/powerpoint/2010/main" val="13192621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_Blank">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31375A4-56A4-47D6-9801-1991572033F7}" type="slidenum">
              <a:rPr lang="en-US" smtClean="0"/>
              <a:t>‹#›</a:t>
            </a:fld>
            <a:endParaRPr lang="en-US" dirty="0"/>
          </a:p>
        </p:txBody>
      </p:sp>
      <p:pic>
        <p:nvPicPr>
          <p:cNvPr id="6" name="Picture 5">
            <a:hlinkClick r:id="rId2" action="ppaction://hlinkpres?slideindex=1&amp;slidetitle="/>
            <a:extLst>
              <a:ext uri="{FF2B5EF4-FFF2-40B4-BE49-F238E27FC236}">
                <a16:creationId xmlns:a16="http://schemas.microsoft.com/office/drawing/2014/main" id="{DA5F9542-ED9F-410A-B312-9C13DC0353D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93583" y="6372157"/>
            <a:ext cx="495369" cy="485843"/>
          </a:xfrm>
          <a:prstGeom prst="rect">
            <a:avLst/>
          </a:prstGeom>
        </p:spPr>
      </p:pic>
      <p:pic>
        <p:nvPicPr>
          <p:cNvPr id="5" name="Picture 4">
            <a:hlinkClick r:id="rId4" action="ppaction://hlinkpres?slideindex=1&amp;slidetitle="/>
            <a:extLst>
              <a:ext uri="{FF2B5EF4-FFF2-40B4-BE49-F238E27FC236}">
                <a16:creationId xmlns:a16="http://schemas.microsoft.com/office/drawing/2014/main" id="{DD935968-597D-47E1-A18A-EF2325B333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372157"/>
            <a:ext cx="495369" cy="485843"/>
          </a:xfrm>
          <a:prstGeom prst="rect">
            <a:avLst/>
          </a:prstGeom>
        </p:spPr>
      </p:pic>
      <p:pic>
        <p:nvPicPr>
          <p:cNvPr id="7" name="Picture 6">
            <a:hlinkClick r:id="rId2" action="ppaction://hlinkpres?slideindex=1&amp;slidetitle="/>
            <a:extLst>
              <a:ext uri="{FF2B5EF4-FFF2-40B4-BE49-F238E27FC236}">
                <a16:creationId xmlns:a16="http://schemas.microsoft.com/office/drawing/2014/main" id="{C3C01600-046D-46A1-AF6F-90126E13109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93583" y="6361991"/>
            <a:ext cx="495369" cy="485843"/>
          </a:xfrm>
          <a:prstGeom prst="rect">
            <a:avLst/>
          </a:prstGeom>
        </p:spPr>
      </p:pic>
      <p:sp>
        <p:nvSpPr>
          <p:cNvPr id="2" name="Title 1">
            <a:extLst>
              <a:ext uri="{FF2B5EF4-FFF2-40B4-BE49-F238E27FC236}">
                <a16:creationId xmlns:a16="http://schemas.microsoft.com/office/drawing/2014/main" id="{9529F5BF-E1E1-44C2-80AD-55548CC1EA81}"/>
              </a:ext>
            </a:extLst>
          </p:cNvPr>
          <p:cNvSpPr>
            <a:spLocks noGrp="1"/>
          </p:cNvSpPr>
          <p:nvPr>
            <p:ph type="title"/>
          </p:nvPr>
        </p:nvSpPr>
        <p:spPr>
          <a:xfrm>
            <a:off x="0" y="0"/>
            <a:ext cx="10167026" cy="545284"/>
          </a:xfrm>
        </p:spPr>
        <p:txBody>
          <a:bodyPr/>
          <a:lstStyle>
            <a:lvl1pPr>
              <a:defRPr sz="2400">
                <a:solidFill>
                  <a:schemeClr val="accent3"/>
                </a:solidFill>
              </a:defRPr>
            </a:lvl1pPr>
          </a:lstStyle>
          <a:p>
            <a:r>
              <a:rPr lang="en-US" dirty="0"/>
              <a:t>Click to edit Master title style</a:t>
            </a:r>
          </a:p>
        </p:txBody>
      </p:sp>
    </p:spTree>
    <p:extLst>
      <p:ext uri="{BB962C8B-B14F-4D97-AF65-F5344CB8AC3E}">
        <p14:creationId xmlns:p14="http://schemas.microsoft.com/office/powerpoint/2010/main" val="1290487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Content Placeholder 2"/>
          <p:cNvSpPr>
            <a:spLocks noGrp="1"/>
          </p:cNvSpPr>
          <p:nvPr>
            <p:ph idx="15"/>
          </p:nvPr>
        </p:nvSpPr>
        <p:spPr>
          <a:xfrm>
            <a:off x="508001" y="1703389"/>
            <a:ext cx="10515600" cy="4087814"/>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p:cNvSpPr>
            <a:spLocks noGrp="1"/>
          </p:cNvSpPr>
          <p:nvPr>
            <p:ph type="title"/>
          </p:nvPr>
        </p:nvSpPr>
        <p:spPr/>
        <p:txBody>
          <a:bodyPr/>
          <a:lstStyle>
            <a:lvl1pPr>
              <a:defRPr>
                <a:ln>
                  <a:noFill/>
                </a:ln>
              </a:defRPr>
            </a:lvl1pPr>
          </a:lstStyle>
          <a:p>
            <a:r>
              <a:rPr lang="en-US"/>
              <a:t>Click to edit Master title style</a:t>
            </a:r>
            <a:endParaRPr lang="en-US" dirty="0"/>
          </a:p>
        </p:txBody>
      </p:sp>
      <p:sp>
        <p:nvSpPr>
          <p:cNvPr id="8" name="Slide Number Placeholder 5">
            <a:extLst>
              <a:ext uri="{FF2B5EF4-FFF2-40B4-BE49-F238E27FC236}">
                <a16:creationId xmlns:a16="http://schemas.microsoft.com/office/drawing/2014/main" id="{4E906E1F-3645-4BED-89C9-E32A9630F410}"/>
              </a:ext>
            </a:extLst>
          </p:cNvPr>
          <p:cNvSpPr>
            <a:spLocks noGrp="1"/>
          </p:cNvSpPr>
          <p:nvPr>
            <p:ph type="sldNum" sz="quarter" idx="4"/>
          </p:nvPr>
        </p:nvSpPr>
        <p:spPr>
          <a:xfrm>
            <a:off x="101600" y="6408741"/>
            <a:ext cx="812800" cy="365125"/>
          </a:xfrm>
          <a:prstGeom prst="rect">
            <a:avLst/>
          </a:prstGeom>
          <a:effectLst/>
        </p:spPr>
        <p:txBody>
          <a:bodyPr/>
          <a:lstStyle>
            <a:lvl1pPr algn="ctr">
              <a:defRPr>
                <a:solidFill>
                  <a:schemeClr val="bg1"/>
                </a:solidFill>
              </a:defRPr>
            </a:lvl1pPr>
          </a:lstStyle>
          <a:p>
            <a:fld id="{E31375A4-56A4-47D6-9801-1991572033F7}" type="slidenum">
              <a:rPr lang="en-US" smtClean="0"/>
              <a:pPr/>
              <a:t>‹#›</a:t>
            </a:fld>
            <a:endParaRPr lang="en-US" dirty="0"/>
          </a:p>
        </p:txBody>
      </p:sp>
      <p:sp>
        <p:nvSpPr>
          <p:cNvPr id="6" name="Text Placeholder 7">
            <a:extLst>
              <a:ext uri="{FF2B5EF4-FFF2-40B4-BE49-F238E27FC236}">
                <a16:creationId xmlns:a16="http://schemas.microsoft.com/office/drawing/2014/main" id="{8448E88B-887D-4B5C-AEFA-7724FA2D6FBE}"/>
              </a:ext>
            </a:extLst>
          </p:cNvPr>
          <p:cNvSpPr>
            <a:spLocks noGrp="1"/>
          </p:cNvSpPr>
          <p:nvPr>
            <p:ph type="body" sz="quarter" idx="13"/>
          </p:nvPr>
        </p:nvSpPr>
        <p:spPr>
          <a:xfrm>
            <a:off x="508002" y="1223137"/>
            <a:ext cx="10167028" cy="342968"/>
          </a:xfrm>
        </p:spPr>
        <p:txBody>
          <a:bodyPr>
            <a:noAutofit/>
          </a:bodyPr>
          <a:lstStyle>
            <a:lvl1pPr marL="0" indent="0">
              <a:buNone/>
              <a:defRPr sz="1801" b="1" cap="all" normalizeH="0" baseline="0">
                <a:solidFill>
                  <a:schemeClr val="accent3"/>
                </a:solidFill>
              </a:defRPr>
            </a:lvl1pPr>
          </a:lstStyle>
          <a:p>
            <a:pPr lvl="0"/>
            <a:r>
              <a:rPr lang="en-US" dirty="0"/>
              <a:t>Edit Master text styles</a:t>
            </a:r>
          </a:p>
        </p:txBody>
      </p:sp>
      <p:sp>
        <p:nvSpPr>
          <p:cNvPr id="5" name="Text Placeholder 10">
            <a:extLst>
              <a:ext uri="{FF2B5EF4-FFF2-40B4-BE49-F238E27FC236}">
                <a16:creationId xmlns:a16="http://schemas.microsoft.com/office/drawing/2014/main" id="{8CF83CBF-7F98-4F6D-BD58-8D6545B9CBAB}"/>
              </a:ext>
            </a:extLst>
          </p:cNvPr>
          <p:cNvSpPr>
            <a:spLocks noGrp="1"/>
          </p:cNvSpPr>
          <p:nvPr>
            <p:ph type="body" sz="quarter" idx="14"/>
          </p:nvPr>
        </p:nvSpPr>
        <p:spPr>
          <a:xfrm>
            <a:off x="6851102" y="5418814"/>
            <a:ext cx="5120916" cy="914400"/>
          </a:xfrm>
        </p:spPr>
        <p:txBody>
          <a:bodyPr anchor="b" anchorCtr="0">
            <a:noAutofit/>
          </a:bodyPr>
          <a:lstStyle>
            <a:lvl1pPr marL="0" indent="0" algn="r">
              <a:buNone/>
              <a:defRPr b="1">
                <a:solidFill>
                  <a:schemeClr val="accent3"/>
                </a:solidFill>
              </a:defRPr>
            </a:lvl1pPr>
          </a:lstStyle>
          <a:p>
            <a:pPr lvl="0"/>
            <a:r>
              <a:rPr lang="en-US" dirty="0"/>
              <a:t>Edit Master text styles</a:t>
            </a:r>
          </a:p>
        </p:txBody>
      </p:sp>
    </p:spTree>
    <p:extLst>
      <p:ext uri="{BB962C8B-B14F-4D97-AF65-F5344CB8AC3E}">
        <p14:creationId xmlns:p14="http://schemas.microsoft.com/office/powerpoint/2010/main" val="3022915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sp>
        <p:nvSpPr>
          <p:cNvPr id="12" name="Content Placeholder 2"/>
          <p:cNvSpPr>
            <a:spLocks noGrp="1"/>
          </p:cNvSpPr>
          <p:nvPr>
            <p:ph idx="15"/>
          </p:nvPr>
        </p:nvSpPr>
        <p:spPr>
          <a:xfrm>
            <a:off x="508001" y="1703389"/>
            <a:ext cx="5188124" cy="4087814"/>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p:cNvSpPr>
            <a:spLocks noGrp="1"/>
          </p:cNvSpPr>
          <p:nvPr>
            <p:ph type="title"/>
          </p:nvPr>
        </p:nvSpPr>
        <p:spPr/>
        <p:txBody>
          <a:bodyPr/>
          <a:lstStyle>
            <a:lvl1pPr>
              <a:defRPr>
                <a:ln>
                  <a:noFill/>
                </a:ln>
              </a:defRPr>
            </a:lvl1pPr>
          </a:lstStyle>
          <a:p>
            <a:r>
              <a:rPr lang="en-US"/>
              <a:t>Click to edit Master title style</a:t>
            </a:r>
            <a:endParaRPr lang="en-US" dirty="0"/>
          </a:p>
        </p:txBody>
      </p:sp>
      <p:sp>
        <p:nvSpPr>
          <p:cNvPr id="8" name="Slide Number Placeholder 5">
            <a:extLst>
              <a:ext uri="{FF2B5EF4-FFF2-40B4-BE49-F238E27FC236}">
                <a16:creationId xmlns:a16="http://schemas.microsoft.com/office/drawing/2014/main" id="{4E906E1F-3645-4BED-89C9-E32A9630F410}"/>
              </a:ext>
            </a:extLst>
          </p:cNvPr>
          <p:cNvSpPr>
            <a:spLocks noGrp="1"/>
          </p:cNvSpPr>
          <p:nvPr>
            <p:ph type="sldNum" sz="quarter" idx="4"/>
          </p:nvPr>
        </p:nvSpPr>
        <p:spPr>
          <a:xfrm>
            <a:off x="101600" y="6408741"/>
            <a:ext cx="812800" cy="365125"/>
          </a:xfrm>
          <a:prstGeom prst="rect">
            <a:avLst/>
          </a:prstGeom>
          <a:effectLst/>
        </p:spPr>
        <p:txBody>
          <a:bodyPr/>
          <a:lstStyle>
            <a:lvl1pPr algn="ctr">
              <a:defRPr>
                <a:solidFill>
                  <a:schemeClr val="bg1"/>
                </a:solidFill>
              </a:defRPr>
            </a:lvl1pPr>
          </a:lstStyle>
          <a:p>
            <a:fld id="{E31375A4-56A4-47D6-9801-1991572033F7}" type="slidenum">
              <a:rPr lang="en-US" smtClean="0"/>
              <a:pPr/>
              <a:t>‹#›</a:t>
            </a:fld>
            <a:endParaRPr lang="en-US" dirty="0"/>
          </a:p>
        </p:txBody>
      </p:sp>
      <p:sp>
        <p:nvSpPr>
          <p:cNvPr id="6" name="Text Placeholder 7">
            <a:extLst>
              <a:ext uri="{FF2B5EF4-FFF2-40B4-BE49-F238E27FC236}">
                <a16:creationId xmlns:a16="http://schemas.microsoft.com/office/drawing/2014/main" id="{8448E88B-887D-4B5C-AEFA-7724FA2D6FBE}"/>
              </a:ext>
            </a:extLst>
          </p:cNvPr>
          <p:cNvSpPr>
            <a:spLocks noGrp="1"/>
          </p:cNvSpPr>
          <p:nvPr>
            <p:ph type="body" sz="quarter" idx="13"/>
          </p:nvPr>
        </p:nvSpPr>
        <p:spPr>
          <a:xfrm>
            <a:off x="508002" y="1223137"/>
            <a:ext cx="10167028" cy="342968"/>
          </a:xfrm>
        </p:spPr>
        <p:txBody>
          <a:bodyPr>
            <a:noAutofit/>
          </a:bodyPr>
          <a:lstStyle>
            <a:lvl1pPr marL="0" indent="0">
              <a:buNone/>
              <a:defRPr sz="1801" b="1" cap="all" normalizeH="0" baseline="0">
                <a:solidFill>
                  <a:schemeClr val="accent3"/>
                </a:solidFill>
              </a:defRPr>
            </a:lvl1pPr>
          </a:lstStyle>
          <a:p>
            <a:pPr lvl="0"/>
            <a:r>
              <a:rPr lang="en-US" dirty="0"/>
              <a:t>Edit Master text styles</a:t>
            </a:r>
          </a:p>
        </p:txBody>
      </p:sp>
      <p:sp>
        <p:nvSpPr>
          <p:cNvPr id="3" name="Content Placeholder 2">
            <a:extLst>
              <a:ext uri="{FF2B5EF4-FFF2-40B4-BE49-F238E27FC236}">
                <a16:creationId xmlns:a16="http://schemas.microsoft.com/office/drawing/2014/main" id="{BCFA605F-BF46-4B81-BFFC-7F6C81B0357A}"/>
              </a:ext>
            </a:extLst>
          </p:cNvPr>
          <p:cNvSpPr>
            <a:spLocks noGrp="1"/>
          </p:cNvSpPr>
          <p:nvPr>
            <p:ph sz="quarter" idx="16"/>
          </p:nvPr>
        </p:nvSpPr>
        <p:spPr>
          <a:xfrm>
            <a:off x="5846763" y="1703388"/>
            <a:ext cx="5121275" cy="4117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10">
            <a:extLst>
              <a:ext uri="{FF2B5EF4-FFF2-40B4-BE49-F238E27FC236}">
                <a16:creationId xmlns:a16="http://schemas.microsoft.com/office/drawing/2014/main" id="{8CF83CBF-7F98-4F6D-BD58-8D6545B9CBAB}"/>
              </a:ext>
            </a:extLst>
          </p:cNvPr>
          <p:cNvSpPr>
            <a:spLocks noGrp="1"/>
          </p:cNvSpPr>
          <p:nvPr>
            <p:ph type="body" sz="quarter" idx="14"/>
          </p:nvPr>
        </p:nvSpPr>
        <p:spPr>
          <a:xfrm>
            <a:off x="6851102" y="5418814"/>
            <a:ext cx="5120916" cy="914400"/>
          </a:xfrm>
        </p:spPr>
        <p:txBody>
          <a:bodyPr anchor="b" anchorCtr="0">
            <a:noAutofit/>
          </a:bodyPr>
          <a:lstStyle>
            <a:lvl1pPr marL="0" indent="0" algn="r">
              <a:buNone/>
              <a:defRPr b="1">
                <a:solidFill>
                  <a:schemeClr val="accent3"/>
                </a:solidFill>
              </a:defRPr>
            </a:lvl1pPr>
          </a:lstStyle>
          <a:p>
            <a:pPr lvl="0"/>
            <a:r>
              <a:rPr lang="en-US" dirty="0"/>
              <a:t>Edit Master text styles</a:t>
            </a:r>
          </a:p>
        </p:txBody>
      </p:sp>
    </p:spTree>
    <p:extLst>
      <p:ext uri="{BB962C8B-B14F-4D97-AF65-F5344CB8AC3E}">
        <p14:creationId xmlns:p14="http://schemas.microsoft.com/office/powerpoint/2010/main" val="3715149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3 Content">
    <p:spTree>
      <p:nvGrpSpPr>
        <p:cNvPr id="1" name=""/>
        <p:cNvGrpSpPr/>
        <p:nvPr/>
      </p:nvGrpSpPr>
      <p:grpSpPr>
        <a:xfrm>
          <a:off x="0" y="0"/>
          <a:ext cx="0" cy="0"/>
          <a:chOff x="0" y="0"/>
          <a:chExt cx="0" cy="0"/>
        </a:xfrm>
      </p:grpSpPr>
      <p:sp>
        <p:nvSpPr>
          <p:cNvPr id="12" name="Content Placeholder 2"/>
          <p:cNvSpPr>
            <a:spLocks noGrp="1"/>
          </p:cNvSpPr>
          <p:nvPr>
            <p:ph idx="15"/>
          </p:nvPr>
        </p:nvSpPr>
        <p:spPr>
          <a:xfrm>
            <a:off x="508001" y="1703388"/>
            <a:ext cx="3350935" cy="4087814"/>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p:cNvSpPr>
            <a:spLocks noGrp="1"/>
          </p:cNvSpPr>
          <p:nvPr>
            <p:ph type="title"/>
          </p:nvPr>
        </p:nvSpPr>
        <p:spPr/>
        <p:txBody>
          <a:bodyPr/>
          <a:lstStyle>
            <a:lvl1pPr>
              <a:defRPr>
                <a:ln>
                  <a:noFill/>
                </a:ln>
              </a:defRPr>
            </a:lvl1pPr>
          </a:lstStyle>
          <a:p>
            <a:r>
              <a:rPr lang="en-US"/>
              <a:t>Click to edit Master title style</a:t>
            </a:r>
            <a:endParaRPr lang="en-US" dirty="0"/>
          </a:p>
        </p:txBody>
      </p:sp>
      <p:sp>
        <p:nvSpPr>
          <p:cNvPr id="8" name="Slide Number Placeholder 5">
            <a:extLst>
              <a:ext uri="{FF2B5EF4-FFF2-40B4-BE49-F238E27FC236}">
                <a16:creationId xmlns:a16="http://schemas.microsoft.com/office/drawing/2014/main" id="{4E906E1F-3645-4BED-89C9-E32A9630F410}"/>
              </a:ext>
            </a:extLst>
          </p:cNvPr>
          <p:cNvSpPr>
            <a:spLocks noGrp="1"/>
          </p:cNvSpPr>
          <p:nvPr>
            <p:ph type="sldNum" sz="quarter" idx="4"/>
          </p:nvPr>
        </p:nvSpPr>
        <p:spPr>
          <a:xfrm>
            <a:off x="101600" y="6408741"/>
            <a:ext cx="812800" cy="365125"/>
          </a:xfrm>
          <a:prstGeom prst="rect">
            <a:avLst/>
          </a:prstGeom>
          <a:effectLst/>
        </p:spPr>
        <p:txBody>
          <a:bodyPr/>
          <a:lstStyle>
            <a:lvl1pPr algn="ctr">
              <a:defRPr>
                <a:solidFill>
                  <a:schemeClr val="bg1"/>
                </a:solidFill>
              </a:defRPr>
            </a:lvl1pPr>
          </a:lstStyle>
          <a:p>
            <a:fld id="{E31375A4-56A4-47D6-9801-1991572033F7}" type="slidenum">
              <a:rPr lang="en-US" smtClean="0"/>
              <a:pPr/>
              <a:t>‹#›</a:t>
            </a:fld>
            <a:endParaRPr lang="en-US" dirty="0"/>
          </a:p>
        </p:txBody>
      </p:sp>
      <p:sp>
        <p:nvSpPr>
          <p:cNvPr id="6" name="Text Placeholder 7">
            <a:extLst>
              <a:ext uri="{FF2B5EF4-FFF2-40B4-BE49-F238E27FC236}">
                <a16:creationId xmlns:a16="http://schemas.microsoft.com/office/drawing/2014/main" id="{8448E88B-887D-4B5C-AEFA-7724FA2D6FBE}"/>
              </a:ext>
            </a:extLst>
          </p:cNvPr>
          <p:cNvSpPr>
            <a:spLocks noGrp="1"/>
          </p:cNvSpPr>
          <p:nvPr>
            <p:ph type="body" sz="quarter" idx="13"/>
          </p:nvPr>
        </p:nvSpPr>
        <p:spPr>
          <a:xfrm>
            <a:off x="508002" y="1223137"/>
            <a:ext cx="10167028" cy="342968"/>
          </a:xfrm>
        </p:spPr>
        <p:txBody>
          <a:bodyPr>
            <a:noAutofit/>
          </a:bodyPr>
          <a:lstStyle>
            <a:lvl1pPr marL="0" indent="0">
              <a:buNone/>
              <a:defRPr sz="1801" b="1" cap="all" normalizeH="0" baseline="0">
                <a:solidFill>
                  <a:schemeClr val="accent3"/>
                </a:solidFill>
              </a:defRPr>
            </a:lvl1pPr>
          </a:lstStyle>
          <a:p>
            <a:pPr lvl="0"/>
            <a:r>
              <a:rPr lang="en-US" dirty="0"/>
              <a:t>Edit Master text styles</a:t>
            </a:r>
          </a:p>
        </p:txBody>
      </p:sp>
      <p:sp>
        <p:nvSpPr>
          <p:cNvPr id="3" name="Content Placeholder 2">
            <a:extLst>
              <a:ext uri="{FF2B5EF4-FFF2-40B4-BE49-F238E27FC236}">
                <a16:creationId xmlns:a16="http://schemas.microsoft.com/office/drawing/2014/main" id="{76284E60-B436-4E89-9DAC-8BCE2A4FED7E}"/>
              </a:ext>
            </a:extLst>
          </p:cNvPr>
          <p:cNvSpPr>
            <a:spLocks noGrp="1"/>
          </p:cNvSpPr>
          <p:nvPr>
            <p:ph sz="quarter" idx="16"/>
          </p:nvPr>
        </p:nvSpPr>
        <p:spPr>
          <a:xfrm>
            <a:off x="3996258" y="1703388"/>
            <a:ext cx="3632200" cy="4143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FB9D40DB-9B4A-446E-8AB9-A89BD9762EEB}"/>
              </a:ext>
            </a:extLst>
          </p:cNvPr>
          <p:cNvSpPr>
            <a:spLocks noGrp="1"/>
          </p:cNvSpPr>
          <p:nvPr>
            <p:ph sz="quarter" idx="17"/>
          </p:nvPr>
        </p:nvSpPr>
        <p:spPr>
          <a:xfrm>
            <a:off x="7732268" y="1703388"/>
            <a:ext cx="3324422" cy="4087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10">
            <a:extLst>
              <a:ext uri="{FF2B5EF4-FFF2-40B4-BE49-F238E27FC236}">
                <a16:creationId xmlns:a16="http://schemas.microsoft.com/office/drawing/2014/main" id="{8CF83CBF-7F98-4F6D-BD58-8D6545B9CBAB}"/>
              </a:ext>
            </a:extLst>
          </p:cNvPr>
          <p:cNvSpPr>
            <a:spLocks noGrp="1"/>
          </p:cNvSpPr>
          <p:nvPr>
            <p:ph type="body" sz="quarter" idx="14"/>
          </p:nvPr>
        </p:nvSpPr>
        <p:spPr>
          <a:xfrm>
            <a:off x="6851102" y="5418814"/>
            <a:ext cx="5120916" cy="914400"/>
          </a:xfrm>
        </p:spPr>
        <p:txBody>
          <a:bodyPr anchor="b" anchorCtr="0">
            <a:noAutofit/>
          </a:bodyPr>
          <a:lstStyle>
            <a:lvl1pPr marL="0" indent="0" algn="r">
              <a:buNone/>
              <a:defRPr b="1">
                <a:solidFill>
                  <a:schemeClr val="accent3"/>
                </a:solidFill>
              </a:defRPr>
            </a:lvl1pPr>
          </a:lstStyle>
          <a:p>
            <a:pPr lvl="0"/>
            <a:r>
              <a:rPr lang="en-US" dirty="0"/>
              <a:t>Edit Master text styles</a:t>
            </a:r>
          </a:p>
        </p:txBody>
      </p:sp>
    </p:spTree>
    <p:extLst>
      <p:ext uri="{BB962C8B-B14F-4D97-AF65-F5344CB8AC3E}">
        <p14:creationId xmlns:p14="http://schemas.microsoft.com/office/powerpoint/2010/main" val="4063198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ntent">
    <p:spTree>
      <p:nvGrpSpPr>
        <p:cNvPr id="1" name=""/>
        <p:cNvGrpSpPr/>
        <p:nvPr/>
      </p:nvGrpSpPr>
      <p:grpSpPr>
        <a:xfrm>
          <a:off x="0" y="0"/>
          <a:ext cx="0" cy="0"/>
          <a:chOff x="0" y="0"/>
          <a:chExt cx="0" cy="0"/>
        </a:xfrm>
      </p:grpSpPr>
      <p:sp>
        <p:nvSpPr>
          <p:cNvPr id="12" name="Content Placeholder 2"/>
          <p:cNvSpPr>
            <a:spLocks noGrp="1"/>
          </p:cNvSpPr>
          <p:nvPr>
            <p:ph idx="15"/>
          </p:nvPr>
        </p:nvSpPr>
        <p:spPr>
          <a:xfrm>
            <a:off x="508003" y="2402958"/>
            <a:ext cx="5120916" cy="3388244"/>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p:cNvSpPr>
            <a:spLocks noGrp="1"/>
          </p:cNvSpPr>
          <p:nvPr>
            <p:ph type="title"/>
          </p:nvPr>
        </p:nvSpPr>
        <p:spPr/>
        <p:txBody>
          <a:bodyPr/>
          <a:lstStyle>
            <a:lvl1pPr>
              <a:defRPr>
                <a:ln>
                  <a:noFill/>
                </a:ln>
              </a:defRPr>
            </a:lvl1pPr>
          </a:lstStyle>
          <a:p>
            <a:r>
              <a:rPr lang="en-US"/>
              <a:t>Click to edit Master title style</a:t>
            </a:r>
            <a:endParaRPr lang="en-US" dirty="0"/>
          </a:p>
        </p:txBody>
      </p:sp>
      <p:sp>
        <p:nvSpPr>
          <p:cNvPr id="8" name="Slide Number Placeholder 5">
            <a:extLst>
              <a:ext uri="{FF2B5EF4-FFF2-40B4-BE49-F238E27FC236}">
                <a16:creationId xmlns:a16="http://schemas.microsoft.com/office/drawing/2014/main" id="{4E906E1F-3645-4BED-89C9-E32A9630F410}"/>
              </a:ext>
            </a:extLst>
          </p:cNvPr>
          <p:cNvSpPr>
            <a:spLocks noGrp="1"/>
          </p:cNvSpPr>
          <p:nvPr>
            <p:ph type="sldNum" sz="quarter" idx="4"/>
          </p:nvPr>
        </p:nvSpPr>
        <p:spPr>
          <a:xfrm>
            <a:off x="101600" y="6408741"/>
            <a:ext cx="812800" cy="365125"/>
          </a:xfrm>
          <a:prstGeom prst="rect">
            <a:avLst/>
          </a:prstGeom>
          <a:effectLst/>
        </p:spPr>
        <p:txBody>
          <a:bodyPr/>
          <a:lstStyle>
            <a:lvl1pPr algn="ctr">
              <a:defRPr>
                <a:solidFill>
                  <a:schemeClr val="bg1"/>
                </a:solidFill>
              </a:defRPr>
            </a:lvl1pPr>
          </a:lstStyle>
          <a:p>
            <a:fld id="{E31375A4-56A4-47D6-9801-1991572033F7}" type="slidenum">
              <a:rPr lang="en-US" smtClean="0"/>
              <a:pPr/>
              <a:t>‹#›</a:t>
            </a:fld>
            <a:endParaRPr lang="en-US" dirty="0"/>
          </a:p>
        </p:txBody>
      </p:sp>
      <p:sp>
        <p:nvSpPr>
          <p:cNvPr id="5" name="Text Placeholder 10">
            <a:extLst>
              <a:ext uri="{FF2B5EF4-FFF2-40B4-BE49-F238E27FC236}">
                <a16:creationId xmlns:a16="http://schemas.microsoft.com/office/drawing/2014/main" id="{8CF83CBF-7F98-4F6D-BD58-8D6545B9CBAB}"/>
              </a:ext>
            </a:extLst>
          </p:cNvPr>
          <p:cNvSpPr>
            <a:spLocks noGrp="1"/>
          </p:cNvSpPr>
          <p:nvPr>
            <p:ph type="body" sz="quarter" idx="14"/>
          </p:nvPr>
        </p:nvSpPr>
        <p:spPr>
          <a:xfrm>
            <a:off x="6851102" y="5418814"/>
            <a:ext cx="5120916" cy="914400"/>
          </a:xfrm>
        </p:spPr>
        <p:txBody>
          <a:bodyPr anchor="b" anchorCtr="0">
            <a:noAutofit/>
          </a:bodyPr>
          <a:lstStyle>
            <a:lvl1pPr marL="0" indent="0" algn="r">
              <a:buNone/>
              <a:defRPr b="1">
                <a:solidFill>
                  <a:schemeClr val="accent3"/>
                </a:solidFill>
              </a:defRPr>
            </a:lvl1pPr>
          </a:lstStyle>
          <a:p>
            <a:pPr lvl="0"/>
            <a:r>
              <a:rPr lang="en-US" dirty="0"/>
              <a:t>Edit Master text styles</a:t>
            </a:r>
          </a:p>
        </p:txBody>
      </p:sp>
      <p:sp>
        <p:nvSpPr>
          <p:cNvPr id="6" name="Text Placeholder 7">
            <a:extLst>
              <a:ext uri="{FF2B5EF4-FFF2-40B4-BE49-F238E27FC236}">
                <a16:creationId xmlns:a16="http://schemas.microsoft.com/office/drawing/2014/main" id="{8448E88B-887D-4B5C-AEFA-7724FA2D6FBE}"/>
              </a:ext>
            </a:extLst>
          </p:cNvPr>
          <p:cNvSpPr>
            <a:spLocks noGrp="1"/>
          </p:cNvSpPr>
          <p:nvPr>
            <p:ph type="body" sz="quarter" idx="13"/>
          </p:nvPr>
        </p:nvSpPr>
        <p:spPr>
          <a:xfrm>
            <a:off x="508002" y="1223137"/>
            <a:ext cx="10167028" cy="342968"/>
          </a:xfrm>
        </p:spPr>
        <p:txBody>
          <a:bodyPr>
            <a:noAutofit/>
          </a:bodyPr>
          <a:lstStyle>
            <a:lvl1pPr marL="0" indent="0">
              <a:buNone/>
              <a:defRPr sz="1801" b="1" cap="all" normalizeH="0" baseline="0">
                <a:solidFill>
                  <a:schemeClr val="accent3"/>
                </a:solidFill>
              </a:defRPr>
            </a:lvl1pPr>
          </a:lstStyle>
          <a:p>
            <a:pPr lvl="0"/>
            <a:r>
              <a:rPr lang="en-US" dirty="0"/>
              <a:t>Edit Master text styles</a:t>
            </a:r>
          </a:p>
        </p:txBody>
      </p:sp>
      <p:sp>
        <p:nvSpPr>
          <p:cNvPr id="3" name="Content Placeholder 2">
            <a:extLst>
              <a:ext uri="{FF2B5EF4-FFF2-40B4-BE49-F238E27FC236}">
                <a16:creationId xmlns:a16="http://schemas.microsoft.com/office/drawing/2014/main" id="{0070C5E1-40A6-4047-8FC1-11DD6D038E9B}"/>
              </a:ext>
            </a:extLst>
          </p:cNvPr>
          <p:cNvSpPr>
            <a:spLocks noGrp="1"/>
          </p:cNvSpPr>
          <p:nvPr>
            <p:ph sz="quarter" idx="16"/>
          </p:nvPr>
        </p:nvSpPr>
        <p:spPr>
          <a:xfrm>
            <a:off x="6096003" y="2402958"/>
            <a:ext cx="5121275" cy="338824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2">
            <a:extLst>
              <a:ext uri="{FF2B5EF4-FFF2-40B4-BE49-F238E27FC236}">
                <a16:creationId xmlns:a16="http://schemas.microsoft.com/office/drawing/2014/main" id="{A54BB7A9-F60E-49BB-BCDB-3812600DEEBD}"/>
              </a:ext>
            </a:extLst>
          </p:cNvPr>
          <p:cNvSpPr>
            <a:spLocks noGrp="1"/>
          </p:cNvSpPr>
          <p:nvPr>
            <p:ph type="body" idx="1"/>
          </p:nvPr>
        </p:nvSpPr>
        <p:spPr>
          <a:xfrm>
            <a:off x="502842" y="1703391"/>
            <a:ext cx="5120916" cy="698351"/>
          </a:xfrm>
          <a:solidFill>
            <a:schemeClr val="accent1"/>
          </a:solidFill>
        </p:spPr>
        <p:txBody>
          <a:bodyPr anchor="ctr">
            <a:normAutofit/>
          </a:bodyPr>
          <a:lstStyle>
            <a:lvl1pPr marL="0" indent="0">
              <a:buNone/>
              <a:defRPr sz="2000" b="0">
                <a:solidFill>
                  <a:schemeClr val="bg1"/>
                </a:solidFill>
              </a:defRPr>
            </a:lvl1pPr>
            <a:lvl2pPr marL="457177" indent="0">
              <a:buNone/>
              <a:defRPr sz="2000" b="1"/>
            </a:lvl2pPr>
            <a:lvl3pPr marL="914354" indent="0">
              <a:buNone/>
              <a:defRPr sz="1801" b="1"/>
            </a:lvl3pPr>
            <a:lvl4pPr marL="1371531"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dirty="0"/>
              <a:t>Edit Master text styles</a:t>
            </a:r>
          </a:p>
        </p:txBody>
      </p:sp>
      <p:sp>
        <p:nvSpPr>
          <p:cNvPr id="11" name="Text Placeholder 4">
            <a:extLst>
              <a:ext uri="{FF2B5EF4-FFF2-40B4-BE49-F238E27FC236}">
                <a16:creationId xmlns:a16="http://schemas.microsoft.com/office/drawing/2014/main" id="{7005E6B7-585F-42B5-86D8-28722FACF540}"/>
              </a:ext>
            </a:extLst>
          </p:cNvPr>
          <p:cNvSpPr>
            <a:spLocks noGrp="1"/>
          </p:cNvSpPr>
          <p:nvPr>
            <p:ph type="body" sz="quarter" idx="3"/>
          </p:nvPr>
        </p:nvSpPr>
        <p:spPr>
          <a:xfrm>
            <a:off x="6096003" y="1684305"/>
            <a:ext cx="5120916" cy="698351"/>
          </a:xfrm>
          <a:solidFill>
            <a:schemeClr val="accent2"/>
          </a:solidFill>
        </p:spPr>
        <p:txBody>
          <a:bodyPr anchor="ctr">
            <a:normAutofit/>
          </a:bodyPr>
          <a:lstStyle>
            <a:lvl1pPr marL="0" indent="0">
              <a:buNone/>
              <a:defRPr sz="2000" b="0">
                <a:solidFill>
                  <a:schemeClr val="bg1"/>
                </a:solidFill>
              </a:defRPr>
            </a:lvl1pPr>
            <a:lvl2pPr marL="457177" indent="0">
              <a:buNone/>
              <a:defRPr sz="2000" b="1"/>
            </a:lvl2pPr>
            <a:lvl3pPr marL="914354" indent="0">
              <a:buNone/>
              <a:defRPr sz="1801" b="1"/>
            </a:lvl3pPr>
            <a:lvl4pPr marL="1371531"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dirty="0"/>
              <a:t>Edit Master text styles</a:t>
            </a:r>
          </a:p>
        </p:txBody>
      </p:sp>
    </p:spTree>
    <p:extLst>
      <p:ext uri="{BB962C8B-B14F-4D97-AF65-F5344CB8AC3E}">
        <p14:creationId xmlns:p14="http://schemas.microsoft.com/office/powerpoint/2010/main" val="3780314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sp>
        <p:nvSpPr>
          <p:cNvPr id="12" name="Content Placeholder 2"/>
          <p:cNvSpPr>
            <a:spLocks noGrp="1"/>
          </p:cNvSpPr>
          <p:nvPr>
            <p:ph idx="15"/>
          </p:nvPr>
        </p:nvSpPr>
        <p:spPr>
          <a:xfrm>
            <a:off x="1184410" y="1703389"/>
            <a:ext cx="9894089" cy="4087814"/>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p:cNvSpPr>
            <a:spLocks noGrp="1"/>
          </p:cNvSpPr>
          <p:nvPr>
            <p:ph type="title"/>
          </p:nvPr>
        </p:nvSpPr>
        <p:spPr>
          <a:xfrm>
            <a:off x="1184410" y="427038"/>
            <a:ext cx="9941887" cy="639762"/>
          </a:xfrm>
        </p:spPr>
        <p:txBody>
          <a:bodyPr/>
          <a:lstStyle>
            <a:lvl1pPr>
              <a:defRPr>
                <a:ln>
                  <a:noFill/>
                </a:ln>
                <a:solidFill>
                  <a:schemeClr val="accent2"/>
                </a:solidFill>
                <a:effectLst/>
              </a:defRPr>
            </a:lvl1pPr>
          </a:lstStyle>
          <a:p>
            <a:r>
              <a:rPr lang="en-US" dirty="0"/>
              <a:t>Click to edit Master title style</a:t>
            </a:r>
          </a:p>
        </p:txBody>
      </p:sp>
      <p:sp>
        <p:nvSpPr>
          <p:cNvPr id="8" name="Slide Number Placeholder 5">
            <a:extLst>
              <a:ext uri="{FF2B5EF4-FFF2-40B4-BE49-F238E27FC236}">
                <a16:creationId xmlns:a16="http://schemas.microsoft.com/office/drawing/2014/main" id="{4E906E1F-3645-4BED-89C9-E32A9630F410}"/>
              </a:ext>
            </a:extLst>
          </p:cNvPr>
          <p:cNvSpPr>
            <a:spLocks noGrp="1"/>
          </p:cNvSpPr>
          <p:nvPr>
            <p:ph type="sldNum" sz="quarter" idx="4"/>
          </p:nvPr>
        </p:nvSpPr>
        <p:spPr>
          <a:xfrm>
            <a:off x="101600" y="6408741"/>
            <a:ext cx="812800" cy="365125"/>
          </a:xfrm>
          <a:prstGeom prst="rect">
            <a:avLst/>
          </a:prstGeom>
          <a:effectLst/>
        </p:spPr>
        <p:txBody>
          <a:bodyPr/>
          <a:lstStyle>
            <a:lvl1pPr algn="ctr">
              <a:defRPr>
                <a:solidFill>
                  <a:schemeClr val="bg1"/>
                </a:solidFill>
              </a:defRPr>
            </a:lvl1pPr>
          </a:lstStyle>
          <a:p>
            <a:fld id="{E31375A4-56A4-47D6-9801-1991572033F7}" type="slidenum">
              <a:rPr lang="en-US" smtClean="0"/>
              <a:pPr/>
              <a:t>‹#›</a:t>
            </a:fld>
            <a:endParaRPr lang="en-US" dirty="0"/>
          </a:p>
        </p:txBody>
      </p:sp>
      <p:sp>
        <p:nvSpPr>
          <p:cNvPr id="6" name="Text Placeholder 7">
            <a:extLst>
              <a:ext uri="{FF2B5EF4-FFF2-40B4-BE49-F238E27FC236}">
                <a16:creationId xmlns:a16="http://schemas.microsoft.com/office/drawing/2014/main" id="{8448E88B-887D-4B5C-AEFA-7724FA2D6FBE}"/>
              </a:ext>
            </a:extLst>
          </p:cNvPr>
          <p:cNvSpPr>
            <a:spLocks noGrp="1"/>
          </p:cNvSpPr>
          <p:nvPr>
            <p:ph type="body" sz="quarter" idx="13"/>
          </p:nvPr>
        </p:nvSpPr>
        <p:spPr>
          <a:xfrm>
            <a:off x="1184410" y="1223137"/>
            <a:ext cx="9566119" cy="342968"/>
          </a:xfrm>
        </p:spPr>
        <p:txBody>
          <a:bodyPr>
            <a:noAutofit/>
          </a:bodyPr>
          <a:lstStyle>
            <a:lvl1pPr marL="0" indent="0">
              <a:buNone/>
              <a:defRPr sz="1801" b="1" cap="all" normalizeH="0" baseline="0">
                <a:solidFill>
                  <a:schemeClr val="accent3"/>
                </a:solidFill>
              </a:defRPr>
            </a:lvl1pPr>
          </a:lstStyle>
          <a:p>
            <a:pPr lvl="0"/>
            <a:r>
              <a:rPr lang="en-US" dirty="0"/>
              <a:t>Edit Master text styles</a:t>
            </a:r>
          </a:p>
        </p:txBody>
      </p:sp>
      <p:sp>
        <p:nvSpPr>
          <p:cNvPr id="5" name="Text Placeholder 10">
            <a:extLst>
              <a:ext uri="{FF2B5EF4-FFF2-40B4-BE49-F238E27FC236}">
                <a16:creationId xmlns:a16="http://schemas.microsoft.com/office/drawing/2014/main" id="{8CF83CBF-7F98-4F6D-BD58-8D6545B9CBAB}"/>
              </a:ext>
            </a:extLst>
          </p:cNvPr>
          <p:cNvSpPr>
            <a:spLocks noGrp="1"/>
          </p:cNvSpPr>
          <p:nvPr>
            <p:ph type="body" sz="quarter" idx="14"/>
          </p:nvPr>
        </p:nvSpPr>
        <p:spPr>
          <a:xfrm>
            <a:off x="6851102" y="5418814"/>
            <a:ext cx="5120916" cy="914400"/>
          </a:xfrm>
        </p:spPr>
        <p:txBody>
          <a:bodyPr anchor="b" anchorCtr="0">
            <a:noAutofit/>
          </a:bodyPr>
          <a:lstStyle>
            <a:lvl1pPr marL="0" indent="0" algn="r">
              <a:buNone/>
              <a:defRPr b="1">
                <a:solidFill>
                  <a:schemeClr val="accent3"/>
                </a:solidFill>
              </a:defRPr>
            </a:lvl1pPr>
          </a:lstStyle>
          <a:p>
            <a:pPr lvl="0"/>
            <a:r>
              <a:rPr lang="en-US" dirty="0"/>
              <a:t>Edit Master text styles</a:t>
            </a:r>
          </a:p>
        </p:txBody>
      </p:sp>
      <p:sp>
        <p:nvSpPr>
          <p:cNvPr id="7" name="Rectangle 6">
            <a:extLst>
              <a:ext uri="{FF2B5EF4-FFF2-40B4-BE49-F238E27FC236}">
                <a16:creationId xmlns:a16="http://schemas.microsoft.com/office/drawing/2014/main" id="{430CCB43-7509-40DE-922A-2E7B0BF22334}"/>
              </a:ext>
            </a:extLst>
          </p:cNvPr>
          <p:cNvSpPr/>
          <p:nvPr userDrawn="1"/>
        </p:nvSpPr>
        <p:spPr>
          <a:xfrm>
            <a:off x="0" y="6324600"/>
            <a:ext cx="12192000" cy="533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9" name="Rectangle 8">
            <a:extLst>
              <a:ext uri="{FF2B5EF4-FFF2-40B4-BE49-F238E27FC236}">
                <a16:creationId xmlns:a16="http://schemas.microsoft.com/office/drawing/2014/main" id="{3BFA4E6B-0260-4917-B072-A6A2CA2D4CC6}"/>
              </a:ext>
            </a:extLst>
          </p:cNvPr>
          <p:cNvSpPr/>
          <p:nvPr userDrawn="1"/>
        </p:nvSpPr>
        <p:spPr>
          <a:xfrm>
            <a:off x="0" y="0"/>
            <a:ext cx="110890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pic>
        <p:nvPicPr>
          <p:cNvPr id="11" name="Picture 10" descr="A close up of a logo&#10;&#10;Description automatically generated">
            <a:extLst>
              <a:ext uri="{FF2B5EF4-FFF2-40B4-BE49-F238E27FC236}">
                <a16:creationId xmlns:a16="http://schemas.microsoft.com/office/drawing/2014/main" id="{D7A4C51B-54D1-4C75-B884-6A9F7143D65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4793"/>
          <a:stretch/>
        </p:blipFill>
        <p:spPr>
          <a:xfrm>
            <a:off x="0" y="5590"/>
            <a:ext cx="1108909" cy="903514"/>
          </a:xfrm>
          <a:prstGeom prst="rect">
            <a:avLst/>
          </a:prstGeom>
        </p:spPr>
      </p:pic>
    </p:spTree>
    <p:extLst>
      <p:ext uri="{BB962C8B-B14F-4D97-AF65-F5344CB8AC3E}">
        <p14:creationId xmlns:p14="http://schemas.microsoft.com/office/powerpoint/2010/main" val="2713209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E24B1F-8685-41E6-ADFF-04C4BD3084B1}"/>
              </a:ext>
            </a:extLst>
          </p:cNvPr>
          <p:cNvSpPr/>
          <p:nvPr userDrawn="1"/>
        </p:nvSpPr>
        <p:spPr>
          <a:xfrm>
            <a:off x="0" y="2893816"/>
            <a:ext cx="12192000" cy="33912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8" name="Rectangle 7">
            <a:extLst>
              <a:ext uri="{FF2B5EF4-FFF2-40B4-BE49-F238E27FC236}">
                <a16:creationId xmlns:a16="http://schemas.microsoft.com/office/drawing/2014/main" id="{361C8165-CB6D-438D-89EC-EC3B2E739CDC}"/>
              </a:ext>
            </a:extLst>
          </p:cNvPr>
          <p:cNvSpPr/>
          <p:nvPr userDrawn="1"/>
        </p:nvSpPr>
        <p:spPr>
          <a:xfrm>
            <a:off x="0" y="6268470"/>
            <a:ext cx="12192000" cy="5895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2" name="Title 1">
            <a:extLst>
              <a:ext uri="{FF2B5EF4-FFF2-40B4-BE49-F238E27FC236}">
                <a16:creationId xmlns:a16="http://schemas.microsoft.com/office/drawing/2014/main" id="{DDFEE5D1-A09E-42F1-854D-1BACFE42073F}"/>
              </a:ext>
            </a:extLst>
          </p:cNvPr>
          <p:cNvSpPr>
            <a:spLocks noGrp="1"/>
          </p:cNvSpPr>
          <p:nvPr>
            <p:ph type="title"/>
          </p:nvPr>
        </p:nvSpPr>
        <p:spPr>
          <a:xfrm>
            <a:off x="831850" y="3462534"/>
            <a:ext cx="10515600" cy="1821395"/>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1A15DEF9-6179-4FCE-A57E-3167F85A74C6}"/>
              </a:ext>
            </a:extLst>
          </p:cNvPr>
          <p:cNvSpPr>
            <a:spLocks noGrp="1"/>
          </p:cNvSpPr>
          <p:nvPr>
            <p:ph type="body" idx="1"/>
          </p:nvPr>
        </p:nvSpPr>
        <p:spPr>
          <a:xfrm>
            <a:off x="831850" y="5310917"/>
            <a:ext cx="10515600" cy="957553"/>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B9E684D1-9343-4CDC-9C8C-947E7FBA8EAC}"/>
              </a:ext>
            </a:extLst>
          </p:cNvPr>
          <p:cNvSpPr>
            <a:spLocks noGrp="1"/>
          </p:cNvSpPr>
          <p:nvPr>
            <p:ph type="sldNum" sz="quarter" idx="12"/>
          </p:nvPr>
        </p:nvSpPr>
        <p:spPr/>
        <p:txBody>
          <a:bodyPr/>
          <a:lstStyle/>
          <a:p>
            <a:fld id="{92D1950D-ADC4-4875-825D-C188D702024B}" type="slidenum">
              <a:rPr lang="en-US" smtClean="0"/>
              <a:t>‹#›</a:t>
            </a:fld>
            <a:endParaRPr lang="en-US"/>
          </a:p>
        </p:txBody>
      </p:sp>
      <p:sp>
        <p:nvSpPr>
          <p:cNvPr id="12" name="TextBox 11">
            <a:extLst>
              <a:ext uri="{FF2B5EF4-FFF2-40B4-BE49-F238E27FC236}">
                <a16:creationId xmlns:a16="http://schemas.microsoft.com/office/drawing/2014/main" id="{FC361D66-6E5A-4864-8EB6-A508B50883AD}"/>
              </a:ext>
            </a:extLst>
          </p:cNvPr>
          <p:cNvSpPr txBox="1"/>
          <p:nvPr userDrawn="1"/>
        </p:nvSpPr>
        <p:spPr>
          <a:xfrm>
            <a:off x="831850" y="3070371"/>
            <a:ext cx="77416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accent2"/>
                </a:solidFill>
              </a:rPr>
              <a:t>WHAT CREDIT UNION CEOS SHOULD KNOW ABOUT...</a:t>
            </a:r>
          </a:p>
        </p:txBody>
      </p:sp>
    </p:spTree>
    <p:extLst>
      <p:ext uri="{BB962C8B-B14F-4D97-AF65-F5344CB8AC3E}">
        <p14:creationId xmlns:p14="http://schemas.microsoft.com/office/powerpoint/2010/main" val="12271068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N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0D997B2-CD29-4089-A8A1-391B5571AB59}"/>
              </a:ext>
            </a:extLst>
          </p:cNvPr>
          <p:cNvSpPr/>
          <p:nvPr/>
        </p:nvSpPr>
        <p:spPr>
          <a:xfrm>
            <a:off x="0" y="0"/>
            <a:ext cx="12192000" cy="60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78" name="Slide Number Placeholder 77"/>
          <p:cNvSpPr>
            <a:spLocks noGrp="1"/>
          </p:cNvSpPr>
          <p:nvPr>
            <p:ph type="sldNum" sz="quarter" idx="14"/>
          </p:nvPr>
        </p:nvSpPr>
        <p:spPr/>
        <p:txBody>
          <a:bodyPr/>
          <a:lstStyle>
            <a:lvl1pPr>
              <a:defRPr>
                <a:solidFill>
                  <a:schemeClr val="accent2"/>
                </a:solidFill>
              </a:defRPr>
            </a:lvl1pPr>
          </a:lstStyle>
          <a:p>
            <a:fld id="{E31375A4-56A4-47D6-9801-1991572033F7}" type="slidenum">
              <a:rPr lang="en-US" smtClean="0"/>
              <a:pPr/>
              <a:t>‹#›</a:t>
            </a:fld>
            <a:endParaRPr lang="en-US" dirty="0"/>
          </a:p>
        </p:txBody>
      </p:sp>
      <p:sp>
        <p:nvSpPr>
          <p:cNvPr id="2" name="Title 1"/>
          <p:cNvSpPr>
            <a:spLocks noGrp="1"/>
          </p:cNvSpPr>
          <p:nvPr>
            <p:ph type="title"/>
          </p:nvPr>
        </p:nvSpPr>
        <p:spPr>
          <a:xfrm>
            <a:off x="508000" y="46038"/>
            <a:ext cx="8432800" cy="563562"/>
          </a:xfrm>
        </p:spPr>
        <p:txBody>
          <a:bodyPr/>
          <a:lstStyle/>
          <a:p>
            <a:r>
              <a:rPr lang="en-US" dirty="0"/>
              <a:t>Click to edit Master title style</a:t>
            </a:r>
          </a:p>
        </p:txBody>
      </p:sp>
      <p:sp>
        <p:nvSpPr>
          <p:cNvPr id="6" name="Text Placeholder 10">
            <a:extLst>
              <a:ext uri="{FF2B5EF4-FFF2-40B4-BE49-F238E27FC236}">
                <a16:creationId xmlns:a16="http://schemas.microsoft.com/office/drawing/2014/main" id="{61C43759-9BD5-4232-81A0-1B5DAE85A385}"/>
              </a:ext>
            </a:extLst>
          </p:cNvPr>
          <p:cNvSpPr>
            <a:spLocks noGrp="1"/>
          </p:cNvSpPr>
          <p:nvPr>
            <p:ph type="body" sz="quarter" idx="15"/>
          </p:nvPr>
        </p:nvSpPr>
        <p:spPr>
          <a:xfrm>
            <a:off x="6851102" y="5695651"/>
            <a:ext cx="5120916" cy="914400"/>
          </a:xfrm>
        </p:spPr>
        <p:txBody>
          <a:bodyPr anchor="b" anchorCtr="0">
            <a:noAutofit/>
          </a:bodyPr>
          <a:lstStyle>
            <a:lvl1pPr marL="0" indent="0" algn="r">
              <a:buNone/>
              <a:defRPr b="1">
                <a:solidFill>
                  <a:schemeClr val="accent3"/>
                </a:solidFill>
              </a:defRPr>
            </a:lvl1pPr>
          </a:lstStyle>
          <a:p>
            <a:pPr lvl="0"/>
            <a:r>
              <a:rPr lang="en-US" dirty="0"/>
              <a:t>Edit Master text styles</a:t>
            </a:r>
          </a:p>
        </p:txBody>
      </p:sp>
    </p:spTree>
    <p:extLst>
      <p:ext uri="{BB962C8B-B14F-4D97-AF65-F5344CB8AC3E}">
        <p14:creationId xmlns:p14="http://schemas.microsoft.com/office/powerpoint/2010/main" val="111871105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 name="Rectangle 1"/>
          <p:cNvSpPr/>
          <p:nvPr/>
        </p:nvSpPr>
        <p:spPr>
          <a:xfrm>
            <a:off x="1" y="0"/>
            <a:ext cx="56007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pic>
        <p:nvPicPr>
          <p:cNvPr id="7" name="Picture 6" descr="A close up of a logo&#10;&#10;Description automatically generated">
            <a:extLst>
              <a:ext uri="{FF2B5EF4-FFF2-40B4-BE49-F238E27FC236}">
                <a16:creationId xmlns:a16="http://schemas.microsoft.com/office/drawing/2014/main" id="{482F2272-941B-433D-B0A7-D6846F0021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2915"/>
          <a:stretch/>
        </p:blipFill>
        <p:spPr>
          <a:xfrm>
            <a:off x="0" y="0"/>
            <a:ext cx="5600700" cy="2368855"/>
          </a:xfrm>
          <a:prstGeom prst="rect">
            <a:avLst/>
          </a:prstGeom>
        </p:spPr>
      </p:pic>
      <p:sp>
        <p:nvSpPr>
          <p:cNvPr id="11" name="Title 1"/>
          <p:cNvSpPr>
            <a:spLocks noGrp="1"/>
          </p:cNvSpPr>
          <p:nvPr>
            <p:ph type="ctrTitle"/>
          </p:nvPr>
        </p:nvSpPr>
        <p:spPr>
          <a:xfrm>
            <a:off x="647701" y="1703388"/>
            <a:ext cx="4142511" cy="2086294"/>
          </a:xfrm>
        </p:spPr>
        <p:txBody>
          <a:bodyPr>
            <a:noAutofit/>
          </a:bodyPr>
          <a:lstStyle>
            <a:lvl1pPr algn="l">
              <a:defRPr lang="en-US" sz="4000" b="1" cap="none" spc="0" dirty="0">
                <a:ln w="0"/>
                <a:solidFill>
                  <a:schemeClr val="bg1"/>
                </a:solidFill>
                <a:effectLst>
                  <a:outerShdw blurRad="38100" dist="19050" dir="2700000" algn="tl" rotWithShape="0">
                    <a:schemeClr val="dk1">
                      <a:alpha val="40000"/>
                    </a:schemeClr>
                  </a:outerShdw>
                </a:effectLst>
              </a:defRPr>
            </a:lvl1pPr>
          </a:lstStyle>
          <a:p>
            <a:r>
              <a:rPr lang="en-US" dirty="0"/>
              <a:t>Click to edit Master title style</a:t>
            </a:r>
          </a:p>
        </p:txBody>
      </p:sp>
      <p:sp>
        <p:nvSpPr>
          <p:cNvPr id="10" name="Text Placeholder 9"/>
          <p:cNvSpPr>
            <a:spLocks noGrp="1"/>
          </p:cNvSpPr>
          <p:nvPr>
            <p:ph type="body" sz="quarter" idx="10"/>
          </p:nvPr>
        </p:nvSpPr>
        <p:spPr>
          <a:xfrm>
            <a:off x="5933211" y="457200"/>
            <a:ext cx="5750791" cy="5594350"/>
          </a:xfrm>
        </p:spPr>
        <p:txBody>
          <a:bodyPr anchor="ctr" anchorCtr="0"/>
          <a:lstStyle>
            <a:lvl1pPr marL="344471" indent="-344471">
              <a:defRPr sz="2400"/>
            </a:lvl1pPr>
            <a:lvl2pPr>
              <a:defRPr sz="1801"/>
            </a:lvl2pPr>
            <a:lvl3pPr>
              <a:defRPr sz="1801"/>
            </a:lvl3pPr>
            <a:lvl4pPr>
              <a:defRPr sz="1401"/>
            </a:lvl4pPr>
            <a:lvl5pPr>
              <a:defRPr sz="1401"/>
            </a:lvl5pPr>
          </a:lstStyle>
          <a:p>
            <a:pPr lvl="0"/>
            <a:r>
              <a:rPr lang="en-US" dirty="0"/>
              <a:t>Edit Master text styles</a:t>
            </a:r>
          </a:p>
        </p:txBody>
      </p:sp>
      <p:sp>
        <p:nvSpPr>
          <p:cNvPr id="9" name="Slide Number Placeholder 5">
            <a:extLst>
              <a:ext uri="{FF2B5EF4-FFF2-40B4-BE49-F238E27FC236}">
                <a16:creationId xmlns:a16="http://schemas.microsoft.com/office/drawing/2014/main" id="{F8C4D0FA-535C-434B-8642-B10D415DF656}"/>
              </a:ext>
            </a:extLst>
          </p:cNvPr>
          <p:cNvSpPr>
            <a:spLocks noGrp="1"/>
          </p:cNvSpPr>
          <p:nvPr>
            <p:ph type="sldNum" sz="quarter" idx="4"/>
          </p:nvPr>
        </p:nvSpPr>
        <p:spPr>
          <a:xfrm>
            <a:off x="101600" y="6408741"/>
            <a:ext cx="812800" cy="365125"/>
          </a:xfrm>
          <a:prstGeom prst="rect">
            <a:avLst/>
          </a:prstGeom>
          <a:effectLst/>
        </p:spPr>
        <p:txBody>
          <a:bodyPr/>
          <a:lstStyle>
            <a:lvl1pPr algn="ctr">
              <a:defRPr>
                <a:solidFill>
                  <a:schemeClr val="bg1"/>
                </a:solidFill>
              </a:defRPr>
            </a:lvl1pPr>
          </a:lstStyle>
          <a:p>
            <a:fld id="{E31375A4-56A4-47D6-9801-1991572033F7}" type="slidenum">
              <a:rPr lang="en-US" smtClean="0"/>
              <a:pPr/>
              <a:t>‹#›</a:t>
            </a:fld>
            <a:endParaRPr lang="en-US" dirty="0"/>
          </a:p>
        </p:txBody>
      </p:sp>
      <p:sp>
        <p:nvSpPr>
          <p:cNvPr id="8" name="Rectangle 7">
            <a:extLst>
              <a:ext uri="{FF2B5EF4-FFF2-40B4-BE49-F238E27FC236}">
                <a16:creationId xmlns:a16="http://schemas.microsoft.com/office/drawing/2014/main" id="{E3627138-AD1D-467E-A97A-F2935DAA368A}"/>
              </a:ext>
            </a:extLst>
          </p:cNvPr>
          <p:cNvSpPr/>
          <p:nvPr userDrawn="1"/>
        </p:nvSpPr>
        <p:spPr>
          <a:xfrm>
            <a:off x="0" y="6324600"/>
            <a:ext cx="12192000" cy="533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2" name="Text Placeholder 10">
            <a:extLst>
              <a:ext uri="{FF2B5EF4-FFF2-40B4-BE49-F238E27FC236}">
                <a16:creationId xmlns:a16="http://schemas.microsoft.com/office/drawing/2014/main" id="{5DE7D61A-96EA-4EE2-B723-A90621F8896B}"/>
              </a:ext>
            </a:extLst>
          </p:cNvPr>
          <p:cNvSpPr>
            <a:spLocks noGrp="1"/>
          </p:cNvSpPr>
          <p:nvPr>
            <p:ph type="body" sz="quarter" idx="16"/>
          </p:nvPr>
        </p:nvSpPr>
        <p:spPr>
          <a:xfrm>
            <a:off x="6725263" y="5391505"/>
            <a:ext cx="5120916" cy="914400"/>
          </a:xfrm>
        </p:spPr>
        <p:txBody>
          <a:bodyPr anchor="b" anchorCtr="0">
            <a:noAutofit/>
          </a:bodyPr>
          <a:lstStyle>
            <a:lvl1pPr marL="0" indent="0" algn="r">
              <a:buNone/>
              <a:defRPr b="1">
                <a:solidFill>
                  <a:schemeClr val="accent2"/>
                </a:solidFill>
              </a:defRPr>
            </a:lvl1pPr>
          </a:lstStyle>
          <a:p>
            <a:pPr lvl="0"/>
            <a:r>
              <a:rPr lang="en-US" dirty="0"/>
              <a:t>Edit Master text styles</a:t>
            </a:r>
          </a:p>
        </p:txBody>
      </p:sp>
    </p:spTree>
    <p:extLst>
      <p:ext uri="{BB962C8B-B14F-4D97-AF65-F5344CB8AC3E}">
        <p14:creationId xmlns:p14="http://schemas.microsoft.com/office/powerpoint/2010/main" val="14988778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hyperlink" Target="break%20and%20giveaway.pptx"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hyperlink" Target="lunch%20and%20giveaway.pptx"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6324600"/>
            <a:ext cx="12192000" cy="533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4" name="Rectangle 3"/>
          <p:cNvSpPr/>
          <p:nvPr userDrawn="1"/>
        </p:nvSpPr>
        <p:spPr>
          <a:xfrm>
            <a:off x="0" y="239487"/>
            <a:ext cx="12192000" cy="9035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pic>
        <p:nvPicPr>
          <p:cNvPr id="6" name="Picture 5" descr="A close up of a logo&#10;&#10;Description automatically generated">
            <a:extLst>
              <a:ext uri="{FF2B5EF4-FFF2-40B4-BE49-F238E27FC236}">
                <a16:creationId xmlns:a16="http://schemas.microsoft.com/office/drawing/2014/main" id="{FDC2F789-7E08-414D-8D04-45086A97DADD}"/>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0" y="239484"/>
            <a:ext cx="2452979" cy="903514"/>
          </a:xfrm>
          <a:prstGeom prst="rect">
            <a:avLst/>
          </a:prstGeom>
        </p:spPr>
      </p:pic>
      <p:sp>
        <p:nvSpPr>
          <p:cNvPr id="2" name="Title Placeholder 1"/>
          <p:cNvSpPr>
            <a:spLocks noGrp="1"/>
          </p:cNvSpPr>
          <p:nvPr>
            <p:ph type="title"/>
          </p:nvPr>
        </p:nvSpPr>
        <p:spPr>
          <a:xfrm>
            <a:off x="914400" y="427038"/>
            <a:ext cx="10566400" cy="639762"/>
          </a:xfrm>
          <a:prstGeom prst="rect">
            <a:avLst/>
          </a:prstGeom>
          <a:effectLst/>
        </p:spPr>
        <p:txBody>
          <a:bodyPr vert="horz" lIns="91440" tIns="45720" rIns="91440" bIns="45720" rtlCol="0" anchor="b" anchorCtr="0">
            <a:noAutofit/>
          </a:bodyPr>
          <a:lstStyle/>
          <a:p>
            <a:r>
              <a:rPr lang="en-US" dirty="0"/>
              <a:t>Click to edit Master title style</a:t>
            </a:r>
          </a:p>
        </p:txBody>
      </p:sp>
      <p:sp>
        <p:nvSpPr>
          <p:cNvPr id="3" name="Text Placeholder 2"/>
          <p:cNvSpPr>
            <a:spLocks noGrp="1"/>
          </p:cNvSpPr>
          <p:nvPr>
            <p:ph type="body" idx="1"/>
          </p:nvPr>
        </p:nvSpPr>
        <p:spPr>
          <a:xfrm>
            <a:off x="508000" y="1703388"/>
            <a:ext cx="10972800" cy="4088237"/>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Slide Number Placeholder 5"/>
          <p:cNvSpPr>
            <a:spLocks noGrp="1"/>
          </p:cNvSpPr>
          <p:nvPr>
            <p:ph type="sldNum" sz="quarter" idx="4"/>
          </p:nvPr>
        </p:nvSpPr>
        <p:spPr>
          <a:xfrm>
            <a:off x="101600" y="6408741"/>
            <a:ext cx="812800" cy="365125"/>
          </a:xfrm>
          <a:prstGeom prst="rect">
            <a:avLst/>
          </a:prstGeom>
          <a:effectLst/>
        </p:spPr>
        <p:txBody>
          <a:bodyPr/>
          <a:lstStyle>
            <a:lvl1pPr algn="ctr">
              <a:defRPr>
                <a:solidFill>
                  <a:schemeClr val="bg1"/>
                </a:solidFill>
              </a:defRPr>
            </a:lvl1pPr>
          </a:lstStyle>
          <a:p>
            <a:fld id="{E31375A4-56A4-47D6-9801-1991572033F7}" type="slidenum">
              <a:rPr lang="en-US" smtClean="0"/>
              <a:pPr/>
              <a:t>‹#›</a:t>
            </a:fld>
            <a:endParaRPr lang="en-US" dirty="0"/>
          </a:p>
        </p:txBody>
      </p:sp>
      <p:pic>
        <p:nvPicPr>
          <p:cNvPr id="12" name="Picture 11">
            <a:hlinkClick r:id="rId18" action="ppaction://hlinkpres?slideindex=1&amp;slidetitle="/>
            <a:extLst>
              <a:ext uri="{FF2B5EF4-FFF2-40B4-BE49-F238E27FC236}">
                <a16:creationId xmlns:a16="http://schemas.microsoft.com/office/drawing/2014/main" id="{9DC7C47B-54F9-4C71-BD9B-6F3C1A840E08}"/>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1693588" y="6372160"/>
            <a:ext cx="495369" cy="485843"/>
          </a:xfrm>
          <a:prstGeom prst="rect">
            <a:avLst/>
          </a:prstGeom>
        </p:spPr>
      </p:pic>
      <p:pic>
        <p:nvPicPr>
          <p:cNvPr id="14" name="Picture 13">
            <a:hlinkClick r:id="rId20" action="ppaction://hlinkpres?slideindex=1&amp;slidetitle="/>
            <a:extLst>
              <a:ext uri="{FF2B5EF4-FFF2-40B4-BE49-F238E27FC236}">
                <a16:creationId xmlns:a16="http://schemas.microsoft.com/office/drawing/2014/main" id="{89389BF8-9C02-40FA-BF24-F79925C30ADE}"/>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1693588" y="6361994"/>
            <a:ext cx="495369" cy="485843"/>
          </a:xfrm>
          <a:prstGeom prst="rect">
            <a:avLst/>
          </a:prstGeom>
        </p:spPr>
      </p:pic>
    </p:spTree>
    <p:extLst>
      <p:ext uri="{BB962C8B-B14F-4D97-AF65-F5344CB8AC3E}">
        <p14:creationId xmlns:p14="http://schemas.microsoft.com/office/powerpoint/2010/main" val="947558626"/>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45" r:id="rId3"/>
    <p:sldLayoutId id="2147483846" r:id="rId4"/>
    <p:sldLayoutId id="2147483843" r:id="rId5"/>
    <p:sldLayoutId id="2147483858" r:id="rId6"/>
    <p:sldLayoutId id="2147483844" r:id="rId7"/>
    <p:sldLayoutId id="2147483832" r:id="rId8"/>
    <p:sldLayoutId id="2147483833" r:id="rId9"/>
    <p:sldLayoutId id="2147483847" r:id="rId10"/>
    <p:sldLayoutId id="2147483854" r:id="rId11"/>
    <p:sldLayoutId id="2147483857" r:id="rId12"/>
    <p:sldLayoutId id="2147483842" r:id="rId13"/>
    <p:sldLayoutId id="2147483848" r:id="rId14"/>
    <p:sldLayoutId id="2147483855" r:id="rId15"/>
  </p:sldLayoutIdLst>
  <p:hf hdr="0" ftr="0" dt="0"/>
  <p:txStyles>
    <p:titleStyle>
      <a:lvl1pPr algn="l" defTabSz="685767" rtl="0" eaLnBrk="1" latinLnBrk="0" hangingPunct="1">
        <a:spcBef>
          <a:spcPct val="0"/>
        </a:spcBef>
        <a:buNone/>
        <a:defRPr lang="en-US" sz="2800" b="1" kern="1200" cap="none" spc="-75" baseline="0" dirty="0">
          <a:ln>
            <a:noFill/>
          </a:ln>
          <a:solidFill>
            <a:schemeClr val="bg1"/>
          </a:solidFill>
          <a:effectLst>
            <a:outerShdw blurRad="38100" dist="38100" dir="2700000" algn="tl">
              <a:srgbClr val="000000">
                <a:alpha val="43137"/>
              </a:srgbClr>
            </a:outerShdw>
          </a:effectLst>
          <a:latin typeface="+mj-lt"/>
          <a:ea typeface="+mj-ea"/>
          <a:cs typeface="+mj-cs"/>
        </a:defRPr>
      </a:lvl1pPr>
    </p:titleStyle>
    <p:bodyStyle>
      <a:lvl1pPr marL="257163" indent="-257163" algn="l" defTabSz="685767" rtl="0" eaLnBrk="1" latinLnBrk="0" hangingPunct="1">
        <a:spcBef>
          <a:spcPts val="601"/>
        </a:spcBef>
        <a:buClr>
          <a:schemeClr val="accent2"/>
        </a:buClr>
        <a:buFont typeface="Wingdings" panose="05000000000000000000" pitchFamily="2" charset="2"/>
        <a:buChar char=""/>
        <a:defRPr lang="en-US" sz="2000" kern="1200" dirty="0" smtClean="0">
          <a:solidFill>
            <a:schemeClr val="tx1"/>
          </a:solidFill>
          <a:latin typeface="+mn-lt"/>
          <a:ea typeface="+mn-ea"/>
          <a:cs typeface="+mn-cs"/>
        </a:defRPr>
      </a:lvl1pPr>
      <a:lvl2pPr marL="557186" indent="-214303" algn="l" defTabSz="685767" rtl="0" eaLnBrk="1" latinLnBrk="0" hangingPunct="1">
        <a:spcBef>
          <a:spcPts val="601"/>
        </a:spcBef>
        <a:buClr>
          <a:schemeClr val="accent1">
            <a:lumMod val="75000"/>
            <a:lumOff val="25000"/>
          </a:schemeClr>
        </a:buClr>
        <a:buSzPct val="100000"/>
        <a:buFont typeface="Wingdings" pitchFamily="2" charset="2"/>
        <a:buChar char="§"/>
        <a:defRPr lang="en-US" sz="1801" kern="1200" dirty="0" smtClean="0">
          <a:solidFill>
            <a:schemeClr val="bg1">
              <a:lumMod val="50000"/>
            </a:schemeClr>
          </a:solidFill>
          <a:latin typeface="+mn-lt"/>
          <a:ea typeface="+mn-ea"/>
          <a:cs typeface="+mn-cs"/>
        </a:defRPr>
      </a:lvl2pPr>
      <a:lvl3pPr marL="857209" indent="-171442" algn="l" defTabSz="685767" rtl="0" eaLnBrk="1" latinLnBrk="0" hangingPunct="1">
        <a:spcBef>
          <a:spcPts val="601"/>
        </a:spcBef>
        <a:buFont typeface="Arial" pitchFamily="34" charset="0"/>
        <a:buChar char="•"/>
        <a:defRPr lang="en-US" sz="1600" kern="1200" dirty="0" smtClean="0">
          <a:solidFill>
            <a:schemeClr val="tx1"/>
          </a:solidFill>
          <a:latin typeface="+mn-lt"/>
          <a:ea typeface="+mn-ea"/>
          <a:cs typeface="+mn-cs"/>
        </a:defRPr>
      </a:lvl3pPr>
      <a:lvl4pPr marL="1200091" indent="-171442" algn="l" defTabSz="685767" rtl="0" eaLnBrk="1" latinLnBrk="0" hangingPunct="1">
        <a:spcBef>
          <a:spcPts val="601"/>
        </a:spcBef>
        <a:buFont typeface="Arial" pitchFamily="34" charset="0"/>
        <a:buChar char="–"/>
        <a:defRPr lang="en-US" sz="1200" kern="1200" dirty="0" smtClean="0">
          <a:solidFill>
            <a:schemeClr val="tx1"/>
          </a:solidFill>
          <a:latin typeface="+mn-lt"/>
          <a:ea typeface="+mn-ea"/>
          <a:cs typeface="+mn-cs"/>
        </a:defRPr>
      </a:lvl4pPr>
      <a:lvl5pPr marL="1542973" indent="-171442" algn="l" defTabSz="685767" rtl="0" eaLnBrk="1" latinLnBrk="0" hangingPunct="1">
        <a:spcBef>
          <a:spcPts val="601"/>
        </a:spcBef>
        <a:buFont typeface="Arial" pitchFamily="34" charset="0"/>
        <a:buChar char="»"/>
        <a:defRPr lang="en-US" sz="1200" kern="1200" dirty="0">
          <a:solidFill>
            <a:schemeClr val="tx1"/>
          </a:solidFill>
          <a:latin typeface="+mn-lt"/>
          <a:ea typeface="+mn-ea"/>
          <a:cs typeface="+mn-cs"/>
        </a:defRPr>
      </a:lvl5pPr>
      <a:lvl6pPr marL="1885856" indent="-171442" algn="l" defTabSz="68576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40" indent="-171442" algn="l" defTabSz="68576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22" indent="-171442" algn="l" defTabSz="68576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04" indent="-171442" algn="l" defTabSz="68576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67" rtl="0" eaLnBrk="1" latinLnBrk="0" hangingPunct="1">
        <a:defRPr sz="1351" kern="1200">
          <a:solidFill>
            <a:schemeClr val="tx1"/>
          </a:solidFill>
          <a:latin typeface="+mn-lt"/>
          <a:ea typeface="+mn-ea"/>
          <a:cs typeface="+mn-cs"/>
        </a:defRPr>
      </a:lvl1pPr>
      <a:lvl2pPr marL="342882" algn="l" defTabSz="685767" rtl="0" eaLnBrk="1" latinLnBrk="0" hangingPunct="1">
        <a:defRPr sz="1351" kern="1200">
          <a:solidFill>
            <a:schemeClr val="tx1"/>
          </a:solidFill>
          <a:latin typeface="+mn-lt"/>
          <a:ea typeface="+mn-ea"/>
          <a:cs typeface="+mn-cs"/>
        </a:defRPr>
      </a:lvl2pPr>
      <a:lvl3pPr marL="685767" algn="l" defTabSz="685767" rtl="0" eaLnBrk="1" latinLnBrk="0" hangingPunct="1">
        <a:defRPr sz="1351" kern="1200">
          <a:solidFill>
            <a:schemeClr val="tx1"/>
          </a:solidFill>
          <a:latin typeface="+mn-lt"/>
          <a:ea typeface="+mn-ea"/>
          <a:cs typeface="+mn-cs"/>
        </a:defRPr>
      </a:lvl3pPr>
      <a:lvl4pPr marL="1028649" algn="l" defTabSz="685767" rtl="0" eaLnBrk="1" latinLnBrk="0" hangingPunct="1">
        <a:defRPr sz="1351" kern="1200">
          <a:solidFill>
            <a:schemeClr val="tx1"/>
          </a:solidFill>
          <a:latin typeface="+mn-lt"/>
          <a:ea typeface="+mn-ea"/>
          <a:cs typeface="+mn-cs"/>
        </a:defRPr>
      </a:lvl4pPr>
      <a:lvl5pPr marL="1371531" algn="l" defTabSz="685767" rtl="0" eaLnBrk="1" latinLnBrk="0" hangingPunct="1">
        <a:defRPr sz="1351" kern="1200">
          <a:solidFill>
            <a:schemeClr val="tx1"/>
          </a:solidFill>
          <a:latin typeface="+mn-lt"/>
          <a:ea typeface="+mn-ea"/>
          <a:cs typeface="+mn-cs"/>
        </a:defRPr>
      </a:lvl5pPr>
      <a:lvl6pPr marL="1714414" algn="l" defTabSz="685767" rtl="0" eaLnBrk="1" latinLnBrk="0" hangingPunct="1">
        <a:defRPr sz="1351" kern="1200">
          <a:solidFill>
            <a:schemeClr val="tx1"/>
          </a:solidFill>
          <a:latin typeface="+mn-lt"/>
          <a:ea typeface="+mn-ea"/>
          <a:cs typeface="+mn-cs"/>
        </a:defRPr>
      </a:lvl6pPr>
      <a:lvl7pPr marL="2057298" algn="l" defTabSz="685767" rtl="0" eaLnBrk="1" latinLnBrk="0" hangingPunct="1">
        <a:defRPr sz="1351" kern="1200">
          <a:solidFill>
            <a:schemeClr val="tx1"/>
          </a:solidFill>
          <a:latin typeface="+mn-lt"/>
          <a:ea typeface="+mn-ea"/>
          <a:cs typeface="+mn-cs"/>
        </a:defRPr>
      </a:lvl7pPr>
      <a:lvl8pPr marL="2400180" algn="l" defTabSz="685767" rtl="0" eaLnBrk="1" latinLnBrk="0" hangingPunct="1">
        <a:defRPr sz="1351" kern="1200">
          <a:solidFill>
            <a:schemeClr val="tx1"/>
          </a:solidFill>
          <a:latin typeface="+mn-lt"/>
          <a:ea typeface="+mn-ea"/>
          <a:cs typeface="+mn-cs"/>
        </a:defRPr>
      </a:lvl8pPr>
      <a:lvl9pPr marL="2743063" algn="l" defTabSz="685767" rtl="0" eaLnBrk="1" latinLnBrk="0" hangingPunct="1">
        <a:defRPr sz="135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73"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sv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cuanswers.com/solutions/asterisk-intelligence/asterisk-intelligence-week/" TargetMode="Externa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9.xml"/><Relationship Id="rId5" Type="http://schemas.openxmlformats.org/officeDocument/2006/relationships/image" Target="../media/image8.sv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0.xml"/><Relationship Id="rId6" Type="http://schemas.microsoft.com/office/2007/relationships/hdphoto" Target="../media/hdphoto1.wdp"/><Relationship Id="rId5" Type="http://schemas.openxmlformats.org/officeDocument/2006/relationships/image" Target="../media/image41.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0.xml"/><Relationship Id="rId5" Type="http://schemas.openxmlformats.org/officeDocument/2006/relationships/image" Target="../media/image8.sv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4.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hyperlink" Target="http://cadalot-revitlearningcurve.blogspot.com/2010/07/aec-uk-bim-standard-for-autodesk-revit.html" TargetMode="External"/><Relationship Id="rId2" Type="http://schemas.openxmlformats.org/officeDocument/2006/relationships/image" Target="../media/image58.jp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hyperlink" Target="http://cadalot-revitlearningcurve.blogspot.com/2010/07/aec-uk-bim-standard-for-autodesk-revit.html" TargetMode="External"/><Relationship Id="rId2" Type="http://schemas.openxmlformats.org/officeDocument/2006/relationships/image" Target="../media/image58.jp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www.cuanswers.com/solutions/asterisk-intelligence/business-intelligence-advisory-board/" TargetMode="External"/><Relationship Id="rId1" Type="http://schemas.openxmlformats.org/officeDocument/2006/relationships/slideLayout" Target="../slideLayouts/slideLayout10.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www.cuanswers.com/resources/kitchen/fraud-related-projects-for-2019/"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www.cuanswers.com/solutions/bizlink/" TargetMode="External"/><Relationship Id="rId1" Type="http://schemas.openxmlformats.org/officeDocument/2006/relationships/slideLayout" Target="../slideLayouts/slideLayout3.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eg"/><Relationship Id="rId1" Type="http://schemas.openxmlformats.org/officeDocument/2006/relationships/slideLayout" Target="../slideLayouts/slideLayout10.xml"/><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hyperlink" Target="mailto:ai@cuanswers.com" TargetMode="External"/><Relationship Id="rId7" Type="http://schemas.openxmlformats.org/officeDocument/2006/relationships/image" Target="../media/image7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7.png"/><Relationship Id="rId11" Type="http://schemas.openxmlformats.org/officeDocument/2006/relationships/image" Target="../media/image8.svg"/><Relationship Id="rId5" Type="http://schemas.openxmlformats.org/officeDocument/2006/relationships/image" Target="../media/image76.png"/><Relationship Id="rId10" Type="http://schemas.openxmlformats.org/officeDocument/2006/relationships/image" Target="../media/image7.png"/><Relationship Id="rId4" Type="http://schemas.openxmlformats.org/officeDocument/2006/relationships/image" Target="../media/image75.png"/><Relationship Id="rId9" Type="http://schemas.openxmlformats.org/officeDocument/2006/relationships/image" Target="../media/image80.png"/></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56.png"/><Relationship Id="rId1" Type="http://schemas.openxmlformats.org/officeDocument/2006/relationships/slideLayout" Target="../slideLayouts/slideLayout8.xml"/><Relationship Id="rId5" Type="http://schemas.openxmlformats.org/officeDocument/2006/relationships/image" Target="../media/image83.png"/><Relationship Id="rId4" Type="http://schemas.openxmlformats.org/officeDocument/2006/relationships/image" Target="../media/image82.png"/></Relationships>
</file>

<file path=ppt/slides/_rels/slide37.xml.rels><?xml version="1.0" encoding="UTF-8" standalone="yes"?>
<Relationships xmlns="http://schemas.openxmlformats.org/package/2006/relationships"><Relationship Id="rId2" Type="http://schemas.openxmlformats.org/officeDocument/2006/relationships/image" Target="../media/image84.gif"/><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hyperlink" Target="https://www.cuanswers.com/solutions/bizlink/" TargetMode="External"/><Relationship Id="rId4" Type="http://schemas.openxmlformats.org/officeDocument/2006/relationships/image" Target="../media/image8.svg"/></Relationships>
</file>

<file path=ppt/slides/_rels/slide3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3.xml"/><Relationship Id="rId5" Type="http://schemas.openxmlformats.org/officeDocument/2006/relationships/image" Target="../media/image8.svg"/><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4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3.xml"/><Relationship Id="rId5" Type="http://schemas.openxmlformats.org/officeDocument/2006/relationships/image" Target="../media/image8.svg"/><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94.jpg"/><Relationship Id="rId5" Type="http://schemas.openxmlformats.org/officeDocument/2006/relationships/image" Target="../media/image93.jpg"/><Relationship Id="rId4" Type="http://schemas.openxmlformats.org/officeDocument/2006/relationships/image" Target="../media/image92.png"/></Relationships>
</file>

<file path=ppt/slides/_rels/slide4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gif"/><Relationship Id="rId1" Type="http://schemas.openxmlformats.org/officeDocument/2006/relationships/slideLayout" Target="../slideLayouts/slideLayout8.xml"/><Relationship Id="rId5" Type="http://schemas.openxmlformats.org/officeDocument/2006/relationships/image" Target="../media/image100.png"/><Relationship Id="rId4" Type="http://schemas.openxmlformats.org/officeDocument/2006/relationships/image" Target="../media/image99.png"/></Relationships>
</file>

<file path=ppt/slides/_rels/slide4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gif"/><Relationship Id="rId1" Type="http://schemas.openxmlformats.org/officeDocument/2006/relationships/slideLayout" Target="../slideLayouts/slideLayout8.xml"/><Relationship Id="rId5" Type="http://schemas.openxmlformats.org/officeDocument/2006/relationships/image" Target="../media/image100.png"/><Relationship Id="rId4" Type="http://schemas.openxmlformats.org/officeDocument/2006/relationships/image" Target="../media/image99.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hyperlink" Target="http://perspective-of-irrelevance.blogspot.com/" TargetMode="External"/><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5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5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56.xml.rels><?xml version="1.0" encoding="UTF-8" standalone="yes"?>
<Relationships xmlns="http://schemas.openxmlformats.org/package/2006/relationships"><Relationship Id="rId3" Type="http://schemas.openxmlformats.org/officeDocument/2006/relationships/hyperlink" Target="https://store.cuanswers.com/store/opsengine/" TargetMode="External"/><Relationship Id="rId2" Type="http://schemas.openxmlformats.org/officeDocument/2006/relationships/image" Target="../media/image111.png"/><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2.png"/></Relationships>
</file>

<file path=ppt/slides/_rels/slide5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7.svg"/><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8.svg"/></Relationships>
</file>

<file path=ppt/slides/_rels/slide5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21.png"/><Relationship Id="rId2"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8.svg"/></Relationships>
</file>

<file path=ppt/slides/_rels/slide5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12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chart" Target="../charts/chart1.xml"/><Relationship Id="rId1" Type="http://schemas.openxmlformats.org/officeDocument/2006/relationships/slideLayout" Target="../slideLayouts/slideLayout6.xml"/><Relationship Id="rId4" Type="http://schemas.openxmlformats.org/officeDocument/2006/relationships/image" Target="../media/image12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11.xml"/><Relationship Id="rId5" Type="http://schemas.openxmlformats.org/officeDocument/2006/relationships/image" Target="../media/image132.png"/><Relationship Id="rId4" Type="http://schemas.openxmlformats.org/officeDocument/2006/relationships/image" Target="../media/image13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11.xml"/><Relationship Id="rId5" Type="http://schemas.openxmlformats.org/officeDocument/2006/relationships/image" Target="../media/image8.svg"/><Relationship Id="rId4" Type="http://schemas.openxmlformats.org/officeDocument/2006/relationships/image" Target="../media/image7.png"/></Relationships>
</file>

<file path=ppt/slides/_rels/slide68.xml.rels><?xml version="1.0" encoding="UTF-8" standalone="yes"?>
<Relationships xmlns="http://schemas.openxmlformats.org/package/2006/relationships"><Relationship Id="rId3" Type="http://schemas.openxmlformats.org/officeDocument/2006/relationships/hyperlink" Target="http://misteraibo.deviantart.com/art/rd-s-cloud-311102175" TargetMode="External"/><Relationship Id="rId2" Type="http://schemas.openxmlformats.org/officeDocument/2006/relationships/image" Target="../media/image136.png"/><Relationship Id="rId1" Type="http://schemas.openxmlformats.org/officeDocument/2006/relationships/slideLayout" Target="../slideLayouts/slideLayout2.xml"/><Relationship Id="rId5" Type="http://schemas.openxmlformats.org/officeDocument/2006/relationships/image" Target="../media/image138.png"/><Relationship Id="rId4" Type="http://schemas.openxmlformats.org/officeDocument/2006/relationships/image" Target="../media/image137.jpg"/></Relationships>
</file>

<file path=ppt/slides/_rels/slide69.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0.png"/><Relationship Id="rId1" Type="http://schemas.openxmlformats.org/officeDocument/2006/relationships/slideLayout" Target="../slideLayouts/slideLayout11.xml"/><Relationship Id="rId4" Type="http://schemas.openxmlformats.org/officeDocument/2006/relationships/image" Target="../media/image141.png"/></Relationships>
</file>

<file path=ppt/slides/_rels/slide7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0.png"/><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0.png"/><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0.png"/><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0.png"/><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2.pn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2.pn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hyperlink" Target="CEOSuccessionJumpout.pptx" TargetMode="External"/><Relationship Id="rId2" Type="http://schemas.openxmlformats.org/officeDocument/2006/relationships/image" Target="../media/image143.png"/><Relationship Id="rId1" Type="http://schemas.openxmlformats.org/officeDocument/2006/relationships/slideLayout" Target="../slideLayouts/slideLayout9.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44.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store.cuanswers.com/store/asterisk-intelligence/"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tudyguide.cuanswers.com/" TargetMode="External"/><Relationship Id="rId7" Type="http://schemas.openxmlformats.org/officeDocument/2006/relationships/image" Target="../media/image8.svg"/><Relationship Id="rId2" Type="http://schemas.openxmlformats.org/officeDocument/2006/relationships/image" Target="../media/image145.png"/><Relationship Id="rId1" Type="http://schemas.openxmlformats.org/officeDocument/2006/relationships/slideLayout" Target="../slideLayouts/slideLayout10.xml"/><Relationship Id="rId6" Type="http://schemas.openxmlformats.org/officeDocument/2006/relationships/image" Target="../media/image7.png"/><Relationship Id="rId5" Type="http://schemas.openxmlformats.org/officeDocument/2006/relationships/image" Target="../media/image147.png"/><Relationship Id="rId4" Type="http://schemas.openxmlformats.org/officeDocument/2006/relationships/image" Target="../media/image146.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store.cuanswers.com/store/asterisk-intelligence/" TargetMode="Externa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F08823E-780B-490B-8EC1-A92D8EB2A044}"/>
              </a:ext>
            </a:extLst>
          </p:cNvPr>
          <p:cNvSpPr/>
          <p:nvPr/>
        </p:nvSpPr>
        <p:spPr>
          <a:xfrm>
            <a:off x="0" y="2667699"/>
            <a:ext cx="7991784" cy="41903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pic>
        <p:nvPicPr>
          <p:cNvPr id="7" name="Picture 6" descr="A close up of a logo&#10;&#10;Description automatically generated">
            <a:extLst>
              <a:ext uri="{FF2B5EF4-FFF2-40B4-BE49-F238E27FC236}">
                <a16:creationId xmlns:a16="http://schemas.microsoft.com/office/drawing/2014/main" id="{3AC1374B-06A9-4AC4-A6C5-1DB6E06A5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99" y="-1028"/>
            <a:ext cx="7820903" cy="3865662"/>
          </a:xfrm>
          <a:prstGeom prst="rect">
            <a:avLst/>
          </a:prstGeom>
        </p:spPr>
      </p:pic>
      <p:sp>
        <p:nvSpPr>
          <p:cNvPr id="6" name="Title 5">
            <a:extLst>
              <a:ext uri="{FF2B5EF4-FFF2-40B4-BE49-F238E27FC236}">
                <a16:creationId xmlns:a16="http://schemas.microsoft.com/office/drawing/2014/main" id="{EE8DD5E9-BA41-4052-8FE9-C543B0D80244}"/>
              </a:ext>
            </a:extLst>
          </p:cNvPr>
          <p:cNvSpPr>
            <a:spLocks noGrp="1"/>
          </p:cNvSpPr>
          <p:nvPr>
            <p:ph type="ctrTitle" idx="4294967295"/>
          </p:nvPr>
        </p:nvSpPr>
        <p:spPr>
          <a:xfrm>
            <a:off x="149095" y="4846173"/>
            <a:ext cx="6982306" cy="1007382"/>
          </a:xfrm>
        </p:spPr>
        <p:txBody>
          <a:bodyPr/>
          <a:lstStyle/>
          <a:p>
            <a:r>
              <a:rPr lang="en-US" sz="5400" dirty="0"/>
              <a:t>Welcome!</a:t>
            </a:r>
          </a:p>
        </p:txBody>
      </p:sp>
      <p:pic>
        <p:nvPicPr>
          <p:cNvPr id="12" name="Graphic 11" descr="Paperclip">
            <a:extLst>
              <a:ext uri="{FF2B5EF4-FFF2-40B4-BE49-F238E27FC236}">
                <a16:creationId xmlns:a16="http://schemas.microsoft.com/office/drawing/2014/main" id="{AB43E829-5908-4805-B3AD-1B3996843C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54252" y="2031350"/>
            <a:ext cx="457200" cy="457200"/>
          </a:xfrm>
          <a:prstGeom prst="rect">
            <a:avLst/>
          </a:prstGeom>
        </p:spPr>
      </p:pic>
      <p:sp>
        <p:nvSpPr>
          <p:cNvPr id="16" name="TextBox 15">
            <a:extLst>
              <a:ext uri="{FF2B5EF4-FFF2-40B4-BE49-F238E27FC236}">
                <a16:creationId xmlns:a16="http://schemas.microsoft.com/office/drawing/2014/main" id="{072EDA70-9DAB-4904-9530-18147D2524A8}"/>
              </a:ext>
            </a:extLst>
          </p:cNvPr>
          <p:cNvSpPr txBox="1"/>
          <p:nvPr/>
        </p:nvSpPr>
        <p:spPr>
          <a:xfrm>
            <a:off x="11036945" y="4702936"/>
            <a:ext cx="926552" cy="400110"/>
          </a:xfrm>
          <a:prstGeom prst="rect">
            <a:avLst/>
          </a:prstGeom>
          <a:noFill/>
        </p:spPr>
        <p:txBody>
          <a:bodyPr wrap="square" rtlCol="0">
            <a:spAutoFit/>
          </a:bodyPr>
          <a:lstStyle/>
          <a:p>
            <a:r>
              <a:rPr lang="en-US" sz="1000" dirty="0">
                <a:solidFill>
                  <a:schemeClr val="bg1"/>
                </a:solidFill>
                <a:latin typeface="+mj-lt"/>
              </a:rPr>
              <a:t>Check it out in the app!</a:t>
            </a:r>
          </a:p>
        </p:txBody>
      </p:sp>
      <p:sp>
        <p:nvSpPr>
          <p:cNvPr id="22" name="TextBox 21">
            <a:extLst>
              <a:ext uri="{FF2B5EF4-FFF2-40B4-BE49-F238E27FC236}">
                <a16:creationId xmlns:a16="http://schemas.microsoft.com/office/drawing/2014/main" id="{7F1D962C-3FD3-4B49-AC87-29885F05B8BE}"/>
              </a:ext>
            </a:extLst>
          </p:cNvPr>
          <p:cNvSpPr txBox="1"/>
          <p:nvPr/>
        </p:nvSpPr>
        <p:spPr>
          <a:xfrm>
            <a:off x="207818" y="5964383"/>
            <a:ext cx="5586845" cy="707886"/>
          </a:xfrm>
          <a:prstGeom prst="rect">
            <a:avLst/>
          </a:prstGeom>
          <a:noFill/>
        </p:spPr>
        <p:txBody>
          <a:bodyPr wrap="square" rtlCol="0">
            <a:spAutoFit/>
          </a:bodyPr>
          <a:lstStyle/>
          <a:p>
            <a:r>
              <a:rPr lang="en-US" sz="2000" dirty="0"/>
              <a:t>WIRELESS ACCESS: </a:t>
            </a:r>
            <a:r>
              <a:rPr lang="en-US" sz="2000" b="1" dirty="0"/>
              <a:t>DeVos Place</a:t>
            </a:r>
          </a:p>
          <a:p>
            <a:r>
              <a:rPr lang="en-US" sz="2000" dirty="0"/>
              <a:t>PASSWORD (VOUCHER):  </a:t>
            </a:r>
            <a:r>
              <a:rPr lang="en-US" sz="2000" b="1" dirty="0"/>
              <a:t>CUA50years!</a:t>
            </a:r>
          </a:p>
        </p:txBody>
      </p:sp>
      <p:sp>
        <p:nvSpPr>
          <p:cNvPr id="14" name="Rectangle 13">
            <a:extLst>
              <a:ext uri="{FF2B5EF4-FFF2-40B4-BE49-F238E27FC236}">
                <a16:creationId xmlns:a16="http://schemas.microsoft.com/office/drawing/2014/main" id="{C4FA6AEE-CFF0-4A50-BD47-4BCC4CE1E431}"/>
              </a:ext>
            </a:extLst>
          </p:cNvPr>
          <p:cNvSpPr/>
          <p:nvPr/>
        </p:nvSpPr>
        <p:spPr>
          <a:xfrm>
            <a:off x="7767026" y="0"/>
            <a:ext cx="442912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2400" b="1" dirty="0">
              <a:solidFill>
                <a:schemeClr val="tx1"/>
              </a:solidFill>
              <a:latin typeface="+mj-lt"/>
            </a:endParaRPr>
          </a:p>
          <a:p>
            <a:pPr algn="ctr"/>
            <a:r>
              <a:rPr lang="en-US" sz="3200" b="1" dirty="0">
                <a:solidFill>
                  <a:schemeClr val="tx1"/>
                </a:solidFill>
                <a:latin typeface="+mj-lt"/>
              </a:rPr>
              <a:t>Have you downloaded the conference app?</a:t>
            </a: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marL="225425"/>
            <a:r>
              <a:rPr lang="en-US" dirty="0">
                <a:solidFill>
                  <a:schemeClr val="accent2"/>
                </a:solidFill>
              </a:rPr>
              <a:t>Catch a ride:</a:t>
            </a:r>
            <a:br>
              <a:rPr lang="en-US" dirty="0">
                <a:solidFill>
                  <a:schemeClr val="accent2"/>
                </a:solidFill>
              </a:rPr>
            </a:br>
            <a:r>
              <a:rPr lang="en-US" b="1" dirty="0">
                <a:solidFill>
                  <a:schemeClr val="accent2"/>
                </a:solidFill>
              </a:rPr>
              <a:t>Map &gt; Conference Location</a:t>
            </a:r>
          </a:p>
        </p:txBody>
      </p:sp>
      <p:pic>
        <p:nvPicPr>
          <p:cNvPr id="20" name="Picture 19">
            <a:extLst>
              <a:ext uri="{FF2B5EF4-FFF2-40B4-BE49-F238E27FC236}">
                <a16:creationId xmlns:a16="http://schemas.microsoft.com/office/drawing/2014/main" id="{E7DEE86F-E896-422D-B1F0-A5F2DE7D9F6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501414" y="4839205"/>
            <a:ext cx="630223" cy="630223"/>
          </a:xfrm>
          <a:prstGeom prst="rect">
            <a:avLst/>
          </a:prstGeom>
        </p:spPr>
      </p:pic>
      <p:pic>
        <p:nvPicPr>
          <p:cNvPr id="23" name="Picture 22">
            <a:extLst>
              <a:ext uri="{FF2B5EF4-FFF2-40B4-BE49-F238E27FC236}">
                <a16:creationId xmlns:a16="http://schemas.microsoft.com/office/drawing/2014/main" id="{EC63B29B-9531-4639-B7F6-F2936EE4C37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rot="21383712">
            <a:off x="8293175" y="2316533"/>
            <a:ext cx="2905836" cy="2245945"/>
          </a:xfrm>
          <a:prstGeom prst="rect">
            <a:avLst/>
          </a:prstGeom>
          <a:ln>
            <a:noFill/>
          </a:ln>
          <a:effectLst>
            <a:outerShdw blurRad="190500" algn="tl" rotWithShape="0">
              <a:srgbClr val="000000">
                <a:alpha val="70000"/>
              </a:srgbClr>
            </a:outerShdw>
          </a:effectLst>
        </p:spPr>
      </p:pic>
      <p:pic>
        <p:nvPicPr>
          <p:cNvPr id="24" name="Graphic 23" descr="Paperclip">
            <a:extLst>
              <a:ext uri="{FF2B5EF4-FFF2-40B4-BE49-F238E27FC236}">
                <a16:creationId xmlns:a16="http://schemas.microsoft.com/office/drawing/2014/main" id="{5EC33CB9-5833-4CBF-8143-81C970A7FF8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654252" y="2031350"/>
            <a:ext cx="457200" cy="457200"/>
          </a:xfrm>
          <a:prstGeom prst="rect">
            <a:avLst/>
          </a:prstGeom>
        </p:spPr>
      </p:pic>
      <p:pic>
        <p:nvPicPr>
          <p:cNvPr id="25" name="Picture 24">
            <a:extLst>
              <a:ext uri="{FF2B5EF4-FFF2-40B4-BE49-F238E27FC236}">
                <a16:creationId xmlns:a16="http://schemas.microsoft.com/office/drawing/2014/main" id="{7FBB9A3B-F42E-4AD0-981F-4C43184A84F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338694">
            <a:off x="10706404" y="4451398"/>
            <a:ext cx="537751" cy="537751"/>
          </a:xfrm>
          <a:prstGeom prst="rect">
            <a:avLst/>
          </a:prstGeom>
          <a:effectLst>
            <a:outerShdw blurRad="50800" dist="38100" dir="2700000" algn="tl" rotWithShape="0">
              <a:prstClr val="black">
                <a:alpha val="40000"/>
              </a:prstClr>
            </a:outerShdw>
          </a:effectLst>
        </p:spPr>
      </p:pic>
      <p:pic>
        <p:nvPicPr>
          <p:cNvPr id="26" name="Picture 25">
            <a:extLst>
              <a:ext uri="{FF2B5EF4-FFF2-40B4-BE49-F238E27FC236}">
                <a16:creationId xmlns:a16="http://schemas.microsoft.com/office/drawing/2014/main" id="{8F374593-8FE2-45EB-821C-B14A94F23A0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803586" y="5405464"/>
            <a:ext cx="206519" cy="266109"/>
          </a:xfrm>
          <a:prstGeom prst="rect">
            <a:avLst/>
          </a:prstGeom>
        </p:spPr>
      </p:pic>
      <p:sp>
        <p:nvSpPr>
          <p:cNvPr id="2" name="TextBox 1">
            <a:extLst>
              <a:ext uri="{FF2B5EF4-FFF2-40B4-BE49-F238E27FC236}">
                <a16:creationId xmlns:a16="http://schemas.microsoft.com/office/drawing/2014/main" id="{081DC44E-5D90-4FDE-A4E8-4807099CE73C}"/>
              </a:ext>
            </a:extLst>
          </p:cNvPr>
          <p:cNvSpPr txBox="1"/>
          <p:nvPr/>
        </p:nvSpPr>
        <p:spPr>
          <a:xfrm>
            <a:off x="4798503" y="3338818"/>
            <a:ext cx="2617365" cy="338554"/>
          </a:xfrm>
          <a:prstGeom prst="rect">
            <a:avLst/>
          </a:prstGeom>
          <a:solidFill>
            <a:schemeClr val="tx1"/>
          </a:solidFill>
        </p:spPr>
        <p:txBody>
          <a:bodyPr wrap="square" rtlCol="0">
            <a:spAutoFit/>
          </a:bodyPr>
          <a:lstStyle/>
          <a:p>
            <a:pPr algn="r"/>
            <a:r>
              <a:rPr lang="en-US" sz="1600" dirty="0">
                <a:solidFill>
                  <a:schemeClr val="accent2"/>
                </a:solidFill>
              </a:rPr>
              <a:t>November 11-14, 2019</a:t>
            </a:r>
          </a:p>
        </p:txBody>
      </p:sp>
    </p:spTree>
    <p:extLst>
      <p:ext uri="{BB962C8B-B14F-4D97-AF65-F5344CB8AC3E}">
        <p14:creationId xmlns:p14="http://schemas.microsoft.com/office/powerpoint/2010/main" val="8120044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DBE4F0-F405-4866-B0C0-A9A5FCFC9376}"/>
              </a:ext>
            </a:extLst>
          </p:cNvPr>
          <p:cNvSpPr>
            <a:spLocks noGrp="1"/>
          </p:cNvSpPr>
          <p:nvPr>
            <p:ph type="title"/>
          </p:nvPr>
        </p:nvSpPr>
        <p:spPr/>
        <p:txBody>
          <a:bodyPr/>
          <a:lstStyle/>
          <a:p>
            <a:r>
              <a:rPr lang="en-US" dirty="0"/>
              <a:t>The reports of tomorrow that will move the ball</a:t>
            </a:r>
          </a:p>
        </p:txBody>
      </p:sp>
      <p:sp>
        <p:nvSpPr>
          <p:cNvPr id="4" name="Slide Number Placeholder 3">
            <a:extLst>
              <a:ext uri="{FF2B5EF4-FFF2-40B4-BE49-F238E27FC236}">
                <a16:creationId xmlns:a16="http://schemas.microsoft.com/office/drawing/2014/main" id="{DEF45FCA-0A09-4815-8A7A-2F70895F1D46}"/>
              </a:ext>
            </a:extLst>
          </p:cNvPr>
          <p:cNvSpPr>
            <a:spLocks noGrp="1"/>
          </p:cNvSpPr>
          <p:nvPr>
            <p:ph type="sldNum" sz="quarter" idx="4"/>
          </p:nvPr>
        </p:nvSpPr>
        <p:spPr/>
        <p:txBody>
          <a:bodyPr/>
          <a:lstStyle/>
          <a:p>
            <a:fld id="{E31375A4-56A4-47D6-9801-1991572033F7}" type="slidenum">
              <a:rPr lang="en-US" smtClean="0"/>
              <a:pPr/>
              <a:t>10</a:t>
            </a:fld>
            <a:endParaRPr lang="en-US" dirty="0"/>
          </a:p>
        </p:txBody>
      </p:sp>
      <p:pic>
        <p:nvPicPr>
          <p:cNvPr id="7" name="Picture 6" descr="A picture containing yellow, bus, city&#10;&#10;Description automatically generated">
            <a:extLst>
              <a:ext uri="{FF2B5EF4-FFF2-40B4-BE49-F238E27FC236}">
                <a16:creationId xmlns:a16="http://schemas.microsoft.com/office/drawing/2014/main" id="{3ABECF09-0366-421F-9E05-C95114B691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48092">
            <a:off x="10163783" y="375707"/>
            <a:ext cx="1840863" cy="2380902"/>
          </a:xfrm>
          <a:prstGeom prst="rect">
            <a:avLst/>
          </a:prstGeom>
          <a:ln>
            <a:noFill/>
          </a:ln>
          <a:effectLst>
            <a:outerShdw blurRad="190500" algn="tl" rotWithShape="0">
              <a:srgbClr val="000000">
                <a:alpha val="70000"/>
              </a:srgbClr>
            </a:outerShdw>
          </a:effectLst>
        </p:spPr>
      </p:pic>
      <p:pic>
        <p:nvPicPr>
          <p:cNvPr id="11" name="Picture 10" descr="A screenshot of a cell phone&#10;&#10;Description automatically generated">
            <a:extLst>
              <a:ext uri="{FF2B5EF4-FFF2-40B4-BE49-F238E27FC236}">
                <a16:creationId xmlns:a16="http://schemas.microsoft.com/office/drawing/2014/main" id="{9D5EDA05-E3DF-4019-88CE-3E7BC8F9B9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248" y="1277560"/>
            <a:ext cx="7117697" cy="4625741"/>
          </a:xfrm>
          <a:prstGeom prst="rect">
            <a:avLst/>
          </a:prstGeom>
          <a:ln>
            <a:noFill/>
          </a:ln>
          <a:effectLst>
            <a:outerShdw blurRad="190500" algn="tl" rotWithShape="0">
              <a:srgbClr val="000000">
                <a:alpha val="70000"/>
              </a:srgbClr>
            </a:outerShdw>
          </a:effectLst>
        </p:spPr>
      </p:pic>
      <p:pic>
        <p:nvPicPr>
          <p:cNvPr id="13" name="Picture 12" descr="A screenshot of a cell phone&#10;&#10;Description automatically generated">
            <a:extLst>
              <a:ext uri="{FF2B5EF4-FFF2-40B4-BE49-F238E27FC236}">
                <a16:creationId xmlns:a16="http://schemas.microsoft.com/office/drawing/2014/main" id="{501B6F86-7AA7-4649-B074-614D6C8FB9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8529" y="1902768"/>
            <a:ext cx="3766229" cy="4871098"/>
          </a:xfrm>
          <a:prstGeom prst="rect">
            <a:avLst/>
          </a:prstGeom>
          <a:ln>
            <a:noFill/>
          </a:ln>
          <a:effectLst>
            <a:outerShdw blurRad="190500" algn="tl" rotWithShape="0">
              <a:srgbClr val="000000">
                <a:alpha val="70000"/>
              </a:srgbClr>
            </a:outerShdw>
          </a:effectLst>
        </p:spPr>
      </p:pic>
      <p:pic>
        <p:nvPicPr>
          <p:cNvPr id="8" name="Graphic 7" descr="Paperclip">
            <a:extLst>
              <a:ext uri="{FF2B5EF4-FFF2-40B4-BE49-F238E27FC236}">
                <a16:creationId xmlns:a16="http://schemas.microsoft.com/office/drawing/2014/main" id="{98244179-6F06-4FFB-93F9-5B7448EBBCE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555843" y="198438"/>
            <a:ext cx="457200" cy="457200"/>
          </a:xfrm>
          <a:prstGeom prst="rect">
            <a:avLst/>
          </a:prstGeom>
        </p:spPr>
      </p:pic>
    </p:spTree>
    <p:extLst>
      <p:ext uri="{BB962C8B-B14F-4D97-AF65-F5344CB8AC3E}">
        <p14:creationId xmlns:p14="http://schemas.microsoft.com/office/powerpoint/2010/main" val="17622316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1AA8EF-7B57-4625-8DD6-4ADF94080651}"/>
              </a:ext>
            </a:extLst>
          </p:cNvPr>
          <p:cNvSpPr>
            <a:spLocks noGrp="1"/>
          </p:cNvSpPr>
          <p:nvPr>
            <p:ph type="title"/>
          </p:nvPr>
        </p:nvSpPr>
        <p:spPr/>
        <p:txBody>
          <a:bodyPr/>
          <a:lstStyle/>
          <a:p>
            <a:r>
              <a:rPr lang="en-US" dirty="0"/>
              <a:t>AI Week: An active community</a:t>
            </a:r>
          </a:p>
        </p:txBody>
      </p:sp>
      <p:sp>
        <p:nvSpPr>
          <p:cNvPr id="4" name="Slide Number Placeholder 3">
            <a:extLst>
              <a:ext uri="{FF2B5EF4-FFF2-40B4-BE49-F238E27FC236}">
                <a16:creationId xmlns:a16="http://schemas.microsoft.com/office/drawing/2014/main" id="{3827E9A9-7AD3-4EC9-9B14-18F640B9D5AC}"/>
              </a:ext>
            </a:extLst>
          </p:cNvPr>
          <p:cNvSpPr>
            <a:spLocks noGrp="1"/>
          </p:cNvSpPr>
          <p:nvPr>
            <p:ph type="sldNum" sz="quarter" idx="4"/>
          </p:nvPr>
        </p:nvSpPr>
        <p:spPr/>
        <p:txBody>
          <a:bodyPr/>
          <a:lstStyle/>
          <a:p>
            <a:fld id="{E31375A4-56A4-47D6-9801-1991572033F7}" type="slidenum">
              <a:rPr lang="en-US" smtClean="0"/>
              <a:pPr/>
              <a:t>11</a:t>
            </a:fld>
            <a:endParaRPr lang="en-US" dirty="0"/>
          </a:p>
        </p:txBody>
      </p:sp>
      <p:sp>
        <p:nvSpPr>
          <p:cNvPr id="5" name="Text Placeholder 4">
            <a:extLst>
              <a:ext uri="{FF2B5EF4-FFF2-40B4-BE49-F238E27FC236}">
                <a16:creationId xmlns:a16="http://schemas.microsoft.com/office/drawing/2014/main" id="{4350B942-2200-43DE-8F04-78196561AECB}"/>
              </a:ext>
            </a:extLst>
          </p:cNvPr>
          <p:cNvSpPr>
            <a:spLocks noGrp="1"/>
          </p:cNvSpPr>
          <p:nvPr>
            <p:ph type="body" sz="quarter" idx="13"/>
          </p:nvPr>
        </p:nvSpPr>
        <p:spPr/>
        <p:txBody>
          <a:bodyPr/>
          <a:lstStyle/>
          <a:p>
            <a:r>
              <a:rPr lang="en-US" dirty="0"/>
              <a:t>Waiting for your strategy to engage</a:t>
            </a:r>
          </a:p>
        </p:txBody>
      </p:sp>
      <p:pic>
        <p:nvPicPr>
          <p:cNvPr id="7" name="Picture 6">
            <a:hlinkClick r:id="rId2"/>
            <a:extLst>
              <a:ext uri="{FF2B5EF4-FFF2-40B4-BE49-F238E27FC236}">
                <a16:creationId xmlns:a16="http://schemas.microsoft.com/office/drawing/2014/main" id="{EEA15B06-0C6C-4F35-905F-92A58BE84CCB}"/>
              </a:ext>
            </a:extLst>
          </p:cNvPr>
          <p:cNvPicPr>
            <a:picLocks noChangeAspect="1"/>
          </p:cNvPicPr>
          <p:nvPr/>
        </p:nvPicPr>
        <p:blipFill>
          <a:blip r:embed="rId3"/>
          <a:stretch>
            <a:fillRect/>
          </a:stretch>
        </p:blipFill>
        <p:spPr>
          <a:xfrm>
            <a:off x="6775849" y="422572"/>
            <a:ext cx="4992039" cy="6222031"/>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69F4A77A-03D0-4B1C-A200-A6E30E53EB15}"/>
              </a:ext>
            </a:extLst>
          </p:cNvPr>
          <p:cNvPicPr>
            <a:picLocks noChangeAspect="1"/>
          </p:cNvPicPr>
          <p:nvPr/>
        </p:nvPicPr>
        <p:blipFill rotWithShape="1">
          <a:blip r:embed="rId4"/>
          <a:srcRect b="4110"/>
          <a:stretch/>
        </p:blipFill>
        <p:spPr>
          <a:xfrm>
            <a:off x="583501" y="1722442"/>
            <a:ext cx="5583200" cy="4428005"/>
          </a:xfrm>
          <a:prstGeom prst="rect">
            <a:avLst/>
          </a:prstGeom>
          <a:ln>
            <a:solidFill>
              <a:schemeClr val="accent1"/>
            </a:solidFill>
          </a:ln>
        </p:spPr>
      </p:pic>
      <p:sp>
        <p:nvSpPr>
          <p:cNvPr id="2" name="Rectangle 1">
            <a:extLst>
              <a:ext uri="{FF2B5EF4-FFF2-40B4-BE49-F238E27FC236}">
                <a16:creationId xmlns:a16="http://schemas.microsoft.com/office/drawing/2014/main" id="{CE1546F6-D1A5-470A-9896-5DDC211E48F5}"/>
              </a:ext>
            </a:extLst>
          </p:cNvPr>
          <p:cNvSpPr/>
          <p:nvPr/>
        </p:nvSpPr>
        <p:spPr>
          <a:xfrm>
            <a:off x="5180996" y="5634863"/>
            <a:ext cx="3988592" cy="369332"/>
          </a:xfrm>
          <a:prstGeom prst="rect">
            <a:avLst/>
          </a:prstGeom>
        </p:spPr>
        <p:style>
          <a:lnRef idx="1">
            <a:schemeClr val="accent4"/>
          </a:lnRef>
          <a:fillRef idx="3">
            <a:schemeClr val="accent4"/>
          </a:fillRef>
          <a:effectRef idx="2">
            <a:schemeClr val="accent4"/>
          </a:effectRef>
          <a:fontRef idx="minor">
            <a:schemeClr val="lt1"/>
          </a:fontRef>
        </p:style>
        <p:txBody>
          <a:bodyPr wrap="none">
            <a:spAutoFit/>
          </a:bodyPr>
          <a:lstStyle/>
          <a:p>
            <a:r>
              <a:rPr lang="en-US" dirty="0"/>
              <a:t>open.cuanswers.com/AIWeekInfo</a:t>
            </a:r>
          </a:p>
        </p:txBody>
      </p:sp>
    </p:spTree>
    <p:extLst>
      <p:ext uri="{BB962C8B-B14F-4D97-AF65-F5344CB8AC3E}">
        <p14:creationId xmlns:p14="http://schemas.microsoft.com/office/powerpoint/2010/main" val="28736907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1EC72AE7-BF22-4123-BE8E-182F152518E0}"/>
              </a:ext>
            </a:extLst>
          </p:cNvPr>
          <p:cNvSpPr>
            <a:spLocks noGrp="1"/>
          </p:cNvSpPr>
          <p:nvPr>
            <p:ph idx="15"/>
          </p:nvPr>
        </p:nvSpPr>
        <p:spPr>
          <a:xfrm>
            <a:off x="528180" y="4699878"/>
            <a:ext cx="5188124" cy="635272"/>
          </a:xfrm>
        </p:spPr>
        <p:txBody>
          <a:bodyPr/>
          <a:lstStyle/>
          <a:p>
            <a:r>
              <a:rPr lang="en-US" b="1" dirty="0">
                <a:solidFill>
                  <a:schemeClr val="accent3"/>
                </a:solidFill>
              </a:rPr>
              <a:t>May 19 </a:t>
            </a:r>
            <a:r>
              <a:rPr lang="en-US" dirty="0">
                <a:solidFill>
                  <a:schemeClr val="accent3"/>
                </a:solidFill>
              </a:rPr>
              <a:t>(Tuesday), 5:30-7:30pm</a:t>
            </a:r>
          </a:p>
          <a:p>
            <a:pPr lvl="1"/>
            <a:r>
              <a:rPr lang="en-US" dirty="0"/>
              <a:t>At CU*Answers, 28</a:t>
            </a:r>
            <a:r>
              <a:rPr lang="en-US" baseline="30000" dirty="0"/>
              <a:t>th</a:t>
            </a:r>
            <a:r>
              <a:rPr lang="en-US" dirty="0"/>
              <a:t> St. in Grand Rapids </a:t>
            </a:r>
          </a:p>
          <a:p>
            <a:pPr lvl="1"/>
            <a:r>
              <a:rPr lang="en-US" dirty="0"/>
              <a:t>Refreshments served</a:t>
            </a:r>
          </a:p>
          <a:p>
            <a:pPr lvl="1"/>
            <a:endParaRPr lang="en-US" dirty="0"/>
          </a:p>
          <a:p>
            <a:pPr lvl="1"/>
            <a:endParaRPr lang="en-US" dirty="0"/>
          </a:p>
        </p:txBody>
      </p:sp>
      <p:sp>
        <p:nvSpPr>
          <p:cNvPr id="5" name="Title 4">
            <a:extLst>
              <a:ext uri="{FF2B5EF4-FFF2-40B4-BE49-F238E27FC236}">
                <a16:creationId xmlns:a16="http://schemas.microsoft.com/office/drawing/2014/main" id="{E13A6959-804C-4016-A92A-1818693D027F}"/>
              </a:ext>
            </a:extLst>
          </p:cNvPr>
          <p:cNvSpPr>
            <a:spLocks noGrp="1"/>
          </p:cNvSpPr>
          <p:nvPr>
            <p:ph type="title"/>
          </p:nvPr>
        </p:nvSpPr>
        <p:spPr/>
        <p:txBody>
          <a:bodyPr/>
          <a:lstStyle/>
          <a:p>
            <a:r>
              <a:rPr lang="en-US" dirty="0"/>
              <a:t>Arming stakeholders with the power of data</a:t>
            </a:r>
          </a:p>
        </p:txBody>
      </p:sp>
      <p:sp>
        <p:nvSpPr>
          <p:cNvPr id="4" name="Slide Number Placeholder 3">
            <a:extLst>
              <a:ext uri="{FF2B5EF4-FFF2-40B4-BE49-F238E27FC236}">
                <a16:creationId xmlns:a16="http://schemas.microsoft.com/office/drawing/2014/main" id="{FD88E475-369E-4758-886B-7B6A5EDA284C}"/>
              </a:ext>
            </a:extLst>
          </p:cNvPr>
          <p:cNvSpPr>
            <a:spLocks noGrp="1"/>
          </p:cNvSpPr>
          <p:nvPr>
            <p:ph type="sldNum" sz="quarter" idx="4"/>
          </p:nvPr>
        </p:nvSpPr>
        <p:spPr/>
        <p:txBody>
          <a:bodyPr/>
          <a:lstStyle/>
          <a:p>
            <a:fld id="{92D1950D-ADC4-4875-825D-C188D702024B}" type="slidenum">
              <a:rPr lang="en-US" smtClean="0"/>
              <a:t>12</a:t>
            </a:fld>
            <a:endParaRPr lang="en-US"/>
          </a:p>
        </p:txBody>
      </p:sp>
      <p:sp>
        <p:nvSpPr>
          <p:cNvPr id="6" name="Text Placeholder 5">
            <a:extLst>
              <a:ext uri="{FF2B5EF4-FFF2-40B4-BE49-F238E27FC236}">
                <a16:creationId xmlns:a16="http://schemas.microsoft.com/office/drawing/2014/main" id="{F90284E8-742F-4627-8B06-8EED38322CF1}"/>
              </a:ext>
            </a:extLst>
          </p:cNvPr>
          <p:cNvSpPr>
            <a:spLocks noGrp="1"/>
          </p:cNvSpPr>
          <p:nvPr>
            <p:ph type="body" sz="quarter" idx="13"/>
          </p:nvPr>
        </p:nvSpPr>
        <p:spPr>
          <a:xfrm>
            <a:off x="508002" y="1223137"/>
            <a:ext cx="11328864" cy="342968"/>
          </a:xfrm>
        </p:spPr>
        <p:txBody>
          <a:bodyPr/>
          <a:lstStyle/>
          <a:p>
            <a:r>
              <a:rPr lang="en-US" dirty="0"/>
              <a:t>From CEO school to our entire network, and now to your board and your vendors</a:t>
            </a:r>
          </a:p>
        </p:txBody>
      </p:sp>
      <p:sp>
        <p:nvSpPr>
          <p:cNvPr id="15" name="Content Placeholder 14">
            <a:extLst>
              <a:ext uri="{FF2B5EF4-FFF2-40B4-BE49-F238E27FC236}">
                <a16:creationId xmlns:a16="http://schemas.microsoft.com/office/drawing/2014/main" id="{BFA76456-174B-4CA1-8195-B087E34D2A27}"/>
              </a:ext>
            </a:extLst>
          </p:cNvPr>
          <p:cNvSpPr>
            <a:spLocks noGrp="1"/>
          </p:cNvSpPr>
          <p:nvPr>
            <p:ph sz="quarter" idx="16"/>
          </p:nvPr>
        </p:nvSpPr>
        <p:spPr>
          <a:xfrm>
            <a:off x="5846763" y="3672281"/>
            <a:ext cx="5121275" cy="2392363"/>
          </a:xfrm>
        </p:spPr>
        <p:txBody>
          <a:bodyPr/>
          <a:lstStyle/>
          <a:p>
            <a:r>
              <a:rPr lang="en-US" dirty="0"/>
              <a:t>Choose one:</a:t>
            </a:r>
            <a:br>
              <a:rPr lang="en-US" dirty="0"/>
            </a:br>
            <a:r>
              <a:rPr lang="en-US" b="1" dirty="0">
                <a:solidFill>
                  <a:schemeClr val="accent3"/>
                </a:solidFill>
              </a:rPr>
              <a:t>May 14 </a:t>
            </a:r>
            <a:r>
              <a:rPr lang="en-US" dirty="0">
                <a:solidFill>
                  <a:schemeClr val="accent3"/>
                </a:solidFill>
              </a:rPr>
              <a:t>(Thursday), 1:00-4:00pm </a:t>
            </a:r>
            <a:br>
              <a:rPr lang="en-US" dirty="0">
                <a:solidFill>
                  <a:schemeClr val="accent3"/>
                </a:solidFill>
              </a:rPr>
            </a:br>
            <a:r>
              <a:rPr lang="en-US" b="1" dirty="0">
                <a:solidFill>
                  <a:schemeClr val="accent3"/>
                </a:solidFill>
              </a:rPr>
              <a:t>May 16 </a:t>
            </a:r>
            <a:r>
              <a:rPr lang="en-US" dirty="0">
                <a:solidFill>
                  <a:schemeClr val="accent3"/>
                </a:solidFill>
              </a:rPr>
              <a:t>(Saturday), 10:00am-2:00pm</a:t>
            </a:r>
          </a:p>
          <a:p>
            <a:pPr lvl="1"/>
            <a:r>
              <a:rPr lang="en-US" dirty="0"/>
              <a:t>Saturday event is same as Thursday except with lunch provided</a:t>
            </a:r>
          </a:p>
          <a:p>
            <a:pPr lvl="1"/>
            <a:r>
              <a:rPr lang="en-US" dirty="0"/>
              <a:t>Maximum of 2 people per CU (any combination of CU professionals and/or board members)</a:t>
            </a:r>
          </a:p>
        </p:txBody>
      </p:sp>
      <p:pic>
        <p:nvPicPr>
          <p:cNvPr id="13" name="Picture 12" descr="A picture containing plate&#10;&#10;Description automatically generated">
            <a:extLst>
              <a:ext uri="{FF2B5EF4-FFF2-40B4-BE49-F238E27FC236}">
                <a16:creationId xmlns:a16="http://schemas.microsoft.com/office/drawing/2014/main" id="{335637A5-73A5-4979-A566-1959522AF2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3917" y="1722442"/>
            <a:ext cx="2853069" cy="1222744"/>
          </a:xfrm>
          <a:prstGeom prst="rect">
            <a:avLst/>
          </a:prstGeom>
        </p:spPr>
      </p:pic>
      <p:pic>
        <p:nvPicPr>
          <p:cNvPr id="20" name="Picture 19">
            <a:extLst>
              <a:ext uri="{FF2B5EF4-FFF2-40B4-BE49-F238E27FC236}">
                <a16:creationId xmlns:a16="http://schemas.microsoft.com/office/drawing/2014/main" id="{7540D696-8EF6-4E23-B72D-508EEEDF1829}"/>
              </a:ext>
            </a:extLst>
          </p:cNvPr>
          <p:cNvPicPr>
            <a:picLocks noChangeAspect="1"/>
          </p:cNvPicPr>
          <p:nvPr/>
        </p:nvPicPr>
        <p:blipFill>
          <a:blip r:embed="rId3"/>
          <a:stretch>
            <a:fillRect/>
          </a:stretch>
        </p:blipFill>
        <p:spPr>
          <a:xfrm>
            <a:off x="5926720" y="1706509"/>
            <a:ext cx="5783983" cy="1842033"/>
          </a:xfrm>
          <a:prstGeom prst="rect">
            <a:avLst/>
          </a:prstGeom>
        </p:spPr>
      </p:pic>
      <p:pic>
        <p:nvPicPr>
          <p:cNvPr id="22" name="Picture 21">
            <a:extLst>
              <a:ext uri="{FF2B5EF4-FFF2-40B4-BE49-F238E27FC236}">
                <a16:creationId xmlns:a16="http://schemas.microsoft.com/office/drawing/2014/main" id="{328C65E6-E61C-4B87-9979-607EAF257D85}"/>
              </a:ext>
            </a:extLst>
          </p:cNvPr>
          <p:cNvPicPr>
            <a:picLocks noChangeAspect="1"/>
          </p:cNvPicPr>
          <p:nvPr/>
        </p:nvPicPr>
        <p:blipFill>
          <a:blip r:embed="rId4"/>
          <a:stretch>
            <a:fillRect/>
          </a:stretch>
        </p:blipFill>
        <p:spPr>
          <a:xfrm>
            <a:off x="331911" y="2924296"/>
            <a:ext cx="5317280" cy="1698037"/>
          </a:xfrm>
          <a:prstGeom prst="rect">
            <a:avLst/>
          </a:prstGeom>
        </p:spPr>
      </p:pic>
    </p:spTree>
    <p:extLst>
      <p:ext uri="{BB962C8B-B14F-4D97-AF65-F5344CB8AC3E}">
        <p14:creationId xmlns:p14="http://schemas.microsoft.com/office/powerpoint/2010/main" val="15894327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social media post&#10;&#10;Description automatically generated">
            <a:extLst>
              <a:ext uri="{FF2B5EF4-FFF2-40B4-BE49-F238E27FC236}">
                <a16:creationId xmlns:a16="http://schemas.microsoft.com/office/drawing/2014/main" id="{3983D9B5-8A8A-4EF9-AB5F-A1C4979E32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43415">
            <a:off x="8412503" y="1821951"/>
            <a:ext cx="3558848" cy="4602879"/>
          </a:xfrm>
          <a:prstGeom prst="rect">
            <a:avLst/>
          </a:prstGeom>
          <a:ln>
            <a:noFill/>
          </a:ln>
          <a:effectLst>
            <a:outerShdw blurRad="190500" algn="tl" rotWithShape="0">
              <a:srgbClr val="000000">
                <a:alpha val="70000"/>
              </a:srgbClr>
            </a:outerShdw>
          </a:effectLst>
        </p:spPr>
      </p:pic>
      <p:sp>
        <p:nvSpPr>
          <p:cNvPr id="3" name="Title 2">
            <a:extLst>
              <a:ext uri="{FF2B5EF4-FFF2-40B4-BE49-F238E27FC236}">
                <a16:creationId xmlns:a16="http://schemas.microsoft.com/office/drawing/2014/main" id="{801C53E2-F00B-4B6A-9915-B33D54753EB2}"/>
              </a:ext>
            </a:extLst>
          </p:cNvPr>
          <p:cNvSpPr>
            <a:spLocks noGrp="1"/>
          </p:cNvSpPr>
          <p:nvPr>
            <p:ph type="ctrTitle"/>
          </p:nvPr>
        </p:nvSpPr>
        <p:spPr/>
        <p:txBody>
          <a:bodyPr/>
          <a:lstStyle/>
          <a:p>
            <a:r>
              <a:rPr lang="en-US" dirty="0"/>
              <a:t>Analytics Booth Training for Board Members</a:t>
            </a:r>
          </a:p>
        </p:txBody>
      </p:sp>
      <p:sp>
        <p:nvSpPr>
          <p:cNvPr id="4" name="Slide Number Placeholder 3">
            <a:extLst>
              <a:ext uri="{FF2B5EF4-FFF2-40B4-BE49-F238E27FC236}">
                <a16:creationId xmlns:a16="http://schemas.microsoft.com/office/drawing/2014/main" id="{D2757EFA-EDC8-4513-9FF3-BE96330C9FED}"/>
              </a:ext>
            </a:extLst>
          </p:cNvPr>
          <p:cNvSpPr>
            <a:spLocks noGrp="1"/>
          </p:cNvSpPr>
          <p:nvPr>
            <p:ph type="sldNum" sz="quarter" idx="4"/>
          </p:nvPr>
        </p:nvSpPr>
        <p:spPr/>
        <p:txBody>
          <a:bodyPr/>
          <a:lstStyle/>
          <a:p>
            <a:fld id="{E31375A4-56A4-47D6-9801-1991572033F7}" type="slidenum">
              <a:rPr lang="en-US" smtClean="0"/>
              <a:pPr/>
              <a:t>13</a:t>
            </a:fld>
            <a:endParaRPr lang="en-US" dirty="0"/>
          </a:p>
        </p:txBody>
      </p:sp>
      <p:pic>
        <p:nvPicPr>
          <p:cNvPr id="9" name="Picture 8" descr="A screenshot of a social media post&#10;&#10;Description automatically generated">
            <a:extLst>
              <a:ext uri="{FF2B5EF4-FFF2-40B4-BE49-F238E27FC236}">
                <a16:creationId xmlns:a16="http://schemas.microsoft.com/office/drawing/2014/main" id="{F997FB30-0E6B-4CBF-A1FA-271B9B38D1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5104" y="599158"/>
            <a:ext cx="3558848" cy="4602879"/>
          </a:xfrm>
          <a:prstGeom prst="rect">
            <a:avLst/>
          </a:prstGeom>
          <a:ln>
            <a:noFill/>
          </a:ln>
          <a:effectLst>
            <a:outerShdw blurRad="190500" algn="tl" rotWithShape="0">
              <a:srgbClr val="000000">
                <a:alpha val="70000"/>
              </a:srgbClr>
            </a:outerShdw>
          </a:effectLst>
        </p:spPr>
      </p:pic>
      <p:pic>
        <p:nvPicPr>
          <p:cNvPr id="6" name="Graphic 5" descr="Paperclip">
            <a:extLst>
              <a:ext uri="{FF2B5EF4-FFF2-40B4-BE49-F238E27FC236}">
                <a16:creationId xmlns:a16="http://schemas.microsoft.com/office/drawing/2014/main" id="{D59E2C07-EA7E-471F-8AB8-2DF6D7ACE2A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63253" y="370558"/>
            <a:ext cx="457200" cy="457200"/>
          </a:xfrm>
          <a:prstGeom prst="rect">
            <a:avLst/>
          </a:prstGeom>
        </p:spPr>
      </p:pic>
    </p:spTree>
    <p:extLst>
      <p:ext uri="{BB962C8B-B14F-4D97-AF65-F5344CB8AC3E}">
        <p14:creationId xmlns:p14="http://schemas.microsoft.com/office/powerpoint/2010/main" val="6220256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D2F531-182C-4BA6-AC3E-0BA5079CC1F4}"/>
              </a:ext>
            </a:extLst>
          </p:cNvPr>
          <p:cNvSpPr>
            <a:spLocks noGrp="1"/>
          </p:cNvSpPr>
          <p:nvPr>
            <p:ph type="title"/>
          </p:nvPr>
        </p:nvSpPr>
        <p:spPr/>
        <p:txBody>
          <a:bodyPr/>
          <a:lstStyle/>
          <a:p>
            <a:r>
              <a:rPr lang="en-US" dirty="0"/>
              <a:t>Analytics Booth opens the door to new markets for our products</a:t>
            </a:r>
          </a:p>
        </p:txBody>
      </p:sp>
      <p:sp>
        <p:nvSpPr>
          <p:cNvPr id="4" name="Slide Number Placeholder 3">
            <a:extLst>
              <a:ext uri="{FF2B5EF4-FFF2-40B4-BE49-F238E27FC236}">
                <a16:creationId xmlns:a16="http://schemas.microsoft.com/office/drawing/2014/main" id="{E360BF43-FCE9-4822-B551-8136B028C540}"/>
              </a:ext>
            </a:extLst>
          </p:cNvPr>
          <p:cNvSpPr>
            <a:spLocks noGrp="1"/>
          </p:cNvSpPr>
          <p:nvPr>
            <p:ph type="sldNum" sz="quarter" idx="4"/>
          </p:nvPr>
        </p:nvSpPr>
        <p:spPr/>
        <p:txBody>
          <a:bodyPr/>
          <a:lstStyle/>
          <a:p>
            <a:fld id="{E31375A4-56A4-47D6-9801-1991572033F7}" type="slidenum">
              <a:rPr lang="en-US" smtClean="0"/>
              <a:pPr/>
              <a:t>14</a:t>
            </a:fld>
            <a:endParaRPr lang="en-US" dirty="0"/>
          </a:p>
        </p:txBody>
      </p:sp>
      <p:sp>
        <p:nvSpPr>
          <p:cNvPr id="5" name="Text Placeholder 4">
            <a:extLst>
              <a:ext uri="{FF2B5EF4-FFF2-40B4-BE49-F238E27FC236}">
                <a16:creationId xmlns:a16="http://schemas.microsoft.com/office/drawing/2014/main" id="{8A9BC56F-6ED6-4F36-BAAD-B35BEF532C08}"/>
              </a:ext>
            </a:extLst>
          </p:cNvPr>
          <p:cNvSpPr>
            <a:spLocks noGrp="1"/>
          </p:cNvSpPr>
          <p:nvPr>
            <p:ph type="body" sz="quarter" idx="13"/>
          </p:nvPr>
        </p:nvSpPr>
        <p:spPr/>
        <p:txBody>
          <a:bodyPr/>
          <a:lstStyle/>
          <a:p>
            <a:r>
              <a:rPr lang="en-US" dirty="0"/>
              <a:t>In 2020, we will look at cu board directors and vendors as a target audience</a:t>
            </a:r>
          </a:p>
        </p:txBody>
      </p:sp>
      <p:pic>
        <p:nvPicPr>
          <p:cNvPr id="8" name="Picture 7">
            <a:extLst>
              <a:ext uri="{FF2B5EF4-FFF2-40B4-BE49-F238E27FC236}">
                <a16:creationId xmlns:a16="http://schemas.microsoft.com/office/drawing/2014/main" id="{B88C4199-3DCD-46A9-8CE4-3612FBA8F47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288949" y="2053888"/>
            <a:ext cx="6683069" cy="2907776"/>
          </a:xfrm>
          <a:prstGeom prst="rect">
            <a:avLst/>
          </a:prstGeom>
          <a:noFill/>
          <a:ln>
            <a:noFill/>
          </a:ln>
        </p:spPr>
      </p:pic>
      <p:pic>
        <p:nvPicPr>
          <p:cNvPr id="9" name="Picture 8">
            <a:extLst>
              <a:ext uri="{FF2B5EF4-FFF2-40B4-BE49-F238E27FC236}">
                <a16:creationId xmlns:a16="http://schemas.microsoft.com/office/drawing/2014/main" id="{A3D6BF9E-695B-4F58-B45B-81B42F015707}"/>
              </a:ext>
            </a:extLst>
          </p:cNvPr>
          <p:cNvPicPr>
            <a:picLocks noChangeAspect="1"/>
          </p:cNvPicPr>
          <p:nvPr/>
        </p:nvPicPr>
        <p:blipFill>
          <a:blip r:embed="rId3"/>
          <a:stretch>
            <a:fillRect/>
          </a:stretch>
        </p:blipFill>
        <p:spPr>
          <a:xfrm>
            <a:off x="843559" y="1777339"/>
            <a:ext cx="3907701" cy="5784154"/>
          </a:xfrm>
          <a:prstGeom prst="rect">
            <a:avLst/>
          </a:prstGeom>
        </p:spPr>
      </p:pic>
      <p:sp>
        <p:nvSpPr>
          <p:cNvPr id="10" name="Explosion: 8 Points 9">
            <a:extLst>
              <a:ext uri="{FF2B5EF4-FFF2-40B4-BE49-F238E27FC236}">
                <a16:creationId xmlns:a16="http://schemas.microsoft.com/office/drawing/2014/main" id="{1AF226B6-BE17-46DE-BD6B-AAD7506FC1FC}"/>
              </a:ext>
            </a:extLst>
          </p:cNvPr>
          <p:cNvSpPr/>
          <p:nvPr/>
        </p:nvSpPr>
        <p:spPr>
          <a:xfrm>
            <a:off x="8464491" y="3959179"/>
            <a:ext cx="2684478" cy="2004969"/>
          </a:xfrm>
          <a:prstGeom prst="irregularSeal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t>Coming in February 2020</a:t>
            </a:r>
          </a:p>
        </p:txBody>
      </p:sp>
    </p:spTree>
    <p:extLst>
      <p:ext uri="{BB962C8B-B14F-4D97-AF65-F5344CB8AC3E}">
        <p14:creationId xmlns:p14="http://schemas.microsoft.com/office/powerpoint/2010/main" val="32347638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A416B88-044D-4370-8D5A-627C23B655F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68857" y="1066800"/>
            <a:ext cx="3511944" cy="3576858"/>
          </a:xfrm>
          <a:prstGeom prst="rect">
            <a:avLst/>
          </a:prstGeom>
          <a:noFill/>
          <a:ln>
            <a:noFill/>
          </a:ln>
        </p:spPr>
      </p:pic>
      <p:sp>
        <p:nvSpPr>
          <p:cNvPr id="3" name="Title 2">
            <a:extLst>
              <a:ext uri="{FF2B5EF4-FFF2-40B4-BE49-F238E27FC236}">
                <a16:creationId xmlns:a16="http://schemas.microsoft.com/office/drawing/2014/main" id="{D4787625-4900-4E0E-A535-5C6DC65CFC32}"/>
              </a:ext>
            </a:extLst>
          </p:cNvPr>
          <p:cNvSpPr>
            <a:spLocks noGrp="1"/>
          </p:cNvSpPr>
          <p:nvPr>
            <p:ph type="title"/>
          </p:nvPr>
        </p:nvSpPr>
        <p:spPr/>
        <p:txBody>
          <a:bodyPr/>
          <a:lstStyle/>
          <a:p>
            <a:r>
              <a:rPr lang="en-US" dirty="0"/>
              <a:t>We’re excited about the February 2020 AB release</a:t>
            </a:r>
          </a:p>
        </p:txBody>
      </p:sp>
      <p:sp>
        <p:nvSpPr>
          <p:cNvPr id="4" name="Slide Number Placeholder 3">
            <a:extLst>
              <a:ext uri="{FF2B5EF4-FFF2-40B4-BE49-F238E27FC236}">
                <a16:creationId xmlns:a16="http://schemas.microsoft.com/office/drawing/2014/main" id="{94A232B3-970C-48B1-9ECF-D344A21F4197}"/>
              </a:ext>
            </a:extLst>
          </p:cNvPr>
          <p:cNvSpPr>
            <a:spLocks noGrp="1"/>
          </p:cNvSpPr>
          <p:nvPr>
            <p:ph type="sldNum" sz="quarter" idx="4"/>
          </p:nvPr>
        </p:nvSpPr>
        <p:spPr/>
        <p:txBody>
          <a:bodyPr/>
          <a:lstStyle/>
          <a:p>
            <a:fld id="{E31375A4-56A4-47D6-9801-1991572033F7}" type="slidenum">
              <a:rPr lang="en-US" smtClean="0"/>
              <a:pPr/>
              <a:t>15</a:t>
            </a:fld>
            <a:endParaRPr lang="en-US" dirty="0"/>
          </a:p>
        </p:txBody>
      </p:sp>
      <p:sp>
        <p:nvSpPr>
          <p:cNvPr id="5" name="Text Placeholder 4">
            <a:extLst>
              <a:ext uri="{FF2B5EF4-FFF2-40B4-BE49-F238E27FC236}">
                <a16:creationId xmlns:a16="http://schemas.microsoft.com/office/drawing/2014/main" id="{FCF3B4C3-150C-40A4-9296-4ABF04F463E9}"/>
              </a:ext>
            </a:extLst>
          </p:cNvPr>
          <p:cNvSpPr>
            <a:spLocks noGrp="1"/>
          </p:cNvSpPr>
          <p:nvPr>
            <p:ph type="body" sz="quarter" idx="13"/>
          </p:nvPr>
        </p:nvSpPr>
        <p:spPr>
          <a:xfrm>
            <a:off x="508002" y="1223137"/>
            <a:ext cx="6857532" cy="342968"/>
          </a:xfrm>
        </p:spPr>
        <p:txBody>
          <a:bodyPr/>
          <a:lstStyle/>
          <a:p>
            <a:r>
              <a:rPr lang="en-US" dirty="0"/>
              <a:t>More than just new tools, it’s the launch of a new copyright and the factory to leverage it</a:t>
            </a:r>
          </a:p>
        </p:txBody>
      </p:sp>
      <p:sp>
        <p:nvSpPr>
          <p:cNvPr id="6" name="Text Placeholder 5">
            <a:extLst>
              <a:ext uri="{FF2B5EF4-FFF2-40B4-BE49-F238E27FC236}">
                <a16:creationId xmlns:a16="http://schemas.microsoft.com/office/drawing/2014/main" id="{8C86ED4D-FB2A-4205-9BA7-8902A94893C7}"/>
              </a:ext>
            </a:extLst>
          </p:cNvPr>
          <p:cNvSpPr>
            <a:spLocks noGrp="1"/>
          </p:cNvSpPr>
          <p:nvPr>
            <p:ph type="body" sz="quarter" idx="14"/>
          </p:nvPr>
        </p:nvSpPr>
        <p:spPr/>
        <p:txBody>
          <a:bodyPr/>
          <a:lstStyle/>
          <a:p>
            <a:endParaRPr lang="en-US"/>
          </a:p>
        </p:txBody>
      </p:sp>
      <p:pic>
        <p:nvPicPr>
          <p:cNvPr id="7" name="Picture 6">
            <a:extLst>
              <a:ext uri="{FF2B5EF4-FFF2-40B4-BE49-F238E27FC236}">
                <a16:creationId xmlns:a16="http://schemas.microsoft.com/office/drawing/2014/main" id="{0FC5C58B-95CD-449F-B60A-0272261CA43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76515" y="1935144"/>
            <a:ext cx="3426437" cy="3320404"/>
          </a:xfrm>
          <a:prstGeom prst="rect">
            <a:avLst/>
          </a:prstGeom>
          <a:noFill/>
          <a:ln>
            <a:noFill/>
          </a:ln>
        </p:spPr>
      </p:pic>
      <p:pic>
        <p:nvPicPr>
          <p:cNvPr id="10" name="Picture 9">
            <a:extLst>
              <a:ext uri="{FF2B5EF4-FFF2-40B4-BE49-F238E27FC236}">
                <a16:creationId xmlns:a16="http://schemas.microsoft.com/office/drawing/2014/main" id="{7B39799D-A250-4707-B731-D015F86CFBC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491504" y="4219661"/>
            <a:ext cx="5598896" cy="2589291"/>
          </a:xfrm>
          <a:prstGeom prst="rect">
            <a:avLst/>
          </a:prstGeom>
          <a:ln>
            <a:noFill/>
          </a:ln>
          <a:effectLst>
            <a:outerShdw blurRad="190500" algn="tl" rotWithShape="0">
              <a:srgbClr val="000000">
                <a:alpha val="70000"/>
              </a:srgbClr>
            </a:outerShdw>
          </a:effectLst>
        </p:spPr>
      </p:pic>
      <p:sp>
        <p:nvSpPr>
          <p:cNvPr id="11" name="TextBox 10">
            <a:extLst>
              <a:ext uri="{FF2B5EF4-FFF2-40B4-BE49-F238E27FC236}">
                <a16:creationId xmlns:a16="http://schemas.microsoft.com/office/drawing/2014/main" id="{D77389A4-46DE-4683-9037-3AADD0B3CA89}"/>
              </a:ext>
            </a:extLst>
          </p:cNvPr>
          <p:cNvSpPr txBox="1"/>
          <p:nvPr/>
        </p:nvSpPr>
        <p:spPr>
          <a:xfrm>
            <a:off x="385894" y="5519956"/>
            <a:ext cx="2376593" cy="830997"/>
          </a:xfrm>
          <a:prstGeom prst="rect">
            <a:avLst/>
          </a:prstGeom>
          <a:noFill/>
        </p:spPr>
        <p:txBody>
          <a:bodyPr wrap="square" rtlCol="0">
            <a:spAutoFit/>
          </a:bodyPr>
          <a:lstStyle/>
          <a:p>
            <a:pPr algn="r"/>
            <a:r>
              <a:rPr lang="en-US" sz="1600" dirty="0"/>
              <a:t>Watch for more news about this release in January!</a:t>
            </a:r>
          </a:p>
        </p:txBody>
      </p:sp>
      <p:sp>
        <p:nvSpPr>
          <p:cNvPr id="12" name="Rectangle 11">
            <a:extLst>
              <a:ext uri="{FF2B5EF4-FFF2-40B4-BE49-F238E27FC236}">
                <a16:creationId xmlns:a16="http://schemas.microsoft.com/office/drawing/2014/main" id="{FFBE9777-DA01-42F5-B108-C989F9D8F7D4}"/>
              </a:ext>
            </a:extLst>
          </p:cNvPr>
          <p:cNvSpPr/>
          <p:nvPr/>
        </p:nvSpPr>
        <p:spPr>
          <a:xfrm>
            <a:off x="101600" y="2893460"/>
            <a:ext cx="3119772" cy="1108089"/>
          </a:xfrm>
          <a:prstGeom prst="rect">
            <a:avLst/>
          </a:prstGeom>
          <a:noFill/>
          <a:ln w="38100">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678392F-979C-4381-96E9-A2E928F436A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880869" y="2893460"/>
            <a:ext cx="3316731" cy="3697843"/>
          </a:xfrm>
          <a:prstGeom prst="rect">
            <a:avLst/>
          </a:prstGeom>
          <a:ln>
            <a:noFill/>
          </a:ln>
          <a:effectLst>
            <a:outerShdw blurRad="190500" algn="tl" rotWithShape="0">
              <a:srgbClr val="000000">
                <a:alpha val="70000"/>
              </a:srgbClr>
            </a:outerShdw>
          </a:effectLst>
        </p:spPr>
      </p:pic>
      <p:sp>
        <p:nvSpPr>
          <p:cNvPr id="13" name="Rectangle 12">
            <a:extLst>
              <a:ext uri="{FF2B5EF4-FFF2-40B4-BE49-F238E27FC236}">
                <a16:creationId xmlns:a16="http://schemas.microsoft.com/office/drawing/2014/main" id="{54E89B4E-6919-4BCC-A047-5C32A5E06DCC}"/>
              </a:ext>
            </a:extLst>
          </p:cNvPr>
          <p:cNvSpPr/>
          <p:nvPr/>
        </p:nvSpPr>
        <p:spPr>
          <a:xfrm>
            <a:off x="2880869" y="4371919"/>
            <a:ext cx="2228026" cy="1108089"/>
          </a:xfrm>
          <a:prstGeom prst="rect">
            <a:avLst/>
          </a:prstGeom>
          <a:noFill/>
          <a:ln w="38100">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629B407-7498-4E62-BCDC-9DA1CBDE3941}"/>
              </a:ext>
            </a:extLst>
          </p:cNvPr>
          <p:cNvSpPr/>
          <p:nvPr/>
        </p:nvSpPr>
        <p:spPr>
          <a:xfrm>
            <a:off x="7844639" y="2206305"/>
            <a:ext cx="3707001" cy="813732"/>
          </a:xfrm>
          <a:prstGeom prst="rect">
            <a:avLst/>
          </a:prstGeom>
          <a:noFill/>
          <a:ln w="38100">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23ABC40-B433-4421-9C9C-6CA9FB068063}"/>
              </a:ext>
            </a:extLst>
          </p:cNvPr>
          <p:cNvSpPr/>
          <p:nvPr/>
        </p:nvSpPr>
        <p:spPr>
          <a:xfrm>
            <a:off x="9481889" y="4742381"/>
            <a:ext cx="1625135" cy="577710"/>
          </a:xfrm>
          <a:prstGeom prst="rect">
            <a:avLst/>
          </a:prstGeom>
          <a:noFill/>
          <a:ln w="38100">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2495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33FB55-F64C-4617-ACAC-E0D62F87C61B}"/>
              </a:ext>
            </a:extLst>
          </p:cNvPr>
          <p:cNvSpPr>
            <a:spLocks noGrp="1"/>
          </p:cNvSpPr>
          <p:nvPr>
            <p:ph type="sldNum" sz="quarter" idx="12"/>
          </p:nvPr>
        </p:nvSpPr>
        <p:spPr/>
        <p:txBody>
          <a:bodyPr/>
          <a:lstStyle/>
          <a:p>
            <a:fld id="{E31375A4-56A4-47D6-9801-1991572033F7}" type="slidenum">
              <a:rPr lang="en-US" smtClean="0"/>
              <a:pPr/>
              <a:t>16</a:t>
            </a:fld>
            <a:endParaRPr lang="en-US" dirty="0"/>
          </a:p>
        </p:txBody>
      </p:sp>
      <p:sp>
        <p:nvSpPr>
          <p:cNvPr id="2" name="Content Placeholder 1">
            <a:extLst>
              <a:ext uri="{FF2B5EF4-FFF2-40B4-BE49-F238E27FC236}">
                <a16:creationId xmlns:a16="http://schemas.microsoft.com/office/drawing/2014/main" id="{4003E613-1279-4275-9A12-973BA6519444}"/>
              </a:ext>
            </a:extLst>
          </p:cNvPr>
          <p:cNvSpPr>
            <a:spLocks noGrp="1"/>
          </p:cNvSpPr>
          <p:nvPr>
            <p:ph sz="quarter" idx="13"/>
          </p:nvPr>
        </p:nvSpPr>
        <p:spPr>
          <a:xfrm>
            <a:off x="5259388" y="377825"/>
            <a:ext cx="6234112" cy="5994400"/>
          </a:xfrm>
        </p:spPr>
        <p:txBody>
          <a:bodyPr/>
          <a:lstStyle/>
          <a:p>
            <a:pPr>
              <a:spcBef>
                <a:spcPts val="1800"/>
              </a:spcBef>
            </a:pPr>
            <a:r>
              <a:rPr lang="en-US" sz="2200" dirty="0"/>
              <a:t>Analytics Booth started as an extension of CU*BASE and some neat features for inside of CU*BASE, but now it’s about to be a major copyright and calling card for our network</a:t>
            </a:r>
          </a:p>
          <a:p>
            <a:pPr>
              <a:spcBef>
                <a:spcPts val="1800"/>
              </a:spcBef>
            </a:pPr>
            <a:r>
              <a:rPr lang="en-US" sz="2200" dirty="0"/>
              <a:t>Imagine the day when you say “CU*Answers” and people think CU*BASE for core, Analytics Booth for data, and MTG for internet channels</a:t>
            </a:r>
          </a:p>
          <a:p>
            <a:pPr>
              <a:spcBef>
                <a:spcPts val="1800"/>
              </a:spcBef>
            </a:pPr>
            <a:r>
              <a:rPr lang="en-US" sz="2200" dirty="0"/>
              <a:t>New properties that add to the asset register of CU*Answers and the value of a CU*Answers share</a:t>
            </a:r>
          </a:p>
          <a:p>
            <a:pPr>
              <a:spcBef>
                <a:spcPts val="1800"/>
              </a:spcBef>
            </a:pPr>
            <a:r>
              <a:rPr lang="en-US" sz="2200" dirty="0"/>
              <a:t>Do you know the difference between a copyright, a feature, and a branded CMS support team?</a:t>
            </a:r>
          </a:p>
        </p:txBody>
      </p:sp>
      <p:pic>
        <p:nvPicPr>
          <p:cNvPr id="11" name="Picture 10" descr="A close up of a sign&#10;&#10;Description automatically generated">
            <a:extLst>
              <a:ext uri="{FF2B5EF4-FFF2-40B4-BE49-F238E27FC236}">
                <a16:creationId xmlns:a16="http://schemas.microsoft.com/office/drawing/2014/main" id="{50C05696-965D-4BC6-A754-50B865EFEC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8500" y="377825"/>
            <a:ext cx="3388461" cy="757421"/>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7486E74E-BD3D-477D-930D-9F53207E8F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336" y="1585071"/>
            <a:ext cx="2640500" cy="1098012"/>
          </a:xfrm>
          <a:prstGeom prst="rect">
            <a:avLst/>
          </a:prstGeom>
        </p:spPr>
      </p:pic>
      <p:pic>
        <p:nvPicPr>
          <p:cNvPr id="15" name="Picture 14" descr="A picture containing plate&#10;&#10;Description automatically generated">
            <a:extLst>
              <a:ext uri="{FF2B5EF4-FFF2-40B4-BE49-F238E27FC236}">
                <a16:creationId xmlns:a16="http://schemas.microsoft.com/office/drawing/2014/main" id="{F99197FB-E261-4598-BFD5-7B40D5D03C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1353" y="2899070"/>
            <a:ext cx="2473005" cy="1059859"/>
          </a:xfrm>
          <a:prstGeom prst="rect">
            <a:avLst/>
          </a:prstGeom>
        </p:spPr>
      </p:pic>
      <p:pic>
        <p:nvPicPr>
          <p:cNvPr id="19" name="Picture 18" descr="A circuit board&#10;&#10;Description automatically generated">
            <a:extLst>
              <a:ext uri="{FF2B5EF4-FFF2-40B4-BE49-F238E27FC236}">
                <a16:creationId xmlns:a16="http://schemas.microsoft.com/office/drawing/2014/main" id="{18CB7348-43EC-49C3-B687-67211E4FADD3}"/>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39024" y="4342448"/>
            <a:ext cx="2578217" cy="1113444"/>
          </a:xfrm>
          <a:prstGeom prst="rect">
            <a:avLst/>
          </a:prstGeom>
        </p:spPr>
      </p:pic>
    </p:spTree>
    <p:extLst>
      <p:ext uri="{BB962C8B-B14F-4D97-AF65-F5344CB8AC3E}">
        <p14:creationId xmlns:p14="http://schemas.microsoft.com/office/powerpoint/2010/main" val="12927619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1665D0-0485-4934-9C99-3DB4DD7F3276}"/>
              </a:ext>
            </a:extLst>
          </p:cNvPr>
          <p:cNvSpPr>
            <a:spLocks noGrp="1"/>
          </p:cNvSpPr>
          <p:nvPr>
            <p:ph type="title"/>
          </p:nvPr>
        </p:nvSpPr>
        <p:spPr>
          <a:xfrm>
            <a:off x="245210" y="84134"/>
            <a:ext cx="3933091" cy="2747487"/>
          </a:xfrm>
        </p:spPr>
        <p:txBody>
          <a:bodyPr/>
          <a:lstStyle/>
          <a:p>
            <a:pPr lvl="0"/>
            <a:r>
              <a:rPr lang="en-US" dirty="0"/>
              <a:t>AI and CU*BASE in 2020</a:t>
            </a:r>
          </a:p>
        </p:txBody>
      </p:sp>
      <p:sp>
        <p:nvSpPr>
          <p:cNvPr id="5" name="Text Placeholder 4">
            <a:extLst>
              <a:ext uri="{FF2B5EF4-FFF2-40B4-BE49-F238E27FC236}">
                <a16:creationId xmlns:a16="http://schemas.microsoft.com/office/drawing/2014/main" id="{F5538A4F-511F-4CE1-96D1-73323FCBA7CE}"/>
              </a:ext>
            </a:extLst>
          </p:cNvPr>
          <p:cNvSpPr>
            <a:spLocks noGrp="1"/>
          </p:cNvSpPr>
          <p:nvPr>
            <p:ph type="body" sz="half" idx="2"/>
          </p:nvPr>
        </p:nvSpPr>
        <p:spPr>
          <a:xfrm>
            <a:off x="245209" y="2799617"/>
            <a:ext cx="3933091" cy="1709928"/>
          </a:xfrm>
        </p:spPr>
        <p:txBody>
          <a:bodyPr/>
          <a:lstStyle/>
          <a:p>
            <a:pPr lvl="0"/>
            <a:r>
              <a:rPr lang="en-US" dirty="0"/>
              <a:t>We’ll continue to be very active with CU*BASE users in 2020</a:t>
            </a:r>
          </a:p>
        </p:txBody>
      </p:sp>
      <p:sp>
        <p:nvSpPr>
          <p:cNvPr id="4" name="Slide Number Placeholder 3">
            <a:extLst>
              <a:ext uri="{FF2B5EF4-FFF2-40B4-BE49-F238E27FC236}">
                <a16:creationId xmlns:a16="http://schemas.microsoft.com/office/drawing/2014/main" id="{FE327961-4EA4-47A6-BB30-D13834EBDC23}"/>
              </a:ext>
            </a:extLst>
          </p:cNvPr>
          <p:cNvSpPr>
            <a:spLocks noGrp="1"/>
          </p:cNvSpPr>
          <p:nvPr>
            <p:ph type="sldNum" sz="quarter" idx="12"/>
          </p:nvPr>
        </p:nvSpPr>
        <p:spPr/>
        <p:txBody>
          <a:bodyPr/>
          <a:lstStyle/>
          <a:p>
            <a:fld id="{E31375A4-56A4-47D6-9801-1991572033F7}" type="slidenum">
              <a:rPr lang="en-US" smtClean="0"/>
              <a:pPr/>
              <a:t>17</a:t>
            </a:fld>
            <a:endParaRPr lang="en-US" dirty="0"/>
          </a:p>
        </p:txBody>
      </p:sp>
      <p:sp>
        <p:nvSpPr>
          <p:cNvPr id="8" name="Text Placeholder 7">
            <a:extLst>
              <a:ext uri="{FF2B5EF4-FFF2-40B4-BE49-F238E27FC236}">
                <a16:creationId xmlns:a16="http://schemas.microsoft.com/office/drawing/2014/main" id="{9E71C53F-65AE-48EC-9E2E-43BAC4856BBE}"/>
              </a:ext>
            </a:extLst>
          </p:cNvPr>
          <p:cNvSpPr>
            <a:spLocks noGrp="1"/>
          </p:cNvSpPr>
          <p:nvPr>
            <p:ph type="body" sz="quarter" idx="16"/>
          </p:nvPr>
        </p:nvSpPr>
        <p:spPr>
          <a:xfrm>
            <a:off x="8170877" y="5391505"/>
            <a:ext cx="3675302" cy="914400"/>
          </a:xfrm>
        </p:spPr>
        <p:txBody>
          <a:bodyPr/>
          <a:lstStyle/>
          <a:p>
            <a:r>
              <a:rPr lang="en-US" dirty="0"/>
              <a:t>There are </a:t>
            </a:r>
            <a:r>
              <a:rPr lang="en-US" dirty="0">
                <a:solidFill>
                  <a:schemeClr val="bg1"/>
                </a:solidFill>
              </a:rPr>
              <a:t>121</a:t>
            </a:r>
            <a:r>
              <a:rPr lang="en-US" dirty="0"/>
              <a:t> analysis dashboards in CU*BASE</a:t>
            </a:r>
          </a:p>
        </p:txBody>
      </p:sp>
      <p:pic>
        <p:nvPicPr>
          <p:cNvPr id="3074" name="Picture 2">
            <a:extLst>
              <a:ext uri="{FF2B5EF4-FFF2-40B4-BE49-F238E27FC236}">
                <a16:creationId xmlns:a16="http://schemas.microsoft.com/office/drawing/2014/main" id="{FCC9325A-695F-46B7-9693-92CA35C3FD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7167" y="291407"/>
            <a:ext cx="7113865" cy="513139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1" name="Picture 10" descr="A screenshot of a cell phone&#10;&#10;Description automatically generated">
            <a:extLst>
              <a:ext uri="{FF2B5EF4-FFF2-40B4-BE49-F238E27FC236}">
                <a16:creationId xmlns:a16="http://schemas.microsoft.com/office/drawing/2014/main" id="{89674D66-CFC6-4B17-A10C-658A336E08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88099">
            <a:off x="2592021" y="4127081"/>
            <a:ext cx="2361559" cy="3054351"/>
          </a:xfrm>
          <a:prstGeom prst="rect">
            <a:avLst/>
          </a:prstGeom>
          <a:ln>
            <a:noFill/>
          </a:ln>
          <a:effectLst>
            <a:outerShdw blurRad="190500" algn="tl" rotWithShape="0">
              <a:srgbClr val="000000">
                <a:alpha val="70000"/>
              </a:srgbClr>
            </a:outerShdw>
          </a:effectLst>
        </p:spPr>
      </p:pic>
      <p:grpSp>
        <p:nvGrpSpPr>
          <p:cNvPr id="2" name="Group 1">
            <a:extLst>
              <a:ext uri="{FF2B5EF4-FFF2-40B4-BE49-F238E27FC236}">
                <a16:creationId xmlns:a16="http://schemas.microsoft.com/office/drawing/2014/main" id="{6D368E46-2A61-439A-9BAD-355C962B14D4}"/>
              </a:ext>
            </a:extLst>
          </p:cNvPr>
          <p:cNvGrpSpPr/>
          <p:nvPr/>
        </p:nvGrpSpPr>
        <p:grpSpPr>
          <a:xfrm>
            <a:off x="8154099" y="1012098"/>
            <a:ext cx="1579312" cy="2659218"/>
            <a:chOff x="8154099" y="1012098"/>
            <a:chExt cx="1579312" cy="2659218"/>
          </a:xfrm>
        </p:grpSpPr>
        <p:sp>
          <p:nvSpPr>
            <p:cNvPr id="12" name="Arrow: Right 11">
              <a:extLst>
                <a:ext uri="{FF2B5EF4-FFF2-40B4-BE49-F238E27FC236}">
                  <a16:creationId xmlns:a16="http://schemas.microsoft.com/office/drawing/2014/main" id="{919528E9-9E4D-4CE8-98E2-05B4F5040C84}"/>
                </a:ext>
              </a:extLst>
            </p:cNvPr>
            <p:cNvSpPr/>
            <p:nvPr/>
          </p:nvSpPr>
          <p:spPr>
            <a:xfrm>
              <a:off x="8154099" y="1012098"/>
              <a:ext cx="978408" cy="484632"/>
            </a:xfrm>
            <a:prstGeom prst="rightArrow">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C651DC8C-B70B-4D4B-8D0A-49C59C869FBA}"/>
                </a:ext>
              </a:extLst>
            </p:cNvPr>
            <p:cNvSpPr/>
            <p:nvPr/>
          </p:nvSpPr>
          <p:spPr>
            <a:xfrm flipH="1">
              <a:off x="8755003" y="3186684"/>
              <a:ext cx="978408" cy="484632"/>
            </a:xfrm>
            <a:prstGeom prst="rightArrow">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 name="Graphic 9" descr="Paperclip">
            <a:extLst>
              <a:ext uri="{FF2B5EF4-FFF2-40B4-BE49-F238E27FC236}">
                <a16:creationId xmlns:a16="http://schemas.microsoft.com/office/drawing/2014/main" id="{032B0C0F-0819-430D-92A0-AF37BF74631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33420" y="3829783"/>
            <a:ext cx="457200" cy="457200"/>
          </a:xfrm>
          <a:prstGeom prst="rect">
            <a:avLst/>
          </a:prstGeom>
        </p:spPr>
      </p:pic>
      <p:sp>
        <p:nvSpPr>
          <p:cNvPr id="6" name="Oval 5">
            <a:extLst>
              <a:ext uri="{FF2B5EF4-FFF2-40B4-BE49-F238E27FC236}">
                <a16:creationId xmlns:a16="http://schemas.microsoft.com/office/drawing/2014/main" id="{99528784-21D3-4957-8465-1618527F3958}"/>
              </a:ext>
            </a:extLst>
          </p:cNvPr>
          <p:cNvSpPr/>
          <p:nvPr/>
        </p:nvSpPr>
        <p:spPr>
          <a:xfrm>
            <a:off x="8858774" y="1496730"/>
            <a:ext cx="1577131" cy="484632"/>
          </a:xfrm>
          <a:prstGeom prst="ellipse">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0456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25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AF8556-0153-4D5C-92D4-4EB99E4291BB}"/>
              </a:ext>
            </a:extLst>
          </p:cNvPr>
          <p:cNvSpPr>
            <a:spLocks noGrp="1"/>
          </p:cNvSpPr>
          <p:nvPr>
            <p:ph type="sldNum" sz="quarter" idx="4"/>
          </p:nvPr>
        </p:nvSpPr>
        <p:spPr/>
        <p:txBody>
          <a:bodyPr/>
          <a:lstStyle/>
          <a:p>
            <a:fld id="{E31375A4-56A4-47D6-9801-1991572033F7}" type="slidenum">
              <a:rPr lang="en-US" smtClean="0"/>
              <a:pPr/>
              <a:t>18</a:t>
            </a:fld>
            <a:endParaRPr lang="en-US" dirty="0"/>
          </a:p>
        </p:txBody>
      </p:sp>
      <p:pic>
        <p:nvPicPr>
          <p:cNvPr id="4" name="Picture 3" descr="A screenshot of a computer screen&#10;&#10;Description automatically generated">
            <a:extLst>
              <a:ext uri="{FF2B5EF4-FFF2-40B4-BE49-F238E27FC236}">
                <a16:creationId xmlns:a16="http://schemas.microsoft.com/office/drawing/2014/main" id="{67D7202D-1141-428F-9900-341FA8130C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90"/>
            <a:ext cx="12192000" cy="6855220"/>
          </a:xfrm>
          <a:prstGeom prst="rect">
            <a:avLst/>
          </a:prstGeom>
        </p:spPr>
      </p:pic>
      <p:sp>
        <p:nvSpPr>
          <p:cNvPr id="5" name="Thought Bubble: Cloud 4">
            <a:extLst>
              <a:ext uri="{FF2B5EF4-FFF2-40B4-BE49-F238E27FC236}">
                <a16:creationId xmlns:a16="http://schemas.microsoft.com/office/drawing/2014/main" id="{B00F6DAB-8D37-45A5-8F5A-AA0F0A08F3C4}"/>
              </a:ext>
            </a:extLst>
          </p:cNvPr>
          <p:cNvSpPr/>
          <p:nvPr/>
        </p:nvSpPr>
        <p:spPr>
          <a:xfrm>
            <a:off x="9555061" y="3131409"/>
            <a:ext cx="2366858" cy="1625149"/>
          </a:xfrm>
          <a:prstGeom prst="cloudCallout">
            <a:avLst>
              <a:gd name="adj1" fmla="val -63244"/>
              <a:gd name="adj2" fmla="val -48295"/>
            </a:avLst>
          </a:prstGeom>
          <a:solidFill>
            <a:srgbClr val="FFFF00"/>
          </a:solidFill>
          <a:ln w="6350">
            <a:solidFill>
              <a:srgbClr val="0070C0"/>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solidFill>
                  <a:schemeClr val="tx1"/>
                </a:solidFill>
              </a:rPr>
              <a:t>Built for presenters and big rooms</a:t>
            </a:r>
          </a:p>
        </p:txBody>
      </p:sp>
    </p:spTree>
    <p:extLst>
      <p:ext uri="{BB962C8B-B14F-4D97-AF65-F5344CB8AC3E}">
        <p14:creationId xmlns:p14="http://schemas.microsoft.com/office/powerpoint/2010/main" val="18317729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ED5C9CB-FA1B-4775-94BA-661207F8FF09}"/>
              </a:ext>
            </a:extLst>
          </p:cNvPr>
          <p:cNvSpPr>
            <a:spLocks noGrp="1"/>
          </p:cNvSpPr>
          <p:nvPr>
            <p:ph type="sldNum" sz="quarter" idx="4"/>
          </p:nvPr>
        </p:nvSpPr>
        <p:spPr/>
        <p:txBody>
          <a:bodyPr/>
          <a:lstStyle/>
          <a:p>
            <a:fld id="{E31375A4-56A4-47D6-9801-1991572033F7}" type="slidenum">
              <a:rPr lang="en-US" smtClean="0"/>
              <a:pPr/>
              <a:t>19</a:t>
            </a:fld>
            <a:endParaRPr lang="en-US" dirty="0"/>
          </a:p>
        </p:txBody>
      </p:sp>
      <p:pic>
        <p:nvPicPr>
          <p:cNvPr id="4" name="Picture 3" descr="A screenshot of a computer&#10;&#10;Description automatically generated">
            <a:extLst>
              <a:ext uri="{FF2B5EF4-FFF2-40B4-BE49-F238E27FC236}">
                <a16:creationId xmlns:a16="http://schemas.microsoft.com/office/drawing/2014/main" id="{4FBF5C5A-EDD2-4E0E-A199-DEAC47383A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90"/>
            <a:ext cx="12192000" cy="6855220"/>
          </a:xfrm>
          <a:prstGeom prst="rect">
            <a:avLst/>
          </a:prstGeom>
        </p:spPr>
      </p:pic>
      <p:sp>
        <p:nvSpPr>
          <p:cNvPr id="5" name="Thought Bubble: Cloud 4">
            <a:extLst>
              <a:ext uri="{FF2B5EF4-FFF2-40B4-BE49-F238E27FC236}">
                <a16:creationId xmlns:a16="http://schemas.microsoft.com/office/drawing/2014/main" id="{FC319EDA-ECE4-4C8C-AA38-02BF7324B9CF}"/>
              </a:ext>
            </a:extLst>
          </p:cNvPr>
          <p:cNvSpPr/>
          <p:nvPr/>
        </p:nvSpPr>
        <p:spPr>
          <a:xfrm>
            <a:off x="8053432" y="4414925"/>
            <a:ext cx="3254928" cy="1692260"/>
          </a:xfrm>
          <a:prstGeom prst="cloudCallout">
            <a:avLst>
              <a:gd name="adj1" fmla="val -51657"/>
              <a:gd name="adj2" fmla="val -60668"/>
            </a:avLst>
          </a:prstGeom>
          <a:solidFill>
            <a:srgbClr val="FFFF00"/>
          </a:solidFill>
          <a:ln w="6350">
            <a:solidFill>
              <a:srgbClr val="0070C0"/>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solidFill>
                  <a:schemeClr val="tx1"/>
                </a:solidFill>
              </a:rPr>
              <a:t>Combines tables and graphs for both points of view</a:t>
            </a:r>
          </a:p>
        </p:txBody>
      </p:sp>
    </p:spTree>
    <p:extLst>
      <p:ext uri="{BB962C8B-B14F-4D97-AF65-F5344CB8AC3E}">
        <p14:creationId xmlns:p14="http://schemas.microsoft.com/office/powerpoint/2010/main" val="3340959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87553C3-4E72-40D6-BBFD-937B687F729B}"/>
              </a:ext>
            </a:extLst>
          </p:cNvPr>
          <p:cNvSpPr>
            <a:spLocks noGrp="1"/>
          </p:cNvSpPr>
          <p:nvPr>
            <p:ph type="subTitle" idx="1"/>
          </p:nvPr>
        </p:nvSpPr>
        <p:spPr>
          <a:xfrm>
            <a:off x="711202" y="5045260"/>
            <a:ext cx="6863775" cy="1050741"/>
          </a:xfrm>
        </p:spPr>
        <p:txBody>
          <a:bodyPr/>
          <a:lstStyle/>
          <a:p>
            <a:r>
              <a:rPr lang="en-US" sz="2400" dirty="0">
                <a:solidFill>
                  <a:schemeClr val="accent1"/>
                </a:solidFill>
                <a:effectLst/>
              </a:rPr>
              <a:t>Where will Credit Union CEOs Take Us?</a:t>
            </a:r>
            <a:br>
              <a:rPr lang="en-US" sz="2400" dirty="0">
                <a:solidFill>
                  <a:schemeClr val="accent1"/>
                </a:solidFill>
                <a:effectLst/>
              </a:rPr>
            </a:br>
            <a:r>
              <a:rPr lang="en-US" b="0" dirty="0">
                <a:solidFill>
                  <a:schemeClr val="accent1"/>
                </a:solidFill>
                <a:effectLst/>
              </a:rPr>
              <a:t>The CUSO Vision</a:t>
            </a:r>
          </a:p>
          <a:p>
            <a:endParaRPr lang="en-US" sz="1600" b="0" dirty="0">
              <a:solidFill>
                <a:schemeClr val="accent1"/>
              </a:solidFill>
              <a:effectLst/>
            </a:endParaRPr>
          </a:p>
        </p:txBody>
      </p:sp>
      <p:sp>
        <p:nvSpPr>
          <p:cNvPr id="7" name="Title 6">
            <a:extLst>
              <a:ext uri="{FF2B5EF4-FFF2-40B4-BE49-F238E27FC236}">
                <a16:creationId xmlns:a16="http://schemas.microsoft.com/office/drawing/2014/main" id="{C184F71A-70E3-477C-A9A1-E38FDE7A2E20}"/>
              </a:ext>
            </a:extLst>
          </p:cNvPr>
          <p:cNvSpPr>
            <a:spLocks noGrp="1"/>
          </p:cNvSpPr>
          <p:nvPr>
            <p:ph type="ctrTitle"/>
          </p:nvPr>
        </p:nvSpPr>
        <p:spPr/>
        <p:txBody>
          <a:bodyPr/>
          <a:lstStyle/>
          <a:p>
            <a:br>
              <a:rPr lang="en-US" dirty="0"/>
            </a:br>
            <a:r>
              <a:rPr lang="en-US" dirty="0"/>
              <a:t>2019 CEO Strategies</a:t>
            </a:r>
          </a:p>
        </p:txBody>
      </p:sp>
      <p:sp>
        <p:nvSpPr>
          <p:cNvPr id="4" name="Slide Number Placeholder 3">
            <a:extLst>
              <a:ext uri="{FF2B5EF4-FFF2-40B4-BE49-F238E27FC236}">
                <a16:creationId xmlns:a16="http://schemas.microsoft.com/office/drawing/2014/main" id="{9B419E78-DC33-4945-A7D6-B8524933FCA4}"/>
              </a:ext>
            </a:extLst>
          </p:cNvPr>
          <p:cNvSpPr>
            <a:spLocks noGrp="1"/>
          </p:cNvSpPr>
          <p:nvPr>
            <p:ph type="sldNum" sz="quarter" idx="4294967295"/>
          </p:nvPr>
        </p:nvSpPr>
        <p:spPr>
          <a:xfrm>
            <a:off x="11506201" y="419102"/>
            <a:ext cx="685801" cy="274639"/>
          </a:xfrm>
        </p:spPr>
        <p:txBody>
          <a:bodyPr/>
          <a:lstStyle/>
          <a:p>
            <a:fld id="{E31375A4-56A4-47D6-9801-1991572033F7}" type="slidenum">
              <a:rPr lang="en-US" smtClean="0"/>
              <a:t>2</a:t>
            </a:fld>
            <a:endParaRPr lang="en-US" dirty="0"/>
          </a:p>
        </p:txBody>
      </p:sp>
      <p:pic>
        <p:nvPicPr>
          <p:cNvPr id="3" name="Picture 2">
            <a:extLst>
              <a:ext uri="{FF2B5EF4-FFF2-40B4-BE49-F238E27FC236}">
                <a16:creationId xmlns:a16="http://schemas.microsoft.com/office/drawing/2014/main" id="{779616E1-18C6-4475-9625-6965CBBDA8A3}"/>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11202" y="6402139"/>
            <a:ext cx="1512455" cy="338079"/>
          </a:xfrm>
          <a:prstGeom prst="rect">
            <a:avLst/>
          </a:prstGeom>
        </p:spPr>
      </p:pic>
      <p:sp>
        <p:nvSpPr>
          <p:cNvPr id="2" name="Rectangle 1">
            <a:extLst>
              <a:ext uri="{FF2B5EF4-FFF2-40B4-BE49-F238E27FC236}">
                <a16:creationId xmlns:a16="http://schemas.microsoft.com/office/drawing/2014/main" id="{16C43B82-A104-4EE2-80B8-96FB2733563B}"/>
              </a:ext>
            </a:extLst>
          </p:cNvPr>
          <p:cNvSpPr/>
          <p:nvPr/>
        </p:nvSpPr>
        <p:spPr>
          <a:xfrm>
            <a:off x="711202" y="6118991"/>
            <a:ext cx="1500732" cy="261610"/>
          </a:xfrm>
          <a:prstGeom prst="rect">
            <a:avLst/>
          </a:prstGeom>
        </p:spPr>
        <p:txBody>
          <a:bodyPr wrap="none">
            <a:spAutoFit/>
          </a:bodyPr>
          <a:lstStyle/>
          <a:p>
            <a:r>
              <a:rPr lang="en-US" sz="1100" dirty="0">
                <a:solidFill>
                  <a:schemeClr val="accent1"/>
                </a:solidFill>
              </a:rPr>
              <a:t>November 12, 2019</a:t>
            </a:r>
          </a:p>
        </p:txBody>
      </p:sp>
    </p:spTree>
    <p:extLst>
      <p:ext uri="{BB962C8B-B14F-4D97-AF65-F5344CB8AC3E}">
        <p14:creationId xmlns:p14="http://schemas.microsoft.com/office/powerpoint/2010/main" val="37556593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ED5C9CB-FA1B-4775-94BA-661207F8FF09}"/>
              </a:ext>
            </a:extLst>
          </p:cNvPr>
          <p:cNvSpPr>
            <a:spLocks noGrp="1"/>
          </p:cNvSpPr>
          <p:nvPr>
            <p:ph type="sldNum" sz="quarter" idx="4"/>
          </p:nvPr>
        </p:nvSpPr>
        <p:spPr/>
        <p:txBody>
          <a:bodyPr/>
          <a:lstStyle/>
          <a:p>
            <a:fld id="{E31375A4-56A4-47D6-9801-1991572033F7}" type="slidenum">
              <a:rPr lang="en-US" smtClean="0"/>
              <a:pPr/>
              <a:t>20</a:t>
            </a:fld>
            <a:endParaRPr lang="en-US" dirty="0"/>
          </a:p>
        </p:txBody>
      </p:sp>
      <p:pic>
        <p:nvPicPr>
          <p:cNvPr id="4" name="Picture 3" descr="A screenshot of a computer&#10;&#10;Description automatically generated">
            <a:extLst>
              <a:ext uri="{FF2B5EF4-FFF2-40B4-BE49-F238E27FC236}">
                <a16:creationId xmlns:a16="http://schemas.microsoft.com/office/drawing/2014/main" id="{4FBF5C5A-EDD2-4E0E-A199-DEAC47383A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90"/>
            <a:ext cx="12192000" cy="6855220"/>
          </a:xfrm>
          <a:prstGeom prst="rect">
            <a:avLst/>
          </a:prstGeom>
        </p:spPr>
      </p:pic>
      <p:sp>
        <p:nvSpPr>
          <p:cNvPr id="5" name="Thought Bubble: Cloud 4">
            <a:extLst>
              <a:ext uri="{FF2B5EF4-FFF2-40B4-BE49-F238E27FC236}">
                <a16:creationId xmlns:a16="http://schemas.microsoft.com/office/drawing/2014/main" id="{FC319EDA-ECE4-4C8C-AA38-02BF7324B9CF}"/>
              </a:ext>
            </a:extLst>
          </p:cNvPr>
          <p:cNvSpPr/>
          <p:nvPr/>
        </p:nvSpPr>
        <p:spPr>
          <a:xfrm>
            <a:off x="8053432" y="4414925"/>
            <a:ext cx="3254928" cy="1692260"/>
          </a:xfrm>
          <a:prstGeom prst="cloudCallout">
            <a:avLst>
              <a:gd name="adj1" fmla="val -51657"/>
              <a:gd name="adj2" fmla="val -60668"/>
            </a:avLst>
          </a:prstGeom>
          <a:solidFill>
            <a:srgbClr val="FFFF00"/>
          </a:solidFill>
          <a:ln w="6350">
            <a:solidFill>
              <a:srgbClr val="0070C0"/>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solidFill>
                  <a:schemeClr val="tx1"/>
                </a:solidFill>
              </a:rPr>
              <a:t>Combines tables and graphs for both points of view</a:t>
            </a:r>
          </a:p>
        </p:txBody>
      </p:sp>
      <p:sp>
        <p:nvSpPr>
          <p:cNvPr id="6" name="Rectangle 5">
            <a:extLst>
              <a:ext uri="{FF2B5EF4-FFF2-40B4-BE49-F238E27FC236}">
                <a16:creationId xmlns:a16="http://schemas.microsoft.com/office/drawing/2014/main" id="{41CC6DFD-7A4B-4B92-AA1F-F27654305FC3}"/>
              </a:ext>
            </a:extLst>
          </p:cNvPr>
          <p:cNvSpPr/>
          <p:nvPr/>
        </p:nvSpPr>
        <p:spPr>
          <a:xfrm>
            <a:off x="0" y="0"/>
            <a:ext cx="12192000" cy="68580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Explosion 1 4">
            <a:extLst>
              <a:ext uri="{FF2B5EF4-FFF2-40B4-BE49-F238E27FC236}">
                <a16:creationId xmlns:a16="http://schemas.microsoft.com/office/drawing/2014/main" id="{41A07847-8843-4A6D-9A45-B1CB86D8EB6C}"/>
              </a:ext>
            </a:extLst>
          </p:cNvPr>
          <p:cNvSpPr/>
          <p:nvPr/>
        </p:nvSpPr>
        <p:spPr>
          <a:xfrm>
            <a:off x="1243905" y="-962108"/>
            <a:ext cx="9287124" cy="9287124"/>
          </a:xfrm>
          <a:prstGeom prst="irregularSeal1">
            <a:avLst/>
          </a:prstGeom>
        </p:spPr>
        <p:style>
          <a:lnRef idx="0">
            <a:schemeClr val="accent4"/>
          </a:lnRef>
          <a:fillRef idx="3">
            <a:schemeClr val="accent4"/>
          </a:fillRef>
          <a:effectRef idx="3">
            <a:schemeClr val="accent4"/>
          </a:effectRef>
          <a:fontRef idx="minor">
            <a:schemeClr val="lt1"/>
          </a:fontRef>
        </p:style>
        <p:txBody>
          <a:bodyPr rtlCol="0" anchor="ctr"/>
          <a:lstStyle/>
          <a:p>
            <a:r>
              <a:rPr lang="en-US" sz="3600" dirty="0"/>
              <a:t>These’ll have </a:t>
            </a:r>
            <a:br>
              <a:rPr lang="en-US" sz="3600" dirty="0"/>
            </a:br>
            <a:r>
              <a:rPr lang="en-US" sz="3600" dirty="0"/>
              <a:t>on-the-fly </a:t>
            </a:r>
            <a:br>
              <a:rPr lang="en-US" sz="3600" dirty="0"/>
            </a:br>
            <a:r>
              <a:rPr lang="en-US" sz="3600" dirty="0"/>
              <a:t>sizing, too </a:t>
            </a:r>
            <a:r>
              <a:rPr lang="en-US" sz="3600" dirty="0">
                <a:sym typeface="Wingdings" panose="05000000000000000000" pitchFamily="2" charset="2"/>
              </a:rPr>
              <a:t> </a:t>
            </a:r>
            <a:endParaRPr lang="en-US" sz="3600" dirty="0"/>
          </a:p>
          <a:p>
            <a:endParaRPr lang="en-US" sz="2800" dirty="0"/>
          </a:p>
          <a:p>
            <a:pPr algn="ctr"/>
            <a:r>
              <a:rPr lang="en-US" sz="2400" dirty="0"/>
              <a:t>(Randy’s pushing for these screens to be in the 20.05 release!)</a:t>
            </a:r>
          </a:p>
        </p:txBody>
      </p:sp>
      <p:grpSp>
        <p:nvGrpSpPr>
          <p:cNvPr id="8" name="Group 7">
            <a:extLst>
              <a:ext uri="{FF2B5EF4-FFF2-40B4-BE49-F238E27FC236}">
                <a16:creationId xmlns:a16="http://schemas.microsoft.com/office/drawing/2014/main" id="{8B5A1296-CF19-4BE9-8688-394608F620CF}"/>
              </a:ext>
            </a:extLst>
          </p:cNvPr>
          <p:cNvGrpSpPr/>
          <p:nvPr/>
        </p:nvGrpSpPr>
        <p:grpSpPr>
          <a:xfrm>
            <a:off x="6461303" y="1427810"/>
            <a:ext cx="2481363" cy="2232739"/>
            <a:chOff x="8564689" y="3593125"/>
            <a:chExt cx="1897544" cy="1707417"/>
          </a:xfrm>
        </p:grpSpPr>
        <p:pic>
          <p:nvPicPr>
            <p:cNvPr id="9" name="Picture 8" descr="A picture containing ball, blue&#10;&#10;Description automatically generated">
              <a:extLst>
                <a:ext uri="{FF2B5EF4-FFF2-40B4-BE49-F238E27FC236}">
                  <a16:creationId xmlns:a16="http://schemas.microsoft.com/office/drawing/2014/main" id="{FC7EFFDD-68F7-4387-A610-302B2DCFF2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4689" y="3593125"/>
              <a:ext cx="1897544" cy="716342"/>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7BBEFE24-9F2F-42E1-811A-5D092A080CCF}"/>
                </a:ext>
              </a:extLst>
            </p:cNvPr>
            <p:cNvPicPr>
              <a:picLocks noChangeAspect="1"/>
            </p:cNvPicPr>
            <p:nvPr/>
          </p:nvPicPr>
          <p:blipFill rotWithShape="1">
            <a:blip r:embed="rId4">
              <a:extLst>
                <a:ext uri="{28A0092B-C50C-407E-A947-70E740481C1C}">
                  <a14:useLocalDpi xmlns:a14="http://schemas.microsoft.com/office/drawing/2010/main" val="0"/>
                </a:ext>
              </a:extLst>
            </a:blip>
            <a:srcRect l="7089"/>
            <a:stretch/>
          </p:blipFill>
          <p:spPr>
            <a:xfrm>
              <a:off x="8564689" y="4538476"/>
              <a:ext cx="1897544" cy="762066"/>
            </a:xfrm>
            <a:prstGeom prst="rect">
              <a:avLst/>
            </a:prstGeom>
          </p:spPr>
        </p:pic>
        <p:cxnSp>
          <p:nvCxnSpPr>
            <p:cNvPr id="11" name="Straight Arrow Connector 10">
              <a:extLst>
                <a:ext uri="{FF2B5EF4-FFF2-40B4-BE49-F238E27FC236}">
                  <a16:creationId xmlns:a16="http://schemas.microsoft.com/office/drawing/2014/main" id="{DBA98768-07FA-4537-B54C-1842E36A88CF}"/>
                </a:ext>
              </a:extLst>
            </p:cNvPr>
            <p:cNvCxnSpPr>
              <a:cxnSpLocks/>
            </p:cNvCxnSpPr>
            <p:nvPr/>
          </p:nvCxnSpPr>
          <p:spPr>
            <a:xfrm flipH="1">
              <a:off x="9999677" y="4255058"/>
              <a:ext cx="209726" cy="593779"/>
            </a:xfrm>
            <a:prstGeom prst="straightConnector1">
              <a:avLst/>
            </a:prstGeom>
            <a:ln w="38100">
              <a:solidFill>
                <a:srgbClr val="F5866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50841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A73D6C-CB1D-46CB-B7C1-93BF7F56D35E}"/>
              </a:ext>
            </a:extLst>
          </p:cNvPr>
          <p:cNvSpPr>
            <a:spLocks noGrp="1"/>
          </p:cNvSpPr>
          <p:nvPr>
            <p:ph type="title"/>
          </p:nvPr>
        </p:nvSpPr>
        <p:spPr/>
        <p:txBody>
          <a:bodyPr/>
          <a:lstStyle/>
          <a:p>
            <a:pPr lvl="0"/>
            <a:r>
              <a:rPr lang="en-US" dirty="0"/>
              <a:t>AI teams are inspiring every developer to go deep with data</a:t>
            </a:r>
          </a:p>
        </p:txBody>
      </p:sp>
      <p:sp>
        <p:nvSpPr>
          <p:cNvPr id="4" name="Slide Number Placeholder 3">
            <a:extLst>
              <a:ext uri="{FF2B5EF4-FFF2-40B4-BE49-F238E27FC236}">
                <a16:creationId xmlns:a16="http://schemas.microsoft.com/office/drawing/2014/main" id="{7003F68B-C8F6-425F-AEC3-42276747702D}"/>
              </a:ext>
            </a:extLst>
          </p:cNvPr>
          <p:cNvSpPr>
            <a:spLocks noGrp="1"/>
          </p:cNvSpPr>
          <p:nvPr>
            <p:ph type="sldNum" sz="quarter" idx="4"/>
          </p:nvPr>
        </p:nvSpPr>
        <p:spPr/>
        <p:txBody>
          <a:bodyPr/>
          <a:lstStyle/>
          <a:p>
            <a:fld id="{E31375A4-56A4-47D6-9801-1991572033F7}" type="slidenum">
              <a:rPr lang="en-US" smtClean="0"/>
              <a:pPr/>
              <a:t>21</a:t>
            </a:fld>
            <a:endParaRPr lang="en-US" dirty="0"/>
          </a:p>
        </p:txBody>
      </p:sp>
      <p:sp>
        <p:nvSpPr>
          <p:cNvPr id="5" name="Text Placeholder 4">
            <a:extLst>
              <a:ext uri="{FF2B5EF4-FFF2-40B4-BE49-F238E27FC236}">
                <a16:creationId xmlns:a16="http://schemas.microsoft.com/office/drawing/2014/main" id="{7418535F-3511-44C4-8B75-FF5475A2E0C5}"/>
              </a:ext>
            </a:extLst>
          </p:cNvPr>
          <p:cNvSpPr>
            <a:spLocks noGrp="1"/>
          </p:cNvSpPr>
          <p:nvPr>
            <p:ph type="body" sz="quarter" idx="13"/>
          </p:nvPr>
        </p:nvSpPr>
        <p:spPr/>
        <p:txBody>
          <a:bodyPr/>
          <a:lstStyle/>
          <a:p>
            <a:pPr lvl="0"/>
            <a:r>
              <a:rPr lang="en-US" dirty="0"/>
              <a:t>Your data can help you stand out as an independent thinker and actor</a:t>
            </a:r>
          </a:p>
        </p:txBody>
      </p:sp>
      <p:pic>
        <p:nvPicPr>
          <p:cNvPr id="7" name="Picture 6">
            <a:extLst>
              <a:ext uri="{FF2B5EF4-FFF2-40B4-BE49-F238E27FC236}">
                <a16:creationId xmlns:a16="http://schemas.microsoft.com/office/drawing/2014/main" id="{65590565-D43D-4F09-B3B2-450A4B787E48}"/>
              </a:ext>
            </a:extLst>
          </p:cNvPr>
          <p:cNvPicPr>
            <a:picLocks noChangeAspect="1"/>
          </p:cNvPicPr>
          <p:nvPr/>
        </p:nvPicPr>
        <p:blipFill>
          <a:blip r:embed="rId2"/>
          <a:stretch>
            <a:fillRect/>
          </a:stretch>
        </p:blipFill>
        <p:spPr>
          <a:xfrm>
            <a:off x="1413983" y="1648661"/>
            <a:ext cx="9261047" cy="5209339"/>
          </a:xfrm>
          <a:prstGeom prst="rect">
            <a:avLst/>
          </a:prstGeom>
          <a:ln>
            <a:noFill/>
          </a:ln>
          <a:effectLst>
            <a:outerShdw blurRad="190500" algn="tl" rotWithShape="0">
              <a:srgbClr val="000000">
                <a:alpha val="70000"/>
              </a:srgbClr>
            </a:outerShdw>
          </a:effectLst>
        </p:spPr>
      </p:pic>
      <p:pic>
        <p:nvPicPr>
          <p:cNvPr id="12" name="Picture 11" descr="A picture containing drawing, clock, sign&#10;&#10;Description automatically generated">
            <a:extLst>
              <a:ext uri="{FF2B5EF4-FFF2-40B4-BE49-F238E27FC236}">
                <a16:creationId xmlns:a16="http://schemas.microsoft.com/office/drawing/2014/main" id="{1079155B-01E3-46BE-B238-881E4A0EC2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58703" y="3196010"/>
            <a:ext cx="2622097" cy="954443"/>
          </a:xfrm>
          <a:prstGeom prst="rect">
            <a:avLst/>
          </a:prstGeom>
          <a:solidFill>
            <a:schemeClr val="bg1"/>
          </a:solidFill>
        </p:spPr>
      </p:pic>
    </p:spTree>
    <p:extLst>
      <p:ext uri="{BB962C8B-B14F-4D97-AF65-F5344CB8AC3E}">
        <p14:creationId xmlns:p14="http://schemas.microsoft.com/office/powerpoint/2010/main" val="10754112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3B0E099-7C80-4535-BE85-0F5EF2419F05}"/>
              </a:ext>
            </a:extLst>
          </p:cNvPr>
          <p:cNvSpPr>
            <a:spLocks noGrp="1"/>
          </p:cNvSpPr>
          <p:nvPr>
            <p:ph idx="15"/>
          </p:nvPr>
        </p:nvSpPr>
        <p:spPr>
          <a:xfrm>
            <a:off x="508001" y="1703389"/>
            <a:ext cx="7864212" cy="4087814"/>
          </a:xfrm>
        </p:spPr>
        <p:txBody>
          <a:bodyPr/>
          <a:lstStyle/>
          <a:p>
            <a:r>
              <a:rPr lang="en-US" dirty="0"/>
              <a:t>Have you really considered what it means for your credit union to create unlimited data as part of CU*BASE?</a:t>
            </a:r>
          </a:p>
          <a:p>
            <a:pPr lvl="1"/>
            <a:r>
              <a:rPr lang="en-US" dirty="0"/>
              <a:t>You create the data points, you create the process to collect the data, and you design the ways to use the data – all without a programmer or external designer</a:t>
            </a:r>
          </a:p>
          <a:p>
            <a:pPr lvl="1"/>
            <a:endParaRPr lang="en-US" dirty="0"/>
          </a:p>
        </p:txBody>
      </p:sp>
      <p:sp>
        <p:nvSpPr>
          <p:cNvPr id="3" name="Title 2">
            <a:extLst>
              <a:ext uri="{FF2B5EF4-FFF2-40B4-BE49-F238E27FC236}">
                <a16:creationId xmlns:a16="http://schemas.microsoft.com/office/drawing/2014/main" id="{CB553FEB-AAFC-4F91-BDA2-3CC347894516}"/>
              </a:ext>
            </a:extLst>
          </p:cNvPr>
          <p:cNvSpPr>
            <a:spLocks noGrp="1"/>
          </p:cNvSpPr>
          <p:nvPr>
            <p:ph type="title"/>
          </p:nvPr>
        </p:nvSpPr>
        <p:spPr/>
        <p:txBody>
          <a:bodyPr/>
          <a:lstStyle/>
          <a:p>
            <a:pPr lvl="0"/>
            <a:r>
              <a:rPr lang="en-US" dirty="0"/>
              <a:t>UDM and </a:t>
            </a:r>
            <a:r>
              <a:rPr lang="en-US" dirty="0" err="1"/>
              <a:t>CDM</a:t>
            </a:r>
            <a:r>
              <a:rPr lang="en-US" dirty="0"/>
              <a:t>: Think bigger than a user-defined field</a:t>
            </a:r>
          </a:p>
        </p:txBody>
      </p:sp>
      <p:sp>
        <p:nvSpPr>
          <p:cNvPr id="4" name="Slide Number Placeholder 3">
            <a:extLst>
              <a:ext uri="{FF2B5EF4-FFF2-40B4-BE49-F238E27FC236}">
                <a16:creationId xmlns:a16="http://schemas.microsoft.com/office/drawing/2014/main" id="{DBD564D2-FFAC-4C63-BD7D-A7AAC468575B}"/>
              </a:ext>
            </a:extLst>
          </p:cNvPr>
          <p:cNvSpPr>
            <a:spLocks noGrp="1"/>
          </p:cNvSpPr>
          <p:nvPr>
            <p:ph type="sldNum" sz="quarter" idx="4"/>
          </p:nvPr>
        </p:nvSpPr>
        <p:spPr/>
        <p:txBody>
          <a:bodyPr/>
          <a:lstStyle/>
          <a:p>
            <a:fld id="{E31375A4-56A4-47D6-9801-1991572033F7}" type="slidenum">
              <a:rPr lang="en-US" smtClean="0"/>
              <a:pPr/>
              <a:t>22</a:t>
            </a:fld>
            <a:endParaRPr lang="en-US" dirty="0"/>
          </a:p>
        </p:txBody>
      </p:sp>
      <p:sp>
        <p:nvSpPr>
          <p:cNvPr id="5" name="Text Placeholder 4">
            <a:extLst>
              <a:ext uri="{FF2B5EF4-FFF2-40B4-BE49-F238E27FC236}">
                <a16:creationId xmlns:a16="http://schemas.microsoft.com/office/drawing/2014/main" id="{6445DB01-7090-4EA1-887A-168DA399133D}"/>
              </a:ext>
            </a:extLst>
          </p:cNvPr>
          <p:cNvSpPr>
            <a:spLocks noGrp="1"/>
          </p:cNvSpPr>
          <p:nvPr>
            <p:ph type="body" sz="quarter" idx="13"/>
          </p:nvPr>
        </p:nvSpPr>
        <p:spPr/>
        <p:txBody>
          <a:bodyPr/>
          <a:lstStyle/>
          <a:p>
            <a:pPr lvl="0"/>
            <a:r>
              <a:rPr lang="en-US" dirty="0"/>
              <a:t>What will you do when your database administrators become data designers?</a:t>
            </a:r>
          </a:p>
        </p:txBody>
      </p:sp>
      <p:pic>
        <p:nvPicPr>
          <p:cNvPr id="13" name="Picture 6">
            <a:extLst>
              <a:ext uri="{FF2B5EF4-FFF2-40B4-BE49-F238E27FC236}">
                <a16:creationId xmlns:a16="http://schemas.microsoft.com/office/drawing/2014/main" id="{8A101C4A-6F59-4BEF-BD9A-9A83913BF2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9693"/>
          <a:stretch/>
        </p:blipFill>
        <p:spPr bwMode="auto">
          <a:xfrm>
            <a:off x="7899007" y="3337437"/>
            <a:ext cx="4292994" cy="3429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4" name="Picture 8">
            <a:extLst>
              <a:ext uri="{FF2B5EF4-FFF2-40B4-BE49-F238E27FC236}">
                <a16:creationId xmlns:a16="http://schemas.microsoft.com/office/drawing/2014/main" id="{64842C01-3E7F-4434-A35E-DA3398AE95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871" b="45365"/>
          <a:stretch/>
        </p:blipFill>
        <p:spPr bwMode="auto">
          <a:xfrm>
            <a:off x="7625943" y="4924662"/>
            <a:ext cx="4566058" cy="191166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 name="Picture 9" descr="A picture containing drawing&#10;&#10;Description automatically generated">
            <a:extLst>
              <a:ext uri="{FF2B5EF4-FFF2-40B4-BE49-F238E27FC236}">
                <a16:creationId xmlns:a16="http://schemas.microsoft.com/office/drawing/2014/main" id="{0BBBB381-4BF9-4060-A288-9866255B99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9452" y="1572634"/>
            <a:ext cx="2646836" cy="1683682"/>
          </a:xfrm>
          <a:prstGeom prst="rect">
            <a:avLst/>
          </a:prstGeom>
        </p:spPr>
      </p:pic>
      <p:pic>
        <p:nvPicPr>
          <p:cNvPr id="1028" name="Picture 4">
            <a:extLst>
              <a:ext uri="{FF2B5EF4-FFF2-40B4-BE49-F238E27FC236}">
                <a16:creationId xmlns:a16="http://schemas.microsoft.com/office/drawing/2014/main" id="{04AE94B3-2CA1-4426-88ED-863FEEE1E88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9110"/>
          <a:stretch/>
        </p:blipFill>
        <p:spPr bwMode="auto">
          <a:xfrm>
            <a:off x="107573" y="3429001"/>
            <a:ext cx="4850848" cy="248043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3F8A731B-303A-4975-94DC-20DB81CE4D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8444" y="4746074"/>
            <a:ext cx="3646590" cy="209025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72357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4D7F7E8-3FFC-47A9-B010-F5164A2B830B}"/>
              </a:ext>
            </a:extLst>
          </p:cNvPr>
          <p:cNvSpPr>
            <a:spLocks noGrp="1"/>
          </p:cNvSpPr>
          <p:nvPr>
            <p:ph idx="15"/>
          </p:nvPr>
        </p:nvSpPr>
        <p:spPr>
          <a:xfrm>
            <a:off x="508000" y="1703389"/>
            <a:ext cx="5798715" cy="4087814"/>
          </a:xfrm>
        </p:spPr>
        <p:txBody>
          <a:bodyPr/>
          <a:lstStyle/>
          <a:p>
            <a:r>
              <a:rPr lang="en-US" dirty="0"/>
              <a:t>Before data can be valuable, there must be data markers that you can recognize to delineate how records are the same, different, or unique</a:t>
            </a:r>
          </a:p>
          <a:p>
            <a:pPr lvl="1"/>
            <a:r>
              <a:rPr lang="en-US" dirty="0"/>
              <a:t>It’s your personalized ability to analyze data</a:t>
            </a:r>
          </a:p>
          <a:p>
            <a:endParaRPr lang="en-US" dirty="0"/>
          </a:p>
        </p:txBody>
      </p:sp>
      <p:sp>
        <p:nvSpPr>
          <p:cNvPr id="3" name="Title 2">
            <a:extLst>
              <a:ext uri="{FF2B5EF4-FFF2-40B4-BE49-F238E27FC236}">
                <a16:creationId xmlns:a16="http://schemas.microsoft.com/office/drawing/2014/main" id="{E2FFC069-0375-4664-A2E4-FEEF2FCC31F6}"/>
              </a:ext>
            </a:extLst>
          </p:cNvPr>
          <p:cNvSpPr>
            <a:spLocks noGrp="1"/>
          </p:cNvSpPr>
          <p:nvPr>
            <p:ph type="title"/>
          </p:nvPr>
        </p:nvSpPr>
        <p:spPr/>
        <p:txBody>
          <a:bodyPr/>
          <a:lstStyle/>
          <a:p>
            <a:r>
              <a:rPr lang="en-US" dirty="0"/>
              <a:t>A new acronym </a:t>
            </a:r>
            <a:r>
              <a:rPr lang="en-US" dirty="0" err="1"/>
              <a:t>CDM</a:t>
            </a:r>
            <a:r>
              <a:rPr lang="en-US" dirty="0"/>
              <a:t>: Custom Data Markers</a:t>
            </a:r>
          </a:p>
        </p:txBody>
      </p:sp>
      <p:sp>
        <p:nvSpPr>
          <p:cNvPr id="4" name="Slide Number Placeholder 3">
            <a:extLst>
              <a:ext uri="{FF2B5EF4-FFF2-40B4-BE49-F238E27FC236}">
                <a16:creationId xmlns:a16="http://schemas.microsoft.com/office/drawing/2014/main" id="{23A6D65B-AD37-4464-B74C-8EB24A9F8B0E}"/>
              </a:ext>
            </a:extLst>
          </p:cNvPr>
          <p:cNvSpPr>
            <a:spLocks noGrp="1"/>
          </p:cNvSpPr>
          <p:nvPr>
            <p:ph type="sldNum" sz="quarter" idx="4"/>
          </p:nvPr>
        </p:nvSpPr>
        <p:spPr/>
        <p:txBody>
          <a:bodyPr/>
          <a:lstStyle/>
          <a:p>
            <a:fld id="{E31375A4-56A4-47D6-9801-1991572033F7}" type="slidenum">
              <a:rPr lang="en-US" smtClean="0"/>
              <a:pPr/>
              <a:t>23</a:t>
            </a:fld>
            <a:endParaRPr lang="en-US" dirty="0"/>
          </a:p>
        </p:txBody>
      </p:sp>
      <p:sp>
        <p:nvSpPr>
          <p:cNvPr id="5" name="Text Placeholder 4">
            <a:extLst>
              <a:ext uri="{FF2B5EF4-FFF2-40B4-BE49-F238E27FC236}">
                <a16:creationId xmlns:a16="http://schemas.microsoft.com/office/drawing/2014/main" id="{3640AF93-E724-453F-8F24-EE1C9858CCFC}"/>
              </a:ext>
            </a:extLst>
          </p:cNvPr>
          <p:cNvSpPr>
            <a:spLocks noGrp="1"/>
          </p:cNvSpPr>
          <p:nvPr>
            <p:ph type="body" sz="quarter" idx="13"/>
          </p:nvPr>
        </p:nvSpPr>
        <p:spPr/>
        <p:txBody>
          <a:bodyPr/>
          <a:lstStyle/>
          <a:p>
            <a:r>
              <a:rPr lang="en-US" dirty="0"/>
              <a:t>An Underestimated capability, about to grab some attention in 2020</a:t>
            </a:r>
          </a:p>
        </p:txBody>
      </p:sp>
      <p:pic>
        <p:nvPicPr>
          <p:cNvPr id="8" name="Picture 4">
            <a:extLst>
              <a:ext uri="{FF2B5EF4-FFF2-40B4-BE49-F238E27FC236}">
                <a16:creationId xmlns:a16="http://schemas.microsoft.com/office/drawing/2014/main" id="{2E9D990D-EBA1-49F2-AC3C-F076654DEC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638"/>
          <a:stretch/>
        </p:blipFill>
        <p:spPr bwMode="auto">
          <a:xfrm>
            <a:off x="6667325" y="1703389"/>
            <a:ext cx="5524676" cy="409304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E7F688CD-7643-4965-B714-53C6A119F9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629" y="3527567"/>
            <a:ext cx="5482642" cy="268133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B675A064-A97E-4D7A-A2FB-58626836AEE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7066"/>
          <a:stretch/>
        </p:blipFill>
        <p:spPr bwMode="auto">
          <a:xfrm>
            <a:off x="5524677" y="3902011"/>
            <a:ext cx="5618778" cy="295598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4720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E895CCC-BBF6-4C15-A13D-B65E6F11E466}"/>
              </a:ext>
            </a:extLst>
          </p:cNvPr>
          <p:cNvSpPr>
            <a:spLocks noGrp="1"/>
          </p:cNvSpPr>
          <p:nvPr>
            <p:ph type="ctrTitle"/>
          </p:nvPr>
        </p:nvSpPr>
        <p:spPr>
          <a:xfrm>
            <a:off x="647701" y="1703388"/>
            <a:ext cx="4142511" cy="1502799"/>
          </a:xfrm>
        </p:spPr>
        <p:txBody>
          <a:bodyPr/>
          <a:lstStyle/>
          <a:p>
            <a:r>
              <a:rPr lang="en-US" dirty="0"/>
              <a:t>THE HOLY GRAIL</a:t>
            </a:r>
          </a:p>
        </p:txBody>
      </p:sp>
      <p:sp>
        <p:nvSpPr>
          <p:cNvPr id="8" name="Text Placeholder 7">
            <a:extLst>
              <a:ext uri="{FF2B5EF4-FFF2-40B4-BE49-F238E27FC236}">
                <a16:creationId xmlns:a16="http://schemas.microsoft.com/office/drawing/2014/main" id="{0EB99BD4-C935-44B9-A699-6889633985CB}"/>
              </a:ext>
            </a:extLst>
          </p:cNvPr>
          <p:cNvSpPr>
            <a:spLocks noGrp="1"/>
          </p:cNvSpPr>
          <p:nvPr>
            <p:ph type="body" sz="quarter" idx="10"/>
          </p:nvPr>
        </p:nvSpPr>
        <p:spPr/>
        <p:txBody>
          <a:bodyPr/>
          <a:lstStyle/>
          <a:p>
            <a:r>
              <a:rPr lang="en-US" sz="3200" dirty="0"/>
              <a:t>What if you could create your own formula for what designates someone as </a:t>
            </a:r>
            <a:r>
              <a:rPr lang="en-US" sz="3200" b="1" dirty="0"/>
              <a:t>a direct deposit member?</a:t>
            </a:r>
          </a:p>
          <a:p>
            <a:endParaRPr lang="en-US" sz="3200" dirty="0"/>
          </a:p>
          <a:p>
            <a:r>
              <a:rPr lang="en-US" sz="3200" dirty="0"/>
              <a:t>This label would let you manage the relationship, reward it, and rethink how payment labels might be an important tactic in your future</a:t>
            </a:r>
          </a:p>
        </p:txBody>
      </p:sp>
      <p:sp>
        <p:nvSpPr>
          <p:cNvPr id="4" name="Slide Number Placeholder 3">
            <a:extLst>
              <a:ext uri="{FF2B5EF4-FFF2-40B4-BE49-F238E27FC236}">
                <a16:creationId xmlns:a16="http://schemas.microsoft.com/office/drawing/2014/main" id="{CA5F0903-00D9-4507-951D-43E41696F70A}"/>
              </a:ext>
            </a:extLst>
          </p:cNvPr>
          <p:cNvSpPr>
            <a:spLocks noGrp="1"/>
          </p:cNvSpPr>
          <p:nvPr>
            <p:ph type="sldNum" sz="quarter" idx="4"/>
          </p:nvPr>
        </p:nvSpPr>
        <p:spPr/>
        <p:txBody>
          <a:bodyPr/>
          <a:lstStyle/>
          <a:p>
            <a:fld id="{E31375A4-56A4-47D6-9801-1991572033F7}" type="slidenum">
              <a:rPr lang="en-US" smtClean="0"/>
              <a:pPr/>
              <a:t>24</a:t>
            </a:fld>
            <a:endParaRPr lang="en-US" dirty="0"/>
          </a:p>
        </p:txBody>
      </p:sp>
      <p:pic>
        <p:nvPicPr>
          <p:cNvPr id="9" name="Picture 8" descr="A close up of food&#10;&#10;Description automatically generated">
            <a:extLst>
              <a:ext uri="{FF2B5EF4-FFF2-40B4-BE49-F238E27FC236}">
                <a16:creationId xmlns:a16="http://schemas.microsoft.com/office/drawing/2014/main" id="{16970FA6-C086-4158-9DA7-69DA8C21A70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47701" y="3429000"/>
            <a:ext cx="4167346" cy="2297250"/>
          </a:xfrm>
          <a:prstGeom prst="rect">
            <a:avLst/>
          </a:prstGeom>
        </p:spPr>
      </p:pic>
    </p:spTree>
    <p:extLst>
      <p:ext uri="{BB962C8B-B14F-4D97-AF65-F5344CB8AC3E}">
        <p14:creationId xmlns:p14="http://schemas.microsoft.com/office/powerpoint/2010/main" val="697153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E895CCC-BBF6-4C15-A13D-B65E6F11E466}"/>
              </a:ext>
            </a:extLst>
          </p:cNvPr>
          <p:cNvSpPr>
            <a:spLocks noGrp="1"/>
          </p:cNvSpPr>
          <p:nvPr>
            <p:ph type="ctrTitle"/>
          </p:nvPr>
        </p:nvSpPr>
        <p:spPr>
          <a:xfrm>
            <a:off x="647701" y="1703388"/>
            <a:ext cx="4142511" cy="1502799"/>
          </a:xfrm>
        </p:spPr>
        <p:txBody>
          <a:bodyPr/>
          <a:lstStyle/>
          <a:p>
            <a:r>
              <a:rPr lang="en-US" dirty="0"/>
              <a:t>THE HOLY GRAIL</a:t>
            </a:r>
          </a:p>
        </p:txBody>
      </p:sp>
      <p:sp>
        <p:nvSpPr>
          <p:cNvPr id="8" name="Text Placeholder 7">
            <a:extLst>
              <a:ext uri="{FF2B5EF4-FFF2-40B4-BE49-F238E27FC236}">
                <a16:creationId xmlns:a16="http://schemas.microsoft.com/office/drawing/2014/main" id="{0EB99BD4-C935-44B9-A699-6889633985CB}"/>
              </a:ext>
            </a:extLst>
          </p:cNvPr>
          <p:cNvSpPr>
            <a:spLocks noGrp="1"/>
          </p:cNvSpPr>
          <p:nvPr>
            <p:ph type="body" sz="quarter" idx="10"/>
          </p:nvPr>
        </p:nvSpPr>
        <p:spPr/>
        <p:txBody>
          <a:bodyPr/>
          <a:lstStyle/>
          <a:p>
            <a:r>
              <a:rPr lang="en-US" sz="3200" dirty="0"/>
              <a:t>How long have we been searching for the perfect “</a:t>
            </a:r>
            <a:r>
              <a:rPr lang="en-US" sz="3200" b="1" dirty="0"/>
              <a:t>Next Suggested Product</a:t>
            </a:r>
            <a:r>
              <a:rPr lang="en-US" sz="3200" dirty="0"/>
              <a:t>” calculator?</a:t>
            </a:r>
          </a:p>
        </p:txBody>
      </p:sp>
      <p:sp>
        <p:nvSpPr>
          <p:cNvPr id="4" name="Slide Number Placeholder 3">
            <a:extLst>
              <a:ext uri="{FF2B5EF4-FFF2-40B4-BE49-F238E27FC236}">
                <a16:creationId xmlns:a16="http://schemas.microsoft.com/office/drawing/2014/main" id="{CA5F0903-00D9-4507-951D-43E41696F70A}"/>
              </a:ext>
            </a:extLst>
          </p:cNvPr>
          <p:cNvSpPr>
            <a:spLocks noGrp="1"/>
          </p:cNvSpPr>
          <p:nvPr>
            <p:ph type="sldNum" sz="quarter" idx="4"/>
          </p:nvPr>
        </p:nvSpPr>
        <p:spPr/>
        <p:txBody>
          <a:bodyPr/>
          <a:lstStyle/>
          <a:p>
            <a:fld id="{E31375A4-56A4-47D6-9801-1991572033F7}" type="slidenum">
              <a:rPr lang="en-US" smtClean="0"/>
              <a:pPr/>
              <a:t>25</a:t>
            </a:fld>
            <a:endParaRPr lang="en-US" dirty="0"/>
          </a:p>
        </p:txBody>
      </p:sp>
      <p:pic>
        <p:nvPicPr>
          <p:cNvPr id="9" name="Picture 8" descr="A close up of food&#10;&#10;Description automatically generated">
            <a:extLst>
              <a:ext uri="{FF2B5EF4-FFF2-40B4-BE49-F238E27FC236}">
                <a16:creationId xmlns:a16="http://schemas.microsoft.com/office/drawing/2014/main" id="{16970FA6-C086-4158-9DA7-69DA8C21A70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47701" y="3429000"/>
            <a:ext cx="4167346" cy="2297250"/>
          </a:xfrm>
          <a:prstGeom prst="rect">
            <a:avLst/>
          </a:prstGeom>
        </p:spPr>
      </p:pic>
      <p:sp>
        <p:nvSpPr>
          <p:cNvPr id="2" name="TextBox 1">
            <a:extLst>
              <a:ext uri="{FF2B5EF4-FFF2-40B4-BE49-F238E27FC236}">
                <a16:creationId xmlns:a16="http://schemas.microsoft.com/office/drawing/2014/main" id="{11728635-0180-46DB-865C-4D91F9949311}"/>
              </a:ext>
            </a:extLst>
          </p:cNvPr>
          <p:cNvSpPr txBox="1"/>
          <p:nvPr/>
        </p:nvSpPr>
        <p:spPr>
          <a:xfrm rot="20951684">
            <a:off x="1339357" y="1913020"/>
            <a:ext cx="2303362" cy="707886"/>
          </a:xfrm>
          <a:prstGeom prst="rect">
            <a:avLst/>
          </a:prstGeom>
          <a:noFill/>
        </p:spPr>
        <p:txBody>
          <a:bodyPr wrap="square" rtlCol="0">
            <a:spAutoFit/>
          </a:bodyPr>
          <a:lstStyle/>
          <a:p>
            <a:r>
              <a:rPr lang="en-US" sz="4000" b="1" dirty="0">
                <a:solidFill>
                  <a:schemeClr val="accent2">
                    <a:lumMod val="60000"/>
                    <a:lumOff val="40000"/>
                  </a:schemeClr>
                </a:solidFill>
              </a:rPr>
              <a:t>OTHER</a:t>
            </a:r>
          </a:p>
        </p:txBody>
      </p:sp>
      <p:sp>
        <p:nvSpPr>
          <p:cNvPr id="5" name="Freeform: Shape 4">
            <a:extLst>
              <a:ext uri="{FF2B5EF4-FFF2-40B4-BE49-F238E27FC236}">
                <a16:creationId xmlns:a16="http://schemas.microsoft.com/office/drawing/2014/main" id="{CE61BAF8-7414-497F-B922-6F91A9F1CCAD}"/>
              </a:ext>
            </a:extLst>
          </p:cNvPr>
          <p:cNvSpPr/>
          <p:nvPr/>
        </p:nvSpPr>
        <p:spPr>
          <a:xfrm>
            <a:off x="1526688" y="3016444"/>
            <a:ext cx="255460" cy="189743"/>
          </a:xfrm>
          <a:custGeom>
            <a:avLst/>
            <a:gdLst>
              <a:gd name="connsiteX0" fmla="*/ 0 w 382555"/>
              <a:gd name="connsiteY0" fmla="*/ 475862 h 475862"/>
              <a:gd name="connsiteX1" fmla="*/ 177281 w 382555"/>
              <a:gd name="connsiteY1" fmla="*/ 0 h 475862"/>
              <a:gd name="connsiteX2" fmla="*/ 382555 w 382555"/>
              <a:gd name="connsiteY2" fmla="*/ 438539 h 475862"/>
            </a:gdLst>
            <a:ahLst/>
            <a:cxnLst>
              <a:cxn ang="0">
                <a:pos x="connsiteX0" y="connsiteY0"/>
              </a:cxn>
              <a:cxn ang="0">
                <a:pos x="connsiteX1" y="connsiteY1"/>
              </a:cxn>
              <a:cxn ang="0">
                <a:pos x="connsiteX2" y="connsiteY2"/>
              </a:cxn>
            </a:cxnLst>
            <a:rect l="l" t="t" r="r" b="b"/>
            <a:pathLst>
              <a:path w="382555" h="475862">
                <a:moveTo>
                  <a:pt x="0" y="475862"/>
                </a:moveTo>
                <a:lnTo>
                  <a:pt x="177281" y="0"/>
                </a:lnTo>
                <a:lnTo>
                  <a:pt x="382555" y="438539"/>
                </a:lnTo>
              </a:path>
            </a:pathLst>
          </a:custGeom>
          <a:no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9221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2"/>
            <a:extLst>
              <a:ext uri="{FF2B5EF4-FFF2-40B4-BE49-F238E27FC236}">
                <a16:creationId xmlns:a16="http://schemas.microsoft.com/office/drawing/2014/main" id="{72E5E163-C4B6-4829-9532-789A5A01E4D2}"/>
              </a:ext>
            </a:extLst>
          </p:cNvPr>
          <p:cNvPicPr>
            <a:picLocks noChangeAspect="1"/>
          </p:cNvPicPr>
          <p:nvPr/>
        </p:nvPicPr>
        <p:blipFill>
          <a:blip r:embed="rId3"/>
          <a:stretch>
            <a:fillRect/>
          </a:stretch>
        </p:blipFill>
        <p:spPr>
          <a:xfrm>
            <a:off x="5855445" y="15857"/>
            <a:ext cx="5390915" cy="6858000"/>
          </a:xfrm>
          <a:prstGeom prst="rect">
            <a:avLst/>
          </a:prstGeom>
          <a:ln>
            <a:noFill/>
          </a:ln>
          <a:effectLst>
            <a:outerShdw blurRad="190500" algn="tl" rotWithShape="0">
              <a:srgbClr val="000000">
                <a:alpha val="70000"/>
              </a:srgbClr>
            </a:outerShdw>
          </a:effectLst>
        </p:spPr>
      </p:pic>
      <p:pic>
        <p:nvPicPr>
          <p:cNvPr id="6" name="Picture 5" descr="A screenshot of a social media post&#10;&#10;Description automatically generated">
            <a:extLst>
              <a:ext uri="{FF2B5EF4-FFF2-40B4-BE49-F238E27FC236}">
                <a16:creationId xmlns:a16="http://schemas.microsoft.com/office/drawing/2014/main" id="{E0B313D9-88E3-4C43-8833-B8FF4C0715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45502">
            <a:off x="3875889" y="4073245"/>
            <a:ext cx="2523714" cy="3264076"/>
          </a:xfrm>
          <a:prstGeom prst="rect">
            <a:avLst/>
          </a:prstGeom>
          <a:ln>
            <a:noFill/>
          </a:ln>
          <a:effectLst>
            <a:outerShdw blurRad="190500" algn="tl" rotWithShape="0">
              <a:srgbClr val="000000">
                <a:alpha val="70000"/>
              </a:srgbClr>
            </a:outerShdw>
          </a:effectLst>
        </p:spPr>
      </p:pic>
      <p:sp>
        <p:nvSpPr>
          <p:cNvPr id="3" name="Title 2">
            <a:extLst>
              <a:ext uri="{FF2B5EF4-FFF2-40B4-BE49-F238E27FC236}">
                <a16:creationId xmlns:a16="http://schemas.microsoft.com/office/drawing/2014/main" id="{105005B9-FEB1-4F0E-B338-060D87B1A684}"/>
              </a:ext>
            </a:extLst>
          </p:cNvPr>
          <p:cNvSpPr>
            <a:spLocks noGrp="1"/>
          </p:cNvSpPr>
          <p:nvPr>
            <p:ph type="title"/>
          </p:nvPr>
        </p:nvSpPr>
        <p:spPr/>
        <p:txBody>
          <a:bodyPr/>
          <a:lstStyle/>
          <a:p>
            <a:pPr lvl="0"/>
            <a:r>
              <a:rPr lang="en-US" sz="4000" dirty="0"/>
              <a:t>Introducing </a:t>
            </a:r>
            <a:br>
              <a:rPr lang="en-US" sz="4000" dirty="0"/>
            </a:br>
            <a:r>
              <a:rPr lang="en-US" sz="4000" dirty="0"/>
              <a:t>the Business Intelligence Advisory Board</a:t>
            </a:r>
          </a:p>
        </p:txBody>
      </p:sp>
      <p:sp>
        <p:nvSpPr>
          <p:cNvPr id="5" name="Text Placeholder 4">
            <a:extLst>
              <a:ext uri="{FF2B5EF4-FFF2-40B4-BE49-F238E27FC236}">
                <a16:creationId xmlns:a16="http://schemas.microsoft.com/office/drawing/2014/main" id="{D9005469-631C-44B1-8D58-0D4156D3B451}"/>
              </a:ext>
            </a:extLst>
          </p:cNvPr>
          <p:cNvSpPr>
            <a:spLocks noGrp="1"/>
          </p:cNvSpPr>
          <p:nvPr>
            <p:ph type="body" sz="half" idx="2"/>
          </p:nvPr>
        </p:nvSpPr>
        <p:spPr/>
        <p:txBody>
          <a:bodyPr/>
          <a:lstStyle/>
          <a:p>
            <a:pPr lvl="0"/>
            <a:r>
              <a:rPr lang="en-US" dirty="0"/>
              <a:t>how is this different from the BizLink Advisory BOARD?</a:t>
            </a:r>
          </a:p>
          <a:p>
            <a:pPr lvl="0"/>
            <a:r>
              <a:rPr lang="en-US" sz="1400" b="0" dirty="0"/>
              <a:t>(we have a lot of advisory </a:t>
            </a:r>
            <a:br>
              <a:rPr lang="en-US" sz="1400" b="0" dirty="0"/>
            </a:br>
            <a:r>
              <a:rPr lang="en-US" sz="1400" b="0" dirty="0"/>
              <a:t>BOARDS these days)</a:t>
            </a:r>
          </a:p>
        </p:txBody>
      </p:sp>
      <p:sp>
        <p:nvSpPr>
          <p:cNvPr id="4" name="Slide Number Placeholder 3">
            <a:extLst>
              <a:ext uri="{FF2B5EF4-FFF2-40B4-BE49-F238E27FC236}">
                <a16:creationId xmlns:a16="http://schemas.microsoft.com/office/drawing/2014/main" id="{769A10E3-0F4B-473F-9DDE-C568F5173A6E}"/>
              </a:ext>
            </a:extLst>
          </p:cNvPr>
          <p:cNvSpPr>
            <a:spLocks noGrp="1"/>
          </p:cNvSpPr>
          <p:nvPr>
            <p:ph type="sldNum" sz="quarter" idx="12"/>
          </p:nvPr>
        </p:nvSpPr>
        <p:spPr/>
        <p:txBody>
          <a:bodyPr/>
          <a:lstStyle/>
          <a:p>
            <a:fld id="{E31375A4-56A4-47D6-9801-1991572033F7}" type="slidenum">
              <a:rPr lang="en-US" smtClean="0"/>
              <a:pPr/>
              <a:t>26</a:t>
            </a:fld>
            <a:endParaRPr lang="en-US" dirty="0"/>
          </a:p>
        </p:txBody>
      </p:sp>
      <p:sp>
        <p:nvSpPr>
          <p:cNvPr id="11" name="Thought Bubble: Cloud 10">
            <a:extLst>
              <a:ext uri="{FF2B5EF4-FFF2-40B4-BE49-F238E27FC236}">
                <a16:creationId xmlns:a16="http://schemas.microsoft.com/office/drawing/2014/main" id="{8E9E82DF-21B9-472F-977D-AFC42F3D6C58}"/>
              </a:ext>
            </a:extLst>
          </p:cNvPr>
          <p:cNvSpPr/>
          <p:nvPr/>
        </p:nvSpPr>
        <p:spPr>
          <a:xfrm>
            <a:off x="5419035" y="4013216"/>
            <a:ext cx="3300845" cy="2108299"/>
          </a:xfrm>
          <a:prstGeom prst="cloudCallout">
            <a:avLst>
              <a:gd name="adj1" fmla="val -48850"/>
              <a:gd name="adj2" fmla="val 52150"/>
            </a:avLst>
          </a:prstGeom>
        </p:spPr>
        <p:style>
          <a:lnRef idx="1">
            <a:schemeClr val="accent4"/>
          </a:lnRef>
          <a:fillRef idx="2">
            <a:schemeClr val="accent4"/>
          </a:fillRef>
          <a:effectRef idx="1">
            <a:schemeClr val="accent4"/>
          </a:effectRef>
          <a:fontRef idx="minor">
            <a:schemeClr val="dk1"/>
          </a:fontRef>
        </p:style>
        <p:txBody>
          <a:bodyPr wrap="square" lIns="0" tIns="0" rIns="0" bIns="0">
            <a:spAutoFit/>
          </a:bodyPr>
          <a:lstStyle/>
          <a:p>
            <a:pPr lvl="0" algn="ctr"/>
            <a:r>
              <a:rPr lang="en-US" dirty="0"/>
              <a:t>One of the first projects to emerge from the Business Intelligence Advisory Board</a:t>
            </a:r>
          </a:p>
        </p:txBody>
      </p:sp>
      <p:pic>
        <p:nvPicPr>
          <p:cNvPr id="13" name="Graphic 12" descr="Paperclip">
            <a:extLst>
              <a:ext uri="{FF2B5EF4-FFF2-40B4-BE49-F238E27FC236}">
                <a16:creationId xmlns:a16="http://schemas.microsoft.com/office/drawing/2014/main" id="{ADFB2970-89B0-4AF1-83DF-4E14A5A7543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98245" y="3784616"/>
            <a:ext cx="457200" cy="457200"/>
          </a:xfrm>
          <a:prstGeom prst="rect">
            <a:avLst/>
          </a:prstGeom>
        </p:spPr>
      </p:pic>
      <p:sp>
        <p:nvSpPr>
          <p:cNvPr id="2" name="Oval 1">
            <a:extLst>
              <a:ext uri="{FF2B5EF4-FFF2-40B4-BE49-F238E27FC236}">
                <a16:creationId xmlns:a16="http://schemas.microsoft.com/office/drawing/2014/main" id="{9AED3394-5D23-4E8A-B00A-95BB89AE6EB2}"/>
              </a:ext>
            </a:extLst>
          </p:cNvPr>
          <p:cNvSpPr/>
          <p:nvPr/>
        </p:nvSpPr>
        <p:spPr>
          <a:xfrm>
            <a:off x="9110444" y="5075339"/>
            <a:ext cx="2365695" cy="704676"/>
          </a:xfrm>
          <a:prstGeom prst="ellipse">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90256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F0DA40-258A-4141-92EC-CEEAE6DBF780}"/>
              </a:ext>
            </a:extLst>
          </p:cNvPr>
          <p:cNvSpPr>
            <a:spLocks noGrp="1"/>
          </p:cNvSpPr>
          <p:nvPr>
            <p:ph type="title"/>
          </p:nvPr>
        </p:nvSpPr>
        <p:spPr/>
        <p:txBody>
          <a:bodyPr/>
          <a:lstStyle/>
          <a:p>
            <a:pPr lvl="0"/>
            <a:r>
              <a:rPr lang="en-US" dirty="0"/>
              <a:t>Static Pool Analysis Phase 2 </a:t>
            </a:r>
          </a:p>
        </p:txBody>
      </p:sp>
      <p:sp>
        <p:nvSpPr>
          <p:cNvPr id="4" name="Slide Number Placeholder 3">
            <a:extLst>
              <a:ext uri="{FF2B5EF4-FFF2-40B4-BE49-F238E27FC236}">
                <a16:creationId xmlns:a16="http://schemas.microsoft.com/office/drawing/2014/main" id="{7D7E26B2-9011-4E5C-A8E1-60C660B74653}"/>
              </a:ext>
            </a:extLst>
          </p:cNvPr>
          <p:cNvSpPr>
            <a:spLocks noGrp="1"/>
          </p:cNvSpPr>
          <p:nvPr>
            <p:ph type="sldNum" sz="quarter" idx="4"/>
          </p:nvPr>
        </p:nvSpPr>
        <p:spPr/>
        <p:txBody>
          <a:bodyPr/>
          <a:lstStyle/>
          <a:p>
            <a:fld id="{E31375A4-56A4-47D6-9801-1991572033F7}" type="slidenum">
              <a:rPr lang="en-US" smtClean="0"/>
              <a:pPr/>
              <a:t>27</a:t>
            </a:fld>
            <a:endParaRPr lang="en-US" dirty="0"/>
          </a:p>
        </p:txBody>
      </p:sp>
      <p:sp>
        <p:nvSpPr>
          <p:cNvPr id="5" name="Text Placeholder 4">
            <a:extLst>
              <a:ext uri="{FF2B5EF4-FFF2-40B4-BE49-F238E27FC236}">
                <a16:creationId xmlns:a16="http://schemas.microsoft.com/office/drawing/2014/main" id="{9CA2D717-33A9-4117-A02C-6412C24B004B}"/>
              </a:ext>
            </a:extLst>
          </p:cNvPr>
          <p:cNvSpPr>
            <a:spLocks noGrp="1"/>
          </p:cNvSpPr>
          <p:nvPr>
            <p:ph type="body" sz="quarter" idx="13"/>
          </p:nvPr>
        </p:nvSpPr>
        <p:spPr>
          <a:xfrm>
            <a:off x="508002" y="1223137"/>
            <a:ext cx="5815244" cy="342968"/>
          </a:xfrm>
        </p:spPr>
        <p:txBody>
          <a:bodyPr/>
          <a:lstStyle/>
          <a:p>
            <a:pPr lvl="0"/>
            <a:r>
              <a:rPr lang="en-US" dirty="0"/>
              <a:t>Will SPA die without the fear of </a:t>
            </a:r>
            <a:r>
              <a:rPr lang="en-US" dirty="0" err="1"/>
              <a:t>CECL</a:t>
            </a:r>
            <a:r>
              <a:rPr lang="en-US" dirty="0"/>
              <a:t>?</a:t>
            </a:r>
          </a:p>
        </p:txBody>
      </p:sp>
      <p:pic>
        <p:nvPicPr>
          <p:cNvPr id="7" name="Picture 6">
            <a:extLst>
              <a:ext uri="{FF2B5EF4-FFF2-40B4-BE49-F238E27FC236}">
                <a16:creationId xmlns:a16="http://schemas.microsoft.com/office/drawing/2014/main" id="{F0B623D2-CFDD-4F98-9530-48131514A1E7}"/>
              </a:ext>
            </a:extLst>
          </p:cNvPr>
          <p:cNvPicPr>
            <a:picLocks noChangeAspect="1"/>
          </p:cNvPicPr>
          <p:nvPr/>
        </p:nvPicPr>
        <p:blipFill>
          <a:blip r:embed="rId2"/>
          <a:stretch>
            <a:fillRect/>
          </a:stretch>
        </p:blipFill>
        <p:spPr>
          <a:xfrm>
            <a:off x="6197600" y="312975"/>
            <a:ext cx="5648772" cy="6354868"/>
          </a:xfrm>
          <a:prstGeom prst="rect">
            <a:avLst/>
          </a:prstGeom>
          <a:ln>
            <a:noFill/>
          </a:ln>
          <a:effectLst>
            <a:outerShdw blurRad="190500" algn="tl" rotWithShape="0">
              <a:srgbClr val="000000">
                <a:alpha val="70000"/>
              </a:srgbClr>
            </a:outerShdw>
          </a:effectLst>
        </p:spPr>
      </p:pic>
      <p:sp>
        <p:nvSpPr>
          <p:cNvPr id="8" name="Rectangle 7">
            <a:extLst>
              <a:ext uri="{FF2B5EF4-FFF2-40B4-BE49-F238E27FC236}">
                <a16:creationId xmlns:a16="http://schemas.microsoft.com/office/drawing/2014/main" id="{C0F4F587-3271-415B-903D-84FA4C6ACDD1}"/>
              </a:ext>
            </a:extLst>
          </p:cNvPr>
          <p:cNvSpPr/>
          <p:nvPr/>
        </p:nvSpPr>
        <p:spPr>
          <a:xfrm>
            <a:off x="9262378" y="5710831"/>
            <a:ext cx="2841072" cy="5373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Worksheet mockup only and subject to change; figures not accurate</a:t>
            </a:r>
          </a:p>
        </p:txBody>
      </p:sp>
      <p:pic>
        <p:nvPicPr>
          <p:cNvPr id="15" name="Picture 14">
            <a:extLst>
              <a:ext uri="{FF2B5EF4-FFF2-40B4-BE49-F238E27FC236}">
                <a16:creationId xmlns:a16="http://schemas.microsoft.com/office/drawing/2014/main" id="{FC747C16-E57B-4266-83AD-CC6BCC425C12}"/>
              </a:ext>
            </a:extLst>
          </p:cNvPr>
          <p:cNvPicPr>
            <a:picLocks noChangeAspect="1"/>
          </p:cNvPicPr>
          <p:nvPr/>
        </p:nvPicPr>
        <p:blipFill>
          <a:blip r:embed="rId3"/>
          <a:stretch>
            <a:fillRect/>
          </a:stretch>
        </p:blipFill>
        <p:spPr>
          <a:xfrm>
            <a:off x="808698" y="1649995"/>
            <a:ext cx="4795552" cy="541353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147834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1AFF4CBF-B9E2-4109-BA3D-1EAB26B332D9}"/>
              </a:ext>
            </a:extLst>
          </p:cNvPr>
          <p:cNvSpPr>
            <a:spLocks noGrp="1"/>
          </p:cNvSpPr>
          <p:nvPr>
            <p:ph idx="15"/>
          </p:nvPr>
        </p:nvSpPr>
        <p:spPr>
          <a:xfrm>
            <a:off x="508001" y="1342239"/>
            <a:ext cx="3023764" cy="4448964"/>
          </a:xfrm>
        </p:spPr>
        <p:txBody>
          <a:bodyPr/>
          <a:lstStyle/>
          <a:p>
            <a:r>
              <a:rPr lang="en-US" dirty="0"/>
              <a:t>You can see the pool, and it’s a cool spreadsheet...but can you see what else to do?</a:t>
            </a:r>
          </a:p>
          <a:p>
            <a:r>
              <a:rPr lang="en-US" dirty="0"/>
              <a:t>CEOs and CFOs need to sit down and think about what they can DO with these tables, besides just look at them</a:t>
            </a:r>
          </a:p>
          <a:p>
            <a:endParaRPr lang="en-US" dirty="0"/>
          </a:p>
        </p:txBody>
      </p:sp>
      <p:sp>
        <p:nvSpPr>
          <p:cNvPr id="3" name="Title 2">
            <a:extLst>
              <a:ext uri="{FF2B5EF4-FFF2-40B4-BE49-F238E27FC236}">
                <a16:creationId xmlns:a16="http://schemas.microsoft.com/office/drawing/2014/main" id="{D302E2E2-57F8-4F2E-B4E6-34BBDF2CE3C4}"/>
              </a:ext>
            </a:extLst>
          </p:cNvPr>
          <p:cNvSpPr>
            <a:spLocks noGrp="1"/>
          </p:cNvSpPr>
          <p:nvPr>
            <p:ph type="title"/>
          </p:nvPr>
        </p:nvSpPr>
        <p:spPr/>
        <p:txBody>
          <a:bodyPr/>
          <a:lstStyle/>
          <a:p>
            <a:r>
              <a:rPr lang="en-US" dirty="0"/>
              <a:t>Static Pool Analysis Phase 2 </a:t>
            </a:r>
          </a:p>
        </p:txBody>
      </p:sp>
      <p:sp>
        <p:nvSpPr>
          <p:cNvPr id="4" name="Slide Number Placeholder 3">
            <a:extLst>
              <a:ext uri="{FF2B5EF4-FFF2-40B4-BE49-F238E27FC236}">
                <a16:creationId xmlns:a16="http://schemas.microsoft.com/office/drawing/2014/main" id="{84B0D9E2-C921-445D-B4A3-A75742728359}"/>
              </a:ext>
            </a:extLst>
          </p:cNvPr>
          <p:cNvSpPr>
            <a:spLocks noGrp="1"/>
          </p:cNvSpPr>
          <p:nvPr>
            <p:ph type="sldNum" sz="quarter" idx="4"/>
          </p:nvPr>
        </p:nvSpPr>
        <p:spPr/>
        <p:txBody>
          <a:bodyPr/>
          <a:lstStyle/>
          <a:p>
            <a:fld id="{E31375A4-56A4-47D6-9801-1991572033F7}" type="slidenum">
              <a:rPr lang="en-US" smtClean="0"/>
              <a:pPr/>
              <a:t>28</a:t>
            </a:fld>
            <a:endParaRPr lang="en-US" dirty="0"/>
          </a:p>
        </p:txBody>
      </p:sp>
      <p:pic>
        <p:nvPicPr>
          <p:cNvPr id="8" name="Picture 7" descr="A picture containing plate&#10;&#10;Description automatically generated">
            <a:extLst>
              <a:ext uri="{FF2B5EF4-FFF2-40B4-BE49-F238E27FC236}">
                <a16:creationId xmlns:a16="http://schemas.microsoft.com/office/drawing/2014/main" id="{3234B7D1-125C-4568-94C8-669722E894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6703" y="5105977"/>
            <a:ext cx="2234831" cy="957784"/>
          </a:xfrm>
          <a:prstGeom prst="rect">
            <a:avLst/>
          </a:prstGeom>
        </p:spPr>
      </p:pic>
      <p:pic>
        <p:nvPicPr>
          <p:cNvPr id="9" name="Picture 8">
            <a:extLst>
              <a:ext uri="{FF2B5EF4-FFF2-40B4-BE49-F238E27FC236}">
                <a16:creationId xmlns:a16="http://schemas.microsoft.com/office/drawing/2014/main" id="{6A2432A9-97FB-414B-9248-6A9BB6D9EA22}"/>
              </a:ext>
            </a:extLst>
          </p:cNvPr>
          <p:cNvPicPr>
            <a:picLocks noChangeAspect="1"/>
          </p:cNvPicPr>
          <p:nvPr/>
        </p:nvPicPr>
        <p:blipFill>
          <a:blip r:embed="rId3"/>
          <a:stretch>
            <a:fillRect/>
          </a:stretch>
        </p:blipFill>
        <p:spPr>
          <a:xfrm>
            <a:off x="3750094" y="1066800"/>
            <a:ext cx="8230313" cy="570025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789134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F0DA40-258A-4141-92EC-CEEAE6DBF780}"/>
              </a:ext>
            </a:extLst>
          </p:cNvPr>
          <p:cNvSpPr>
            <a:spLocks noGrp="1"/>
          </p:cNvSpPr>
          <p:nvPr>
            <p:ph type="title"/>
          </p:nvPr>
        </p:nvSpPr>
        <p:spPr/>
        <p:txBody>
          <a:bodyPr/>
          <a:lstStyle/>
          <a:p>
            <a:pPr lvl="0"/>
            <a:r>
              <a:rPr lang="en-US" dirty="0"/>
              <a:t>Who gets dividends?</a:t>
            </a:r>
          </a:p>
        </p:txBody>
      </p:sp>
      <p:sp>
        <p:nvSpPr>
          <p:cNvPr id="4" name="Slide Number Placeholder 3">
            <a:extLst>
              <a:ext uri="{FF2B5EF4-FFF2-40B4-BE49-F238E27FC236}">
                <a16:creationId xmlns:a16="http://schemas.microsoft.com/office/drawing/2014/main" id="{7D7E26B2-9011-4E5C-A8E1-60C660B74653}"/>
              </a:ext>
            </a:extLst>
          </p:cNvPr>
          <p:cNvSpPr>
            <a:spLocks noGrp="1"/>
          </p:cNvSpPr>
          <p:nvPr>
            <p:ph type="sldNum" sz="quarter" idx="4"/>
          </p:nvPr>
        </p:nvSpPr>
        <p:spPr/>
        <p:txBody>
          <a:bodyPr/>
          <a:lstStyle/>
          <a:p>
            <a:fld id="{E31375A4-56A4-47D6-9801-1991572033F7}" type="slidenum">
              <a:rPr lang="en-US" smtClean="0"/>
              <a:pPr/>
              <a:t>29</a:t>
            </a:fld>
            <a:endParaRPr lang="en-US" dirty="0"/>
          </a:p>
        </p:txBody>
      </p:sp>
      <p:sp>
        <p:nvSpPr>
          <p:cNvPr id="11" name="Text Placeholder 10">
            <a:extLst>
              <a:ext uri="{FF2B5EF4-FFF2-40B4-BE49-F238E27FC236}">
                <a16:creationId xmlns:a16="http://schemas.microsoft.com/office/drawing/2014/main" id="{4ED13A5C-F192-4BD2-B7C0-5B66A59F7498}"/>
              </a:ext>
            </a:extLst>
          </p:cNvPr>
          <p:cNvSpPr>
            <a:spLocks noGrp="1"/>
          </p:cNvSpPr>
          <p:nvPr>
            <p:ph type="body" sz="quarter" idx="13"/>
          </p:nvPr>
        </p:nvSpPr>
        <p:spPr/>
        <p:txBody>
          <a:bodyPr/>
          <a:lstStyle/>
          <a:p>
            <a:r>
              <a:rPr lang="en-US" dirty="0"/>
              <a:t>Do you even wonder who benefits or loses every time you pay dividends?</a:t>
            </a:r>
          </a:p>
        </p:txBody>
      </p:sp>
      <p:sp>
        <p:nvSpPr>
          <p:cNvPr id="12" name="Text Placeholder 11">
            <a:extLst>
              <a:ext uri="{FF2B5EF4-FFF2-40B4-BE49-F238E27FC236}">
                <a16:creationId xmlns:a16="http://schemas.microsoft.com/office/drawing/2014/main" id="{A650EAAA-07C2-4109-A38A-50BAFD559FBA}"/>
              </a:ext>
            </a:extLst>
          </p:cNvPr>
          <p:cNvSpPr>
            <a:spLocks noGrp="1"/>
          </p:cNvSpPr>
          <p:nvPr>
            <p:ph type="body" sz="quarter" idx="14"/>
          </p:nvPr>
        </p:nvSpPr>
        <p:spPr>
          <a:xfrm>
            <a:off x="7784982" y="5418814"/>
            <a:ext cx="4187035" cy="914400"/>
          </a:xfrm>
        </p:spPr>
        <p:txBody>
          <a:bodyPr/>
          <a:lstStyle/>
          <a:p>
            <a:r>
              <a:rPr lang="en-US" dirty="0"/>
              <a:t>Tomorrow, our chairman will announce </a:t>
            </a:r>
            <a:r>
              <a:rPr lang="en-US" dirty="0">
                <a:solidFill>
                  <a:schemeClr val="accent2">
                    <a:lumMod val="75000"/>
                  </a:schemeClr>
                </a:solidFill>
              </a:rPr>
              <a:t>$6.8 million in dividends</a:t>
            </a:r>
            <a:r>
              <a:rPr lang="en-US" dirty="0">
                <a:solidFill>
                  <a:schemeClr val="accent2"/>
                </a:solidFill>
              </a:rPr>
              <a:t> </a:t>
            </a:r>
            <a:r>
              <a:rPr lang="en-US" dirty="0"/>
              <a:t>to be paid out in 2019</a:t>
            </a:r>
          </a:p>
          <a:p>
            <a:r>
              <a:rPr lang="en-US" dirty="0"/>
              <a:t>Who, what, when, how, and why are constantly on my mind</a:t>
            </a:r>
          </a:p>
        </p:txBody>
      </p:sp>
      <p:pic>
        <p:nvPicPr>
          <p:cNvPr id="15" name="Picture 14">
            <a:extLst>
              <a:ext uri="{FF2B5EF4-FFF2-40B4-BE49-F238E27FC236}">
                <a16:creationId xmlns:a16="http://schemas.microsoft.com/office/drawing/2014/main" id="{178EC3CC-764D-4646-BC2A-F3F83FFBADFC}"/>
              </a:ext>
            </a:extLst>
          </p:cNvPr>
          <p:cNvPicPr>
            <a:picLocks noChangeAspect="1"/>
          </p:cNvPicPr>
          <p:nvPr/>
        </p:nvPicPr>
        <p:blipFill>
          <a:blip r:embed="rId2"/>
          <a:stretch>
            <a:fillRect/>
          </a:stretch>
        </p:blipFill>
        <p:spPr>
          <a:xfrm>
            <a:off x="134891" y="2123773"/>
            <a:ext cx="6020764" cy="4298800"/>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id="{EBCEEDBF-B0A2-4278-9653-F2FCA124B168}"/>
              </a:ext>
            </a:extLst>
          </p:cNvPr>
          <p:cNvPicPr>
            <a:picLocks noChangeAspect="1"/>
          </p:cNvPicPr>
          <p:nvPr/>
        </p:nvPicPr>
        <p:blipFill rotWithShape="1">
          <a:blip r:embed="rId3"/>
          <a:srcRect b="32860"/>
          <a:stretch/>
        </p:blipFill>
        <p:spPr>
          <a:xfrm>
            <a:off x="5975002" y="1632857"/>
            <a:ext cx="5997015" cy="2871549"/>
          </a:xfrm>
          <a:prstGeom prst="rect">
            <a:avLst/>
          </a:prstGeom>
          <a:ln>
            <a:noFill/>
          </a:ln>
          <a:effectLst>
            <a:outerShdw blurRad="190500" algn="tl" rotWithShape="0">
              <a:srgbClr val="000000">
                <a:alpha val="70000"/>
              </a:srgbClr>
            </a:outerShdw>
          </a:effectLst>
        </p:spPr>
      </p:pic>
      <p:pic>
        <p:nvPicPr>
          <p:cNvPr id="14" name="Picture 13">
            <a:extLst>
              <a:ext uri="{FF2B5EF4-FFF2-40B4-BE49-F238E27FC236}">
                <a16:creationId xmlns:a16="http://schemas.microsoft.com/office/drawing/2014/main" id="{494823C0-6C14-48D5-87D7-1A90B2622B6E}"/>
              </a:ext>
            </a:extLst>
          </p:cNvPr>
          <p:cNvPicPr>
            <a:picLocks noChangeAspect="1"/>
          </p:cNvPicPr>
          <p:nvPr/>
        </p:nvPicPr>
        <p:blipFill rotWithShape="1">
          <a:blip r:embed="rId4"/>
          <a:srcRect r="1190" b="766"/>
          <a:stretch/>
        </p:blipFill>
        <p:spPr>
          <a:xfrm>
            <a:off x="4566521" y="4674927"/>
            <a:ext cx="2675742" cy="1487773"/>
          </a:xfrm>
          <a:prstGeom prst="rect">
            <a:avLst/>
          </a:prstGeom>
          <a:ln>
            <a:noFill/>
          </a:ln>
          <a:effectLst>
            <a:outerShdw blurRad="190500" algn="tl" rotWithShape="0">
              <a:srgbClr val="000000">
                <a:alpha val="70000"/>
              </a:srgbClr>
            </a:outerShdw>
          </a:effectLst>
        </p:spPr>
      </p:pic>
      <p:cxnSp>
        <p:nvCxnSpPr>
          <p:cNvPr id="8" name="Straight Arrow Connector 7">
            <a:extLst>
              <a:ext uri="{FF2B5EF4-FFF2-40B4-BE49-F238E27FC236}">
                <a16:creationId xmlns:a16="http://schemas.microsoft.com/office/drawing/2014/main" id="{94811032-8D87-481D-B40A-50CBE394F97A}"/>
              </a:ext>
            </a:extLst>
          </p:cNvPr>
          <p:cNvCxnSpPr/>
          <p:nvPr/>
        </p:nvCxnSpPr>
        <p:spPr>
          <a:xfrm flipV="1">
            <a:off x="5780015" y="4051883"/>
            <a:ext cx="729842" cy="1560352"/>
          </a:xfrm>
          <a:prstGeom prst="straightConnector1">
            <a:avLst/>
          </a:prstGeom>
          <a:ln w="57150">
            <a:solidFill>
              <a:srgbClr val="FFFF00"/>
            </a:solidFill>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86205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15DCA5-F7FE-499C-8DBE-8D2479AC614E}"/>
              </a:ext>
            </a:extLst>
          </p:cNvPr>
          <p:cNvSpPr>
            <a:spLocks noGrp="1"/>
          </p:cNvSpPr>
          <p:nvPr>
            <p:ph type="title"/>
          </p:nvPr>
        </p:nvSpPr>
        <p:spPr/>
        <p:txBody>
          <a:bodyPr/>
          <a:lstStyle/>
          <a:p>
            <a:r>
              <a:rPr lang="en-US" dirty="0"/>
              <a:t>Two agendas for CEO schools throughout the year</a:t>
            </a:r>
          </a:p>
        </p:txBody>
      </p:sp>
      <p:sp>
        <p:nvSpPr>
          <p:cNvPr id="4" name="Slide Number Placeholder 3">
            <a:extLst>
              <a:ext uri="{FF2B5EF4-FFF2-40B4-BE49-F238E27FC236}">
                <a16:creationId xmlns:a16="http://schemas.microsoft.com/office/drawing/2014/main" id="{76A99325-F520-459B-A818-23CC10685DDF}"/>
              </a:ext>
            </a:extLst>
          </p:cNvPr>
          <p:cNvSpPr>
            <a:spLocks noGrp="1"/>
          </p:cNvSpPr>
          <p:nvPr>
            <p:ph type="sldNum" sz="quarter" idx="4"/>
          </p:nvPr>
        </p:nvSpPr>
        <p:spPr/>
        <p:txBody>
          <a:bodyPr/>
          <a:lstStyle/>
          <a:p>
            <a:fld id="{E31375A4-56A4-47D6-9801-1991572033F7}" type="slidenum">
              <a:rPr lang="en-US" smtClean="0"/>
              <a:pPr/>
              <a:t>3</a:t>
            </a:fld>
            <a:endParaRPr lang="en-US" dirty="0"/>
          </a:p>
        </p:txBody>
      </p:sp>
      <p:sp>
        <p:nvSpPr>
          <p:cNvPr id="5" name="Text Placeholder 4">
            <a:extLst>
              <a:ext uri="{FF2B5EF4-FFF2-40B4-BE49-F238E27FC236}">
                <a16:creationId xmlns:a16="http://schemas.microsoft.com/office/drawing/2014/main" id="{8B5A57A3-F480-40F7-AAA1-524492FE915E}"/>
              </a:ext>
            </a:extLst>
          </p:cNvPr>
          <p:cNvSpPr>
            <a:spLocks noGrp="1"/>
          </p:cNvSpPr>
          <p:nvPr>
            <p:ph type="body" sz="quarter" idx="13"/>
          </p:nvPr>
        </p:nvSpPr>
        <p:spPr>
          <a:xfrm>
            <a:off x="508002" y="1223137"/>
            <a:ext cx="10167028" cy="342968"/>
          </a:xfrm>
        </p:spPr>
        <p:txBody>
          <a:bodyPr/>
          <a:lstStyle/>
          <a:p>
            <a:r>
              <a:rPr lang="en-US" dirty="0"/>
              <a:t>After a decade of CEO School, it’s time for some new tricks</a:t>
            </a:r>
          </a:p>
          <a:p>
            <a:endParaRPr lang="en-US" dirty="0"/>
          </a:p>
        </p:txBody>
      </p:sp>
      <p:pic>
        <p:nvPicPr>
          <p:cNvPr id="7" name="Picture 6">
            <a:extLst>
              <a:ext uri="{FF2B5EF4-FFF2-40B4-BE49-F238E27FC236}">
                <a16:creationId xmlns:a16="http://schemas.microsoft.com/office/drawing/2014/main" id="{4828C918-D095-4EC5-A4F2-351E11AFDEFF}"/>
              </a:ext>
            </a:extLst>
          </p:cNvPr>
          <p:cNvPicPr>
            <a:picLocks noChangeAspect="1"/>
          </p:cNvPicPr>
          <p:nvPr/>
        </p:nvPicPr>
        <p:blipFill>
          <a:blip r:embed="rId2"/>
          <a:stretch>
            <a:fillRect/>
          </a:stretch>
        </p:blipFill>
        <p:spPr>
          <a:xfrm>
            <a:off x="6197600" y="2558728"/>
            <a:ext cx="5811702" cy="3269082"/>
          </a:xfrm>
          <a:prstGeom prst="rect">
            <a:avLst/>
          </a:prstGeom>
          <a:ln>
            <a:noFill/>
          </a:ln>
          <a:effectLst>
            <a:outerShdw blurRad="190500" algn="tl" rotWithShape="0">
              <a:srgbClr val="000000">
                <a:alpha val="70000"/>
              </a:srgbClr>
            </a:outerShdw>
          </a:effectLst>
        </p:spPr>
      </p:pic>
      <p:sp>
        <p:nvSpPr>
          <p:cNvPr id="8" name="TextBox 7">
            <a:extLst>
              <a:ext uri="{FF2B5EF4-FFF2-40B4-BE49-F238E27FC236}">
                <a16:creationId xmlns:a16="http://schemas.microsoft.com/office/drawing/2014/main" id="{F8EBE7BE-624A-4CC1-9C73-3754436CFA1F}"/>
              </a:ext>
            </a:extLst>
          </p:cNvPr>
          <p:cNvSpPr txBox="1"/>
          <p:nvPr/>
        </p:nvSpPr>
        <p:spPr>
          <a:xfrm>
            <a:off x="7150212" y="1779576"/>
            <a:ext cx="3906478" cy="646331"/>
          </a:xfrm>
          <a:prstGeom prst="rect">
            <a:avLst/>
          </a:prstGeom>
          <a:noFill/>
        </p:spPr>
        <p:txBody>
          <a:bodyPr wrap="square" rtlCol="0">
            <a:spAutoFit/>
          </a:bodyPr>
          <a:lstStyle/>
          <a:p>
            <a:pPr algn="ctr"/>
            <a:r>
              <a:rPr lang="en-US" dirty="0"/>
              <a:t>A school for CEOs of cooperatives in our network:</a:t>
            </a:r>
          </a:p>
        </p:txBody>
      </p:sp>
      <p:sp>
        <p:nvSpPr>
          <p:cNvPr id="9" name="TextBox 8">
            <a:extLst>
              <a:ext uri="{FF2B5EF4-FFF2-40B4-BE49-F238E27FC236}">
                <a16:creationId xmlns:a16="http://schemas.microsoft.com/office/drawing/2014/main" id="{B3283F55-C3C9-4A6A-A312-B29CF708EF74}"/>
              </a:ext>
            </a:extLst>
          </p:cNvPr>
          <p:cNvSpPr txBox="1"/>
          <p:nvPr/>
        </p:nvSpPr>
        <p:spPr>
          <a:xfrm>
            <a:off x="1619070" y="1779576"/>
            <a:ext cx="2776762" cy="646331"/>
          </a:xfrm>
          <a:prstGeom prst="rect">
            <a:avLst/>
          </a:prstGeom>
          <a:noFill/>
        </p:spPr>
        <p:txBody>
          <a:bodyPr wrap="square" rtlCol="0">
            <a:spAutoFit/>
          </a:bodyPr>
          <a:lstStyle/>
          <a:p>
            <a:pPr algn="ctr"/>
            <a:r>
              <a:rPr lang="en-US" dirty="0"/>
              <a:t>Schooling each other on current strategy:</a:t>
            </a:r>
          </a:p>
        </p:txBody>
      </p:sp>
      <p:pic>
        <p:nvPicPr>
          <p:cNvPr id="10" name="Picture 9">
            <a:extLst>
              <a:ext uri="{FF2B5EF4-FFF2-40B4-BE49-F238E27FC236}">
                <a16:creationId xmlns:a16="http://schemas.microsoft.com/office/drawing/2014/main" id="{E62C7625-7460-4384-9E8C-EFFF0461B9C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1600" y="2558728"/>
            <a:ext cx="5811701" cy="326908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164572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57F0EB-4B57-44DF-9F00-11C76F46D41A}"/>
              </a:ext>
            </a:extLst>
          </p:cNvPr>
          <p:cNvSpPr>
            <a:spLocks noGrp="1"/>
          </p:cNvSpPr>
          <p:nvPr>
            <p:ph idx="15"/>
          </p:nvPr>
        </p:nvSpPr>
        <p:spPr>
          <a:xfrm>
            <a:off x="508001" y="1703389"/>
            <a:ext cx="4533781" cy="4087814"/>
          </a:xfrm>
        </p:spPr>
        <p:txBody>
          <a:bodyPr/>
          <a:lstStyle/>
          <a:p>
            <a:r>
              <a:rPr lang="en-US" dirty="0"/>
              <a:t>If you want to change the dynamic when it comes to mitigating fraud, you need to be ready to change the </a:t>
            </a:r>
            <a:r>
              <a:rPr lang="en-US" i="1" dirty="0"/>
              <a:t>transaction</a:t>
            </a:r>
            <a:r>
              <a:rPr lang="en-US" dirty="0"/>
              <a:t>, live and in real time</a:t>
            </a:r>
          </a:p>
          <a:p>
            <a:r>
              <a:rPr lang="en-US" dirty="0"/>
              <a:t>For us to do that, we need some new tools, and that starts with data</a:t>
            </a:r>
          </a:p>
          <a:p>
            <a:r>
              <a:rPr lang="en-US" dirty="0"/>
              <a:t>We have 2 major projects in 2020:</a:t>
            </a:r>
          </a:p>
          <a:p>
            <a:pPr lvl="1"/>
            <a:r>
              <a:rPr lang="en-US" dirty="0"/>
              <a:t>Convince you to build a fraud incident database</a:t>
            </a:r>
          </a:p>
          <a:p>
            <a:pPr lvl="1"/>
            <a:r>
              <a:rPr lang="en-US" dirty="0"/>
              <a:t>Design our block list toolkit</a:t>
            </a:r>
          </a:p>
        </p:txBody>
      </p:sp>
      <p:sp>
        <p:nvSpPr>
          <p:cNvPr id="3" name="Title 2">
            <a:extLst>
              <a:ext uri="{FF2B5EF4-FFF2-40B4-BE49-F238E27FC236}">
                <a16:creationId xmlns:a16="http://schemas.microsoft.com/office/drawing/2014/main" id="{7361F73E-5F03-40E8-9007-3103EAE0B314}"/>
              </a:ext>
            </a:extLst>
          </p:cNvPr>
          <p:cNvSpPr>
            <a:spLocks noGrp="1"/>
          </p:cNvSpPr>
          <p:nvPr>
            <p:ph type="title"/>
          </p:nvPr>
        </p:nvSpPr>
        <p:spPr/>
        <p:txBody>
          <a:bodyPr/>
          <a:lstStyle/>
          <a:p>
            <a:r>
              <a:rPr lang="en-US" dirty="0"/>
              <a:t>A project in search of enthusiasts</a:t>
            </a:r>
          </a:p>
        </p:txBody>
      </p:sp>
      <p:sp>
        <p:nvSpPr>
          <p:cNvPr id="4" name="Slide Number Placeholder 3">
            <a:extLst>
              <a:ext uri="{FF2B5EF4-FFF2-40B4-BE49-F238E27FC236}">
                <a16:creationId xmlns:a16="http://schemas.microsoft.com/office/drawing/2014/main" id="{EA8627ED-E98A-4C3E-80BA-8553A672D0C4}"/>
              </a:ext>
            </a:extLst>
          </p:cNvPr>
          <p:cNvSpPr>
            <a:spLocks noGrp="1"/>
          </p:cNvSpPr>
          <p:nvPr>
            <p:ph type="sldNum" sz="quarter" idx="4"/>
          </p:nvPr>
        </p:nvSpPr>
        <p:spPr/>
        <p:txBody>
          <a:bodyPr/>
          <a:lstStyle/>
          <a:p>
            <a:fld id="{E31375A4-56A4-47D6-9801-1991572033F7}" type="slidenum">
              <a:rPr lang="en-US" smtClean="0"/>
              <a:pPr/>
              <a:t>30</a:t>
            </a:fld>
            <a:endParaRPr lang="en-US" dirty="0"/>
          </a:p>
        </p:txBody>
      </p:sp>
      <p:sp>
        <p:nvSpPr>
          <p:cNvPr id="5" name="Text Placeholder 4">
            <a:extLst>
              <a:ext uri="{FF2B5EF4-FFF2-40B4-BE49-F238E27FC236}">
                <a16:creationId xmlns:a16="http://schemas.microsoft.com/office/drawing/2014/main" id="{40F58656-C5C3-435A-8B70-1C884B69F92E}"/>
              </a:ext>
            </a:extLst>
          </p:cNvPr>
          <p:cNvSpPr>
            <a:spLocks noGrp="1"/>
          </p:cNvSpPr>
          <p:nvPr>
            <p:ph type="body" sz="quarter" idx="13"/>
          </p:nvPr>
        </p:nvSpPr>
        <p:spPr>
          <a:xfrm>
            <a:off x="508002" y="1223137"/>
            <a:ext cx="5246846" cy="342968"/>
          </a:xfrm>
        </p:spPr>
        <p:txBody>
          <a:bodyPr/>
          <a:lstStyle/>
          <a:p>
            <a:r>
              <a:rPr lang="en-US" dirty="0"/>
              <a:t>Acting on the hints from fraud data</a:t>
            </a:r>
          </a:p>
        </p:txBody>
      </p:sp>
      <p:sp>
        <p:nvSpPr>
          <p:cNvPr id="6" name="Text Placeholder 5">
            <a:extLst>
              <a:ext uri="{FF2B5EF4-FFF2-40B4-BE49-F238E27FC236}">
                <a16:creationId xmlns:a16="http://schemas.microsoft.com/office/drawing/2014/main" id="{F87DF684-CF99-41EE-BD2C-DA4AA4866B39}"/>
              </a:ext>
            </a:extLst>
          </p:cNvPr>
          <p:cNvSpPr>
            <a:spLocks noGrp="1"/>
          </p:cNvSpPr>
          <p:nvPr>
            <p:ph type="body" sz="quarter" idx="14"/>
          </p:nvPr>
        </p:nvSpPr>
        <p:spPr/>
        <p:txBody>
          <a:bodyPr/>
          <a:lstStyle/>
          <a:p>
            <a:endParaRPr lang="en-US"/>
          </a:p>
        </p:txBody>
      </p:sp>
      <p:pic>
        <p:nvPicPr>
          <p:cNvPr id="7" name="Picture 6" descr="A screenshot of a cell phone&#10;&#10;Description automatically generated">
            <a:extLst>
              <a:ext uri="{FF2B5EF4-FFF2-40B4-BE49-F238E27FC236}">
                <a16:creationId xmlns:a16="http://schemas.microsoft.com/office/drawing/2014/main" id="{0D274980-12E4-46BE-BA16-A76C803CEC8B}"/>
              </a:ext>
            </a:extLst>
          </p:cNvPr>
          <p:cNvPicPr>
            <a:picLocks noChangeAspect="1"/>
          </p:cNvPicPr>
          <p:nvPr/>
        </p:nvPicPr>
        <p:blipFill rotWithShape="1">
          <a:blip r:embed="rId2">
            <a:extLst>
              <a:ext uri="{28A0092B-C50C-407E-A947-70E740481C1C}">
                <a14:useLocalDpi xmlns:a14="http://schemas.microsoft.com/office/drawing/2010/main" val="0"/>
              </a:ext>
            </a:extLst>
          </a:blip>
          <a:srcRect b="64048"/>
          <a:stretch/>
        </p:blipFill>
        <p:spPr>
          <a:xfrm>
            <a:off x="5639676" y="1114433"/>
            <a:ext cx="6395375" cy="1656258"/>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8D4C7614-EF49-4DC0-857C-FD37B04721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1021" y="2818325"/>
            <a:ext cx="6239779" cy="422198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122354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CADB1D-A4A0-4243-A0EE-4BB5C02129C1}"/>
              </a:ext>
            </a:extLst>
          </p:cNvPr>
          <p:cNvSpPr>
            <a:spLocks noGrp="1"/>
          </p:cNvSpPr>
          <p:nvPr>
            <p:ph idx="15"/>
          </p:nvPr>
        </p:nvSpPr>
        <p:spPr>
          <a:xfrm>
            <a:off x="508001" y="1703389"/>
            <a:ext cx="6850331" cy="4487686"/>
          </a:xfrm>
        </p:spPr>
        <p:txBody>
          <a:bodyPr/>
          <a:lstStyle/>
          <a:p>
            <a:r>
              <a:rPr lang="en-US" dirty="0"/>
              <a:t>Project A: </a:t>
            </a:r>
            <a:r>
              <a:rPr lang="en-US" b="1" dirty="0"/>
              <a:t>Gathering Fraud Data </a:t>
            </a:r>
            <a:r>
              <a:rPr lang="en-US" dirty="0"/>
              <a:t>from the Network</a:t>
            </a:r>
          </a:p>
          <a:p>
            <a:pPr lvl="1"/>
            <a:r>
              <a:rPr lang="en-US" dirty="0"/>
              <a:t>New with 19.05:  </a:t>
            </a:r>
            <a:r>
              <a:rPr lang="en-US" b="1" dirty="0"/>
              <a:t>Tool #1715 </a:t>
            </a:r>
            <a:r>
              <a:rPr lang="en-US" b="1" i="1" dirty="0"/>
              <a:t>Fraud Incident Maintenance </a:t>
            </a:r>
            <a:r>
              <a:rPr lang="en-US" dirty="0"/>
              <a:t>and </a:t>
            </a:r>
            <a:r>
              <a:rPr lang="en-US" b="1" dirty="0"/>
              <a:t>Tool #1710 </a:t>
            </a:r>
            <a:r>
              <a:rPr lang="en-US" b="1" i="1" dirty="0"/>
              <a:t>Fraud Incident Dashboard</a:t>
            </a:r>
            <a:endParaRPr lang="en-US" dirty="0"/>
          </a:p>
          <a:p>
            <a:r>
              <a:rPr lang="en-US" dirty="0"/>
              <a:t>Projects B &amp; C: </a:t>
            </a:r>
            <a:r>
              <a:rPr lang="en-US" b="1" dirty="0"/>
              <a:t>Block Lists</a:t>
            </a:r>
          </a:p>
          <a:p>
            <a:pPr lvl="1"/>
            <a:r>
              <a:rPr lang="en-US" dirty="0"/>
              <a:t>In development now, targeted for 20.05</a:t>
            </a:r>
          </a:p>
          <a:p>
            <a:r>
              <a:rPr lang="en-US" dirty="0"/>
              <a:t>Project D: Monitoring for </a:t>
            </a:r>
            <a:r>
              <a:rPr lang="en-US" b="1" dirty="0"/>
              <a:t>Patterns of Fraud</a:t>
            </a:r>
          </a:p>
          <a:p>
            <a:pPr lvl="1"/>
            <a:r>
              <a:rPr lang="en-US" dirty="0"/>
              <a:t>Enhancing the Abnormal Activity Monitoring toolkit to watch for “velocity” patterns, such as a dramatic increase in the volume or amount of transactions, heavy activity following a period of inactivity, etc.</a:t>
            </a:r>
          </a:p>
          <a:p>
            <a:pPr lvl="1"/>
            <a:r>
              <a:rPr lang="en-US" dirty="0"/>
              <a:t>Spec work underway; in development by Jan</a:t>
            </a:r>
          </a:p>
          <a:p>
            <a:r>
              <a:rPr lang="en-US" dirty="0"/>
              <a:t>Project E: Interactive </a:t>
            </a:r>
            <a:r>
              <a:rPr lang="en-US" b="1" dirty="0"/>
              <a:t>Denial-of-Service Blocks</a:t>
            </a:r>
            <a:endParaRPr lang="en-US" dirty="0"/>
          </a:p>
        </p:txBody>
      </p:sp>
      <p:sp>
        <p:nvSpPr>
          <p:cNvPr id="3" name="Title 2">
            <a:extLst>
              <a:ext uri="{FF2B5EF4-FFF2-40B4-BE49-F238E27FC236}">
                <a16:creationId xmlns:a16="http://schemas.microsoft.com/office/drawing/2014/main" id="{DED2FC9D-EFF0-42D2-B865-EA836F72D783}"/>
              </a:ext>
            </a:extLst>
          </p:cNvPr>
          <p:cNvSpPr>
            <a:spLocks noGrp="1"/>
          </p:cNvSpPr>
          <p:nvPr>
            <p:ph type="title"/>
          </p:nvPr>
        </p:nvSpPr>
        <p:spPr/>
        <p:txBody>
          <a:bodyPr/>
          <a:lstStyle/>
          <a:p>
            <a:pPr lvl="0"/>
            <a:r>
              <a:rPr lang="en-US" sz="2800" b="1" kern="1200" cap="none" spc="-75" baseline="0" dirty="0">
                <a:ln>
                  <a:noFill/>
                </a:ln>
                <a:solidFill>
                  <a:schemeClr val="bg1"/>
                </a:solidFill>
                <a:effectLst/>
                <a:latin typeface="+mj-lt"/>
                <a:ea typeface="+mj-ea"/>
                <a:cs typeface="+mj-cs"/>
              </a:rPr>
              <a:t>Block Lists: something we can do, when many can’t</a:t>
            </a:r>
            <a:endParaRPr lang="en-US" dirty="0"/>
          </a:p>
        </p:txBody>
      </p:sp>
      <p:sp>
        <p:nvSpPr>
          <p:cNvPr id="4" name="Slide Number Placeholder 3">
            <a:extLst>
              <a:ext uri="{FF2B5EF4-FFF2-40B4-BE49-F238E27FC236}">
                <a16:creationId xmlns:a16="http://schemas.microsoft.com/office/drawing/2014/main" id="{F58F7658-1A2C-4468-95C6-43E07F01527E}"/>
              </a:ext>
            </a:extLst>
          </p:cNvPr>
          <p:cNvSpPr>
            <a:spLocks noGrp="1"/>
          </p:cNvSpPr>
          <p:nvPr>
            <p:ph type="sldNum" sz="quarter" idx="4"/>
          </p:nvPr>
        </p:nvSpPr>
        <p:spPr/>
        <p:txBody>
          <a:bodyPr/>
          <a:lstStyle/>
          <a:p>
            <a:fld id="{E31375A4-56A4-47D6-9801-1991572033F7}" type="slidenum">
              <a:rPr lang="en-US" smtClean="0"/>
              <a:pPr/>
              <a:t>31</a:t>
            </a:fld>
            <a:endParaRPr lang="en-US" dirty="0"/>
          </a:p>
        </p:txBody>
      </p:sp>
      <p:sp>
        <p:nvSpPr>
          <p:cNvPr id="5" name="Text Placeholder 4">
            <a:extLst>
              <a:ext uri="{FF2B5EF4-FFF2-40B4-BE49-F238E27FC236}">
                <a16:creationId xmlns:a16="http://schemas.microsoft.com/office/drawing/2014/main" id="{0929F9C3-1855-4A49-94A1-A2D18E2199EA}"/>
              </a:ext>
            </a:extLst>
          </p:cNvPr>
          <p:cNvSpPr>
            <a:spLocks noGrp="1"/>
          </p:cNvSpPr>
          <p:nvPr>
            <p:ph type="body" sz="quarter" idx="13"/>
          </p:nvPr>
        </p:nvSpPr>
        <p:spPr>
          <a:xfrm>
            <a:off x="508002" y="1223137"/>
            <a:ext cx="6962473" cy="342968"/>
          </a:xfrm>
        </p:spPr>
        <p:txBody>
          <a:bodyPr/>
          <a:lstStyle/>
          <a:p>
            <a:r>
              <a:rPr lang="en-US" dirty="0"/>
              <a:t>Track along in the kitchen, and drive these projects</a:t>
            </a:r>
          </a:p>
        </p:txBody>
      </p:sp>
      <p:pic>
        <p:nvPicPr>
          <p:cNvPr id="8" name="Picture 7">
            <a:hlinkClick r:id="rId2"/>
            <a:extLst>
              <a:ext uri="{FF2B5EF4-FFF2-40B4-BE49-F238E27FC236}">
                <a16:creationId xmlns:a16="http://schemas.microsoft.com/office/drawing/2014/main" id="{EDCDD4F6-7C22-4C52-AE85-706090D1873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30902" y="1223137"/>
            <a:ext cx="3853096" cy="6346828"/>
          </a:xfrm>
          <a:prstGeom prst="rect">
            <a:avLst/>
          </a:prstGeom>
          <a:ln>
            <a:noFill/>
          </a:ln>
          <a:effectLst>
            <a:outerShdw blurRad="190500" algn="tl" rotWithShape="0">
              <a:srgbClr val="000000">
                <a:alpha val="70000"/>
              </a:srgbClr>
            </a:outerShdw>
          </a:effectLst>
        </p:spPr>
      </p:pic>
      <p:sp>
        <p:nvSpPr>
          <p:cNvPr id="9" name="Rectangle 8">
            <a:extLst>
              <a:ext uri="{FF2B5EF4-FFF2-40B4-BE49-F238E27FC236}">
                <a16:creationId xmlns:a16="http://schemas.microsoft.com/office/drawing/2014/main" id="{12028D7F-953F-4A28-A492-E19BCB75339C}"/>
              </a:ext>
            </a:extLst>
          </p:cNvPr>
          <p:cNvSpPr/>
          <p:nvPr/>
        </p:nvSpPr>
        <p:spPr>
          <a:xfrm>
            <a:off x="7404736" y="5728432"/>
            <a:ext cx="4567276" cy="400110"/>
          </a:xfrm>
          <a:prstGeom prst="rect">
            <a:avLst/>
          </a:prstGeom>
          <a:ln/>
        </p:spPr>
        <p:style>
          <a:lnRef idx="1">
            <a:schemeClr val="accent4"/>
          </a:lnRef>
          <a:fillRef idx="3">
            <a:schemeClr val="accent4"/>
          </a:fillRef>
          <a:effectRef idx="2">
            <a:schemeClr val="accent4"/>
          </a:effectRef>
          <a:fontRef idx="minor">
            <a:schemeClr val="lt1"/>
          </a:fontRef>
        </p:style>
        <p:txBody>
          <a:bodyPr wrap="none">
            <a:spAutoFit/>
          </a:bodyPr>
          <a:lstStyle/>
          <a:p>
            <a:pPr algn="ctr"/>
            <a:r>
              <a:rPr lang="en-US" sz="2000" dirty="0"/>
              <a:t>cuanswers.com/resources/kitchen/</a:t>
            </a:r>
          </a:p>
        </p:txBody>
      </p:sp>
    </p:spTree>
    <p:extLst>
      <p:ext uri="{BB962C8B-B14F-4D97-AF65-F5344CB8AC3E}">
        <p14:creationId xmlns:p14="http://schemas.microsoft.com/office/powerpoint/2010/main" val="4790980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5802A-D44F-4607-8992-F5F3528D478F}"/>
              </a:ext>
            </a:extLst>
          </p:cNvPr>
          <p:cNvSpPr>
            <a:spLocks noGrp="1"/>
          </p:cNvSpPr>
          <p:nvPr>
            <p:ph type="title"/>
          </p:nvPr>
        </p:nvSpPr>
        <p:spPr/>
        <p:txBody>
          <a:bodyPr/>
          <a:lstStyle/>
          <a:p>
            <a:r>
              <a:rPr lang="en-US" dirty="0">
                <a:effectLst/>
              </a:rPr>
              <a:t>Business Memberships </a:t>
            </a:r>
            <a:endParaRPr lang="en-US" dirty="0"/>
          </a:p>
        </p:txBody>
      </p:sp>
      <p:sp>
        <p:nvSpPr>
          <p:cNvPr id="3" name="Text Placeholder 2">
            <a:extLst>
              <a:ext uri="{FF2B5EF4-FFF2-40B4-BE49-F238E27FC236}">
                <a16:creationId xmlns:a16="http://schemas.microsoft.com/office/drawing/2014/main" id="{8D668545-41CA-4F09-9DCE-6905B38A8F83}"/>
              </a:ext>
            </a:extLst>
          </p:cNvPr>
          <p:cNvSpPr>
            <a:spLocks noGrp="1"/>
          </p:cNvSpPr>
          <p:nvPr>
            <p:ph type="body" idx="1"/>
          </p:nvPr>
        </p:nvSpPr>
        <p:spPr/>
        <p:txBody>
          <a:bodyPr/>
          <a:lstStyle/>
          <a:p>
            <a:r>
              <a:rPr lang="en-US" dirty="0"/>
              <a:t>Leading the way towards a new collaborative competency</a:t>
            </a:r>
          </a:p>
        </p:txBody>
      </p:sp>
      <p:sp>
        <p:nvSpPr>
          <p:cNvPr id="4" name="Slide Number Placeholder 3">
            <a:extLst>
              <a:ext uri="{FF2B5EF4-FFF2-40B4-BE49-F238E27FC236}">
                <a16:creationId xmlns:a16="http://schemas.microsoft.com/office/drawing/2014/main" id="{CB20922A-061C-461F-B151-4C7B4684A4AB}"/>
              </a:ext>
            </a:extLst>
          </p:cNvPr>
          <p:cNvSpPr>
            <a:spLocks noGrp="1"/>
          </p:cNvSpPr>
          <p:nvPr>
            <p:ph type="sldNum" sz="quarter" idx="12"/>
          </p:nvPr>
        </p:nvSpPr>
        <p:spPr/>
        <p:txBody>
          <a:bodyPr/>
          <a:lstStyle/>
          <a:p>
            <a:fld id="{92D1950D-ADC4-4875-825D-C188D702024B}" type="slidenum">
              <a:rPr lang="en-US" smtClean="0"/>
              <a:t>32</a:t>
            </a:fld>
            <a:endParaRPr lang="en-US"/>
          </a:p>
        </p:txBody>
      </p:sp>
    </p:spTree>
    <p:extLst>
      <p:ext uri="{BB962C8B-B14F-4D97-AF65-F5344CB8AC3E}">
        <p14:creationId xmlns:p14="http://schemas.microsoft.com/office/powerpoint/2010/main" val="2250882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CD720C-4D66-4396-B82C-1BFE6739B8B3}"/>
              </a:ext>
            </a:extLst>
          </p:cNvPr>
          <p:cNvSpPr>
            <a:spLocks noGrp="1"/>
          </p:cNvSpPr>
          <p:nvPr>
            <p:ph type="title"/>
          </p:nvPr>
        </p:nvSpPr>
        <p:spPr/>
        <p:txBody>
          <a:bodyPr/>
          <a:lstStyle/>
          <a:p>
            <a:r>
              <a:rPr lang="en-US" dirty="0"/>
              <a:t>A new approach to an on-again, off-again strategy</a:t>
            </a:r>
          </a:p>
        </p:txBody>
      </p:sp>
      <p:sp>
        <p:nvSpPr>
          <p:cNvPr id="4" name="Slide Number Placeholder 3">
            <a:extLst>
              <a:ext uri="{FF2B5EF4-FFF2-40B4-BE49-F238E27FC236}">
                <a16:creationId xmlns:a16="http://schemas.microsoft.com/office/drawing/2014/main" id="{0B5BA78B-7376-45D0-9EC8-CDEF6647A60F}"/>
              </a:ext>
            </a:extLst>
          </p:cNvPr>
          <p:cNvSpPr>
            <a:spLocks noGrp="1"/>
          </p:cNvSpPr>
          <p:nvPr>
            <p:ph type="sldNum" sz="quarter" idx="4"/>
          </p:nvPr>
        </p:nvSpPr>
        <p:spPr/>
        <p:txBody>
          <a:bodyPr/>
          <a:lstStyle/>
          <a:p>
            <a:fld id="{92D1950D-ADC4-4875-825D-C188D702024B}" type="slidenum">
              <a:rPr lang="en-US" smtClean="0"/>
              <a:t>33</a:t>
            </a:fld>
            <a:endParaRPr lang="en-US"/>
          </a:p>
        </p:txBody>
      </p:sp>
      <p:sp>
        <p:nvSpPr>
          <p:cNvPr id="6" name="Text Placeholder 5">
            <a:extLst>
              <a:ext uri="{FF2B5EF4-FFF2-40B4-BE49-F238E27FC236}">
                <a16:creationId xmlns:a16="http://schemas.microsoft.com/office/drawing/2014/main" id="{77D42881-934C-40F8-898B-64F08C9E6FF0}"/>
              </a:ext>
            </a:extLst>
          </p:cNvPr>
          <p:cNvSpPr>
            <a:spLocks noGrp="1"/>
          </p:cNvSpPr>
          <p:nvPr>
            <p:ph type="body" sz="quarter" idx="13"/>
          </p:nvPr>
        </p:nvSpPr>
        <p:spPr>
          <a:xfrm>
            <a:off x="508002" y="1223137"/>
            <a:ext cx="11295308" cy="342968"/>
          </a:xfrm>
        </p:spPr>
        <p:txBody>
          <a:bodyPr/>
          <a:lstStyle/>
          <a:p>
            <a:r>
              <a:rPr lang="en-US" dirty="0"/>
              <a:t>More than tools, our network needs a support community for cu business departments</a:t>
            </a:r>
          </a:p>
        </p:txBody>
      </p:sp>
      <p:sp>
        <p:nvSpPr>
          <p:cNvPr id="12" name="Content Placeholder 11">
            <a:extLst>
              <a:ext uri="{FF2B5EF4-FFF2-40B4-BE49-F238E27FC236}">
                <a16:creationId xmlns:a16="http://schemas.microsoft.com/office/drawing/2014/main" id="{FDCF37B9-0A52-430F-A10A-DE09C7CC330C}"/>
              </a:ext>
            </a:extLst>
          </p:cNvPr>
          <p:cNvSpPr>
            <a:spLocks noGrp="1"/>
          </p:cNvSpPr>
          <p:nvPr>
            <p:ph sz="quarter" idx="16"/>
          </p:nvPr>
        </p:nvSpPr>
        <p:spPr/>
        <p:txBody>
          <a:bodyPr/>
          <a:lstStyle/>
          <a:p>
            <a:r>
              <a:rPr lang="en-US" dirty="0"/>
              <a:t>The BizLink Advisory Board:</a:t>
            </a:r>
          </a:p>
          <a:p>
            <a:pPr lvl="1"/>
            <a:r>
              <a:rPr lang="en-US" dirty="0"/>
              <a:t>Element FCU</a:t>
            </a:r>
          </a:p>
          <a:p>
            <a:pPr lvl="1"/>
            <a:r>
              <a:rPr lang="en-US" dirty="0"/>
              <a:t>Frankenmuth CU</a:t>
            </a:r>
          </a:p>
          <a:p>
            <a:pPr lvl="1"/>
            <a:r>
              <a:rPr lang="en-US" dirty="0"/>
              <a:t>Honor CU</a:t>
            </a:r>
          </a:p>
          <a:p>
            <a:pPr lvl="1"/>
            <a:r>
              <a:rPr lang="en-US" dirty="0" err="1"/>
              <a:t>HPC</a:t>
            </a:r>
            <a:r>
              <a:rPr lang="en-US" dirty="0"/>
              <a:t> Credit Union</a:t>
            </a:r>
          </a:p>
          <a:p>
            <a:pPr lvl="1"/>
            <a:r>
              <a:rPr lang="en-US" dirty="0"/>
              <a:t>Notre Dame FCU</a:t>
            </a:r>
          </a:p>
          <a:p>
            <a:pPr lvl="1"/>
            <a:r>
              <a:rPr lang="en-US" dirty="0"/>
              <a:t>River Valley CU</a:t>
            </a:r>
          </a:p>
          <a:p>
            <a:pPr lvl="1"/>
            <a:r>
              <a:rPr lang="en-US" dirty="0"/>
              <a:t>Sentinel FCU</a:t>
            </a:r>
          </a:p>
          <a:p>
            <a:pPr lvl="1"/>
            <a:r>
              <a:rPr lang="en-US" dirty="0"/>
              <a:t>TBA Credit Union</a:t>
            </a:r>
          </a:p>
          <a:p>
            <a:pPr lvl="1"/>
            <a:r>
              <a:rPr lang="en-US" dirty="0"/>
              <a:t>Unison Credit Union</a:t>
            </a:r>
          </a:p>
        </p:txBody>
      </p:sp>
      <p:pic>
        <p:nvPicPr>
          <p:cNvPr id="9" name="Picture 8">
            <a:hlinkClick r:id="rId2"/>
            <a:extLst>
              <a:ext uri="{FF2B5EF4-FFF2-40B4-BE49-F238E27FC236}">
                <a16:creationId xmlns:a16="http://schemas.microsoft.com/office/drawing/2014/main" id="{99C94D30-B018-4363-B512-B65E8CB51FE1}"/>
              </a:ext>
            </a:extLst>
          </p:cNvPr>
          <p:cNvPicPr>
            <a:picLocks noChangeAspect="1"/>
          </p:cNvPicPr>
          <p:nvPr/>
        </p:nvPicPr>
        <p:blipFill>
          <a:blip r:embed="rId3"/>
          <a:stretch>
            <a:fillRect/>
          </a:stretch>
        </p:blipFill>
        <p:spPr>
          <a:xfrm>
            <a:off x="663790" y="1795243"/>
            <a:ext cx="4974402" cy="4702029"/>
          </a:xfrm>
          <a:prstGeom prst="rect">
            <a:avLst/>
          </a:prstGeom>
          <a:ln>
            <a:noFill/>
          </a:ln>
          <a:effectLst>
            <a:outerShdw blurRad="190500" algn="tl" rotWithShape="0">
              <a:srgbClr val="000000">
                <a:alpha val="70000"/>
              </a:srgbClr>
            </a:outerShdw>
          </a:effectLst>
        </p:spPr>
      </p:pic>
      <p:pic>
        <p:nvPicPr>
          <p:cNvPr id="14" name="Picture 13">
            <a:extLst>
              <a:ext uri="{FF2B5EF4-FFF2-40B4-BE49-F238E27FC236}">
                <a16:creationId xmlns:a16="http://schemas.microsoft.com/office/drawing/2014/main" id="{321C9A5D-2EA4-46A1-8335-E6C5F6F7643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269063">
            <a:off x="9194328" y="3541829"/>
            <a:ext cx="2488599" cy="3225566"/>
          </a:xfrm>
          <a:prstGeom prst="rect">
            <a:avLst/>
          </a:prstGeom>
          <a:ln>
            <a:noFill/>
          </a:ln>
          <a:effectLst>
            <a:outerShdw blurRad="190500" algn="tl" rotWithShape="0">
              <a:srgbClr val="000000">
                <a:alpha val="70000"/>
              </a:srgbClr>
            </a:outerShdw>
          </a:effectLst>
        </p:spPr>
      </p:pic>
      <p:pic>
        <p:nvPicPr>
          <p:cNvPr id="15" name="Graphic 14" descr="Paperclip">
            <a:extLst>
              <a:ext uri="{FF2B5EF4-FFF2-40B4-BE49-F238E27FC236}">
                <a16:creationId xmlns:a16="http://schemas.microsoft.com/office/drawing/2014/main" id="{059A9759-F21D-4C64-85EF-28A99D7506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252200" y="3358739"/>
            <a:ext cx="457200" cy="457200"/>
          </a:xfrm>
          <a:prstGeom prst="rect">
            <a:avLst/>
          </a:prstGeom>
        </p:spPr>
      </p:pic>
      <p:sp>
        <p:nvSpPr>
          <p:cNvPr id="2" name="Rectangle 1">
            <a:extLst>
              <a:ext uri="{FF2B5EF4-FFF2-40B4-BE49-F238E27FC236}">
                <a16:creationId xmlns:a16="http://schemas.microsoft.com/office/drawing/2014/main" id="{09BAA8D3-912B-418D-AC29-33D646D95D58}"/>
              </a:ext>
            </a:extLst>
          </p:cNvPr>
          <p:cNvSpPr/>
          <p:nvPr/>
        </p:nvSpPr>
        <p:spPr>
          <a:xfrm>
            <a:off x="2720709" y="5786661"/>
            <a:ext cx="4913525" cy="461665"/>
          </a:xfrm>
          <a:prstGeom prst="rect">
            <a:avLst/>
          </a:prstGeom>
        </p:spPr>
        <p:style>
          <a:lnRef idx="1">
            <a:schemeClr val="accent4"/>
          </a:lnRef>
          <a:fillRef idx="3">
            <a:schemeClr val="accent4"/>
          </a:fillRef>
          <a:effectRef idx="2">
            <a:schemeClr val="accent4"/>
          </a:effectRef>
          <a:fontRef idx="minor">
            <a:schemeClr val="lt1"/>
          </a:fontRef>
        </p:style>
        <p:txBody>
          <a:bodyPr wrap="none">
            <a:spAutoFit/>
          </a:bodyPr>
          <a:lstStyle/>
          <a:p>
            <a:pPr algn="ctr"/>
            <a:r>
              <a:rPr lang="en-US" sz="2000" dirty="0">
                <a:solidFill>
                  <a:schemeClr val="lt1"/>
                </a:solidFill>
              </a:rPr>
              <a:t>cuanswers.com/solutions/</a:t>
            </a:r>
            <a:r>
              <a:rPr lang="en-US" sz="2000" dirty="0" err="1">
                <a:solidFill>
                  <a:schemeClr val="lt1"/>
                </a:solidFill>
              </a:rPr>
              <a:t>bizlink</a:t>
            </a:r>
            <a:endParaRPr lang="en-US" sz="2000" dirty="0">
              <a:solidFill>
                <a:schemeClr val="lt1"/>
              </a:solidFill>
            </a:endParaRPr>
          </a:p>
        </p:txBody>
      </p:sp>
    </p:spTree>
    <p:extLst>
      <p:ext uri="{BB962C8B-B14F-4D97-AF65-F5344CB8AC3E}">
        <p14:creationId xmlns:p14="http://schemas.microsoft.com/office/powerpoint/2010/main" val="30965115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8771A2-8839-4E53-B74E-4604B0CD8B7B}"/>
              </a:ext>
            </a:extLst>
          </p:cNvPr>
          <p:cNvSpPr>
            <a:spLocks noGrp="1"/>
          </p:cNvSpPr>
          <p:nvPr>
            <p:ph type="title"/>
          </p:nvPr>
        </p:nvSpPr>
        <p:spPr/>
        <p:txBody>
          <a:bodyPr/>
          <a:lstStyle/>
          <a:p>
            <a:r>
              <a:rPr lang="en-US" dirty="0"/>
              <a:t>Yep, another advisory board</a:t>
            </a:r>
          </a:p>
        </p:txBody>
      </p:sp>
      <p:sp>
        <p:nvSpPr>
          <p:cNvPr id="5" name="Text Placeholder 4">
            <a:extLst>
              <a:ext uri="{FF2B5EF4-FFF2-40B4-BE49-F238E27FC236}">
                <a16:creationId xmlns:a16="http://schemas.microsoft.com/office/drawing/2014/main" id="{994FAE69-6FE3-49F0-9682-1D76950D2573}"/>
              </a:ext>
            </a:extLst>
          </p:cNvPr>
          <p:cNvSpPr>
            <a:spLocks noGrp="1"/>
          </p:cNvSpPr>
          <p:nvPr>
            <p:ph type="body" sz="half" idx="2"/>
          </p:nvPr>
        </p:nvSpPr>
        <p:spPr/>
        <p:txBody>
          <a:bodyPr/>
          <a:lstStyle/>
          <a:p>
            <a:r>
              <a:rPr lang="en-US" dirty="0"/>
              <a:t>Because if we want to build a business around business members, we need CEOs to round out the picture</a:t>
            </a:r>
          </a:p>
        </p:txBody>
      </p:sp>
      <p:sp>
        <p:nvSpPr>
          <p:cNvPr id="4" name="Slide Number Placeholder 3">
            <a:extLst>
              <a:ext uri="{FF2B5EF4-FFF2-40B4-BE49-F238E27FC236}">
                <a16:creationId xmlns:a16="http://schemas.microsoft.com/office/drawing/2014/main" id="{AABFA3DF-86DC-42CC-A183-87C34AC2CA72}"/>
              </a:ext>
            </a:extLst>
          </p:cNvPr>
          <p:cNvSpPr>
            <a:spLocks noGrp="1"/>
          </p:cNvSpPr>
          <p:nvPr>
            <p:ph type="sldNum" sz="quarter" idx="12"/>
          </p:nvPr>
        </p:nvSpPr>
        <p:spPr/>
        <p:txBody>
          <a:bodyPr/>
          <a:lstStyle/>
          <a:p>
            <a:fld id="{E31375A4-56A4-47D6-9801-1991572033F7}" type="slidenum">
              <a:rPr lang="en-US" smtClean="0"/>
              <a:pPr/>
              <a:t>34</a:t>
            </a:fld>
            <a:endParaRPr lang="en-US" dirty="0"/>
          </a:p>
        </p:txBody>
      </p:sp>
      <p:sp>
        <p:nvSpPr>
          <p:cNvPr id="8" name="Content Placeholder 7">
            <a:extLst>
              <a:ext uri="{FF2B5EF4-FFF2-40B4-BE49-F238E27FC236}">
                <a16:creationId xmlns:a16="http://schemas.microsoft.com/office/drawing/2014/main" id="{93C294DD-3B72-40F8-A394-C7F9D56A8757}"/>
              </a:ext>
            </a:extLst>
          </p:cNvPr>
          <p:cNvSpPr>
            <a:spLocks noGrp="1"/>
          </p:cNvSpPr>
          <p:nvPr>
            <p:ph sz="quarter" idx="13"/>
          </p:nvPr>
        </p:nvSpPr>
        <p:spPr/>
        <p:txBody>
          <a:bodyPr/>
          <a:lstStyle/>
          <a:p>
            <a:r>
              <a:rPr lang="en-US" dirty="0"/>
              <a:t>If we are to be successful, </a:t>
            </a:r>
            <a:r>
              <a:rPr lang="en-US" b="1" dirty="0"/>
              <a:t>the BizLink team </a:t>
            </a:r>
            <a:r>
              <a:rPr lang="en-US" dirty="0"/>
              <a:t>will have to balance native solutions, integrated solutions, and referenced solutions more than ever before</a:t>
            </a:r>
          </a:p>
          <a:p>
            <a:r>
              <a:rPr lang="en-US" b="1" dirty="0"/>
              <a:t>Pete Winninger</a:t>
            </a:r>
          </a:p>
          <a:p>
            <a:pPr lvl="1"/>
            <a:r>
              <a:rPr lang="en-US" dirty="0"/>
              <a:t>Leading from the Lender*VP perspective </a:t>
            </a:r>
            <a:br>
              <a:rPr lang="en-US" dirty="0"/>
            </a:br>
            <a:r>
              <a:rPr lang="en-US" dirty="0"/>
              <a:t>to drive lending solutions for business </a:t>
            </a:r>
            <a:br>
              <a:rPr lang="en-US" dirty="0"/>
            </a:br>
            <a:r>
              <a:rPr lang="en-US" dirty="0"/>
              <a:t>members</a:t>
            </a:r>
          </a:p>
          <a:p>
            <a:r>
              <a:rPr lang="en-US" b="1" dirty="0"/>
              <a:t>Keegan Daniel</a:t>
            </a:r>
          </a:p>
          <a:p>
            <a:pPr lvl="1"/>
            <a:r>
              <a:rPr lang="en-US" dirty="0"/>
              <a:t>Combining the power of Earnings Edge </a:t>
            </a:r>
            <a:br>
              <a:rPr lang="en-US" dirty="0"/>
            </a:br>
            <a:r>
              <a:rPr lang="en-US" dirty="0"/>
              <a:t>and Asterisk Intelligence to make sure </a:t>
            </a:r>
            <a:br>
              <a:rPr lang="en-US" dirty="0"/>
            </a:br>
            <a:r>
              <a:rPr lang="en-US" dirty="0"/>
              <a:t>business services meet diverse needs</a:t>
            </a:r>
          </a:p>
          <a:p>
            <a:r>
              <a:rPr lang="en-US" b="1" dirty="0"/>
              <a:t>Charlie Dean</a:t>
            </a:r>
          </a:p>
          <a:p>
            <a:pPr lvl="1"/>
            <a:r>
              <a:rPr lang="en-US" dirty="0"/>
              <a:t>The ultimate networker, building a </a:t>
            </a:r>
            <a:br>
              <a:rPr lang="en-US" dirty="0"/>
            </a:br>
            <a:r>
              <a:rPr lang="en-US" dirty="0"/>
              <a:t>knowledge base and connection to the marketplace solutions that credit unions </a:t>
            </a:r>
            <a:br>
              <a:rPr lang="en-US" dirty="0"/>
            </a:br>
            <a:r>
              <a:rPr lang="en-US" dirty="0"/>
              <a:t>need for their business member strategies</a:t>
            </a:r>
          </a:p>
        </p:txBody>
      </p:sp>
      <p:pic>
        <p:nvPicPr>
          <p:cNvPr id="11" name="Picture 10" descr="A person smiling for the camera&#10;&#10;Description automatically generated">
            <a:extLst>
              <a:ext uri="{FF2B5EF4-FFF2-40B4-BE49-F238E27FC236}">
                <a16:creationId xmlns:a16="http://schemas.microsoft.com/office/drawing/2014/main" id="{B95A9867-3EA6-4577-BDC1-DCE1E92F0CB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219" r="17855" b="10719"/>
          <a:stretch/>
        </p:blipFill>
        <p:spPr>
          <a:xfrm>
            <a:off x="10763868" y="4515704"/>
            <a:ext cx="1182921" cy="1103096"/>
          </a:xfrm>
          <a:prstGeom prst="rect">
            <a:avLst/>
          </a:prstGeom>
        </p:spPr>
      </p:pic>
      <p:pic>
        <p:nvPicPr>
          <p:cNvPr id="12" name="Picture 11" descr="A person smiling for the camera&#10;&#10;Description automatically generated">
            <a:extLst>
              <a:ext uri="{FF2B5EF4-FFF2-40B4-BE49-F238E27FC236}">
                <a16:creationId xmlns:a16="http://schemas.microsoft.com/office/drawing/2014/main" id="{DEC045BD-022E-4F68-B174-C09E0FA71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3868" y="3137558"/>
            <a:ext cx="1182921" cy="1088287"/>
          </a:xfrm>
          <a:prstGeom prst="rect">
            <a:avLst/>
          </a:prstGeom>
        </p:spPr>
      </p:pic>
      <p:pic>
        <p:nvPicPr>
          <p:cNvPr id="14" name="Picture 13">
            <a:extLst>
              <a:ext uri="{FF2B5EF4-FFF2-40B4-BE49-F238E27FC236}">
                <a16:creationId xmlns:a16="http://schemas.microsoft.com/office/drawing/2014/main" id="{0DC10A13-4331-44FE-B988-51C2D6CE7827}"/>
              </a:ext>
            </a:extLst>
          </p:cNvPr>
          <p:cNvPicPr>
            <a:picLocks noChangeAspect="1"/>
          </p:cNvPicPr>
          <p:nvPr/>
        </p:nvPicPr>
        <p:blipFill rotWithShape="1">
          <a:blip r:embed="rId4"/>
          <a:srcRect l="16996" r="16995"/>
          <a:stretch/>
        </p:blipFill>
        <p:spPr>
          <a:xfrm>
            <a:off x="10763868" y="1759411"/>
            <a:ext cx="1182921" cy="1088288"/>
          </a:xfrm>
          <a:prstGeom prst="rect">
            <a:avLst/>
          </a:prstGeom>
        </p:spPr>
      </p:pic>
    </p:spTree>
    <p:extLst>
      <p:ext uri="{BB962C8B-B14F-4D97-AF65-F5344CB8AC3E}">
        <p14:creationId xmlns:p14="http://schemas.microsoft.com/office/powerpoint/2010/main" val="20745378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8FAD9B-A8D9-4826-815D-D47850442A51}"/>
              </a:ext>
            </a:extLst>
          </p:cNvPr>
          <p:cNvSpPr>
            <a:spLocks noGrp="1"/>
          </p:cNvSpPr>
          <p:nvPr>
            <p:ph type="title"/>
          </p:nvPr>
        </p:nvSpPr>
        <p:spPr/>
        <p:txBody>
          <a:bodyPr/>
          <a:lstStyle/>
          <a:p>
            <a:r>
              <a:rPr lang="en-US" dirty="0"/>
              <a:t>We are community </a:t>
            </a:r>
            <a:r>
              <a:rPr lang="en-US" dirty="0" err="1"/>
              <a:t>xxx,xxx</a:t>
            </a:r>
            <a:r>
              <a:rPr lang="en-US" dirty="0"/>
              <a:t> business members strong</a:t>
            </a:r>
          </a:p>
        </p:txBody>
      </p:sp>
      <p:sp>
        <p:nvSpPr>
          <p:cNvPr id="4" name="Slide Number Placeholder 3">
            <a:extLst>
              <a:ext uri="{FF2B5EF4-FFF2-40B4-BE49-F238E27FC236}">
                <a16:creationId xmlns:a16="http://schemas.microsoft.com/office/drawing/2014/main" id="{7B06339F-0028-4B96-830B-EC4C6018BF56}"/>
              </a:ext>
            </a:extLst>
          </p:cNvPr>
          <p:cNvSpPr>
            <a:spLocks noGrp="1"/>
          </p:cNvSpPr>
          <p:nvPr>
            <p:ph type="sldNum" sz="quarter" idx="4"/>
          </p:nvPr>
        </p:nvSpPr>
        <p:spPr/>
        <p:txBody>
          <a:bodyPr/>
          <a:lstStyle/>
          <a:p>
            <a:fld id="{E31375A4-56A4-47D6-9801-1991572033F7}" type="slidenum">
              <a:rPr lang="en-US" smtClean="0"/>
              <a:pPr/>
              <a:t>35</a:t>
            </a:fld>
            <a:endParaRPr lang="en-US" dirty="0"/>
          </a:p>
        </p:txBody>
      </p:sp>
      <p:sp>
        <p:nvSpPr>
          <p:cNvPr id="5" name="Text Placeholder 4">
            <a:extLst>
              <a:ext uri="{FF2B5EF4-FFF2-40B4-BE49-F238E27FC236}">
                <a16:creationId xmlns:a16="http://schemas.microsoft.com/office/drawing/2014/main" id="{91D029BC-E4D0-4A0A-A3B9-BDADA3764034}"/>
              </a:ext>
            </a:extLst>
          </p:cNvPr>
          <p:cNvSpPr>
            <a:spLocks noGrp="1"/>
          </p:cNvSpPr>
          <p:nvPr>
            <p:ph type="body" sz="quarter" idx="13"/>
          </p:nvPr>
        </p:nvSpPr>
        <p:spPr/>
        <p:txBody>
          <a:bodyPr/>
          <a:lstStyle/>
          <a:p>
            <a:r>
              <a:rPr lang="en-US" dirty="0"/>
              <a:t>But sometimes we don’t agree on how to count, how to talk, or how to describe our business communities</a:t>
            </a:r>
          </a:p>
        </p:txBody>
      </p:sp>
      <p:sp>
        <p:nvSpPr>
          <p:cNvPr id="6" name="Text Placeholder 5">
            <a:extLst>
              <a:ext uri="{FF2B5EF4-FFF2-40B4-BE49-F238E27FC236}">
                <a16:creationId xmlns:a16="http://schemas.microsoft.com/office/drawing/2014/main" id="{3B948E4F-AD43-471B-9D98-0B1023FEB70C}"/>
              </a:ext>
            </a:extLst>
          </p:cNvPr>
          <p:cNvSpPr>
            <a:spLocks noGrp="1"/>
          </p:cNvSpPr>
          <p:nvPr>
            <p:ph type="body" sz="quarter" idx="14"/>
          </p:nvPr>
        </p:nvSpPr>
        <p:spPr>
          <a:xfrm>
            <a:off x="7676354" y="5418814"/>
            <a:ext cx="4295664" cy="914400"/>
          </a:xfrm>
        </p:spPr>
        <p:txBody>
          <a:bodyPr/>
          <a:lstStyle/>
          <a:p>
            <a:r>
              <a:rPr lang="en-US" dirty="0"/>
              <a:t>If you’d like your own scorecard, contact the Asterisk Intelligence team </a:t>
            </a:r>
            <a:r>
              <a:rPr lang="en-US" dirty="0">
                <a:hlinkClick r:id="rId3"/>
              </a:rPr>
              <a:t>ai@cuanswers.com</a:t>
            </a:r>
            <a:r>
              <a:rPr lang="en-US" dirty="0"/>
              <a:t> </a:t>
            </a:r>
          </a:p>
        </p:txBody>
      </p:sp>
      <p:pic>
        <p:nvPicPr>
          <p:cNvPr id="7" name="Picture 6" descr="A screenshot of a social media post&#10;&#10;Description automatically generated">
            <a:extLst>
              <a:ext uri="{FF2B5EF4-FFF2-40B4-BE49-F238E27FC236}">
                <a16:creationId xmlns:a16="http://schemas.microsoft.com/office/drawing/2014/main" id="{5F3C5717-59EE-4EE1-A49C-EF1FE84AB6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7506" y="1901444"/>
            <a:ext cx="3558848" cy="4602879"/>
          </a:xfrm>
          <a:prstGeom prst="rect">
            <a:avLst/>
          </a:prstGeom>
          <a:ln>
            <a:noFill/>
          </a:ln>
          <a:effectLst>
            <a:outerShdw blurRad="190500" algn="tl" rotWithShape="0">
              <a:srgbClr val="000000">
                <a:alpha val="70000"/>
              </a:srgbClr>
            </a:outerShdw>
          </a:effectLst>
        </p:spPr>
      </p:pic>
      <p:pic>
        <p:nvPicPr>
          <p:cNvPr id="17" name="Picture 16" descr="A screenshot of a computer&#10;&#10;Description automatically generated">
            <a:extLst>
              <a:ext uri="{FF2B5EF4-FFF2-40B4-BE49-F238E27FC236}">
                <a16:creationId xmlns:a16="http://schemas.microsoft.com/office/drawing/2014/main" id="{994894AA-22D8-4DF4-A3BC-458A4F57CFA4}"/>
              </a:ext>
            </a:extLst>
          </p:cNvPr>
          <p:cNvPicPr>
            <a:picLocks noChangeAspect="1"/>
          </p:cNvPicPr>
          <p:nvPr/>
        </p:nvPicPr>
        <p:blipFill rotWithShape="1">
          <a:blip r:embed="rId5">
            <a:extLst>
              <a:ext uri="{28A0092B-C50C-407E-A947-70E740481C1C}">
                <a14:useLocalDpi xmlns:a14="http://schemas.microsoft.com/office/drawing/2010/main" val="0"/>
              </a:ext>
            </a:extLst>
          </a:blip>
          <a:srcRect b="30255"/>
          <a:stretch/>
        </p:blipFill>
        <p:spPr>
          <a:xfrm>
            <a:off x="8017470" y="1709258"/>
            <a:ext cx="3558848" cy="3210252"/>
          </a:xfrm>
          <a:prstGeom prst="rect">
            <a:avLst/>
          </a:prstGeom>
          <a:ln>
            <a:noFill/>
          </a:ln>
          <a:effectLst>
            <a:outerShdw blurRad="190500" algn="tl" rotWithShape="0">
              <a:srgbClr val="000000">
                <a:alpha val="70000"/>
              </a:srgbClr>
            </a:outerShdw>
          </a:effectLst>
        </p:spPr>
      </p:pic>
      <p:pic>
        <p:nvPicPr>
          <p:cNvPr id="19" name="Picture 18" descr="A screenshot of a computer&#10;&#10;Description automatically generated">
            <a:extLst>
              <a:ext uri="{FF2B5EF4-FFF2-40B4-BE49-F238E27FC236}">
                <a16:creationId xmlns:a16="http://schemas.microsoft.com/office/drawing/2014/main" id="{3D2036AA-1DE5-4CA2-8B58-347B4F6F9755}"/>
              </a:ext>
            </a:extLst>
          </p:cNvPr>
          <p:cNvPicPr>
            <a:picLocks noChangeAspect="1"/>
          </p:cNvPicPr>
          <p:nvPr/>
        </p:nvPicPr>
        <p:blipFill rotWithShape="1">
          <a:blip r:embed="rId6">
            <a:extLst>
              <a:ext uri="{28A0092B-C50C-407E-A947-70E740481C1C}">
                <a14:useLocalDpi xmlns:a14="http://schemas.microsoft.com/office/drawing/2010/main" val="0"/>
              </a:ext>
            </a:extLst>
          </a:blip>
          <a:srcRect b="42992"/>
          <a:stretch/>
        </p:blipFill>
        <p:spPr>
          <a:xfrm>
            <a:off x="8546434" y="2295502"/>
            <a:ext cx="3558848" cy="2624008"/>
          </a:xfrm>
          <a:prstGeom prst="rect">
            <a:avLst/>
          </a:prstGeom>
          <a:ln>
            <a:noFill/>
          </a:ln>
          <a:effectLst>
            <a:outerShdw blurRad="190500" algn="tl" rotWithShape="0">
              <a:srgbClr val="000000">
                <a:alpha val="70000"/>
              </a:srgbClr>
            </a:outerShdw>
          </a:effectLst>
        </p:spPr>
      </p:pic>
      <p:pic>
        <p:nvPicPr>
          <p:cNvPr id="21" name="Picture 20" descr="A screenshot of a cell phone&#10;&#10;Description automatically generated">
            <a:extLst>
              <a:ext uri="{FF2B5EF4-FFF2-40B4-BE49-F238E27FC236}">
                <a16:creationId xmlns:a16="http://schemas.microsoft.com/office/drawing/2014/main" id="{244ED060-1091-48A7-8191-2735B6B9C0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6242" y="1901444"/>
            <a:ext cx="3558848" cy="4602879"/>
          </a:xfrm>
          <a:prstGeom prst="rect">
            <a:avLst/>
          </a:prstGeom>
          <a:ln>
            <a:noFill/>
          </a:ln>
          <a:effectLst>
            <a:outerShdw blurRad="190500" algn="tl" rotWithShape="0">
              <a:srgbClr val="000000">
                <a:alpha val="70000"/>
              </a:srgbClr>
            </a:outerShdw>
          </a:effectLst>
        </p:spPr>
      </p:pic>
      <p:pic>
        <p:nvPicPr>
          <p:cNvPr id="15" name="Picture 14" descr="A screenshot of a cell phone&#10;&#10;Description automatically generated">
            <a:extLst>
              <a:ext uri="{FF2B5EF4-FFF2-40B4-BE49-F238E27FC236}">
                <a16:creationId xmlns:a16="http://schemas.microsoft.com/office/drawing/2014/main" id="{FD54B9ED-B90E-463F-BA0B-DE2FE9801ECE}"/>
              </a:ext>
            </a:extLst>
          </p:cNvPr>
          <p:cNvPicPr>
            <a:picLocks noChangeAspect="1"/>
          </p:cNvPicPr>
          <p:nvPr/>
        </p:nvPicPr>
        <p:blipFill rotWithShape="1">
          <a:blip r:embed="rId8">
            <a:extLst>
              <a:ext uri="{28A0092B-C50C-407E-A947-70E740481C1C}">
                <a14:useLocalDpi xmlns:a14="http://schemas.microsoft.com/office/drawing/2010/main" val="0"/>
              </a:ext>
            </a:extLst>
          </a:blip>
          <a:srcRect b="57487"/>
          <a:stretch/>
        </p:blipFill>
        <p:spPr>
          <a:xfrm>
            <a:off x="9130940" y="2962664"/>
            <a:ext cx="3558848" cy="1956846"/>
          </a:xfrm>
          <a:prstGeom prst="rect">
            <a:avLst/>
          </a:prstGeom>
          <a:ln>
            <a:noFill/>
          </a:ln>
          <a:effectLst>
            <a:outerShdw blurRad="190500" algn="tl" rotWithShape="0">
              <a:srgbClr val="000000">
                <a:alpha val="70000"/>
              </a:srgbClr>
            </a:outerShdw>
          </a:effectLst>
        </p:spPr>
      </p:pic>
      <p:pic>
        <p:nvPicPr>
          <p:cNvPr id="13" name="Picture 12" descr="A screenshot of a cell phone&#10;&#10;Description automatically generated">
            <a:extLst>
              <a:ext uri="{FF2B5EF4-FFF2-40B4-BE49-F238E27FC236}">
                <a16:creationId xmlns:a16="http://schemas.microsoft.com/office/drawing/2014/main" id="{E1ABF216-BF1A-4338-8629-A9929A00576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897944">
            <a:off x="3978913" y="4918344"/>
            <a:ext cx="1542234" cy="1994667"/>
          </a:xfrm>
          <a:prstGeom prst="rect">
            <a:avLst/>
          </a:prstGeom>
          <a:ln>
            <a:noFill/>
          </a:ln>
          <a:effectLst>
            <a:outerShdw blurRad="190500" algn="tl" rotWithShape="0">
              <a:srgbClr val="000000">
                <a:alpha val="70000"/>
              </a:srgbClr>
            </a:outerShdw>
          </a:effectLst>
        </p:spPr>
      </p:pic>
      <p:pic>
        <p:nvPicPr>
          <p:cNvPr id="22" name="Graphic 21" descr="Paperclip">
            <a:extLst>
              <a:ext uri="{FF2B5EF4-FFF2-40B4-BE49-F238E27FC236}">
                <a16:creationId xmlns:a16="http://schemas.microsoft.com/office/drawing/2014/main" id="{233B81D6-37E0-4A23-8C2F-C394F258669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654309" y="4653859"/>
            <a:ext cx="457200" cy="457200"/>
          </a:xfrm>
          <a:prstGeom prst="rect">
            <a:avLst/>
          </a:prstGeom>
        </p:spPr>
      </p:pic>
    </p:spTree>
    <p:extLst>
      <p:ext uri="{BB962C8B-B14F-4D97-AF65-F5344CB8AC3E}">
        <p14:creationId xmlns:p14="http://schemas.microsoft.com/office/powerpoint/2010/main" val="794653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E496D5E-11D2-4CCB-A253-26F15AD2D140}"/>
              </a:ext>
            </a:extLst>
          </p:cNvPr>
          <p:cNvSpPr>
            <a:spLocks noGrp="1"/>
          </p:cNvSpPr>
          <p:nvPr>
            <p:ph type="sldNum" sz="quarter" idx="14"/>
          </p:nvPr>
        </p:nvSpPr>
        <p:spPr/>
        <p:txBody>
          <a:bodyPr/>
          <a:lstStyle/>
          <a:p>
            <a:fld id="{E31375A4-56A4-47D6-9801-1991572033F7}" type="slidenum">
              <a:rPr lang="en-US" smtClean="0"/>
              <a:pPr/>
              <a:t>36</a:t>
            </a:fld>
            <a:endParaRPr lang="en-US" dirty="0"/>
          </a:p>
        </p:txBody>
      </p:sp>
      <p:sp>
        <p:nvSpPr>
          <p:cNvPr id="9" name="Title 8">
            <a:extLst>
              <a:ext uri="{FF2B5EF4-FFF2-40B4-BE49-F238E27FC236}">
                <a16:creationId xmlns:a16="http://schemas.microsoft.com/office/drawing/2014/main" id="{16E0E7FE-C0CB-4D27-951E-0540C68C9827}"/>
              </a:ext>
            </a:extLst>
          </p:cNvPr>
          <p:cNvSpPr>
            <a:spLocks noGrp="1"/>
          </p:cNvSpPr>
          <p:nvPr>
            <p:ph type="title"/>
          </p:nvPr>
        </p:nvSpPr>
        <p:spPr>
          <a:xfrm>
            <a:off x="508000" y="46038"/>
            <a:ext cx="11278532" cy="563562"/>
          </a:xfrm>
        </p:spPr>
        <p:txBody>
          <a:bodyPr/>
          <a:lstStyle/>
          <a:p>
            <a:r>
              <a:rPr lang="en-US" dirty="0"/>
              <a:t>Nomenclature challenges: Tech vs. CU vs. business members</a:t>
            </a:r>
          </a:p>
        </p:txBody>
      </p:sp>
      <p:sp>
        <p:nvSpPr>
          <p:cNvPr id="10" name="Text Placeholder 9">
            <a:extLst>
              <a:ext uri="{FF2B5EF4-FFF2-40B4-BE49-F238E27FC236}">
                <a16:creationId xmlns:a16="http://schemas.microsoft.com/office/drawing/2014/main" id="{905F0ED5-DEC0-48EE-9554-59EBB5C92974}"/>
              </a:ext>
            </a:extLst>
          </p:cNvPr>
          <p:cNvSpPr>
            <a:spLocks noGrp="1"/>
          </p:cNvSpPr>
          <p:nvPr>
            <p:ph type="body" sz="quarter" idx="15"/>
          </p:nvPr>
        </p:nvSpPr>
        <p:spPr/>
        <p:txBody>
          <a:bodyPr/>
          <a:lstStyle/>
          <a:p>
            <a:endParaRPr lang="en-US"/>
          </a:p>
        </p:txBody>
      </p:sp>
      <p:pic>
        <p:nvPicPr>
          <p:cNvPr id="7" name="Picture 2">
            <a:extLst>
              <a:ext uri="{FF2B5EF4-FFF2-40B4-BE49-F238E27FC236}">
                <a16:creationId xmlns:a16="http://schemas.microsoft.com/office/drawing/2014/main" id="{966D734B-AEEB-44FC-A638-DA46D39285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050" y="838006"/>
            <a:ext cx="6586052" cy="322096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1C034F62-A0D6-4124-85A9-42BC441029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739" y="4211949"/>
            <a:ext cx="6586052" cy="322096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12B8926-DB96-4608-A022-3D0C5621D535}"/>
              </a:ext>
            </a:extLst>
          </p:cNvPr>
          <p:cNvPicPr>
            <a:picLocks noChangeAspect="1"/>
          </p:cNvPicPr>
          <p:nvPr/>
        </p:nvPicPr>
        <p:blipFill>
          <a:blip r:embed="rId4"/>
          <a:stretch>
            <a:fillRect/>
          </a:stretch>
        </p:blipFill>
        <p:spPr>
          <a:xfrm>
            <a:off x="5676504" y="4141316"/>
            <a:ext cx="6187976" cy="2941575"/>
          </a:xfrm>
          <a:prstGeom prst="rect">
            <a:avLst/>
          </a:prstGeom>
          <a:ln>
            <a:noFill/>
          </a:ln>
          <a:effectLst>
            <a:outerShdw blurRad="190500" algn="tl" rotWithShape="0">
              <a:srgbClr val="000000">
                <a:alpha val="70000"/>
              </a:srgbClr>
            </a:outerShdw>
          </a:effectLst>
        </p:spPr>
      </p:pic>
      <p:pic>
        <p:nvPicPr>
          <p:cNvPr id="3" name="Picture 2">
            <a:extLst>
              <a:ext uri="{FF2B5EF4-FFF2-40B4-BE49-F238E27FC236}">
                <a16:creationId xmlns:a16="http://schemas.microsoft.com/office/drawing/2014/main" id="{0BAE8F8F-906A-4E5A-98F5-23C1FA1102B4}"/>
              </a:ext>
            </a:extLst>
          </p:cNvPr>
          <p:cNvPicPr>
            <a:picLocks noChangeAspect="1"/>
          </p:cNvPicPr>
          <p:nvPr/>
        </p:nvPicPr>
        <p:blipFill>
          <a:blip r:embed="rId5"/>
          <a:stretch>
            <a:fillRect/>
          </a:stretch>
        </p:blipFill>
        <p:spPr>
          <a:xfrm>
            <a:off x="4996030" y="755665"/>
            <a:ext cx="6187976" cy="2941575"/>
          </a:xfrm>
          <a:prstGeom prst="rect">
            <a:avLst/>
          </a:prstGeom>
          <a:ln>
            <a:noFill/>
          </a:ln>
          <a:effectLst>
            <a:outerShdw blurRad="190500" algn="tl" rotWithShape="0">
              <a:srgbClr val="000000">
                <a:alpha val="70000"/>
              </a:srgbClr>
            </a:outerShdw>
          </a:effectLst>
        </p:spPr>
      </p:pic>
      <p:sp>
        <p:nvSpPr>
          <p:cNvPr id="13" name="Oval 12">
            <a:extLst>
              <a:ext uri="{FF2B5EF4-FFF2-40B4-BE49-F238E27FC236}">
                <a16:creationId xmlns:a16="http://schemas.microsoft.com/office/drawing/2014/main" id="{34A2CF02-FB8C-456D-8A85-A95CD9F35C2C}"/>
              </a:ext>
            </a:extLst>
          </p:cNvPr>
          <p:cNvSpPr/>
          <p:nvPr/>
        </p:nvSpPr>
        <p:spPr>
          <a:xfrm>
            <a:off x="5209714" y="1035700"/>
            <a:ext cx="1679264" cy="447869"/>
          </a:xfrm>
          <a:prstGeom prst="ellipse">
            <a:avLst/>
          </a:prstGeom>
          <a:noFill/>
          <a:ln>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C96C96E-08BF-4E29-8EBF-09CFFCA5127A}"/>
              </a:ext>
            </a:extLst>
          </p:cNvPr>
          <p:cNvSpPr/>
          <p:nvPr/>
        </p:nvSpPr>
        <p:spPr>
          <a:xfrm>
            <a:off x="1498428" y="1251559"/>
            <a:ext cx="1679264" cy="334647"/>
          </a:xfrm>
          <a:prstGeom prst="ellipse">
            <a:avLst/>
          </a:prstGeom>
          <a:noFill/>
          <a:ln>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77D7747-B2CD-409F-BA4D-A39DF8854A8D}"/>
              </a:ext>
            </a:extLst>
          </p:cNvPr>
          <p:cNvSpPr/>
          <p:nvPr/>
        </p:nvSpPr>
        <p:spPr>
          <a:xfrm>
            <a:off x="5946152" y="4286597"/>
            <a:ext cx="2264454" cy="630637"/>
          </a:xfrm>
          <a:prstGeom prst="ellipse">
            <a:avLst/>
          </a:prstGeom>
          <a:noFill/>
          <a:ln>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60581C4-4130-4B9B-A24F-CC97293CBCB7}"/>
              </a:ext>
            </a:extLst>
          </p:cNvPr>
          <p:cNvSpPr/>
          <p:nvPr/>
        </p:nvSpPr>
        <p:spPr>
          <a:xfrm>
            <a:off x="2253529" y="4643231"/>
            <a:ext cx="1679264" cy="334647"/>
          </a:xfrm>
          <a:prstGeom prst="ellipse">
            <a:avLst/>
          </a:prstGeom>
          <a:noFill/>
          <a:ln>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42D5BC9-B2DB-4747-8274-FC8B203DA75D}"/>
              </a:ext>
            </a:extLst>
          </p:cNvPr>
          <p:cNvSpPr/>
          <p:nvPr/>
        </p:nvSpPr>
        <p:spPr>
          <a:xfrm>
            <a:off x="7520411" y="4797845"/>
            <a:ext cx="926248" cy="453730"/>
          </a:xfrm>
          <a:prstGeom prst="ellipse">
            <a:avLst/>
          </a:prstGeom>
          <a:noFill/>
          <a:ln>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10050A8-51E2-4939-B5C4-D6076EED95F3}"/>
              </a:ext>
            </a:extLst>
          </p:cNvPr>
          <p:cNvSpPr/>
          <p:nvPr/>
        </p:nvSpPr>
        <p:spPr>
          <a:xfrm>
            <a:off x="6920688" y="1406679"/>
            <a:ext cx="1205939" cy="304411"/>
          </a:xfrm>
          <a:prstGeom prst="ellipse">
            <a:avLst/>
          </a:prstGeom>
          <a:noFill/>
          <a:ln>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5F4036C-BF70-4E8A-B953-EB6D22DE0D5A}"/>
              </a:ext>
            </a:extLst>
          </p:cNvPr>
          <p:cNvSpPr/>
          <p:nvPr/>
        </p:nvSpPr>
        <p:spPr>
          <a:xfrm>
            <a:off x="1583581" y="1673358"/>
            <a:ext cx="1290248" cy="892559"/>
          </a:xfrm>
          <a:prstGeom prst="ellipse">
            <a:avLst/>
          </a:prstGeom>
          <a:noFill/>
          <a:ln>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14CD5A6-FD49-4AFB-9F82-E51FAA114170}"/>
              </a:ext>
            </a:extLst>
          </p:cNvPr>
          <p:cNvSpPr/>
          <p:nvPr/>
        </p:nvSpPr>
        <p:spPr>
          <a:xfrm>
            <a:off x="2168994" y="5062514"/>
            <a:ext cx="1290248" cy="843763"/>
          </a:xfrm>
          <a:prstGeom prst="ellipse">
            <a:avLst/>
          </a:prstGeom>
          <a:noFill/>
          <a:ln>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2A8C7B7B-2E37-4B4F-BAD0-1E973BEB211D}"/>
              </a:ext>
            </a:extLst>
          </p:cNvPr>
          <p:cNvSpPr/>
          <p:nvPr/>
        </p:nvSpPr>
        <p:spPr>
          <a:xfrm>
            <a:off x="3328058" y="1157518"/>
            <a:ext cx="1812069" cy="326572"/>
          </a:xfrm>
          <a:prstGeom prst="rightArrow">
            <a:avLst/>
          </a:prstGeom>
          <a:solidFill>
            <a:srgbClr val="FFFF00"/>
          </a:solidFill>
          <a:ln>
            <a:solidFill>
              <a:srgbClr val="FFFF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46F8021F-0965-4800-9EAF-7D919D07847C}"/>
              </a:ext>
            </a:extLst>
          </p:cNvPr>
          <p:cNvSpPr/>
          <p:nvPr/>
        </p:nvSpPr>
        <p:spPr>
          <a:xfrm>
            <a:off x="4033812" y="4564594"/>
            <a:ext cx="1865686" cy="326572"/>
          </a:xfrm>
          <a:prstGeom prst="rightArrow">
            <a:avLst/>
          </a:prstGeom>
          <a:solidFill>
            <a:srgbClr val="FFFF00"/>
          </a:solidFill>
          <a:ln>
            <a:solidFill>
              <a:srgbClr val="FFFF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4716221"/>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cell phone&#10;&#10;Description automatically generated">
            <a:extLst>
              <a:ext uri="{FF2B5EF4-FFF2-40B4-BE49-F238E27FC236}">
                <a16:creationId xmlns:a16="http://schemas.microsoft.com/office/drawing/2014/main" id="{F40E5026-B9F3-4620-A83A-DD75D523D8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4243" y="254577"/>
            <a:ext cx="6651935" cy="3245911"/>
          </a:xfrm>
          <a:prstGeom prst="rect">
            <a:avLst/>
          </a:prstGeom>
          <a:ln>
            <a:noFill/>
          </a:ln>
          <a:effectLst>
            <a:outerShdw blurRad="190500" algn="tl" rotWithShape="0">
              <a:srgbClr val="000000">
                <a:alpha val="70000"/>
              </a:srgbClr>
            </a:outerShdw>
          </a:effectLst>
        </p:spPr>
      </p:pic>
      <p:sp>
        <p:nvSpPr>
          <p:cNvPr id="3" name="Title 2">
            <a:extLst>
              <a:ext uri="{FF2B5EF4-FFF2-40B4-BE49-F238E27FC236}">
                <a16:creationId xmlns:a16="http://schemas.microsoft.com/office/drawing/2014/main" id="{877F5C4C-77EE-48EB-920D-421916508C69}"/>
              </a:ext>
            </a:extLst>
          </p:cNvPr>
          <p:cNvSpPr>
            <a:spLocks noGrp="1"/>
          </p:cNvSpPr>
          <p:nvPr>
            <p:ph type="ctrTitle"/>
          </p:nvPr>
        </p:nvSpPr>
        <p:spPr>
          <a:xfrm>
            <a:off x="647701" y="1703388"/>
            <a:ext cx="4142511" cy="3284248"/>
          </a:xfrm>
        </p:spPr>
        <p:txBody>
          <a:bodyPr/>
          <a:lstStyle/>
          <a:p>
            <a:r>
              <a:rPr lang="en-US" dirty="0"/>
              <a:t>To base share </a:t>
            </a:r>
            <a:br>
              <a:rPr lang="en-US" dirty="0"/>
            </a:br>
            <a:r>
              <a:rPr lang="en-US" sz="2400" i="1" dirty="0"/>
              <a:t>(suffix -000 with par) </a:t>
            </a:r>
            <a:br>
              <a:rPr lang="en-US" sz="3200" dirty="0"/>
            </a:br>
            <a:r>
              <a:rPr lang="en-US" dirty="0"/>
              <a:t>or </a:t>
            </a:r>
            <a:r>
              <a:rPr lang="en-US" u="sng" dirty="0"/>
              <a:t>not</a:t>
            </a:r>
            <a:r>
              <a:rPr lang="en-US" dirty="0"/>
              <a:t> to base share...that is the question</a:t>
            </a:r>
          </a:p>
        </p:txBody>
      </p:sp>
      <p:sp>
        <p:nvSpPr>
          <p:cNvPr id="7" name="Text Placeholder 6">
            <a:extLst>
              <a:ext uri="{FF2B5EF4-FFF2-40B4-BE49-F238E27FC236}">
                <a16:creationId xmlns:a16="http://schemas.microsoft.com/office/drawing/2014/main" id="{0103A188-ED5B-4FB1-988D-983866DFAF2A}"/>
              </a:ext>
            </a:extLst>
          </p:cNvPr>
          <p:cNvSpPr>
            <a:spLocks noGrp="1"/>
          </p:cNvSpPr>
          <p:nvPr>
            <p:ph type="body" sz="quarter" idx="10"/>
          </p:nvPr>
        </p:nvSpPr>
        <p:spPr>
          <a:xfrm>
            <a:off x="5726545" y="3925453"/>
            <a:ext cx="5957457" cy="2338532"/>
          </a:xfrm>
        </p:spPr>
        <p:txBody>
          <a:bodyPr/>
          <a:lstStyle/>
          <a:p>
            <a:r>
              <a:rPr lang="en-US" sz="2000" dirty="0"/>
              <a:t>For years, Fox Communities CU used this for their business members who struggled with the need for a savings account for par</a:t>
            </a:r>
          </a:p>
          <a:p>
            <a:r>
              <a:rPr lang="en-US" sz="2000" dirty="0"/>
              <a:t>It appears Ohio has made it official, and Pathways will champion some additional changes where no base share is required and you simply collect the par as a </a:t>
            </a:r>
            <a:r>
              <a:rPr lang="en-US" sz="2000" b="1" dirty="0"/>
              <a:t>membership fee</a:t>
            </a:r>
          </a:p>
          <a:p>
            <a:endParaRPr lang="en-US" sz="2000" dirty="0"/>
          </a:p>
        </p:txBody>
      </p:sp>
      <p:sp>
        <p:nvSpPr>
          <p:cNvPr id="4" name="Slide Number Placeholder 3">
            <a:extLst>
              <a:ext uri="{FF2B5EF4-FFF2-40B4-BE49-F238E27FC236}">
                <a16:creationId xmlns:a16="http://schemas.microsoft.com/office/drawing/2014/main" id="{5B0690A6-C0A0-45D7-9172-6E70DF24F43D}"/>
              </a:ext>
            </a:extLst>
          </p:cNvPr>
          <p:cNvSpPr>
            <a:spLocks noGrp="1"/>
          </p:cNvSpPr>
          <p:nvPr>
            <p:ph type="sldNum" sz="quarter" idx="4"/>
          </p:nvPr>
        </p:nvSpPr>
        <p:spPr/>
        <p:txBody>
          <a:bodyPr/>
          <a:lstStyle/>
          <a:p>
            <a:fld id="{E31375A4-56A4-47D6-9801-1991572033F7}" type="slidenum">
              <a:rPr lang="en-US" smtClean="0"/>
              <a:pPr/>
              <a:t>37</a:t>
            </a:fld>
            <a:endParaRPr lang="en-US" dirty="0"/>
          </a:p>
        </p:txBody>
      </p:sp>
      <p:sp>
        <p:nvSpPr>
          <p:cNvPr id="11" name="Oval 10">
            <a:extLst>
              <a:ext uri="{FF2B5EF4-FFF2-40B4-BE49-F238E27FC236}">
                <a16:creationId xmlns:a16="http://schemas.microsoft.com/office/drawing/2014/main" id="{5A0AAB87-0BA5-4925-A39E-EC63FDAE3D5E}"/>
              </a:ext>
            </a:extLst>
          </p:cNvPr>
          <p:cNvSpPr/>
          <p:nvPr/>
        </p:nvSpPr>
        <p:spPr>
          <a:xfrm>
            <a:off x="7499927" y="1882087"/>
            <a:ext cx="2641600" cy="406400"/>
          </a:xfrm>
          <a:prstGeom prst="ellipse">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24280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49252A-F716-4979-87B6-F7B815110A28}"/>
              </a:ext>
            </a:extLst>
          </p:cNvPr>
          <p:cNvSpPr>
            <a:spLocks noGrp="1"/>
          </p:cNvSpPr>
          <p:nvPr>
            <p:ph idx="15"/>
          </p:nvPr>
        </p:nvSpPr>
        <p:spPr>
          <a:xfrm>
            <a:off x="508001" y="1703389"/>
            <a:ext cx="7293760" cy="4087814"/>
          </a:xfrm>
        </p:spPr>
        <p:txBody>
          <a:bodyPr/>
          <a:lstStyle/>
          <a:p>
            <a:r>
              <a:rPr lang="en-US" b="1" dirty="0"/>
              <a:t>It’s My Biz 247 </a:t>
            </a:r>
            <a:r>
              <a:rPr lang="en-US" dirty="0"/>
              <a:t>Tiers</a:t>
            </a:r>
          </a:p>
          <a:p>
            <a:pPr lvl="1"/>
            <a:r>
              <a:rPr lang="en-US" dirty="0"/>
              <a:t>Internet solutions that fit many business member audiences</a:t>
            </a:r>
          </a:p>
          <a:p>
            <a:r>
              <a:rPr lang="en-US" dirty="0"/>
              <a:t>Positive Pay</a:t>
            </a:r>
          </a:p>
          <a:p>
            <a:pPr lvl="1"/>
            <a:r>
              <a:rPr lang="en-US" dirty="0"/>
              <a:t>The “A” model – send us your check register</a:t>
            </a:r>
          </a:p>
          <a:p>
            <a:pPr lvl="1"/>
            <a:r>
              <a:rPr lang="en-US" dirty="0"/>
              <a:t>The “B” model – we’ll send you check clearings to approve</a:t>
            </a:r>
          </a:p>
          <a:p>
            <a:r>
              <a:rPr lang="en-US" dirty="0"/>
              <a:t>Corporate Credit Card Program</a:t>
            </a:r>
          </a:p>
          <a:p>
            <a:pPr lvl="1"/>
            <a:r>
              <a:rPr lang="en-US" dirty="0"/>
              <a:t>What are the top 10 attributes CUs will offer?</a:t>
            </a:r>
          </a:p>
          <a:p>
            <a:r>
              <a:rPr lang="en-US" dirty="0"/>
              <a:t>Sweep Programs</a:t>
            </a:r>
          </a:p>
          <a:p>
            <a:pPr lvl="1"/>
            <a:r>
              <a:rPr lang="en-US" dirty="0"/>
              <a:t>Will we ever agree on what constitutes a sweep program?</a:t>
            </a:r>
          </a:p>
          <a:p>
            <a:r>
              <a:rPr lang="en-US" dirty="0"/>
              <a:t>ACH Services</a:t>
            </a:r>
          </a:p>
          <a:p>
            <a:pPr lvl="1"/>
            <a:r>
              <a:rPr lang="en-US" dirty="0"/>
              <a:t>CU services vs. consumer ACH vs. business ACH</a:t>
            </a:r>
          </a:p>
        </p:txBody>
      </p:sp>
      <p:sp>
        <p:nvSpPr>
          <p:cNvPr id="3" name="Title 2">
            <a:extLst>
              <a:ext uri="{FF2B5EF4-FFF2-40B4-BE49-F238E27FC236}">
                <a16:creationId xmlns:a16="http://schemas.microsoft.com/office/drawing/2014/main" id="{1CA7599C-C2EE-4C9B-9CF0-44D6057A28D2}"/>
              </a:ext>
            </a:extLst>
          </p:cNvPr>
          <p:cNvSpPr>
            <a:spLocks noGrp="1"/>
          </p:cNvSpPr>
          <p:nvPr>
            <p:ph type="title"/>
          </p:nvPr>
        </p:nvSpPr>
        <p:spPr/>
        <p:txBody>
          <a:bodyPr/>
          <a:lstStyle/>
          <a:p>
            <a:r>
              <a:rPr lang="en-US" dirty="0"/>
              <a:t>Drilling down on the BizLink Advisory Board’s Top 5 for 2020</a:t>
            </a:r>
          </a:p>
        </p:txBody>
      </p:sp>
      <p:sp>
        <p:nvSpPr>
          <p:cNvPr id="4" name="Slide Number Placeholder 3">
            <a:extLst>
              <a:ext uri="{FF2B5EF4-FFF2-40B4-BE49-F238E27FC236}">
                <a16:creationId xmlns:a16="http://schemas.microsoft.com/office/drawing/2014/main" id="{3CF24B94-E411-423A-BA06-FA1A8E8C5A45}"/>
              </a:ext>
            </a:extLst>
          </p:cNvPr>
          <p:cNvSpPr>
            <a:spLocks noGrp="1"/>
          </p:cNvSpPr>
          <p:nvPr>
            <p:ph type="sldNum" sz="quarter" idx="4"/>
          </p:nvPr>
        </p:nvSpPr>
        <p:spPr/>
        <p:txBody>
          <a:bodyPr/>
          <a:lstStyle/>
          <a:p>
            <a:fld id="{E31375A4-56A4-47D6-9801-1991572033F7}" type="slidenum">
              <a:rPr lang="en-US" smtClean="0"/>
              <a:pPr/>
              <a:t>38</a:t>
            </a:fld>
            <a:endParaRPr lang="en-US" dirty="0"/>
          </a:p>
        </p:txBody>
      </p:sp>
      <p:sp>
        <p:nvSpPr>
          <p:cNvPr id="5" name="Text Placeholder 4">
            <a:extLst>
              <a:ext uri="{FF2B5EF4-FFF2-40B4-BE49-F238E27FC236}">
                <a16:creationId xmlns:a16="http://schemas.microsoft.com/office/drawing/2014/main" id="{C5C9445E-D296-4FB1-BA53-24385165A2DF}"/>
              </a:ext>
            </a:extLst>
          </p:cNvPr>
          <p:cNvSpPr>
            <a:spLocks noGrp="1"/>
          </p:cNvSpPr>
          <p:nvPr>
            <p:ph type="body" sz="quarter" idx="13"/>
          </p:nvPr>
        </p:nvSpPr>
        <p:spPr/>
        <p:txBody>
          <a:bodyPr/>
          <a:lstStyle/>
          <a:p>
            <a:r>
              <a:rPr lang="en-US" dirty="0"/>
              <a:t>A consensus on the nomenclature is goal #1</a:t>
            </a:r>
          </a:p>
        </p:txBody>
      </p:sp>
      <p:pic>
        <p:nvPicPr>
          <p:cNvPr id="7" name="Picture 6">
            <a:extLst>
              <a:ext uri="{FF2B5EF4-FFF2-40B4-BE49-F238E27FC236}">
                <a16:creationId xmlns:a16="http://schemas.microsoft.com/office/drawing/2014/main" id="{2B046F89-07A5-4D65-82C0-1168BDA1B27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966678" y="1448843"/>
            <a:ext cx="3967527" cy="5142460"/>
          </a:xfrm>
          <a:prstGeom prst="rect">
            <a:avLst/>
          </a:prstGeom>
          <a:ln>
            <a:noFill/>
          </a:ln>
          <a:effectLst>
            <a:outerShdw blurRad="190500" algn="tl" rotWithShape="0">
              <a:srgbClr val="000000">
                <a:alpha val="70000"/>
              </a:srgbClr>
            </a:outerShdw>
          </a:effectLst>
        </p:spPr>
      </p:pic>
      <p:pic>
        <p:nvPicPr>
          <p:cNvPr id="8" name="Graphic 7" descr="Paperclip">
            <a:extLst>
              <a:ext uri="{FF2B5EF4-FFF2-40B4-BE49-F238E27FC236}">
                <a16:creationId xmlns:a16="http://schemas.microsoft.com/office/drawing/2014/main" id="{FB67368C-9BB2-4966-ABA2-9B48933CFB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65981" y="1246189"/>
            <a:ext cx="457200" cy="457200"/>
          </a:xfrm>
          <a:prstGeom prst="rect">
            <a:avLst/>
          </a:prstGeom>
        </p:spPr>
      </p:pic>
      <p:sp>
        <p:nvSpPr>
          <p:cNvPr id="9" name="Rectangle 8">
            <a:hlinkClick r:id="rId5"/>
            <a:extLst>
              <a:ext uri="{FF2B5EF4-FFF2-40B4-BE49-F238E27FC236}">
                <a16:creationId xmlns:a16="http://schemas.microsoft.com/office/drawing/2014/main" id="{02CFC28B-16B4-4427-BD99-A0AB25A48A49}"/>
              </a:ext>
            </a:extLst>
          </p:cNvPr>
          <p:cNvSpPr/>
          <p:nvPr/>
        </p:nvSpPr>
        <p:spPr>
          <a:xfrm>
            <a:off x="5779698" y="5876916"/>
            <a:ext cx="4170743" cy="400110"/>
          </a:xfrm>
          <a:prstGeom prst="rect">
            <a:avLst/>
          </a:prstGeom>
        </p:spPr>
        <p:style>
          <a:lnRef idx="1">
            <a:schemeClr val="accent4"/>
          </a:lnRef>
          <a:fillRef idx="3">
            <a:schemeClr val="accent4"/>
          </a:fillRef>
          <a:effectRef idx="2">
            <a:schemeClr val="accent4"/>
          </a:effectRef>
          <a:fontRef idx="minor">
            <a:schemeClr val="lt1"/>
          </a:fontRef>
        </p:style>
        <p:txBody>
          <a:bodyPr wrap="square">
            <a:spAutoFit/>
          </a:bodyPr>
          <a:lstStyle/>
          <a:p>
            <a:pPr algn="ctr"/>
            <a:r>
              <a:rPr lang="en-US" sz="2000" dirty="0">
                <a:solidFill>
                  <a:schemeClr val="lt1"/>
                </a:solidFill>
              </a:rPr>
              <a:t>cuanswers.com/solutions/</a:t>
            </a:r>
            <a:r>
              <a:rPr lang="en-US" sz="2000" dirty="0" err="1">
                <a:solidFill>
                  <a:schemeClr val="lt1"/>
                </a:solidFill>
              </a:rPr>
              <a:t>bizlink</a:t>
            </a:r>
            <a:endParaRPr lang="en-US" sz="2000" dirty="0">
              <a:solidFill>
                <a:schemeClr val="lt1"/>
              </a:solidFill>
            </a:endParaRPr>
          </a:p>
        </p:txBody>
      </p:sp>
    </p:spTree>
    <p:extLst>
      <p:ext uri="{BB962C8B-B14F-4D97-AF65-F5344CB8AC3E}">
        <p14:creationId xmlns:p14="http://schemas.microsoft.com/office/powerpoint/2010/main" val="2233899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25CC7CF-E29C-459C-B4A7-F382C0F50436}"/>
              </a:ext>
            </a:extLst>
          </p:cNvPr>
          <p:cNvPicPr>
            <a:picLocks noChangeAspect="1"/>
          </p:cNvPicPr>
          <p:nvPr/>
        </p:nvPicPr>
        <p:blipFill rotWithShape="1">
          <a:blip r:embed="rId2"/>
          <a:srcRect b="10897"/>
          <a:stretch/>
        </p:blipFill>
        <p:spPr>
          <a:xfrm>
            <a:off x="69581" y="1610619"/>
            <a:ext cx="12052837" cy="4840067"/>
          </a:xfrm>
          <a:prstGeom prst="rect">
            <a:avLst/>
          </a:prstGeom>
        </p:spPr>
      </p:pic>
      <p:sp>
        <p:nvSpPr>
          <p:cNvPr id="2" name="Title 1">
            <a:extLst>
              <a:ext uri="{FF2B5EF4-FFF2-40B4-BE49-F238E27FC236}">
                <a16:creationId xmlns:a16="http://schemas.microsoft.com/office/drawing/2014/main" id="{F50F3B14-1989-4364-900E-779E9AFA4909}"/>
              </a:ext>
            </a:extLst>
          </p:cNvPr>
          <p:cNvSpPr>
            <a:spLocks noGrp="1"/>
          </p:cNvSpPr>
          <p:nvPr>
            <p:ph type="title"/>
          </p:nvPr>
        </p:nvSpPr>
        <p:spPr>
          <a:xfrm>
            <a:off x="914399" y="427038"/>
            <a:ext cx="10997967" cy="639762"/>
          </a:xfrm>
        </p:spPr>
        <p:txBody>
          <a:bodyPr/>
          <a:lstStyle/>
          <a:p>
            <a:r>
              <a:rPr lang="en-US" dirty="0"/>
              <a:t>Deciding on a menu of services to fit each business profile</a:t>
            </a:r>
          </a:p>
        </p:txBody>
      </p:sp>
      <p:sp>
        <p:nvSpPr>
          <p:cNvPr id="4" name="Slide Number Placeholder 3">
            <a:extLst>
              <a:ext uri="{FF2B5EF4-FFF2-40B4-BE49-F238E27FC236}">
                <a16:creationId xmlns:a16="http://schemas.microsoft.com/office/drawing/2014/main" id="{9750275A-C4FE-4BB6-90B1-A869C936958F}"/>
              </a:ext>
            </a:extLst>
          </p:cNvPr>
          <p:cNvSpPr>
            <a:spLocks noGrp="1"/>
          </p:cNvSpPr>
          <p:nvPr>
            <p:ph type="sldNum" sz="quarter" idx="4"/>
          </p:nvPr>
        </p:nvSpPr>
        <p:spPr/>
        <p:txBody>
          <a:bodyPr/>
          <a:lstStyle/>
          <a:p>
            <a:fld id="{E31375A4-56A4-47D6-9801-1991572033F7}" type="slidenum">
              <a:rPr lang="en-US" smtClean="0"/>
              <a:pPr/>
              <a:t>39</a:t>
            </a:fld>
            <a:endParaRPr lang="en-US" dirty="0"/>
          </a:p>
        </p:txBody>
      </p:sp>
      <p:sp>
        <p:nvSpPr>
          <p:cNvPr id="3" name="Text Placeholder 2">
            <a:extLst>
              <a:ext uri="{FF2B5EF4-FFF2-40B4-BE49-F238E27FC236}">
                <a16:creationId xmlns:a16="http://schemas.microsoft.com/office/drawing/2014/main" id="{9ADF9BC9-41D2-479F-B9F7-8C6EEF985532}"/>
              </a:ext>
            </a:extLst>
          </p:cNvPr>
          <p:cNvSpPr>
            <a:spLocks noGrp="1"/>
          </p:cNvSpPr>
          <p:nvPr>
            <p:ph type="body" sz="quarter" idx="13"/>
          </p:nvPr>
        </p:nvSpPr>
        <p:spPr/>
        <p:txBody>
          <a:bodyPr/>
          <a:lstStyle/>
          <a:p>
            <a:r>
              <a:rPr lang="en-US" dirty="0"/>
              <a:t>Clear as mud...an evolving solution for an evolving community</a:t>
            </a:r>
          </a:p>
        </p:txBody>
      </p:sp>
      <p:sp>
        <p:nvSpPr>
          <p:cNvPr id="9" name="TextBox 8">
            <a:extLst>
              <a:ext uri="{FF2B5EF4-FFF2-40B4-BE49-F238E27FC236}">
                <a16:creationId xmlns:a16="http://schemas.microsoft.com/office/drawing/2014/main" id="{F18FF9B5-B48B-4758-96EA-69B193538974}"/>
              </a:ext>
            </a:extLst>
          </p:cNvPr>
          <p:cNvSpPr txBox="1"/>
          <p:nvPr/>
        </p:nvSpPr>
        <p:spPr>
          <a:xfrm>
            <a:off x="6494106" y="6413362"/>
            <a:ext cx="5418260" cy="369332"/>
          </a:xfrm>
          <a:prstGeom prst="rect">
            <a:avLst/>
          </a:prstGeom>
          <a:noFill/>
        </p:spPr>
        <p:txBody>
          <a:bodyPr wrap="square" rtlCol="0">
            <a:spAutoFit/>
          </a:bodyPr>
          <a:lstStyle/>
          <a:p>
            <a:pPr algn="r"/>
            <a:r>
              <a:rPr lang="en-US" dirty="0">
                <a:solidFill>
                  <a:schemeClr val="bg1"/>
                </a:solidFill>
              </a:rPr>
              <a:t>An Honor Credit Union DHD Project</a:t>
            </a:r>
          </a:p>
        </p:txBody>
      </p:sp>
    </p:spTree>
    <p:extLst>
      <p:ext uri="{BB962C8B-B14F-4D97-AF65-F5344CB8AC3E}">
        <p14:creationId xmlns:p14="http://schemas.microsoft.com/office/powerpoint/2010/main" val="173972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909AAF6-6A5F-4365-B469-98167BE98FDF}"/>
              </a:ext>
            </a:extLst>
          </p:cNvPr>
          <p:cNvSpPr>
            <a:spLocks noGrp="1"/>
          </p:cNvSpPr>
          <p:nvPr>
            <p:ph type="title"/>
          </p:nvPr>
        </p:nvSpPr>
        <p:spPr>
          <a:xfrm>
            <a:off x="245210" y="876651"/>
            <a:ext cx="3933091" cy="1828800"/>
          </a:xfrm>
        </p:spPr>
        <p:txBody>
          <a:bodyPr/>
          <a:lstStyle/>
          <a:p>
            <a:r>
              <a:rPr lang="en-US" dirty="0"/>
              <a:t>Today’s Agenda</a:t>
            </a:r>
          </a:p>
        </p:txBody>
      </p:sp>
      <p:sp>
        <p:nvSpPr>
          <p:cNvPr id="4" name="Slide Number Placeholder 3">
            <a:extLst>
              <a:ext uri="{FF2B5EF4-FFF2-40B4-BE49-F238E27FC236}">
                <a16:creationId xmlns:a16="http://schemas.microsoft.com/office/drawing/2014/main" id="{265E6D01-09EC-423F-9B7C-69A6C971F9D8}"/>
              </a:ext>
            </a:extLst>
          </p:cNvPr>
          <p:cNvSpPr>
            <a:spLocks noGrp="1"/>
          </p:cNvSpPr>
          <p:nvPr>
            <p:ph type="sldNum" sz="quarter" idx="12"/>
          </p:nvPr>
        </p:nvSpPr>
        <p:spPr/>
        <p:txBody>
          <a:bodyPr/>
          <a:lstStyle/>
          <a:p>
            <a:fld id="{E31375A4-56A4-47D6-9801-1991572033F7}" type="slidenum">
              <a:rPr lang="en-US" smtClean="0"/>
              <a:pPr/>
              <a:t>4</a:t>
            </a:fld>
            <a:endParaRPr lang="en-US" dirty="0"/>
          </a:p>
        </p:txBody>
      </p:sp>
      <p:sp>
        <p:nvSpPr>
          <p:cNvPr id="12" name="Content Placeholder 11">
            <a:extLst>
              <a:ext uri="{FF2B5EF4-FFF2-40B4-BE49-F238E27FC236}">
                <a16:creationId xmlns:a16="http://schemas.microsoft.com/office/drawing/2014/main" id="{64A6EB19-F91E-4543-BF9E-A1CB99A9C1D6}"/>
              </a:ext>
            </a:extLst>
          </p:cNvPr>
          <p:cNvSpPr>
            <a:spLocks noGrp="1"/>
          </p:cNvSpPr>
          <p:nvPr>
            <p:ph sz="quarter" idx="13"/>
          </p:nvPr>
        </p:nvSpPr>
        <p:spPr>
          <a:xfrm>
            <a:off x="5259387" y="377825"/>
            <a:ext cx="6501977" cy="5994400"/>
          </a:xfrm>
        </p:spPr>
        <p:txBody>
          <a:bodyPr/>
          <a:lstStyle/>
          <a:p>
            <a:pPr marL="0" indent="0">
              <a:buNone/>
            </a:pPr>
            <a:r>
              <a:rPr lang="en-US" dirty="0"/>
              <a:t>What a credit union CEO should know about...</a:t>
            </a:r>
          </a:p>
          <a:p>
            <a:r>
              <a:rPr lang="en-US" b="1" dirty="0"/>
              <a:t>Data</a:t>
            </a:r>
          </a:p>
          <a:p>
            <a:pPr lvl="1"/>
            <a:r>
              <a:rPr lang="en-US" sz="1800" dirty="0"/>
              <a:t>CU*Answers’ calling card for the next decade</a:t>
            </a:r>
          </a:p>
          <a:p>
            <a:r>
              <a:rPr lang="en-US" b="1" dirty="0"/>
              <a:t>Business Memberships  	</a:t>
            </a:r>
          </a:p>
          <a:p>
            <a:pPr lvl="1"/>
            <a:r>
              <a:rPr lang="en-US" sz="1800" dirty="0"/>
              <a:t>Leading the way towards a new collaborative competency</a:t>
            </a:r>
          </a:p>
          <a:p>
            <a:r>
              <a:rPr lang="en-US" b="1" dirty="0"/>
              <a:t>ACH</a:t>
            </a:r>
          </a:p>
          <a:p>
            <a:pPr lvl="1"/>
            <a:r>
              <a:rPr lang="en-US" sz="1800" dirty="0"/>
              <a:t>Thinking about everything “payments”</a:t>
            </a:r>
          </a:p>
          <a:p>
            <a:r>
              <a:rPr lang="en-US" b="1" dirty="0"/>
              <a:t>Mobile &amp; Desktop Internet Solutions</a:t>
            </a:r>
          </a:p>
          <a:p>
            <a:pPr lvl="1"/>
            <a:r>
              <a:rPr lang="en-US" dirty="0"/>
              <a:t>Preparing for a new day, from top to bottom</a:t>
            </a:r>
            <a:endParaRPr lang="en-US" b="1" dirty="0"/>
          </a:p>
          <a:p>
            <a:r>
              <a:rPr lang="en-US" b="1" dirty="0"/>
              <a:t>Succession Planning</a:t>
            </a:r>
          </a:p>
          <a:p>
            <a:pPr lvl="1"/>
            <a:r>
              <a:rPr lang="en-US" sz="1800" dirty="0"/>
              <a:t>It’s a network thing – why CU*Answers stakeholder confidence in the process is critical</a:t>
            </a:r>
          </a:p>
          <a:p>
            <a:pPr marL="0" indent="0">
              <a:spcBef>
                <a:spcPts val="1800"/>
              </a:spcBef>
              <a:buNone/>
            </a:pPr>
            <a:r>
              <a:rPr lang="en-US" dirty="0"/>
              <a:t>...and what a CUSO CEO should consider from the perspective of his peers</a:t>
            </a:r>
          </a:p>
        </p:txBody>
      </p:sp>
      <p:pic>
        <p:nvPicPr>
          <p:cNvPr id="9" name="Picture 8">
            <a:extLst>
              <a:ext uri="{FF2B5EF4-FFF2-40B4-BE49-F238E27FC236}">
                <a16:creationId xmlns:a16="http://schemas.microsoft.com/office/drawing/2014/main" id="{6936CF7F-AAB4-48D0-A98E-25C3F7FB750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45821" y="3101378"/>
            <a:ext cx="1823207" cy="2079872"/>
          </a:xfrm>
          <a:prstGeom prst="rect">
            <a:avLst/>
          </a:prstGeom>
          <a:ln>
            <a:noFill/>
          </a:ln>
          <a:effectLst>
            <a:outerShdw blurRad="190500" algn="tl" rotWithShape="0">
              <a:srgbClr val="000000">
                <a:alpha val="70000"/>
              </a:srgbClr>
            </a:outerShdw>
          </a:effectLst>
        </p:spPr>
      </p:pic>
      <p:sp>
        <p:nvSpPr>
          <p:cNvPr id="10" name="Thought Bubble: Cloud 9">
            <a:extLst>
              <a:ext uri="{FF2B5EF4-FFF2-40B4-BE49-F238E27FC236}">
                <a16:creationId xmlns:a16="http://schemas.microsoft.com/office/drawing/2014/main" id="{3DC6FBF9-2650-4B26-A25D-14ACA08C2007}"/>
              </a:ext>
            </a:extLst>
          </p:cNvPr>
          <p:cNvSpPr/>
          <p:nvPr/>
        </p:nvSpPr>
        <p:spPr>
          <a:xfrm>
            <a:off x="1676174" y="4517248"/>
            <a:ext cx="2833383" cy="1464101"/>
          </a:xfrm>
          <a:prstGeom prst="cloudCallout">
            <a:avLst>
              <a:gd name="adj1" fmla="val -58002"/>
              <a:gd name="adj2" fmla="val -40950"/>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algn="ctr"/>
            <a:r>
              <a:rPr lang="en-US" sz="2000" dirty="0">
                <a:solidFill>
                  <a:schemeClr val="bg1"/>
                </a:solidFill>
              </a:rPr>
              <a:t>I’m putting on my strategies hat!</a:t>
            </a:r>
          </a:p>
        </p:txBody>
      </p:sp>
    </p:spTree>
    <p:extLst>
      <p:ext uri="{BB962C8B-B14F-4D97-AF65-F5344CB8AC3E}">
        <p14:creationId xmlns:p14="http://schemas.microsoft.com/office/powerpoint/2010/main" val="11253005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48ADF94-C0F0-4786-8BDA-44C2D4D4803F}"/>
              </a:ext>
            </a:extLst>
          </p:cNvPr>
          <p:cNvSpPr>
            <a:spLocks noGrp="1"/>
          </p:cNvSpPr>
          <p:nvPr>
            <p:ph idx="15"/>
          </p:nvPr>
        </p:nvSpPr>
        <p:spPr>
          <a:xfrm>
            <a:off x="508000" y="1703389"/>
            <a:ext cx="5775353" cy="4087814"/>
          </a:xfrm>
        </p:spPr>
        <p:txBody>
          <a:bodyPr/>
          <a:lstStyle/>
          <a:p>
            <a:r>
              <a:rPr lang="en-US" dirty="0"/>
              <a:t>2 separate software platforms</a:t>
            </a:r>
          </a:p>
          <a:p>
            <a:pPr lvl="1"/>
            <a:r>
              <a:rPr lang="en-US" dirty="0"/>
              <a:t>The key distinction is that one is single login authentication, the other is multi-login authentication (PIB-</a:t>
            </a:r>
            <a:r>
              <a:rPr lang="en-US" dirty="0" err="1"/>
              <a:t>MLO</a:t>
            </a:r>
            <a:r>
              <a:rPr lang="en-US" dirty="0"/>
              <a:t>)</a:t>
            </a:r>
          </a:p>
          <a:p>
            <a:r>
              <a:rPr lang="en-US" dirty="0"/>
              <a:t>We’re modifying both the </a:t>
            </a:r>
            <a:r>
              <a:rPr lang="en-US" b="1" dirty="0"/>
              <a:t>It’s Me 247 </a:t>
            </a:r>
            <a:r>
              <a:rPr lang="en-US" dirty="0"/>
              <a:t>platform and the current </a:t>
            </a:r>
            <a:r>
              <a:rPr lang="en-US" b="1" dirty="0"/>
              <a:t>It’s My Biz 247</a:t>
            </a:r>
            <a:r>
              <a:rPr lang="en-US" dirty="0"/>
              <a:t> platform</a:t>
            </a:r>
          </a:p>
          <a:p>
            <a:pPr lvl="1"/>
            <a:r>
              <a:rPr lang="en-US" dirty="0"/>
              <a:t>Changes will result in 4 different products that can be branded for member audiences</a:t>
            </a:r>
          </a:p>
          <a:p>
            <a:r>
              <a:rPr lang="en-US" dirty="0"/>
              <a:t>In the end, there will be multiple feature variations, developed over time</a:t>
            </a:r>
          </a:p>
          <a:p>
            <a:pPr lvl="1"/>
            <a:r>
              <a:rPr lang="en-US" dirty="0"/>
              <a:t>The earliest versions will use bill pay variations, RDC variations, and Virtual Strongbox variations to create the product mix</a:t>
            </a:r>
          </a:p>
          <a:p>
            <a:pPr lvl="1"/>
            <a:endParaRPr lang="en-US" dirty="0"/>
          </a:p>
        </p:txBody>
      </p:sp>
      <p:sp>
        <p:nvSpPr>
          <p:cNvPr id="3" name="Title 2">
            <a:extLst>
              <a:ext uri="{FF2B5EF4-FFF2-40B4-BE49-F238E27FC236}">
                <a16:creationId xmlns:a16="http://schemas.microsoft.com/office/drawing/2014/main" id="{0944EA86-0CFB-4423-98D0-9FC22AC8128F}"/>
              </a:ext>
            </a:extLst>
          </p:cNvPr>
          <p:cNvSpPr>
            <a:spLocks noGrp="1"/>
          </p:cNvSpPr>
          <p:nvPr>
            <p:ph type="title"/>
          </p:nvPr>
        </p:nvSpPr>
        <p:spPr/>
        <p:txBody>
          <a:bodyPr/>
          <a:lstStyle/>
          <a:p>
            <a:r>
              <a:rPr lang="en-US" dirty="0"/>
              <a:t>Deciding on a menu of services to fit each business profile</a:t>
            </a:r>
          </a:p>
        </p:txBody>
      </p:sp>
      <p:sp>
        <p:nvSpPr>
          <p:cNvPr id="4" name="Slide Number Placeholder 3">
            <a:extLst>
              <a:ext uri="{FF2B5EF4-FFF2-40B4-BE49-F238E27FC236}">
                <a16:creationId xmlns:a16="http://schemas.microsoft.com/office/drawing/2014/main" id="{50333DEE-CC6B-4742-BB50-DF69437AA2BA}"/>
              </a:ext>
            </a:extLst>
          </p:cNvPr>
          <p:cNvSpPr>
            <a:spLocks noGrp="1"/>
          </p:cNvSpPr>
          <p:nvPr>
            <p:ph type="sldNum" sz="quarter" idx="4"/>
          </p:nvPr>
        </p:nvSpPr>
        <p:spPr/>
        <p:txBody>
          <a:bodyPr/>
          <a:lstStyle/>
          <a:p>
            <a:fld id="{E31375A4-56A4-47D6-9801-1991572033F7}" type="slidenum">
              <a:rPr lang="en-US" smtClean="0"/>
              <a:pPr/>
              <a:t>40</a:t>
            </a:fld>
            <a:endParaRPr lang="en-US" dirty="0"/>
          </a:p>
        </p:txBody>
      </p:sp>
      <p:sp>
        <p:nvSpPr>
          <p:cNvPr id="7" name="Text Placeholder 6">
            <a:extLst>
              <a:ext uri="{FF2B5EF4-FFF2-40B4-BE49-F238E27FC236}">
                <a16:creationId xmlns:a16="http://schemas.microsoft.com/office/drawing/2014/main" id="{087F1DCB-4207-44EE-A82D-D44160FC9CAA}"/>
              </a:ext>
            </a:extLst>
          </p:cNvPr>
          <p:cNvSpPr>
            <a:spLocks noGrp="1"/>
          </p:cNvSpPr>
          <p:nvPr>
            <p:ph type="body" sz="quarter" idx="13"/>
          </p:nvPr>
        </p:nvSpPr>
        <p:spPr/>
        <p:txBody>
          <a:bodyPr/>
          <a:lstStyle/>
          <a:p>
            <a:r>
              <a:rPr lang="en-US" dirty="0"/>
              <a:t>Clear as mud...an evolving solution for an evolving community</a:t>
            </a:r>
          </a:p>
        </p:txBody>
      </p:sp>
      <p:sp>
        <p:nvSpPr>
          <p:cNvPr id="9" name="Content Placeholder 8">
            <a:extLst>
              <a:ext uri="{FF2B5EF4-FFF2-40B4-BE49-F238E27FC236}">
                <a16:creationId xmlns:a16="http://schemas.microsoft.com/office/drawing/2014/main" id="{AF2499B3-D887-452E-8D5B-BBD62433407B}"/>
              </a:ext>
            </a:extLst>
          </p:cNvPr>
          <p:cNvSpPr>
            <a:spLocks noGrp="1"/>
          </p:cNvSpPr>
          <p:nvPr>
            <p:ph sz="quarter" idx="16"/>
          </p:nvPr>
        </p:nvSpPr>
        <p:spPr>
          <a:xfrm>
            <a:off x="6095999" y="1703389"/>
            <a:ext cx="3459061" cy="2426136"/>
          </a:xfrm>
        </p:spPr>
        <p:txBody>
          <a:bodyPr/>
          <a:lstStyle/>
          <a:p>
            <a:pPr lvl="1"/>
            <a:r>
              <a:rPr lang="en-US" dirty="0"/>
              <a:t>For example: At the Advisory Board meeting it was determined that AutoBooks was actually a small business product, and not best suited for the Expert product</a:t>
            </a:r>
          </a:p>
        </p:txBody>
      </p:sp>
      <p:pic>
        <p:nvPicPr>
          <p:cNvPr id="10" name="Picture 9">
            <a:extLst>
              <a:ext uri="{FF2B5EF4-FFF2-40B4-BE49-F238E27FC236}">
                <a16:creationId xmlns:a16="http://schemas.microsoft.com/office/drawing/2014/main" id="{DFCF3965-3833-4CC1-81C7-7B3990EBF7E7}"/>
              </a:ext>
            </a:extLst>
          </p:cNvPr>
          <p:cNvPicPr>
            <a:picLocks noChangeAspect="1"/>
          </p:cNvPicPr>
          <p:nvPr/>
        </p:nvPicPr>
        <p:blipFill rotWithShape="1">
          <a:blip r:embed="rId2"/>
          <a:srcRect b="10897"/>
          <a:stretch/>
        </p:blipFill>
        <p:spPr>
          <a:xfrm>
            <a:off x="6528490" y="4416463"/>
            <a:ext cx="5409510" cy="2172301"/>
          </a:xfrm>
          <a:prstGeom prst="rect">
            <a:avLst/>
          </a:prstGeom>
          <a:solidFill>
            <a:schemeClr val="bg1"/>
          </a:solidFill>
          <a:ln>
            <a:solidFill>
              <a:schemeClr val="accent2"/>
            </a:solidFill>
          </a:ln>
        </p:spPr>
      </p:pic>
      <p:pic>
        <p:nvPicPr>
          <p:cNvPr id="12" name="Picture 11" descr="A screenshot of a social media post&#10;&#10;Description automatically generated">
            <a:extLst>
              <a:ext uri="{FF2B5EF4-FFF2-40B4-BE49-F238E27FC236}">
                <a16:creationId xmlns:a16="http://schemas.microsoft.com/office/drawing/2014/main" id="{A96F7A6F-13EE-40A2-998A-9576DBEAE1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34913">
            <a:off x="9808163" y="1458761"/>
            <a:ext cx="1976467" cy="2556288"/>
          </a:xfrm>
          <a:prstGeom prst="rect">
            <a:avLst/>
          </a:prstGeom>
          <a:ln>
            <a:noFill/>
          </a:ln>
          <a:effectLst>
            <a:outerShdw blurRad="190500" algn="tl" rotWithShape="0">
              <a:srgbClr val="000000">
                <a:alpha val="70000"/>
              </a:srgbClr>
            </a:outerShdw>
          </a:effectLst>
        </p:spPr>
      </p:pic>
      <p:pic>
        <p:nvPicPr>
          <p:cNvPr id="13" name="Graphic 12" descr="Paperclip">
            <a:extLst>
              <a:ext uri="{FF2B5EF4-FFF2-40B4-BE49-F238E27FC236}">
                <a16:creationId xmlns:a16="http://schemas.microsoft.com/office/drawing/2014/main" id="{3E777FA3-A025-48A7-9C25-C0A55CABF7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55398" y="1337505"/>
            <a:ext cx="457200" cy="457200"/>
          </a:xfrm>
          <a:prstGeom prst="rect">
            <a:avLst/>
          </a:prstGeom>
        </p:spPr>
      </p:pic>
    </p:spTree>
    <p:extLst>
      <p:ext uri="{BB962C8B-B14F-4D97-AF65-F5344CB8AC3E}">
        <p14:creationId xmlns:p14="http://schemas.microsoft.com/office/powerpoint/2010/main" val="35074260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35C96DD-4F2B-430C-8F59-AB6886544102}"/>
              </a:ext>
            </a:extLst>
          </p:cNvPr>
          <p:cNvSpPr>
            <a:spLocks noGrp="1"/>
          </p:cNvSpPr>
          <p:nvPr>
            <p:ph type="title"/>
          </p:nvPr>
        </p:nvSpPr>
        <p:spPr/>
        <p:txBody>
          <a:bodyPr/>
          <a:lstStyle/>
          <a:p>
            <a:r>
              <a:rPr lang="en-US" dirty="0"/>
              <a:t>Who is the customer for packaged business services?</a:t>
            </a:r>
          </a:p>
        </p:txBody>
      </p:sp>
      <p:sp>
        <p:nvSpPr>
          <p:cNvPr id="4" name="Slide Number Placeholder 3">
            <a:extLst>
              <a:ext uri="{FF2B5EF4-FFF2-40B4-BE49-F238E27FC236}">
                <a16:creationId xmlns:a16="http://schemas.microsoft.com/office/drawing/2014/main" id="{A135ACF1-364D-4227-AEED-5D0845706E43}"/>
              </a:ext>
            </a:extLst>
          </p:cNvPr>
          <p:cNvSpPr>
            <a:spLocks noGrp="1"/>
          </p:cNvSpPr>
          <p:nvPr>
            <p:ph type="sldNum" sz="quarter" idx="4"/>
          </p:nvPr>
        </p:nvSpPr>
        <p:spPr/>
        <p:txBody>
          <a:bodyPr/>
          <a:lstStyle/>
          <a:p>
            <a:fld id="{E31375A4-56A4-47D6-9801-1991572033F7}" type="slidenum">
              <a:rPr lang="en-US" smtClean="0"/>
              <a:pPr/>
              <a:t>41</a:t>
            </a:fld>
            <a:endParaRPr lang="en-US" dirty="0"/>
          </a:p>
        </p:txBody>
      </p:sp>
      <p:sp>
        <p:nvSpPr>
          <p:cNvPr id="12" name="Text Placeholder 11">
            <a:extLst>
              <a:ext uri="{FF2B5EF4-FFF2-40B4-BE49-F238E27FC236}">
                <a16:creationId xmlns:a16="http://schemas.microsoft.com/office/drawing/2014/main" id="{184D67FF-0C99-4E93-9E51-2AD7F6575C0A}"/>
              </a:ext>
            </a:extLst>
          </p:cNvPr>
          <p:cNvSpPr>
            <a:spLocks noGrp="1"/>
          </p:cNvSpPr>
          <p:nvPr>
            <p:ph type="body" sz="quarter" idx="14"/>
          </p:nvPr>
        </p:nvSpPr>
        <p:spPr/>
        <p:txBody>
          <a:bodyPr/>
          <a:lstStyle/>
          <a:p>
            <a:endParaRPr lang="en-US"/>
          </a:p>
        </p:txBody>
      </p:sp>
      <p:pic>
        <p:nvPicPr>
          <p:cNvPr id="16" name="Picture 15">
            <a:extLst>
              <a:ext uri="{FF2B5EF4-FFF2-40B4-BE49-F238E27FC236}">
                <a16:creationId xmlns:a16="http://schemas.microsoft.com/office/drawing/2014/main" id="{AEB434AD-AC8B-44CD-B33C-64E32D575FD1}"/>
              </a:ext>
            </a:extLst>
          </p:cNvPr>
          <p:cNvPicPr>
            <a:picLocks noChangeAspect="1"/>
          </p:cNvPicPr>
          <p:nvPr/>
        </p:nvPicPr>
        <p:blipFill>
          <a:blip r:embed="rId2"/>
          <a:stretch>
            <a:fillRect/>
          </a:stretch>
        </p:blipFill>
        <p:spPr>
          <a:xfrm>
            <a:off x="332807" y="1397804"/>
            <a:ext cx="4085435" cy="4766340"/>
          </a:xfrm>
          <a:prstGeom prst="rect">
            <a:avLst/>
          </a:prstGeom>
          <a:ln>
            <a:noFill/>
          </a:ln>
          <a:effectLst>
            <a:outerShdw blurRad="190500" algn="tl" rotWithShape="0">
              <a:srgbClr val="000000">
                <a:alpha val="70000"/>
              </a:srgbClr>
            </a:outerShdw>
          </a:effectLst>
        </p:spPr>
      </p:pic>
      <p:pic>
        <p:nvPicPr>
          <p:cNvPr id="17" name="Picture 16">
            <a:extLst>
              <a:ext uri="{FF2B5EF4-FFF2-40B4-BE49-F238E27FC236}">
                <a16:creationId xmlns:a16="http://schemas.microsoft.com/office/drawing/2014/main" id="{AC6D3030-E819-4C64-B684-22350C588A1F}"/>
              </a:ext>
            </a:extLst>
          </p:cNvPr>
          <p:cNvPicPr>
            <a:picLocks noChangeAspect="1"/>
          </p:cNvPicPr>
          <p:nvPr/>
        </p:nvPicPr>
        <p:blipFill rotWithShape="1">
          <a:blip r:embed="rId3"/>
          <a:srcRect b="15677"/>
          <a:stretch/>
        </p:blipFill>
        <p:spPr>
          <a:xfrm>
            <a:off x="5666080" y="1204084"/>
            <a:ext cx="6235058" cy="2826479"/>
          </a:xfrm>
          <a:prstGeom prst="rect">
            <a:avLst/>
          </a:prstGeom>
          <a:ln>
            <a:noFill/>
          </a:ln>
          <a:effectLst>
            <a:outerShdw blurRad="190500" algn="tl" rotWithShape="0">
              <a:srgbClr val="000000">
                <a:alpha val="70000"/>
              </a:srgbClr>
            </a:outerShdw>
          </a:effectLst>
        </p:spPr>
      </p:pic>
      <p:sp>
        <p:nvSpPr>
          <p:cNvPr id="19" name="Rectangle 18">
            <a:extLst>
              <a:ext uri="{FF2B5EF4-FFF2-40B4-BE49-F238E27FC236}">
                <a16:creationId xmlns:a16="http://schemas.microsoft.com/office/drawing/2014/main" id="{F06C7CE7-4CE7-4BA1-B857-F1103D77F5AB}"/>
              </a:ext>
            </a:extLst>
          </p:cNvPr>
          <p:cNvSpPr/>
          <p:nvPr/>
        </p:nvSpPr>
        <p:spPr>
          <a:xfrm>
            <a:off x="5076009" y="3429000"/>
            <a:ext cx="2904962" cy="400110"/>
          </a:xfrm>
          <a:prstGeom prst="rect">
            <a:avLst/>
          </a:prstGeom>
          <a:solidFill>
            <a:schemeClr val="accent3"/>
          </a:solidFill>
        </p:spPr>
        <p:txBody>
          <a:bodyPr wrap="none">
            <a:spAutoFit/>
          </a:bodyPr>
          <a:lstStyle/>
          <a:p>
            <a:r>
              <a:rPr lang="en-US" sz="2000" dirty="0">
                <a:solidFill>
                  <a:schemeClr val="bg1"/>
                </a:solidFill>
              </a:rPr>
              <a:t>quickbooks.intuit.com</a:t>
            </a:r>
          </a:p>
        </p:txBody>
      </p:sp>
      <p:sp>
        <p:nvSpPr>
          <p:cNvPr id="15" name="Rectangle 14">
            <a:extLst>
              <a:ext uri="{FF2B5EF4-FFF2-40B4-BE49-F238E27FC236}">
                <a16:creationId xmlns:a16="http://schemas.microsoft.com/office/drawing/2014/main" id="{9B68591F-8406-411E-83F5-CEFB8F8A30B2}"/>
              </a:ext>
            </a:extLst>
          </p:cNvPr>
          <p:cNvSpPr/>
          <p:nvPr/>
        </p:nvSpPr>
        <p:spPr>
          <a:xfrm>
            <a:off x="2549521" y="5154611"/>
            <a:ext cx="2262158" cy="461665"/>
          </a:xfrm>
          <a:prstGeom prst="rect">
            <a:avLst/>
          </a:prstGeom>
          <a:solidFill>
            <a:schemeClr val="accent3"/>
          </a:solidFill>
        </p:spPr>
        <p:txBody>
          <a:bodyPr wrap="none">
            <a:spAutoFit/>
          </a:bodyPr>
          <a:lstStyle/>
          <a:p>
            <a:r>
              <a:rPr lang="en-US" sz="2400" dirty="0">
                <a:solidFill>
                  <a:schemeClr val="bg1"/>
                </a:solidFill>
              </a:rPr>
              <a:t>autobooks.co</a:t>
            </a:r>
          </a:p>
        </p:txBody>
      </p:sp>
      <p:pic>
        <p:nvPicPr>
          <p:cNvPr id="20" name="Picture 19">
            <a:extLst>
              <a:ext uri="{FF2B5EF4-FFF2-40B4-BE49-F238E27FC236}">
                <a16:creationId xmlns:a16="http://schemas.microsoft.com/office/drawing/2014/main" id="{706C9C37-D277-47D1-8689-C346BB8BD55E}"/>
              </a:ext>
            </a:extLst>
          </p:cNvPr>
          <p:cNvPicPr>
            <a:picLocks noChangeAspect="1"/>
          </p:cNvPicPr>
          <p:nvPr/>
        </p:nvPicPr>
        <p:blipFill rotWithShape="1">
          <a:blip r:embed="rId4"/>
          <a:srcRect b="10897"/>
          <a:stretch/>
        </p:blipFill>
        <p:spPr>
          <a:xfrm>
            <a:off x="6528490" y="4416463"/>
            <a:ext cx="5409510" cy="2172301"/>
          </a:xfrm>
          <a:prstGeom prst="rect">
            <a:avLst/>
          </a:prstGeom>
          <a:solidFill>
            <a:schemeClr val="bg1"/>
          </a:solidFill>
          <a:ln>
            <a:solidFill>
              <a:schemeClr val="accent2"/>
            </a:solidFill>
          </a:ln>
        </p:spPr>
      </p:pic>
      <p:sp>
        <p:nvSpPr>
          <p:cNvPr id="21" name="Oval 20">
            <a:extLst>
              <a:ext uri="{FF2B5EF4-FFF2-40B4-BE49-F238E27FC236}">
                <a16:creationId xmlns:a16="http://schemas.microsoft.com/office/drawing/2014/main" id="{DFD9274E-6938-42EA-94F6-8988F5F8EA8E}"/>
              </a:ext>
            </a:extLst>
          </p:cNvPr>
          <p:cNvSpPr/>
          <p:nvPr/>
        </p:nvSpPr>
        <p:spPr>
          <a:xfrm>
            <a:off x="7748593" y="5634863"/>
            <a:ext cx="1403796" cy="430377"/>
          </a:xfrm>
          <a:prstGeom prst="ellipse">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DF8F318-FDEB-4ABA-AA84-D16A08866CBA}"/>
              </a:ext>
            </a:extLst>
          </p:cNvPr>
          <p:cNvSpPr/>
          <p:nvPr/>
        </p:nvSpPr>
        <p:spPr>
          <a:xfrm>
            <a:off x="10455397" y="5634863"/>
            <a:ext cx="1403796" cy="430377"/>
          </a:xfrm>
          <a:prstGeom prst="ellipse">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31118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0D7E7E-848C-42BE-B27A-85E9D7E79C92}"/>
              </a:ext>
            </a:extLst>
          </p:cNvPr>
          <p:cNvSpPr>
            <a:spLocks noGrp="1"/>
          </p:cNvSpPr>
          <p:nvPr>
            <p:ph type="title"/>
          </p:nvPr>
        </p:nvSpPr>
        <p:spPr>
          <a:xfrm>
            <a:off x="914400" y="427038"/>
            <a:ext cx="10888824" cy="639762"/>
          </a:xfrm>
        </p:spPr>
        <p:txBody>
          <a:bodyPr/>
          <a:lstStyle/>
          <a:p>
            <a:r>
              <a:rPr lang="en-US" dirty="0"/>
              <a:t>Internet retailing is the aggregate of audience-designed solutions</a:t>
            </a:r>
          </a:p>
        </p:txBody>
      </p:sp>
      <p:sp>
        <p:nvSpPr>
          <p:cNvPr id="4" name="Slide Number Placeholder 3">
            <a:extLst>
              <a:ext uri="{FF2B5EF4-FFF2-40B4-BE49-F238E27FC236}">
                <a16:creationId xmlns:a16="http://schemas.microsoft.com/office/drawing/2014/main" id="{54A367A6-456B-4986-8FF6-EBDE35545224}"/>
              </a:ext>
            </a:extLst>
          </p:cNvPr>
          <p:cNvSpPr>
            <a:spLocks noGrp="1"/>
          </p:cNvSpPr>
          <p:nvPr>
            <p:ph type="sldNum" sz="quarter" idx="4"/>
          </p:nvPr>
        </p:nvSpPr>
        <p:spPr/>
        <p:txBody>
          <a:bodyPr/>
          <a:lstStyle/>
          <a:p>
            <a:fld id="{E31375A4-56A4-47D6-9801-1991572033F7}" type="slidenum">
              <a:rPr lang="en-US" smtClean="0"/>
              <a:pPr/>
              <a:t>42</a:t>
            </a:fld>
            <a:endParaRPr lang="en-US" dirty="0"/>
          </a:p>
        </p:txBody>
      </p:sp>
      <p:sp>
        <p:nvSpPr>
          <p:cNvPr id="7" name="Text Placeholder 6">
            <a:extLst>
              <a:ext uri="{FF2B5EF4-FFF2-40B4-BE49-F238E27FC236}">
                <a16:creationId xmlns:a16="http://schemas.microsoft.com/office/drawing/2014/main" id="{99A0F4BA-0FD5-41B8-A305-C1B452F9B2D3}"/>
              </a:ext>
            </a:extLst>
          </p:cNvPr>
          <p:cNvSpPr>
            <a:spLocks noGrp="1"/>
          </p:cNvSpPr>
          <p:nvPr>
            <p:ph type="body" sz="quarter" idx="14"/>
          </p:nvPr>
        </p:nvSpPr>
        <p:spPr>
          <a:xfrm>
            <a:off x="5617029" y="5418814"/>
            <a:ext cx="6354989" cy="914400"/>
          </a:xfrm>
        </p:spPr>
        <p:txBody>
          <a:bodyPr/>
          <a:lstStyle/>
          <a:p>
            <a:r>
              <a:rPr lang="en-US" dirty="0"/>
              <a:t>Later today we’ll talk about the difference between mobile flagship apps and micro-apps</a:t>
            </a:r>
          </a:p>
        </p:txBody>
      </p:sp>
      <p:pic>
        <p:nvPicPr>
          <p:cNvPr id="9" name="Picture 8" descr="A screenshot of a social media post&#10;&#10;Description automatically generated">
            <a:extLst>
              <a:ext uri="{FF2B5EF4-FFF2-40B4-BE49-F238E27FC236}">
                <a16:creationId xmlns:a16="http://schemas.microsoft.com/office/drawing/2014/main" id="{B3E91230-C275-452D-8FBD-294519F74535}"/>
              </a:ext>
            </a:extLst>
          </p:cNvPr>
          <p:cNvPicPr>
            <a:picLocks noChangeAspect="1"/>
          </p:cNvPicPr>
          <p:nvPr/>
        </p:nvPicPr>
        <p:blipFill rotWithShape="1">
          <a:blip r:embed="rId2">
            <a:extLst>
              <a:ext uri="{28A0092B-C50C-407E-A947-70E740481C1C}">
                <a14:useLocalDpi xmlns:a14="http://schemas.microsoft.com/office/drawing/2010/main" val="0"/>
              </a:ext>
            </a:extLst>
          </a:blip>
          <a:srcRect b="6861"/>
          <a:stretch/>
        </p:blipFill>
        <p:spPr>
          <a:xfrm>
            <a:off x="998371" y="1223137"/>
            <a:ext cx="4677660" cy="5634863"/>
          </a:xfrm>
          <a:prstGeom prst="rect">
            <a:avLst/>
          </a:prstGeom>
          <a:ln>
            <a:noFill/>
          </a:ln>
          <a:effectLst>
            <a:outerShdw blurRad="190500" algn="tl" rotWithShape="0">
              <a:srgbClr val="000000">
                <a:alpha val="70000"/>
              </a:srgbClr>
            </a:outerShdw>
          </a:effectLst>
        </p:spPr>
      </p:pic>
      <p:pic>
        <p:nvPicPr>
          <p:cNvPr id="11" name="Picture 10" descr="A screenshot of a cell phone&#10;&#10;Description automatically generated">
            <a:extLst>
              <a:ext uri="{FF2B5EF4-FFF2-40B4-BE49-F238E27FC236}">
                <a16:creationId xmlns:a16="http://schemas.microsoft.com/office/drawing/2014/main" id="{3D8C27A4-36D6-433E-B321-FD35129CEF4D}"/>
              </a:ext>
            </a:extLst>
          </p:cNvPr>
          <p:cNvPicPr>
            <a:picLocks noChangeAspect="1"/>
          </p:cNvPicPr>
          <p:nvPr/>
        </p:nvPicPr>
        <p:blipFill rotWithShape="1">
          <a:blip r:embed="rId3">
            <a:extLst>
              <a:ext uri="{28A0092B-C50C-407E-A947-70E740481C1C}">
                <a14:useLocalDpi xmlns:a14="http://schemas.microsoft.com/office/drawing/2010/main" val="0"/>
              </a:ext>
            </a:extLst>
          </a:blip>
          <a:srcRect b="33214"/>
          <a:stretch/>
        </p:blipFill>
        <p:spPr>
          <a:xfrm>
            <a:off x="6166400" y="1219716"/>
            <a:ext cx="4677573" cy="4042761"/>
          </a:xfrm>
          <a:prstGeom prst="rect">
            <a:avLst/>
          </a:prstGeom>
          <a:ln>
            <a:noFill/>
          </a:ln>
          <a:effectLst>
            <a:outerShdw blurRad="190500" algn="tl" rotWithShape="0">
              <a:srgbClr val="000000">
                <a:alpha val="70000"/>
              </a:srgbClr>
            </a:outerShdw>
          </a:effectLst>
        </p:spPr>
      </p:pic>
      <p:sp>
        <p:nvSpPr>
          <p:cNvPr id="12" name="Oval 11">
            <a:extLst>
              <a:ext uri="{FF2B5EF4-FFF2-40B4-BE49-F238E27FC236}">
                <a16:creationId xmlns:a16="http://schemas.microsoft.com/office/drawing/2014/main" id="{0DF9ED6A-7602-4DDF-B70B-A3641C35B35D}"/>
              </a:ext>
            </a:extLst>
          </p:cNvPr>
          <p:cNvSpPr/>
          <p:nvPr/>
        </p:nvSpPr>
        <p:spPr>
          <a:xfrm>
            <a:off x="625151" y="3069771"/>
            <a:ext cx="3769567" cy="783772"/>
          </a:xfrm>
          <a:prstGeom prst="ellipse">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22AB780-1B67-4AFD-9889-5CD16A9113CA}"/>
              </a:ext>
            </a:extLst>
          </p:cNvPr>
          <p:cNvSpPr/>
          <p:nvPr/>
        </p:nvSpPr>
        <p:spPr>
          <a:xfrm>
            <a:off x="5924938" y="3284788"/>
            <a:ext cx="3769567" cy="783772"/>
          </a:xfrm>
          <a:prstGeom prst="ellipse">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Paperclip">
            <a:extLst>
              <a:ext uri="{FF2B5EF4-FFF2-40B4-BE49-F238E27FC236}">
                <a16:creationId xmlns:a16="http://schemas.microsoft.com/office/drawing/2014/main" id="{3C80982D-21DF-46C6-9EBF-67F1824C3A6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51749" y="991116"/>
            <a:ext cx="457200" cy="457200"/>
          </a:xfrm>
          <a:prstGeom prst="rect">
            <a:avLst/>
          </a:prstGeom>
        </p:spPr>
      </p:pic>
      <p:pic>
        <p:nvPicPr>
          <p:cNvPr id="17" name="Graphic 16" descr="Paperclip">
            <a:extLst>
              <a:ext uri="{FF2B5EF4-FFF2-40B4-BE49-F238E27FC236}">
                <a16:creationId xmlns:a16="http://schemas.microsoft.com/office/drawing/2014/main" id="{BA5D4B13-6932-4164-9E0A-0E3DC151D92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25875" y="1019109"/>
            <a:ext cx="457200" cy="457200"/>
          </a:xfrm>
          <a:prstGeom prst="rect">
            <a:avLst/>
          </a:prstGeom>
        </p:spPr>
      </p:pic>
    </p:spTree>
    <p:extLst>
      <p:ext uri="{BB962C8B-B14F-4D97-AF65-F5344CB8AC3E}">
        <p14:creationId xmlns:p14="http://schemas.microsoft.com/office/powerpoint/2010/main" val="16679527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02BDDBE0-9E3B-4F8B-8184-31B42F1A4F29}"/>
              </a:ext>
            </a:extLst>
          </p:cNvPr>
          <p:cNvSpPr>
            <a:spLocks noGrp="1"/>
          </p:cNvSpPr>
          <p:nvPr>
            <p:ph idx="15"/>
          </p:nvPr>
        </p:nvSpPr>
        <p:spPr/>
        <p:txBody>
          <a:bodyPr/>
          <a:lstStyle/>
          <a:p>
            <a:r>
              <a:rPr lang="en-US" dirty="0"/>
              <a:t>In 2020, both </a:t>
            </a:r>
            <a:r>
              <a:rPr lang="en-US" b="1" dirty="0"/>
              <a:t>It’s Me 247 </a:t>
            </a:r>
            <a:r>
              <a:rPr lang="en-US" dirty="0"/>
              <a:t>and </a:t>
            </a:r>
            <a:r>
              <a:rPr lang="en-US" b="1" dirty="0"/>
              <a:t>It’s My Biz 247 </a:t>
            </a:r>
            <a:r>
              <a:rPr lang="en-US" dirty="0"/>
              <a:t>will move to a “mobile first” look and feel</a:t>
            </a:r>
          </a:p>
          <a:p>
            <a:r>
              <a:rPr lang="en-US" dirty="0"/>
              <a:t>We’ll discuss this more in the MTG discussions, but the look and feel will track along with the new mobile tablet template</a:t>
            </a:r>
          </a:p>
          <a:p>
            <a:r>
              <a:rPr lang="en-US" dirty="0"/>
              <a:t>By early 2021 we anticipate the desktop and mobile UIs will merge into a very consistent template</a:t>
            </a:r>
          </a:p>
        </p:txBody>
      </p:sp>
      <p:sp>
        <p:nvSpPr>
          <p:cNvPr id="3" name="Title 2">
            <a:extLst>
              <a:ext uri="{FF2B5EF4-FFF2-40B4-BE49-F238E27FC236}">
                <a16:creationId xmlns:a16="http://schemas.microsoft.com/office/drawing/2014/main" id="{1E4406DB-0139-4613-8A90-4470B95124D5}"/>
              </a:ext>
            </a:extLst>
          </p:cNvPr>
          <p:cNvSpPr>
            <a:spLocks noGrp="1"/>
          </p:cNvSpPr>
          <p:nvPr>
            <p:ph type="title"/>
          </p:nvPr>
        </p:nvSpPr>
        <p:spPr/>
        <p:txBody>
          <a:bodyPr/>
          <a:lstStyle/>
          <a:p>
            <a:r>
              <a:rPr lang="en-US" dirty="0"/>
              <a:t>Deciding on a menu of services to fit each business profile</a:t>
            </a:r>
          </a:p>
        </p:txBody>
      </p:sp>
      <p:sp>
        <p:nvSpPr>
          <p:cNvPr id="4" name="Slide Number Placeholder 3">
            <a:extLst>
              <a:ext uri="{FF2B5EF4-FFF2-40B4-BE49-F238E27FC236}">
                <a16:creationId xmlns:a16="http://schemas.microsoft.com/office/drawing/2014/main" id="{3B53BD68-51C7-4170-8256-EE4D98FE4BA0}"/>
              </a:ext>
            </a:extLst>
          </p:cNvPr>
          <p:cNvSpPr>
            <a:spLocks noGrp="1"/>
          </p:cNvSpPr>
          <p:nvPr>
            <p:ph type="sldNum" sz="quarter" idx="4"/>
          </p:nvPr>
        </p:nvSpPr>
        <p:spPr/>
        <p:txBody>
          <a:bodyPr/>
          <a:lstStyle/>
          <a:p>
            <a:fld id="{E31375A4-56A4-47D6-9801-1991572033F7}" type="slidenum">
              <a:rPr lang="en-US" smtClean="0"/>
              <a:pPr/>
              <a:t>43</a:t>
            </a:fld>
            <a:endParaRPr lang="en-US" dirty="0"/>
          </a:p>
        </p:txBody>
      </p:sp>
      <p:sp>
        <p:nvSpPr>
          <p:cNvPr id="10" name="Text Placeholder 9">
            <a:extLst>
              <a:ext uri="{FF2B5EF4-FFF2-40B4-BE49-F238E27FC236}">
                <a16:creationId xmlns:a16="http://schemas.microsoft.com/office/drawing/2014/main" id="{F86AF7E9-0932-494E-8FC0-7C12CB64702F}"/>
              </a:ext>
            </a:extLst>
          </p:cNvPr>
          <p:cNvSpPr>
            <a:spLocks noGrp="1"/>
          </p:cNvSpPr>
          <p:nvPr>
            <p:ph type="body" sz="quarter" idx="14"/>
          </p:nvPr>
        </p:nvSpPr>
        <p:spPr/>
        <p:txBody>
          <a:bodyPr/>
          <a:lstStyle/>
          <a:p>
            <a:r>
              <a:rPr lang="en-US" dirty="0"/>
              <a:t>Early in 2021 the look and feel of our internet channel solutions will be reset and ready for the next decade</a:t>
            </a:r>
          </a:p>
        </p:txBody>
      </p:sp>
      <p:sp>
        <p:nvSpPr>
          <p:cNvPr id="9" name="Text Placeholder 8">
            <a:extLst>
              <a:ext uri="{FF2B5EF4-FFF2-40B4-BE49-F238E27FC236}">
                <a16:creationId xmlns:a16="http://schemas.microsoft.com/office/drawing/2014/main" id="{8C0E91D2-534C-45BD-851F-211B4FD72F98}"/>
              </a:ext>
            </a:extLst>
          </p:cNvPr>
          <p:cNvSpPr>
            <a:spLocks noGrp="1"/>
          </p:cNvSpPr>
          <p:nvPr>
            <p:ph type="body" sz="quarter" idx="13"/>
          </p:nvPr>
        </p:nvSpPr>
        <p:spPr/>
        <p:txBody>
          <a:bodyPr/>
          <a:lstStyle/>
          <a:p>
            <a:r>
              <a:rPr lang="en-US" dirty="0"/>
              <a:t>Clear as mud...an evolving solution for an evolving community</a:t>
            </a:r>
          </a:p>
        </p:txBody>
      </p:sp>
      <p:sp>
        <p:nvSpPr>
          <p:cNvPr id="12" name="Content Placeholder 11">
            <a:extLst>
              <a:ext uri="{FF2B5EF4-FFF2-40B4-BE49-F238E27FC236}">
                <a16:creationId xmlns:a16="http://schemas.microsoft.com/office/drawing/2014/main" id="{59847DAC-1083-4972-A4E7-E2ACA928C3CE}"/>
              </a:ext>
            </a:extLst>
          </p:cNvPr>
          <p:cNvSpPr>
            <a:spLocks noGrp="1"/>
          </p:cNvSpPr>
          <p:nvPr>
            <p:ph sz="quarter" idx="16"/>
          </p:nvPr>
        </p:nvSpPr>
        <p:spPr>
          <a:xfrm>
            <a:off x="6096003" y="2402958"/>
            <a:ext cx="5121275" cy="2770737"/>
          </a:xfrm>
        </p:spPr>
        <p:txBody>
          <a:bodyPr/>
          <a:lstStyle/>
          <a:p>
            <a:r>
              <a:rPr lang="en-US" dirty="0"/>
              <a:t>We will complete the </a:t>
            </a:r>
            <a:r>
              <a:rPr lang="en-US" b="1" dirty="0"/>
              <a:t>It’s My Biz 247 </a:t>
            </a:r>
            <a:r>
              <a:rPr lang="en-US" dirty="0"/>
              <a:t>mobile web beta and have all CUs on the new look-and-feel navigation by Q2 2020</a:t>
            </a:r>
          </a:p>
          <a:p>
            <a:r>
              <a:rPr lang="en-US" dirty="0"/>
              <a:t>We will complete the vision for Mobile 5.0 in Q1 2020 and use that as the unifying vision for a new </a:t>
            </a:r>
            <a:r>
              <a:rPr lang="en-US" b="1" dirty="0"/>
              <a:t>It’s Me 247 </a:t>
            </a:r>
            <a:r>
              <a:rPr lang="en-US" dirty="0"/>
              <a:t>mobile web version by year-end 2020</a:t>
            </a:r>
          </a:p>
        </p:txBody>
      </p:sp>
      <p:sp>
        <p:nvSpPr>
          <p:cNvPr id="5" name="Text Placeholder 4">
            <a:extLst>
              <a:ext uri="{FF2B5EF4-FFF2-40B4-BE49-F238E27FC236}">
                <a16:creationId xmlns:a16="http://schemas.microsoft.com/office/drawing/2014/main" id="{46F0B917-C179-4645-A245-EC4C00FF1097}"/>
              </a:ext>
            </a:extLst>
          </p:cNvPr>
          <p:cNvSpPr>
            <a:spLocks noGrp="1"/>
          </p:cNvSpPr>
          <p:nvPr>
            <p:ph type="body" idx="1"/>
          </p:nvPr>
        </p:nvSpPr>
        <p:spPr/>
        <p:txBody>
          <a:bodyPr>
            <a:normAutofit/>
          </a:bodyPr>
          <a:lstStyle/>
          <a:p>
            <a:pPr algn="ctr"/>
            <a:r>
              <a:rPr lang="en-US" dirty="0"/>
              <a:t>Desktop Banking</a:t>
            </a:r>
          </a:p>
        </p:txBody>
      </p:sp>
      <p:sp>
        <p:nvSpPr>
          <p:cNvPr id="8" name="Text Placeholder 7">
            <a:extLst>
              <a:ext uri="{FF2B5EF4-FFF2-40B4-BE49-F238E27FC236}">
                <a16:creationId xmlns:a16="http://schemas.microsoft.com/office/drawing/2014/main" id="{ADDE5F55-7622-49B9-BFB0-5E36C4269CC2}"/>
              </a:ext>
            </a:extLst>
          </p:cNvPr>
          <p:cNvSpPr>
            <a:spLocks noGrp="1"/>
          </p:cNvSpPr>
          <p:nvPr>
            <p:ph type="body" sz="quarter" idx="3"/>
          </p:nvPr>
        </p:nvSpPr>
        <p:spPr/>
        <p:txBody>
          <a:bodyPr/>
          <a:lstStyle/>
          <a:p>
            <a:pPr algn="ctr"/>
            <a:r>
              <a:rPr lang="en-US" dirty="0"/>
              <a:t>Mobile Web and Mobile Apps</a:t>
            </a:r>
          </a:p>
        </p:txBody>
      </p:sp>
    </p:spTree>
    <p:extLst>
      <p:ext uri="{BB962C8B-B14F-4D97-AF65-F5344CB8AC3E}">
        <p14:creationId xmlns:p14="http://schemas.microsoft.com/office/powerpoint/2010/main" val="41392174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36E1CDE-2E74-4809-A225-5C86B75F004E}"/>
              </a:ext>
            </a:extLst>
          </p:cNvPr>
          <p:cNvPicPr>
            <a:picLocks noChangeAspect="1"/>
          </p:cNvPicPr>
          <p:nvPr/>
        </p:nvPicPr>
        <p:blipFill rotWithShape="1">
          <a:blip r:embed="rId3"/>
          <a:srcRect b="-231"/>
          <a:stretch/>
        </p:blipFill>
        <p:spPr>
          <a:xfrm>
            <a:off x="196875" y="1088448"/>
            <a:ext cx="5390833" cy="2622993"/>
          </a:xfrm>
          <a:prstGeom prst="rect">
            <a:avLst/>
          </a:prstGeom>
          <a:ln>
            <a:noFill/>
          </a:ln>
          <a:effectLst>
            <a:outerShdw blurRad="190500" algn="tl" rotWithShape="0">
              <a:srgbClr val="000000">
                <a:alpha val="70000"/>
              </a:srgbClr>
            </a:outerShdw>
          </a:effectLst>
        </p:spPr>
      </p:pic>
      <p:pic>
        <p:nvPicPr>
          <p:cNvPr id="12" name="Picture 11">
            <a:extLst>
              <a:ext uri="{FF2B5EF4-FFF2-40B4-BE49-F238E27FC236}">
                <a16:creationId xmlns:a16="http://schemas.microsoft.com/office/drawing/2014/main" id="{DAEA7790-C84C-49A8-B1C1-87E9880D811D}"/>
              </a:ext>
            </a:extLst>
          </p:cNvPr>
          <p:cNvPicPr/>
          <p:nvPr/>
        </p:nvPicPr>
        <p:blipFill rotWithShape="1">
          <a:blip r:embed="rId4"/>
          <a:srcRect l="2603" r="2295" b="85151"/>
          <a:stretch/>
        </p:blipFill>
        <p:spPr>
          <a:xfrm>
            <a:off x="202100" y="1902730"/>
            <a:ext cx="4800600" cy="149629"/>
          </a:xfrm>
          <a:prstGeom prst="rect">
            <a:avLst/>
          </a:prstGeom>
        </p:spPr>
      </p:pic>
      <p:sp>
        <p:nvSpPr>
          <p:cNvPr id="5" name="Slide Number Placeholder 4">
            <a:extLst>
              <a:ext uri="{FF2B5EF4-FFF2-40B4-BE49-F238E27FC236}">
                <a16:creationId xmlns:a16="http://schemas.microsoft.com/office/drawing/2014/main" id="{D1469A7E-D4C0-42E8-9446-52A08CC5E160}"/>
              </a:ext>
            </a:extLst>
          </p:cNvPr>
          <p:cNvSpPr>
            <a:spLocks noGrp="1"/>
          </p:cNvSpPr>
          <p:nvPr>
            <p:ph type="sldNum" sz="quarter" idx="14"/>
          </p:nvPr>
        </p:nvSpPr>
        <p:spPr/>
        <p:txBody>
          <a:bodyPr/>
          <a:lstStyle/>
          <a:p>
            <a:fld id="{E31375A4-56A4-47D6-9801-1991572033F7}" type="slidenum">
              <a:rPr lang="en-US" smtClean="0"/>
              <a:pPr/>
              <a:t>44</a:t>
            </a:fld>
            <a:endParaRPr lang="en-US" dirty="0"/>
          </a:p>
        </p:txBody>
      </p:sp>
      <p:sp>
        <p:nvSpPr>
          <p:cNvPr id="16" name="Title 15">
            <a:extLst>
              <a:ext uri="{FF2B5EF4-FFF2-40B4-BE49-F238E27FC236}">
                <a16:creationId xmlns:a16="http://schemas.microsoft.com/office/drawing/2014/main" id="{B41120D2-075E-441C-8822-A4C87C512A4A}"/>
              </a:ext>
            </a:extLst>
          </p:cNvPr>
          <p:cNvSpPr>
            <a:spLocks noGrp="1"/>
          </p:cNvSpPr>
          <p:nvPr>
            <p:ph type="title"/>
          </p:nvPr>
        </p:nvSpPr>
        <p:spPr>
          <a:xfrm>
            <a:off x="507999" y="46038"/>
            <a:ext cx="10372521" cy="563562"/>
          </a:xfrm>
        </p:spPr>
        <p:txBody>
          <a:bodyPr/>
          <a:lstStyle/>
          <a:p>
            <a:r>
              <a:rPr lang="en-US" dirty="0"/>
              <a:t>CU*BASE Positive Pay, powered by eDOC Innovations</a:t>
            </a:r>
          </a:p>
        </p:txBody>
      </p:sp>
      <p:sp>
        <p:nvSpPr>
          <p:cNvPr id="20" name="Text Placeholder 19">
            <a:extLst>
              <a:ext uri="{FF2B5EF4-FFF2-40B4-BE49-F238E27FC236}">
                <a16:creationId xmlns:a16="http://schemas.microsoft.com/office/drawing/2014/main" id="{55BCEDE4-2196-47D0-A75B-55FA3020457A}"/>
              </a:ext>
            </a:extLst>
          </p:cNvPr>
          <p:cNvSpPr>
            <a:spLocks noGrp="1"/>
          </p:cNvSpPr>
          <p:nvPr>
            <p:ph type="body" sz="quarter" idx="15"/>
          </p:nvPr>
        </p:nvSpPr>
        <p:spPr>
          <a:xfrm>
            <a:off x="8640660" y="5176007"/>
            <a:ext cx="3331357" cy="1434044"/>
          </a:xfrm>
        </p:spPr>
        <p:txBody>
          <a:bodyPr/>
          <a:lstStyle/>
          <a:p>
            <a:r>
              <a:rPr lang="en-US" dirty="0"/>
              <a:t>Watch for a contest to name this new product – we hate “positive pay”</a:t>
            </a:r>
          </a:p>
        </p:txBody>
      </p:sp>
      <p:pic>
        <p:nvPicPr>
          <p:cNvPr id="10" name="Picture 9" descr="A screenshot of a cell phone&#10;&#10;Description automatically generated">
            <a:extLst>
              <a:ext uri="{FF2B5EF4-FFF2-40B4-BE49-F238E27FC236}">
                <a16:creationId xmlns:a16="http://schemas.microsoft.com/office/drawing/2014/main" id="{3F738674-6CBD-483F-A9E4-6188C514C084}"/>
              </a:ext>
            </a:extLst>
          </p:cNvPr>
          <p:cNvPicPr>
            <a:picLocks noChangeAspect="1"/>
          </p:cNvPicPr>
          <p:nvPr/>
        </p:nvPicPr>
        <p:blipFill rotWithShape="1">
          <a:blip r:embed="rId5">
            <a:extLst>
              <a:ext uri="{28A0092B-C50C-407E-A947-70E740481C1C}">
                <a14:useLocalDpi xmlns:a14="http://schemas.microsoft.com/office/drawing/2010/main" val="0"/>
              </a:ext>
            </a:extLst>
          </a:blip>
          <a:srcRect l="16117" r="7591" b="55753"/>
          <a:stretch/>
        </p:blipFill>
        <p:spPr>
          <a:xfrm>
            <a:off x="1515930" y="3594259"/>
            <a:ext cx="6856454" cy="2827726"/>
          </a:xfrm>
          <a:prstGeom prst="rect">
            <a:avLst/>
          </a:prstGeom>
          <a:ln>
            <a:noFill/>
          </a:ln>
          <a:effectLst>
            <a:outerShdw blurRad="190500" algn="tl" rotWithShape="0">
              <a:srgbClr val="000000">
                <a:alpha val="70000"/>
              </a:srgbClr>
            </a:outerShdw>
          </a:effectLst>
        </p:spPr>
      </p:pic>
      <p:sp>
        <p:nvSpPr>
          <p:cNvPr id="17" name="Oval 16">
            <a:extLst>
              <a:ext uri="{FF2B5EF4-FFF2-40B4-BE49-F238E27FC236}">
                <a16:creationId xmlns:a16="http://schemas.microsoft.com/office/drawing/2014/main" id="{23F8F856-BEFA-480C-AB21-A7274D2E0FF2}"/>
              </a:ext>
            </a:extLst>
          </p:cNvPr>
          <p:cNvSpPr/>
          <p:nvPr/>
        </p:nvSpPr>
        <p:spPr>
          <a:xfrm>
            <a:off x="1578179" y="4476762"/>
            <a:ext cx="1275907" cy="510362"/>
          </a:xfrm>
          <a:prstGeom prst="ellipse">
            <a:avLst/>
          </a:prstGeom>
          <a:noFill/>
          <a:ln w="38100">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A6D0266-4186-45EB-9FBD-3237A8BBEB84}"/>
              </a:ext>
            </a:extLst>
          </p:cNvPr>
          <p:cNvSpPr/>
          <p:nvPr/>
        </p:nvSpPr>
        <p:spPr>
          <a:xfrm>
            <a:off x="1939863" y="1729786"/>
            <a:ext cx="967316" cy="533555"/>
          </a:xfrm>
          <a:prstGeom prst="ellipse">
            <a:avLst/>
          </a:prstGeom>
          <a:noFill/>
          <a:ln w="38100">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screenshot of a cell phone&#10;&#10;Description automatically generated">
            <a:extLst>
              <a:ext uri="{FF2B5EF4-FFF2-40B4-BE49-F238E27FC236}">
                <a16:creationId xmlns:a16="http://schemas.microsoft.com/office/drawing/2014/main" id="{0AAD4FA6-0DEB-43D2-8F01-EA0672472FE3}"/>
              </a:ext>
            </a:extLst>
          </p:cNvPr>
          <p:cNvPicPr>
            <a:picLocks noChangeAspect="1"/>
          </p:cNvPicPr>
          <p:nvPr/>
        </p:nvPicPr>
        <p:blipFill rotWithShape="1">
          <a:blip r:embed="rId6">
            <a:extLst>
              <a:ext uri="{28A0092B-C50C-407E-A947-70E740481C1C}">
                <a14:useLocalDpi xmlns:a14="http://schemas.microsoft.com/office/drawing/2010/main" val="0"/>
              </a:ext>
            </a:extLst>
          </a:blip>
          <a:srcRect l="16415" r="8322" b="70554"/>
          <a:stretch/>
        </p:blipFill>
        <p:spPr>
          <a:xfrm>
            <a:off x="6050027" y="1609601"/>
            <a:ext cx="5939873" cy="1654141"/>
          </a:xfrm>
          <a:prstGeom prst="rect">
            <a:avLst/>
          </a:prstGeom>
          <a:ln>
            <a:noFill/>
          </a:ln>
          <a:effectLst>
            <a:outerShdw blurRad="190500" algn="tl" rotWithShape="0">
              <a:srgbClr val="000000">
                <a:alpha val="70000"/>
              </a:srgbClr>
            </a:outerShdw>
          </a:effectLst>
        </p:spPr>
      </p:pic>
      <p:sp>
        <p:nvSpPr>
          <p:cNvPr id="19" name="Oval 18">
            <a:extLst>
              <a:ext uri="{FF2B5EF4-FFF2-40B4-BE49-F238E27FC236}">
                <a16:creationId xmlns:a16="http://schemas.microsoft.com/office/drawing/2014/main" id="{5E94049F-1C55-46FC-9443-2013FF74307E}"/>
              </a:ext>
            </a:extLst>
          </p:cNvPr>
          <p:cNvSpPr/>
          <p:nvPr/>
        </p:nvSpPr>
        <p:spPr>
          <a:xfrm>
            <a:off x="11146447" y="2385887"/>
            <a:ext cx="843453" cy="449170"/>
          </a:xfrm>
          <a:prstGeom prst="ellipse">
            <a:avLst/>
          </a:prstGeom>
          <a:noFill/>
          <a:ln w="38100">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a:extLst>
              <a:ext uri="{FF2B5EF4-FFF2-40B4-BE49-F238E27FC236}">
                <a16:creationId xmlns:a16="http://schemas.microsoft.com/office/drawing/2014/main" id="{56D19F86-636A-470F-9475-1B6693C3FD8A}"/>
              </a:ext>
            </a:extLst>
          </p:cNvPr>
          <p:cNvCxnSpPr>
            <a:cxnSpLocks/>
            <a:stCxn id="21" idx="6"/>
          </p:cNvCxnSpPr>
          <p:nvPr/>
        </p:nvCxnSpPr>
        <p:spPr>
          <a:xfrm>
            <a:off x="2907179" y="1996564"/>
            <a:ext cx="3427214" cy="568068"/>
          </a:xfrm>
          <a:prstGeom prst="straightConnector1">
            <a:avLst/>
          </a:prstGeom>
          <a:ln w="57150">
            <a:solidFill>
              <a:srgbClr val="FFFF00"/>
            </a:solidFill>
            <a:headEnd type="oval"/>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D7997854-BFBC-4BB6-8F90-304305FEDD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95864" y="784347"/>
            <a:ext cx="1834717" cy="658257"/>
          </a:xfrm>
          <a:prstGeom prst="rect">
            <a:avLst/>
          </a:prstGeom>
        </p:spPr>
      </p:pic>
      <p:pic>
        <p:nvPicPr>
          <p:cNvPr id="13" name="Picture 12">
            <a:extLst>
              <a:ext uri="{FF2B5EF4-FFF2-40B4-BE49-F238E27FC236}">
                <a16:creationId xmlns:a16="http://schemas.microsoft.com/office/drawing/2014/main" id="{C0B672E7-D014-4788-8565-F936FCDF6AF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57059" y="1113476"/>
            <a:ext cx="685800" cy="6858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6404370"/>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25A6DE-FA25-42ED-8045-6200930FA38A}"/>
              </a:ext>
            </a:extLst>
          </p:cNvPr>
          <p:cNvSpPr>
            <a:spLocks noGrp="1"/>
          </p:cNvSpPr>
          <p:nvPr>
            <p:ph type="sldNum" sz="quarter" idx="14"/>
          </p:nvPr>
        </p:nvSpPr>
        <p:spPr/>
        <p:txBody>
          <a:bodyPr/>
          <a:lstStyle/>
          <a:p>
            <a:fld id="{E31375A4-56A4-47D6-9801-1991572033F7}" type="slidenum">
              <a:rPr lang="en-US" smtClean="0"/>
              <a:pPr/>
              <a:t>45</a:t>
            </a:fld>
            <a:endParaRPr lang="en-US" dirty="0"/>
          </a:p>
        </p:txBody>
      </p:sp>
      <p:sp>
        <p:nvSpPr>
          <p:cNvPr id="3" name="Title 2">
            <a:extLst>
              <a:ext uri="{FF2B5EF4-FFF2-40B4-BE49-F238E27FC236}">
                <a16:creationId xmlns:a16="http://schemas.microsoft.com/office/drawing/2014/main" id="{F327CBED-AF36-4022-ADB5-6CE64907A139}"/>
              </a:ext>
            </a:extLst>
          </p:cNvPr>
          <p:cNvSpPr>
            <a:spLocks noGrp="1"/>
          </p:cNvSpPr>
          <p:nvPr>
            <p:ph type="title"/>
          </p:nvPr>
        </p:nvSpPr>
        <p:spPr>
          <a:xfrm>
            <a:off x="507999" y="46038"/>
            <a:ext cx="8912837" cy="563562"/>
          </a:xfrm>
        </p:spPr>
        <p:txBody>
          <a:bodyPr/>
          <a:lstStyle/>
          <a:p>
            <a:r>
              <a:rPr lang="en-US" dirty="0"/>
              <a:t>New CU*BASE tools to support Positive Pay services</a:t>
            </a:r>
          </a:p>
        </p:txBody>
      </p:sp>
      <p:pic>
        <p:nvPicPr>
          <p:cNvPr id="5" name="Picture 4" descr="A screenshot of a social media post&#10;&#10;Description automatically generated">
            <a:extLst>
              <a:ext uri="{FF2B5EF4-FFF2-40B4-BE49-F238E27FC236}">
                <a16:creationId xmlns:a16="http://schemas.microsoft.com/office/drawing/2014/main" id="{FF114124-D297-437B-AB37-ABA1AB96CC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631" y="870896"/>
            <a:ext cx="6836175" cy="4931011"/>
          </a:xfrm>
          <a:prstGeom prst="rect">
            <a:avLst/>
          </a:prstGeom>
          <a:ln>
            <a:noFill/>
          </a:ln>
          <a:effectLst>
            <a:outerShdw blurRad="190500" algn="tl" rotWithShape="0">
              <a:srgbClr val="000000">
                <a:alpha val="70000"/>
              </a:srgbClr>
            </a:outerShdw>
          </a:effectLst>
        </p:spPr>
      </p:pic>
      <p:pic>
        <p:nvPicPr>
          <p:cNvPr id="2050" name="Picture 2">
            <a:extLst>
              <a:ext uri="{FF2B5EF4-FFF2-40B4-BE49-F238E27FC236}">
                <a16:creationId xmlns:a16="http://schemas.microsoft.com/office/drawing/2014/main" id="{54361B36-B203-4738-A3E0-92C3C69216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2629" y="2696793"/>
            <a:ext cx="6917160" cy="217201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2FBA15C8-93C4-4956-B8B8-5B67EF44B7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5897" y="2369498"/>
            <a:ext cx="6050472" cy="436434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7264FD44-1EC7-401D-B9E8-DB1B838BE657}"/>
              </a:ext>
            </a:extLst>
          </p:cNvPr>
          <p:cNvPicPr>
            <a:picLocks noChangeAspect="1"/>
          </p:cNvPicPr>
          <p:nvPr/>
        </p:nvPicPr>
        <p:blipFill>
          <a:blip r:embed="rId5"/>
          <a:stretch>
            <a:fillRect/>
          </a:stretch>
        </p:blipFill>
        <p:spPr>
          <a:xfrm>
            <a:off x="4106521" y="5717090"/>
            <a:ext cx="8096184" cy="820252"/>
          </a:xfrm>
          <a:prstGeom prst="rect">
            <a:avLst/>
          </a:prstGeom>
          <a:ln>
            <a:noFill/>
          </a:ln>
          <a:effectLst>
            <a:outerShdw blurRad="190500" algn="tl" rotWithShape="0">
              <a:srgbClr val="000000">
                <a:alpha val="70000"/>
              </a:srgbClr>
            </a:outerShdw>
          </a:effectLst>
        </p:spPr>
      </p:pic>
      <p:sp>
        <p:nvSpPr>
          <p:cNvPr id="18" name="Thought Bubble: Cloud 17">
            <a:extLst>
              <a:ext uri="{FF2B5EF4-FFF2-40B4-BE49-F238E27FC236}">
                <a16:creationId xmlns:a16="http://schemas.microsoft.com/office/drawing/2014/main" id="{110E9EEE-F043-4E48-A5C5-33B393FA0CC4}"/>
              </a:ext>
            </a:extLst>
          </p:cNvPr>
          <p:cNvSpPr/>
          <p:nvPr/>
        </p:nvSpPr>
        <p:spPr>
          <a:xfrm>
            <a:off x="3054410" y="3547080"/>
            <a:ext cx="2666882" cy="1625149"/>
          </a:xfrm>
          <a:prstGeom prst="cloudCallout">
            <a:avLst>
              <a:gd name="adj1" fmla="val -63244"/>
              <a:gd name="adj2" fmla="val -48295"/>
            </a:avLst>
          </a:prstGeom>
          <a:solidFill>
            <a:srgbClr val="FFFF00"/>
          </a:solidFill>
          <a:ln w="6350">
            <a:solidFill>
              <a:srgbClr val="0070C0"/>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a:solidFill>
                  <a:schemeClr val="tx1"/>
                </a:solidFill>
              </a:rPr>
              <a:t>Additional enhancements coming soon to in-house drafts</a:t>
            </a:r>
          </a:p>
        </p:txBody>
      </p:sp>
      <p:sp>
        <p:nvSpPr>
          <p:cNvPr id="16" name="Explosion: 8 Points 15">
            <a:extLst>
              <a:ext uri="{FF2B5EF4-FFF2-40B4-BE49-F238E27FC236}">
                <a16:creationId xmlns:a16="http://schemas.microsoft.com/office/drawing/2014/main" id="{671BFA54-DCFF-4470-96BF-73FB5710B778}"/>
              </a:ext>
            </a:extLst>
          </p:cNvPr>
          <p:cNvSpPr/>
          <p:nvPr/>
        </p:nvSpPr>
        <p:spPr>
          <a:xfrm>
            <a:off x="9308314" y="609600"/>
            <a:ext cx="2118134" cy="2242426"/>
          </a:xfrm>
          <a:prstGeom prst="irregularSeal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600" dirty="0"/>
              <a:t>Released in 19.10</a:t>
            </a:r>
          </a:p>
        </p:txBody>
      </p:sp>
    </p:spTree>
    <p:extLst>
      <p:ext uri="{BB962C8B-B14F-4D97-AF65-F5344CB8AC3E}">
        <p14:creationId xmlns:p14="http://schemas.microsoft.com/office/powerpoint/2010/main" val="4119698673"/>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25A6DE-FA25-42ED-8045-6200930FA38A}"/>
              </a:ext>
            </a:extLst>
          </p:cNvPr>
          <p:cNvSpPr>
            <a:spLocks noGrp="1"/>
          </p:cNvSpPr>
          <p:nvPr>
            <p:ph type="sldNum" sz="quarter" idx="14"/>
          </p:nvPr>
        </p:nvSpPr>
        <p:spPr/>
        <p:txBody>
          <a:bodyPr/>
          <a:lstStyle/>
          <a:p>
            <a:fld id="{E31375A4-56A4-47D6-9801-1991572033F7}" type="slidenum">
              <a:rPr lang="en-US" smtClean="0"/>
              <a:pPr/>
              <a:t>46</a:t>
            </a:fld>
            <a:endParaRPr lang="en-US" dirty="0"/>
          </a:p>
        </p:txBody>
      </p:sp>
      <p:sp>
        <p:nvSpPr>
          <p:cNvPr id="3" name="Title 2">
            <a:extLst>
              <a:ext uri="{FF2B5EF4-FFF2-40B4-BE49-F238E27FC236}">
                <a16:creationId xmlns:a16="http://schemas.microsoft.com/office/drawing/2014/main" id="{F327CBED-AF36-4022-ADB5-6CE64907A139}"/>
              </a:ext>
            </a:extLst>
          </p:cNvPr>
          <p:cNvSpPr>
            <a:spLocks noGrp="1"/>
          </p:cNvSpPr>
          <p:nvPr>
            <p:ph type="title"/>
          </p:nvPr>
        </p:nvSpPr>
        <p:spPr>
          <a:xfrm>
            <a:off x="507999" y="46038"/>
            <a:ext cx="8912837" cy="563562"/>
          </a:xfrm>
        </p:spPr>
        <p:txBody>
          <a:bodyPr/>
          <a:lstStyle/>
          <a:p>
            <a:r>
              <a:rPr lang="en-US" dirty="0"/>
              <a:t>New CU*BASE tools to support Positive Pay services</a:t>
            </a:r>
          </a:p>
        </p:txBody>
      </p:sp>
      <p:pic>
        <p:nvPicPr>
          <p:cNvPr id="5" name="Picture 4" descr="A screenshot of a social media post&#10;&#10;Description automatically generated">
            <a:extLst>
              <a:ext uri="{FF2B5EF4-FFF2-40B4-BE49-F238E27FC236}">
                <a16:creationId xmlns:a16="http://schemas.microsoft.com/office/drawing/2014/main" id="{FF114124-D297-437B-AB37-ABA1AB96CC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631" y="870896"/>
            <a:ext cx="6836175" cy="4931011"/>
          </a:xfrm>
          <a:prstGeom prst="rect">
            <a:avLst/>
          </a:prstGeom>
          <a:ln>
            <a:noFill/>
          </a:ln>
          <a:effectLst>
            <a:outerShdw blurRad="190500" algn="tl" rotWithShape="0">
              <a:srgbClr val="000000">
                <a:alpha val="70000"/>
              </a:srgbClr>
            </a:outerShdw>
          </a:effectLst>
        </p:spPr>
      </p:pic>
      <p:pic>
        <p:nvPicPr>
          <p:cNvPr id="2050" name="Picture 2">
            <a:extLst>
              <a:ext uri="{FF2B5EF4-FFF2-40B4-BE49-F238E27FC236}">
                <a16:creationId xmlns:a16="http://schemas.microsoft.com/office/drawing/2014/main" id="{54361B36-B203-4738-A3E0-92C3C69216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2629" y="2696793"/>
            <a:ext cx="6917160" cy="217201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2FBA15C8-93C4-4956-B8B8-5B67EF44B7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5897" y="2369498"/>
            <a:ext cx="6050472" cy="436434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7264FD44-1EC7-401D-B9E8-DB1B838BE657}"/>
              </a:ext>
            </a:extLst>
          </p:cNvPr>
          <p:cNvPicPr>
            <a:picLocks noChangeAspect="1"/>
          </p:cNvPicPr>
          <p:nvPr/>
        </p:nvPicPr>
        <p:blipFill>
          <a:blip r:embed="rId5"/>
          <a:stretch>
            <a:fillRect/>
          </a:stretch>
        </p:blipFill>
        <p:spPr>
          <a:xfrm>
            <a:off x="4106521" y="5717090"/>
            <a:ext cx="8096184" cy="820252"/>
          </a:xfrm>
          <a:prstGeom prst="rect">
            <a:avLst/>
          </a:prstGeom>
          <a:ln>
            <a:noFill/>
          </a:ln>
          <a:effectLst>
            <a:outerShdw blurRad="190500" algn="tl" rotWithShape="0">
              <a:srgbClr val="000000">
                <a:alpha val="70000"/>
              </a:srgbClr>
            </a:outerShdw>
          </a:effectLst>
        </p:spPr>
      </p:pic>
      <p:sp>
        <p:nvSpPr>
          <p:cNvPr id="18" name="Thought Bubble: Cloud 17">
            <a:extLst>
              <a:ext uri="{FF2B5EF4-FFF2-40B4-BE49-F238E27FC236}">
                <a16:creationId xmlns:a16="http://schemas.microsoft.com/office/drawing/2014/main" id="{110E9EEE-F043-4E48-A5C5-33B393FA0CC4}"/>
              </a:ext>
            </a:extLst>
          </p:cNvPr>
          <p:cNvSpPr/>
          <p:nvPr/>
        </p:nvSpPr>
        <p:spPr>
          <a:xfrm>
            <a:off x="3054410" y="3547080"/>
            <a:ext cx="2666882" cy="1625149"/>
          </a:xfrm>
          <a:prstGeom prst="cloudCallout">
            <a:avLst>
              <a:gd name="adj1" fmla="val -63244"/>
              <a:gd name="adj2" fmla="val -48295"/>
            </a:avLst>
          </a:prstGeom>
          <a:solidFill>
            <a:srgbClr val="FFFF00"/>
          </a:solidFill>
          <a:ln w="6350">
            <a:solidFill>
              <a:srgbClr val="0070C0"/>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a:solidFill>
                  <a:schemeClr val="tx1"/>
                </a:solidFill>
              </a:rPr>
              <a:t>Additional enhancements coming soon to in-house drafts</a:t>
            </a:r>
          </a:p>
        </p:txBody>
      </p:sp>
      <p:sp>
        <p:nvSpPr>
          <p:cNvPr id="16" name="Explosion: 8 Points 15">
            <a:extLst>
              <a:ext uri="{FF2B5EF4-FFF2-40B4-BE49-F238E27FC236}">
                <a16:creationId xmlns:a16="http://schemas.microsoft.com/office/drawing/2014/main" id="{671BFA54-DCFF-4470-96BF-73FB5710B778}"/>
              </a:ext>
            </a:extLst>
          </p:cNvPr>
          <p:cNvSpPr/>
          <p:nvPr/>
        </p:nvSpPr>
        <p:spPr>
          <a:xfrm>
            <a:off x="9308314" y="609600"/>
            <a:ext cx="2118134" cy="2242426"/>
          </a:xfrm>
          <a:prstGeom prst="irregularSeal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600" dirty="0"/>
              <a:t>Released in 19.10</a:t>
            </a:r>
          </a:p>
        </p:txBody>
      </p:sp>
      <p:sp>
        <p:nvSpPr>
          <p:cNvPr id="10" name="Rectangle 9">
            <a:extLst>
              <a:ext uri="{FF2B5EF4-FFF2-40B4-BE49-F238E27FC236}">
                <a16:creationId xmlns:a16="http://schemas.microsoft.com/office/drawing/2014/main" id="{09F18F02-714B-4EC8-83B3-0CB90BAE8457}"/>
              </a:ext>
            </a:extLst>
          </p:cNvPr>
          <p:cNvSpPr/>
          <p:nvPr/>
        </p:nvSpPr>
        <p:spPr>
          <a:xfrm>
            <a:off x="0" y="0"/>
            <a:ext cx="12192000" cy="68580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Explosion 1 4">
            <a:extLst>
              <a:ext uri="{FF2B5EF4-FFF2-40B4-BE49-F238E27FC236}">
                <a16:creationId xmlns:a16="http://schemas.microsoft.com/office/drawing/2014/main" id="{D1F047B2-DD37-4665-B3BD-C7A94C28924F}"/>
              </a:ext>
            </a:extLst>
          </p:cNvPr>
          <p:cNvSpPr/>
          <p:nvPr/>
        </p:nvSpPr>
        <p:spPr>
          <a:xfrm>
            <a:off x="1176793" y="-962108"/>
            <a:ext cx="9287124" cy="9287124"/>
          </a:xfrm>
          <a:prstGeom prst="irregularSeal1">
            <a:avLst/>
          </a:prstGeom>
          <a:solidFill>
            <a:schemeClr val="accent2"/>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dirty="0"/>
              <a:t>Before we could finish positive pay, Linda’s business account said we were doing it all wrong – they want “negative pay”</a:t>
            </a:r>
          </a:p>
        </p:txBody>
      </p:sp>
    </p:spTree>
    <p:extLst>
      <p:ext uri="{BB962C8B-B14F-4D97-AF65-F5344CB8AC3E}">
        <p14:creationId xmlns:p14="http://schemas.microsoft.com/office/powerpoint/2010/main" val="25992834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A34B15-0EAC-4A12-9609-472CE9EDB694}"/>
              </a:ext>
            </a:extLst>
          </p:cNvPr>
          <p:cNvSpPr>
            <a:spLocks noGrp="1"/>
          </p:cNvSpPr>
          <p:nvPr>
            <p:ph type="title"/>
          </p:nvPr>
        </p:nvSpPr>
        <p:spPr/>
        <p:txBody>
          <a:bodyPr/>
          <a:lstStyle/>
          <a:p>
            <a:r>
              <a:rPr lang="en-US" dirty="0"/>
              <a:t>An interesting case study</a:t>
            </a:r>
          </a:p>
        </p:txBody>
      </p:sp>
      <p:sp>
        <p:nvSpPr>
          <p:cNvPr id="3" name="Text Placeholder 2">
            <a:extLst>
              <a:ext uri="{FF2B5EF4-FFF2-40B4-BE49-F238E27FC236}">
                <a16:creationId xmlns:a16="http://schemas.microsoft.com/office/drawing/2014/main" id="{C186BBB1-131D-4CD8-95BA-378866E73C8B}"/>
              </a:ext>
            </a:extLst>
          </p:cNvPr>
          <p:cNvSpPr>
            <a:spLocks noGrp="1"/>
          </p:cNvSpPr>
          <p:nvPr>
            <p:ph type="body" sz="half" idx="2"/>
          </p:nvPr>
        </p:nvSpPr>
        <p:spPr>
          <a:xfrm>
            <a:off x="245209" y="3582017"/>
            <a:ext cx="4280138" cy="1554480"/>
          </a:xfrm>
        </p:spPr>
        <p:txBody>
          <a:bodyPr/>
          <a:lstStyle/>
          <a:p>
            <a:r>
              <a:rPr lang="en-US" dirty="0"/>
              <a:t>Medical Cannabis Banking Services in West Virginia</a:t>
            </a:r>
          </a:p>
          <a:p>
            <a:r>
              <a:rPr lang="en-US" sz="1600" b="0" cap="none" dirty="0"/>
              <a:t>Element FCU will provide a deposit and disbursement account for the state treasurer’s office, allowing the state of West Virginia to bank the state’s medical cannabis program</a:t>
            </a:r>
          </a:p>
        </p:txBody>
      </p:sp>
      <p:sp>
        <p:nvSpPr>
          <p:cNvPr id="2" name="Slide Number Placeholder 1">
            <a:extLst>
              <a:ext uri="{FF2B5EF4-FFF2-40B4-BE49-F238E27FC236}">
                <a16:creationId xmlns:a16="http://schemas.microsoft.com/office/drawing/2014/main" id="{3781FB8A-3778-4BE9-AF42-C07527B3F5B6}"/>
              </a:ext>
            </a:extLst>
          </p:cNvPr>
          <p:cNvSpPr>
            <a:spLocks noGrp="1"/>
          </p:cNvSpPr>
          <p:nvPr>
            <p:ph type="sldNum" sz="quarter" idx="12"/>
          </p:nvPr>
        </p:nvSpPr>
        <p:spPr/>
        <p:txBody>
          <a:bodyPr/>
          <a:lstStyle/>
          <a:p>
            <a:fld id="{E31375A4-56A4-47D6-9801-1991572033F7}" type="slidenum">
              <a:rPr lang="en-US" smtClean="0"/>
              <a:pPr/>
              <a:t>47</a:t>
            </a:fld>
            <a:endParaRPr lang="en-US" dirty="0"/>
          </a:p>
        </p:txBody>
      </p:sp>
      <p:sp>
        <p:nvSpPr>
          <p:cNvPr id="4" name="Content Placeholder 3">
            <a:extLst>
              <a:ext uri="{FF2B5EF4-FFF2-40B4-BE49-F238E27FC236}">
                <a16:creationId xmlns:a16="http://schemas.microsoft.com/office/drawing/2014/main" id="{E676AA9A-9BF4-4DCD-8129-AF4A3A28811D}"/>
              </a:ext>
            </a:extLst>
          </p:cNvPr>
          <p:cNvSpPr>
            <a:spLocks noGrp="1"/>
          </p:cNvSpPr>
          <p:nvPr>
            <p:ph sz="quarter" idx="13"/>
          </p:nvPr>
        </p:nvSpPr>
        <p:spPr/>
        <p:txBody>
          <a:bodyPr/>
          <a:lstStyle/>
          <a:p>
            <a:r>
              <a:rPr lang="en-US" sz="2400" dirty="0"/>
              <a:t>What is the difference between presenting yourself to a prospective retail member and answering an RFP for a prospective business member?</a:t>
            </a:r>
          </a:p>
          <a:p>
            <a:r>
              <a:rPr lang="en-US" sz="2400" dirty="0"/>
              <a:t>What have you experienced in trying to deal with a member in the government sector?</a:t>
            </a:r>
          </a:p>
          <a:p>
            <a:r>
              <a:rPr lang="en-US" sz="2400" dirty="0"/>
              <a:t>How do you anticipate working with your new member when it comes to change?</a:t>
            </a:r>
          </a:p>
          <a:p>
            <a:r>
              <a:rPr lang="en-US" sz="2400" dirty="0"/>
              <a:t>How are you dealing with the expectation gap between services that sound sophisticated but end up being pretty basic?</a:t>
            </a:r>
          </a:p>
        </p:txBody>
      </p:sp>
    </p:spTree>
    <p:extLst>
      <p:ext uri="{BB962C8B-B14F-4D97-AF65-F5344CB8AC3E}">
        <p14:creationId xmlns:p14="http://schemas.microsoft.com/office/powerpoint/2010/main" val="33439291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442D7EE-B151-43E5-A8B5-B1F7007CA831}"/>
              </a:ext>
            </a:extLst>
          </p:cNvPr>
          <p:cNvSpPr>
            <a:spLocks noGrp="1"/>
          </p:cNvSpPr>
          <p:nvPr>
            <p:ph idx="15"/>
          </p:nvPr>
        </p:nvSpPr>
        <p:spPr>
          <a:xfrm>
            <a:off x="508001" y="1703389"/>
            <a:ext cx="6014097" cy="4087814"/>
          </a:xfrm>
        </p:spPr>
        <p:txBody>
          <a:bodyPr/>
          <a:lstStyle/>
          <a:p>
            <a:r>
              <a:rPr lang="en-US" dirty="0"/>
              <a:t>The BizLink team and Advisory Board are calling on CUs to help them identify the top 10 attributes needed for a CU*BASE solution</a:t>
            </a:r>
          </a:p>
          <a:p>
            <a:r>
              <a:rPr lang="en-US" dirty="0"/>
              <a:t>The SettleMINT team and BizLink are partnering to get their ideas to the spec team by 3/31/2020</a:t>
            </a:r>
          </a:p>
          <a:p>
            <a:r>
              <a:rPr lang="en-US" dirty="0"/>
              <a:t>We hope to have a project spec and announcement on our direction by next year’s Leadership Conference</a:t>
            </a:r>
          </a:p>
          <a:p>
            <a:r>
              <a:rPr lang="en-US" dirty="0"/>
              <a:t>Whenever we need to modify statements, we anticipate a robust project</a:t>
            </a:r>
          </a:p>
        </p:txBody>
      </p:sp>
      <p:sp>
        <p:nvSpPr>
          <p:cNvPr id="3" name="Title 2">
            <a:extLst>
              <a:ext uri="{FF2B5EF4-FFF2-40B4-BE49-F238E27FC236}">
                <a16:creationId xmlns:a16="http://schemas.microsoft.com/office/drawing/2014/main" id="{B1392D2A-24F8-4B83-8F62-7A7F82C00537}"/>
              </a:ext>
            </a:extLst>
          </p:cNvPr>
          <p:cNvSpPr>
            <a:spLocks noGrp="1"/>
          </p:cNvSpPr>
          <p:nvPr>
            <p:ph type="title"/>
          </p:nvPr>
        </p:nvSpPr>
        <p:spPr/>
        <p:txBody>
          <a:bodyPr/>
          <a:lstStyle/>
          <a:p>
            <a:r>
              <a:rPr lang="en-US" dirty="0"/>
              <a:t>Corporate Credit Cards</a:t>
            </a:r>
          </a:p>
        </p:txBody>
      </p:sp>
      <p:sp>
        <p:nvSpPr>
          <p:cNvPr id="4" name="Slide Number Placeholder 3">
            <a:extLst>
              <a:ext uri="{FF2B5EF4-FFF2-40B4-BE49-F238E27FC236}">
                <a16:creationId xmlns:a16="http://schemas.microsoft.com/office/drawing/2014/main" id="{013B99C2-9C68-45A8-B544-638D9BDE3C4B}"/>
              </a:ext>
            </a:extLst>
          </p:cNvPr>
          <p:cNvSpPr>
            <a:spLocks noGrp="1"/>
          </p:cNvSpPr>
          <p:nvPr>
            <p:ph type="sldNum" sz="quarter" idx="4"/>
          </p:nvPr>
        </p:nvSpPr>
        <p:spPr/>
        <p:txBody>
          <a:bodyPr/>
          <a:lstStyle/>
          <a:p>
            <a:fld id="{E31375A4-56A4-47D6-9801-1991572033F7}" type="slidenum">
              <a:rPr lang="en-US" smtClean="0"/>
              <a:pPr/>
              <a:t>48</a:t>
            </a:fld>
            <a:endParaRPr lang="en-US" dirty="0"/>
          </a:p>
        </p:txBody>
      </p:sp>
      <p:sp>
        <p:nvSpPr>
          <p:cNvPr id="5" name="Text Placeholder 4">
            <a:extLst>
              <a:ext uri="{FF2B5EF4-FFF2-40B4-BE49-F238E27FC236}">
                <a16:creationId xmlns:a16="http://schemas.microsoft.com/office/drawing/2014/main" id="{2F13F624-F5A5-4745-AAA0-8FBB9FD4D192}"/>
              </a:ext>
            </a:extLst>
          </p:cNvPr>
          <p:cNvSpPr>
            <a:spLocks noGrp="1"/>
          </p:cNvSpPr>
          <p:nvPr>
            <p:ph type="body" sz="quarter" idx="13"/>
          </p:nvPr>
        </p:nvSpPr>
        <p:spPr/>
        <p:txBody>
          <a:bodyPr/>
          <a:lstStyle/>
          <a:p>
            <a:r>
              <a:rPr lang="en-US" dirty="0"/>
              <a:t>What are the top 10 attributes CUs will offer?</a:t>
            </a:r>
          </a:p>
        </p:txBody>
      </p:sp>
      <p:sp>
        <p:nvSpPr>
          <p:cNvPr id="6" name="Text Placeholder 5">
            <a:extLst>
              <a:ext uri="{FF2B5EF4-FFF2-40B4-BE49-F238E27FC236}">
                <a16:creationId xmlns:a16="http://schemas.microsoft.com/office/drawing/2014/main" id="{D7E688BC-31E9-414C-84AA-F35854C0B332}"/>
              </a:ext>
            </a:extLst>
          </p:cNvPr>
          <p:cNvSpPr>
            <a:spLocks noGrp="1"/>
          </p:cNvSpPr>
          <p:nvPr>
            <p:ph type="body" sz="quarter" idx="14"/>
          </p:nvPr>
        </p:nvSpPr>
        <p:spPr>
          <a:xfrm>
            <a:off x="6456784" y="5418814"/>
            <a:ext cx="5515234" cy="914400"/>
          </a:xfrm>
        </p:spPr>
        <p:txBody>
          <a:bodyPr/>
          <a:lstStyle/>
          <a:p>
            <a:r>
              <a:rPr lang="en-US" dirty="0"/>
              <a:t>This is the first time we might recommend native credit card servicing via CU*BASE combined with a third-party vendor program for credit card businesses</a:t>
            </a:r>
          </a:p>
        </p:txBody>
      </p:sp>
      <p:pic>
        <p:nvPicPr>
          <p:cNvPr id="8" name="Picture 7" descr="A close up of a device&#10;&#10;Description automatically generated">
            <a:extLst>
              <a:ext uri="{FF2B5EF4-FFF2-40B4-BE49-F238E27FC236}">
                <a16:creationId xmlns:a16="http://schemas.microsoft.com/office/drawing/2014/main" id="{A517EC2C-382D-4909-9798-6EDA4005D827}"/>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521508" y="1483568"/>
            <a:ext cx="4306787" cy="3230091"/>
          </a:xfrm>
          <a:prstGeom prst="rect">
            <a:avLst/>
          </a:prstGeom>
        </p:spPr>
      </p:pic>
    </p:spTree>
    <p:extLst>
      <p:ext uri="{BB962C8B-B14F-4D97-AF65-F5344CB8AC3E}">
        <p14:creationId xmlns:p14="http://schemas.microsoft.com/office/powerpoint/2010/main" val="441683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3EF247E7-7EDF-447A-A4CE-8FAF132E5915}"/>
              </a:ext>
            </a:extLst>
          </p:cNvPr>
          <p:cNvSpPr>
            <a:spLocks noGrp="1"/>
          </p:cNvSpPr>
          <p:nvPr>
            <p:ph idx="15"/>
          </p:nvPr>
        </p:nvSpPr>
        <p:spPr>
          <a:xfrm>
            <a:off x="508000" y="1703389"/>
            <a:ext cx="5432075" cy="4087814"/>
          </a:xfrm>
        </p:spPr>
        <p:txBody>
          <a:bodyPr/>
          <a:lstStyle/>
          <a:p>
            <a:r>
              <a:rPr lang="en-US" dirty="0"/>
              <a:t>We have the transactions</a:t>
            </a:r>
          </a:p>
          <a:p>
            <a:r>
              <a:rPr lang="en-US" dirty="0"/>
              <a:t>What we haven’t done is to coordinate a process to work together: </a:t>
            </a:r>
          </a:p>
          <a:p>
            <a:pPr lvl="1"/>
            <a:r>
              <a:rPr lang="en-US" dirty="0"/>
              <a:t>A withdrawal and deposit in the morning, with a corresponding opposite withdrawal deposit in the evening</a:t>
            </a:r>
          </a:p>
          <a:p>
            <a:pPr lvl="1"/>
            <a:r>
              <a:rPr lang="en-US" dirty="0"/>
              <a:t>Timed to benefit the member as to maximizing their dividends or interest on funds</a:t>
            </a:r>
          </a:p>
          <a:p>
            <a:r>
              <a:rPr lang="en-US" dirty="0"/>
              <a:t>There are rules that determine transfer amount, minimum balance left in the account, etc.</a:t>
            </a:r>
          </a:p>
          <a:p>
            <a:pPr lvl="1"/>
            <a:r>
              <a:rPr lang="en-US" dirty="0"/>
              <a:t>Configured by the CU and sometimes the member</a:t>
            </a:r>
          </a:p>
          <a:p>
            <a:endParaRPr lang="en-US" dirty="0"/>
          </a:p>
        </p:txBody>
      </p:sp>
      <p:sp>
        <p:nvSpPr>
          <p:cNvPr id="7" name="Title 6">
            <a:extLst>
              <a:ext uri="{FF2B5EF4-FFF2-40B4-BE49-F238E27FC236}">
                <a16:creationId xmlns:a16="http://schemas.microsoft.com/office/drawing/2014/main" id="{6B6267D7-D431-4BBA-B549-1E1184C0370E}"/>
              </a:ext>
            </a:extLst>
          </p:cNvPr>
          <p:cNvSpPr>
            <a:spLocks noGrp="1"/>
          </p:cNvSpPr>
          <p:nvPr>
            <p:ph type="title"/>
          </p:nvPr>
        </p:nvSpPr>
        <p:spPr/>
        <p:txBody>
          <a:bodyPr/>
          <a:lstStyle/>
          <a:p>
            <a:r>
              <a:rPr lang="en-US" dirty="0"/>
              <a:t>Will we ever agree on what constitutes a sweep program?</a:t>
            </a:r>
          </a:p>
        </p:txBody>
      </p:sp>
      <p:sp>
        <p:nvSpPr>
          <p:cNvPr id="4" name="Slide Number Placeholder 3">
            <a:extLst>
              <a:ext uri="{FF2B5EF4-FFF2-40B4-BE49-F238E27FC236}">
                <a16:creationId xmlns:a16="http://schemas.microsoft.com/office/drawing/2014/main" id="{724703C7-E97B-46CD-AFD5-37F5751E6FF2}"/>
              </a:ext>
            </a:extLst>
          </p:cNvPr>
          <p:cNvSpPr>
            <a:spLocks noGrp="1"/>
          </p:cNvSpPr>
          <p:nvPr>
            <p:ph type="sldNum" sz="quarter" idx="4"/>
          </p:nvPr>
        </p:nvSpPr>
        <p:spPr/>
        <p:txBody>
          <a:bodyPr/>
          <a:lstStyle/>
          <a:p>
            <a:fld id="{E31375A4-56A4-47D6-9801-1991572033F7}" type="slidenum">
              <a:rPr lang="en-US" smtClean="0"/>
              <a:t>49</a:t>
            </a:fld>
            <a:endParaRPr lang="en-US" dirty="0"/>
          </a:p>
        </p:txBody>
      </p:sp>
      <p:sp>
        <p:nvSpPr>
          <p:cNvPr id="8" name="Text Placeholder 7">
            <a:extLst>
              <a:ext uri="{FF2B5EF4-FFF2-40B4-BE49-F238E27FC236}">
                <a16:creationId xmlns:a16="http://schemas.microsoft.com/office/drawing/2014/main" id="{F6D14AF1-95BE-4758-9ECA-DD50CA3D64A8}"/>
              </a:ext>
            </a:extLst>
          </p:cNvPr>
          <p:cNvSpPr>
            <a:spLocks noGrp="1"/>
          </p:cNvSpPr>
          <p:nvPr>
            <p:ph type="body" sz="quarter" idx="13"/>
          </p:nvPr>
        </p:nvSpPr>
        <p:spPr/>
        <p:txBody>
          <a:bodyPr/>
          <a:lstStyle/>
          <a:p>
            <a:r>
              <a:rPr lang="en-US" dirty="0"/>
              <a:t>Square pegs and round holes...we need a 2-way, independent transfer process</a:t>
            </a:r>
          </a:p>
        </p:txBody>
      </p:sp>
      <p:sp>
        <p:nvSpPr>
          <p:cNvPr id="9" name="Text Placeholder 8">
            <a:extLst>
              <a:ext uri="{FF2B5EF4-FFF2-40B4-BE49-F238E27FC236}">
                <a16:creationId xmlns:a16="http://schemas.microsoft.com/office/drawing/2014/main" id="{22C68A3B-4A29-4BB1-8449-0F1CF7E99762}"/>
              </a:ext>
            </a:extLst>
          </p:cNvPr>
          <p:cNvSpPr>
            <a:spLocks noGrp="1"/>
          </p:cNvSpPr>
          <p:nvPr>
            <p:ph type="body" sz="quarter" idx="14"/>
          </p:nvPr>
        </p:nvSpPr>
        <p:spPr>
          <a:xfrm>
            <a:off x="6251927" y="5418814"/>
            <a:ext cx="5720091" cy="914400"/>
          </a:xfrm>
        </p:spPr>
        <p:txBody>
          <a:bodyPr/>
          <a:lstStyle/>
          <a:p>
            <a:r>
              <a:rPr lang="en-US" dirty="0"/>
              <a:t>Pretty old school approach, but not every old dog can be trained to do it the CU way</a:t>
            </a:r>
          </a:p>
        </p:txBody>
      </p:sp>
      <p:pic>
        <p:nvPicPr>
          <p:cNvPr id="11" name="Picture 10">
            <a:extLst>
              <a:ext uri="{FF2B5EF4-FFF2-40B4-BE49-F238E27FC236}">
                <a16:creationId xmlns:a16="http://schemas.microsoft.com/office/drawing/2014/main" id="{28BCB058-23D2-479F-871F-01081B7CB2C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251927" y="1791584"/>
            <a:ext cx="6127011" cy="1937667"/>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7552CEF5-00AF-47CB-B443-A42DF3D8CF4C}"/>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497401" y="3581875"/>
            <a:ext cx="6084347" cy="194699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23040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88A026D-00D6-4AE4-B48D-CDF941B865B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12174" y="1782718"/>
            <a:ext cx="6638866" cy="4518424"/>
          </a:xfrm>
          <a:prstGeom prst="rect">
            <a:avLst/>
          </a:prstGeom>
        </p:spPr>
      </p:pic>
      <p:sp>
        <p:nvSpPr>
          <p:cNvPr id="2" name="Title 1">
            <a:extLst>
              <a:ext uri="{FF2B5EF4-FFF2-40B4-BE49-F238E27FC236}">
                <a16:creationId xmlns:a16="http://schemas.microsoft.com/office/drawing/2014/main" id="{183476BC-4B93-4C81-9D16-914B6C4C38FF}"/>
              </a:ext>
            </a:extLst>
          </p:cNvPr>
          <p:cNvSpPr>
            <a:spLocks noGrp="1"/>
          </p:cNvSpPr>
          <p:nvPr>
            <p:ph type="title"/>
          </p:nvPr>
        </p:nvSpPr>
        <p:spPr/>
        <p:txBody>
          <a:bodyPr/>
          <a:lstStyle/>
          <a:p>
            <a:r>
              <a:rPr lang="en-US" dirty="0"/>
              <a:t>So what about CEO school?</a:t>
            </a:r>
          </a:p>
        </p:txBody>
      </p:sp>
      <p:sp>
        <p:nvSpPr>
          <p:cNvPr id="6" name="Text Placeholder 5">
            <a:extLst>
              <a:ext uri="{FF2B5EF4-FFF2-40B4-BE49-F238E27FC236}">
                <a16:creationId xmlns:a16="http://schemas.microsoft.com/office/drawing/2014/main" id="{A8E5BE2E-D81D-4F35-AC80-5C5212846A60}"/>
              </a:ext>
            </a:extLst>
          </p:cNvPr>
          <p:cNvSpPr>
            <a:spLocks noGrp="1"/>
          </p:cNvSpPr>
          <p:nvPr>
            <p:ph type="body" sz="quarter" idx="14"/>
          </p:nvPr>
        </p:nvSpPr>
        <p:spPr/>
        <p:txBody>
          <a:bodyPr/>
          <a:lstStyle/>
          <a:p>
            <a:r>
              <a:rPr lang="en-US" dirty="0"/>
              <a:t>An extension of the CU*Answers Executive Study series, for students of cooperative design leadership</a:t>
            </a:r>
          </a:p>
        </p:txBody>
      </p:sp>
      <p:sp>
        <p:nvSpPr>
          <p:cNvPr id="5" name="Text Placeholder 4">
            <a:extLst>
              <a:ext uri="{FF2B5EF4-FFF2-40B4-BE49-F238E27FC236}">
                <a16:creationId xmlns:a16="http://schemas.microsoft.com/office/drawing/2014/main" id="{437C100C-ABB9-42B1-9563-FE6C123591B1}"/>
              </a:ext>
            </a:extLst>
          </p:cNvPr>
          <p:cNvSpPr>
            <a:spLocks noGrp="1"/>
          </p:cNvSpPr>
          <p:nvPr>
            <p:ph type="body" sz="quarter" idx="13"/>
          </p:nvPr>
        </p:nvSpPr>
        <p:spPr>
          <a:xfrm>
            <a:off x="508002" y="1223136"/>
            <a:ext cx="10167028" cy="342969"/>
          </a:xfrm>
        </p:spPr>
        <p:txBody>
          <a:bodyPr/>
          <a:lstStyle/>
          <a:p>
            <a:r>
              <a:rPr lang="en-US" dirty="0"/>
              <a:t>We’ll still have a full week for cu senior executives with the CU*Answers CEO</a:t>
            </a:r>
          </a:p>
        </p:txBody>
      </p:sp>
      <p:pic>
        <p:nvPicPr>
          <p:cNvPr id="15" name="Picture 14">
            <a:extLst>
              <a:ext uri="{FF2B5EF4-FFF2-40B4-BE49-F238E27FC236}">
                <a16:creationId xmlns:a16="http://schemas.microsoft.com/office/drawing/2014/main" id="{526957E7-3A41-4D9C-9762-3D97DBC833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2669" y="412886"/>
            <a:ext cx="1903140" cy="518036"/>
          </a:xfrm>
          <a:prstGeom prst="rect">
            <a:avLst/>
          </a:prstGeom>
        </p:spPr>
      </p:pic>
      <p:pic>
        <p:nvPicPr>
          <p:cNvPr id="11" name="Picture 10">
            <a:extLst>
              <a:ext uri="{FF2B5EF4-FFF2-40B4-BE49-F238E27FC236}">
                <a16:creationId xmlns:a16="http://schemas.microsoft.com/office/drawing/2014/main" id="{8F84C466-5558-48EC-B124-E4F099256B2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21327561">
            <a:off x="7882577" y="1896975"/>
            <a:ext cx="2116446" cy="2736159"/>
          </a:xfrm>
          <a:prstGeom prst="rect">
            <a:avLst/>
          </a:prstGeom>
          <a:ln>
            <a:noFill/>
          </a:ln>
          <a:effectLst>
            <a:outerShdw blurRad="190500" algn="tl" rotWithShape="0">
              <a:srgbClr val="000000">
                <a:alpha val="70000"/>
              </a:srgbClr>
            </a:outerShdw>
          </a:effectLst>
        </p:spPr>
      </p:pic>
      <p:sp>
        <p:nvSpPr>
          <p:cNvPr id="13" name="Rectangle 12">
            <a:extLst>
              <a:ext uri="{FF2B5EF4-FFF2-40B4-BE49-F238E27FC236}">
                <a16:creationId xmlns:a16="http://schemas.microsoft.com/office/drawing/2014/main" id="{C82DA389-0ED1-46E1-8E7A-A883B68CD977}"/>
              </a:ext>
            </a:extLst>
          </p:cNvPr>
          <p:cNvSpPr/>
          <p:nvPr/>
        </p:nvSpPr>
        <p:spPr>
          <a:xfrm>
            <a:off x="9138808" y="3611285"/>
            <a:ext cx="2899065" cy="149629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1" dirty="0"/>
              <a:t>Mark your calendars:</a:t>
            </a:r>
          </a:p>
          <a:p>
            <a:pPr algn="ctr"/>
            <a:r>
              <a:rPr lang="en-US" sz="3200" b="1" dirty="0"/>
              <a:t>March 30-April 3, 2020</a:t>
            </a:r>
          </a:p>
        </p:txBody>
      </p:sp>
      <p:sp>
        <p:nvSpPr>
          <p:cNvPr id="3" name="Slide Number Placeholder 2">
            <a:extLst>
              <a:ext uri="{FF2B5EF4-FFF2-40B4-BE49-F238E27FC236}">
                <a16:creationId xmlns:a16="http://schemas.microsoft.com/office/drawing/2014/main" id="{D7AEB792-72A6-4B20-862B-587969A02855}"/>
              </a:ext>
            </a:extLst>
          </p:cNvPr>
          <p:cNvSpPr>
            <a:spLocks noGrp="1"/>
          </p:cNvSpPr>
          <p:nvPr>
            <p:ph type="sldNum" sz="quarter" idx="4"/>
          </p:nvPr>
        </p:nvSpPr>
        <p:spPr/>
        <p:txBody>
          <a:bodyPr/>
          <a:lstStyle/>
          <a:p>
            <a:fld id="{E31375A4-56A4-47D6-9801-1991572033F7}" type="slidenum">
              <a:rPr lang="en-US" smtClean="0"/>
              <a:pPr/>
              <a:t>5</a:t>
            </a:fld>
            <a:endParaRPr lang="en-US" dirty="0"/>
          </a:p>
        </p:txBody>
      </p:sp>
    </p:spTree>
    <p:extLst>
      <p:ext uri="{BB962C8B-B14F-4D97-AF65-F5344CB8AC3E}">
        <p14:creationId xmlns:p14="http://schemas.microsoft.com/office/powerpoint/2010/main" val="27140909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4821A-4EDA-4127-86DD-79F96091E72E}"/>
              </a:ext>
            </a:extLst>
          </p:cNvPr>
          <p:cNvSpPr>
            <a:spLocks noGrp="1"/>
          </p:cNvSpPr>
          <p:nvPr>
            <p:ph type="title"/>
          </p:nvPr>
        </p:nvSpPr>
        <p:spPr/>
        <p:txBody>
          <a:bodyPr/>
          <a:lstStyle/>
          <a:p>
            <a:r>
              <a:rPr lang="en-US" dirty="0">
                <a:effectLst/>
              </a:rPr>
              <a:t>ACH</a:t>
            </a:r>
            <a:endParaRPr lang="en-US" dirty="0"/>
          </a:p>
        </p:txBody>
      </p:sp>
      <p:sp>
        <p:nvSpPr>
          <p:cNvPr id="3" name="Text Placeholder 2">
            <a:extLst>
              <a:ext uri="{FF2B5EF4-FFF2-40B4-BE49-F238E27FC236}">
                <a16:creationId xmlns:a16="http://schemas.microsoft.com/office/drawing/2014/main" id="{69CC4F9A-F373-4492-AF02-A6BCBF659091}"/>
              </a:ext>
            </a:extLst>
          </p:cNvPr>
          <p:cNvSpPr>
            <a:spLocks noGrp="1"/>
          </p:cNvSpPr>
          <p:nvPr>
            <p:ph type="body" idx="1"/>
          </p:nvPr>
        </p:nvSpPr>
        <p:spPr/>
        <p:txBody>
          <a:bodyPr/>
          <a:lstStyle/>
          <a:p>
            <a:r>
              <a:rPr lang="en-US" dirty="0"/>
              <a:t>Thinking about everything “payments”</a:t>
            </a:r>
          </a:p>
        </p:txBody>
      </p:sp>
      <p:sp>
        <p:nvSpPr>
          <p:cNvPr id="4" name="Slide Number Placeholder 3">
            <a:extLst>
              <a:ext uri="{FF2B5EF4-FFF2-40B4-BE49-F238E27FC236}">
                <a16:creationId xmlns:a16="http://schemas.microsoft.com/office/drawing/2014/main" id="{33BF0F31-AB0F-4112-92FB-0A6E8DFD13F7}"/>
              </a:ext>
            </a:extLst>
          </p:cNvPr>
          <p:cNvSpPr>
            <a:spLocks noGrp="1"/>
          </p:cNvSpPr>
          <p:nvPr>
            <p:ph type="sldNum" sz="quarter" idx="12"/>
          </p:nvPr>
        </p:nvSpPr>
        <p:spPr/>
        <p:txBody>
          <a:bodyPr/>
          <a:lstStyle/>
          <a:p>
            <a:fld id="{92D1950D-ADC4-4875-825D-C188D702024B}" type="slidenum">
              <a:rPr lang="en-US" smtClean="0"/>
              <a:t>50</a:t>
            </a:fld>
            <a:endParaRPr lang="en-US"/>
          </a:p>
        </p:txBody>
      </p:sp>
    </p:spTree>
    <p:extLst>
      <p:ext uri="{BB962C8B-B14F-4D97-AF65-F5344CB8AC3E}">
        <p14:creationId xmlns:p14="http://schemas.microsoft.com/office/powerpoint/2010/main" val="23673279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6A042CD-4BBF-42C1-9C5E-529FE1C13952}"/>
              </a:ext>
            </a:extLst>
          </p:cNvPr>
          <p:cNvSpPr>
            <a:spLocks noGrp="1"/>
          </p:cNvSpPr>
          <p:nvPr>
            <p:ph type="title"/>
          </p:nvPr>
        </p:nvSpPr>
        <p:spPr/>
        <p:txBody>
          <a:bodyPr/>
          <a:lstStyle/>
          <a:p>
            <a:r>
              <a:rPr lang="en-US" sz="4400" dirty="0"/>
              <a:t>What should a CEO know about ACH in 2020?</a:t>
            </a:r>
          </a:p>
        </p:txBody>
      </p:sp>
      <p:sp>
        <p:nvSpPr>
          <p:cNvPr id="6" name="Text Placeholder 5">
            <a:extLst>
              <a:ext uri="{FF2B5EF4-FFF2-40B4-BE49-F238E27FC236}">
                <a16:creationId xmlns:a16="http://schemas.microsoft.com/office/drawing/2014/main" id="{C3B0B7DB-6291-4DE1-8118-153DA6EE3AD1}"/>
              </a:ext>
            </a:extLst>
          </p:cNvPr>
          <p:cNvSpPr>
            <a:spLocks noGrp="1"/>
          </p:cNvSpPr>
          <p:nvPr>
            <p:ph type="body" sz="half" idx="2"/>
          </p:nvPr>
        </p:nvSpPr>
        <p:spPr/>
        <p:txBody>
          <a:bodyPr/>
          <a:lstStyle/>
          <a:p>
            <a:r>
              <a:rPr lang="en-US" b="0" dirty="0"/>
              <a:t>To date, ach has been a back-office function, with almost no discussion among CEOs</a:t>
            </a:r>
          </a:p>
          <a:p>
            <a:r>
              <a:rPr lang="en-US" b="0" dirty="0"/>
              <a:t>What do you think you’ll say about it in the future to differentiate yourself?</a:t>
            </a:r>
          </a:p>
        </p:txBody>
      </p:sp>
      <p:sp>
        <p:nvSpPr>
          <p:cNvPr id="4" name="Slide Number Placeholder 3">
            <a:extLst>
              <a:ext uri="{FF2B5EF4-FFF2-40B4-BE49-F238E27FC236}">
                <a16:creationId xmlns:a16="http://schemas.microsoft.com/office/drawing/2014/main" id="{A2E7DB27-202C-4F39-B8DF-1150EA1F69CB}"/>
              </a:ext>
            </a:extLst>
          </p:cNvPr>
          <p:cNvSpPr>
            <a:spLocks noGrp="1"/>
          </p:cNvSpPr>
          <p:nvPr>
            <p:ph type="sldNum" sz="quarter" idx="12"/>
          </p:nvPr>
        </p:nvSpPr>
        <p:spPr/>
        <p:txBody>
          <a:bodyPr/>
          <a:lstStyle/>
          <a:p>
            <a:fld id="{92D1950D-ADC4-4875-825D-C188D702024B}" type="slidenum">
              <a:rPr lang="en-US" smtClean="0"/>
              <a:t>51</a:t>
            </a:fld>
            <a:endParaRPr lang="en-US"/>
          </a:p>
        </p:txBody>
      </p:sp>
      <p:sp>
        <p:nvSpPr>
          <p:cNvPr id="9" name="Content Placeholder 8">
            <a:extLst>
              <a:ext uri="{FF2B5EF4-FFF2-40B4-BE49-F238E27FC236}">
                <a16:creationId xmlns:a16="http://schemas.microsoft.com/office/drawing/2014/main" id="{9BFFE06E-8B11-4410-BF9E-BF41E9675711}"/>
              </a:ext>
            </a:extLst>
          </p:cNvPr>
          <p:cNvSpPr>
            <a:spLocks noGrp="1"/>
          </p:cNvSpPr>
          <p:nvPr>
            <p:ph sz="quarter" idx="13"/>
          </p:nvPr>
        </p:nvSpPr>
        <p:spPr>
          <a:xfrm>
            <a:off x="5259388" y="552095"/>
            <a:ext cx="5554021" cy="5820130"/>
          </a:xfrm>
        </p:spPr>
        <p:txBody>
          <a:bodyPr/>
          <a:lstStyle/>
          <a:p>
            <a:r>
              <a:rPr lang="en-US" sz="2800" dirty="0"/>
              <a:t>Where is classical ACH settlement going through the core?</a:t>
            </a:r>
          </a:p>
          <a:p>
            <a:r>
              <a:rPr lang="en-US" sz="2800" dirty="0"/>
              <a:t>Where is ACH becoming a more out-front solution for retail consumers?  For business members?</a:t>
            </a:r>
          </a:p>
          <a:p>
            <a:r>
              <a:rPr lang="en-US" sz="2800" dirty="0"/>
              <a:t>What happens when you merge ACH with other settlement networks?</a:t>
            </a:r>
          </a:p>
          <a:p>
            <a:endParaRPr lang="en-US" sz="2800" dirty="0"/>
          </a:p>
          <a:p>
            <a:endParaRPr lang="en-US" sz="2800" dirty="0"/>
          </a:p>
          <a:p>
            <a:endParaRPr lang="en-US" sz="2800" dirty="0"/>
          </a:p>
        </p:txBody>
      </p:sp>
      <p:sp>
        <p:nvSpPr>
          <p:cNvPr id="10" name="Text Placeholder 9">
            <a:extLst>
              <a:ext uri="{FF2B5EF4-FFF2-40B4-BE49-F238E27FC236}">
                <a16:creationId xmlns:a16="http://schemas.microsoft.com/office/drawing/2014/main" id="{B10EC452-3434-47D3-A63E-18D07692B50D}"/>
              </a:ext>
            </a:extLst>
          </p:cNvPr>
          <p:cNvSpPr>
            <a:spLocks noGrp="1"/>
          </p:cNvSpPr>
          <p:nvPr>
            <p:ph type="body" sz="quarter" idx="16"/>
          </p:nvPr>
        </p:nvSpPr>
        <p:spPr/>
        <p:txBody>
          <a:bodyPr/>
          <a:lstStyle/>
          <a:p>
            <a:r>
              <a:rPr lang="en-US" dirty="0"/>
              <a:t>Is it something you just have to do, or something at which you can excel?</a:t>
            </a:r>
          </a:p>
        </p:txBody>
      </p:sp>
    </p:spTree>
    <p:extLst>
      <p:ext uri="{BB962C8B-B14F-4D97-AF65-F5344CB8AC3E}">
        <p14:creationId xmlns:p14="http://schemas.microsoft.com/office/powerpoint/2010/main" val="18235761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51E5D5A-48E4-4CD0-9B8B-704F8B75DA7C}"/>
              </a:ext>
            </a:extLst>
          </p:cNvPr>
          <p:cNvSpPr>
            <a:spLocks noGrp="1"/>
          </p:cNvSpPr>
          <p:nvPr>
            <p:ph idx="15"/>
          </p:nvPr>
        </p:nvSpPr>
        <p:spPr>
          <a:xfrm>
            <a:off x="508001" y="1703389"/>
            <a:ext cx="7399418" cy="4087814"/>
          </a:xfrm>
        </p:spPr>
        <p:txBody>
          <a:bodyPr/>
          <a:lstStyle/>
          <a:p>
            <a:r>
              <a:rPr lang="en-US" dirty="0"/>
              <a:t>What would you tell a member about these?</a:t>
            </a:r>
          </a:p>
          <a:p>
            <a:pPr lvl="1"/>
            <a:r>
              <a:rPr lang="en-US" dirty="0"/>
              <a:t>1</a:t>
            </a:r>
            <a:r>
              <a:rPr lang="en-US" baseline="30000" dirty="0"/>
              <a:t>st</a:t>
            </a:r>
            <a:r>
              <a:rPr lang="en-US" dirty="0"/>
              <a:t> Run (5:00am ET) “On my way to work”</a:t>
            </a:r>
          </a:p>
          <a:p>
            <a:pPr lvl="1"/>
            <a:r>
              <a:rPr lang="en-US" dirty="0"/>
              <a:t>2</a:t>
            </a:r>
            <a:r>
              <a:rPr lang="en-US" baseline="30000" dirty="0"/>
              <a:t>nd</a:t>
            </a:r>
            <a:r>
              <a:rPr lang="en-US" dirty="0"/>
              <a:t> Run (1:30pm ET) “On my way back from lunch”</a:t>
            </a:r>
          </a:p>
          <a:p>
            <a:pPr lvl="1"/>
            <a:r>
              <a:rPr lang="en-US" dirty="0"/>
              <a:t>3</a:t>
            </a:r>
            <a:r>
              <a:rPr lang="en-US" baseline="30000" dirty="0"/>
              <a:t>rd</a:t>
            </a:r>
            <a:r>
              <a:rPr lang="en-US" dirty="0"/>
              <a:t> Run (5:00pm ET) “On my way home”</a:t>
            </a:r>
          </a:p>
          <a:p>
            <a:pPr lvl="1"/>
            <a:r>
              <a:rPr lang="en-US" dirty="0"/>
              <a:t>4</a:t>
            </a:r>
            <a:r>
              <a:rPr lang="en-US" baseline="30000" dirty="0"/>
              <a:t>th</a:t>
            </a:r>
            <a:r>
              <a:rPr lang="en-US" dirty="0"/>
              <a:t> Run (10:00pm ET) “On my way to the bar”</a:t>
            </a:r>
          </a:p>
        </p:txBody>
      </p:sp>
      <p:sp>
        <p:nvSpPr>
          <p:cNvPr id="3" name="Title 2">
            <a:extLst>
              <a:ext uri="{FF2B5EF4-FFF2-40B4-BE49-F238E27FC236}">
                <a16:creationId xmlns:a16="http://schemas.microsoft.com/office/drawing/2014/main" id="{64174DB9-64CA-4EE4-B00B-21B6C604EA6A}"/>
              </a:ext>
            </a:extLst>
          </p:cNvPr>
          <p:cNvSpPr>
            <a:spLocks noGrp="1"/>
          </p:cNvSpPr>
          <p:nvPr>
            <p:ph type="title"/>
          </p:nvPr>
        </p:nvSpPr>
        <p:spPr/>
        <p:txBody>
          <a:bodyPr/>
          <a:lstStyle/>
          <a:p>
            <a:r>
              <a:rPr lang="en-US" dirty="0"/>
              <a:t>Classical ACH settlement through the core</a:t>
            </a:r>
          </a:p>
        </p:txBody>
      </p:sp>
      <p:sp>
        <p:nvSpPr>
          <p:cNvPr id="4" name="Slide Number Placeholder 3">
            <a:extLst>
              <a:ext uri="{FF2B5EF4-FFF2-40B4-BE49-F238E27FC236}">
                <a16:creationId xmlns:a16="http://schemas.microsoft.com/office/drawing/2014/main" id="{7A174EE1-1742-4AF1-A16A-BAFB8057BE9C}"/>
              </a:ext>
            </a:extLst>
          </p:cNvPr>
          <p:cNvSpPr>
            <a:spLocks noGrp="1"/>
          </p:cNvSpPr>
          <p:nvPr>
            <p:ph type="sldNum" sz="quarter" idx="4"/>
          </p:nvPr>
        </p:nvSpPr>
        <p:spPr/>
        <p:txBody>
          <a:bodyPr/>
          <a:lstStyle/>
          <a:p>
            <a:fld id="{E31375A4-56A4-47D6-9801-1991572033F7}" type="slidenum">
              <a:rPr lang="en-US" smtClean="0"/>
              <a:pPr/>
              <a:t>52</a:t>
            </a:fld>
            <a:endParaRPr lang="en-US" dirty="0"/>
          </a:p>
        </p:txBody>
      </p:sp>
      <p:sp>
        <p:nvSpPr>
          <p:cNvPr id="5" name="Text Placeholder 4">
            <a:extLst>
              <a:ext uri="{FF2B5EF4-FFF2-40B4-BE49-F238E27FC236}">
                <a16:creationId xmlns:a16="http://schemas.microsoft.com/office/drawing/2014/main" id="{F4BF004D-96B9-47F7-8555-3B49CA78D074}"/>
              </a:ext>
            </a:extLst>
          </p:cNvPr>
          <p:cNvSpPr>
            <a:spLocks noGrp="1"/>
          </p:cNvSpPr>
          <p:nvPr>
            <p:ph type="body" sz="quarter" idx="13"/>
          </p:nvPr>
        </p:nvSpPr>
        <p:spPr/>
        <p:txBody>
          <a:bodyPr/>
          <a:lstStyle/>
          <a:p>
            <a:r>
              <a:rPr lang="en-US" dirty="0"/>
              <a:t>It’s a race to real-time, but have you thought about how you would use that?</a:t>
            </a:r>
          </a:p>
        </p:txBody>
      </p:sp>
      <p:sp>
        <p:nvSpPr>
          <p:cNvPr id="11" name="Content Placeholder 10">
            <a:extLst>
              <a:ext uri="{FF2B5EF4-FFF2-40B4-BE49-F238E27FC236}">
                <a16:creationId xmlns:a16="http://schemas.microsoft.com/office/drawing/2014/main" id="{C6A313DB-B838-4C47-A1D9-54CD281D7CF9}"/>
              </a:ext>
            </a:extLst>
          </p:cNvPr>
          <p:cNvSpPr>
            <a:spLocks noGrp="1"/>
          </p:cNvSpPr>
          <p:nvPr>
            <p:ph sz="quarter" idx="16"/>
          </p:nvPr>
        </p:nvSpPr>
        <p:spPr>
          <a:xfrm>
            <a:off x="508002" y="3483897"/>
            <a:ext cx="6107952" cy="2295521"/>
          </a:xfrm>
        </p:spPr>
        <p:txBody>
          <a:bodyPr/>
          <a:lstStyle/>
          <a:p>
            <a:r>
              <a:rPr lang="en-US" dirty="0"/>
              <a:t>CU*Answers is currently analyzing moving share draft postings to 10:30pm-midnight, to take advantage of all potential ACH deposits for members</a:t>
            </a:r>
          </a:p>
          <a:p>
            <a:pPr lvl="1"/>
            <a:r>
              <a:rPr lang="en-US" dirty="0"/>
              <a:t>Is that marketable?</a:t>
            </a:r>
          </a:p>
          <a:p>
            <a:endParaRPr lang="en-US" dirty="0"/>
          </a:p>
        </p:txBody>
      </p:sp>
      <p:sp>
        <p:nvSpPr>
          <p:cNvPr id="6" name="Text Placeholder 5">
            <a:extLst>
              <a:ext uri="{FF2B5EF4-FFF2-40B4-BE49-F238E27FC236}">
                <a16:creationId xmlns:a16="http://schemas.microsoft.com/office/drawing/2014/main" id="{B203FB06-5588-4913-B22A-698AF174D5B6}"/>
              </a:ext>
            </a:extLst>
          </p:cNvPr>
          <p:cNvSpPr>
            <a:spLocks noGrp="1"/>
          </p:cNvSpPr>
          <p:nvPr>
            <p:ph type="body" sz="quarter" idx="14"/>
          </p:nvPr>
        </p:nvSpPr>
        <p:spPr>
          <a:xfrm>
            <a:off x="5780015" y="5418814"/>
            <a:ext cx="6192003" cy="914400"/>
          </a:xfrm>
        </p:spPr>
        <p:txBody>
          <a:bodyPr/>
          <a:lstStyle/>
          <a:p>
            <a:r>
              <a:rPr lang="en-US" dirty="0"/>
              <a:t>This is creating a great deal of expense and potential for mistakes and mis-postings</a:t>
            </a:r>
          </a:p>
        </p:txBody>
      </p:sp>
      <p:pic>
        <p:nvPicPr>
          <p:cNvPr id="7" name="Picture 6">
            <a:extLst>
              <a:ext uri="{FF2B5EF4-FFF2-40B4-BE49-F238E27FC236}">
                <a16:creationId xmlns:a16="http://schemas.microsoft.com/office/drawing/2014/main" id="{2CBFC7B6-38F9-41E2-B921-93CC6FBB2331}"/>
              </a:ext>
            </a:extLst>
          </p:cNvPr>
          <p:cNvPicPr>
            <a:picLocks noChangeAspect="1"/>
          </p:cNvPicPr>
          <p:nvPr/>
        </p:nvPicPr>
        <p:blipFill>
          <a:blip r:embed="rId2"/>
          <a:stretch>
            <a:fillRect/>
          </a:stretch>
        </p:blipFill>
        <p:spPr>
          <a:xfrm>
            <a:off x="6849274" y="2576819"/>
            <a:ext cx="5502117" cy="2682472"/>
          </a:xfrm>
          <a:prstGeom prst="rect">
            <a:avLst/>
          </a:prstGeom>
          <a:ln>
            <a:noFill/>
          </a:ln>
          <a:effectLst>
            <a:outerShdw blurRad="190500" algn="tl" rotWithShape="0">
              <a:srgbClr val="000000">
                <a:alpha val="70000"/>
              </a:srgbClr>
            </a:outerShdw>
          </a:effectLst>
        </p:spPr>
      </p:pic>
      <p:sp>
        <p:nvSpPr>
          <p:cNvPr id="8" name="Rectangle 7">
            <a:extLst>
              <a:ext uri="{FF2B5EF4-FFF2-40B4-BE49-F238E27FC236}">
                <a16:creationId xmlns:a16="http://schemas.microsoft.com/office/drawing/2014/main" id="{B95938E9-293F-45D8-A2F2-9972572F6003}"/>
              </a:ext>
            </a:extLst>
          </p:cNvPr>
          <p:cNvSpPr/>
          <p:nvPr/>
        </p:nvSpPr>
        <p:spPr>
          <a:xfrm>
            <a:off x="9144720" y="4974199"/>
            <a:ext cx="3060619" cy="4446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Tool #113 ACH Posting Controls Config</a:t>
            </a:r>
          </a:p>
        </p:txBody>
      </p:sp>
      <p:pic>
        <p:nvPicPr>
          <p:cNvPr id="10" name="Picture 9" descr="A close up of a sign&#10;&#10;Description automatically generated">
            <a:extLst>
              <a:ext uri="{FF2B5EF4-FFF2-40B4-BE49-F238E27FC236}">
                <a16:creationId xmlns:a16="http://schemas.microsoft.com/office/drawing/2014/main" id="{A1954032-5557-4FEC-9A65-700E431290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2693" y="1394621"/>
            <a:ext cx="3273490" cy="1120507"/>
          </a:xfrm>
          <a:prstGeom prst="rect">
            <a:avLst/>
          </a:prstGeom>
        </p:spPr>
      </p:pic>
    </p:spTree>
    <p:extLst>
      <p:ext uri="{BB962C8B-B14F-4D97-AF65-F5344CB8AC3E}">
        <p14:creationId xmlns:p14="http://schemas.microsoft.com/office/powerpoint/2010/main" val="16438524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067EF7-A3F2-465B-96CA-90E0951E277D}"/>
              </a:ext>
            </a:extLst>
          </p:cNvPr>
          <p:cNvSpPr>
            <a:spLocks noGrp="1"/>
          </p:cNvSpPr>
          <p:nvPr>
            <p:ph idx="15"/>
          </p:nvPr>
        </p:nvSpPr>
        <p:spPr>
          <a:xfrm>
            <a:off x="508001" y="1703389"/>
            <a:ext cx="11085584" cy="4087814"/>
          </a:xfrm>
        </p:spPr>
        <p:txBody>
          <a:bodyPr/>
          <a:lstStyle/>
          <a:p>
            <a:r>
              <a:rPr lang="en-US" dirty="0"/>
              <a:t>CU*BASE batch posting on-demand </a:t>
            </a:r>
            <a:r>
              <a:rPr lang="en-US" sz="1800" i="1" dirty="0"/>
              <a:t>(via Tool #368 Extract/Post Single ACH Company)</a:t>
            </a:r>
            <a:endParaRPr lang="en-US" i="1" dirty="0"/>
          </a:p>
          <a:p>
            <a:r>
              <a:rPr lang="en-US" dirty="0"/>
              <a:t>CU*BASE on-demand posting, one member at a time </a:t>
            </a:r>
            <a:r>
              <a:rPr lang="en-US" sz="1800" i="1" dirty="0"/>
              <a:t>(via Phone Op)</a:t>
            </a:r>
            <a:endParaRPr lang="en-US" i="1" dirty="0"/>
          </a:p>
          <a:p>
            <a:r>
              <a:rPr lang="en-US" dirty="0"/>
              <a:t>Coming soon, member on-demand posting</a:t>
            </a:r>
            <a:br>
              <a:rPr lang="en-US" dirty="0"/>
            </a:br>
            <a:r>
              <a:rPr lang="en-US" dirty="0"/>
              <a:t>via </a:t>
            </a:r>
            <a:r>
              <a:rPr lang="en-US" b="1" dirty="0"/>
              <a:t>It’s Me 247</a:t>
            </a:r>
          </a:p>
          <a:p>
            <a:endParaRPr lang="en-US" dirty="0"/>
          </a:p>
        </p:txBody>
      </p:sp>
      <p:sp>
        <p:nvSpPr>
          <p:cNvPr id="3" name="Title 2">
            <a:extLst>
              <a:ext uri="{FF2B5EF4-FFF2-40B4-BE49-F238E27FC236}">
                <a16:creationId xmlns:a16="http://schemas.microsoft.com/office/drawing/2014/main" id="{ACC189B7-4F58-401A-BEAE-35F6B84F7261}"/>
              </a:ext>
            </a:extLst>
          </p:cNvPr>
          <p:cNvSpPr>
            <a:spLocks noGrp="1"/>
          </p:cNvSpPr>
          <p:nvPr>
            <p:ph type="title"/>
          </p:nvPr>
        </p:nvSpPr>
        <p:spPr/>
        <p:txBody>
          <a:bodyPr/>
          <a:lstStyle/>
          <a:p>
            <a:r>
              <a:rPr lang="en-US" dirty="0"/>
              <a:t>How long can you keep breaking the rules?</a:t>
            </a:r>
          </a:p>
        </p:txBody>
      </p:sp>
      <p:sp>
        <p:nvSpPr>
          <p:cNvPr id="4" name="Slide Number Placeholder 3">
            <a:extLst>
              <a:ext uri="{FF2B5EF4-FFF2-40B4-BE49-F238E27FC236}">
                <a16:creationId xmlns:a16="http://schemas.microsoft.com/office/drawing/2014/main" id="{8A921ED2-1694-4B5B-A811-08090E2FFDA5}"/>
              </a:ext>
            </a:extLst>
          </p:cNvPr>
          <p:cNvSpPr>
            <a:spLocks noGrp="1"/>
          </p:cNvSpPr>
          <p:nvPr>
            <p:ph type="sldNum" sz="quarter" idx="4"/>
          </p:nvPr>
        </p:nvSpPr>
        <p:spPr/>
        <p:txBody>
          <a:bodyPr/>
          <a:lstStyle/>
          <a:p>
            <a:fld id="{E31375A4-56A4-47D6-9801-1991572033F7}" type="slidenum">
              <a:rPr lang="en-US" smtClean="0"/>
              <a:pPr/>
              <a:t>53</a:t>
            </a:fld>
            <a:endParaRPr lang="en-US" dirty="0"/>
          </a:p>
        </p:txBody>
      </p:sp>
      <p:sp>
        <p:nvSpPr>
          <p:cNvPr id="5" name="Text Placeholder 4">
            <a:extLst>
              <a:ext uri="{FF2B5EF4-FFF2-40B4-BE49-F238E27FC236}">
                <a16:creationId xmlns:a16="http://schemas.microsoft.com/office/drawing/2014/main" id="{E06CCDA9-57B4-4E1F-87EF-90B41A59D94B}"/>
              </a:ext>
            </a:extLst>
          </p:cNvPr>
          <p:cNvSpPr>
            <a:spLocks noGrp="1"/>
          </p:cNvSpPr>
          <p:nvPr>
            <p:ph type="body" sz="quarter" idx="13"/>
          </p:nvPr>
        </p:nvSpPr>
        <p:spPr>
          <a:xfrm>
            <a:off x="508001" y="1223137"/>
            <a:ext cx="11370809" cy="342968"/>
          </a:xfrm>
        </p:spPr>
        <p:txBody>
          <a:bodyPr/>
          <a:lstStyle/>
          <a:p>
            <a:r>
              <a:rPr lang="en-US" dirty="0"/>
              <a:t>The market is full of early postings and other fi processes that might not fit the future</a:t>
            </a:r>
          </a:p>
        </p:txBody>
      </p:sp>
      <p:sp>
        <p:nvSpPr>
          <p:cNvPr id="6" name="Text Placeholder 5">
            <a:extLst>
              <a:ext uri="{FF2B5EF4-FFF2-40B4-BE49-F238E27FC236}">
                <a16:creationId xmlns:a16="http://schemas.microsoft.com/office/drawing/2014/main" id="{AF7E17D4-20A7-4553-8D61-A7B52274CCEF}"/>
              </a:ext>
            </a:extLst>
          </p:cNvPr>
          <p:cNvSpPr>
            <a:spLocks noGrp="1"/>
          </p:cNvSpPr>
          <p:nvPr>
            <p:ph type="body" sz="quarter" idx="14"/>
          </p:nvPr>
        </p:nvSpPr>
        <p:spPr/>
        <p:txBody>
          <a:bodyPr/>
          <a:lstStyle/>
          <a:p>
            <a:endParaRPr lang="en-US"/>
          </a:p>
        </p:txBody>
      </p:sp>
      <p:pic>
        <p:nvPicPr>
          <p:cNvPr id="10" name="Picture Placeholder 7">
            <a:extLst>
              <a:ext uri="{FF2B5EF4-FFF2-40B4-BE49-F238E27FC236}">
                <a16:creationId xmlns:a16="http://schemas.microsoft.com/office/drawing/2014/main" id="{64F1F0BA-43DB-4969-9CA3-84756A26122F}"/>
              </a:ext>
            </a:extLst>
          </p:cNvPr>
          <p:cNvPicPr>
            <a:picLocks noChangeAspect="1"/>
          </p:cNvPicPr>
          <p:nvPr/>
        </p:nvPicPr>
        <p:blipFill>
          <a:blip r:embed="rId2"/>
          <a:srcRect t="12939" b="12939"/>
          <a:stretch>
            <a:fillRect/>
          </a:stretch>
        </p:blipFill>
        <p:spPr>
          <a:xfrm>
            <a:off x="10474" y="3485042"/>
            <a:ext cx="6008032" cy="2060546"/>
          </a:xfrm>
          <a:prstGeom prst="rect">
            <a:avLst/>
          </a:prstGeom>
        </p:spPr>
      </p:pic>
      <p:pic>
        <p:nvPicPr>
          <p:cNvPr id="11" name="Picture 10">
            <a:extLst>
              <a:ext uri="{FF2B5EF4-FFF2-40B4-BE49-F238E27FC236}">
                <a16:creationId xmlns:a16="http://schemas.microsoft.com/office/drawing/2014/main" id="{0441816E-E322-4B93-8F72-3DADDFD1AC32}"/>
              </a:ext>
            </a:extLst>
          </p:cNvPr>
          <p:cNvPicPr>
            <a:picLocks noChangeAspect="1"/>
          </p:cNvPicPr>
          <p:nvPr/>
        </p:nvPicPr>
        <p:blipFill rotWithShape="1">
          <a:blip r:embed="rId3"/>
          <a:srcRect l="1" r="29889" b="41940"/>
          <a:stretch/>
        </p:blipFill>
        <p:spPr>
          <a:xfrm>
            <a:off x="6559652" y="2644437"/>
            <a:ext cx="5558995" cy="3834232"/>
          </a:xfrm>
          <a:prstGeom prst="rect">
            <a:avLst/>
          </a:prstGeom>
        </p:spPr>
      </p:pic>
      <p:sp>
        <p:nvSpPr>
          <p:cNvPr id="12" name="Arrow: Right 11">
            <a:extLst>
              <a:ext uri="{FF2B5EF4-FFF2-40B4-BE49-F238E27FC236}">
                <a16:creationId xmlns:a16="http://schemas.microsoft.com/office/drawing/2014/main" id="{BEAACE55-1AAD-4755-928A-73C93AEB78BA}"/>
              </a:ext>
            </a:extLst>
          </p:cNvPr>
          <p:cNvSpPr/>
          <p:nvPr/>
        </p:nvSpPr>
        <p:spPr>
          <a:xfrm>
            <a:off x="6070448" y="4939400"/>
            <a:ext cx="978408" cy="484632"/>
          </a:xfrm>
          <a:prstGeom prst="rightArrow">
            <a:avLst/>
          </a:prstGeom>
          <a:solidFill>
            <a:schemeClr val="accent2"/>
          </a:solidFill>
          <a:ln>
            <a:no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3" name="Cloud Callout 1">
            <a:extLst>
              <a:ext uri="{FF2B5EF4-FFF2-40B4-BE49-F238E27FC236}">
                <a16:creationId xmlns:a16="http://schemas.microsoft.com/office/drawing/2014/main" id="{27327741-9E9F-4393-9643-1E9A781CF239}"/>
              </a:ext>
            </a:extLst>
          </p:cNvPr>
          <p:cNvSpPr/>
          <p:nvPr/>
        </p:nvSpPr>
        <p:spPr>
          <a:xfrm>
            <a:off x="1581987" y="5357604"/>
            <a:ext cx="2925272" cy="1311831"/>
          </a:xfrm>
          <a:prstGeom prst="cloudCallout">
            <a:avLst>
              <a:gd name="adj1" fmla="val 59401"/>
              <a:gd name="adj2" fmla="val -59305"/>
            </a:avLst>
          </a:prstGeom>
          <a:ln/>
        </p:spPr>
        <p:style>
          <a:lnRef idx="2">
            <a:schemeClr val="accent3">
              <a:shade val="50000"/>
            </a:schemeClr>
          </a:lnRef>
          <a:fillRef idx="1">
            <a:schemeClr val="accent3"/>
          </a:fillRef>
          <a:effectRef idx="0">
            <a:schemeClr val="accent3"/>
          </a:effectRef>
          <a:fontRef idx="minor">
            <a:schemeClr val="lt1"/>
          </a:fontRef>
        </p:style>
        <p:txBody>
          <a:bodyPr wrap="square" lIns="0" tIns="0" rIns="0" bIns="0" rtlCol="0" anchor="ctr">
            <a:spAutoFit/>
          </a:bodyPr>
          <a:lstStyle/>
          <a:p>
            <a:pPr algn="ctr"/>
            <a:r>
              <a:rPr lang="en-US" sz="1400" dirty="0">
                <a:solidFill>
                  <a:schemeClr val="bg1"/>
                </a:solidFill>
                <a:latin typeface="+mj-lt"/>
              </a:rPr>
              <a:t>“Post Now” will appear on deposit transactions waiting in the warehouse</a:t>
            </a:r>
            <a:endParaRPr lang="en-US" sz="1400" b="1" dirty="0">
              <a:solidFill>
                <a:schemeClr val="bg1"/>
              </a:solidFill>
              <a:latin typeface="+mj-lt"/>
            </a:endParaRPr>
          </a:p>
        </p:txBody>
      </p:sp>
      <p:pic>
        <p:nvPicPr>
          <p:cNvPr id="14" name="Picture 13">
            <a:extLst>
              <a:ext uri="{FF2B5EF4-FFF2-40B4-BE49-F238E27FC236}">
                <a16:creationId xmlns:a16="http://schemas.microsoft.com/office/drawing/2014/main" id="{929C22A9-CB3F-4BA2-9080-4D37382B5D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0793" y="5719309"/>
            <a:ext cx="685800" cy="6858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92093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067EF7-A3F2-465B-96CA-90E0951E277D}"/>
              </a:ext>
            </a:extLst>
          </p:cNvPr>
          <p:cNvSpPr>
            <a:spLocks noGrp="1"/>
          </p:cNvSpPr>
          <p:nvPr>
            <p:ph idx="15"/>
          </p:nvPr>
        </p:nvSpPr>
        <p:spPr>
          <a:xfrm>
            <a:off x="508001" y="1703389"/>
            <a:ext cx="11085584" cy="4087814"/>
          </a:xfrm>
        </p:spPr>
        <p:txBody>
          <a:bodyPr/>
          <a:lstStyle/>
          <a:p>
            <a:r>
              <a:rPr lang="en-US" dirty="0"/>
              <a:t>CU*BASE batch posting on-demand </a:t>
            </a:r>
            <a:r>
              <a:rPr lang="en-US" sz="1800" i="1" dirty="0"/>
              <a:t>(via Tool #368 Extract/Post Single ACH Company)</a:t>
            </a:r>
            <a:endParaRPr lang="en-US" i="1" dirty="0"/>
          </a:p>
          <a:p>
            <a:r>
              <a:rPr lang="en-US" dirty="0"/>
              <a:t>CU*BASE on-demand posting, one member at a time </a:t>
            </a:r>
            <a:r>
              <a:rPr lang="en-US" sz="1800" i="1" dirty="0"/>
              <a:t>(via Phone Op)</a:t>
            </a:r>
            <a:endParaRPr lang="en-US" i="1" dirty="0"/>
          </a:p>
          <a:p>
            <a:r>
              <a:rPr lang="en-US" dirty="0"/>
              <a:t>Coming soon, member on-demand posting</a:t>
            </a:r>
            <a:br>
              <a:rPr lang="en-US" dirty="0"/>
            </a:br>
            <a:r>
              <a:rPr lang="en-US" dirty="0"/>
              <a:t>via </a:t>
            </a:r>
            <a:r>
              <a:rPr lang="en-US" b="1" dirty="0"/>
              <a:t>It’s Me 247</a:t>
            </a:r>
          </a:p>
          <a:p>
            <a:endParaRPr lang="en-US" dirty="0"/>
          </a:p>
        </p:txBody>
      </p:sp>
      <p:sp>
        <p:nvSpPr>
          <p:cNvPr id="3" name="Title 2">
            <a:extLst>
              <a:ext uri="{FF2B5EF4-FFF2-40B4-BE49-F238E27FC236}">
                <a16:creationId xmlns:a16="http://schemas.microsoft.com/office/drawing/2014/main" id="{ACC189B7-4F58-401A-BEAE-35F6B84F7261}"/>
              </a:ext>
            </a:extLst>
          </p:cNvPr>
          <p:cNvSpPr>
            <a:spLocks noGrp="1"/>
          </p:cNvSpPr>
          <p:nvPr>
            <p:ph type="title"/>
          </p:nvPr>
        </p:nvSpPr>
        <p:spPr/>
        <p:txBody>
          <a:bodyPr/>
          <a:lstStyle/>
          <a:p>
            <a:r>
              <a:rPr lang="en-US" dirty="0"/>
              <a:t>How long can you keep breaking the rules?</a:t>
            </a:r>
          </a:p>
        </p:txBody>
      </p:sp>
      <p:sp>
        <p:nvSpPr>
          <p:cNvPr id="4" name="Slide Number Placeholder 3">
            <a:extLst>
              <a:ext uri="{FF2B5EF4-FFF2-40B4-BE49-F238E27FC236}">
                <a16:creationId xmlns:a16="http://schemas.microsoft.com/office/drawing/2014/main" id="{8A921ED2-1694-4B5B-A811-08090E2FFDA5}"/>
              </a:ext>
            </a:extLst>
          </p:cNvPr>
          <p:cNvSpPr>
            <a:spLocks noGrp="1"/>
          </p:cNvSpPr>
          <p:nvPr>
            <p:ph type="sldNum" sz="quarter" idx="4"/>
          </p:nvPr>
        </p:nvSpPr>
        <p:spPr/>
        <p:txBody>
          <a:bodyPr/>
          <a:lstStyle/>
          <a:p>
            <a:fld id="{E31375A4-56A4-47D6-9801-1991572033F7}" type="slidenum">
              <a:rPr lang="en-US" smtClean="0"/>
              <a:pPr/>
              <a:t>54</a:t>
            </a:fld>
            <a:endParaRPr lang="en-US" dirty="0"/>
          </a:p>
        </p:txBody>
      </p:sp>
      <p:sp>
        <p:nvSpPr>
          <p:cNvPr id="5" name="Text Placeholder 4">
            <a:extLst>
              <a:ext uri="{FF2B5EF4-FFF2-40B4-BE49-F238E27FC236}">
                <a16:creationId xmlns:a16="http://schemas.microsoft.com/office/drawing/2014/main" id="{E06CCDA9-57B4-4E1F-87EF-90B41A59D94B}"/>
              </a:ext>
            </a:extLst>
          </p:cNvPr>
          <p:cNvSpPr>
            <a:spLocks noGrp="1"/>
          </p:cNvSpPr>
          <p:nvPr>
            <p:ph type="body" sz="quarter" idx="13"/>
          </p:nvPr>
        </p:nvSpPr>
        <p:spPr>
          <a:xfrm>
            <a:off x="508001" y="1223137"/>
            <a:ext cx="11370809" cy="342968"/>
          </a:xfrm>
        </p:spPr>
        <p:txBody>
          <a:bodyPr/>
          <a:lstStyle/>
          <a:p>
            <a:r>
              <a:rPr lang="en-US" dirty="0"/>
              <a:t>The market is full of early postings and other fi processes that might not fit the future</a:t>
            </a:r>
          </a:p>
        </p:txBody>
      </p:sp>
      <p:sp>
        <p:nvSpPr>
          <p:cNvPr id="6" name="Text Placeholder 5">
            <a:extLst>
              <a:ext uri="{FF2B5EF4-FFF2-40B4-BE49-F238E27FC236}">
                <a16:creationId xmlns:a16="http://schemas.microsoft.com/office/drawing/2014/main" id="{AF7E17D4-20A7-4553-8D61-A7B52274CCEF}"/>
              </a:ext>
            </a:extLst>
          </p:cNvPr>
          <p:cNvSpPr>
            <a:spLocks noGrp="1"/>
          </p:cNvSpPr>
          <p:nvPr>
            <p:ph type="body" sz="quarter" idx="14"/>
          </p:nvPr>
        </p:nvSpPr>
        <p:spPr/>
        <p:txBody>
          <a:bodyPr/>
          <a:lstStyle/>
          <a:p>
            <a:endParaRPr lang="en-US"/>
          </a:p>
        </p:txBody>
      </p:sp>
      <p:pic>
        <p:nvPicPr>
          <p:cNvPr id="10" name="Picture Placeholder 7">
            <a:extLst>
              <a:ext uri="{FF2B5EF4-FFF2-40B4-BE49-F238E27FC236}">
                <a16:creationId xmlns:a16="http://schemas.microsoft.com/office/drawing/2014/main" id="{64F1F0BA-43DB-4969-9CA3-84756A26122F}"/>
              </a:ext>
            </a:extLst>
          </p:cNvPr>
          <p:cNvPicPr>
            <a:picLocks noChangeAspect="1"/>
          </p:cNvPicPr>
          <p:nvPr/>
        </p:nvPicPr>
        <p:blipFill>
          <a:blip r:embed="rId2"/>
          <a:srcRect t="12939" b="12939"/>
          <a:stretch>
            <a:fillRect/>
          </a:stretch>
        </p:blipFill>
        <p:spPr>
          <a:xfrm>
            <a:off x="10474" y="3485042"/>
            <a:ext cx="6008032" cy="2060546"/>
          </a:xfrm>
          <a:prstGeom prst="rect">
            <a:avLst/>
          </a:prstGeom>
        </p:spPr>
      </p:pic>
      <p:pic>
        <p:nvPicPr>
          <p:cNvPr id="11" name="Picture 10">
            <a:extLst>
              <a:ext uri="{FF2B5EF4-FFF2-40B4-BE49-F238E27FC236}">
                <a16:creationId xmlns:a16="http://schemas.microsoft.com/office/drawing/2014/main" id="{0441816E-E322-4B93-8F72-3DADDFD1AC32}"/>
              </a:ext>
            </a:extLst>
          </p:cNvPr>
          <p:cNvPicPr>
            <a:picLocks noChangeAspect="1"/>
          </p:cNvPicPr>
          <p:nvPr/>
        </p:nvPicPr>
        <p:blipFill rotWithShape="1">
          <a:blip r:embed="rId3"/>
          <a:srcRect l="1" r="29889" b="41940"/>
          <a:stretch/>
        </p:blipFill>
        <p:spPr>
          <a:xfrm>
            <a:off x="6559652" y="2644437"/>
            <a:ext cx="5558995" cy="3834232"/>
          </a:xfrm>
          <a:prstGeom prst="rect">
            <a:avLst/>
          </a:prstGeom>
        </p:spPr>
      </p:pic>
      <p:sp>
        <p:nvSpPr>
          <p:cNvPr id="12" name="Arrow: Right 11">
            <a:extLst>
              <a:ext uri="{FF2B5EF4-FFF2-40B4-BE49-F238E27FC236}">
                <a16:creationId xmlns:a16="http://schemas.microsoft.com/office/drawing/2014/main" id="{BEAACE55-1AAD-4755-928A-73C93AEB78BA}"/>
              </a:ext>
            </a:extLst>
          </p:cNvPr>
          <p:cNvSpPr/>
          <p:nvPr/>
        </p:nvSpPr>
        <p:spPr>
          <a:xfrm>
            <a:off x="6070448" y="4939400"/>
            <a:ext cx="978408" cy="484632"/>
          </a:xfrm>
          <a:prstGeom prst="rightArrow">
            <a:avLst/>
          </a:prstGeom>
          <a:solidFill>
            <a:schemeClr val="accent2"/>
          </a:solidFill>
          <a:ln>
            <a:no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3" name="Cloud Callout 1">
            <a:extLst>
              <a:ext uri="{FF2B5EF4-FFF2-40B4-BE49-F238E27FC236}">
                <a16:creationId xmlns:a16="http://schemas.microsoft.com/office/drawing/2014/main" id="{27327741-9E9F-4393-9643-1E9A781CF239}"/>
              </a:ext>
            </a:extLst>
          </p:cNvPr>
          <p:cNvSpPr/>
          <p:nvPr/>
        </p:nvSpPr>
        <p:spPr>
          <a:xfrm>
            <a:off x="1581987" y="5357604"/>
            <a:ext cx="2925272" cy="1311831"/>
          </a:xfrm>
          <a:prstGeom prst="cloudCallout">
            <a:avLst>
              <a:gd name="adj1" fmla="val 59401"/>
              <a:gd name="adj2" fmla="val -59305"/>
            </a:avLst>
          </a:prstGeom>
          <a:ln/>
        </p:spPr>
        <p:style>
          <a:lnRef idx="2">
            <a:schemeClr val="accent3">
              <a:shade val="50000"/>
            </a:schemeClr>
          </a:lnRef>
          <a:fillRef idx="1">
            <a:schemeClr val="accent3"/>
          </a:fillRef>
          <a:effectRef idx="0">
            <a:schemeClr val="accent3"/>
          </a:effectRef>
          <a:fontRef idx="minor">
            <a:schemeClr val="lt1"/>
          </a:fontRef>
        </p:style>
        <p:txBody>
          <a:bodyPr wrap="square" lIns="0" tIns="0" rIns="0" bIns="0" rtlCol="0" anchor="ctr">
            <a:spAutoFit/>
          </a:bodyPr>
          <a:lstStyle/>
          <a:p>
            <a:pPr algn="ctr"/>
            <a:r>
              <a:rPr lang="en-US" sz="1400" dirty="0">
                <a:solidFill>
                  <a:schemeClr val="bg1"/>
                </a:solidFill>
                <a:latin typeface="+mj-lt"/>
              </a:rPr>
              <a:t>“Post Now” will appear on deposit transactions waiting in the warehouse</a:t>
            </a:r>
            <a:endParaRPr lang="en-US" sz="1400" b="1" dirty="0">
              <a:solidFill>
                <a:schemeClr val="bg1"/>
              </a:solidFill>
              <a:latin typeface="+mj-lt"/>
            </a:endParaRPr>
          </a:p>
        </p:txBody>
      </p:sp>
      <p:pic>
        <p:nvPicPr>
          <p:cNvPr id="14" name="Picture 13">
            <a:extLst>
              <a:ext uri="{FF2B5EF4-FFF2-40B4-BE49-F238E27FC236}">
                <a16:creationId xmlns:a16="http://schemas.microsoft.com/office/drawing/2014/main" id="{929C22A9-CB3F-4BA2-9080-4D37382B5D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0793" y="5719309"/>
            <a:ext cx="685800" cy="685800"/>
          </a:xfrm>
          <a:prstGeom prst="rect">
            <a:avLst/>
          </a:prstGeom>
          <a:ln>
            <a:noFill/>
          </a:ln>
          <a:effectLst>
            <a:outerShdw blurRad="190500" algn="tl" rotWithShape="0">
              <a:srgbClr val="000000">
                <a:alpha val="70000"/>
              </a:srgbClr>
            </a:outerShdw>
          </a:effectLst>
        </p:spPr>
      </p:pic>
      <p:sp>
        <p:nvSpPr>
          <p:cNvPr id="15" name="Rectangle 14">
            <a:extLst>
              <a:ext uri="{FF2B5EF4-FFF2-40B4-BE49-F238E27FC236}">
                <a16:creationId xmlns:a16="http://schemas.microsoft.com/office/drawing/2014/main" id="{A2435627-50A2-4607-8C10-8155317BAD57}"/>
              </a:ext>
            </a:extLst>
          </p:cNvPr>
          <p:cNvSpPr/>
          <p:nvPr/>
        </p:nvSpPr>
        <p:spPr>
          <a:xfrm>
            <a:off x="0" y="0"/>
            <a:ext cx="12192000" cy="68580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Explosion 1 4">
            <a:extLst>
              <a:ext uri="{FF2B5EF4-FFF2-40B4-BE49-F238E27FC236}">
                <a16:creationId xmlns:a16="http://schemas.microsoft.com/office/drawing/2014/main" id="{1A7578E3-9655-429C-8808-37170F983D2D}"/>
              </a:ext>
            </a:extLst>
          </p:cNvPr>
          <p:cNvSpPr/>
          <p:nvPr/>
        </p:nvSpPr>
        <p:spPr>
          <a:xfrm>
            <a:off x="1176793" y="-962108"/>
            <a:ext cx="9287124" cy="9287124"/>
          </a:xfrm>
          <a:prstGeom prst="irregularSeal1">
            <a:avLst/>
          </a:prstGeom>
          <a:solidFill>
            <a:schemeClr val="accent2"/>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dirty="0"/>
              <a:t>Real-time posting will defeat almost all batch posting tactics</a:t>
            </a:r>
          </a:p>
          <a:p>
            <a:pPr algn="ctr"/>
            <a:endParaRPr lang="en-US" sz="3200" dirty="0"/>
          </a:p>
          <a:p>
            <a:pPr algn="ctr"/>
            <a:r>
              <a:rPr lang="en-US" sz="3200" dirty="0"/>
              <a:t>What does this mean to your member message?</a:t>
            </a:r>
          </a:p>
        </p:txBody>
      </p:sp>
    </p:spTree>
    <p:extLst>
      <p:ext uri="{BB962C8B-B14F-4D97-AF65-F5344CB8AC3E}">
        <p14:creationId xmlns:p14="http://schemas.microsoft.com/office/powerpoint/2010/main" val="502506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174DB9-64CA-4EE4-B00B-21B6C604EA6A}"/>
              </a:ext>
            </a:extLst>
          </p:cNvPr>
          <p:cNvSpPr>
            <a:spLocks noGrp="1"/>
          </p:cNvSpPr>
          <p:nvPr>
            <p:ph type="title"/>
          </p:nvPr>
        </p:nvSpPr>
        <p:spPr/>
        <p:txBody>
          <a:bodyPr/>
          <a:lstStyle/>
          <a:p>
            <a:r>
              <a:rPr lang="en-US" dirty="0"/>
              <a:t>Classical ACH settlement through the core</a:t>
            </a:r>
          </a:p>
        </p:txBody>
      </p:sp>
      <p:sp>
        <p:nvSpPr>
          <p:cNvPr id="4" name="Slide Number Placeholder 3">
            <a:extLst>
              <a:ext uri="{FF2B5EF4-FFF2-40B4-BE49-F238E27FC236}">
                <a16:creationId xmlns:a16="http://schemas.microsoft.com/office/drawing/2014/main" id="{7A174EE1-1742-4AF1-A16A-BAFB8057BE9C}"/>
              </a:ext>
            </a:extLst>
          </p:cNvPr>
          <p:cNvSpPr>
            <a:spLocks noGrp="1"/>
          </p:cNvSpPr>
          <p:nvPr>
            <p:ph type="sldNum" sz="quarter" idx="4"/>
          </p:nvPr>
        </p:nvSpPr>
        <p:spPr/>
        <p:txBody>
          <a:bodyPr/>
          <a:lstStyle/>
          <a:p>
            <a:fld id="{E31375A4-56A4-47D6-9801-1991572033F7}" type="slidenum">
              <a:rPr lang="en-US" smtClean="0"/>
              <a:pPr/>
              <a:t>55</a:t>
            </a:fld>
            <a:endParaRPr lang="en-US" dirty="0"/>
          </a:p>
        </p:txBody>
      </p:sp>
      <p:sp>
        <p:nvSpPr>
          <p:cNvPr id="5" name="Text Placeholder 4">
            <a:extLst>
              <a:ext uri="{FF2B5EF4-FFF2-40B4-BE49-F238E27FC236}">
                <a16:creationId xmlns:a16="http://schemas.microsoft.com/office/drawing/2014/main" id="{F4BF004D-96B9-47F7-8555-3B49CA78D074}"/>
              </a:ext>
            </a:extLst>
          </p:cNvPr>
          <p:cNvSpPr>
            <a:spLocks noGrp="1"/>
          </p:cNvSpPr>
          <p:nvPr>
            <p:ph type="body" sz="quarter" idx="13"/>
          </p:nvPr>
        </p:nvSpPr>
        <p:spPr/>
        <p:txBody>
          <a:bodyPr/>
          <a:lstStyle/>
          <a:p>
            <a:r>
              <a:rPr lang="en-US" dirty="0"/>
              <a:t>It’s a race to real-time, but have you thought about how you would use that?</a:t>
            </a:r>
          </a:p>
        </p:txBody>
      </p:sp>
      <p:sp>
        <p:nvSpPr>
          <p:cNvPr id="6" name="Text Placeholder 5">
            <a:extLst>
              <a:ext uri="{FF2B5EF4-FFF2-40B4-BE49-F238E27FC236}">
                <a16:creationId xmlns:a16="http://schemas.microsoft.com/office/drawing/2014/main" id="{B203FB06-5588-4913-B22A-698AF174D5B6}"/>
              </a:ext>
            </a:extLst>
          </p:cNvPr>
          <p:cNvSpPr>
            <a:spLocks noGrp="1"/>
          </p:cNvSpPr>
          <p:nvPr>
            <p:ph type="body" sz="quarter" idx="14"/>
          </p:nvPr>
        </p:nvSpPr>
        <p:spPr>
          <a:xfrm>
            <a:off x="7592036" y="5418814"/>
            <a:ext cx="4379981" cy="914400"/>
          </a:xfrm>
        </p:spPr>
        <p:txBody>
          <a:bodyPr/>
          <a:lstStyle/>
          <a:p>
            <a:r>
              <a:rPr lang="en-US" dirty="0"/>
              <a:t>Is this a vendor war, or a collaborative project for everyone’s future?</a:t>
            </a:r>
          </a:p>
        </p:txBody>
      </p:sp>
      <p:pic>
        <p:nvPicPr>
          <p:cNvPr id="10" name="Picture 9">
            <a:extLst>
              <a:ext uri="{FF2B5EF4-FFF2-40B4-BE49-F238E27FC236}">
                <a16:creationId xmlns:a16="http://schemas.microsoft.com/office/drawing/2014/main" id="{FD18785E-4E21-4B6C-96C7-14A6483B6C8E}"/>
              </a:ext>
            </a:extLst>
          </p:cNvPr>
          <p:cNvPicPr>
            <a:picLocks noChangeAspect="1"/>
          </p:cNvPicPr>
          <p:nvPr/>
        </p:nvPicPr>
        <p:blipFill>
          <a:blip r:embed="rId2"/>
          <a:stretch>
            <a:fillRect/>
          </a:stretch>
        </p:blipFill>
        <p:spPr>
          <a:xfrm>
            <a:off x="303396" y="1687329"/>
            <a:ext cx="4395345" cy="4607901"/>
          </a:xfrm>
          <a:prstGeom prst="rect">
            <a:avLst/>
          </a:prstGeom>
          <a:ln>
            <a:noFill/>
          </a:ln>
          <a:effectLst>
            <a:outerShdw blurRad="190500" algn="tl" rotWithShape="0">
              <a:srgbClr val="000000">
                <a:alpha val="70000"/>
              </a:srgbClr>
            </a:outerShdw>
          </a:effectLst>
        </p:spPr>
      </p:pic>
      <p:pic>
        <p:nvPicPr>
          <p:cNvPr id="11" name="Picture 10">
            <a:extLst>
              <a:ext uri="{FF2B5EF4-FFF2-40B4-BE49-F238E27FC236}">
                <a16:creationId xmlns:a16="http://schemas.microsoft.com/office/drawing/2014/main" id="{A29B8420-B759-4A4A-8BC8-8C0044CCB543}"/>
              </a:ext>
            </a:extLst>
          </p:cNvPr>
          <p:cNvPicPr>
            <a:picLocks noChangeAspect="1"/>
          </p:cNvPicPr>
          <p:nvPr/>
        </p:nvPicPr>
        <p:blipFill rotWithShape="1">
          <a:blip r:embed="rId3"/>
          <a:srcRect b="7326"/>
          <a:stretch/>
        </p:blipFill>
        <p:spPr>
          <a:xfrm>
            <a:off x="6605405" y="1649995"/>
            <a:ext cx="5361100" cy="3643458"/>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id="{7119D275-DDA7-4D0F-A5FF-5A895535089F}"/>
              </a:ext>
            </a:extLst>
          </p:cNvPr>
          <p:cNvPicPr>
            <a:picLocks noChangeAspect="1"/>
          </p:cNvPicPr>
          <p:nvPr/>
        </p:nvPicPr>
        <p:blipFill>
          <a:blip r:embed="rId4"/>
          <a:stretch>
            <a:fillRect/>
          </a:stretch>
        </p:blipFill>
        <p:spPr>
          <a:xfrm>
            <a:off x="3968357" y="2577840"/>
            <a:ext cx="3236477" cy="542810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249859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4A8321-68CA-46CA-80E2-BC0E58FB469C}"/>
              </a:ext>
            </a:extLst>
          </p:cNvPr>
          <p:cNvSpPr>
            <a:spLocks noGrp="1"/>
          </p:cNvSpPr>
          <p:nvPr>
            <p:ph idx="15"/>
          </p:nvPr>
        </p:nvSpPr>
        <p:spPr>
          <a:xfrm>
            <a:off x="508001" y="1703389"/>
            <a:ext cx="6647808" cy="4087814"/>
          </a:xfrm>
        </p:spPr>
        <p:txBody>
          <a:bodyPr/>
          <a:lstStyle/>
          <a:p>
            <a:r>
              <a:rPr lang="en-US" dirty="0"/>
              <a:t>Creating a 24x7 persona for your credit union</a:t>
            </a:r>
          </a:p>
          <a:p>
            <a:r>
              <a:rPr lang="en-US" dirty="0"/>
              <a:t>Understanding how to take advantage of time zone personas</a:t>
            </a:r>
          </a:p>
          <a:p>
            <a:r>
              <a:rPr lang="en-US" dirty="0"/>
              <a:t>Matching your marketing with </a:t>
            </a:r>
            <a:br>
              <a:rPr lang="en-US" dirty="0"/>
            </a:br>
            <a:r>
              <a:rPr lang="en-US" dirty="0"/>
              <a:t>the OpsEngine train schedule</a:t>
            </a:r>
          </a:p>
          <a:p>
            <a:r>
              <a:rPr lang="en-US" dirty="0"/>
              <a:t>Marketing high availability</a:t>
            </a:r>
            <a:br>
              <a:rPr lang="en-US" dirty="0"/>
            </a:br>
            <a:r>
              <a:rPr lang="en-US" dirty="0"/>
              <a:t>and business continuity to a </a:t>
            </a:r>
            <a:br>
              <a:rPr lang="en-US" dirty="0"/>
            </a:br>
            <a:r>
              <a:rPr lang="en-US" dirty="0"/>
              <a:t>consumer base that counts </a:t>
            </a:r>
            <a:br>
              <a:rPr lang="en-US" dirty="0"/>
            </a:br>
            <a:r>
              <a:rPr lang="en-US" dirty="0"/>
              <a:t>on it</a:t>
            </a:r>
          </a:p>
          <a:p>
            <a:r>
              <a:rPr lang="en-US" dirty="0"/>
              <a:t>Looking for strategy in </a:t>
            </a:r>
            <a:br>
              <a:rPr lang="en-US" dirty="0"/>
            </a:br>
            <a:r>
              <a:rPr lang="en-US" dirty="0"/>
              <a:t>the weeds</a:t>
            </a:r>
          </a:p>
        </p:txBody>
      </p:sp>
      <p:sp>
        <p:nvSpPr>
          <p:cNvPr id="3" name="Title 2">
            <a:extLst>
              <a:ext uri="{FF2B5EF4-FFF2-40B4-BE49-F238E27FC236}">
                <a16:creationId xmlns:a16="http://schemas.microsoft.com/office/drawing/2014/main" id="{96AA36F2-31D0-44B4-A1F7-0926F90E445B}"/>
              </a:ext>
            </a:extLst>
          </p:cNvPr>
          <p:cNvSpPr>
            <a:spLocks noGrp="1"/>
          </p:cNvSpPr>
          <p:nvPr>
            <p:ph type="title"/>
          </p:nvPr>
        </p:nvSpPr>
        <p:spPr/>
        <p:txBody>
          <a:bodyPr/>
          <a:lstStyle/>
          <a:p>
            <a:r>
              <a:rPr lang="en-US" dirty="0"/>
              <a:t>Leveraging the back office</a:t>
            </a:r>
          </a:p>
        </p:txBody>
      </p:sp>
      <p:sp>
        <p:nvSpPr>
          <p:cNvPr id="4" name="Slide Number Placeholder 3">
            <a:extLst>
              <a:ext uri="{FF2B5EF4-FFF2-40B4-BE49-F238E27FC236}">
                <a16:creationId xmlns:a16="http://schemas.microsoft.com/office/drawing/2014/main" id="{A3CB1C3C-E4A4-4AF4-BFA9-52135A367078}"/>
              </a:ext>
            </a:extLst>
          </p:cNvPr>
          <p:cNvSpPr>
            <a:spLocks noGrp="1"/>
          </p:cNvSpPr>
          <p:nvPr>
            <p:ph type="sldNum" sz="quarter" idx="4"/>
          </p:nvPr>
        </p:nvSpPr>
        <p:spPr/>
        <p:txBody>
          <a:bodyPr/>
          <a:lstStyle/>
          <a:p>
            <a:fld id="{E31375A4-56A4-47D6-9801-1991572033F7}" type="slidenum">
              <a:rPr lang="en-US" smtClean="0"/>
              <a:pPr/>
              <a:t>56</a:t>
            </a:fld>
            <a:endParaRPr lang="en-US" dirty="0"/>
          </a:p>
        </p:txBody>
      </p:sp>
      <p:sp>
        <p:nvSpPr>
          <p:cNvPr id="5" name="Text Placeholder 4">
            <a:extLst>
              <a:ext uri="{FF2B5EF4-FFF2-40B4-BE49-F238E27FC236}">
                <a16:creationId xmlns:a16="http://schemas.microsoft.com/office/drawing/2014/main" id="{601AA2C0-EB8A-411B-8857-82E769D7340F}"/>
              </a:ext>
            </a:extLst>
          </p:cNvPr>
          <p:cNvSpPr>
            <a:spLocks noGrp="1"/>
          </p:cNvSpPr>
          <p:nvPr>
            <p:ph type="body" sz="quarter" idx="13"/>
          </p:nvPr>
        </p:nvSpPr>
        <p:spPr>
          <a:xfrm>
            <a:off x="508001" y="1223137"/>
            <a:ext cx="7103245" cy="342968"/>
          </a:xfrm>
        </p:spPr>
        <p:txBody>
          <a:bodyPr/>
          <a:lstStyle/>
          <a:p>
            <a:r>
              <a:rPr lang="en-US" dirty="0" err="1"/>
              <a:t>OPsEngine</a:t>
            </a:r>
            <a:r>
              <a:rPr lang="en-US" dirty="0"/>
              <a:t> is no longer just for your accounting team</a:t>
            </a:r>
          </a:p>
        </p:txBody>
      </p:sp>
      <p:sp>
        <p:nvSpPr>
          <p:cNvPr id="6" name="Text Placeholder 5">
            <a:extLst>
              <a:ext uri="{FF2B5EF4-FFF2-40B4-BE49-F238E27FC236}">
                <a16:creationId xmlns:a16="http://schemas.microsoft.com/office/drawing/2014/main" id="{CEB25378-F7E9-4E06-BF89-BEEE88CEFBB3}"/>
              </a:ext>
            </a:extLst>
          </p:cNvPr>
          <p:cNvSpPr>
            <a:spLocks noGrp="1"/>
          </p:cNvSpPr>
          <p:nvPr>
            <p:ph type="body" sz="quarter" idx="14"/>
          </p:nvPr>
        </p:nvSpPr>
        <p:spPr/>
        <p:txBody>
          <a:bodyPr/>
          <a:lstStyle/>
          <a:p>
            <a:endParaRPr lang="en-US"/>
          </a:p>
        </p:txBody>
      </p:sp>
      <p:pic>
        <p:nvPicPr>
          <p:cNvPr id="8" name="Picture 7">
            <a:extLst>
              <a:ext uri="{FF2B5EF4-FFF2-40B4-BE49-F238E27FC236}">
                <a16:creationId xmlns:a16="http://schemas.microsoft.com/office/drawing/2014/main" id="{4813510E-C34D-424F-8540-C8B4D8C94DA0}"/>
              </a:ext>
            </a:extLst>
          </p:cNvPr>
          <p:cNvPicPr>
            <a:picLocks noChangeAspect="1"/>
          </p:cNvPicPr>
          <p:nvPr/>
        </p:nvPicPr>
        <p:blipFill>
          <a:blip r:embed="rId2"/>
          <a:stretch>
            <a:fillRect/>
          </a:stretch>
        </p:blipFill>
        <p:spPr>
          <a:xfrm>
            <a:off x="7661581" y="0"/>
            <a:ext cx="4360771" cy="6858000"/>
          </a:xfrm>
          <a:prstGeom prst="rect">
            <a:avLst/>
          </a:prstGeom>
          <a:ln>
            <a:noFill/>
          </a:ln>
          <a:effectLst>
            <a:outerShdw blurRad="190500" algn="tl" rotWithShape="0">
              <a:srgbClr val="000000">
                <a:alpha val="70000"/>
              </a:srgbClr>
            </a:outerShdw>
          </a:effectLst>
        </p:spPr>
      </p:pic>
      <p:pic>
        <p:nvPicPr>
          <p:cNvPr id="9" name="Picture 8">
            <a:hlinkClick r:id="rId3"/>
            <a:extLst>
              <a:ext uri="{FF2B5EF4-FFF2-40B4-BE49-F238E27FC236}">
                <a16:creationId xmlns:a16="http://schemas.microsoft.com/office/drawing/2014/main" id="{0BAE44AE-39C0-4852-B3DA-EE0921E4CDD6}"/>
              </a:ext>
            </a:extLst>
          </p:cNvPr>
          <p:cNvPicPr>
            <a:picLocks noChangeAspect="1"/>
          </p:cNvPicPr>
          <p:nvPr/>
        </p:nvPicPr>
        <p:blipFill>
          <a:blip r:embed="rId4"/>
          <a:stretch>
            <a:fillRect/>
          </a:stretch>
        </p:blipFill>
        <p:spPr>
          <a:xfrm>
            <a:off x="4759527" y="3700170"/>
            <a:ext cx="3236205" cy="3429000"/>
          </a:xfrm>
          <a:prstGeom prst="rect">
            <a:avLst/>
          </a:prstGeom>
          <a:ln>
            <a:noFill/>
          </a:ln>
          <a:effectLst>
            <a:outerShdw blurRad="190500" algn="tl" rotWithShape="0">
              <a:srgbClr val="000000">
                <a:alpha val="70000"/>
              </a:srgbClr>
            </a:outerShdw>
          </a:effectLst>
        </p:spPr>
      </p:pic>
      <p:pic>
        <p:nvPicPr>
          <p:cNvPr id="10" name="Picture 9" descr="A close up of a sign&#10;&#10;Description automatically generated">
            <a:extLst>
              <a:ext uri="{FF2B5EF4-FFF2-40B4-BE49-F238E27FC236}">
                <a16:creationId xmlns:a16="http://schemas.microsoft.com/office/drawing/2014/main" id="{0AE352D6-AD70-467E-BA4D-2635D0D10F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7863" y="2704259"/>
            <a:ext cx="2099474" cy="718644"/>
          </a:xfrm>
          <a:prstGeom prst="rect">
            <a:avLst/>
          </a:prstGeom>
        </p:spPr>
      </p:pic>
    </p:spTree>
    <p:extLst>
      <p:ext uri="{BB962C8B-B14F-4D97-AF65-F5344CB8AC3E}">
        <p14:creationId xmlns:p14="http://schemas.microsoft.com/office/powerpoint/2010/main" val="42230738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7EB420-9C20-4B1E-A758-F06F4B7B55D3}"/>
              </a:ext>
            </a:extLst>
          </p:cNvPr>
          <p:cNvSpPr>
            <a:spLocks noGrp="1"/>
          </p:cNvSpPr>
          <p:nvPr>
            <p:ph type="title"/>
          </p:nvPr>
        </p:nvSpPr>
        <p:spPr>
          <a:xfrm>
            <a:off x="914400" y="427038"/>
            <a:ext cx="10788242" cy="639762"/>
          </a:xfrm>
        </p:spPr>
        <p:txBody>
          <a:bodyPr/>
          <a:lstStyle/>
          <a:p>
            <a:r>
              <a:rPr lang="en-US" dirty="0"/>
              <a:t>ACH as a solution for retail consumers and business members</a:t>
            </a:r>
          </a:p>
        </p:txBody>
      </p:sp>
      <p:sp>
        <p:nvSpPr>
          <p:cNvPr id="4" name="Slide Number Placeholder 3">
            <a:extLst>
              <a:ext uri="{FF2B5EF4-FFF2-40B4-BE49-F238E27FC236}">
                <a16:creationId xmlns:a16="http://schemas.microsoft.com/office/drawing/2014/main" id="{5B02E3B1-3396-4765-9294-32C36D0ED251}"/>
              </a:ext>
            </a:extLst>
          </p:cNvPr>
          <p:cNvSpPr>
            <a:spLocks noGrp="1"/>
          </p:cNvSpPr>
          <p:nvPr>
            <p:ph type="sldNum" sz="quarter" idx="4"/>
          </p:nvPr>
        </p:nvSpPr>
        <p:spPr/>
        <p:txBody>
          <a:bodyPr/>
          <a:lstStyle/>
          <a:p>
            <a:fld id="{E31375A4-56A4-47D6-9801-1991572033F7}" type="slidenum">
              <a:rPr lang="en-US" smtClean="0"/>
              <a:pPr/>
              <a:t>57</a:t>
            </a:fld>
            <a:endParaRPr lang="en-US" dirty="0"/>
          </a:p>
        </p:txBody>
      </p:sp>
      <p:sp>
        <p:nvSpPr>
          <p:cNvPr id="5" name="Text Placeholder 4">
            <a:extLst>
              <a:ext uri="{FF2B5EF4-FFF2-40B4-BE49-F238E27FC236}">
                <a16:creationId xmlns:a16="http://schemas.microsoft.com/office/drawing/2014/main" id="{B1A355F9-6081-408F-A7F1-97F1077E9434}"/>
              </a:ext>
            </a:extLst>
          </p:cNvPr>
          <p:cNvSpPr>
            <a:spLocks noGrp="1"/>
          </p:cNvSpPr>
          <p:nvPr>
            <p:ph type="body" sz="quarter" idx="13"/>
          </p:nvPr>
        </p:nvSpPr>
        <p:spPr>
          <a:xfrm>
            <a:off x="508001" y="1223137"/>
            <a:ext cx="10892637" cy="342968"/>
          </a:xfrm>
        </p:spPr>
        <p:txBody>
          <a:bodyPr/>
          <a:lstStyle/>
          <a:p>
            <a:r>
              <a:rPr lang="en-US" dirty="0"/>
              <a:t>Our best chance to leap forward in 2020: </a:t>
            </a:r>
            <a:r>
              <a:rPr lang="en-US" dirty="0">
                <a:solidFill>
                  <a:schemeClr val="accent4"/>
                </a:solidFill>
              </a:rPr>
              <a:t>think eDOC and the integrations we’ve built</a:t>
            </a:r>
          </a:p>
        </p:txBody>
      </p:sp>
      <p:pic>
        <p:nvPicPr>
          <p:cNvPr id="7" name="Picture 6" descr="A screenshot of a cell phone&#10;&#10;Description automatically generated">
            <a:extLst>
              <a:ext uri="{FF2B5EF4-FFF2-40B4-BE49-F238E27FC236}">
                <a16:creationId xmlns:a16="http://schemas.microsoft.com/office/drawing/2014/main" id="{66568F98-9A19-4478-9A84-8D78FDB6EEC1}"/>
              </a:ext>
            </a:extLst>
          </p:cNvPr>
          <p:cNvPicPr>
            <a:picLocks noChangeAspect="1"/>
          </p:cNvPicPr>
          <p:nvPr/>
        </p:nvPicPr>
        <p:blipFill rotWithShape="1">
          <a:blip r:embed="rId2">
            <a:extLst>
              <a:ext uri="{28A0092B-C50C-407E-A947-70E740481C1C}">
                <a14:useLocalDpi xmlns:a14="http://schemas.microsoft.com/office/drawing/2010/main" val="0"/>
              </a:ext>
            </a:extLst>
          </a:blip>
          <a:srcRect b="3907"/>
          <a:stretch/>
        </p:blipFill>
        <p:spPr>
          <a:xfrm>
            <a:off x="6702042" y="1836811"/>
            <a:ext cx="4045877" cy="5028342"/>
          </a:xfrm>
          <a:prstGeom prst="rect">
            <a:avLst/>
          </a:prstGeom>
          <a:ln>
            <a:noFill/>
          </a:ln>
          <a:effectLst>
            <a:outerShdw blurRad="190500" algn="tl" rotWithShape="0">
              <a:srgbClr val="000000">
                <a:alpha val="70000"/>
              </a:srgbClr>
            </a:outerShdw>
          </a:effectLst>
        </p:spPr>
      </p:pic>
      <p:pic>
        <p:nvPicPr>
          <p:cNvPr id="8" name="Graphic 7" descr="Paperclip">
            <a:extLst>
              <a:ext uri="{FF2B5EF4-FFF2-40B4-BE49-F238E27FC236}">
                <a16:creationId xmlns:a16="http://schemas.microsoft.com/office/drawing/2014/main" id="{D23BB4AB-0492-49BC-A596-76D513D20F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90719" y="1666449"/>
            <a:ext cx="457200" cy="457200"/>
          </a:xfrm>
          <a:prstGeom prst="rect">
            <a:avLst/>
          </a:prstGeom>
        </p:spPr>
      </p:pic>
      <p:pic>
        <p:nvPicPr>
          <p:cNvPr id="9" name="Picture 8">
            <a:extLst>
              <a:ext uri="{FF2B5EF4-FFF2-40B4-BE49-F238E27FC236}">
                <a16:creationId xmlns:a16="http://schemas.microsoft.com/office/drawing/2014/main" id="{D2266568-CDD6-4DB3-A184-1480849054D9}"/>
              </a:ext>
            </a:extLst>
          </p:cNvPr>
          <p:cNvPicPr>
            <a:picLocks noChangeAspect="1"/>
          </p:cNvPicPr>
          <p:nvPr/>
        </p:nvPicPr>
        <p:blipFill rotWithShape="1">
          <a:blip r:embed="rId5"/>
          <a:srcRect b="7248"/>
          <a:stretch/>
        </p:blipFill>
        <p:spPr>
          <a:xfrm>
            <a:off x="1129867" y="1829658"/>
            <a:ext cx="4507535" cy="5028342"/>
          </a:xfrm>
          <a:prstGeom prst="rect">
            <a:avLst/>
          </a:prstGeom>
          <a:ln>
            <a:noFill/>
          </a:ln>
          <a:effectLst>
            <a:outerShdw blurRad="190500" algn="tl" rotWithShape="0">
              <a:srgbClr val="000000">
                <a:alpha val="70000"/>
              </a:srgbClr>
            </a:outerShdw>
          </a:effectLst>
        </p:spPr>
      </p:pic>
      <p:pic>
        <p:nvPicPr>
          <p:cNvPr id="12" name="Graphic 11" descr="Handshake">
            <a:extLst>
              <a:ext uri="{FF2B5EF4-FFF2-40B4-BE49-F238E27FC236}">
                <a16:creationId xmlns:a16="http://schemas.microsoft.com/office/drawing/2014/main" id="{09FC8E58-88EB-4A0E-BA68-D59B0A2E13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94851" y="3314768"/>
            <a:ext cx="1793846" cy="1793846"/>
          </a:xfrm>
          <a:prstGeom prst="rect">
            <a:avLst/>
          </a:prstGeom>
        </p:spPr>
      </p:pic>
    </p:spTree>
    <p:extLst>
      <p:ext uri="{BB962C8B-B14F-4D97-AF65-F5344CB8AC3E}">
        <p14:creationId xmlns:p14="http://schemas.microsoft.com/office/powerpoint/2010/main" val="20810847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7EB420-9C20-4B1E-A758-F06F4B7B55D3}"/>
              </a:ext>
            </a:extLst>
          </p:cNvPr>
          <p:cNvSpPr>
            <a:spLocks noGrp="1"/>
          </p:cNvSpPr>
          <p:nvPr>
            <p:ph type="title"/>
          </p:nvPr>
        </p:nvSpPr>
        <p:spPr/>
        <p:txBody>
          <a:bodyPr/>
          <a:lstStyle/>
          <a:p>
            <a:r>
              <a:rPr lang="en-US" dirty="0"/>
              <a:t>ACH as a solution for retail consumers and business members</a:t>
            </a:r>
          </a:p>
        </p:txBody>
      </p:sp>
      <p:sp>
        <p:nvSpPr>
          <p:cNvPr id="4" name="Slide Number Placeholder 3">
            <a:extLst>
              <a:ext uri="{FF2B5EF4-FFF2-40B4-BE49-F238E27FC236}">
                <a16:creationId xmlns:a16="http://schemas.microsoft.com/office/drawing/2014/main" id="{5B02E3B1-3396-4765-9294-32C36D0ED251}"/>
              </a:ext>
            </a:extLst>
          </p:cNvPr>
          <p:cNvSpPr>
            <a:spLocks noGrp="1"/>
          </p:cNvSpPr>
          <p:nvPr>
            <p:ph type="sldNum" sz="quarter" idx="4"/>
          </p:nvPr>
        </p:nvSpPr>
        <p:spPr/>
        <p:txBody>
          <a:bodyPr/>
          <a:lstStyle/>
          <a:p>
            <a:fld id="{E31375A4-56A4-47D6-9801-1991572033F7}" type="slidenum">
              <a:rPr lang="en-US" smtClean="0"/>
              <a:pPr/>
              <a:t>58</a:t>
            </a:fld>
            <a:endParaRPr lang="en-US" dirty="0"/>
          </a:p>
        </p:txBody>
      </p:sp>
      <p:sp>
        <p:nvSpPr>
          <p:cNvPr id="5" name="Text Placeholder 4">
            <a:extLst>
              <a:ext uri="{FF2B5EF4-FFF2-40B4-BE49-F238E27FC236}">
                <a16:creationId xmlns:a16="http://schemas.microsoft.com/office/drawing/2014/main" id="{B1A355F9-6081-408F-A7F1-97F1077E9434}"/>
              </a:ext>
            </a:extLst>
          </p:cNvPr>
          <p:cNvSpPr>
            <a:spLocks noGrp="1"/>
          </p:cNvSpPr>
          <p:nvPr>
            <p:ph type="body" sz="quarter" idx="13"/>
          </p:nvPr>
        </p:nvSpPr>
        <p:spPr>
          <a:xfrm>
            <a:off x="508002" y="1223137"/>
            <a:ext cx="11546978" cy="342968"/>
          </a:xfrm>
        </p:spPr>
        <p:txBody>
          <a:bodyPr/>
          <a:lstStyle/>
          <a:p>
            <a:r>
              <a:rPr lang="en-US" dirty="0"/>
              <a:t>Our best chance to leap forward in 2020: </a:t>
            </a:r>
            <a:r>
              <a:rPr lang="en-US" dirty="0">
                <a:solidFill>
                  <a:schemeClr val="accent4"/>
                </a:solidFill>
              </a:rPr>
              <a:t>think eDOC and the integrations we’ve built</a:t>
            </a:r>
          </a:p>
        </p:txBody>
      </p:sp>
      <p:pic>
        <p:nvPicPr>
          <p:cNvPr id="21" name="Picture 20" descr="A screenshot of a social media post&#10;&#10;Description automatically generated">
            <a:extLst>
              <a:ext uri="{FF2B5EF4-FFF2-40B4-BE49-F238E27FC236}">
                <a16:creationId xmlns:a16="http://schemas.microsoft.com/office/drawing/2014/main" id="{71DB1287-600F-4171-87FB-CC6F6B4C0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998" y="1751557"/>
            <a:ext cx="3558848" cy="4602879"/>
          </a:xfrm>
          <a:prstGeom prst="rect">
            <a:avLst/>
          </a:prstGeom>
          <a:ln>
            <a:noFill/>
          </a:ln>
          <a:effectLst>
            <a:outerShdw blurRad="190500" algn="tl" rotWithShape="0">
              <a:srgbClr val="000000">
                <a:alpha val="70000"/>
              </a:srgbClr>
            </a:outerShdw>
          </a:effectLst>
        </p:spPr>
      </p:pic>
      <p:pic>
        <p:nvPicPr>
          <p:cNvPr id="26" name="Graphic 25" descr="Paperclip">
            <a:extLst>
              <a:ext uri="{FF2B5EF4-FFF2-40B4-BE49-F238E27FC236}">
                <a16:creationId xmlns:a16="http://schemas.microsoft.com/office/drawing/2014/main" id="{7AD0794C-85F7-4458-BEE8-67E0EC505D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35170" y="1566105"/>
            <a:ext cx="457200" cy="457200"/>
          </a:xfrm>
          <a:prstGeom prst="rect">
            <a:avLst/>
          </a:prstGeom>
        </p:spPr>
      </p:pic>
      <p:pic>
        <p:nvPicPr>
          <p:cNvPr id="17" name="Picture 16" descr="A screenshot of a social media post&#10;&#10;Description automatically generated">
            <a:extLst>
              <a:ext uri="{FF2B5EF4-FFF2-40B4-BE49-F238E27FC236}">
                <a16:creationId xmlns:a16="http://schemas.microsoft.com/office/drawing/2014/main" id="{5F72CF37-B5F1-4393-BC3B-1B1AC336D3AE}"/>
              </a:ext>
            </a:extLst>
          </p:cNvPr>
          <p:cNvPicPr>
            <a:picLocks noChangeAspect="1"/>
          </p:cNvPicPr>
          <p:nvPr/>
        </p:nvPicPr>
        <p:blipFill rotWithShape="1">
          <a:blip r:embed="rId5">
            <a:extLst>
              <a:ext uri="{28A0092B-C50C-407E-A947-70E740481C1C}">
                <a14:useLocalDpi xmlns:a14="http://schemas.microsoft.com/office/drawing/2010/main" val="0"/>
              </a:ext>
            </a:extLst>
          </a:blip>
          <a:srcRect b="26026"/>
          <a:stretch/>
        </p:blipFill>
        <p:spPr>
          <a:xfrm>
            <a:off x="5116259" y="1857525"/>
            <a:ext cx="3558848" cy="3404953"/>
          </a:xfrm>
          <a:prstGeom prst="rect">
            <a:avLst/>
          </a:prstGeom>
          <a:ln>
            <a:noFill/>
          </a:ln>
          <a:effectLst>
            <a:outerShdw blurRad="190500" algn="tl" rotWithShape="0">
              <a:srgbClr val="000000">
                <a:alpha val="70000"/>
              </a:srgbClr>
            </a:outerShdw>
          </a:effectLst>
        </p:spPr>
      </p:pic>
      <p:pic>
        <p:nvPicPr>
          <p:cNvPr id="19" name="Picture 18" descr="A screenshot of a social media post&#10;&#10;Description automatically generated">
            <a:extLst>
              <a:ext uri="{FF2B5EF4-FFF2-40B4-BE49-F238E27FC236}">
                <a16:creationId xmlns:a16="http://schemas.microsoft.com/office/drawing/2014/main" id="{C2DC1586-3BCD-44E7-BE42-6598400BCE15}"/>
              </a:ext>
            </a:extLst>
          </p:cNvPr>
          <p:cNvPicPr>
            <a:picLocks noChangeAspect="1"/>
          </p:cNvPicPr>
          <p:nvPr/>
        </p:nvPicPr>
        <p:blipFill rotWithShape="1">
          <a:blip r:embed="rId6">
            <a:extLst>
              <a:ext uri="{28A0092B-C50C-407E-A947-70E740481C1C}">
                <a14:useLocalDpi xmlns:a14="http://schemas.microsoft.com/office/drawing/2010/main" val="0"/>
              </a:ext>
            </a:extLst>
          </a:blip>
          <a:srcRect b="13241"/>
          <a:stretch/>
        </p:blipFill>
        <p:spPr>
          <a:xfrm>
            <a:off x="1288150" y="2864581"/>
            <a:ext cx="3558848" cy="3993419"/>
          </a:xfrm>
          <a:prstGeom prst="rect">
            <a:avLst/>
          </a:prstGeom>
          <a:ln>
            <a:noFill/>
          </a:ln>
          <a:effectLst>
            <a:outerShdw blurRad="190500" algn="tl" rotWithShape="0">
              <a:srgbClr val="000000">
                <a:alpha val="70000"/>
              </a:srgbClr>
            </a:outerShdw>
          </a:effectLst>
        </p:spPr>
      </p:pic>
      <p:pic>
        <p:nvPicPr>
          <p:cNvPr id="23" name="Picture 22" descr="A screenshot of a social media post&#10;&#10;Description automatically generated">
            <a:extLst>
              <a:ext uri="{FF2B5EF4-FFF2-40B4-BE49-F238E27FC236}">
                <a16:creationId xmlns:a16="http://schemas.microsoft.com/office/drawing/2014/main" id="{C092EC5B-F26F-4B29-BE52-71DEE4B2EADF}"/>
              </a:ext>
            </a:extLst>
          </p:cNvPr>
          <p:cNvPicPr>
            <a:picLocks noChangeAspect="1"/>
          </p:cNvPicPr>
          <p:nvPr/>
        </p:nvPicPr>
        <p:blipFill rotWithShape="1">
          <a:blip r:embed="rId7">
            <a:extLst>
              <a:ext uri="{28A0092B-C50C-407E-A947-70E740481C1C}">
                <a14:useLocalDpi xmlns:a14="http://schemas.microsoft.com/office/drawing/2010/main" val="0"/>
              </a:ext>
            </a:extLst>
          </a:blip>
          <a:srcRect b="40609"/>
          <a:stretch/>
        </p:blipFill>
        <p:spPr>
          <a:xfrm>
            <a:off x="7679852" y="2528794"/>
            <a:ext cx="3558848" cy="2733684"/>
          </a:xfrm>
          <a:prstGeom prst="rect">
            <a:avLst/>
          </a:prstGeom>
          <a:ln>
            <a:noFill/>
          </a:ln>
          <a:effectLst>
            <a:outerShdw blurRad="190500" algn="tl" rotWithShape="0">
              <a:srgbClr val="000000">
                <a:alpha val="70000"/>
              </a:srgbClr>
            </a:outerShdw>
          </a:effectLst>
        </p:spPr>
      </p:pic>
      <p:sp>
        <p:nvSpPr>
          <p:cNvPr id="13" name="Text Placeholder 12">
            <a:extLst>
              <a:ext uri="{FF2B5EF4-FFF2-40B4-BE49-F238E27FC236}">
                <a16:creationId xmlns:a16="http://schemas.microsoft.com/office/drawing/2014/main" id="{3EB0AC53-6EF1-4E84-9D32-520B2CA9249C}"/>
              </a:ext>
            </a:extLst>
          </p:cNvPr>
          <p:cNvSpPr>
            <a:spLocks noGrp="1"/>
          </p:cNvSpPr>
          <p:nvPr>
            <p:ph type="body" sz="quarter" idx="14"/>
          </p:nvPr>
        </p:nvSpPr>
        <p:spPr>
          <a:xfrm>
            <a:off x="5496791" y="5418814"/>
            <a:ext cx="6475227" cy="914400"/>
          </a:xfrm>
          <a:solidFill>
            <a:schemeClr val="bg1"/>
          </a:solidFill>
        </p:spPr>
        <p:txBody>
          <a:bodyPr/>
          <a:lstStyle/>
          <a:p>
            <a:r>
              <a:rPr lang="en-US" dirty="0"/>
              <a:t>Website, desktop banking, and mobile: </a:t>
            </a:r>
            <a:br>
              <a:rPr lang="en-US" dirty="0"/>
            </a:br>
            <a:r>
              <a:rPr lang="en-US" dirty="0"/>
              <a:t>Where will these products fit, and how will we use a CU*Answers UI to deliver them to members?</a:t>
            </a:r>
          </a:p>
        </p:txBody>
      </p:sp>
      <p:pic>
        <p:nvPicPr>
          <p:cNvPr id="25" name="Graphic 24" descr="Paperclip">
            <a:extLst>
              <a:ext uri="{FF2B5EF4-FFF2-40B4-BE49-F238E27FC236}">
                <a16:creationId xmlns:a16="http://schemas.microsoft.com/office/drawing/2014/main" id="{5A87A69B-B52C-4885-A4BB-43CB2B3D30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71719" y="2324980"/>
            <a:ext cx="457200" cy="457200"/>
          </a:xfrm>
          <a:prstGeom prst="rect">
            <a:avLst/>
          </a:prstGeom>
        </p:spPr>
      </p:pic>
      <p:pic>
        <p:nvPicPr>
          <p:cNvPr id="24" name="Graphic 23" descr="Paperclip">
            <a:extLst>
              <a:ext uri="{FF2B5EF4-FFF2-40B4-BE49-F238E27FC236}">
                <a16:creationId xmlns:a16="http://schemas.microsoft.com/office/drawing/2014/main" id="{F003411A-2264-4231-8967-5CC8842AC81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97125" y="1654943"/>
            <a:ext cx="457200" cy="457200"/>
          </a:xfrm>
          <a:prstGeom prst="rect">
            <a:avLst/>
          </a:prstGeom>
        </p:spPr>
      </p:pic>
      <p:pic>
        <p:nvPicPr>
          <p:cNvPr id="15" name="Graphic 14" descr="Paperclip">
            <a:extLst>
              <a:ext uri="{FF2B5EF4-FFF2-40B4-BE49-F238E27FC236}">
                <a16:creationId xmlns:a16="http://schemas.microsoft.com/office/drawing/2014/main" id="{BC1E87A8-BBC2-4727-A02E-ACFFD27A12B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20536" y="2635981"/>
            <a:ext cx="457200" cy="457200"/>
          </a:xfrm>
          <a:prstGeom prst="rect">
            <a:avLst/>
          </a:prstGeom>
        </p:spPr>
      </p:pic>
      <p:sp>
        <p:nvSpPr>
          <p:cNvPr id="14" name="Cloud Callout 1">
            <a:extLst>
              <a:ext uri="{FF2B5EF4-FFF2-40B4-BE49-F238E27FC236}">
                <a16:creationId xmlns:a16="http://schemas.microsoft.com/office/drawing/2014/main" id="{1E0897A4-322C-49C7-AA6D-F83B2015355F}"/>
              </a:ext>
            </a:extLst>
          </p:cNvPr>
          <p:cNvSpPr/>
          <p:nvPr/>
        </p:nvSpPr>
        <p:spPr>
          <a:xfrm>
            <a:off x="783987" y="4448575"/>
            <a:ext cx="2925272" cy="1686639"/>
          </a:xfrm>
          <a:prstGeom prst="cloudCallout">
            <a:avLst>
              <a:gd name="adj1" fmla="val 27826"/>
              <a:gd name="adj2" fmla="val -100923"/>
            </a:avLst>
          </a:prstGeom>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wrap="square" lIns="0" tIns="0" rIns="0" bIns="0" rtlCol="0" anchor="ctr">
            <a:spAutoFit/>
          </a:bodyPr>
          <a:lstStyle/>
          <a:p>
            <a:pPr algn="ctr"/>
            <a:r>
              <a:rPr lang="en-US" b="1" dirty="0"/>
              <a:t>42</a:t>
            </a:r>
            <a:r>
              <a:rPr lang="en-US" dirty="0"/>
              <a:t> CUs in our network use this for loan payments</a:t>
            </a:r>
          </a:p>
        </p:txBody>
      </p:sp>
    </p:spTree>
    <p:extLst>
      <p:ext uri="{BB962C8B-B14F-4D97-AF65-F5344CB8AC3E}">
        <p14:creationId xmlns:p14="http://schemas.microsoft.com/office/powerpoint/2010/main" val="349475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3AADDC-3E0D-4F4B-BC3F-8585C4CE3D7A}"/>
              </a:ext>
            </a:extLst>
          </p:cNvPr>
          <p:cNvSpPr>
            <a:spLocks noGrp="1"/>
          </p:cNvSpPr>
          <p:nvPr>
            <p:ph type="title"/>
          </p:nvPr>
        </p:nvSpPr>
        <p:spPr/>
        <p:txBody>
          <a:bodyPr/>
          <a:lstStyle/>
          <a:p>
            <a:r>
              <a:rPr lang="en-US" dirty="0"/>
              <a:t>ACH as a solution for retail consumers and business members</a:t>
            </a:r>
          </a:p>
        </p:txBody>
      </p:sp>
      <p:sp>
        <p:nvSpPr>
          <p:cNvPr id="4" name="Slide Number Placeholder 3">
            <a:extLst>
              <a:ext uri="{FF2B5EF4-FFF2-40B4-BE49-F238E27FC236}">
                <a16:creationId xmlns:a16="http://schemas.microsoft.com/office/drawing/2014/main" id="{145E26B6-BC41-43DB-9D79-62E3DCC882DD}"/>
              </a:ext>
            </a:extLst>
          </p:cNvPr>
          <p:cNvSpPr>
            <a:spLocks noGrp="1"/>
          </p:cNvSpPr>
          <p:nvPr>
            <p:ph type="sldNum" sz="quarter" idx="4"/>
          </p:nvPr>
        </p:nvSpPr>
        <p:spPr/>
        <p:txBody>
          <a:bodyPr/>
          <a:lstStyle/>
          <a:p>
            <a:fld id="{E31375A4-56A4-47D6-9801-1991572033F7}" type="slidenum">
              <a:rPr lang="en-US" smtClean="0"/>
              <a:pPr/>
              <a:t>59</a:t>
            </a:fld>
            <a:endParaRPr lang="en-US" dirty="0"/>
          </a:p>
        </p:txBody>
      </p:sp>
      <p:sp>
        <p:nvSpPr>
          <p:cNvPr id="5" name="Text Placeholder 4">
            <a:extLst>
              <a:ext uri="{FF2B5EF4-FFF2-40B4-BE49-F238E27FC236}">
                <a16:creationId xmlns:a16="http://schemas.microsoft.com/office/drawing/2014/main" id="{38B384ED-1407-41D6-8D20-35CBA5C1935E}"/>
              </a:ext>
            </a:extLst>
          </p:cNvPr>
          <p:cNvSpPr>
            <a:spLocks noGrp="1"/>
          </p:cNvSpPr>
          <p:nvPr>
            <p:ph type="body" sz="quarter" idx="13"/>
          </p:nvPr>
        </p:nvSpPr>
        <p:spPr>
          <a:xfrm>
            <a:off x="508002" y="1223137"/>
            <a:ext cx="11683998" cy="342968"/>
          </a:xfrm>
        </p:spPr>
        <p:txBody>
          <a:bodyPr/>
          <a:lstStyle/>
          <a:p>
            <a:r>
              <a:rPr lang="en-US" dirty="0"/>
              <a:t>Everyone knows the potential; we just need to get started with the right priorities</a:t>
            </a:r>
          </a:p>
        </p:txBody>
      </p:sp>
      <p:sp>
        <p:nvSpPr>
          <p:cNvPr id="6" name="Text Placeholder 5">
            <a:extLst>
              <a:ext uri="{FF2B5EF4-FFF2-40B4-BE49-F238E27FC236}">
                <a16:creationId xmlns:a16="http://schemas.microsoft.com/office/drawing/2014/main" id="{59327542-3D23-4E34-A40A-A4BE31149248}"/>
              </a:ext>
            </a:extLst>
          </p:cNvPr>
          <p:cNvSpPr>
            <a:spLocks noGrp="1"/>
          </p:cNvSpPr>
          <p:nvPr>
            <p:ph type="body" sz="quarter" idx="14"/>
          </p:nvPr>
        </p:nvSpPr>
        <p:spPr>
          <a:xfrm>
            <a:off x="9674542" y="5418814"/>
            <a:ext cx="2297475" cy="914400"/>
          </a:xfrm>
        </p:spPr>
        <p:txBody>
          <a:bodyPr/>
          <a:lstStyle/>
          <a:p>
            <a:r>
              <a:rPr lang="en-US" dirty="0"/>
              <a:t>How far will you take your tactics related to ACH and payments with your members in the next few years?</a:t>
            </a:r>
          </a:p>
          <a:p>
            <a:endParaRPr lang="en-US" dirty="0"/>
          </a:p>
          <a:p>
            <a:r>
              <a:rPr lang="en-US" dirty="0"/>
              <a:t>CUs tell us they want research, but they don’t tell us what they’ll do with it</a:t>
            </a:r>
          </a:p>
        </p:txBody>
      </p:sp>
      <p:pic>
        <p:nvPicPr>
          <p:cNvPr id="1026" name="Picture 1" descr="A screenshot of a cell phone&#10;&#10;Description automatically generated">
            <a:extLst>
              <a:ext uri="{FF2B5EF4-FFF2-40B4-BE49-F238E27FC236}">
                <a16:creationId xmlns:a16="http://schemas.microsoft.com/office/drawing/2014/main" id="{7112034F-A33C-4BBB-9CFB-D2ED7407169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1547" y="1701422"/>
            <a:ext cx="2475527" cy="492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3" descr="A screenshot of a cell phone&#10;&#10;Description automatically generated">
            <a:extLst>
              <a:ext uri="{FF2B5EF4-FFF2-40B4-BE49-F238E27FC236}">
                <a16:creationId xmlns:a16="http://schemas.microsoft.com/office/drawing/2014/main" id="{2B3E0B1F-7E29-4113-B87B-1B1FB0460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13581" y="1701423"/>
            <a:ext cx="2475526" cy="4926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4" descr="A screenshot of a cell phone&#10;&#10;Description automatically generated">
            <a:extLst>
              <a:ext uri="{FF2B5EF4-FFF2-40B4-BE49-F238E27FC236}">
                <a16:creationId xmlns:a16="http://schemas.microsoft.com/office/drawing/2014/main" id="{22DC8862-445C-4B55-9ED0-7EC71E14FF7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5614" y="1701423"/>
            <a:ext cx="2475526" cy="4926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5" descr="A screenshot of a cell phone&#10;&#10;Description automatically generated">
            <a:extLst>
              <a:ext uri="{FF2B5EF4-FFF2-40B4-BE49-F238E27FC236}">
                <a16:creationId xmlns:a16="http://schemas.microsoft.com/office/drawing/2014/main" id="{A06D2A73-1EF3-4BF6-8AE5-E58235FDF93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97648" y="1701423"/>
            <a:ext cx="2475526" cy="4926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DBC58E8C-1F03-4053-8B32-77879BED9E4C}"/>
              </a:ext>
            </a:extLst>
          </p:cNvPr>
          <p:cNvSpPr txBox="1"/>
          <p:nvPr/>
        </p:nvSpPr>
        <p:spPr>
          <a:xfrm>
            <a:off x="5181705" y="6460498"/>
            <a:ext cx="4426591" cy="261610"/>
          </a:xfrm>
          <a:prstGeom prst="rect">
            <a:avLst/>
          </a:prstGeom>
          <a:noFill/>
        </p:spPr>
        <p:txBody>
          <a:bodyPr wrap="square" rtlCol="0">
            <a:spAutoFit/>
          </a:bodyPr>
          <a:lstStyle/>
          <a:p>
            <a:pPr algn="r"/>
            <a:r>
              <a:rPr lang="en-US" sz="1100" dirty="0">
                <a:solidFill>
                  <a:schemeClr val="bg1"/>
                </a:solidFill>
              </a:rPr>
              <a:t>Mockups  only; subject to change</a:t>
            </a:r>
          </a:p>
        </p:txBody>
      </p:sp>
    </p:spTree>
    <p:extLst>
      <p:ext uri="{BB962C8B-B14F-4D97-AF65-F5344CB8AC3E}">
        <p14:creationId xmlns:p14="http://schemas.microsoft.com/office/powerpoint/2010/main" val="22763085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A7EC8CB-4361-40C6-A073-F6F8B159EB2F}"/>
              </a:ext>
            </a:extLst>
          </p:cNvPr>
          <p:cNvSpPr>
            <a:spLocks noGrp="1"/>
          </p:cNvSpPr>
          <p:nvPr>
            <p:ph type="ctrTitle"/>
          </p:nvPr>
        </p:nvSpPr>
        <p:spPr/>
        <p:txBody>
          <a:bodyPr/>
          <a:lstStyle/>
          <a:p>
            <a:r>
              <a:rPr lang="en-US" dirty="0"/>
              <a:t>Let’s Get Acquainted</a:t>
            </a:r>
          </a:p>
        </p:txBody>
      </p:sp>
      <p:sp>
        <p:nvSpPr>
          <p:cNvPr id="8" name="Text Placeholder 7">
            <a:extLst>
              <a:ext uri="{FF2B5EF4-FFF2-40B4-BE49-F238E27FC236}">
                <a16:creationId xmlns:a16="http://schemas.microsoft.com/office/drawing/2014/main" id="{E7B5FB36-6C75-44A6-813F-F90043F9E561}"/>
              </a:ext>
            </a:extLst>
          </p:cNvPr>
          <p:cNvSpPr>
            <a:spLocks noGrp="1"/>
          </p:cNvSpPr>
          <p:nvPr>
            <p:ph type="body" sz="quarter" idx="10"/>
          </p:nvPr>
        </p:nvSpPr>
        <p:spPr/>
        <p:txBody>
          <a:bodyPr/>
          <a:lstStyle/>
          <a:p>
            <a:endParaRPr lang="en-US" sz="2800" dirty="0"/>
          </a:p>
          <a:p>
            <a:r>
              <a:rPr lang="en-US" sz="2800" dirty="0"/>
              <a:t>Your name and credit union </a:t>
            </a:r>
          </a:p>
          <a:p>
            <a:endParaRPr lang="en-US" sz="2800" dirty="0"/>
          </a:p>
          <a:p>
            <a:r>
              <a:rPr lang="en-US" sz="2800" dirty="0"/>
              <a:t>Of the five topics on today’s agenda, which one is the most intriguing to you as a CEO? Which is the least?</a:t>
            </a:r>
          </a:p>
          <a:p>
            <a:endParaRPr lang="en-US" sz="2800" dirty="0"/>
          </a:p>
          <a:p>
            <a:r>
              <a:rPr lang="en-US" sz="2800" dirty="0"/>
              <a:t>What topic that we’re not covering today is high on your list for 2020?</a:t>
            </a:r>
          </a:p>
        </p:txBody>
      </p:sp>
      <p:sp>
        <p:nvSpPr>
          <p:cNvPr id="2" name="Slide Number Placeholder 1">
            <a:extLst>
              <a:ext uri="{FF2B5EF4-FFF2-40B4-BE49-F238E27FC236}">
                <a16:creationId xmlns:a16="http://schemas.microsoft.com/office/drawing/2014/main" id="{F59BF2CA-5C8C-4531-AFE8-23A9CB38455E}"/>
              </a:ext>
            </a:extLst>
          </p:cNvPr>
          <p:cNvSpPr>
            <a:spLocks noGrp="1"/>
          </p:cNvSpPr>
          <p:nvPr>
            <p:ph type="sldNum" sz="quarter" idx="4"/>
          </p:nvPr>
        </p:nvSpPr>
        <p:spPr/>
        <p:txBody>
          <a:bodyPr/>
          <a:lstStyle/>
          <a:p>
            <a:fld id="{E31375A4-56A4-47D6-9801-1991572033F7}" type="slidenum">
              <a:rPr lang="en-US" smtClean="0"/>
              <a:pPr/>
              <a:t>6</a:t>
            </a:fld>
            <a:endParaRPr lang="en-US" dirty="0"/>
          </a:p>
        </p:txBody>
      </p:sp>
      <p:sp>
        <p:nvSpPr>
          <p:cNvPr id="3" name="TextBox 2">
            <a:extLst>
              <a:ext uri="{FF2B5EF4-FFF2-40B4-BE49-F238E27FC236}">
                <a16:creationId xmlns:a16="http://schemas.microsoft.com/office/drawing/2014/main" id="{77C3D9A9-460D-45CF-9D3D-D4E23D40F9ED}"/>
              </a:ext>
            </a:extLst>
          </p:cNvPr>
          <p:cNvSpPr txBox="1"/>
          <p:nvPr/>
        </p:nvSpPr>
        <p:spPr>
          <a:xfrm>
            <a:off x="647701" y="3967480"/>
            <a:ext cx="3781686" cy="646587"/>
          </a:xfrm>
          <a:prstGeom prst="rect">
            <a:avLst/>
          </a:prstGeom>
          <a:noFill/>
        </p:spPr>
        <p:txBody>
          <a:bodyPr wrap="square" rtlCol="0">
            <a:spAutoFit/>
          </a:bodyPr>
          <a:lstStyle/>
          <a:p>
            <a:r>
              <a:rPr lang="en-US" sz="1801" dirty="0">
                <a:solidFill>
                  <a:schemeClr val="bg1"/>
                </a:solidFill>
              </a:rPr>
              <a:t>ROUND-ROBIN INTRODUCTIONS</a:t>
            </a:r>
            <a:br>
              <a:rPr lang="en-US" sz="1801" dirty="0">
                <a:solidFill>
                  <a:schemeClr val="bg1"/>
                </a:solidFill>
              </a:rPr>
            </a:br>
            <a:r>
              <a:rPr lang="en-US" sz="1801" dirty="0">
                <a:solidFill>
                  <a:schemeClr val="bg1"/>
                </a:solidFill>
              </a:rPr>
              <a:t>45 MINUTES</a:t>
            </a:r>
          </a:p>
        </p:txBody>
      </p:sp>
    </p:spTree>
    <p:extLst>
      <p:ext uri="{BB962C8B-B14F-4D97-AF65-F5344CB8AC3E}">
        <p14:creationId xmlns:p14="http://schemas.microsoft.com/office/powerpoint/2010/main" val="8637739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C181E13-9D01-4D28-80E7-915B0510C6F9}"/>
              </a:ext>
            </a:extLst>
          </p:cNvPr>
          <p:cNvSpPr>
            <a:spLocks noGrp="1"/>
          </p:cNvSpPr>
          <p:nvPr>
            <p:ph idx="15"/>
          </p:nvPr>
        </p:nvSpPr>
        <p:spPr/>
        <p:txBody>
          <a:bodyPr/>
          <a:lstStyle/>
          <a:p>
            <a:r>
              <a:rPr lang="en-US" sz="1800" dirty="0"/>
              <a:t>Classic ACH transactions</a:t>
            </a:r>
          </a:p>
          <a:p>
            <a:pPr lvl="1"/>
            <a:r>
              <a:rPr lang="en-US" sz="1800" dirty="0"/>
              <a:t>Received from the Fed and processed by CU*Answers Operations</a:t>
            </a:r>
          </a:p>
          <a:p>
            <a:r>
              <a:rPr lang="en-US" sz="1800" dirty="0"/>
              <a:t>A2A and A2AFT (recurring)</a:t>
            </a:r>
          </a:p>
          <a:p>
            <a:r>
              <a:rPr lang="en-US" sz="1800" dirty="0"/>
              <a:t>Bill Pay (when sent via ACH)</a:t>
            </a:r>
          </a:p>
        </p:txBody>
      </p:sp>
      <p:sp>
        <p:nvSpPr>
          <p:cNvPr id="21" name="Title 20">
            <a:extLst>
              <a:ext uri="{FF2B5EF4-FFF2-40B4-BE49-F238E27FC236}">
                <a16:creationId xmlns:a16="http://schemas.microsoft.com/office/drawing/2014/main" id="{821F7714-CE88-453F-8977-1EF0544ECACC}"/>
              </a:ext>
            </a:extLst>
          </p:cNvPr>
          <p:cNvSpPr>
            <a:spLocks noGrp="1"/>
          </p:cNvSpPr>
          <p:nvPr>
            <p:ph type="title"/>
          </p:nvPr>
        </p:nvSpPr>
        <p:spPr/>
        <p:txBody>
          <a:bodyPr/>
          <a:lstStyle/>
          <a:p>
            <a:r>
              <a:rPr lang="en-US" dirty="0"/>
              <a:t>ACH as a solution for retail consumers and business members</a:t>
            </a:r>
          </a:p>
        </p:txBody>
      </p:sp>
      <p:sp>
        <p:nvSpPr>
          <p:cNvPr id="4" name="Slide Number Placeholder 3">
            <a:extLst>
              <a:ext uri="{FF2B5EF4-FFF2-40B4-BE49-F238E27FC236}">
                <a16:creationId xmlns:a16="http://schemas.microsoft.com/office/drawing/2014/main" id="{87EEB21B-75BE-4B55-8369-19342061E8A4}"/>
              </a:ext>
            </a:extLst>
          </p:cNvPr>
          <p:cNvSpPr>
            <a:spLocks noGrp="1"/>
          </p:cNvSpPr>
          <p:nvPr>
            <p:ph type="sldNum" sz="quarter" idx="4"/>
          </p:nvPr>
        </p:nvSpPr>
        <p:spPr/>
        <p:txBody>
          <a:bodyPr/>
          <a:lstStyle/>
          <a:p>
            <a:fld id="{E31375A4-56A4-47D6-9801-1991572033F7}" type="slidenum">
              <a:rPr lang="en-US" smtClean="0"/>
              <a:pPr/>
              <a:t>60</a:t>
            </a:fld>
            <a:endParaRPr lang="en-US" dirty="0"/>
          </a:p>
        </p:txBody>
      </p:sp>
      <p:sp>
        <p:nvSpPr>
          <p:cNvPr id="23" name="Text Placeholder 22">
            <a:extLst>
              <a:ext uri="{FF2B5EF4-FFF2-40B4-BE49-F238E27FC236}">
                <a16:creationId xmlns:a16="http://schemas.microsoft.com/office/drawing/2014/main" id="{39CEB435-39DD-48E1-B795-21C3507786BC}"/>
              </a:ext>
            </a:extLst>
          </p:cNvPr>
          <p:cNvSpPr>
            <a:spLocks noGrp="1"/>
          </p:cNvSpPr>
          <p:nvPr>
            <p:ph type="body" sz="quarter" idx="14"/>
          </p:nvPr>
        </p:nvSpPr>
        <p:spPr/>
        <p:txBody>
          <a:bodyPr/>
          <a:lstStyle/>
          <a:p>
            <a:r>
              <a:rPr lang="en-US" dirty="0"/>
              <a:t>Why does FCU feel like they have all the ACH solutions they need, and so many other CUs feel they don’t have any?</a:t>
            </a:r>
          </a:p>
        </p:txBody>
      </p:sp>
      <p:sp>
        <p:nvSpPr>
          <p:cNvPr id="22" name="Text Placeholder 21">
            <a:extLst>
              <a:ext uri="{FF2B5EF4-FFF2-40B4-BE49-F238E27FC236}">
                <a16:creationId xmlns:a16="http://schemas.microsoft.com/office/drawing/2014/main" id="{DAA25D7E-2155-4587-AC68-6AFA6688B83B}"/>
              </a:ext>
            </a:extLst>
          </p:cNvPr>
          <p:cNvSpPr>
            <a:spLocks noGrp="1"/>
          </p:cNvSpPr>
          <p:nvPr>
            <p:ph type="body" sz="quarter" idx="13"/>
          </p:nvPr>
        </p:nvSpPr>
        <p:spPr/>
        <p:txBody>
          <a:bodyPr/>
          <a:lstStyle/>
          <a:p>
            <a:r>
              <a:rPr lang="en-US" dirty="0"/>
              <a:t>How does a CEO know when they have a hole in their roster of ach solutions?</a:t>
            </a:r>
          </a:p>
        </p:txBody>
      </p:sp>
      <p:sp>
        <p:nvSpPr>
          <p:cNvPr id="15" name="Content Placeholder 14">
            <a:extLst>
              <a:ext uri="{FF2B5EF4-FFF2-40B4-BE49-F238E27FC236}">
                <a16:creationId xmlns:a16="http://schemas.microsoft.com/office/drawing/2014/main" id="{384D696C-FEB2-49C5-948A-D3237F92A79D}"/>
              </a:ext>
            </a:extLst>
          </p:cNvPr>
          <p:cNvSpPr>
            <a:spLocks noGrp="1"/>
          </p:cNvSpPr>
          <p:nvPr>
            <p:ph sz="quarter" idx="16"/>
          </p:nvPr>
        </p:nvSpPr>
        <p:spPr/>
        <p:txBody>
          <a:bodyPr/>
          <a:lstStyle/>
          <a:p>
            <a:r>
              <a:rPr lang="en-US" sz="1800" dirty="0"/>
              <a:t>AutoBooks</a:t>
            </a:r>
          </a:p>
          <a:p>
            <a:r>
              <a:rPr lang="en-US" sz="1800" dirty="0"/>
              <a:t>Classic ACH transactions, including for employee payroll</a:t>
            </a:r>
          </a:p>
          <a:p>
            <a:pPr lvl="1"/>
            <a:r>
              <a:rPr lang="en-US" sz="1800" dirty="0"/>
              <a:t>Received from the Fed and processed </a:t>
            </a:r>
            <a:br>
              <a:rPr lang="en-US" sz="1800" dirty="0"/>
            </a:br>
            <a:r>
              <a:rPr lang="en-US" sz="1800" dirty="0"/>
              <a:t>by CU*Answers Operations</a:t>
            </a:r>
          </a:p>
          <a:p>
            <a:r>
              <a:rPr lang="en-US" sz="1800" dirty="0"/>
              <a:t>A2A and A2AFT (recurring)</a:t>
            </a:r>
          </a:p>
          <a:p>
            <a:r>
              <a:rPr lang="en-US" sz="1800" dirty="0"/>
              <a:t>Business Bill Payment (powered by iPay)</a:t>
            </a:r>
          </a:p>
          <a:p>
            <a:pPr lvl="1"/>
            <a:r>
              <a:rPr lang="en-US" sz="1800" dirty="0"/>
              <a:t>Payroll and bill pay via ACH</a:t>
            </a:r>
          </a:p>
        </p:txBody>
      </p:sp>
      <p:sp>
        <p:nvSpPr>
          <p:cNvPr id="17" name="Text Placeholder 16">
            <a:extLst>
              <a:ext uri="{FF2B5EF4-FFF2-40B4-BE49-F238E27FC236}">
                <a16:creationId xmlns:a16="http://schemas.microsoft.com/office/drawing/2014/main" id="{27B2373E-9F17-4B02-8577-F2C59B2166F3}"/>
              </a:ext>
            </a:extLst>
          </p:cNvPr>
          <p:cNvSpPr>
            <a:spLocks noGrp="1"/>
          </p:cNvSpPr>
          <p:nvPr>
            <p:ph type="body" idx="1"/>
          </p:nvPr>
        </p:nvSpPr>
        <p:spPr/>
        <p:txBody>
          <a:bodyPr/>
          <a:lstStyle/>
          <a:p>
            <a:r>
              <a:rPr lang="en-US" dirty="0"/>
              <a:t>FCU Services for Retail Members</a:t>
            </a:r>
          </a:p>
        </p:txBody>
      </p:sp>
      <p:sp>
        <p:nvSpPr>
          <p:cNvPr id="18" name="Text Placeholder 17">
            <a:extLst>
              <a:ext uri="{FF2B5EF4-FFF2-40B4-BE49-F238E27FC236}">
                <a16:creationId xmlns:a16="http://schemas.microsoft.com/office/drawing/2014/main" id="{877729A8-AE3A-48CB-B285-7DF7619B5F3F}"/>
              </a:ext>
            </a:extLst>
          </p:cNvPr>
          <p:cNvSpPr>
            <a:spLocks noGrp="1"/>
          </p:cNvSpPr>
          <p:nvPr>
            <p:ph type="body" sz="quarter" idx="3"/>
          </p:nvPr>
        </p:nvSpPr>
        <p:spPr/>
        <p:txBody>
          <a:bodyPr/>
          <a:lstStyle/>
          <a:p>
            <a:r>
              <a:rPr lang="en-US" dirty="0"/>
              <a:t>FCU Services for Business Members</a:t>
            </a:r>
          </a:p>
        </p:txBody>
      </p:sp>
      <p:pic>
        <p:nvPicPr>
          <p:cNvPr id="8" name="Picture 7" descr="A picture containing drawing&#10;&#10;Description automatically generated">
            <a:extLst>
              <a:ext uri="{FF2B5EF4-FFF2-40B4-BE49-F238E27FC236}">
                <a16:creationId xmlns:a16="http://schemas.microsoft.com/office/drawing/2014/main" id="{41EC9B86-3BE3-4C86-9315-944CFA5349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7782" y="4649665"/>
            <a:ext cx="3318507" cy="2066615"/>
          </a:xfrm>
          <a:prstGeom prst="rect">
            <a:avLst/>
          </a:prstGeom>
        </p:spPr>
      </p:pic>
    </p:spTree>
    <p:extLst>
      <p:ext uri="{BB962C8B-B14F-4D97-AF65-F5344CB8AC3E}">
        <p14:creationId xmlns:p14="http://schemas.microsoft.com/office/powerpoint/2010/main" val="23354992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3A33BE3-0F34-428A-B96D-F23A9C2EA973}"/>
              </a:ext>
            </a:extLst>
          </p:cNvPr>
          <p:cNvSpPr>
            <a:spLocks noGrp="1"/>
          </p:cNvSpPr>
          <p:nvPr>
            <p:ph type="title"/>
          </p:nvPr>
        </p:nvSpPr>
        <p:spPr/>
        <p:txBody>
          <a:bodyPr/>
          <a:lstStyle/>
          <a:p>
            <a:r>
              <a:rPr lang="en-US" dirty="0"/>
              <a:t>Speaking of A2A...</a:t>
            </a:r>
          </a:p>
        </p:txBody>
      </p:sp>
      <p:sp>
        <p:nvSpPr>
          <p:cNvPr id="4" name="Slide Number Placeholder 3">
            <a:extLst>
              <a:ext uri="{FF2B5EF4-FFF2-40B4-BE49-F238E27FC236}">
                <a16:creationId xmlns:a16="http://schemas.microsoft.com/office/drawing/2014/main" id="{EBDD1C30-211A-49E6-B5F2-3E188286D4ED}"/>
              </a:ext>
            </a:extLst>
          </p:cNvPr>
          <p:cNvSpPr>
            <a:spLocks noGrp="1"/>
          </p:cNvSpPr>
          <p:nvPr>
            <p:ph type="sldNum" sz="quarter" idx="4"/>
          </p:nvPr>
        </p:nvSpPr>
        <p:spPr/>
        <p:txBody>
          <a:bodyPr/>
          <a:lstStyle/>
          <a:p>
            <a:fld id="{E31375A4-56A4-47D6-9801-1991572033F7}" type="slidenum">
              <a:rPr lang="en-US" smtClean="0"/>
              <a:pPr/>
              <a:t>61</a:t>
            </a:fld>
            <a:endParaRPr lang="en-US" dirty="0"/>
          </a:p>
        </p:txBody>
      </p:sp>
      <p:sp>
        <p:nvSpPr>
          <p:cNvPr id="17" name="Text Placeholder 16">
            <a:extLst>
              <a:ext uri="{FF2B5EF4-FFF2-40B4-BE49-F238E27FC236}">
                <a16:creationId xmlns:a16="http://schemas.microsoft.com/office/drawing/2014/main" id="{6A117EC4-294F-4D0A-B4D4-1973A1A04DC7}"/>
              </a:ext>
            </a:extLst>
          </p:cNvPr>
          <p:cNvSpPr>
            <a:spLocks noGrp="1"/>
          </p:cNvSpPr>
          <p:nvPr>
            <p:ph type="body" sz="quarter" idx="13"/>
          </p:nvPr>
        </p:nvSpPr>
        <p:spPr>
          <a:xfrm>
            <a:off x="1184410" y="1223137"/>
            <a:ext cx="8934375" cy="342968"/>
          </a:xfrm>
        </p:spPr>
        <p:txBody>
          <a:bodyPr/>
          <a:lstStyle/>
          <a:p>
            <a:r>
              <a:rPr lang="en-US" dirty="0"/>
              <a:t>Runs the gamut From “</a:t>
            </a:r>
            <a:r>
              <a:rPr lang="en-US" dirty="0" err="1"/>
              <a:t>keepin</a:t>
            </a:r>
            <a:r>
              <a:rPr lang="en-US" dirty="0"/>
              <a:t>’ up with the joneses” to a real solution </a:t>
            </a:r>
          </a:p>
        </p:txBody>
      </p:sp>
      <p:sp>
        <p:nvSpPr>
          <p:cNvPr id="18" name="Text Placeholder 17">
            <a:extLst>
              <a:ext uri="{FF2B5EF4-FFF2-40B4-BE49-F238E27FC236}">
                <a16:creationId xmlns:a16="http://schemas.microsoft.com/office/drawing/2014/main" id="{48425492-0623-4AF7-9791-0936F5DC96EE}"/>
              </a:ext>
            </a:extLst>
          </p:cNvPr>
          <p:cNvSpPr>
            <a:spLocks noGrp="1"/>
          </p:cNvSpPr>
          <p:nvPr>
            <p:ph type="body" sz="quarter" idx="14"/>
          </p:nvPr>
        </p:nvSpPr>
        <p:spPr>
          <a:xfrm>
            <a:off x="7789653" y="5418814"/>
            <a:ext cx="4182366" cy="914400"/>
          </a:xfrm>
        </p:spPr>
        <p:txBody>
          <a:bodyPr/>
          <a:lstStyle/>
          <a:p>
            <a:r>
              <a:rPr lang="en-US" dirty="0"/>
              <a:t>Are you talking to each other about how to make this tactic real for your members?</a:t>
            </a:r>
          </a:p>
        </p:txBody>
      </p:sp>
      <p:graphicFrame>
        <p:nvGraphicFramePr>
          <p:cNvPr id="20" name="Table 19">
            <a:extLst>
              <a:ext uri="{FF2B5EF4-FFF2-40B4-BE49-F238E27FC236}">
                <a16:creationId xmlns:a16="http://schemas.microsoft.com/office/drawing/2014/main" id="{3E835D81-1E27-4D69-8B92-4EC438076539}"/>
              </a:ext>
            </a:extLst>
          </p:cNvPr>
          <p:cNvGraphicFramePr>
            <a:graphicFrameLocks noGrp="1"/>
          </p:cNvGraphicFramePr>
          <p:nvPr>
            <p:extLst>
              <p:ext uri="{D42A27DB-BD31-4B8C-83A1-F6EECF244321}">
                <p14:modId xmlns:p14="http://schemas.microsoft.com/office/powerpoint/2010/main" val="3584593848"/>
              </p:ext>
            </p:extLst>
          </p:nvPr>
        </p:nvGraphicFramePr>
        <p:xfrm>
          <a:off x="1184409" y="1752343"/>
          <a:ext cx="5492436" cy="3466638"/>
        </p:xfrm>
        <a:graphic>
          <a:graphicData uri="http://schemas.openxmlformats.org/drawingml/2006/table">
            <a:tbl>
              <a:tblPr firstRow="1" firstCol="1" lastRow="1" bandRow="1">
                <a:tableStyleId>{0E3FDE45-AF77-4B5C-9715-49D594BDF05E}</a:tableStyleId>
              </a:tblPr>
              <a:tblGrid>
                <a:gridCol w="1601923">
                  <a:extLst>
                    <a:ext uri="{9D8B030D-6E8A-4147-A177-3AD203B41FA5}">
                      <a16:colId xmlns:a16="http://schemas.microsoft.com/office/drawing/2014/main" val="1904231607"/>
                    </a:ext>
                  </a:extLst>
                </a:gridCol>
                <a:gridCol w="1000664">
                  <a:extLst>
                    <a:ext uri="{9D8B030D-6E8A-4147-A177-3AD203B41FA5}">
                      <a16:colId xmlns:a16="http://schemas.microsoft.com/office/drawing/2014/main" val="1778555366"/>
                    </a:ext>
                  </a:extLst>
                </a:gridCol>
                <a:gridCol w="1470804">
                  <a:extLst>
                    <a:ext uri="{9D8B030D-6E8A-4147-A177-3AD203B41FA5}">
                      <a16:colId xmlns:a16="http://schemas.microsoft.com/office/drawing/2014/main" val="1225483330"/>
                    </a:ext>
                  </a:extLst>
                </a:gridCol>
                <a:gridCol w="1419045">
                  <a:extLst>
                    <a:ext uri="{9D8B030D-6E8A-4147-A177-3AD203B41FA5}">
                      <a16:colId xmlns:a16="http://schemas.microsoft.com/office/drawing/2014/main" val="1109281033"/>
                    </a:ext>
                  </a:extLst>
                </a:gridCol>
              </a:tblGrid>
              <a:tr h="601286">
                <a:tc>
                  <a:txBody>
                    <a:bodyPr/>
                    <a:lstStyle/>
                    <a:p>
                      <a:pPr marL="0" marR="0">
                        <a:spcBef>
                          <a:spcPts val="0"/>
                        </a:spcBef>
                        <a:spcAft>
                          <a:spcPts val="0"/>
                        </a:spcAft>
                      </a:pPr>
                      <a:r>
                        <a:rPr lang="en-US" sz="1600" dirty="0"/>
                        <a:t>Month/Year</a:t>
                      </a:r>
                    </a:p>
                  </a:txBody>
                  <a:tcPr marL="68580" marR="68580" marT="0" marB="0" anchor="ctr"/>
                </a:tc>
                <a:tc>
                  <a:txBody>
                    <a:bodyPr/>
                    <a:lstStyle/>
                    <a:p>
                      <a:pPr marL="0" marR="0" algn="r">
                        <a:spcBef>
                          <a:spcPts val="0"/>
                        </a:spcBef>
                        <a:spcAft>
                          <a:spcPts val="0"/>
                        </a:spcAft>
                      </a:pPr>
                      <a:r>
                        <a:rPr lang="en-US" sz="1600" dirty="0"/>
                        <a:t># of CUs</a:t>
                      </a:r>
                    </a:p>
                  </a:txBody>
                  <a:tcPr marL="68580" marR="68580" marT="0" marB="0" anchor="ctr"/>
                </a:tc>
                <a:tc>
                  <a:txBody>
                    <a:bodyPr/>
                    <a:lstStyle/>
                    <a:p>
                      <a:pPr marL="0" marR="0" algn="r">
                        <a:spcBef>
                          <a:spcPts val="0"/>
                        </a:spcBef>
                        <a:spcAft>
                          <a:spcPts val="0"/>
                        </a:spcAft>
                      </a:pPr>
                      <a:r>
                        <a:rPr lang="en-US" sz="1600" dirty="0"/>
                        <a:t># of A2A Trans</a:t>
                      </a:r>
                    </a:p>
                  </a:txBody>
                  <a:tcPr marL="68580" marR="68580" marT="0" marB="0" anchor="ctr"/>
                </a:tc>
                <a:tc>
                  <a:txBody>
                    <a:bodyPr/>
                    <a:lstStyle/>
                    <a:p>
                      <a:pPr marL="0" marR="0" algn="r">
                        <a:spcBef>
                          <a:spcPts val="0"/>
                        </a:spcBef>
                        <a:spcAft>
                          <a:spcPts val="0"/>
                        </a:spcAft>
                      </a:pPr>
                      <a:r>
                        <a:rPr lang="en-US" sz="1600" dirty="0"/>
                        <a:t>Avg # </a:t>
                      </a:r>
                      <a:br>
                        <a:rPr lang="en-US" sz="1600" dirty="0"/>
                      </a:br>
                      <a:r>
                        <a:rPr lang="en-US" sz="1600" dirty="0"/>
                        <a:t>of Trans</a:t>
                      </a:r>
                    </a:p>
                  </a:txBody>
                  <a:tcPr marL="68580" marR="68580" marT="0" marB="0" anchor="ctr"/>
                </a:tc>
                <a:extLst>
                  <a:ext uri="{0D108BD9-81ED-4DB2-BD59-A6C34878D82A}">
                    <a16:rowId xmlns:a16="http://schemas.microsoft.com/office/drawing/2014/main" val="45823474"/>
                  </a:ext>
                </a:extLst>
              </a:tr>
              <a:tr h="358169">
                <a:tc>
                  <a:txBody>
                    <a:bodyPr/>
                    <a:lstStyle/>
                    <a:p>
                      <a:pPr marL="0" marR="0">
                        <a:spcBef>
                          <a:spcPts val="0"/>
                        </a:spcBef>
                        <a:spcAft>
                          <a:spcPts val="0"/>
                        </a:spcAft>
                      </a:pPr>
                      <a:r>
                        <a:rPr lang="en-US" sz="1600" dirty="0"/>
                        <a:t>April 2019</a:t>
                      </a:r>
                    </a:p>
                  </a:txBody>
                  <a:tcPr marL="68580" marR="68580" marT="0" marB="0" anchor="ctr"/>
                </a:tc>
                <a:tc>
                  <a:txBody>
                    <a:bodyPr/>
                    <a:lstStyle/>
                    <a:p>
                      <a:pPr marL="0" marR="0" algn="r">
                        <a:spcBef>
                          <a:spcPts val="0"/>
                        </a:spcBef>
                        <a:spcAft>
                          <a:spcPts val="0"/>
                        </a:spcAft>
                      </a:pPr>
                      <a:r>
                        <a:rPr lang="en-US" sz="1600" dirty="0"/>
                        <a:t>112</a:t>
                      </a:r>
                    </a:p>
                  </a:txBody>
                  <a:tcPr marL="68580" marR="68580" marT="0" marB="0" anchor="ctr"/>
                </a:tc>
                <a:tc>
                  <a:txBody>
                    <a:bodyPr/>
                    <a:lstStyle/>
                    <a:p>
                      <a:pPr marL="0" marR="0" algn="r">
                        <a:spcBef>
                          <a:spcPts val="0"/>
                        </a:spcBef>
                        <a:spcAft>
                          <a:spcPts val="0"/>
                        </a:spcAft>
                      </a:pPr>
                      <a:r>
                        <a:rPr lang="en-US" sz="1600" dirty="0"/>
                        <a:t>34,412</a:t>
                      </a:r>
                    </a:p>
                  </a:txBody>
                  <a:tcPr marL="68580" marR="68580" marT="0" marB="0" anchor="ctr"/>
                </a:tc>
                <a:tc>
                  <a:txBody>
                    <a:bodyPr/>
                    <a:lstStyle/>
                    <a:p>
                      <a:pPr marL="0" marR="0" algn="r">
                        <a:spcBef>
                          <a:spcPts val="0"/>
                        </a:spcBef>
                        <a:spcAft>
                          <a:spcPts val="0"/>
                        </a:spcAft>
                      </a:pPr>
                      <a:r>
                        <a:rPr lang="en-US" sz="1600"/>
                        <a:t>307</a:t>
                      </a:r>
                    </a:p>
                  </a:txBody>
                  <a:tcPr marL="68580" marR="68580" marT="0" marB="0" anchor="ctr"/>
                </a:tc>
                <a:extLst>
                  <a:ext uri="{0D108BD9-81ED-4DB2-BD59-A6C34878D82A}">
                    <a16:rowId xmlns:a16="http://schemas.microsoft.com/office/drawing/2014/main" val="3875875857"/>
                  </a:ext>
                </a:extLst>
              </a:tr>
              <a:tr h="358169">
                <a:tc>
                  <a:txBody>
                    <a:bodyPr/>
                    <a:lstStyle/>
                    <a:p>
                      <a:pPr marL="0" marR="0">
                        <a:spcBef>
                          <a:spcPts val="0"/>
                        </a:spcBef>
                        <a:spcAft>
                          <a:spcPts val="0"/>
                        </a:spcAft>
                      </a:pPr>
                      <a:r>
                        <a:rPr lang="en-US" sz="1600"/>
                        <a:t>May 2019</a:t>
                      </a:r>
                    </a:p>
                  </a:txBody>
                  <a:tcPr marL="68580" marR="68580" marT="0" marB="0" anchor="ctr"/>
                </a:tc>
                <a:tc>
                  <a:txBody>
                    <a:bodyPr/>
                    <a:lstStyle/>
                    <a:p>
                      <a:pPr marL="0" marR="0" algn="r">
                        <a:spcBef>
                          <a:spcPts val="0"/>
                        </a:spcBef>
                        <a:spcAft>
                          <a:spcPts val="0"/>
                        </a:spcAft>
                      </a:pPr>
                      <a:r>
                        <a:rPr lang="en-US" sz="1600" dirty="0"/>
                        <a:t>116</a:t>
                      </a:r>
                    </a:p>
                  </a:txBody>
                  <a:tcPr marL="68580" marR="68580" marT="0" marB="0" anchor="ctr"/>
                </a:tc>
                <a:tc>
                  <a:txBody>
                    <a:bodyPr/>
                    <a:lstStyle/>
                    <a:p>
                      <a:pPr marL="0" marR="0" algn="r">
                        <a:spcBef>
                          <a:spcPts val="0"/>
                        </a:spcBef>
                        <a:spcAft>
                          <a:spcPts val="0"/>
                        </a:spcAft>
                      </a:pPr>
                      <a:r>
                        <a:rPr lang="en-US" sz="1600" dirty="0"/>
                        <a:t>35,510</a:t>
                      </a:r>
                    </a:p>
                  </a:txBody>
                  <a:tcPr marL="68580" marR="68580" marT="0" marB="0" anchor="ctr"/>
                </a:tc>
                <a:tc>
                  <a:txBody>
                    <a:bodyPr/>
                    <a:lstStyle/>
                    <a:p>
                      <a:pPr marL="0" marR="0" algn="r">
                        <a:spcBef>
                          <a:spcPts val="0"/>
                        </a:spcBef>
                        <a:spcAft>
                          <a:spcPts val="0"/>
                        </a:spcAft>
                      </a:pPr>
                      <a:r>
                        <a:rPr lang="en-US" sz="1600"/>
                        <a:t>306</a:t>
                      </a:r>
                    </a:p>
                  </a:txBody>
                  <a:tcPr marL="68580" marR="68580" marT="0" marB="0" anchor="ctr"/>
                </a:tc>
                <a:extLst>
                  <a:ext uri="{0D108BD9-81ED-4DB2-BD59-A6C34878D82A}">
                    <a16:rowId xmlns:a16="http://schemas.microsoft.com/office/drawing/2014/main" val="3242533870"/>
                  </a:ext>
                </a:extLst>
              </a:tr>
              <a:tr h="358169">
                <a:tc>
                  <a:txBody>
                    <a:bodyPr/>
                    <a:lstStyle/>
                    <a:p>
                      <a:pPr marL="0" marR="0">
                        <a:spcBef>
                          <a:spcPts val="0"/>
                        </a:spcBef>
                        <a:spcAft>
                          <a:spcPts val="0"/>
                        </a:spcAft>
                      </a:pPr>
                      <a:r>
                        <a:rPr lang="en-US" sz="1600"/>
                        <a:t>June 2019</a:t>
                      </a:r>
                    </a:p>
                  </a:txBody>
                  <a:tcPr marL="68580" marR="68580" marT="0" marB="0" anchor="ctr"/>
                </a:tc>
                <a:tc>
                  <a:txBody>
                    <a:bodyPr/>
                    <a:lstStyle/>
                    <a:p>
                      <a:pPr marL="0" marR="0" algn="r">
                        <a:spcBef>
                          <a:spcPts val="0"/>
                        </a:spcBef>
                        <a:spcAft>
                          <a:spcPts val="0"/>
                        </a:spcAft>
                      </a:pPr>
                      <a:r>
                        <a:rPr lang="en-US" sz="1600" dirty="0"/>
                        <a:t>117</a:t>
                      </a:r>
                    </a:p>
                  </a:txBody>
                  <a:tcPr marL="68580" marR="68580" marT="0" marB="0" anchor="ctr"/>
                </a:tc>
                <a:tc>
                  <a:txBody>
                    <a:bodyPr/>
                    <a:lstStyle/>
                    <a:p>
                      <a:pPr marL="0" marR="0" algn="r">
                        <a:spcBef>
                          <a:spcPts val="0"/>
                        </a:spcBef>
                        <a:spcAft>
                          <a:spcPts val="0"/>
                        </a:spcAft>
                      </a:pPr>
                      <a:r>
                        <a:rPr lang="en-US" sz="1600" dirty="0"/>
                        <a:t>36,552</a:t>
                      </a:r>
                    </a:p>
                  </a:txBody>
                  <a:tcPr marL="68580" marR="68580" marT="0" marB="0" anchor="ctr"/>
                </a:tc>
                <a:tc>
                  <a:txBody>
                    <a:bodyPr/>
                    <a:lstStyle/>
                    <a:p>
                      <a:pPr marL="0" marR="0" algn="r">
                        <a:spcBef>
                          <a:spcPts val="0"/>
                        </a:spcBef>
                        <a:spcAft>
                          <a:spcPts val="0"/>
                        </a:spcAft>
                      </a:pPr>
                      <a:r>
                        <a:rPr lang="en-US" sz="1600" dirty="0"/>
                        <a:t>312</a:t>
                      </a:r>
                    </a:p>
                  </a:txBody>
                  <a:tcPr marL="68580" marR="68580" marT="0" marB="0" anchor="ctr"/>
                </a:tc>
                <a:extLst>
                  <a:ext uri="{0D108BD9-81ED-4DB2-BD59-A6C34878D82A}">
                    <a16:rowId xmlns:a16="http://schemas.microsoft.com/office/drawing/2014/main" val="1012924177"/>
                  </a:ext>
                </a:extLst>
              </a:tr>
              <a:tr h="358169">
                <a:tc>
                  <a:txBody>
                    <a:bodyPr/>
                    <a:lstStyle/>
                    <a:p>
                      <a:pPr marL="0" marR="0">
                        <a:spcBef>
                          <a:spcPts val="0"/>
                        </a:spcBef>
                        <a:spcAft>
                          <a:spcPts val="0"/>
                        </a:spcAft>
                      </a:pPr>
                      <a:r>
                        <a:rPr lang="en-US" sz="1600" dirty="0"/>
                        <a:t>July 2019</a:t>
                      </a:r>
                    </a:p>
                  </a:txBody>
                  <a:tcPr marL="68580" marR="68580" marT="0" marB="0" anchor="ctr"/>
                </a:tc>
                <a:tc>
                  <a:txBody>
                    <a:bodyPr/>
                    <a:lstStyle/>
                    <a:p>
                      <a:pPr marL="0" marR="0" algn="r">
                        <a:spcBef>
                          <a:spcPts val="0"/>
                        </a:spcBef>
                        <a:spcAft>
                          <a:spcPts val="0"/>
                        </a:spcAft>
                      </a:pPr>
                      <a:r>
                        <a:rPr lang="en-US" sz="1600" dirty="0"/>
                        <a:t>121</a:t>
                      </a:r>
                    </a:p>
                  </a:txBody>
                  <a:tcPr marL="68580" marR="68580" marT="0" marB="0" anchor="ctr"/>
                </a:tc>
                <a:tc>
                  <a:txBody>
                    <a:bodyPr/>
                    <a:lstStyle/>
                    <a:p>
                      <a:pPr marL="0" marR="0" algn="r">
                        <a:spcBef>
                          <a:spcPts val="0"/>
                        </a:spcBef>
                        <a:spcAft>
                          <a:spcPts val="0"/>
                        </a:spcAft>
                      </a:pPr>
                      <a:r>
                        <a:rPr lang="en-US" sz="1600" dirty="0"/>
                        <a:t>33,830</a:t>
                      </a:r>
                    </a:p>
                  </a:txBody>
                  <a:tcPr marL="68580" marR="68580" marT="0" marB="0" anchor="ctr"/>
                </a:tc>
                <a:tc>
                  <a:txBody>
                    <a:bodyPr/>
                    <a:lstStyle/>
                    <a:p>
                      <a:pPr marL="0" marR="0" algn="r">
                        <a:spcBef>
                          <a:spcPts val="0"/>
                        </a:spcBef>
                        <a:spcAft>
                          <a:spcPts val="0"/>
                        </a:spcAft>
                      </a:pPr>
                      <a:r>
                        <a:rPr lang="en-US" sz="1600" dirty="0"/>
                        <a:t>280</a:t>
                      </a:r>
                    </a:p>
                  </a:txBody>
                  <a:tcPr marL="68580" marR="68580" marT="0" marB="0" anchor="ctr"/>
                </a:tc>
                <a:extLst>
                  <a:ext uri="{0D108BD9-81ED-4DB2-BD59-A6C34878D82A}">
                    <a16:rowId xmlns:a16="http://schemas.microsoft.com/office/drawing/2014/main" val="4150246260"/>
                  </a:ext>
                </a:extLst>
              </a:tr>
              <a:tr h="358169">
                <a:tc>
                  <a:txBody>
                    <a:bodyPr/>
                    <a:lstStyle/>
                    <a:p>
                      <a:pPr marL="0" marR="0">
                        <a:spcBef>
                          <a:spcPts val="0"/>
                        </a:spcBef>
                        <a:spcAft>
                          <a:spcPts val="0"/>
                        </a:spcAft>
                      </a:pPr>
                      <a:r>
                        <a:rPr lang="en-US" sz="1600"/>
                        <a:t>August 2019</a:t>
                      </a:r>
                    </a:p>
                  </a:txBody>
                  <a:tcPr marL="68580" marR="68580" marT="0" marB="0" anchor="ctr"/>
                </a:tc>
                <a:tc>
                  <a:txBody>
                    <a:bodyPr/>
                    <a:lstStyle/>
                    <a:p>
                      <a:pPr marL="0" marR="0" algn="r">
                        <a:spcBef>
                          <a:spcPts val="0"/>
                        </a:spcBef>
                        <a:spcAft>
                          <a:spcPts val="0"/>
                        </a:spcAft>
                      </a:pPr>
                      <a:r>
                        <a:rPr lang="en-US" sz="1600" dirty="0"/>
                        <a:t>120</a:t>
                      </a:r>
                    </a:p>
                  </a:txBody>
                  <a:tcPr marL="68580" marR="68580" marT="0" marB="0" anchor="ctr"/>
                </a:tc>
                <a:tc>
                  <a:txBody>
                    <a:bodyPr/>
                    <a:lstStyle/>
                    <a:p>
                      <a:pPr marL="0" marR="0" algn="r">
                        <a:spcBef>
                          <a:spcPts val="0"/>
                        </a:spcBef>
                        <a:spcAft>
                          <a:spcPts val="0"/>
                        </a:spcAft>
                      </a:pPr>
                      <a:r>
                        <a:rPr lang="en-US" sz="1600" dirty="0"/>
                        <a:t>38,434</a:t>
                      </a:r>
                    </a:p>
                  </a:txBody>
                  <a:tcPr marL="68580" marR="68580" marT="0" marB="0" anchor="ctr"/>
                </a:tc>
                <a:tc>
                  <a:txBody>
                    <a:bodyPr/>
                    <a:lstStyle/>
                    <a:p>
                      <a:pPr marL="0" marR="0" algn="r">
                        <a:spcBef>
                          <a:spcPts val="0"/>
                        </a:spcBef>
                        <a:spcAft>
                          <a:spcPts val="0"/>
                        </a:spcAft>
                      </a:pPr>
                      <a:r>
                        <a:rPr lang="en-US" sz="1600" dirty="0"/>
                        <a:t>320</a:t>
                      </a:r>
                    </a:p>
                  </a:txBody>
                  <a:tcPr marL="68580" marR="68580" marT="0" marB="0" anchor="ctr"/>
                </a:tc>
                <a:extLst>
                  <a:ext uri="{0D108BD9-81ED-4DB2-BD59-A6C34878D82A}">
                    <a16:rowId xmlns:a16="http://schemas.microsoft.com/office/drawing/2014/main" val="3791062945"/>
                  </a:ext>
                </a:extLst>
              </a:tr>
              <a:tr h="358169">
                <a:tc>
                  <a:txBody>
                    <a:bodyPr/>
                    <a:lstStyle/>
                    <a:p>
                      <a:pPr marL="0" marR="0">
                        <a:spcBef>
                          <a:spcPts val="0"/>
                        </a:spcBef>
                        <a:spcAft>
                          <a:spcPts val="0"/>
                        </a:spcAft>
                      </a:pPr>
                      <a:r>
                        <a:rPr lang="en-US" sz="1600" dirty="0"/>
                        <a:t>Sept 2019</a:t>
                      </a:r>
                    </a:p>
                  </a:txBody>
                  <a:tcPr marL="68580" marR="68580" marT="0" marB="0" anchor="ctr"/>
                </a:tc>
                <a:tc>
                  <a:txBody>
                    <a:bodyPr/>
                    <a:lstStyle/>
                    <a:p>
                      <a:pPr marL="0" marR="0" algn="r">
                        <a:spcBef>
                          <a:spcPts val="0"/>
                        </a:spcBef>
                        <a:spcAft>
                          <a:spcPts val="0"/>
                        </a:spcAft>
                      </a:pPr>
                      <a:r>
                        <a:rPr lang="en-US" sz="1600" dirty="0"/>
                        <a:t>123</a:t>
                      </a:r>
                    </a:p>
                  </a:txBody>
                  <a:tcPr marL="68580" marR="68580" marT="0" marB="0" anchor="ctr"/>
                </a:tc>
                <a:tc>
                  <a:txBody>
                    <a:bodyPr/>
                    <a:lstStyle/>
                    <a:p>
                      <a:pPr marL="0" marR="0" algn="r">
                        <a:spcBef>
                          <a:spcPts val="0"/>
                        </a:spcBef>
                        <a:spcAft>
                          <a:spcPts val="0"/>
                        </a:spcAft>
                      </a:pPr>
                      <a:r>
                        <a:rPr lang="en-US" sz="1600" dirty="0"/>
                        <a:t>39,504</a:t>
                      </a:r>
                    </a:p>
                  </a:txBody>
                  <a:tcPr marL="68580" marR="68580" marT="0" marB="0" anchor="ctr"/>
                </a:tc>
                <a:tc>
                  <a:txBody>
                    <a:bodyPr/>
                    <a:lstStyle/>
                    <a:p>
                      <a:pPr marL="0" marR="0" algn="r">
                        <a:spcBef>
                          <a:spcPts val="0"/>
                        </a:spcBef>
                        <a:spcAft>
                          <a:spcPts val="0"/>
                        </a:spcAft>
                      </a:pPr>
                      <a:r>
                        <a:rPr lang="en-US" sz="1600" dirty="0"/>
                        <a:t>321</a:t>
                      </a:r>
                    </a:p>
                  </a:txBody>
                  <a:tcPr marL="68580" marR="68580" marT="0" marB="0" anchor="ctr"/>
                </a:tc>
                <a:extLst>
                  <a:ext uri="{0D108BD9-81ED-4DB2-BD59-A6C34878D82A}">
                    <a16:rowId xmlns:a16="http://schemas.microsoft.com/office/drawing/2014/main" val="4072332509"/>
                  </a:ext>
                </a:extLst>
              </a:tr>
              <a:tr h="358169">
                <a:tc>
                  <a:txBody>
                    <a:bodyPr/>
                    <a:lstStyle/>
                    <a:p>
                      <a:pPr marL="0" marR="0">
                        <a:spcBef>
                          <a:spcPts val="0"/>
                        </a:spcBef>
                        <a:spcAft>
                          <a:spcPts val="0"/>
                        </a:spcAft>
                      </a:pPr>
                      <a:r>
                        <a:rPr lang="en-US" sz="1600"/>
                        <a:t>October 2019</a:t>
                      </a:r>
                    </a:p>
                  </a:txBody>
                  <a:tcPr marL="68580" marR="68580" marT="0" marB="0" anchor="ctr"/>
                </a:tc>
                <a:tc>
                  <a:txBody>
                    <a:bodyPr/>
                    <a:lstStyle/>
                    <a:p>
                      <a:pPr marL="0" marR="0" algn="r">
                        <a:spcBef>
                          <a:spcPts val="0"/>
                        </a:spcBef>
                        <a:spcAft>
                          <a:spcPts val="0"/>
                        </a:spcAft>
                      </a:pPr>
                      <a:r>
                        <a:rPr lang="en-US" sz="1600" dirty="0"/>
                        <a:t>122</a:t>
                      </a:r>
                    </a:p>
                  </a:txBody>
                  <a:tcPr marL="68580" marR="68580" marT="0" marB="0" anchor="ctr"/>
                </a:tc>
                <a:tc>
                  <a:txBody>
                    <a:bodyPr/>
                    <a:lstStyle/>
                    <a:p>
                      <a:pPr marL="0" marR="0" algn="r">
                        <a:spcBef>
                          <a:spcPts val="0"/>
                        </a:spcBef>
                        <a:spcAft>
                          <a:spcPts val="0"/>
                        </a:spcAft>
                      </a:pPr>
                      <a:r>
                        <a:rPr lang="en-US" sz="1600" dirty="0"/>
                        <a:t>38,968</a:t>
                      </a:r>
                    </a:p>
                  </a:txBody>
                  <a:tcPr marL="68580" marR="68580" marT="0" marB="0" anchor="ctr"/>
                </a:tc>
                <a:tc>
                  <a:txBody>
                    <a:bodyPr/>
                    <a:lstStyle/>
                    <a:p>
                      <a:pPr marL="0" marR="0" algn="r">
                        <a:spcBef>
                          <a:spcPts val="0"/>
                        </a:spcBef>
                        <a:spcAft>
                          <a:spcPts val="0"/>
                        </a:spcAft>
                      </a:pPr>
                      <a:r>
                        <a:rPr lang="en-US" sz="1600" dirty="0"/>
                        <a:t>319</a:t>
                      </a:r>
                    </a:p>
                  </a:txBody>
                  <a:tcPr marL="68580" marR="68580" marT="0" marB="0" anchor="ctr"/>
                </a:tc>
                <a:extLst>
                  <a:ext uri="{0D108BD9-81ED-4DB2-BD59-A6C34878D82A}">
                    <a16:rowId xmlns:a16="http://schemas.microsoft.com/office/drawing/2014/main" val="4189375605"/>
                  </a:ext>
                </a:extLst>
              </a:tr>
              <a:tr h="358169">
                <a:tc>
                  <a:txBody>
                    <a:bodyPr/>
                    <a:lstStyle/>
                    <a:p>
                      <a:pPr marL="0" marR="0" algn="l">
                        <a:spcBef>
                          <a:spcPts val="0"/>
                        </a:spcBef>
                        <a:spcAft>
                          <a:spcPts val="0"/>
                        </a:spcAft>
                      </a:pPr>
                      <a:r>
                        <a:rPr lang="en-US" sz="1600" dirty="0"/>
                        <a:t>TOTALS</a:t>
                      </a:r>
                    </a:p>
                  </a:txBody>
                  <a:tcPr marL="68580" marR="68580" marT="0" marB="0" anchor="ctr"/>
                </a:tc>
                <a:tc>
                  <a:txBody>
                    <a:bodyPr/>
                    <a:lstStyle/>
                    <a:p>
                      <a:pPr marL="0" marR="0" algn="r">
                        <a:spcBef>
                          <a:spcPts val="0"/>
                        </a:spcBef>
                        <a:spcAft>
                          <a:spcPts val="0"/>
                        </a:spcAft>
                      </a:pPr>
                      <a:r>
                        <a:rPr lang="en-US" sz="1600" dirty="0"/>
                        <a:t>118.7</a:t>
                      </a:r>
                    </a:p>
                  </a:txBody>
                  <a:tcPr marL="68580" marR="68580" marT="0" marB="0" anchor="ctr"/>
                </a:tc>
                <a:tc>
                  <a:txBody>
                    <a:bodyPr/>
                    <a:lstStyle/>
                    <a:p>
                      <a:pPr marL="0" marR="0" algn="r">
                        <a:spcBef>
                          <a:spcPts val="0"/>
                        </a:spcBef>
                        <a:spcAft>
                          <a:spcPts val="0"/>
                        </a:spcAft>
                      </a:pPr>
                      <a:r>
                        <a:rPr lang="en-US" sz="1600" dirty="0"/>
                        <a:t>257,210</a:t>
                      </a:r>
                    </a:p>
                  </a:txBody>
                  <a:tcPr marL="68580" marR="68580" marT="0" marB="0" anchor="ctr"/>
                </a:tc>
                <a:tc>
                  <a:txBody>
                    <a:bodyPr/>
                    <a:lstStyle/>
                    <a:p>
                      <a:pPr marL="0" marR="0" algn="r">
                        <a:spcBef>
                          <a:spcPts val="0"/>
                        </a:spcBef>
                        <a:spcAft>
                          <a:spcPts val="0"/>
                        </a:spcAft>
                      </a:pPr>
                      <a:r>
                        <a:rPr lang="en-US" sz="1600" dirty="0"/>
                        <a:t>309.3</a:t>
                      </a:r>
                    </a:p>
                  </a:txBody>
                  <a:tcPr marL="68580" marR="68580" marT="0" marB="0" anchor="ctr"/>
                </a:tc>
                <a:extLst>
                  <a:ext uri="{0D108BD9-81ED-4DB2-BD59-A6C34878D82A}">
                    <a16:rowId xmlns:a16="http://schemas.microsoft.com/office/drawing/2014/main" val="4279634471"/>
                  </a:ext>
                </a:extLst>
              </a:tr>
            </a:tbl>
          </a:graphicData>
        </a:graphic>
      </p:graphicFrame>
      <p:graphicFrame>
        <p:nvGraphicFramePr>
          <p:cNvPr id="23" name="Chart 22">
            <a:extLst>
              <a:ext uri="{FF2B5EF4-FFF2-40B4-BE49-F238E27FC236}">
                <a16:creationId xmlns:a16="http://schemas.microsoft.com/office/drawing/2014/main" id="{47452691-1D56-4FDD-ADE3-1C07745DFE29}"/>
              </a:ext>
            </a:extLst>
          </p:cNvPr>
          <p:cNvGraphicFramePr/>
          <p:nvPr>
            <p:extLst>
              <p:ext uri="{D42A27DB-BD31-4B8C-83A1-F6EECF244321}">
                <p14:modId xmlns:p14="http://schemas.microsoft.com/office/powerpoint/2010/main" val="596199077"/>
              </p:ext>
            </p:extLst>
          </p:nvPr>
        </p:nvGraphicFramePr>
        <p:xfrm>
          <a:off x="7047780" y="1756651"/>
          <a:ext cx="4477110" cy="3335232"/>
        </p:xfrm>
        <a:graphic>
          <a:graphicData uri="http://schemas.openxmlformats.org/drawingml/2006/chart">
            <c:chart xmlns:c="http://schemas.openxmlformats.org/drawingml/2006/chart" xmlns:r="http://schemas.openxmlformats.org/officeDocument/2006/relationships" r:id="rId2"/>
          </a:graphicData>
        </a:graphic>
      </p:graphicFrame>
      <p:pic>
        <p:nvPicPr>
          <p:cNvPr id="25" name="Picture 24" descr="A picture containing object, clock&#10;&#10;Description automatically generated">
            <a:extLst>
              <a:ext uri="{FF2B5EF4-FFF2-40B4-BE49-F238E27FC236}">
                <a16:creationId xmlns:a16="http://schemas.microsoft.com/office/drawing/2014/main" id="{E8AABF15-C88D-441E-9C84-C4A9B7E5CC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7406" y="524786"/>
            <a:ext cx="1285497" cy="450343"/>
          </a:xfrm>
          <a:prstGeom prst="rect">
            <a:avLst/>
          </a:prstGeom>
        </p:spPr>
      </p:pic>
      <p:pic>
        <p:nvPicPr>
          <p:cNvPr id="27" name="Picture 26" descr="A close up of a sign&#10;&#10;Description automatically generated">
            <a:extLst>
              <a:ext uri="{FF2B5EF4-FFF2-40B4-BE49-F238E27FC236}">
                <a16:creationId xmlns:a16="http://schemas.microsoft.com/office/drawing/2014/main" id="{B82E7CE3-498D-439C-A1E9-9CB63A2B45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7406" y="992268"/>
            <a:ext cx="1306071" cy="456439"/>
          </a:xfrm>
          <a:prstGeom prst="rect">
            <a:avLst/>
          </a:prstGeom>
        </p:spPr>
      </p:pic>
      <p:sp>
        <p:nvSpPr>
          <p:cNvPr id="28" name="TextBox 27">
            <a:extLst>
              <a:ext uri="{FF2B5EF4-FFF2-40B4-BE49-F238E27FC236}">
                <a16:creationId xmlns:a16="http://schemas.microsoft.com/office/drawing/2014/main" id="{6D7B0F56-A28C-4E4A-87AB-72B159C57713}"/>
              </a:ext>
            </a:extLst>
          </p:cNvPr>
          <p:cNvSpPr txBox="1"/>
          <p:nvPr/>
        </p:nvSpPr>
        <p:spPr>
          <a:xfrm>
            <a:off x="1163627" y="5418814"/>
            <a:ext cx="5492436" cy="523220"/>
          </a:xfrm>
          <a:prstGeom prst="rect">
            <a:avLst/>
          </a:prstGeom>
          <a:noFill/>
        </p:spPr>
        <p:txBody>
          <a:bodyPr wrap="square" rtlCol="0">
            <a:spAutoFit/>
          </a:bodyPr>
          <a:lstStyle/>
          <a:p>
            <a:r>
              <a:rPr lang="en-US" sz="1400" dirty="0">
                <a:solidFill>
                  <a:schemeClr val="accent2">
                    <a:lumMod val="50000"/>
                  </a:schemeClr>
                </a:solidFill>
              </a:rPr>
              <a:t>Highest traffic:  Notre Dame FCU (~ 3,000/month)</a:t>
            </a:r>
          </a:p>
          <a:p>
            <a:r>
              <a:rPr lang="en-US" sz="1400" dirty="0">
                <a:solidFill>
                  <a:schemeClr val="accent2">
                    <a:lumMod val="50000"/>
                  </a:schemeClr>
                </a:solidFill>
              </a:rPr>
              <a:t>Lowest traffic: Delta County CU and </a:t>
            </a:r>
            <a:r>
              <a:rPr lang="en-US" sz="1400" dirty="0" err="1">
                <a:solidFill>
                  <a:schemeClr val="accent2">
                    <a:lumMod val="50000"/>
                  </a:schemeClr>
                </a:solidFill>
              </a:rPr>
              <a:t>Lenco</a:t>
            </a:r>
            <a:r>
              <a:rPr lang="en-US" sz="1400" dirty="0">
                <a:solidFill>
                  <a:schemeClr val="accent2">
                    <a:lumMod val="50000"/>
                  </a:schemeClr>
                </a:solidFill>
              </a:rPr>
              <a:t> CU (1/month)</a:t>
            </a:r>
          </a:p>
        </p:txBody>
      </p:sp>
    </p:spTree>
    <p:extLst>
      <p:ext uri="{BB962C8B-B14F-4D97-AF65-F5344CB8AC3E}">
        <p14:creationId xmlns:p14="http://schemas.microsoft.com/office/powerpoint/2010/main" val="22389690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690D03BE-B2B7-44B2-82F6-35900A96EF13}"/>
              </a:ext>
            </a:extLst>
          </p:cNvPr>
          <p:cNvSpPr>
            <a:spLocks noGrp="1"/>
          </p:cNvSpPr>
          <p:nvPr>
            <p:ph idx="15"/>
          </p:nvPr>
        </p:nvSpPr>
        <p:spPr>
          <a:xfrm>
            <a:off x="508003" y="2402958"/>
            <a:ext cx="5120916" cy="2516551"/>
          </a:xfrm>
        </p:spPr>
        <p:txBody>
          <a:bodyPr/>
          <a:lstStyle/>
          <a:p>
            <a:pPr marL="457200" indent="-457200">
              <a:buFont typeface="+mj-lt"/>
              <a:buAutoNum type="arabicPeriod"/>
            </a:pPr>
            <a:r>
              <a:rPr lang="en-US" dirty="0"/>
              <a:t> </a:t>
            </a:r>
          </a:p>
          <a:p>
            <a:pPr marL="457200" indent="-457200">
              <a:buFont typeface="+mj-lt"/>
              <a:buAutoNum type="arabicPeriod"/>
            </a:pPr>
            <a:r>
              <a:rPr lang="en-US" dirty="0"/>
              <a:t> </a:t>
            </a:r>
          </a:p>
          <a:p>
            <a:pPr marL="457200" indent="-457200">
              <a:buFont typeface="+mj-lt"/>
              <a:buAutoNum type="arabicPeriod"/>
            </a:pPr>
            <a:r>
              <a:rPr lang="en-US" dirty="0"/>
              <a:t> </a:t>
            </a:r>
          </a:p>
          <a:p>
            <a:pPr marL="457200" indent="-457200">
              <a:buFont typeface="+mj-lt"/>
              <a:buAutoNum type="arabicPeriod"/>
            </a:pPr>
            <a:r>
              <a:rPr lang="en-US" dirty="0"/>
              <a:t> </a:t>
            </a:r>
          </a:p>
          <a:p>
            <a:pPr marL="457200" indent="-457200">
              <a:buFont typeface="+mj-lt"/>
              <a:buAutoNum type="arabicPeriod"/>
            </a:pPr>
            <a:r>
              <a:rPr lang="en-US" dirty="0"/>
              <a:t> </a:t>
            </a:r>
          </a:p>
        </p:txBody>
      </p:sp>
      <p:sp>
        <p:nvSpPr>
          <p:cNvPr id="10" name="Title 9">
            <a:extLst>
              <a:ext uri="{FF2B5EF4-FFF2-40B4-BE49-F238E27FC236}">
                <a16:creationId xmlns:a16="http://schemas.microsoft.com/office/drawing/2014/main" id="{B42A77CE-61B4-453C-B679-8ADE6CF45E5C}"/>
              </a:ext>
            </a:extLst>
          </p:cNvPr>
          <p:cNvSpPr>
            <a:spLocks noGrp="1"/>
          </p:cNvSpPr>
          <p:nvPr>
            <p:ph type="title"/>
          </p:nvPr>
        </p:nvSpPr>
        <p:spPr/>
        <p:txBody>
          <a:bodyPr/>
          <a:lstStyle/>
          <a:p>
            <a:r>
              <a:rPr lang="en-US" dirty="0"/>
              <a:t>ACH as a solution for retail consumers and business members</a:t>
            </a:r>
          </a:p>
        </p:txBody>
      </p:sp>
      <p:sp>
        <p:nvSpPr>
          <p:cNvPr id="4" name="Slide Number Placeholder 3">
            <a:extLst>
              <a:ext uri="{FF2B5EF4-FFF2-40B4-BE49-F238E27FC236}">
                <a16:creationId xmlns:a16="http://schemas.microsoft.com/office/drawing/2014/main" id="{CC1C2821-DB35-4986-84F0-8225154CD09D}"/>
              </a:ext>
            </a:extLst>
          </p:cNvPr>
          <p:cNvSpPr>
            <a:spLocks noGrp="1"/>
          </p:cNvSpPr>
          <p:nvPr>
            <p:ph type="sldNum" sz="quarter" idx="4"/>
          </p:nvPr>
        </p:nvSpPr>
        <p:spPr/>
        <p:txBody>
          <a:bodyPr/>
          <a:lstStyle/>
          <a:p>
            <a:fld id="{E31375A4-56A4-47D6-9801-1991572033F7}" type="slidenum">
              <a:rPr lang="en-US" smtClean="0"/>
              <a:pPr/>
              <a:t>62</a:t>
            </a:fld>
            <a:endParaRPr lang="en-US" dirty="0"/>
          </a:p>
        </p:txBody>
      </p:sp>
      <p:sp>
        <p:nvSpPr>
          <p:cNvPr id="16" name="Text Placeholder 15">
            <a:extLst>
              <a:ext uri="{FF2B5EF4-FFF2-40B4-BE49-F238E27FC236}">
                <a16:creationId xmlns:a16="http://schemas.microsoft.com/office/drawing/2014/main" id="{1AC457DD-A664-4F65-86DD-B6ACDE05F055}"/>
              </a:ext>
            </a:extLst>
          </p:cNvPr>
          <p:cNvSpPr>
            <a:spLocks noGrp="1"/>
          </p:cNvSpPr>
          <p:nvPr>
            <p:ph type="body" sz="quarter" idx="14"/>
          </p:nvPr>
        </p:nvSpPr>
        <p:spPr>
          <a:xfrm>
            <a:off x="4932726" y="5418814"/>
            <a:ext cx="7039291" cy="914400"/>
          </a:xfrm>
        </p:spPr>
        <p:txBody>
          <a:bodyPr/>
          <a:lstStyle/>
          <a:p>
            <a:r>
              <a:rPr lang="en-US" dirty="0"/>
              <a:t>Do we need to be a better business network to hook people up? Do we need to improve the UI experience? Or do we need to write native solutions?</a:t>
            </a:r>
          </a:p>
        </p:txBody>
      </p:sp>
      <p:sp>
        <p:nvSpPr>
          <p:cNvPr id="15" name="Text Placeholder 14">
            <a:extLst>
              <a:ext uri="{FF2B5EF4-FFF2-40B4-BE49-F238E27FC236}">
                <a16:creationId xmlns:a16="http://schemas.microsoft.com/office/drawing/2014/main" id="{9C9E0FBB-B43B-4383-9659-EAED9A11F4C1}"/>
              </a:ext>
            </a:extLst>
          </p:cNvPr>
          <p:cNvSpPr>
            <a:spLocks noGrp="1"/>
          </p:cNvSpPr>
          <p:nvPr>
            <p:ph type="body" sz="quarter" idx="13"/>
          </p:nvPr>
        </p:nvSpPr>
        <p:spPr/>
        <p:txBody>
          <a:bodyPr/>
          <a:lstStyle/>
          <a:p>
            <a:r>
              <a:rPr lang="en-US" dirty="0"/>
              <a:t>Top 10 projects for us to work on</a:t>
            </a:r>
          </a:p>
        </p:txBody>
      </p:sp>
      <p:sp>
        <p:nvSpPr>
          <p:cNvPr id="18" name="Content Placeholder 17">
            <a:extLst>
              <a:ext uri="{FF2B5EF4-FFF2-40B4-BE49-F238E27FC236}">
                <a16:creationId xmlns:a16="http://schemas.microsoft.com/office/drawing/2014/main" id="{FAEEE580-047E-4819-AB27-62FB402428C2}"/>
              </a:ext>
            </a:extLst>
          </p:cNvPr>
          <p:cNvSpPr>
            <a:spLocks noGrp="1"/>
          </p:cNvSpPr>
          <p:nvPr>
            <p:ph sz="quarter" idx="16"/>
          </p:nvPr>
        </p:nvSpPr>
        <p:spPr>
          <a:xfrm>
            <a:off x="6096003" y="2402958"/>
            <a:ext cx="5121275" cy="2516551"/>
          </a:xfrm>
        </p:spPr>
        <p:txBody>
          <a:bodyPr/>
          <a:lstStyle/>
          <a:p>
            <a:pPr marL="457200" indent="-457200">
              <a:buFont typeface="+mj-lt"/>
              <a:buAutoNum type="arabicPeriod"/>
            </a:pPr>
            <a:r>
              <a:rPr lang="en-US" dirty="0"/>
              <a:t> </a:t>
            </a:r>
          </a:p>
          <a:p>
            <a:pPr marL="457200" indent="-457200">
              <a:buFont typeface="+mj-lt"/>
              <a:buAutoNum type="arabicPeriod"/>
            </a:pPr>
            <a:r>
              <a:rPr lang="en-US" dirty="0"/>
              <a:t> </a:t>
            </a:r>
          </a:p>
          <a:p>
            <a:pPr marL="457200" indent="-457200">
              <a:buFont typeface="+mj-lt"/>
              <a:buAutoNum type="arabicPeriod"/>
            </a:pPr>
            <a:r>
              <a:rPr lang="en-US" dirty="0"/>
              <a:t> </a:t>
            </a:r>
          </a:p>
          <a:p>
            <a:pPr marL="457200" indent="-457200">
              <a:buFont typeface="+mj-lt"/>
              <a:buAutoNum type="arabicPeriod"/>
            </a:pPr>
            <a:r>
              <a:rPr lang="en-US" dirty="0"/>
              <a:t> </a:t>
            </a:r>
          </a:p>
          <a:p>
            <a:pPr marL="457200" indent="-457200">
              <a:buFont typeface="+mj-lt"/>
              <a:buAutoNum type="arabicPeriod"/>
            </a:pPr>
            <a:r>
              <a:rPr lang="en-US" dirty="0"/>
              <a:t> </a:t>
            </a:r>
          </a:p>
        </p:txBody>
      </p:sp>
      <p:sp>
        <p:nvSpPr>
          <p:cNvPr id="11" name="Text Placeholder 10">
            <a:extLst>
              <a:ext uri="{FF2B5EF4-FFF2-40B4-BE49-F238E27FC236}">
                <a16:creationId xmlns:a16="http://schemas.microsoft.com/office/drawing/2014/main" id="{6B8271A9-AF0F-4454-9189-5DD703955039}"/>
              </a:ext>
            </a:extLst>
          </p:cNvPr>
          <p:cNvSpPr>
            <a:spLocks noGrp="1"/>
          </p:cNvSpPr>
          <p:nvPr>
            <p:ph type="body" idx="1"/>
          </p:nvPr>
        </p:nvSpPr>
        <p:spPr/>
        <p:txBody>
          <a:bodyPr/>
          <a:lstStyle/>
          <a:p>
            <a:r>
              <a:rPr lang="en-US" dirty="0"/>
              <a:t>Services for Retail Members</a:t>
            </a:r>
          </a:p>
        </p:txBody>
      </p:sp>
      <p:sp>
        <p:nvSpPr>
          <p:cNvPr id="14" name="Text Placeholder 13">
            <a:extLst>
              <a:ext uri="{FF2B5EF4-FFF2-40B4-BE49-F238E27FC236}">
                <a16:creationId xmlns:a16="http://schemas.microsoft.com/office/drawing/2014/main" id="{2054EBD2-0E85-41DF-AADE-EEAE95F77C3F}"/>
              </a:ext>
            </a:extLst>
          </p:cNvPr>
          <p:cNvSpPr>
            <a:spLocks noGrp="1"/>
          </p:cNvSpPr>
          <p:nvPr>
            <p:ph type="body" sz="quarter" idx="3"/>
          </p:nvPr>
        </p:nvSpPr>
        <p:spPr/>
        <p:txBody>
          <a:bodyPr/>
          <a:lstStyle/>
          <a:p>
            <a:r>
              <a:rPr lang="en-US" dirty="0"/>
              <a:t>Services for Business Members</a:t>
            </a:r>
          </a:p>
        </p:txBody>
      </p:sp>
    </p:spTree>
    <p:extLst>
      <p:ext uri="{BB962C8B-B14F-4D97-AF65-F5344CB8AC3E}">
        <p14:creationId xmlns:p14="http://schemas.microsoft.com/office/powerpoint/2010/main" val="21507098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EF3C5B3-0C4E-401C-B5DA-C6F112420E89}"/>
              </a:ext>
            </a:extLst>
          </p:cNvPr>
          <p:cNvSpPr>
            <a:spLocks noGrp="1"/>
          </p:cNvSpPr>
          <p:nvPr>
            <p:ph type="title"/>
          </p:nvPr>
        </p:nvSpPr>
        <p:spPr/>
        <p:txBody>
          <a:bodyPr/>
          <a:lstStyle/>
          <a:p>
            <a:r>
              <a:rPr lang="en-US" dirty="0"/>
              <a:t>What happens when you merge ACH with other settlement networks?</a:t>
            </a:r>
          </a:p>
        </p:txBody>
      </p:sp>
      <p:sp>
        <p:nvSpPr>
          <p:cNvPr id="9" name="Text Placeholder 8">
            <a:extLst>
              <a:ext uri="{FF2B5EF4-FFF2-40B4-BE49-F238E27FC236}">
                <a16:creationId xmlns:a16="http://schemas.microsoft.com/office/drawing/2014/main" id="{D3CAEE0A-48D4-48BF-98DC-5E314B78152D}"/>
              </a:ext>
            </a:extLst>
          </p:cNvPr>
          <p:cNvSpPr>
            <a:spLocks noGrp="1"/>
          </p:cNvSpPr>
          <p:nvPr>
            <p:ph type="body" sz="half" idx="2"/>
          </p:nvPr>
        </p:nvSpPr>
        <p:spPr/>
        <p:txBody>
          <a:bodyPr/>
          <a:lstStyle/>
          <a:p>
            <a:r>
              <a:rPr lang="en-US" dirty="0"/>
              <a:t>Almost every vendor today promises a link to the most popular outlets</a:t>
            </a:r>
          </a:p>
        </p:txBody>
      </p:sp>
      <p:sp>
        <p:nvSpPr>
          <p:cNvPr id="4" name="Slide Number Placeholder 3">
            <a:extLst>
              <a:ext uri="{FF2B5EF4-FFF2-40B4-BE49-F238E27FC236}">
                <a16:creationId xmlns:a16="http://schemas.microsoft.com/office/drawing/2014/main" id="{E082D945-6FA9-45B5-AC27-7A98A88E9C54}"/>
              </a:ext>
            </a:extLst>
          </p:cNvPr>
          <p:cNvSpPr>
            <a:spLocks noGrp="1"/>
          </p:cNvSpPr>
          <p:nvPr>
            <p:ph type="sldNum" sz="quarter" idx="12"/>
          </p:nvPr>
        </p:nvSpPr>
        <p:spPr/>
        <p:txBody>
          <a:bodyPr/>
          <a:lstStyle/>
          <a:p>
            <a:fld id="{E31375A4-56A4-47D6-9801-1991572033F7}" type="slidenum">
              <a:rPr lang="en-US" smtClean="0"/>
              <a:pPr/>
              <a:t>63</a:t>
            </a:fld>
            <a:endParaRPr lang="en-US" dirty="0"/>
          </a:p>
        </p:txBody>
      </p:sp>
      <p:sp>
        <p:nvSpPr>
          <p:cNvPr id="10" name="Content Placeholder 9">
            <a:extLst>
              <a:ext uri="{FF2B5EF4-FFF2-40B4-BE49-F238E27FC236}">
                <a16:creationId xmlns:a16="http://schemas.microsoft.com/office/drawing/2014/main" id="{9B5EE566-576C-401A-9BC1-0132BF00CB06}"/>
              </a:ext>
            </a:extLst>
          </p:cNvPr>
          <p:cNvSpPr>
            <a:spLocks noGrp="1"/>
          </p:cNvSpPr>
          <p:nvPr>
            <p:ph sz="quarter" idx="13"/>
          </p:nvPr>
        </p:nvSpPr>
        <p:spPr/>
        <p:txBody>
          <a:bodyPr/>
          <a:lstStyle/>
          <a:p>
            <a:pPr marL="0" lvl="0" indent="0">
              <a:buNone/>
            </a:pPr>
            <a:r>
              <a:rPr lang="en-US" dirty="0"/>
              <a:t>From a recent vendor proposal:</a:t>
            </a:r>
          </a:p>
          <a:p>
            <a:r>
              <a:rPr lang="en-US" sz="2400" dirty="0"/>
              <a:t>The most extensive and flexible Payment distribution capabilities on one platform </a:t>
            </a:r>
          </a:p>
          <a:p>
            <a:r>
              <a:rPr lang="en-US" sz="2400" dirty="0"/>
              <a:t>Powered by today’s most common settlement vendors (e.g., Mastercard </a:t>
            </a:r>
            <a:r>
              <a:rPr lang="en-US" sz="2400" dirty="0" err="1"/>
              <a:t>RPPS</a:t>
            </a:r>
            <a:r>
              <a:rPr lang="en-US" sz="2400" dirty="0"/>
              <a:t>, ACH, Direct to Biller)</a:t>
            </a:r>
          </a:p>
          <a:p>
            <a:r>
              <a:rPr lang="en-US" sz="2400" dirty="0"/>
              <a:t>Settling via the debit card rail</a:t>
            </a:r>
          </a:p>
          <a:p>
            <a:r>
              <a:rPr lang="en-US" sz="2400" dirty="0"/>
              <a:t>Mastercard Bill Pay Exchange (</a:t>
            </a:r>
            <a:r>
              <a:rPr lang="en-US" sz="2400" dirty="0" err="1"/>
              <a:t>BPX</a:t>
            </a:r>
            <a:r>
              <a:rPr lang="en-US" sz="2400" dirty="0"/>
              <a:t>) for real-time bill payments</a:t>
            </a:r>
          </a:p>
          <a:p>
            <a:r>
              <a:rPr lang="en-US" sz="2400" dirty="0"/>
              <a:t>Moving money on the vendor’s network</a:t>
            </a:r>
          </a:p>
          <a:p>
            <a:r>
              <a:rPr lang="en-US" sz="2400" dirty="0"/>
              <a:t>New networks can easily be added (e.g., shared branching) in the future</a:t>
            </a:r>
          </a:p>
          <a:p>
            <a:pPr lvl="2"/>
            <a:endParaRPr lang="en-US" sz="1800" dirty="0"/>
          </a:p>
          <a:p>
            <a:endParaRPr lang="en-US" dirty="0"/>
          </a:p>
        </p:txBody>
      </p:sp>
    </p:spTree>
    <p:extLst>
      <p:ext uri="{BB962C8B-B14F-4D97-AF65-F5344CB8AC3E}">
        <p14:creationId xmlns:p14="http://schemas.microsoft.com/office/powerpoint/2010/main" val="22684975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EF3C5B3-0C4E-401C-B5DA-C6F112420E89}"/>
              </a:ext>
            </a:extLst>
          </p:cNvPr>
          <p:cNvSpPr>
            <a:spLocks noGrp="1"/>
          </p:cNvSpPr>
          <p:nvPr>
            <p:ph type="title"/>
          </p:nvPr>
        </p:nvSpPr>
        <p:spPr/>
        <p:txBody>
          <a:bodyPr/>
          <a:lstStyle/>
          <a:p>
            <a:r>
              <a:rPr lang="en-US" dirty="0"/>
              <a:t>What happens when you merge ACH with other settlement networks?</a:t>
            </a:r>
          </a:p>
        </p:txBody>
      </p:sp>
      <p:sp>
        <p:nvSpPr>
          <p:cNvPr id="9" name="Text Placeholder 8">
            <a:extLst>
              <a:ext uri="{FF2B5EF4-FFF2-40B4-BE49-F238E27FC236}">
                <a16:creationId xmlns:a16="http://schemas.microsoft.com/office/drawing/2014/main" id="{D3CAEE0A-48D4-48BF-98DC-5E314B78152D}"/>
              </a:ext>
            </a:extLst>
          </p:cNvPr>
          <p:cNvSpPr>
            <a:spLocks noGrp="1"/>
          </p:cNvSpPr>
          <p:nvPr>
            <p:ph type="body" sz="half" idx="2"/>
          </p:nvPr>
        </p:nvSpPr>
        <p:spPr/>
        <p:txBody>
          <a:bodyPr/>
          <a:lstStyle/>
          <a:p>
            <a:r>
              <a:rPr lang="en-US" dirty="0"/>
              <a:t>Almost every vendor today promises a link to the most popular outlets</a:t>
            </a:r>
          </a:p>
          <a:p>
            <a:endParaRPr lang="en-US" dirty="0"/>
          </a:p>
          <a:p>
            <a:r>
              <a:rPr lang="en-US" dirty="0"/>
              <a:t>Will </a:t>
            </a:r>
            <a:r>
              <a:rPr lang="en-US" dirty="0" err="1"/>
              <a:t>Rtp</a:t>
            </a:r>
            <a:r>
              <a:rPr lang="en-US" dirty="0"/>
              <a:t> be a requirement?</a:t>
            </a:r>
          </a:p>
        </p:txBody>
      </p:sp>
      <p:sp>
        <p:nvSpPr>
          <p:cNvPr id="4" name="Slide Number Placeholder 3">
            <a:extLst>
              <a:ext uri="{FF2B5EF4-FFF2-40B4-BE49-F238E27FC236}">
                <a16:creationId xmlns:a16="http://schemas.microsoft.com/office/drawing/2014/main" id="{E082D945-6FA9-45B5-AC27-7A98A88E9C54}"/>
              </a:ext>
            </a:extLst>
          </p:cNvPr>
          <p:cNvSpPr>
            <a:spLocks noGrp="1"/>
          </p:cNvSpPr>
          <p:nvPr>
            <p:ph type="sldNum" sz="quarter" idx="12"/>
          </p:nvPr>
        </p:nvSpPr>
        <p:spPr/>
        <p:txBody>
          <a:bodyPr/>
          <a:lstStyle/>
          <a:p>
            <a:fld id="{E31375A4-56A4-47D6-9801-1991572033F7}" type="slidenum">
              <a:rPr lang="en-US" smtClean="0"/>
              <a:pPr/>
              <a:t>64</a:t>
            </a:fld>
            <a:endParaRPr lang="en-US" dirty="0"/>
          </a:p>
        </p:txBody>
      </p:sp>
      <p:sp>
        <p:nvSpPr>
          <p:cNvPr id="10" name="Content Placeholder 9">
            <a:extLst>
              <a:ext uri="{FF2B5EF4-FFF2-40B4-BE49-F238E27FC236}">
                <a16:creationId xmlns:a16="http://schemas.microsoft.com/office/drawing/2014/main" id="{9B5EE566-576C-401A-9BC1-0132BF00CB06}"/>
              </a:ext>
            </a:extLst>
          </p:cNvPr>
          <p:cNvSpPr>
            <a:spLocks noGrp="1"/>
          </p:cNvSpPr>
          <p:nvPr>
            <p:ph sz="quarter" idx="13"/>
          </p:nvPr>
        </p:nvSpPr>
        <p:spPr>
          <a:xfrm>
            <a:off x="5259388" y="377825"/>
            <a:ext cx="3007157" cy="5994400"/>
          </a:xfrm>
        </p:spPr>
        <p:txBody>
          <a:bodyPr/>
          <a:lstStyle/>
          <a:p>
            <a:r>
              <a:rPr lang="en-US" dirty="0"/>
              <a:t>Something to research and ponder:</a:t>
            </a:r>
          </a:p>
        </p:txBody>
      </p:sp>
      <p:pic>
        <p:nvPicPr>
          <p:cNvPr id="3" name="Picture 2" descr="A picture containing bird&#10;&#10;Description automatically generated">
            <a:extLst>
              <a:ext uri="{FF2B5EF4-FFF2-40B4-BE49-F238E27FC236}">
                <a16:creationId xmlns:a16="http://schemas.microsoft.com/office/drawing/2014/main" id="{D11B446E-1062-42B9-A81B-5AA0A7AD23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2158" y="439955"/>
            <a:ext cx="3288882" cy="1851198"/>
          </a:xfrm>
          <a:prstGeom prst="rect">
            <a:avLst/>
          </a:prstGeom>
          <a:ln>
            <a:noFill/>
          </a:ln>
          <a:effectLst>
            <a:outerShdw blurRad="190500" algn="tl" rotWithShape="0">
              <a:srgbClr val="000000">
                <a:alpha val="70000"/>
              </a:srgbClr>
            </a:outerShdw>
          </a:effectLst>
        </p:spPr>
      </p:pic>
      <p:pic>
        <p:nvPicPr>
          <p:cNvPr id="15" name="Picture 14" descr="A screenshot of a social media post&#10;&#10;Description automatically generated">
            <a:extLst>
              <a:ext uri="{FF2B5EF4-FFF2-40B4-BE49-F238E27FC236}">
                <a16:creationId xmlns:a16="http://schemas.microsoft.com/office/drawing/2014/main" id="{DBCC249B-4029-4213-8624-33AE7A1965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5435" y="1570337"/>
            <a:ext cx="4223816" cy="2377440"/>
          </a:xfrm>
          <a:prstGeom prst="rect">
            <a:avLst/>
          </a:prstGeom>
          <a:ln>
            <a:noFill/>
          </a:ln>
          <a:effectLst>
            <a:outerShdw blurRad="190500" algn="tl" rotWithShape="0">
              <a:srgbClr val="000000">
                <a:alpha val="70000"/>
              </a:srgbClr>
            </a:outerShdw>
          </a:effectLst>
        </p:spPr>
      </p:pic>
      <p:pic>
        <p:nvPicPr>
          <p:cNvPr id="6" name="Picture 5" descr="A screenshot of a cell phone&#10;&#10;Description automatically generated">
            <a:extLst>
              <a:ext uri="{FF2B5EF4-FFF2-40B4-BE49-F238E27FC236}">
                <a16:creationId xmlns:a16="http://schemas.microsoft.com/office/drawing/2014/main" id="{9276D62F-E543-4626-9E8D-5CC7C4095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32667" y="3947777"/>
            <a:ext cx="4270088" cy="2377440"/>
          </a:xfrm>
          <a:prstGeom prst="rect">
            <a:avLst/>
          </a:prstGeom>
          <a:ln>
            <a:noFill/>
          </a:ln>
          <a:effectLst>
            <a:outerShdw blurRad="190500" algn="tl" rotWithShape="0">
              <a:srgbClr val="000000">
                <a:alpha val="70000"/>
              </a:srgbClr>
            </a:outerShdw>
          </a:effectLst>
        </p:spPr>
      </p:pic>
      <p:pic>
        <p:nvPicPr>
          <p:cNvPr id="11" name="Picture 10" descr="A screenshot of a social media post&#10;&#10;Description automatically generated">
            <a:extLst>
              <a:ext uri="{FF2B5EF4-FFF2-40B4-BE49-F238E27FC236}">
                <a16:creationId xmlns:a16="http://schemas.microsoft.com/office/drawing/2014/main" id="{A714393C-F0D2-479A-9A34-6BB9111556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9009" y="4320708"/>
            <a:ext cx="4223815" cy="237744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878646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01348-EF18-4ABA-81B3-AE13710EA646}"/>
              </a:ext>
            </a:extLst>
          </p:cNvPr>
          <p:cNvSpPr>
            <a:spLocks noGrp="1"/>
          </p:cNvSpPr>
          <p:nvPr>
            <p:ph type="title"/>
          </p:nvPr>
        </p:nvSpPr>
        <p:spPr/>
        <p:txBody>
          <a:bodyPr/>
          <a:lstStyle/>
          <a:p>
            <a:r>
              <a:rPr lang="en-US" dirty="0"/>
              <a:t>In a fractured market, how long can we be a buyer’s club for payments?</a:t>
            </a:r>
          </a:p>
        </p:txBody>
      </p:sp>
      <p:sp>
        <p:nvSpPr>
          <p:cNvPr id="5" name="Text Placeholder 4">
            <a:extLst>
              <a:ext uri="{FF2B5EF4-FFF2-40B4-BE49-F238E27FC236}">
                <a16:creationId xmlns:a16="http://schemas.microsoft.com/office/drawing/2014/main" id="{4690509F-0858-4AD5-91CB-8AF2FDD56DEC}"/>
              </a:ext>
            </a:extLst>
          </p:cNvPr>
          <p:cNvSpPr>
            <a:spLocks noGrp="1"/>
          </p:cNvSpPr>
          <p:nvPr>
            <p:ph type="body" sz="half" idx="2"/>
          </p:nvPr>
        </p:nvSpPr>
        <p:spPr>
          <a:xfrm>
            <a:off x="245209" y="3574473"/>
            <a:ext cx="3933091" cy="1562024"/>
          </a:xfrm>
        </p:spPr>
        <p:txBody>
          <a:bodyPr/>
          <a:lstStyle/>
          <a:p>
            <a:r>
              <a:rPr lang="en-US" dirty="0"/>
              <a:t>Being vendor agnostic is getting easier to envision for credit unions, but still very tough for the model vendors offer the CUSO</a:t>
            </a:r>
          </a:p>
        </p:txBody>
      </p:sp>
      <p:sp>
        <p:nvSpPr>
          <p:cNvPr id="4" name="Slide Number Placeholder 3">
            <a:extLst>
              <a:ext uri="{FF2B5EF4-FFF2-40B4-BE49-F238E27FC236}">
                <a16:creationId xmlns:a16="http://schemas.microsoft.com/office/drawing/2014/main" id="{7733E767-0C08-445F-B467-54C5908557F9}"/>
              </a:ext>
            </a:extLst>
          </p:cNvPr>
          <p:cNvSpPr>
            <a:spLocks noGrp="1"/>
          </p:cNvSpPr>
          <p:nvPr>
            <p:ph type="sldNum" sz="quarter" idx="12"/>
          </p:nvPr>
        </p:nvSpPr>
        <p:spPr/>
        <p:txBody>
          <a:bodyPr/>
          <a:lstStyle/>
          <a:p>
            <a:fld id="{E31375A4-56A4-47D6-9801-1991572033F7}" type="slidenum">
              <a:rPr lang="en-US" smtClean="0"/>
              <a:pPr/>
              <a:t>65</a:t>
            </a:fld>
            <a:endParaRPr lang="en-US" dirty="0"/>
          </a:p>
        </p:txBody>
      </p:sp>
      <p:sp>
        <p:nvSpPr>
          <p:cNvPr id="6" name="Content Placeholder 5">
            <a:extLst>
              <a:ext uri="{FF2B5EF4-FFF2-40B4-BE49-F238E27FC236}">
                <a16:creationId xmlns:a16="http://schemas.microsoft.com/office/drawing/2014/main" id="{B038ED11-E235-4AB7-ABBD-7F1DD26254D1}"/>
              </a:ext>
            </a:extLst>
          </p:cNvPr>
          <p:cNvSpPr>
            <a:spLocks noGrp="1"/>
          </p:cNvSpPr>
          <p:nvPr>
            <p:ph sz="quarter" idx="13"/>
          </p:nvPr>
        </p:nvSpPr>
        <p:spPr/>
        <p:txBody>
          <a:bodyPr/>
          <a:lstStyle/>
          <a:p>
            <a:r>
              <a:rPr lang="en-US" sz="2400" dirty="0"/>
              <a:t>iPay</a:t>
            </a:r>
          </a:p>
          <a:p>
            <a:r>
              <a:rPr lang="en-US" sz="2400" dirty="0"/>
              <a:t>Payveris</a:t>
            </a:r>
          </a:p>
          <a:p>
            <a:r>
              <a:rPr lang="en-US" sz="2400" dirty="0"/>
              <a:t>Fiserv (previously CheckFree)</a:t>
            </a:r>
          </a:p>
          <a:p>
            <a:r>
              <a:rPr lang="en-US" sz="2400" dirty="0"/>
              <a:t>Payrailz</a:t>
            </a:r>
          </a:p>
          <a:p>
            <a:r>
              <a:rPr lang="en-US" sz="2400" dirty="0"/>
              <a:t>RDC</a:t>
            </a:r>
          </a:p>
          <a:p>
            <a:endParaRPr lang="en-US" sz="2400" dirty="0"/>
          </a:p>
          <a:p>
            <a:r>
              <a:rPr lang="en-US" sz="2400" dirty="0"/>
              <a:t>Is it time to move towards an EFT model?  </a:t>
            </a:r>
          </a:p>
          <a:p>
            <a:r>
              <a:rPr lang="en-US" sz="2400" dirty="0"/>
              <a:t>What would that mean to your credit union?</a:t>
            </a:r>
          </a:p>
          <a:p>
            <a:endParaRPr lang="en-US" sz="2400" dirty="0"/>
          </a:p>
        </p:txBody>
      </p:sp>
    </p:spTree>
    <p:extLst>
      <p:ext uri="{BB962C8B-B14F-4D97-AF65-F5344CB8AC3E}">
        <p14:creationId xmlns:p14="http://schemas.microsoft.com/office/powerpoint/2010/main" val="618119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D7489-626A-4653-995F-A291DDC6213A}"/>
              </a:ext>
            </a:extLst>
          </p:cNvPr>
          <p:cNvSpPr>
            <a:spLocks noGrp="1"/>
          </p:cNvSpPr>
          <p:nvPr>
            <p:ph type="title"/>
          </p:nvPr>
        </p:nvSpPr>
        <p:spPr/>
        <p:txBody>
          <a:bodyPr/>
          <a:lstStyle/>
          <a:p>
            <a:r>
              <a:rPr lang="en-US" dirty="0"/>
              <a:t>A new foundation for CU payment vendor strategies</a:t>
            </a:r>
          </a:p>
        </p:txBody>
      </p:sp>
      <p:sp>
        <p:nvSpPr>
          <p:cNvPr id="16" name="Text Placeholder 15">
            <a:extLst>
              <a:ext uri="{FF2B5EF4-FFF2-40B4-BE49-F238E27FC236}">
                <a16:creationId xmlns:a16="http://schemas.microsoft.com/office/drawing/2014/main" id="{D0119154-DF69-4037-8023-DFE37604A145}"/>
              </a:ext>
            </a:extLst>
          </p:cNvPr>
          <p:cNvSpPr>
            <a:spLocks noGrp="1"/>
          </p:cNvSpPr>
          <p:nvPr>
            <p:ph type="body" sz="half" idx="2"/>
          </p:nvPr>
        </p:nvSpPr>
        <p:spPr>
          <a:xfrm>
            <a:off x="245209" y="3200400"/>
            <a:ext cx="3933091" cy="1936097"/>
          </a:xfrm>
        </p:spPr>
        <p:txBody>
          <a:bodyPr/>
          <a:lstStyle/>
          <a:p>
            <a:r>
              <a:rPr lang="en-US" dirty="0"/>
              <a:t>Join a community, </a:t>
            </a:r>
            <a:br>
              <a:rPr lang="en-US" dirty="0"/>
            </a:br>
            <a:r>
              <a:rPr lang="en-US" dirty="0"/>
              <a:t>surf a community, or </a:t>
            </a:r>
            <a:br>
              <a:rPr lang="en-US" dirty="0"/>
            </a:br>
            <a:r>
              <a:rPr lang="en-US" dirty="0"/>
              <a:t>compete with a community</a:t>
            </a:r>
          </a:p>
          <a:p>
            <a:endParaRPr lang="en-US" dirty="0"/>
          </a:p>
        </p:txBody>
      </p:sp>
      <p:sp>
        <p:nvSpPr>
          <p:cNvPr id="4" name="Slide Number Placeholder 3">
            <a:extLst>
              <a:ext uri="{FF2B5EF4-FFF2-40B4-BE49-F238E27FC236}">
                <a16:creationId xmlns:a16="http://schemas.microsoft.com/office/drawing/2014/main" id="{F88ED0FF-E6CB-4955-9819-18B8561A25A2}"/>
              </a:ext>
            </a:extLst>
          </p:cNvPr>
          <p:cNvSpPr>
            <a:spLocks noGrp="1"/>
          </p:cNvSpPr>
          <p:nvPr>
            <p:ph type="sldNum" sz="quarter" idx="12"/>
          </p:nvPr>
        </p:nvSpPr>
        <p:spPr/>
        <p:txBody>
          <a:bodyPr/>
          <a:lstStyle/>
          <a:p>
            <a:fld id="{E31375A4-56A4-47D6-9801-1991572033F7}" type="slidenum">
              <a:rPr lang="en-US" smtClean="0"/>
              <a:pPr/>
              <a:t>66</a:t>
            </a:fld>
            <a:endParaRPr lang="en-US" dirty="0"/>
          </a:p>
        </p:txBody>
      </p:sp>
      <p:pic>
        <p:nvPicPr>
          <p:cNvPr id="6" name="Picture 5">
            <a:extLst>
              <a:ext uri="{FF2B5EF4-FFF2-40B4-BE49-F238E27FC236}">
                <a16:creationId xmlns:a16="http://schemas.microsoft.com/office/drawing/2014/main" id="{025E4B3F-340E-4244-9476-B37A3E026B1C}"/>
              </a:ext>
            </a:extLst>
          </p:cNvPr>
          <p:cNvPicPr>
            <a:picLocks noChangeAspect="1"/>
          </p:cNvPicPr>
          <p:nvPr/>
        </p:nvPicPr>
        <p:blipFill>
          <a:blip r:embed="rId2"/>
          <a:stretch>
            <a:fillRect/>
          </a:stretch>
        </p:blipFill>
        <p:spPr>
          <a:xfrm>
            <a:off x="5798127" y="251006"/>
            <a:ext cx="5493641" cy="6313706"/>
          </a:xfrm>
          <a:prstGeom prst="rect">
            <a:avLst/>
          </a:prstGeom>
        </p:spPr>
      </p:pic>
    </p:spTree>
    <p:extLst>
      <p:ext uri="{BB962C8B-B14F-4D97-AF65-F5344CB8AC3E}">
        <p14:creationId xmlns:p14="http://schemas.microsoft.com/office/powerpoint/2010/main" val="42245175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ED07ADB-2815-4DEF-A152-1A728981B1C7}"/>
              </a:ext>
            </a:extLst>
          </p:cNvPr>
          <p:cNvPicPr>
            <a:picLocks noChangeAspect="1"/>
          </p:cNvPicPr>
          <p:nvPr/>
        </p:nvPicPr>
        <p:blipFill rotWithShape="1">
          <a:blip r:embed="rId2"/>
          <a:srcRect b="18291"/>
          <a:stretch/>
        </p:blipFill>
        <p:spPr>
          <a:xfrm>
            <a:off x="5339186" y="267251"/>
            <a:ext cx="6189806" cy="5998467"/>
          </a:xfrm>
          <a:prstGeom prst="rect">
            <a:avLst/>
          </a:prstGeom>
        </p:spPr>
      </p:pic>
      <p:sp>
        <p:nvSpPr>
          <p:cNvPr id="2" name="Title 1">
            <a:extLst>
              <a:ext uri="{FF2B5EF4-FFF2-40B4-BE49-F238E27FC236}">
                <a16:creationId xmlns:a16="http://schemas.microsoft.com/office/drawing/2014/main" id="{9CCD7489-626A-4653-995F-A291DDC6213A}"/>
              </a:ext>
            </a:extLst>
          </p:cNvPr>
          <p:cNvSpPr>
            <a:spLocks noGrp="1"/>
          </p:cNvSpPr>
          <p:nvPr>
            <p:ph type="title"/>
          </p:nvPr>
        </p:nvSpPr>
        <p:spPr/>
        <p:txBody>
          <a:bodyPr/>
          <a:lstStyle/>
          <a:p>
            <a:r>
              <a:rPr lang="en-US" dirty="0"/>
              <a:t>A new foundation for CU payment vendor strategies</a:t>
            </a:r>
          </a:p>
        </p:txBody>
      </p:sp>
      <p:sp>
        <p:nvSpPr>
          <p:cNvPr id="5" name="Text Placeholder 4">
            <a:extLst>
              <a:ext uri="{FF2B5EF4-FFF2-40B4-BE49-F238E27FC236}">
                <a16:creationId xmlns:a16="http://schemas.microsoft.com/office/drawing/2014/main" id="{ECC38CF3-B824-4FAE-B8E9-417845937F6E}"/>
              </a:ext>
            </a:extLst>
          </p:cNvPr>
          <p:cNvSpPr>
            <a:spLocks noGrp="1"/>
          </p:cNvSpPr>
          <p:nvPr>
            <p:ph type="body" sz="half" idx="2"/>
          </p:nvPr>
        </p:nvSpPr>
        <p:spPr>
          <a:xfrm>
            <a:off x="245209" y="3195783"/>
            <a:ext cx="3933091" cy="1922242"/>
          </a:xfrm>
        </p:spPr>
        <p:txBody>
          <a:bodyPr/>
          <a:lstStyle/>
          <a:p>
            <a:r>
              <a:rPr lang="en-US" dirty="0"/>
              <a:t>Join a community, </a:t>
            </a:r>
            <a:br>
              <a:rPr lang="en-US" dirty="0"/>
            </a:br>
            <a:r>
              <a:rPr lang="en-US" dirty="0"/>
              <a:t>surf a community, or </a:t>
            </a:r>
            <a:br>
              <a:rPr lang="en-US" dirty="0"/>
            </a:br>
            <a:r>
              <a:rPr lang="en-US" dirty="0"/>
              <a:t>compete with a community</a:t>
            </a:r>
          </a:p>
        </p:txBody>
      </p:sp>
      <p:sp>
        <p:nvSpPr>
          <p:cNvPr id="4" name="Slide Number Placeholder 3">
            <a:extLst>
              <a:ext uri="{FF2B5EF4-FFF2-40B4-BE49-F238E27FC236}">
                <a16:creationId xmlns:a16="http://schemas.microsoft.com/office/drawing/2014/main" id="{F88ED0FF-E6CB-4955-9819-18B8561A25A2}"/>
              </a:ext>
            </a:extLst>
          </p:cNvPr>
          <p:cNvSpPr>
            <a:spLocks noGrp="1"/>
          </p:cNvSpPr>
          <p:nvPr>
            <p:ph type="sldNum" sz="quarter" idx="12"/>
          </p:nvPr>
        </p:nvSpPr>
        <p:spPr/>
        <p:txBody>
          <a:bodyPr/>
          <a:lstStyle/>
          <a:p>
            <a:fld id="{E31375A4-56A4-47D6-9801-1991572033F7}" type="slidenum">
              <a:rPr lang="en-US" smtClean="0"/>
              <a:pPr/>
              <a:t>67</a:t>
            </a:fld>
            <a:endParaRPr lang="en-US" dirty="0"/>
          </a:p>
        </p:txBody>
      </p:sp>
      <p:pic>
        <p:nvPicPr>
          <p:cNvPr id="8" name="Picture 7" descr="A screenshot of a cell phone&#10;&#10;Description automatically generated">
            <a:extLst>
              <a:ext uri="{FF2B5EF4-FFF2-40B4-BE49-F238E27FC236}">
                <a16:creationId xmlns:a16="http://schemas.microsoft.com/office/drawing/2014/main" id="{88F383C1-C4F8-4C97-9DBF-16574F271D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8010">
            <a:off x="9478184" y="4263970"/>
            <a:ext cx="1998332" cy="2584567"/>
          </a:xfrm>
          <a:prstGeom prst="rect">
            <a:avLst/>
          </a:prstGeom>
          <a:ln>
            <a:noFill/>
          </a:ln>
          <a:effectLst>
            <a:outerShdw blurRad="190500" algn="tl" rotWithShape="0">
              <a:srgbClr val="000000">
                <a:alpha val="70000"/>
              </a:srgbClr>
            </a:outerShdw>
          </a:effectLst>
        </p:spPr>
      </p:pic>
      <p:sp>
        <p:nvSpPr>
          <p:cNvPr id="3" name="Explosion: 8 Points 2">
            <a:extLst>
              <a:ext uri="{FF2B5EF4-FFF2-40B4-BE49-F238E27FC236}">
                <a16:creationId xmlns:a16="http://schemas.microsoft.com/office/drawing/2014/main" id="{06A40F5D-EB70-4E73-B156-19C1CB5EE698}"/>
              </a:ext>
            </a:extLst>
          </p:cNvPr>
          <p:cNvSpPr/>
          <p:nvPr/>
        </p:nvSpPr>
        <p:spPr>
          <a:xfrm>
            <a:off x="9841445" y="1593546"/>
            <a:ext cx="2258578" cy="1661020"/>
          </a:xfrm>
          <a:prstGeom prst="irregularSeal1">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a:solidFill>
                  <a:schemeClr val="bg1"/>
                </a:solidFill>
              </a:rPr>
              <a:t>Live Nov. 10th</a:t>
            </a:r>
          </a:p>
        </p:txBody>
      </p:sp>
      <p:pic>
        <p:nvPicPr>
          <p:cNvPr id="9" name="Graphic 8" descr="Paperclip">
            <a:extLst>
              <a:ext uri="{FF2B5EF4-FFF2-40B4-BE49-F238E27FC236}">
                <a16:creationId xmlns:a16="http://schemas.microsoft.com/office/drawing/2014/main" id="{EBB63F6A-638E-46F8-A69D-2EFB3EC5A2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75700" y="4195101"/>
            <a:ext cx="457200" cy="457200"/>
          </a:xfrm>
          <a:prstGeom prst="rect">
            <a:avLst/>
          </a:prstGeom>
        </p:spPr>
      </p:pic>
      <p:sp>
        <p:nvSpPr>
          <p:cNvPr id="14" name="Explosion: 8 Points 13">
            <a:extLst>
              <a:ext uri="{FF2B5EF4-FFF2-40B4-BE49-F238E27FC236}">
                <a16:creationId xmlns:a16="http://schemas.microsoft.com/office/drawing/2014/main" id="{281B9C6E-C2A3-485D-9EAB-6BAC7DE51C4E}"/>
              </a:ext>
            </a:extLst>
          </p:cNvPr>
          <p:cNvSpPr/>
          <p:nvPr/>
        </p:nvSpPr>
        <p:spPr>
          <a:xfrm>
            <a:off x="7969727" y="5112846"/>
            <a:ext cx="2258578" cy="1661020"/>
          </a:xfrm>
          <a:prstGeom prst="irregularSeal1">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a:solidFill>
                  <a:schemeClr val="bg1"/>
                </a:solidFill>
              </a:rPr>
              <a:t>Available now!</a:t>
            </a:r>
          </a:p>
        </p:txBody>
      </p:sp>
    </p:spTree>
    <p:extLst>
      <p:ext uri="{BB962C8B-B14F-4D97-AF65-F5344CB8AC3E}">
        <p14:creationId xmlns:p14="http://schemas.microsoft.com/office/powerpoint/2010/main" val="32450460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957DDF8-EDF2-47B6-BE46-7844149856E7}"/>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9632" t="15815" r="9830" b="16307"/>
          <a:stretch/>
        </p:blipFill>
        <p:spPr>
          <a:xfrm>
            <a:off x="166711" y="2089162"/>
            <a:ext cx="5155659" cy="3073941"/>
          </a:xfrm>
          <a:prstGeom prst="rect">
            <a:avLst/>
          </a:prstGeom>
        </p:spPr>
      </p:pic>
      <p:sp>
        <p:nvSpPr>
          <p:cNvPr id="2" name="Title 1">
            <a:extLst>
              <a:ext uri="{FF2B5EF4-FFF2-40B4-BE49-F238E27FC236}">
                <a16:creationId xmlns:a16="http://schemas.microsoft.com/office/drawing/2014/main" id="{04DD146D-A499-40A7-AEAE-45357175EF94}"/>
              </a:ext>
            </a:extLst>
          </p:cNvPr>
          <p:cNvSpPr>
            <a:spLocks noGrp="1"/>
          </p:cNvSpPr>
          <p:nvPr>
            <p:ph type="title"/>
          </p:nvPr>
        </p:nvSpPr>
        <p:spPr/>
        <p:txBody>
          <a:bodyPr/>
          <a:lstStyle/>
          <a:p>
            <a:r>
              <a:rPr lang="en-US" dirty="0"/>
              <a:t>Payment networks versus payment tools</a:t>
            </a:r>
          </a:p>
        </p:txBody>
      </p:sp>
      <p:sp>
        <p:nvSpPr>
          <p:cNvPr id="4" name="Slide Number Placeholder 3">
            <a:extLst>
              <a:ext uri="{FF2B5EF4-FFF2-40B4-BE49-F238E27FC236}">
                <a16:creationId xmlns:a16="http://schemas.microsoft.com/office/drawing/2014/main" id="{B5A07627-CF9D-4C6B-AE2F-80274F35C296}"/>
              </a:ext>
            </a:extLst>
          </p:cNvPr>
          <p:cNvSpPr>
            <a:spLocks noGrp="1"/>
          </p:cNvSpPr>
          <p:nvPr>
            <p:ph type="sldNum" sz="quarter" idx="4"/>
          </p:nvPr>
        </p:nvSpPr>
        <p:spPr/>
        <p:txBody>
          <a:bodyPr/>
          <a:lstStyle/>
          <a:p>
            <a:fld id="{E31375A4-56A4-47D6-9801-1991572033F7}" type="slidenum">
              <a:rPr lang="en-US" smtClean="0"/>
              <a:pPr/>
              <a:t>68</a:t>
            </a:fld>
            <a:endParaRPr lang="en-US" dirty="0"/>
          </a:p>
        </p:txBody>
      </p:sp>
      <p:sp>
        <p:nvSpPr>
          <p:cNvPr id="6" name="Text Placeholder 5">
            <a:extLst>
              <a:ext uri="{FF2B5EF4-FFF2-40B4-BE49-F238E27FC236}">
                <a16:creationId xmlns:a16="http://schemas.microsoft.com/office/drawing/2014/main" id="{E5EE8DD4-AF05-469C-9DDA-0D35A5C8A2C9}"/>
              </a:ext>
            </a:extLst>
          </p:cNvPr>
          <p:cNvSpPr>
            <a:spLocks noGrp="1"/>
          </p:cNvSpPr>
          <p:nvPr>
            <p:ph type="body" sz="quarter" idx="13"/>
          </p:nvPr>
        </p:nvSpPr>
        <p:spPr/>
        <p:txBody>
          <a:bodyPr/>
          <a:lstStyle/>
          <a:p>
            <a:r>
              <a:rPr lang="en-US" dirty="0"/>
              <a:t>Vendors can give you the tech of </a:t>
            </a:r>
            <a:r>
              <a:rPr lang="en-US" dirty="0" err="1"/>
              <a:t>Zelle</a:t>
            </a:r>
            <a:r>
              <a:rPr lang="en-US" dirty="0"/>
              <a:t>, but does that tech have the same appeal to your members?</a:t>
            </a:r>
          </a:p>
        </p:txBody>
      </p:sp>
      <p:sp>
        <p:nvSpPr>
          <p:cNvPr id="5" name="Text Placeholder 4">
            <a:extLst>
              <a:ext uri="{FF2B5EF4-FFF2-40B4-BE49-F238E27FC236}">
                <a16:creationId xmlns:a16="http://schemas.microsoft.com/office/drawing/2014/main" id="{E785CC56-F1A4-4CA9-9416-EA82B9FADA7D}"/>
              </a:ext>
            </a:extLst>
          </p:cNvPr>
          <p:cNvSpPr>
            <a:spLocks noGrp="1"/>
          </p:cNvSpPr>
          <p:nvPr>
            <p:ph type="body" sz="quarter" idx="14"/>
          </p:nvPr>
        </p:nvSpPr>
        <p:spPr/>
        <p:txBody>
          <a:bodyPr/>
          <a:lstStyle/>
          <a:p>
            <a:r>
              <a:rPr lang="en-US" dirty="0"/>
              <a:t>When is the community or branded network more (or less) important than the capabilities of a transaction?</a:t>
            </a:r>
          </a:p>
        </p:txBody>
      </p:sp>
      <p:pic>
        <p:nvPicPr>
          <p:cNvPr id="8" name="Picture 7" descr="A close up of a logo&#10;&#10;Description automatically generated">
            <a:extLst>
              <a:ext uri="{FF2B5EF4-FFF2-40B4-BE49-F238E27FC236}">
                <a16:creationId xmlns:a16="http://schemas.microsoft.com/office/drawing/2014/main" id="{13147979-BA69-4430-951A-B36B154195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1246" y="3009789"/>
            <a:ext cx="1560478" cy="1560478"/>
          </a:xfrm>
          <a:prstGeom prst="rect">
            <a:avLst/>
          </a:prstGeom>
        </p:spPr>
      </p:pic>
      <p:sp>
        <p:nvSpPr>
          <p:cNvPr id="12" name="TextBox 11">
            <a:extLst>
              <a:ext uri="{FF2B5EF4-FFF2-40B4-BE49-F238E27FC236}">
                <a16:creationId xmlns:a16="http://schemas.microsoft.com/office/drawing/2014/main" id="{6A9007D6-59A5-4726-A182-DA3F67DB3081}"/>
              </a:ext>
            </a:extLst>
          </p:cNvPr>
          <p:cNvSpPr txBox="1"/>
          <p:nvPr/>
        </p:nvSpPr>
        <p:spPr>
          <a:xfrm>
            <a:off x="5538323" y="3405308"/>
            <a:ext cx="885217" cy="769441"/>
          </a:xfrm>
          <a:prstGeom prst="rect">
            <a:avLst/>
          </a:prstGeom>
          <a:noFill/>
        </p:spPr>
        <p:txBody>
          <a:bodyPr wrap="square" rtlCol="0">
            <a:spAutoFit/>
          </a:bodyPr>
          <a:lstStyle/>
          <a:p>
            <a:r>
              <a:rPr lang="en-US" sz="4400" dirty="0"/>
              <a:t>VS</a:t>
            </a:r>
          </a:p>
        </p:txBody>
      </p:sp>
      <p:pic>
        <p:nvPicPr>
          <p:cNvPr id="17" name="Picture 16">
            <a:extLst>
              <a:ext uri="{FF2B5EF4-FFF2-40B4-BE49-F238E27FC236}">
                <a16:creationId xmlns:a16="http://schemas.microsoft.com/office/drawing/2014/main" id="{689632F4-981E-4C1C-B3A5-D0A24F299B4B}"/>
              </a:ext>
            </a:extLst>
          </p:cNvPr>
          <p:cNvPicPr>
            <a:picLocks noChangeAspect="1"/>
          </p:cNvPicPr>
          <p:nvPr/>
        </p:nvPicPr>
        <p:blipFill>
          <a:blip r:embed="rId5"/>
          <a:stretch>
            <a:fillRect/>
          </a:stretch>
        </p:blipFill>
        <p:spPr>
          <a:xfrm>
            <a:off x="6517532" y="1949613"/>
            <a:ext cx="5219216" cy="3255762"/>
          </a:xfrm>
          <a:prstGeom prst="rect">
            <a:avLst/>
          </a:prstGeom>
        </p:spPr>
      </p:pic>
    </p:spTree>
    <p:extLst>
      <p:ext uri="{BB962C8B-B14F-4D97-AF65-F5344CB8AC3E}">
        <p14:creationId xmlns:p14="http://schemas.microsoft.com/office/powerpoint/2010/main" val="12958681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12D0A38E-CCC6-4A61-8277-DA0464D1B74F}"/>
              </a:ext>
            </a:extLst>
          </p:cNvPr>
          <p:cNvSpPr>
            <a:spLocks noGrp="1"/>
          </p:cNvSpPr>
          <p:nvPr>
            <p:ph idx="15"/>
          </p:nvPr>
        </p:nvSpPr>
        <p:spPr>
          <a:xfrm>
            <a:off x="508001" y="1703389"/>
            <a:ext cx="4240168" cy="4087814"/>
          </a:xfrm>
        </p:spPr>
        <p:txBody>
          <a:bodyPr/>
          <a:lstStyle/>
          <a:p>
            <a:r>
              <a:rPr lang="en-US" dirty="0"/>
              <a:t>Are you ready to advertise to your members the ability to make loan payments via RDC?</a:t>
            </a:r>
          </a:p>
          <a:p>
            <a:r>
              <a:rPr lang="en-US" dirty="0"/>
              <a:t>Have you worked with your accounting team on the processes, should an RDC loan payment bounce?</a:t>
            </a:r>
          </a:p>
          <a:p>
            <a:r>
              <a:rPr lang="en-US" dirty="0"/>
              <a:t>Can you envision RDC as the wholesale replacement for all check deposits (like replacing ATM deposits)?</a:t>
            </a:r>
          </a:p>
        </p:txBody>
      </p:sp>
      <p:sp>
        <p:nvSpPr>
          <p:cNvPr id="10" name="Title 9">
            <a:extLst>
              <a:ext uri="{FF2B5EF4-FFF2-40B4-BE49-F238E27FC236}">
                <a16:creationId xmlns:a16="http://schemas.microsoft.com/office/drawing/2014/main" id="{776B486B-D94B-44F6-9915-C48527B8CD3D}"/>
              </a:ext>
            </a:extLst>
          </p:cNvPr>
          <p:cNvSpPr>
            <a:spLocks noGrp="1"/>
          </p:cNvSpPr>
          <p:nvPr>
            <p:ph type="title"/>
          </p:nvPr>
        </p:nvSpPr>
        <p:spPr/>
        <p:txBody>
          <a:bodyPr/>
          <a:lstStyle/>
          <a:p>
            <a:r>
              <a:rPr lang="en-US" dirty="0"/>
              <a:t>RDC payments may be an ace in the hole for our network</a:t>
            </a:r>
          </a:p>
        </p:txBody>
      </p:sp>
      <p:sp>
        <p:nvSpPr>
          <p:cNvPr id="4" name="Slide Number Placeholder 3">
            <a:extLst>
              <a:ext uri="{FF2B5EF4-FFF2-40B4-BE49-F238E27FC236}">
                <a16:creationId xmlns:a16="http://schemas.microsoft.com/office/drawing/2014/main" id="{EE38D7ED-2CF1-4855-9348-AF31B57932D7}"/>
              </a:ext>
            </a:extLst>
          </p:cNvPr>
          <p:cNvSpPr>
            <a:spLocks noGrp="1"/>
          </p:cNvSpPr>
          <p:nvPr>
            <p:ph type="sldNum" sz="quarter" idx="4"/>
          </p:nvPr>
        </p:nvSpPr>
        <p:spPr/>
        <p:txBody>
          <a:bodyPr/>
          <a:lstStyle/>
          <a:p>
            <a:fld id="{E31375A4-56A4-47D6-9801-1991572033F7}" type="slidenum">
              <a:rPr lang="en-US" smtClean="0"/>
              <a:pPr/>
              <a:t>69</a:t>
            </a:fld>
            <a:endParaRPr lang="en-US" dirty="0"/>
          </a:p>
        </p:txBody>
      </p:sp>
      <p:sp>
        <p:nvSpPr>
          <p:cNvPr id="11" name="Text Placeholder 10">
            <a:extLst>
              <a:ext uri="{FF2B5EF4-FFF2-40B4-BE49-F238E27FC236}">
                <a16:creationId xmlns:a16="http://schemas.microsoft.com/office/drawing/2014/main" id="{67E359D1-5332-4DC9-9105-48002748037C}"/>
              </a:ext>
            </a:extLst>
          </p:cNvPr>
          <p:cNvSpPr>
            <a:spLocks noGrp="1"/>
          </p:cNvSpPr>
          <p:nvPr>
            <p:ph type="body" sz="quarter" idx="13"/>
          </p:nvPr>
        </p:nvSpPr>
        <p:spPr/>
        <p:txBody>
          <a:bodyPr/>
          <a:lstStyle/>
          <a:p>
            <a:r>
              <a:rPr lang="en-US" dirty="0"/>
              <a:t>Working with eDOC, we plan to make native RDC payment transactions</a:t>
            </a:r>
          </a:p>
        </p:txBody>
      </p:sp>
      <p:sp>
        <p:nvSpPr>
          <p:cNvPr id="12" name="Text Placeholder 11">
            <a:extLst>
              <a:ext uri="{FF2B5EF4-FFF2-40B4-BE49-F238E27FC236}">
                <a16:creationId xmlns:a16="http://schemas.microsoft.com/office/drawing/2014/main" id="{6C5CD45E-9090-4582-A9C3-10099335B331}"/>
              </a:ext>
            </a:extLst>
          </p:cNvPr>
          <p:cNvSpPr>
            <a:spLocks noGrp="1"/>
          </p:cNvSpPr>
          <p:nvPr>
            <p:ph type="body" sz="quarter" idx="14"/>
          </p:nvPr>
        </p:nvSpPr>
        <p:spPr>
          <a:xfrm>
            <a:off x="4509655" y="5418814"/>
            <a:ext cx="7462363" cy="914400"/>
          </a:xfrm>
        </p:spPr>
        <p:txBody>
          <a:bodyPr/>
          <a:lstStyle/>
          <a:p>
            <a:r>
              <a:rPr lang="en-US" dirty="0"/>
              <a:t>Configs are live with 19.10; watch for announcements on the mobile app upgrades that will use them</a:t>
            </a:r>
          </a:p>
        </p:txBody>
      </p:sp>
      <p:pic>
        <p:nvPicPr>
          <p:cNvPr id="14" name="Picture 13">
            <a:extLst>
              <a:ext uri="{FF2B5EF4-FFF2-40B4-BE49-F238E27FC236}">
                <a16:creationId xmlns:a16="http://schemas.microsoft.com/office/drawing/2014/main" id="{461748C4-568B-4D03-838B-6EEA172600D0}"/>
              </a:ext>
            </a:extLst>
          </p:cNvPr>
          <p:cNvPicPr>
            <a:picLocks noChangeAspect="1"/>
          </p:cNvPicPr>
          <p:nvPr/>
        </p:nvPicPr>
        <p:blipFill>
          <a:blip r:embed="rId2"/>
          <a:stretch>
            <a:fillRect/>
          </a:stretch>
        </p:blipFill>
        <p:spPr>
          <a:xfrm>
            <a:off x="5051030" y="1841764"/>
            <a:ext cx="6768050" cy="347855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053803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AA938-0914-49F6-81CB-217332F13F14}"/>
              </a:ext>
            </a:extLst>
          </p:cNvPr>
          <p:cNvSpPr>
            <a:spLocks noGrp="1"/>
          </p:cNvSpPr>
          <p:nvPr>
            <p:ph type="title"/>
          </p:nvPr>
        </p:nvSpPr>
        <p:spPr/>
        <p:txBody>
          <a:bodyPr/>
          <a:lstStyle/>
          <a:p>
            <a:r>
              <a:rPr lang="en-US" dirty="0"/>
              <a:t>Data in 2020</a:t>
            </a:r>
          </a:p>
        </p:txBody>
      </p:sp>
      <p:sp>
        <p:nvSpPr>
          <p:cNvPr id="3" name="Text Placeholder 2">
            <a:extLst>
              <a:ext uri="{FF2B5EF4-FFF2-40B4-BE49-F238E27FC236}">
                <a16:creationId xmlns:a16="http://schemas.microsoft.com/office/drawing/2014/main" id="{8637FB60-8B8B-4501-B838-AF9705EF5190}"/>
              </a:ext>
            </a:extLst>
          </p:cNvPr>
          <p:cNvSpPr>
            <a:spLocks noGrp="1"/>
          </p:cNvSpPr>
          <p:nvPr>
            <p:ph type="body" idx="1"/>
          </p:nvPr>
        </p:nvSpPr>
        <p:spPr/>
        <p:txBody>
          <a:bodyPr/>
          <a:lstStyle/>
          <a:p>
            <a:r>
              <a:rPr lang="en-US" dirty="0"/>
              <a:t>CU*Answers’ calling card for the next decade</a:t>
            </a:r>
          </a:p>
        </p:txBody>
      </p:sp>
      <p:sp>
        <p:nvSpPr>
          <p:cNvPr id="4" name="Slide Number Placeholder 3">
            <a:extLst>
              <a:ext uri="{FF2B5EF4-FFF2-40B4-BE49-F238E27FC236}">
                <a16:creationId xmlns:a16="http://schemas.microsoft.com/office/drawing/2014/main" id="{C6D871B2-1E49-47C0-83EF-F571534C1E37}"/>
              </a:ext>
            </a:extLst>
          </p:cNvPr>
          <p:cNvSpPr>
            <a:spLocks noGrp="1"/>
          </p:cNvSpPr>
          <p:nvPr>
            <p:ph type="sldNum" sz="quarter" idx="12"/>
          </p:nvPr>
        </p:nvSpPr>
        <p:spPr/>
        <p:txBody>
          <a:bodyPr/>
          <a:lstStyle/>
          <a:p>
            <a:fld id="{E31375A4-56A4-47D6-9801-1991572033F7}" type="slidenum">
              <a:rPr lang="en-US" smtClean="0"/>
              <a:pPr/>
              <a:t>7</a:t>
            </a:fld>
            <a:endParaRPr lang="en-US" dirty="0"/>
          </a:p>
        </p:txBody>
      </p:sp>
    </p:spTree>
    <p:extLst>
      <p:ext uri="{BB962C8B-B14F-4D97-AF65-F5344CB8AC3E}">
        <p14:creationId xmlns:p14="http://schemas.microsoft.com/office/powerpoint/2010/main" val="26914595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DFCA9-95AB-4B44-B4A7-F5E7E99BDDEA}"/>
              </a:ext>
            </a:extLst>
          </p:cNvPr>
          <p:cNvSpPr>
            <a:spLocks noGrp="1"/>
          </p:cNvSpPr>
          <p:nvPr>
            <p:ph type="title"/>
          </p:nvPr>
        </p:nvSpPr>
        <p:spPr/>
        <p:txBody>
          <a:bodyPr/>
          <a:lstStyle/>
          <a:p>
            <a:r>
              <a:rPr lang="en-US" dirty="0">
                <a:effectLst/>
              </a:rPr>
              <a:t>Mobile &amp; Desktop </a:t>
            </a:r>
            <a:br>
              <a:rPr lang="en-US" dirty="0">
                <a:effectLst/>
              </a:rPr>
            </a:br>
            <a:r>
              <a:rPr lang="en-US" dirty="0">
                <a:effectLst/>
              </a:rPr>
              <a:t>Internet Solutions</a:t>
            </a:r>
            <a:endParaRPr lang="en-US" dirty="0"/>
          </a:p>
        </p:txBody>
      </p:sp>
      <p:sp>
        <p:nvSpPr>
          <p:cNvPr id="3" name="Text Placeholder 2">
            <a:extLst>
              <a:ext uri="{FF2B5EF4-FFF2-40B4-BE49-F238E27FC236}">
                <a16:creationId xmlns:a16="http://schemas.microsoft.com/office/drawing/2014/main" id="{5BB005F8-0A21-43D1-84CF-FF62C75629B4}"/>
              </a:ext>
            </a:extLst>
          </p:cNvPr>
          <p:cNvSpPr>
            <a:spLocks noGrp="1"/>
          </p:cNvSpPr>
          <p:nvPr>
            <p:ph type="body" idx="1"/>
          </p:nvPr>
        </p:nvSpPr>
        <p:spPr/>
        <p:txBody>
          <a:bodyPr/>
          <a:lstStyle/>
          <a:p>
            <a:r>
              <a:rPr lang="en-US" dirty="0"/>
              <a:t>Preparing for a new day, from top to bottom</a:t>
            </a:r>
          </a:p>
        </p:txBody>
      </p:sp>
      <p:sp>
        <p:nvSpPr>
          <p:cNvPr id="4" name="Slide Number Placeholder 3">
            <a:extLst>
              <a:ext uri="{FF2B5EF4-FFF2-40B4-BE49-F238E27FC236}">
                <a16:creationId xmlns:a16="http://schemas.microsoft.com/office/drawing/2014/main" id="{B8499A00-FEE4-4C11-AC2F-3514CBC4932B}"/>
              </a:ext>
            </a:extLst>
          </p:cNvPr>
          <p:cNvSpPr>
            <a:spLocks noGrp="1"/>
          </p:cNvSpPr>
          <p:nvPr>
            <p:ph type="sldNum" sz="quarter" idx="12"/>
          </p:nvPr>
        </p:nvSpPr>
        <p:spPr/>
        <p:txBody>
          <a:bodyPr/>
          <a:lstStyle/>
          <a:p>
            <a:fld id="{92D1950D-ADC4-4875-825D-C188D702024B}" type="slidenum">
              <a:rPr lang="en-US" smtClean="0"/>
              <a:t>70</a:t>
            </a:fld>
            <a:endParaRPr lang="en-US"/>
          </a:p>
        </p:txBody>
      </p:sp>
    </p:spTree>
    <p:extLst>
      <p:ext uri="{BB962C8B-B14F-4D97-AF65-F5344CB8AC3E}">
        <p14:creationId xmlns:p14="http://schemas.microsoft.com/office/powerpoint/2010/main" val="10072625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FDC3BC3-DED2-4B5F-9518-87522C9F6A81}"/>
              </a:ext>
            </a:extLst>
          </p:cNvPr>
          <p:cNvSpPr>
            <a:spLocks noGrp="1"/>
          </p:cNvSpPr>
          <p:nvPr>
            <p:ph type="title"/>
          </p:nvPr>
        </p:nvSpPr>
        <p:spPr/>
        <p:txBody>
          <a:bodyPr/>
          <a:lstStyle/>
          <a:p>
            <a:r>
              <a:rPr lang="en-US" dirty="0"/>
              <a:t>We’re going to something different today...</a:t>
            </a:r>
          </a:p>
        </p:txBody>
      </p:sp>
      <p:sp>
        <p:nvSpPr>
          <p:cNvPr id="6" name="Text Placeholder 5">
            <a:extLst>
              <a:ext uri="{FF2B5EF4-FFF2-40B4-BE49-F238E27FC236}">
                <a16:creationId xmlns:a16="http://schemas.microsoft.com/office/drawing/2014/main" id="{A910B770-8A10-479A-BE3F-94AEFB2252B5}"/>
              </a:ext>
            </a:extLst>
          </p:cNvPr>
          <p:cNvSpPr>
            <a:spLocks noGrp="1"/>
          </p:cNvSpPr>
          <p:nvPr>
            <p:ph type="body" sz="half" idx="2"/>
          </p:nvPr>
        </p:nvSpPr>
        <p:spPr>
          <a:xfrm>
            <a:off x="245209" y="2441196"/>
            <a:ext cx="4251290" cy="2695301"/>
          </a:xfrm>
        </p:spPr>
        <p:txBody>
          <a:bodyPr/>
          <a:lstStyle/>
          <a:p>
            <a:r>
              <a:rPr lang="en-US" dirty="0"/>
              <a:t>A CEO-to-CEO brainstorming session on the mobile technologies group</a:t>
            </a:r>
          </a:p>
        </p:txBody>
      </p:sp>
      <p:sp>
        <p:nvSpPr>
          <p:cNvPr id="4" name="Slide Number Placeholder 3">
            <a:extLst>
              <a:ext uri="{FF2B5EF4-FFF2-40B4-BE49-F238E27FC236}">
                <a16:creationId xmlns:a16="http://schemas.microsoft.com/office/drawing/2014/main" id="{1A0F514F-60E4-42B8-9B9A-FE6A7D034C20}"/>
              </a:ext>
            </a:extLst>
          </p:cNvPr>
          <p:cNvSpPr>
            <a:spLocks noGrp="1"/>
          </p:cNvSpPr>
          <p:nvPr>
            <p:ph type="sldNum" sz="quarter" idx="12"/>
          </p:nvPr>
        </p:nvSpPr>
        <p:spPr/>
        <p:txBody>
          <a:bodyPr/>
          <a:lstStyle/>
          <a:p>
            <a:fld id="{92D1950D-ADC4-4875-825D-C188D702024B}" type="slidenum">
              <a:rPr lang="en-US" smtClean="0"/>
              <a:t>71</a:t>
            </a:fld>
            <a:endParaRPr lang="en-US"/>
          </a:p>
        </p:txBody>
      </p:sp>
      <p:sp>
        <p:nvSpPr>
          <p:cNvPr id="8" name="Content Placeholder 7">
            <a:extLst>
              <a:ext uri="{FF2B5EF4-FFF2-40B4-BE49-F238E27FC236}">
                <a16:creationId xmlns:a16="http://schemas.microsoft.com/office/drawing/2014/main" id="{0FD52E96-FC5F-4FA9-84F8-115FC942414A}"/>
              </a:ext>
            </a:extLst>
          </p:cNvPr>
          <p:cNvSpPr>
            <a:spLocks noGrp="1"/>
          </p:cNvSpPr>
          <p:nvPr>
            <p:ph sz="quarter" idx="13"/>
          </p:nvPr>
        </p:nvSpPr>
        <p:spPr/>
        <p:txBody>
          <a:bodyPr/>
          <a:lstStyle/>
          <a:p>
            <a:r>
              <a:rPr lang="en-US" sz="2400" dirty="0"/>
              <a:t>We’re going to include the business developers of MTG</a:t>
            </a:r>
          </a:p>
          <a:p>
            <a:r>
              <a:rPr lang="en-US" sz="2400" dirty="0"/>
              <a:t>We’re going to make some high-level announcements and set up a deeper dive on Thursday morning, and announce an in-the-weeds special event in February</a:t>
            </a:r>
          </a:p>
          <a:p>
            <a:endParaRPr lang="en-US" sz="2400" dirty="0"/>
          </a:p>
          <a:p>
            <a:endParaRPr lang="en-US" sz="2400" dirty="0"/>
          </a:p>
        </p:txBody>
      </p:sp>
      <p:pic>
        <p:nvPicPr>
          <p:cNvPr id="10" name="Picture 9" descr="A circuit board&#10;&#10;Description automatically generated">
            <a:extLst>
              <a:ext uri="{FF2B5EF4-FFF2-40B4-BE49-F238E27FC236}">
                <a16:creationId xmlns:a16="http://schemas.microsoft.com/office/drawing/2014/main" id="{3F9CBA02-F5D2-4A31-A3D6-E450185D745D}"/>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45852" y="3576386"/>
            <a:ext cx="2336800" cy="1009185"/>
          </a:xfrm>
          <a:prstGeom prst="rect">
            <a:avLst/>
          </a:prstGeom>
        </p:spPr>
      </p:pic>
      <p:pic>
        <p:nvPicPr>
          <p:cNvPr id="13" name="Picture 12">
            <a:extLst>
              <a:ext uri="{FF2B5EF4-FFF2-40B4-BE49-F238E27FC236}">
                <a16:creationId xmlns:a16="http://schemas.microsoft.com/office/drawing/2014/main" id="{D665F3BF-8ABC-443C-8C3D-43B1100B3A21}"/>
              </a:ext>
            </a:extLst>
          </p:cNvPr>
          <p:cNvPicPr>
            <a:picLocks noChangeAspect="1"/>
          </p:cNvPicPr>
          <p:nvPr/>
        </p:nvPicPr>
        <p:blipFill>
          <a:blip r:embed="rId4"/>
          <a:stretch>
            <a:fillRect/>
          </a:stretch>
        </p:blipFill>
        <p:spPr>
          <a:xfrm>
            <a:off x="5519701" y="3377468"/>
            <a:ext cx="5713485" cy="3213835"/>
          </a:xfrm>
          <a:prstGeom prst="rect">
            <a:avLst/>
          </a:prstGeom>
        </p:spPr>
      </p:pic>
    </p:spTree>
    <p:extLst>
      <p:ext uri="{BB962C8B-B14F-4D97-AF65-F5344CB8AC3E}">
        <p14:creationId xmlns:p14="http://schemas.microsoft.com/office/powerpoint/2010/main" val="25967751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266EFB-E022-4EB7-8B53-47D7F37632C1}"/>
              </a:ext>
            </a:extLst>
          </p:cNvPr>
          <p:cNvSpPr>
            <a:spLocks noGrp="1"/>
          </p:cNvSpPr>
          <p:nvPr>
            <p:ph type="title"/>
          </p:nvPr>
        </p:nvSpPr>
        <p:spPr/>
        <p:txBody>
          <a:bodyPr/>
          <a:lstStyle/>
          <a:p>
            <a:r>
              <a:rPr lang="en-US" dirty="0"/>
              <a:t>Why is CU*Answers introducing MTG?</a:t>
            </a:r>
          </a:p>
        </p:txBody>
      </p:sp>
      <p:sp>
        <p:nvSpPr>
          <p:cNvPr id="5" name="Text Placeholder 4">
            <a:extLst>
              <a:ext uri="{FF2B5EF4-FFF2-40B4-BE49-F238E27FC236}">
                <a16:creationId xmlns:a16="http://schemas.microsoft.com/office/drawing/2014/main" id="{082BB4D7-3672-4DF4-A808-035B5AAF8522}"/>
              </a:ext>
            </a:extLst>
          </p:cNvPr>
          <p:cNvSpPr>
            <a:spLocks noGrp="1"/>
          </p:cNvSpPr>
          <p:nvPr>
            <p:ph type="body" sz="half" idx="2"/>
          </p:nvPr>
        </p:nvSpPr>
        <p:spPr>
          <a:xfrm>
            <a:off x="245209" y="2476500"/>
            <a:ext cx="3933091" cy="2659997"/>
          </a:xfrm>
        </p:spPr>
        <p:txBody>
          <a:bodyPr/>
          <a:lstStyle/>
          <a:p>
            <a:r>
              <a:rPr lang="en-US" dirty="0"/>
              <a:t>Because we’re Preparing for a new day, from top to bottom</a:t>
            </a:r>
          </a:p>
        </p:txBody>
      </p:sp>
      <p:sp>
        <p:nvSpPr>
          <p:cNvPr id="4" name="Slide Number Placeholder 3">
            <a:extLst>
              <a:ext uri="{FF2B5EF4-FFF2-40B4-BE49-F238E27FC236}">
                <a16:creationId xmlns:a16="http://schemas.microsoft.com/office/drawing/2014/main" id="{51CC0CD1-3C9E-4208-9C6A-0E933999A067}"/>
              </a:ext>
            </a:extLst>
          </p:cNvPr>
          <p:cNvSpPr>
            <a:spLocks noGrp="1"/>
          </p:cNvSpPr>
          <p:nvPr>
            <p:ph type="sldNum" sz="quarter" idx="12"/>
          </p:nvPr>
        </p:nvSpPr>
        <p:spPr/>
        <p:txBody>
          <a:bodyPr/>
          <a:lstStyle/>
          <a:p>
            <a:fld id="{E31375A4-56A4-47D6-9801-1991572033F7}" type="slidenum">
              <a:rPr lang="en-US" smtClean="0"/>
              <a:pPr/>
              <a:t>72</a:t>
            </a:fld>
            <a:endParaRPr lang="en-US" dirty="0"/>
          </a:p>
        </p:txBody>
      </p:sp>
      <p:sp>
        <p:nvSpPr>
          <p:cNvPr id="2" name="Content Placeholder 1">
            <a:extLst>
              <a:ext uri="{FF2B5EF4-FFF2-40B4-BE49-F238E27FC236}">
                <a16:creationId xmlns:a16="http://schemas.microsoft.com/office/drawing/2014/main" id="{6780546B-FAEC-4517-86D5-304899F0D0D9}"/>
              </a:ext>
            </a:extLst>
          </p:cNvPr>
          <p:cNvSpPr>
            <a:spLocks noGrp="1"/>
          </p:cNvSpPr>
          <p:nvPr>
            <p:ph sz="quarter" idx="13"/>
          </p:nvPr>
        </p:nvSpPr>
        <p:spPr>
          <a:xfrm>
            <a:off x="5259388" y="377825"/>
            <a:ext cx="5730665" cy="5600281"/>
          </a:xfrm>
        </p:spPr>
        <p:txBody>
          <a:bodyPr anchor="ctr" anchorCtr="0"/>
          <a:lstStyle/>
          <a:p>
            <a:r>
              <a:rPr lang="en-US" sz="2400" dirty="0"/>
              <a:t>Mobile is </a:t>
            </a:r>
            <a:r>
              <a:rPr lang="en-US" sz="2400" b="1" dirty="0">
                <a:solidFill>
                  <a:schemeClr val="accent2"/>
                </a:solidFill>
              </a:rPr>
              <a:t>not an online service</a:t>
            </a:r>
          </a:p>
          <a:p>
            <a:pPr lvl="1"/>
            <a:r>
              <a:rPr lang="en-US" sz="2000" dirty="0"/>
              <a:t>Flagship apps are free for all of time...MTG will introduce deployment fees to the market in 2020</a:t>
            </a:r>
          </a:p>
          <a:p>
            <a:r>
              <a:rPr lang="en-US" sz="2400" dirty="0"/>
              <a:t>We need to </a:t>
            </a:r>
            <a:r>
              <a:rPr lang="en-US" sz="2400" b="1" dirty="0">
                <a:solidFill>
                  <a:schemeClr val="accent2"/>
                </a:solidFill>
              </a:rPr>
              <a:t>specialize in mobile </a:t>
            </a:r>
            <a:r>
              <a:rPr lang="en-US" sz="2400" dirty="0"/>
              <a:t>development and delivery</a:t>
            </a:r>
          </a:p>
          <a:p>
            <a:pPr lvl="1"/>
            <a:r>
              <a:rPr lang="en-US" sz="2000" dirty="0"/>
              <a:t>Release strategies are different for mobile solutions...MTG will go to annual versioning</a:t>
            </a:r>
          </a:p>
          <a:p>
            <a:r>
              <a:rPr lang="en-US" sz="2400" dirty="0"/>
              <a:t>We need to </a:t>
            </a:r>
            <a:r>
              <a:rPr lang="en-US" sz="2400" b="1" dirty="0">
                <a:solidFill>
                  <a:schemeClr val="accent2"/>
                </a:solidFill>
              </a:rPr>
              <a:t>extend the shelf life of mobile solutions </a:t>
            </a:r>
            <a:r>
              <a:rPr lang="en-US" sz="2400" dirty="0"/>
              <a:t>for credit unions</a:t>
            </a:r>
          </a:p>
          <a:p>
            <a:pPr lvl="1"/>
            <a:r>
              <a:rPr lang="en-US" sz="2000" dirty="0"/>
              <a:t>A CU mobile program is not a single solution, but can members keep up with all the offerings?</a:t>
            </a:r>
          </a:p>
        </p:txBody>
      </p:sp>
      <p:pic>
        <p:nvPicPr>
          <p:cNvPr id="11" name="Picture 10" descr="A circuit board&#10;&#10;Description automatically generated">
            <a:extLst>
              <a:ext uri="{FF2B5EF4-FFF2-40B4-BE49-F238E27FC236}">
                <a16:creationId xmlns:a16="http://schemas.microsoft.com/office/drawing/2014/main" id="{7BF33FB0-EF48-4D7F-8C51-2CE6F699C433}"/>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54200" y="3786084"/>
            <a:ext cx="2336800" cy="1009185"/>
          </a:xfrm>
          <a:prstGeom prst="rect">
            <a:avLst/>
          </a:prstGeom>
        </p:spPr>
      </p:pic>
    </p:spTree>
    <p:extLst>
      <p:ext uri="{BB962C8B-B14F-4D97-AF65-F5344CB8AC3E}">
        <p14:creationId xmlns:p14="http://schemas.microsoft.com/office/powerpoint/2010/main" val="354385242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266EFB-E022-4EB7-8B53-47D7F37632C1}"/>
              </a:ext>
            </a:extLst>
          </p:cNvPr>
          <p:cNvSpPr>
            <a:spLocks noGrp="1"/>
          </p:cNvSpPr>
          <p:nvPr>
            <p:ph type="title"/>
          </p:nvPr>
        </p:nvSpPr>
        <p:spPr/>
        <p:txBody>
          <a:bodyPr/>
          <a:lstStyle/>
          <a:p>
            <a:r>
              <a:rPr lang="en-US" dirty="0"/>
              <a:t>Why is CU*Answers introducing MTG?</a:t>
            </a:r>
          </a:p>
        </p:txBody>
      </p:sp>
      <p:sp>
        <p:nvSpPr>
          <p:cNvPr id="5" name="Text Placeholder 4">
            <a:extLst>
              <a:ext uri="{FF2B5EF4-FFF2-40B4-BE49-F238E27FC236}">
                <a16:creationId xmlns:a16="http://schemas.microsoft.com/office/drawing/2014/main" id="{082BB4D7-3672-4DF4-A808-035B5AAF8522}"/>
              </a:ext>
            </a:extLst>
          </p:cNvPr>
          <p:cNvSpPr>
            <a:spLocks noGrp="1"/>
          </p:cNvSpPr>
          <p:nvPr>
            <p:ph type="body" sz="half" idx="2"/>
          </p:nvPr>
        </p:nvSpPr>
        <p:spPr>
          <a:xfrm>
            <a:off x="245209" y="2476500"/>
            <a:ext cx="3933091" cy="2659997"/>
          </a:xfrm>
        </p:spPr>
        <p:txBody>
          <a:bodyPr/>
          <a:lstStyle/>
          <a:p>
            <a:r>
              <a:rPr lang="en-US" dirty="0"/>
              <a:t>Because we’re Preparing for a new day, from top to bottom</a:t>
            </a:r>
          </a:p>
        </p:txBody>
      </p:sp>
      <p:sp>
        <p:nvSpPr>
          <p:cNvPr id="4" name="Slide Number Placeholder 3">
            <a:extLst>
              <a:ext uri="{FF2B5EF4-FFF2-40B4-BE49-F238E27FC236}">
                <a16:creationId xmlns:a16="http://schemas.microsoft.com/office/drawing/2014/main" id="{51CC0CD1-3C9E-4208-9C6A-0E933999A067}"/>
              </a:ext>
            </a:extLst>
          </p:cNvPr>
          <p:cNvSpPr>
            <a:spLocks noGrp="1"/>
          </p:cNvSpPr>
          <p:nvPr>
            <p:ph type="sldNum" sz="quarter" idx="12"/>
          </p:nvPr>
        </p:nvSpPr>
        <p:spPr/>
        <p:txBody>
          <a:bodyPr/>
          <a:lstStyle/>
          <a:p>
            <a:fld id="{E31375A4-56A4-47D6-9801-1991572033F7}" type="slidenum">
              <a:rPr lang="en-US" smtClean="0"/>
              <a:pPr/>
              <a:t>73</a:t>
            </a:fld>
            <a:endParaRPr lang="en-US" dirty="0"/>
          </a:p>
        </p:txBody>
      </p:sp>
      <p:sp>
        <p:nvSpPr>
          <p:cNvPr id="2" name="Content Placeholder 1">
            <a:extLst>
              <a:ext uri="{FF2B5EF4-FFF2-40B4-BE49-F238E27FC236}">
                <a16:creationId xmlns:a16="http://schemas.microsoft.com/office/drawing/2014/main" id="{6780546B-FAEC-4517-86D5-304899F0D0D9}"/>
              </a:ext>
            </a:extLst>
          </p:cNvPr>
          <p:cNvSpPr>
            <a:spLocks noGrp="1"/>
          </p:cNvSpPr>
          <p:nvPr>
            <p:ph sz="quarter" idx="13"/>
          </p:nvPr>
        </p:nvSpPr>
        <p:spPr>
          <a:xfrm>
            <a:off x="5259388" y="377825"/>
            <a:ext cx="5497752" cy="5603875"/>
          </a:xfrm>
        </p:spPr>
        <p:txBody>
          <a:bodyPr anchor="ctr" anchorCtr="0"/>
          <a:lstStyle/>
          <a:p>
            <a:r>
              <a:rPr lang="en-US" sz="2400" dirty="0"/>
              <a:t>We need to </a:t>
            </a:r>
            <a:r>
              <a:rPr lang="en-US" sz="2400" b="1" dirty="0">
                <a:solidFill>
                  <a:schemeClr val="accent2"/>
                </a:solidFill>
              </a:rPr>
              <a:t>create delivery resources </a:t>
            </a:r>
            <a:r>
              <a:rPr lang="en-US" sz="2400" dirty="0"/>
              <a:t>and financial engines to do so</a:t>
            </a:r>
          </a:p>
          <a:p>
            <a:pPr lvl="1"/>
            <a:r>
              <a:rPr lang="en-US" sz="2000" dirty="0"/>
              <a:t>Deploying to device app stores is a one-at-a-time process...MTG will field a team to do it hundreds of times a year</a:t>
            </a:r>
          </a:p>
          <a:p>
            <a:r>
              <a:rPr lang="en-US" sz="2400" dirty="0"/>
              <a:t>We need to address the </a:t>
            </a:r>
            <a:r>
              <a:rPr lang="en-US" sz="2400" b="1" dirty="0">
                <a:solidFill>
                  <a:schemeClr val="accent2"/>
                </a:solidFill>
              </a:rPr>
              <a:t>forward progress of mobile</a:t>
            </a:r>
            <a:r>
              <a:rPr lang="en-US" sz="2400" b="1" dirty="0"/>
              <a:t> </a:t>
            </a:r>
            <a:r>
              <a:rPr lang="en-US" sz="2400" dirty="0"/>
              <a:t>with consumers and credit union strategies (think “mobile first”)</a:t>
            </a:r>
          </a:p>
          <a:p>
            <a:pPr lvl="1"/>
            <a:r>
              <a:rPr lang="en-US" sz="2000" dirty="0"/>
              <a:t>MTG will signal that our network has passed the tipping point for internet channel design</a:t>
            </a:r>
          </a:p>
        </p:txBody>
      </p:sp>
      <p:pic>
        <p:nvPicPr>
          <p:cNvPr id="14" name="Picture 13" descr="A circuit board&#10;&#10;Description automatically generated">
            <a:extLst>
              <a:ext uri="{FF2B5EF4-FFF2-40B4-BE49-F238E27FC236}">
                <a16:creationId xmlns:a16="http://schemas.microsoft.com/office/drawing/2014/main" id="{051E1D66-014B-4633-9B4A-C43011400AA7}"/>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54200" y="3786084"/>
            <a:ext cx="2336800" cy="1009185"/>
          </a:xfrm>
          <a:prstGeom prst="rect">
            <a:avLst/>
          </a:prstGeom>
        </p:spPr>
      </p:pic>
    </p:spTree>
    <p:extLst>
      <p:ext uri="{BB962C8B-B14F-4D97-AF65-F5344CB8AC3E}">
        <p14:creationId xmlns:p14="http://schemas.microsoft.com/office/powerpoint/2010/main" val="37285612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266EFB-E022-4EB7-8B53-47D7F37632C1}"/>
              </a:ext>
            </a:extLst>
          </p:cNvPr>
          <p:cNvSpPr>
            <a:spLocks noGrp="1"/>
          </p:cNvSpPr>
          <p:nvPr>
            <p:ph type="title"/>
          </p:nvPr>
        </p:nvSpPr>
        <p:spPr/>
        <p:txBody>
          <a:bodyPr/>
          <a:lstStyle/>
          <a:p>
            <a:r>
              <a:rPr lang="en-US" dirty="0"/>
              <a:t>Why is CU*Answers introducing MTG?</a:t>
            </a:r>
          </a:p>
        </p:txBody>
      </p:sp>
      <p:sp>
        <p:nvSpPr>
          <p:cNvPr id="5" name="Text Placeholder 4">
            <a:extLst>
              <a:ext uri="{FF2B5EF4-FFF2-40B4-BE49-F238E27FC236}">
                <a16:creationId xmlns:a16="http://schemas.microsoft.com/office/drawing/2014/main" id="{082BB4D7-3672-4DF4-A808-035B5AAF8522}"/>
              </a:ext>
            </a:extLst>
          </p:cNvPr>
          <p:cNvSpPr>
            <a:spLocks noGrp="1"/>
          </p:cNvSpPr>
          <p:nvPr>
            <p:ph type="body" sz="half" idx="2"/>
          </p:nvPr>
        </p:nvSpPr>
        <p:spPr>
          <a:xfrm>
            <a:off x="245209" y="2476500"/>
            <a:ext cx="3933091" cy="2659997"/>
          </a:xfrm>
        </p:spPr>
        <p:txBody>
          <a:bodyPr/>
          <a:lstStyle/>
          <a:p>
            <a:r>
              <a:rPr lang="en-US" dirty="0"/>
              <a:t>Because we’re Preparing for a new day, from top to bottom</a:t>
            </a:r>
          </a:p>
        </p:txBody>
      </p:sp>
      <p:sp>
        <p:nvSpPr>
          <p:cNvPr id="4" name="Slide Number Placeholder 3">
            <a:extLst>
              <a:ext uri="{FF2B5EF4-FFF2-40B4-BE49-F238E27FC236}">
                <a16:creationId xmlns:a16="http://schemas.microsoft.com/office/drawing/2014/main" id="{51CC0CD1-3C9E-4208-9C6A-0E933999A067}"/>
              </a:ext>
            </a:extLst>
          </p:cNvPr>
          <p:cNvSpPr>
            <a:spLocks noGrp="1"/>
          </p:cNvSpPr>
          <p:nvPr>
            <p:ph type="sldNum" sz="quarter" idx="12"/>
          </p:nvPr>
        </p:nvSpPr>
        <p:spPr/>
        <p:txBody>
          <a:bodyPr/>
          <a:lstStyle/>
          <a:p>
            <a:fld id="{E31375A4-56A4-47D6-9801-1991572033F7}" type="slidenum">
              <a:rPr lang="en-US" smtClean="0"/>
              <a:pPr/>
              <a:t>74</a:t>
            </a:fld>
            <a:endParaRPr lang="en-US" dirty="0"/>
          </a:p>
        </p:txBody>
      </p:sp>
      <p:sp>
        <p:nvSpPr>
          <p:cNvPr id="2" name="Content Placeholder 1">
            <a:extLst>
              <a:ext uri="{FF2B5EF4-FFF2-40B4-BE49-F238E27FC236}">
                <a16:creationId xmlns:a16="http://schemas.microsoft.com/office/drawing/2014/main" id="{6780546B-FAEC-4517-86D5-304899F0D0D9}"/>
              </a:ext>
            </a:extLst>
          </p:cNvPr>
          <p:cNvSpPr>
            <a:spLocks noGrp="1"/>
          </p:cNvSpPr>
          <p:nvPr>
            <p:ph sz="quarter" idx="13"/>
          </p:nvPr>
        </p:nvSpPr>
        <p:spPr>
          <a:xfrm>
            <a:off x="5259388" y="377825"/>
            <a:ext cx="5851435" cy="5603875"/>
          </a:xfrm>
        </p:spPr>
        <p:txBody>
          <a:bodyPr anchor="ctr" anchorCtr="0"/>
          <a:lstStyle/>
          <a:p>
            <a:r>
              <a:rPr lang="en-US" sz="2400" dirty="0"/>
              <a:t>We need to rethink the </a:t>
            </a:r>
            <a:r>
              <a:rPr lang="en-US" sz="2400" b="1" dirty="0">
                <a:solidFill>
                  <a:schemeClr val="accent2"/>
                </a:solidFill>
              </a:rPr>
              <a:t>UI for desktop banking</a:t>
            </a:r>
            <a:r>
              <a:rPr lang="en-US" sz="2400" b="1" dirty="0"/>
              <a:t> </a:t>
            </a:r>
            <a:r>
              <a:rPr lang="en-US" sz="2400" dirty="0"/>
              <a:t>and the merger of look-and-feel between desktops, tablets, and mobile phones (eye of the beholder)</a:t>
            </a:r>
          </a:p>
          <a:p>
            <a:pPr lvl="1"/>
            <a:r>
              <a:rPr lang="en-US" sz="2000" dirty="0"/>
              <a:t>By year-end 2020, MTG will propose a whole new look for </a:t>
            </a:r>
            <a:r>
              <a:rPr lang="en-US" sz="2000" b="1" dirty="0"/>
              <a:t>It’s Me 247</a:t>
            </a:r>
            <a:r>
              <a:rPr lang="en-US" sz="2000" dirty="0"/>
              <a:t> and </a:t>
            </a:r>
            <a:r>
              <a:rPr lang="en-US" sz="2000" b="1" dirty="0"/>
              <a:t>It’s My Biz 247</a:t>
            </a:r>
          </a:p>
          <a:p>
            <a:r>
              <a:rPr lang="en-US" sz="2400" dirty="0"/>
              <a:t>We need to reorganize how our </a:t>
            </a:r>
            <a:r>
              <a:rPr lang="en-US" sz="2400" b="1" dirty="0">
                <a:solidFill>
                  <a:schemeClr val="accent2"/>
                </a:solidFill>
              </a:rPr>
              <a:t>desktop banking and mobile teams </a:t>
            </a:r>
            <a:r>
              <a:rPr lang="en-US" sz="2400" dirty="0"/>
              <a:t>work together and rethink our front-end programming expertise</a:t>
            </a:r>
          </a:p>
          <a:p>
            <a:pPr lvl="1"/>
            <a:r>
              <a:rPr lang="en-US" sz="2000" dirty="0"/>
              <a:t>When it comes to internet channels, </a:t>
            </a:r>
            <a:r>
              <a:rPr lang="en-US" sz="2000" dirty="0" err="1"/>
              <a:t>MTG’s</a:t>
            </a:r>
            <a:r>
              <a:rPr lang="en-US" sz="2000" dirty="0"/>
              <a:t> front-end programming leadership will take the helm in 2020</a:t>
            </a:r>
          </a:p>
        </p:txBody>
      </p:sp>
      <p:pic>
        <p:nvPicPr>
          <p:cNvPr id="14" name="Picture 13" descr="A circuit board&#10;&#10;Description automatically generated">
            <a:extLst>
              <a:ext uri="{FF2B5EF4-FFF2-40B4-BE49-F238E27FC236}">
                <a16:creationId xmlns:a16="http://schemas.microsoft.com/office/drawing/2014/main" id="{051E1D66-014B-4633-9B4A-C43011400AA7}"/>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54200" y="3786084"/>
            <a:ext cx="2336800" cy="1009185"/>
          </a:xfrm>
          <a:prstGeom prst="rect">
            <a:avLst/>
          </a:prstGeom>
        </p:spPr>
      </p:pic>
    </p:spTree>
    <p:extLst>
      <p:ext uri="{BB962C8B-B14F-4D97-AF65-F5344CB8AC3E}">
        <p14:creationId xmlns:p14="http://schemas.microsoft.com/office/powerpoint/2010/main" val="4976849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266EFB-E022-4EB7-8B53-47D7F37632C1}"/>
              </a:ext>
            </a:extLst>
          </p:cNvPr>
          <p:cNvSpPr>
            <a:spLocks noGrp="1"/>
          </p:cNvSpPr>
          <p:nvPr>
            <p:ph type="title"/>
          </p:nvPr>
        </p:nvSpPr>
        <p:spPr/>
        <p:txBody>
          <a:bodyPr/>
          <a:lstStyle/>
          <a:p>
            <a:r>
              <a:rPr lang="en-US" dirty="0"/>
              <a:t>Why is CU*Answers introducing MTG?</a:t>
            </a:r>
          </a:p>
        </p:txBody>
      </p:sp>
      <p:sp>
        <p:nvSpPr>
          <p:cNvPr id="5" name="Text Placeholder 4">
            <a:extLst>
              <a:ext uri="{FF2B5EF4-FFF2-40B4-BE49-F238E27FC236}">
                <a16:creationId xmlns:a16="http://schemas.microsoft.com/office/drawing/2014/main" id="{082BB4D7-3672-4DF4-A808-035B5AAF8522}"/>
              </a:ext>
            </a:extLst>
          </p:cNvPr>
          <p:cNvSpPr>
            <a:spLocks noGrp="1"/>
          </p:cNvSpPr>
          <p:nvPr>
            <p:ph type="body" sz="half" idx="2"/>
          </p:nvPr>
        </p:nvSpPr>
        <p:spPr>
          <a:xfrm>
            <a:off x="245209" y="2476500"/>
            <a:ext cx="3933091" cy="2659997"/>
          </a:xfrm>
        </p:spPr>
        <p:txBody>
          <a:bodyPr/>
          <a:lstStyle/>
          <a:p>
            <a:r>
              <a:rPr lang="en-US" dirty="0"/>
              <a:t>Because we’re Preparing for a new day, from top to bottom</a:t>
            </a:r>
          </a:p>
        </p:txBody>
      </p:sp>
      <p:sp>
        <p:nvSpPr>
          <p:cNvPr id="4" name="Slide Number Placeholder 3">
            <a:extLst>
              <a:ext uri="{FF2B5EF4-FFF2-40B4-BE49-F238E27FC236}">
                <a16:creationId xmlns:a16="http://schemas.microsoft.com/office/drawing/2014/main" id="{51CC0CD1-3C9E-4208-9C6A-0E933999A067}"/>
              </a:ext>
            </a:extLst>
          </p:cNvPr>
          <p:cNvSpPr>
            <a:spLocks noGrp="1"/>
          </p:cNvSpPr>
          <p:nvPr>
            <p:ph type="sldNum" sz="quarter" idx="12"/>
          </p:nvPr>
        </p:nvSpPr>
        <p:spPr/>
        <p:txBody>
          <a:bodyPr/>
          <a:lstStyle/>
          <a:p>
            <a:fld id="{E31375A4-56A4-47D6-9801-1991572033F7}" type="slidenum">
              <a:rPr lang="en-US" smtClean="0"/>
              <a:pPr/>
              <a:t>75</a:t>
            </a:fld>
            <a:endParaRPr lang="en-US" dirty="0"/>
          </a:p>
        </p:txBody>
      </p:sp>
      <p:sp>
        <p:nvSpPr>
          <p:cNvPr id="2" name="Content Placeholder 1">
            <a:extLst>
              <a:ext uri="{FF2B5EF4-FFF2-40B4-BE49-F238E27FC236}">
                <a16:creationId xmlns:a16="http://schemas.microsoft.com/office/drawing/2014/main" id="{6780546B-FAEC-4517-86D5-304899F0D0D9}"/>
              </a:ext>
            </a:extLst>
          </p:cNvPr>
          <p:cNvSpPr>
            <a:spLocks noGrp="1"/>
          </p:cNvSpPr>
          <p:nvPr>
            <p:ph sz="quarter" idx="13"/>
          </p:nvPr>
        </p:nvSpPr>
        <p:spPr>
          <a:xfrm>
            <a:off x="5259388" y="377825"/>
            <a:ext cx="5497752" cy="5603875"/>
          </a:xfrm>
        </p:spPr>
        <p:txBody>
          <a:bodyPr anchor="ctr" anchorCtr="0"/>
          <a:lstStyle/>
          <a:p>
            <a:r>
              <a:rPr lang="en-US" sz="2400" dirty="0"/>
              <a:t>We need to </a:t>
            </a:r>
            <a:r>
              <a:rPr lang="en-US" sz="2400" b="1" dirty="0">
                <a:solidFill>
                  <a:schemeClr val="accent2"/>
                </a:solidFill>
              </a:rPr>
              <a:t>envision the next decade</a:t>
            </a:r>
            <a:r>
              <a:rPr lang="en-US" sz="2400" b="1" dirty="0"/>
              <a:t> </a:t>
            </a:r>
            <a:r>
              <a:rPr lang="en-US" sz="2400" dirty="0"/>
              <a:t>and how we make MTG a powerhouse, not only for credit unions, but also for cuasterisk.com and our CUSO partners</a:t>
            </a:r>
          </a:p>
          <a:p>
            <a:pPr lvl="1"/>
            <a:r>
              <a:rPr lang="en-US" sz="2000" dirty="0"/>
              <a:t>This time next year, MTG will be in the middle of everything when it comes to internet retailing</a:t>
            </a:r>
          </a:p>
        </p:txBody>
      </p:sp>
      <p:pic>
        <p:nvPicPr>
          <p:cNvPr id="14" name="Picture 13" descr="A circuit board&#10;&#10;Description automatically generated">
            <a:extLst>
              <a:ext uri="{FF2B5EF4-FFF2-40B4-BE49-F238E27FC236}">
                <a16:creationId xmlns:a16="http://schemas.microsoft.com/office/drawing/2014/main" id="{A4482513-0DFE-4AD8-BD8E-8B92A2A4148A}"/>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54200" y="3786084"/>
            <a:ext cx="2336800" cy="1009185"/>
          </a:xfrm>
          <a:prstGeom prst="rect">
            <a:avLst/>
          </a:prstGeom>
        </p:spPr>
      </p:pic>
    </p:spTree>
    <p:extLst>
      <p:ext uri="{BB962C8B-B14F-4D97-AF65-F5344CB8AC3E}">
        <p14:creationId xmlns:p14="http://schemas.microsoft.com/office/powerpoint/2010/main" val="22977312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A5215C2-9662-470C-8B67-7F0EF12EB210}"/>
              </a:ext>
            </a:extLst>
          </p:cNvPr>
          <p:cNvSpPr>
            <a:spLocks noGrp="1"/>
          </p:cNvSpPr>
          <p:nvPr>
            <p:ph type="title"/>
          </p:nvPr>
        </p:nvSpPr>
        <p:spPr>
          <a:xfrm>
            <a:off x="7340367" y="2172611"/>
            <a:ext cx="4834855" cy="1272246"/>
          </a:xfrm>
        </p:spPr>
        <p:txBody>
          <a:bodyPr/>
          <a:lstStyle/>
          <a:p>
            <a:pPr algn="ctr"/>
            <a:r>
              <a:rPr lang="en-US" dirty="0"/>
              <a:t>OPEN HOUSE</a:t>
            </a:r>
          </a:p>
        </p:txBody>
      </p:sp>
      <p:sp>
        <p:nvSpPr>
          <p:cNvPr id="4" name="Slide Number Placeholder 3">
            <a:extLst>
              <a:ext uri="{FF2B5EF4-FFF2-40B4-BE49-F238E27FC236}">
                <a16:creationId xmlns:a16="http://schemas.microsoft.com/office/drawing/2014/main" id="{EC441AC4-2A61-484E-8263-A9419422F021}"/>
              </a:ext>
            </a:extLst>
          </p:cNvPr>
          <p:cNvSpPr>
            <a:spLocks noGrp="1"/>
          </p:cNvSpPr>
          <p:nvPr>
            <p:ph type="sldNum" sz="quarter" idx="12"/>
          </p:nvPr>
        </p:nvSpPr>
        <p:spPr/>
        <p:txBody>
          <a:bodyPr/>
          <a:lstStyle/>
          <a:p>
            <a:fld id="{E31375A4-56A4-47D6-9801-1991572033F7}" type="slidenum">
              <a:rPr lang="en-US" smtClean="0"/>
              <a:pPr/>
              <a:t>76</a:t>
            </a:fld>
            <a:endParaRPr lang="en-US" dirty="0"/>
          </a:p>
        </p:txBody>
      </p:sp>
      <p:sp>
        <p:nvSpPr>
          <p:cNvPr id="11" name="Content Placeholder 10">
            <a:extLst>
              <a:ext uri="{FF2B5EF4-FFF2-40B4-BE49-F238E27FC236}">
                <a16:creationId xmlns:a16="http://schemas.microsoft.com/office/drawing/2014/main" id="{330BD8DB-DD7E-49F9-942C-F01CF5C76D70}"/>
              </a:ext>
            </a:extLst>
          </p:cNvPr>
          <p:cNvSpPr>
            <a:spLocks noGrp="1"/>
          </p:cNvSpPr>
          <p:nvPr>
            <p:ph sz="quarter" idx="13"/>
          </p:nvPr>
        </p:nvSpPr>
        <p:spPr/>
        <p:txBody>
          <a:bodyPr/>
          <a:lstStyle/>
          <a:p>
            <a:pPr marL="0" indent="0">
              <a:buNone/>
            </a:pPr>
            <a:r>
              <a:rPr lang="en-US" dirty="0"/>
              <a:t>Send your most engaged players in February:</a:t>
            </a:r>
          </a:p>
          <a:p>
            <a:r>
              <a:rPr lang="en-US" dirty="0"/>
              <a:t>Meet the MTG team</a:t>
            </a:r>
          </a:p>
          <a:p>
            <a:r>
              <a:rPr lang="en-US" dirty="0"/>
              <a:t>Meet the 2020 MTG Advisory Board members</a:t>
            </a:r>
          </a:p>
          <a:p>
            <a:r>
              <a:rPr lang="en-US" b="1" dirty="0"/>
              <a:t>It’s My Biz 247 </a:t>
            </a:r>
            <a:r>
              <a:rPr lang="en-US" dirty="0"/>
              <a:t>Next Steps</a:t>
            </a:r>
          </a:p>
          <a:p>
            <a:r>
              <a:rPr lang="en-US" dirty="0"/>
              <a:t>Micro App Updates and the Business Plan Behind Them</a:t>
            </a:r>
          </a:p>
          <a:p>
            <a:r>
              <a:rPr lang="en-US" dirty="0"/>
              <a:t>MTG Pricing Model and the Future</a:t>
            </a:r>
          </a:p>
          <a:p>
            <a:r>
              <a:rPr lang="en-US" dirty="0"/>
              <a:t>Mobile 4.0 Rollout </a:t>
            </a:r>
          </a:p>
          <a:p>
            <a:r>
              <a:rPr lang="en-US" dirty="0"/>
              <a:t>Getting Ready for Mobile 5.0 </a:t>
            </a:r>
          </a:p>
          <a:p>
            <a:r>
              <a:rPr lang="en-US" dirty="0"/>
              <a:t>Brainstorming with the Advisory Board</a:t>
            </a:r>
          </a:p>
          <a:p>
            <a:endParaRPr lang="en-US" dirty="0"/>
          </a:p>
          <a:p>
            <a:endParaRPr lang="en-US" dirty="0"/>
          </a:p>
        </p:txBody>
      </p:sp>
      <p:sp>
        <p:nvSpPr>
          <p:cNvPr id="16" name="Text Placeholder 15">
            <a:extLst>
              <a:ext uri="{FF2B5EF4-FFF2-40B4-BE49-F238E27FC236}">
                <a16:creationId xmlns:a16="http://schemas.microsoft.com/office/drawing/2014/main" id="{C65AB893-D9FB-4A46-9A20-812D13CD1A76}"/>
              </a:ext>
            </a:extLst>
          </p:cNvPr>
          <p:cNvSpPr>
            <a:spLocks noGrp="1"/>
          </p:cNvSpPr>
          <p:nvPr>
            <p:ph type="body" sz="quarter" idx="16"/>
          </p:nvPr>
        </p:nvSpPr>
        <p:spPr>
          <a:xfrm>
            <a:off x="2016911" y="5257281"/>
            <a:ext cx="5120916" cy="914400"/>
          </a:xfrm>
        </p:spPr>
        <p:txBody>
          <a:bodyPr/>
          <a:lstStyle/>
          <a:p>
            <a:r>
              <a:rPr lang="en-US" sz="1800" dirty="0"/>
              <a:t>The key today is briefing CEOs on why this is important; February is about a deep dive with CU leaders for whom this is a passion</a:t>
            </a:r>
          </a:p>
        </p:txBody>
      </p:sp>
      <p:sp>
        <p:nvSpPr>
          <p:cNvPr id="12" name="Rectangle 11">
            <a:extLst>
              <a:ext uri="{FF2B5EF4-FFF2-40B4-BE49-F238E27FC236}">
                <a16:creationId xmlns:a16="http://schemas.microsoft.com/office/drawing/2014/main" id="{D445B4F4-BDA1-48B8-8106-5610987384D6}"/>
              </a:ext>
            </a:extLst>
          </p:cNvPr>
          <p:cNvSpPr/>
          <p:nvPr/>
        </p:nvSpPr>
        <p:spPr>
          <a:xfrm>
            <a:off x="7639109" y="2837427"/>
            <a:ext cx="4245760" cy="31021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r>
              <a:rPr lang="en-US" sz="2800" b="1" dirty="0">
                <a:solidFill>
                  <a:schemeClr val="bg1"/>
                </a:solidFill>
              </a:rPr>
              <a:t>February 18-19, 2020</a:t>
            </a:r>
          </a:p>
          <a:p>
            <a:pPr algn="ctr"/>
            <a:endParaRPr lang="en-US" sz="2400" b="1" dirty="0">
              <a:solidFill>
                <a:schemeClr val="bg1"/>
              </a:solidFill>
            </a:endParaRPr>
          </a:p>
          <a:p>
            <a:pPr marL="914400" indent="-914400" algn="ctr"/>
            <a:r>
              <a:rPr lang="en-US" sz="2000" b="1" dirty="0">
                <a:solidFill>
                  <a:schemeClr val="bg1"/>
                </a:solidFill>
              </a:rPr>
              <a:t>Tuesday</a:t>
            </a:r>
          </a:p>
          <a:p>
            <a:pPr marL="1147763" indent="-1147763"/>
            <a:r>
              <a:rPr lang="en-US" sz="1600" dirty="0">
                <a:solidFill>
                  <a:schemeClr val="bg1"/>
                </a:solidFill>
              </a:rPr>
              <a:t>4:30-6pm	Networking cocktail hour</a:t>
            </a:r>
          </a:p>
          <a:p>
            <a:pPr marL="914400" indent="-914400"/>
            <a:endParaRPr lang="en-US" sz="1600" dirty="0">
              <a:solidFill>
                <a:schemeClr val="bg1"/>
              </a:solidFill>
            </a:endParaRPr>
          </a:p>
          <a:p>
            <a:pPr marL="914400" indent="-914400"/>
            <a:endParaRPr lang="en-US" sz="1600" dirty="0">
              <a:solidFill>
                <a:schemeClr val="bg1"/>
              </a:solidFill>
            </a:endParaRPr>
          </a:p>
          <a:p>
            <a:pPr marL="914400" indent="-914400" algn="ctr"/>
            <a:r>
              <a:rPr lang="en-US" sz="2000" b="1" dirty="0">
                <a:solidFill>
                  <a:schemeClr val="bg1"/>
                </a:solidFill>
              </a:rPr>
              <a:t>Wednesday</a:t>
            </a:r>
            <a:endParaRPr lang="en-US" sz="2000" dirty="0">
              <a:solidFill>
                <a:schemeClr val="bg1"/>
              </a:solidFill>
            </a:endParaRPr>
          </a:p>
          <a:p>
            <a:pPr marL="1147763" indent="-1147763"/>
            <a:r>
              <a:rPr lang="en-US" sz="1600" dirty="0">
                <a:solidFill>
                  <a:schemeClr val="bg1"/>
                </a:solidFill>
              </a:rPr>
              <a:t>8:30-2pm</a:t>
            </a:r>
            <a:r>
              <a:rPr lang="en-US" sz="1600">
                <a:solidFill>
                  <a:schemeClr val="bg1"/>
                </a:solidFill>
              </a:rPr>
              <a:t>	Deep Dive on MTG</a:t>
            </a:r>
            <a:endParaRPr lang="en-US" sz="1600" dirty="0">
              <a:solidFill>
                <a:schemeClr val="bg1"/>
              </a:solidFill>
            </a:endParaRPr>
          </a:p>
        </p:txBody>
      </p:sp>
      <p:cxnSp>
        <p:nvCxnSpPr>
          <p:cNvPr id="13" name="Straight Connector 12">
            <a:extLst>
              <a:ext uri="{FF2B5EF4-FFF2-40B4-BE49-F238E27FC236}">
                <a16:creationId xmlns:a16="http://schemas.microsoft.com/office/drawing/2014/main" id="{47D05BAE-DDCA-4B1D-B246-AB030257FD3A}"/>
              </a:ext>
            </a:extLst>
          </p:cNvPr>
          <p:cNvCxnSpPr/>
          <p:nvPr/>
        </p:nvCxnSpPr>
        <p:spPr>
          <a:xfrm>
            <a:off x="8297870" y="4777724"/>
            <a:ext cx="273763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descr="A circuit board&#10;&#10;Description automatically generated">
            <a:extLst>
              <a:ext uri="{FF2B5EF4-FFF2-40B4-BE49-F238E27FC236}">
                <a16:creationId xmlns:a16="http://schemas.microsoft.com/office/drawing/2014/main" id="{80DE75DA-9E19-42D1-98E3-D59172F77E26}"/>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289026" y="791085"/>
            <a:ext cx="2945926" cy="1272246"/>
          </a:xfrm>
          <a:prstGeom prst="rect">
            <a:avLst/>
          </a:prstGeom>
        </p:spPr>
      </p:pic>
    </p:spTree>
    <p:extLst>
      <p:ext uri="{BB962C8B-B14F-4D97-AF65-F5344CB8AC3E}">
        <p14:creationId xmlns:p14="http://schemas.microsoft.com/office/powerpoint/2010/main" val="3813606922"/>
      </p:ext>
    </p:extLst>
  </p:cSld>
  <p:clrMapOvr>
    <a:masterClrMapping/>
  </p:clrMapOvr>
  <p:transition spd="slow">
    <p:wheel spokes="1"/>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54A8191-DBF6-4C22-96B0-16F9634F15D2}"/>
              </a:ext>
            </a:extLst>
          </p:cNvPr>
          <p:cNvSpPr>
            <a:spLocks noGrp="1"/>
          </p:cNvSpPr>
          <p:nvPr>
            <p:ph type="title"/>
          </p:nvPr>
        </p:nvSpPr>
        <p:spPr>
          <a:xfrm>
            <a:off x="245210" y="1616057"/>
            <a:ext cx="3933091" cy="1828800"/>
          </a:xfrm>
        </p:spPr>
        <p:txBody>
          <a:bodyPr/>
          <a:lstStyle/>
          <a:p>
            <a:r>
              <a:rPr lang="en-US" dirty="0"/>
              <a:t>...to be continued</a:t>
            </a:r>
          </a:p>
        </p:txBody>
      </p:sp>
      <p:sp>
        <p:nvSpPr>
          <p:cNvPr id="2" name="Text Placeholder 1">
            <a:extLst>
              <a:ext uri="{FF2B5EF4-FFF2-40B4-BE49-F238E27FC236}">
                <a16:creationId xmlns:a16="http://schemas.microsoft.com/office/drawing/2014/main" id="{8A6053CB-5F64-4AA8-BF7A-07F901BF6079}"/>
              </a:ext>
            </a:extLst>
          </p:cNvPr>
          <p:cNvSpPr>
            <a:spLocks noGrp="1"/>
          </p:cNvSpPr>
          <p:nvPr>
            <p:ph type="body" sz="half" idx="2"/>
          </p:nvPr>
        </p:nvSpPr>
        <p:spPr/>
        <p:txBody>
          <a:bodyPr/>
          <a:lstStyle/>
          <a:p>
            <a:r>
              <a:rPr lang="en-US" dirty="0"/>
              <a:t>Join us on Thursday morning as we continue talking about MTG and look at some exciting tactics</a:t>
            </a:r>
          </a:p>
        </p:txBody>
      </p:sp>
      <p:sp>
        <p:nvSpPr>
          <p:cNvPr id="4" name="Slide Number Placeholder 3">
            <a:extLst>
              <a:ext uri="{FF2B5EF4-FFF2-40B4-BE49-F238E27FC236}">
                <a16:creationId xmlns:a16="http://schemas.microsoft.com/office/drawing/2014/main" id="{8AB09D3F-D809-4081-9AC2-80687F443B85}"/>
              </a:ext>
            </a:extLst>
          </p:cNvPr>
          <p:cNvSpPr>
            <a:spLocks noGrp="1"/>
          </p:cNvSpPr>
          <p:nvPr>
            <p:ph type="sldNum" sz="quarter" idx="12"/>
          </p:nvPr>
        </p:nvSpPr>
        <p:spPr/>
        <p:txBody>
          <a:bodyPr/>
          <a:lstStyle/>
          <a:p>
            <a:fld id="{E31375A4-56A4-47D6-9801-1991572033F7}" type="slidenum">
              <a:rPr lang="en-US" smtClean="0"/>
              <a:t>77</a:t>
            </a:fld>
            <a:endParaRPr lang="en-US" dirty="0"/>
          </a:p>
        </p:txBody>
      </p:sp>
      <p:sp>
        <p:nvSpPr>
          <p:cNvPr id="13" name="Content Placeholder 12">
            <a:extLst>
              <a:ext uri="{FF2B5EF4-FFF2-40B4-BE49-F238E27FC236}">
                <a16:creationId xmlns:a16="http://schemas.microsoft.com/office/drawing/2014/main" id="{D2A584D4-D2D1-4128-A39A-6B30B36CE9A3}"/>
              </a:ext>
            </a:extLst>
          </p:cNvPr>
          <p:cNvSpPr>
            <a:spLocks noGrp="1"/>
          </p:cNvSpPr>
          <p:nvPr>
            <p:ph sz="quarter" idx="13"/>
          </p:nvPr>
        </p:nvSpPr>
        <p:spPr/>
        <p:txBody>
          <a:bodyPr/>
          <a:lstStyle/>
          <a:p>
            <a:pPr marL="457200" indent="-457200">
              <a:buFont typeface="+mj-lt"/>
              <a:buAutoNum type="arabicPeriod"/>
            </a:pPr>
            <a:r>
              <a:rPr lang="en-US" sz="2200" dirty="0"/>
              <a:t>Mobile App 4.0</a:t>
            </a:r>
          </a:p>
          <a:p>
            <a:pPr marL="457200" indent="-457200">
              <a:buFont typeface="+mj-lt"/>
              <a:buAutoNum type="arabicPeriod"/>
            </a:pPr>
            <a:r>
              <a:rPr lang="en-US" sz="2200" dirty="0"/>
              <a:t>Affordable deployment fees</a:t>
            </a:r>
          </a:p>
          <a:p>
            <a:pPr marL="457200" indent="-457200">
              <a:buFont typeface="+mj-lt"/>
              <a:buAutoNum type="arabicPeriod"/>
            </a:pPr>
            <a:r>
              <a:rPr lang="en-US" sz="2200" dirty="0"/>
              <a:t>Mobile App 5.0</a:t>
            </a:r>
          </a:p>
          <a:p>
            <a:pPr marL="457200" indent="-457200">
              <a:buFont typeface="+mj-lt"/>
              <a:buAutoNum type="arabicPeriod"/>
            </a:pPr>
            <a:r>
              <a:rPr lang="en-US" sz="2200" dirty="0"/>
              <a:t>Micro-apps</a:t>
            </a:r>
          </a:p>
          <a:p>
            <a:pPr marL="457200" indent="-457200">
              <a:buFont typeface="+mj-lt"/>
              <a:buAutoNum type="arabicPeriod"/>
            </a:pPr>
            <a:r>
              <a:rPr lang="en-US" sz="2200" dirty="0"/>
              <a:t>Merging under a new UI front-end leadership team</a:t>
            </a:r>
          </a:p>
          <a:p>
            <a:pPr marL="457200" indent="-457200">
              <a:buFont typeface="+mj-lt"/>
              <a:buAutoNum type="arabicPeriod"/>
            </a:pPr>
            <a:r>
              <a:rPr lang="en-US" sz="2200" dirty="0"/>
              <a:t>Web modules and independent navigation</a:t>
            </a:r>
          </a:p>
          <a:p>
            <a:pPr marL="457200" indent="-457200">
              <a:buFont typeface="+mj-lt"/>
              <a:buAutoNum type="arabicPeriod"/>
            </a:pPr>
            <a:r>
              <a:rPr lang="en-US" sz="2200" dirty="0"/>
              <a:t>Tablet designs as the intersection between desktop and mobile phones</a:t>
            </a:r>
          </a:p>
          <a:p>
            <a:pPr marL="457200" indent="-457200">
              <a:buFont typeface="+mj-lt"/>
              <a:buAutoNum type="arabicPeriod"/>
            </a:pPr>
            <a:r>
              <a:rPr lang="en-US" sz="2200" dirty="0"/>
              <a:t>CU Publisher as a self-service copyright </a:t>
            </a:r>
          </a:p>
          <a:p>
            <a:pPr marL="457200" indent="-457200">
              <a:buFont typeface="+mj-lt"/>
              <a:buAutoNum type="arabicPeriod"/>
            </a:pPr>
            <a:r>
              <a:rPr lang="en-US" sz="2200" dirty="0"/>
              <a:t>Are you ready for the new mobile </a:t>
            </a:r>
            <a:br>
              <a:rPr lang="en-US" sz="2200" dirty="0"/>
            </a:br>
            <a:r>
              <a:rPr lang="en-US" sz="2200" b="1" dirty="0"/>
              <a:t>It’s Me 247</a:t>
            </a:r>
            <a:r>
              <a:rPr lang="en-US" sz="2200" dirty="0"/>
              <a:t>?</a:t>
            </a:r>
          </a:p>
          <a:p>
            <a:pPr marL="457200" indent="-457200">
              <a:buFont typeface="+mj-lt"/>
              <a:buAutoNum type="arabicPeriod"/>
            </a:pPr>
            <a:r>
              <a:rPr lang="en-US" sz="2200" dirty="0"/>
              <a:t>Envisioning the next “Online ’19” project</a:t>
            </a:r>
          </a:p>
          <a:p>
            <a:pPr marL="669915" lvl="1" indent="-457200">
              <a:buFont typeface="+mj-lt"/>
              <a:buAutoNum type="arabicPeriod"/>
            </a:pPr>
            <a:endParaRPr lang="en-US" sz="2200" dirty="0"/>
          </a:p>
          <a:p>
            <a:endParaRPr lang="en-US" sz="2200" dirty="0"/>
          </a:p>
        </p:txBody>
      </p:sp>
      <p:pic>
        <p:nvPicPr>
          <p:cNvPr id="9" name="Picture 8" descr="A circuit board&#10;&#10;Description automatically generated">
            <a:extLst>
              <a:ext uri="{FF2B5EF4-FFF2-40B4-BE49-F238E27FC236}">
                <a16:creationId xmlns:a16="http://schemas.microsoft.com/office/drawing/2014/main" id="{4AFF3BA6-D9B1-4C5C-8252-DD4D9864EA78}"/>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78207" y="491142"/>
            <a:ext cx="2945926" cy="1272246"/>
          </a:xfrm>
          <a:prstGeom prst="rect">
            <a:avLst/>
          </a:prstGeom>
        </p:spPr>
      </p:pic>
    </p:spTree>
    <p:extLst>
      <p:ext uri="{BB962C8B-B14F-4D97-AF65-F5344CB8AC3E}">
        <p14:creationId xmlns:p14="http://schemas.microsoft.com/office/powerpoint/2010/main" val="36960751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5188B-2C86-4365-B494-709A60ED8FF2}"/>
              </a:ext>
            </a:extLst>
          </p:cNvPr>
          <p:cNvSpPr>
            <a:spLocks noGrp="1"/>
          </p:cNvSpPr>
          <p:nvPr>
            <p:ph type="title"/>
          </p:nvPr>
        </p:nvSpPr>
        <p:spPr/>
        <p:txBody>
          <a:bodyPr/>
          <a:lstStyle/>
          <a:p>
            <a:r>
              <a:rPr lang="en-US" dirty="0"/>
              <a:t>Succession Planning</a:t>
            </a:r>
          </a:p>
        </p:txBody>
      </p:sp>
      <p:sp>
        <p:nvSpPr>
          <p:cNvPr id="3" name="Text Placeholder 2">
            <a:extLst>
              <a:ext uri="{FF2B5EF4-FFF2-40B4-BE49-F238E27FC236}">
                <a16:creationId xmlns:a16="http://schemas.microsoft.com/office/drawing/2014/main" id="{7880B06F-C3BE-417F-B2C6-CD33E87AE363}"/>
              </a:ext>
            </a:extLst>
          </p:cNvPr>
          <p:cNvSpPr>
            <a:spLocks noGrp="1"/>
          </p:cNvSpPr>
          <p:nvPr>
            <p:ph type="body" idx="1"/>
          </p:nvPr>
        </p:nvSpPr>
        <p:spPr/>
        <p:txBody>
          <a:bodyPr/>
          <a:lstStyle/>
          <a:p>
            <a:r>
              <a:rPr lang="en-US" dirty="0"/>
              <a:t>It’s a network thing – why CU*Answers stakeholder confidence in the process is critical</a:t>
            </a:r>
          </a:p>
        </p:txBody>
      </p:sp>
      <p:sp>
        <p:nvSpPr>
          <p:cNvPr id="4" name="Slide Number Placeholder 3">
            <a:extLst>
              <a:ext uri="{FF2B5EF4-FFF2-40B4-BE49-F238E27FC236}">
                <a16:creationId xmlns:a16="http://schemas.microsoft.com/office/drawing/2014/main" id="{BD5066F5-92DA-47E3-A7F0-DC7F68064CCA}"/>
              </a:ext>
            </a:extLst>
          </p:cNvPr>
          <p:cNvSpPr>
            <a:spLocks noGrp="1"/>
          </p:cNvSpPr>
          <p:nvPr>
            <p:ph type="sldNum" sz="quarter" idx="12"/>
          </p:nvPr>
        </p:nvSpPr>
        <p:spPr/>
        <p:txBody>
          <a:bodyPr/>
          <a:lstStyle/>
          <a:p>
            <a:fld id="{92D1950D-ADC4-4875-825D-C188D702024B}" type="slidenum">
              <a:rPr lang="en-US" smtClean="0"/>
              <a:t>78</a:t>
            </a:fld>
            <a:endParaRPr lang="en-US"/>
          </a:p>
        </p:txBody>
      </p:sp>
    </p:spTree>
    <p:extLst>
      <p:ext uri="{BB962C8B-B14F-4D97-AF65-F5344CB8AC3E}">
        <p14:creationId xmlns:p14="http://schemas.microsoft.com/office/powerpoint/2010/main" val="30306803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screenshot of a cell phone&#10;&#10;Description automatically generated">
            <a:extLst>
              <a:ext uri="{FF2B5EF4-FFF2-40B4-BE49-F238E27FC236}">
                <a16:creationId xmlns:a16="http://schemas.microsoft.com/office/drawing/2014/main" id="{13E19F2C-086A-4B62-9A97-E99F1EEC12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32238">
            <a:off x="7435719" y="461432"/>
            <a:ext cx="4078989" cy="5275609"/>
          </a:xfrm>
          <a:prstGeom prst="rect">
            <a:avLst/>
          </a:prstGeom>
          <a:ln>
            <a:noFill/>
          </a:ln>
          <a:effectLst>
            <a:outerShdw blurRad="190500" algn="tl" rotWithShape="0">
              <a:srgbClr val="000000">
                <a:alpha val="70000"/>
              </a:srgbClr>
            </a:outerShdw>
          </a:effectLst>
        </p:spPr>
      </p:pic>
      <p:sp>
        <p:nvSpPr>
          <p:cNvPr id="9" name="Title 8">
            <a:extLst>
              <a:ext uri="{FF2B5EF4-FFF2-40B4-BE49-F238E27FC236}">
                <a16:creationId xmlns:a16="http://schemas.microsoft.com/office/drawing/2014/main" id="{1C44068A-1523-4C6C-A08D-1915B633B8FA}"/>
              </a:ext>
            </a:extLst>
          </p:cNvPr>
          <p:cNvSpPr>
            <a:spLocks noGrp="1"/>
          </p:cNvSpPr>
          <p:nvPr>
            <p:ph type="ctrTitle"/>
          </p:nvPr>
        </p:nvSpPr>
        <p:spPr>
          <a:xfrm>
            <a:off x="647701" y="1703388"/>
            <a:ext cx="4142511" cy="2086294"/>
          </a:xfrm>
        </p:spPr>
        <p:txBody>
          <a:bodyPr/>
          <a:lstStyle/>
          <a:p>
            <a:r>
              <a:rPr lang="en-US" dirty="0"/>
              <a:t>Succession is a process we all should endorse</a:t>
            </a:r>
          </a:p>
        </p:txBody>
      </p:sp>
      <p:sp>
        <p:nvSpPr>
          <p:cNvPr id="4" name="Slide Number Placeholder 3">
            <a:extLst>
              <a:ext uri="{FF2B5EF4-FFF2-40B4-BE49-F238E27FC236}">
                <a16:creationId xmlns:a16="http://schemas.microsoft.com/office/drawing/2014/main" id="{C65AA8B5-48D7-4036-9B24-8EDD7264434E}"/>
              </a:ext>
            </a:extLst>
          </p:cNvPr>
          <p:cNvSpPr>
            <a:spLocks noGrp="1"/>
          </p:cNvSpPr>
          <p:nvPr>
            <p:ph type="sldNum" sz="quarter" idx="4"/>
          </p:nvPr>
        </p:nvSpPr>
        <p:spPr/>
        <p:txBody>
          <a:bodyPr/>
          <a:lstStyle/>
          <a:p>
            <a:fld id="{92D1950D-ADC4-4875-825D-C188D702024B}" type="slidenum">
              <a:rPr lang="en-US" smtClean="0"/>
              <a:t>79</a:t>
            </a:fld>
            <a:endParaRPr lang="en-US"/>
          </a:p>
        </p:txBody>
      </p:sp>
      <p:pic>
        <p:nvPicPr>
          <p:cNvPr id="11" name="Picture 10">
            <a:hlinkClick r:id="rId3" action="ppaction://hlinkpres?slideindex=1&amp;slidetitle="/>
            <a:extLst>
              <a:ext uri="{FF2B5EF4-FFF2-40B4-BE49-F238E27FC236}">
                <a16:creationId xmlns:a16="http://schemas.microsoft.com/office/drawing/2014/main" id="{F778ED1A-CEF1-49EA-B324-7B99D379D0F7}"/>
              </a:ext>
            </a:extLst>
          </p:cNvPr>
          <p:cNvPicPr>
            <a:picLocks noChangeAspect="1"/>
          </p:cNvPicPr>
          <p:nvPr/>
        </p:nvPicPr>
        <p:blipFill>
          <a:blip r:embed="rId4"/>
          <a:stretch>
            <a:fillRect/>
          </a:stretch>
        </p:blipFill>
        <p:spPr>
          <a:xfrm>
            <a:off x="4671391" y="3420611"/>
            <a:ext cx="5716675" cy="3215630"/>
          </a:xfrm>
          <a:prstGeom prst="rect">
            <a:avLst/>
          </a:prstGeom>
          <a:ln>
            <a:noFill/>
          </a:ln>
          <a:effectLst>
            <a:outerShdw blurRad="190500" algn="tl" rotWithShape="0">
              <a:srgbClr val="000000">
                <a:alpha val="70000"/>
              </a:srgbClr>
            </a:outerShdw>
          </a:effectLst>
        </p:spPr>
      </p:pic>
      <p:sp>
        <p:nvSpPr>
          <p:cNvPr id="14" name="Arrow: Right 13">
            <a:extLst>
              <a:ext uri="{FF2B5EF4-FFF2-40B4-BE49-F238E27FC236}">
                <a16:creationId xmlns:a16="http://schemas.microsoft.com/office/drawing/2014/main" id="{F954D6F6-786E-487B-8451-D8E09E04D136}"/>
              </a:ext>
            </a:extLst>
          </p:cNvPr>
          <p:cNvSpPr/>
          <p:nvPr/>
        </p:nvSpPr>
        <p:spPr>
          <a:xfrm>
            <a:off x="1520801" y="4802898"/>
            <a:ext cx="3269411" cy="1788405"/>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600" dirty="0"/>
              <a:t>Here’s a look at the goals for our board and management team</a:t>
            </a:r>
          </a:p>
        </p:txBody>
      </p:sp>
      <p:pic>
        <p:nvPicPr>
          <p:cNvPr id="7" name="Graphic 6" descr="Paperclip">
            <a:extLst>
              <a:ext uri="{FF2B5EF4-FFF2-40B4-BE49-F238E27FC236}">
                <a16:creationId xmlns:a16="http://schemas.microsoft.com/office/drawing/2014/main" id="{6DEE5338-3B4B-44AD-B9E4-C1B6AD17043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32221" y="329774"/>
            <a:ext cx="457200" cy="457200"/>
          </a:xfrm>
          <a:prstGeom prst="rect">
            <a:avLst/>
          </a:prstGeom>
        </p:spPr>
      </p:pic>
      <p:sp>
        <p:nvSpPr>
          <p:cNvPr id="2" name="TextBox 1">
            <a:extLst>
              <a:ext uri="{FF2B5EF4-FFF2-40B4-BE49-F238E27FC236}">
                <a16:creationId xmlns:a16="http://schemas.microsoft.com/office/drawing/2014/main" id="{7C39740E-BAFF-403A-A3E8-91649F69F49A}"/>
              </a:ext>
            </a:extLst>
          </p:cNvPr>
          <p:cNvSpPr txBox="1"/>
          <p:nvPr/>
        </p:nvSpPr>
        <p:spPr>
          <a:xfrm>
            <a:off x="647701" y="4043494"/>
            <a:ext cx="3112316" cy="646331"/>
          </a:xfrm>
          <a:prstGeom prst="rect">
            <a:avLst/>
          </a:prstGeom>
          <a:noFill/>
        </p:spPr>
        <p:txBody>
          <a:bodyPr wrap="square" rtlCol="0">
            <a:spAutoFit/>
          </a:bodyPr>
          <a:lstStyle/>
          <a:p>
            <a:r>
              <a:rPr lang="en-US" dirty="0">
                <a:solidFill>
                  <a:schemeClr val="bg1"/>
                </a:solidFill>
              </a:rPr>
              <a:t>YOUR INVESTMENT MIGHT COUNT ON IT</a:t>
            </a:r>
          </a:p>
        </p:txBody>
      </p:sp>
    </p:spTree>
    <p:extLst>
      <p:ext uri="{BB962C8B-B14F-4D97-AF65-F5344CB8AC3E}">
        <p14:creationId xmlns:p14="http://schemas.microsoft.com/office/powerpoint/2010/main" val="36196919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523D97EB-AFA5-4D31-B723-AD4F47FCB737}"/>
              </a:ext>
            </a:extLst>
          </p:cNvPr>
          <p:cNvSpPr>
            <a:spLocks noGrp="1"/>
          </p:cNvSpPr>
          <p:nvPr>
            <p:ph idx="15"/>
          </p:nvPr>
        </p:nvSpPr>
        <p:spPr>
          <a:xfrm>
            <a:off x="508001" y="1703389"/>
            <a:ext cx="7000146" cy="4437352"/>
          </a:xfrm>
        </p:spPr>
        <p:txBody>
          <a:bodyPr/>
          <a:lstStyle/>
          <a:p>
            <a:r>
              <a:rPr lang="en-US" dirty="0"/>
              <a:t>Create data</a:t>
            </a:r>
          </a:p>
          <a:p>
            <a:r>
              <a:rPr lang="en-US" dirty="0"/>
              <a:t>Maintain data</a:t>
            </a:r>
          </a:p>
          <a:p>
            <a:r>
              <a:rPr lang="en-US" dirty="0"/>
              <a:t>Analyze data</a:t>
            </a:r>
          </a:p>
          <a:p>
            <a:r>
              <a:rPr lang="en-US" dirty="0"/>
              <a:t>Act on data</a:t>
            </a:r>
          </a:p>
          <a:p>
            <a:r>
              <a:rPr lang="en-US" dirty="0"/>
              <a:t>Add data job descriptions</a:t>
            </a:r>
          </a:p>
          <a:p>
            <a:r>
              <a:rPr lang="en-US" dirty="0"/>
              <a:t>Build business intelligence teams</a:t>
            </a:r>
          </a:p>
          <a:p>
            <a:r>
              <a:rPr lang="en-US" dirty="0"/>
              <a:t>Store data and create data warehouses</a:t>
            </a:r>
          </a:p>
          <a:p>
            <a:r>
              <a:rPr lang="en-US" dirty="0"/>
              <a:t>Move data from warehouse to warehouse</a:t>
            </a:r>
          </a:p>
          <a:p>
            <a:r>
              <a:rPr lang="en-US" dirty="0"/>
              <a:t>Sell the value of data</a:t>
            </a:r>
          </a:p>
          <a:p>
            <a:r>
              <a:rPr lang="en-US" dirty="0"/>
              <a:t>Arm stakeholders with the power of data</a:t>
            </a:r>
          </a:p>
          <a:p>
            <a:r>
              <a:rPr lang="en-US" dirty="0"/>
              <a:t>Enhance your career with a grasp of data</a:t>
            </a:r>
          </a:p>
          <a:p>
            <a:endParaRPr lang="en-US" dirty="0"/>
          </a:p>
        </p:txBody>
      </p:sp>
      <p:sp>
        <p:nvSpPr>
          <p:cNvPr id="5" name="Title 4">
            <a:extLst>
              <a:ext uri="{FF2B5EF4-FFF2-40B4-BE49-F238E27FC236}">
                <a16:creationId xmlns:a16="http://schemas.microsoft.com/office/drawing/2014/main" id="{8DD5BDC7-8061-4467-9A84-59489E4C1ACB}"/>
              </a:ext>
            </a:extLst>
          </p:cNvPr>
          <p:cNvSpPr>
            <a:spLocks noGrp="1"/>
          </p:cNvSpPr>
          <p:nvPr>
            <p:ph type="title"/>
          </p:nvPr>
        </p:nvSpPr>
        <p:spPr/>
        <p:txBody>
          <a:bodyPr/>
          <a:lstStyle/>
          <a:p>
            <a:r>
              <a:rPr lang="en-US" dirty="0"/>
              <a:t>Our calling card for the next decade</a:t>
            </a:r>
          </a:p>
        </p:txBody>
      </p:sp>
      <p:sp>
        <p:nvSpPr>
          <p:cNvPr id="4" name="Slide Number Placeholder 3">
            <a:extLst>
              <a:ext uri="{FF2B5EF4-FFF2-40B4-BE49-F238E27FC236}">
                <a16:creationId xmlns:a16="http://schemas.microsoft.com/office/drawing/2014/main" id="{1DD68F4D-0C15-4233-8C8B-09B3B9FA4C13}"/>
              </a:ext>
            </a:extLst>
          </p:cNvPr>
          <p:cNvSpPr>
            <a:spLocks noGrp="1"/>
          </p:cNvSpPr>
          <p:nvPr>
            <p:ph type="sldNum" sz="quarter" idx="4"/>
          </p:nvPr>
        </p:nvSpPr>
        <p:spPr/>
        <p:txBody>
          <a:bodyPr/>
          <a:lstStyle/>
          <a:p>
            <a:fld id="{92D1950D-ADC4-4875-825D-C188D702024B}" type="slidenum">
              <a:rPr lang="en-US" smtClean="0"/>
              <a:t>8</a:t>
            </a:fld>
            <a:endParaRPr lang="en-US"/>
          </a:p>
        </p:txBody>
      </p:sp>
      <p:sp>
        <p:nvSpPr>
          <p:cNvPr id="6" name="Text Placeholder 5">
            <a:extLst>
              <a:ext uri="{FF2B5EF4-FFF2-40B4-BE49-F238E27FC236}">
                <a16:creationId xmlns:a16="http://schemas.microsoft.com/office/drawing/2014/main" id="{30053E61-DAD9-43FC-A0CF-C21358D76D53}"/>
              </a:ext>
            </a:extLst>
          </p:cNvPr>
          <p:cNvSpPr>
            <a:spLocks noGrp="1"/>
          </p:cNvSpPr>
          <p:nvPr>
            <p:ph type="body" sz="quarter" idx="13"/>
          </p:nvPr>
        </p:nvSpPr>
        <p:spPr>
          <a:xfrm>
            <a:off x="508002" y="1223137"/>
            <a:ext cx="7000145" cy="342968"/>
          </a:xfrm>
        </p:spPr>
        <p:txBody>
          <a:bodyPr/>
          <a:lstStyle/>
          <a:p>
            <a:r>
              <a:rPr lang="en-US" dirty="0"/>
              <a:t>More than tools, asterisk intelligence is a business</a:t>
            </a:r>
          </a:p>
        </p:txBody>
      </p:sp>
      <p:pic>
        <p:nvPicPr>
          <p:cNvPr id="9" name="Picture 8">
            <a:hlinkClick r:id="rId2"/>
            <a:extLst>
              <a:ext uri="{FF2B5EF4-FFF2-40B4-BE49-F238E27FC236}">
                <a16:creationId xmlns:a16="http://schemas.microsoft.com/office/drawing/2014/main" id="{34764A18-449A-4F75-A6E9-14EDB0B8FB41}"/>
              </a:ext>
            </a:extLst>
          </p:cNvPr>
          <p:cNvPicPr>
            <a:picLocks noChangeAspect="1"/>
          </p:cNvPicPr>
          <p:nvPr/>
        </p:nvPicPr>
        <p:blipFill>
          <a:blip r:embed="rId3"/>
          <a:stretch>
            <a:fillRect/>
          </a:stretch>
        </p:blipFill>
        <p:spPr>
          <a:xfrm>
            <a:off x="7685768" y="-84134"/>
            <a:ext cx="4286250" cy="6858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8025298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ell phone&#10;&#10;Description automatically generated">
            <a:extLst>
              <a:ext uri="{FF2B5EF4-FFF2-40B4-BE49-F238E27FC236}">
                <a16:creationId xmlns:a16="http://schemas.microsoft.com/office/drawing/2014/main" id="{120CDF55-87FB-44AE-935E-7580700853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114021">
            <a:off x="4509733" y="1110467"/>
            <a:ext cx="2241173" cy="2898648"/>
          </a:xfrm>
          <a:prstGeom prst="rect">
            <a:avLst/>
          </a:prstGeom>
          <a:ln>
            <a:noFill/>
          </a:ln>
          <a:effectLst>
            <a:outerShdw blurRad="190500" algn="tl" rotWithShape="0">
              <a:srgbClr val="000000">
                <a:alpha val="70000"/>
              </a:srgbClr>
            </a:outerShdw>
          </a:effectLst>
        </p:spPr>
      </p:pic>
      <p:pic>
        <p:nvPicPr>
          <p:cNvPr id="11" name="Picture 10">
            <a:hlinkClick r:id="rId3"/>
            <a:extLst>
              <a:ext uri="{FF2B5EF4-FFF2-40B4-BE49-F238E27FC236}">
                <a16:creationId xmlns:a16="http://schemas.microsoft.com/office/drawing/2014/main" id="{66EC74A7-33E1-463A-B7B5-1F3A70D033A4}"/>
              </a:ext>
            </a:extLst>
          </p:cNvPr>
          <p:cNvPicPr>
            <a:picLocks noChangeAspect="1"/>
          </p:cNvPicPr>
          <p:nvPr/>
        </p:nvPicPr>
        <p:blipFill>
          <a:blip r:embed="rId4"/>
          <a:stretch>
            <a:fillRect/>
          </a:stretch>
        </p:blipFill>
        <p:spPr>
          <a:xfrm>
            <a:off x="6978625" y="382258"/>
            <a:ext cx="4730950" cy="5733033"/>
          </a:xfrm>
          <a:prstGeom prst="rect">
            <a:avLst/>
          </a:prstGeom>
          <a:ln>
            <a:noFill/>
          </a:ln>
          <a:effectLst>
            <a:outerShdw blurRad="190500" algn="tl" rotWithShape="0">
              <a:srgbClr val="000000">
                <a:alpha val="70000"/>
              </a:srgbClr>
            </a:outerShdw>
          </a:effectLst>
        </p:spPr>
      </p:pic>
      <p:pic>
        <p:nvPicPr>
          <p:cNvPr id="13" name="Picture 12" descr="A screenshot of a cell phone&#10;&#10;Description automatically generated">
            <a:extLst>
              <a:ext uri="{FF2B5EF4-FFF2-40B4-BE49-F238E27FC236}">
                <a16:creationId xmlns:a16="http://schemas.microsoft.com/office/drawing/2014/main" id="{8481CE31-AA45-4A51-8BAB-5C71CCB35E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21704">
            <a:off x="5183294" y="3687647"/>
            <a:ext cx="2241206" cy="2898691"/>
          </a:xfrm>
          <a:prstGeom prst="rect">
            <a:avLst/>
          </a:prstGeom>
          <a:ln>
            <a:noFill/>
          </a:ln>
          <a:effectLst>
            <a:outerShdw blurRad="190500" algn="tl" rotWithShape="0">
              <a:srgbClr val="000000">
                <a:alpha val="70000"/>
              </a:srgbClr>
            </a:outerShdw>
          </a:effectLst>
        </p:spPr>
      </p:pic>
      <p:sp>
        <p:nvSpPr>
          <p:cNvPr id="2" name="Title 1">
            <a:extLst>
              <a:ext uri="{FF2B5EF4-FFF2-40B4-BE49-F238E27FC236}">
                <a16:creationId xmlns:a16="http://schemas.microsoft.com/office/drawing/2014/main" id="{894A6630-CE14-4FA1-96E9-53473B0F34B1}"/>
              </a:ext>
            </a:extLst>
          </p:cNvPr>
          <p:cNvSpPr>
            <a:spLocks noGrp="1"/>
          </p:cNvSpPr>
          <p:nvPr>
            <p:ph type="title"/>
          </p:nvPr>
        </p:nvSpPr>
        <p:spPr>
          <a:xfrm>
            <a:off x="245210" y="860752"/>
            <a:ext cx="3933091" cy="1828800"/>
          </a:xfrm>
        </p:spPr>
        <p:txBody>
          <a:bodyPr/>
          <a:lstStyle/>
          <a:p>
            <a:r>
              <a:rPr lang="en-US" sz="3600" dirty="0"/>
              <a:t>YOU’RE INVITED TO BE AN ACTIVE PARTICIPANT IN THE PROCESS</a:t>
            </a:r>
          </a:p>
        </p:txBody>
      </p:sp>
      <p:sp>
        <p:nvSpPr>
          <p:cNvPr id="4" name="Slide Number Placeholder 3">
            <a:extLst>
              <a:ext uri="{FF2B5EF4-FFF2-40B4-BE49-F238E27FC236}">
                <a16:creationId xmlns:a16="http://schemas.microsoft.com/office/drawing/2014/main" id="{7F15C50E-6EE1-4A19-A8FD-C11CDC137F58}"/>
              </a:ext>
            </a:extLst>
          </p:cNvPr>
          <p:cNvSpPr>
            <a:spLocks noGrp="1"/>
          </p:cNvSpPr>
          <p:nvPr>
            <p:ph type="sldNum" sz="quarter" idx="12"/>
          </p:nvPr>
        </p:nvSpPr>
        <p:spPr/>
        <p:txBody>
          <a:bodyPr/>
          <a:lstStyle/>
          <a:p>
            <a:fld id="{E31375A4-56A4-47D6-9801-1991572033F7}" type="slidenum">
              <a:rPr lang="en-US" smtClean="0"/>
              <a:pPr/>
              <a:t>80</a:t>
            </a:fld>
            <a:endParaRPr lang="en-US" dirty="0"/>
          </a:p>
        </p:txBody>
      </p:sp>
      <p:sp>
        <p:nvSpPr>
          <p:cNvPr id="6" name="Content Placeholder 5">
            <a:extLst>
              <a:ext uri="{FF2B5EF4-FFF2-40B4-BE49-F238E27FC236}">
                <a16:creationId xmlns:a16="http://schemas.microsoft.com/office/drawing/2014/main" id="{F8783601-74DF-40C2-AA10-7F35E11860FE}"/>
              </a:ext>
            </a:extLst>
          </p:cNvPr>
          <p:cNvSpPr>
            <a:spLocks noGrp="1"/>
          </p:cNvSpPr>
          <p:nvPr>
            <p:ph sz="quarter" idx="13"/>
          </p:nvPr>
        </p:nvSpPr>
        <p:spPr>
          <a:xfrm>
            <a:off x="345821" y="2852257"/>
            <a:ext cx="4008065" cy="2539248"/>
          </a:xfrm>
        </p:spPr>
        <p:txBody>
          <a:bodyPr/>
          <a:lstStyle/>
          <a:p>
            <a:r>
              <a:rPr lang="en-US" sz="1800" dirty="0">
                <a:solidFill>
                  <a:schemeClr val="tx1"/>
                </a:solidFill>
              </a:rPr>
              <a:t>Audit the process as an investor</a:t>
            </a:r>
          </a:p>
          <a:p>
            <a:r>
              <a:rPr lang="en-US" sz="1800" dirty="0">
                <a:solidFill>
                  <a:schemeClr val="tx1"/>
                </a:solidFill>
              </a:rPr>
              <a:t>Audit and join the process as a volunteer</a:t>
            </a:r>
          </a:p>
          <a:p>
            <a:r>
              <a:rPr lang="en-US" sz="1800" dirty="0">
                <a:solidFill>
                  <a:schemeClr val="tx1"/>
                </a:solidFill>
              </a:rPr>
              <a:t>Join the process as a candidate</a:t>
            </a:r>
          </a:p>
          <a:p>
            <a:r>
              <a:rPr lang="en-US" sz="1800" dirty="0">
                <a:solidFill>
                  <a:schemeClr val="tx1"/>
                </a:solidFill>
              </a:rPr>
              <a:t>Consider our process for your own organization</a:t>
            </a:r>
          </a:p>
          <a:p>
            <a:endParaRPr lang="en-US" sz="1800" dirty="0">
              <a:solidFill>
                <a:schemeClr val="tx1"/>
              </a:solidFill>
            </a:endParaRPr>
          </a:p>
        </p:txBody>
      </p:sp>
      <p:sp>
        <p:nvSpPr>
          <p:cNvPr id="12" name="Rectangle 11">
            <a:extLst>
              <a:ext uri="{FF2B5EF4-FFF2-40B4-BE49-F238E27FC236}">
                <a16:creationId xmlns:a16="http://schemas.microsoft.com/office/drawing/2014/main" id="{55403BCD-20A4-49D6-A396-2D0D6ED08F28}"/>
              </a:ext>
            </a:extLst>
          </p:cNvPr>
          <p:cNvSpPr/>
          <p:nvPr/>
        </p:nvSpPr>
        <p:spPr>
          <a:xfrm>
            <a:off x="8187186" y="5136992"/>
            <a:ext cx="3739918" cy="388189"/>
          </a:xfrm>
          <a:prstGeom prst="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b="1" dirty="0"/>
              <a:t>studyguide.cuanswers.com</a:t>
            </a:r>
          </a:p>
        </p:txBody>
      </p:sp>
      <p:pic>
        <p:nvPicPr>
          <p:cNvPr id="16" name="Graphic 15" descr="Paperclip">
            <a:extLst>
              <a:ext uri="{FF2B5EF4-FFF2-40B4-BE49-F238E27FC236}">
                <a16:creationId xmlns:a16="http://schemas.microsoft.com/office/drawing/2014/main" id="{FF895B30-F14F-4C12-A420-2518C33D7FA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50579" y="3589275"/>
            <a:ext cx="457200" cy="457200"/>
          </a:xfrm>
          <a:prstGeom prst="rect">
            <a:avLst/>
          </a:prstGeom>
        </p:spPr>
      </p:pic>
      <p:pic>
        <p:nvPicPr>
          <p:cNvPr id="14" name="Graphic 13" descr="Paperclip">
            <a:extLst>
              <a:ext uri="{FF2B5EF4-FFF2-40B4-BE49-F238E27FC236}">
                <a16:creationId xmlns:a16="http://schemas.microsoft.com/office/drawing/2014/main" id="{92C6F218-C840-4FE8-A952-AF5BB15AD37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75297" y="738439"/>
            <a:ext cx="457200" cy="457200"/>
          </a:xfrm>
          <a:prstGeom prst="rect">
            <a:avLst/>
          </a:prstGeom>
        </p:spPr>
      </p:pic>
    </p:spTree>
    <p:extLst>
      <p:ext uri="{BB962C8B-B14F-4D97-AF65-F5344CB8AC3E}">
        <p14:creationId xmlns:p14="http://schemas.microsoft.com/office/powerpoint/2010/main" val="260381602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9">
            <a:extLst>
              <a:ext uri="{FF2B5EF4-FFF2-40B4-BE49-F238E27FC236}">
                <a16:creationId xmlns:a16="http://schemas.microsoft.com/office/drawing/2014/main" id="{F4842F50-16D5-404A-81A7-51099780E9C0}"/>
              </a:ext>
            </a:extLst>
          </p:cNvPr>
          <p:cNvSpPr>
            <a:spLocks noGrp="1"/>
          </p:cNvSpPr>
          <p:nvPr>
            <p:ph type="subTitle" idx="1"/>
          </p:nvPr>
        </p:nvSpPr>
        <p:spPr/>
        <p:txBody>
          <a:bodyPr/>
          <a:lstStyle/>
          <a:p>
            <a:endParaRPr lang="en-US" dirty="0"/>
          </a:p>
        </p:txBody>
      </p:sp>
      <p:sp>
        <p:nvSpPr>
          <p:cNvPr id="9" name="Title 8">
            <a:extLst>
              <a:ext uri="{FF2B5EF4-FFF2-40B4-BE49-F238E27FC236}">
                <a16:creationId xmlns:a16="http://schemas.microsoft.com/office/drawing/2014/main" id="{AD045CA2-1601-47C4-AD4E-9A610C45C3EB}"/>
              </a:ext>
            </a:extLst>
          </p:cNvPr>
          <p:cNvSpPr>
            <a:spLocks noGrp="1"/>
          </p:cNvSpPr>
          <p:nvPr>
            <p:ph type="ctrTitle"/>
          </p:nvPr>
        </p:nvSpPr>
        <p:spPr>
          <a:xfrm>
            <a:off x="3390180" y="2133600"/>
            <a:ext cx="7096059" cy="1752600"/>
          </a:xfrm>
        </p:spPr>
        <p:txBody>
          <a:bodyPr/>
          <a:lstStyle/>
          <a:p>
            <a:r>
              <a:rPr lang="en-US" dirty="0"/>
              <a:t>Wrapping things up...</a:t>
            </a:r>
          </a:p>
        </p:txBody>
      </p:sp>
      <p:sp>
        <p:nvSpPr>
          <p:cNvPr id="4" name="Slide Number Placeholder 3">
            <a:extLst>
              <a:ext uri="{FF2B5EF4-FFF2-40B4-BE49-F238E27FC236}">
                <a16:creationId xmlns:a16="http://schemas.microsoft.com/office/drawing/2014/main" id="{EA848ACB-E993-4477-96CE-28AD35CDE94E}"/>
              </a:ext>
            </a:extLst>
          </p:cNvPr>
          <p:cNvSpPr>
            <a:spLocks noGrp="1"/>
          </p:cNvSpPr>
          <p:nvPr>
            <p:ph type="sldNum" sz="quarter" idx="4294967295"/>
          </p:nvPr>
        </p:nvSpPr>
        <p:spPr>
          <a:xfrm>
            <a:off x="0" y="6408738"/>
            <a:ext cx="812800" cy="365125"/>
          </a:xfrm>
        </p:spPr>
        <p:txBody>
          <a:bodyPr/>
          <a:lstStyle/>
          <a:p>
            <a:fld id="{E31375A4-56A4-47D6-9801-1991572033F7}" type="slidenum">
              <a:rPr lang="en-US" smtClean="0"/>
              <a:pPr/>
              <a:t>81</a:t>
            </a:fld>
            <a:endParaRPr lang="en-US" dirty="0"/>
          </a:p>
        </p:txBody>
      </p:sp>
    </p:spTree>
    <p:extLst>
      <p:ext uri="{BB962C8B-B14F-4D97-AF65-F5344CB8AC3E}">
        <p14:creationId xmlns:p14="http://schemas.microsoft.com/office/powerpoint/2010/main" val="58098187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DB7D34-5311-4189-8873-A91E7E0BFDBE}"/>
              </a:ext>
            </a:extLst>
          </p:cNvPr>
          <p:cNvSpPr>
            <a:spLocks noGrp="1"/>
          </p:cNvSpPr>
          <p:nvPr>
            <p:ph idx="15"/>
          </p:nvPr>
        </p:nvSpPr>
        <p:spPr>
          <a:xfrm>
            <a:off x="508001" y="1703389"/>
            <a:ext cx="8082326" cy="4087814"/>
          </a:xfrm>
        </p:spPr>
        <p:txBody>
          <a:bodyPr/>
          <a:lstStyle/>
          <a:p>
            <a:r>
              <a:rPr lang="en-US" dirty="0"/>
              <a:t>2020 is truly a turning point in our network</a:t>
            </a:r>
          </a:p>
          <a:p>
            <a:pPr lvl="1"/>
            <a:r>
              <a:rPr lang="en-US" dirty="0"/>
              <a:t>It just happens to be our 50</a:t>
            </a:r>
            <a:r>
              <a:rPr lang="en-US" baseline="30000" dirty="0"/>
              <a:t>th</a:t>
            </a:r>
            <a:r>
              <a:rPr lang="en-US" dirty="0"/>
              <a:t> anniversary</a:t>
            </a:r>
          </a:p>
          <a:p>
            <a:pPr lvl="1"/>
            <a:r>
              <a:rPr lang="en-US" dirty="0"/>
              <a:t>It just happens that we are facing a CEO retirement in 36 months</a:t>
            </a:r>
          </a:p>
          <a:p>
            <a:r>
              <a:rPr lang="en-US" dirty="0"/>
              <a:t>But the reason this is a turning point is that many of the things we count on most need another round of committed investment</a:t>
            </a:r>
          </a:p>
          <a:p>
            <a:r>
              <a:rPr lang="en-US" dirty="0"/>
              <a:t>We are facing retooling our launchpads and readying ourselves for takeoff</a:t>
            </a:r>
          </a:p>
          <a:p>
            <a:pPr lvl="1"/>
            <a:r>
              <a:rPr lang="en-US" dirty="0"/>
              <a:t>Our new launchpads must deal with marketplace consolidation and a new calculus for how to sustain our CU community and our CUSO allies</a:t>
            </a:r>
          </a:p>
          <a:p>
            <a:pPr lvl="1"/>
            <a:r>
              <a:rPr lang="en-US" dirty="0"/>
              <a:t>Our launchpad must deal with the transition of core competencies required by CUs for the future – and therefore needing to be our CUSO’s specialty</a:t>
            </a:r>
          </a:p>
        </p:txBody>
      </p:sp>
      <p:sp>
        <p:nvSpPr>
          <p:cNvPr id="12" name="Title 11">
            <a:extLst>
              <a:ext uri="{FF2B5EF4-FFF2-40B4-BE49-F238E27FC236}">
                <a16:creationId xmlns:a16="http://schemas.microsoft.com/office/drawing/2014/main" id="{9E436872-884B-4D07-BA01-3852E8B316A4}"/>
              </a:ext>
            </a:extLst>
          </p:cNvPr>
          <p:cNvSpPr>
            <a:spLocks noGrp="1"/>
          </p:cNvSpPr>
          <p:nvPr>
            <p:ph type="title"/>
          </p:nvPr>
        </p:nvSpPr>
        <p:spPr/>
        <p:txBody>
          <a:bodyPr/>
          <a:lstStyle/>
          <a:p>
            <a:r>
              <a:rPr lang="en-US" dirty="0"/>
              <a:t>Can we envision the format for CEO Strategies in 2020?  In 2025?</a:t>
            </a:r>
          </a:p>
        </p:txBody>
      </p:sp>
      <p:sp>
        <p:nvSpPr>
          <p:cNvPr id="4" name="Slide Number Placeholder 3">
            <a:extLst>
              <a:ext uri="{FF2B5EF4-FFF2-40B4-BE49-F238E27FC236}">
                <a16:creationId xmlns:a16="http://schemas.microsoft.com/office/drawing/2014/main" id="{76A73194-76F4-49FB-9549-6E324A5C4FC1}"/>
              </a:ext>
            </a:extLst>
          </p:cNvPr>
          <p:cNvSpPr>
            <a:spLocks noGrp="1"/>
          </p:cNvSpPr>
          <p:nvPr>
            <p:ph type="sldNum" sz="quarter" idx="4"/>
          </p:nvPr>
        </p:nvSpPr>
        <p:spPr/>
        <p:txBody>
          <a:bodyPr/>
          <a:lstStyle/>
          <a:p>
            <a:fld id="{E31375A4-56A4-47D6-9801-1991572033F7}" type="slidenum">
              <a:rPr lang="en-US" smtClean="0"/>
              <a:pPr/>
              <a:t>82</a:t>
            </a:fld>
            <a:endParaRPr lang="en-US" dirty="0"/>
          </a:p>
        </p:txBody>
      </p:sp>
      <p:sp>
        <p:nvSpPr>
          <p:cNvPr id="13" name="Text Placeholder 12">
            <a:extLst>
              <a:ext uri="{FF2B5EF4-FFF2-40B4-BE49-F238E27FC236}">
                <a16:creationId xmlns:a16="http://schemas.microsoft.com/office/drawing/2014/main" id="{784A6BE9-327A-49BF-85F5-A175939BE965}"/>
              </a:ext>
            </a:extLst>
          </p:cNvPr>
          <p:cNvSpPr>
            <a:spLocks noGrp="1"/>
          </p:cNvSpPr>
          <p:nvPr>
            <p:ph type="body" sz="quarter" idx="13"/>
          </p:nvPr>
        </p:nvSpPr>
        <p:spPr/>
        <p:txBody>
          <a:bodyPr/>
          <a:lstStyle/>
          <a:p>
            <a:r>
              <a:rPr lang="en-US" dirty="0"/>
              <a:t>PREPARING THIS YEAR WAS TRULY FUN, BECAUSE I CAN SENSE THE OPPORTUNITIES AHEAD</a:t>
            </a:r>
          </a:p>
        </p:txBody>
      </p:sp>
      <p:pic>
        <p:nvPicPr>
          <p:cNvPr id="16" name="Picture 15" descr="A picture containing clock, room&#10;&#10;Description automatically generated">
            <a:extLst>
              <a:ext uri="{FF2B5EF4-FFF2-40B4-BE49-F238E27FC236}">
                <a16:creationId xmlns:a16="http://schemas.microsoft.com/office/drawing/2014/main" id="{70243BB1-1E1F-471F-B09E-F88CC89738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45543" y="2068278"/>
            <a:ext cx="2754566" cy="356658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20961950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F7F2478D-4CB6-43A1-B976-C1FDCC610FE3}"/>
              </a:ext>
            </a:extLst>
          </p:cNvPr>
          <p:cNvSpPr>
            <a:spLocks noGrp="1"/>
          </p:cNvSpPr>
          <p:nvPr>
            <p:ph type="subTitle" idx="1"/>
          </p:nvPr>
        </p:nvSpPr>
        <p:spPr>
          <a:xfrm>
            <a:off x="711200" y="5045262"/>
            <a:ext cx="4758422" cy="1050741"/>
          </a:xfrm>
        </p:spPr>
        <p:txBody>
          <a:bodyPr/>
          <a:lstStyle/>
          <a:p>
            <a:r>
              <a:rPr lang="en-US" dirty="0"/>
              <a:t>TOMORROW I’LL BE SWITCHING TO MY LISTENING HAT (PROMISE!)</a:t>
            </a:r>
          </a:p>
          <a:p>
            <a:endParaRPr lang="en-US" dirty="0"/>
          </a:p>
          <a:p>
            <a:r>
              <a:rPr lang="en-US" b="0" dirty="0"/>
              <a:t>The CEO Roundtable will start </a:t>
            </a:r>
            <a:br>
              <a:rPr lang="en-US" b="0" dirty="0"/>
            </a:br>
            <a:r>
              <a:rPr lang="en-US" b="0" dirty="0"/>
              <a:t>at 9:00 in this room</a:t>
            </a:r>
          </a:p>
        </p:txBody>
      </p:sp>
      <p:sp>
        <p:nvSpPr>
          <p:cNvPr id="7" name="Title 6">
            <a:extLst>
              <a:ext uri="{FF2B5EF4-FFF2-40B4-BE49-F238E27FC236}">
                <a16:creationId xmlns:a16="http://schemas.microsoft.com/office/drawing/2014/main" id="{67AAEE64-4558-41A8-BD4C-9F369C4D3D30}"/>
              </a:ext>
            </a:extLst>
          </p:cNvPr>
          <p:cNvSpPr>
            <a:spLocks noGrp="1"/>
          </p:cNvSpPr>
          <p:nvPr>
            <p:ph type="ctrTitle"/>
          </p:nvPr>
        </p:nvSpPr>
        <p:spPr>
          <a:xfrm>
            <a:off x="3390180" y="2133600"/>
            <a:ext cx="6219645" cy="1752600"/>
          </a:xfrm>
        </p:spPr>
        <p:txBody>
          <a:bodyPr/>
          <a:lstStyle/>
          <a:p>
            <a:r>
              <a:rPr lang="en-US" dirty="0"/>
              <a:t>Thanks for the day!</a:t>
            </a:r>
          </a:p>
        </p:txBody>
      </p:sp>
      <p:pic>
        <p:nvPicPr>
          <p:cNvPr id="9" name="Picture 8">
            <a:extLst>
              <a:ext uri="{FF2B5EF4-FFF2-40B4-BE49-F238E27FC236}">
                <a16:creationId xmlns:a16="http://schemas.microsoft.com/office/drawing/2014/main" id="{421A899E-AA6E-496C-82CB-B038F50A17C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590394" y="4338917"/>
            <a:ext cx="1819215" cy="207531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1053386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523D97EB-AFA5-4D31-B723-AD4F47FCB737}"/>
              </a:ext>
            </a:extLst>
          </p:cNvPr>
          <p:cNvSpPr>
            <a:spLocks noGrp="1"/>
          </p:cNvSpPr>
          <p:nvPr>
            <p:ph idx="15"/>
          </p:nvPr>
        </p:nvSpPr>
        <p:spPr>
          <a:xfrm>
            <a:off x="508001" y="1703389"/>
            <a:ext cx="7000146" cy="4437352"/>
          </a:xfrm>
        </p:spPr>
        <p:txBody>
          <a:bodyPr/>
          <a:lstStyle/>
          <a:p>
            <a:r>
              <a:rPr lang="en-US" dirty="0"/>
              <a:t>Create data</a:t>
            </a:r>
          </a:p>
          <a:p>
            <a:r>
              <a:rPr lang="en-US" dirty="0"/>
              <a:t>Maintain data</a:t>
            </a:r>
          </a:p>
          <a:p>
            <a:r>
              <a:rPr lang="en-US" dirty="0"/>
              <a:t>Analyze data</a:t>
            </a:r>
          </a:p>
          <a:p>
            <a:r>
              <a:rPr lang="en-US" dirty="0"/>
              <a:t>Act on data</a:t>
            </a:r>
          </a:p>
          <a:p>
            <a:r>
              <a:rPr lang="en-US" dirty="0"/>
              <a:t>Add data job descriptions</a:t>
            </a:r>
          </a:p>
          <a:p>
            <a:r>
              <a:rPr lang="en-US" dirty="0"/>
              <a:t>Build business intelligence teams</a:t>
            </a:r>
          </a:p>
          <a:p>
            <a:r>
              <a:rPr lang="en-US" dirty="0"/>
              <a:t>Store data and create data warehouses</a:t>
            </a:r>
          </a:p>
          <a:p>
            <a:r>
              <a:rPr lang="en-US" dirty="0"/>
              <a:t>Move data from warehouse to warehouse</a:t>
            </a:r>
          </a:p>
          <a:p>
            <a:r>
              <a:rPr lang="en-US" dirty="0"/>
              <a:t>Sell the value of data</a:t>
            </a:r>
          </a:p>
          <a:p>
            <a:r>
              <a:rPr lang="en-US" dirty="0"/>
              <a:t>Arm stakeholders with the power of data</a:t>
            </a:r>
          </a:p>
          <a:p>
            <a:r>
              <a:rPr lang="en-US" dirty="0"/>
              <a:t>Enhance your career with a grasp of data</a:t>
            </a:r>
          </a:p>
        </p:txBody>
      </p:sp>
      <p:sp>
        <p:nvSpPr>
          <p:cNvPr id="5" name="Title 4">
            <a:extLst>
              <a:ext uri="{FF2B5EF4-FFF2-40B4-BE49-F238E27FC236}">
                <a16:creationId xmlns:a16="http://schemas.microsoft.com/office/drawing/2014/main" id="{8DD5BDC7-8061-4467-9A84-59489E4C1ACB}"/>
              </a:ext>
            </a:extLst>
          </p:cNvPr>
          <p:cNvSpPr>
            <a:spLocks noGrp="1"/>
          </p:cNvSpPr>
          <p:nvPr>
            <p:ph type="title"/>
          </p:nvPr>
        </p:nvSpPr>
        <p:spPr/>
        <p:txBody>
          <a:bodyPr/>
          <a:lstStyle/>
          <a:p>
            <a:r>
              <a:rPr lang="en-US" dirty="0"/>
              <a:t>2020 priorities for our network</a:t>
            </a:r>
          </a:p>
        </p:txBody>
      </p:sp>
      <p:sp>
        <p:nvSpPr>
          <p:cNvPr id="4" name="Slide Number Placeholder 3">
            <a:extLst>
              <a:ext uri="{FF2B5EF4-FFF2-40B4-BE49-F238E27FC236}">
                <a16:creationId xmlns:a16="http://schemas.microsoft.com/office/drawing/2014/main" id="{1DD68F4D-0C15-4233-8C8B-09B3B9FA4C13}"/>
              </a:ext>
            </a:extLst>
          </p:cNvPr>
          <p:cNvSpPr>
            <a:spLocks noGrp="1"/>
          </p:cNvSpPr>
          <p:nvPr>
            <p:ph type="sldNum" sz="quarter" idx="4"/>
          </p:nvPr>
        </p:nvSpPr>
        <p:spPr/>
        <p:txBody>
          <a:bodyPr/>
          <a:lstStyle/>
          <a:p>
            <a:fld id="{92D1950D-ADC4-4875-825D-C188D702024B}" type="slidenum">
              <a:rPr lang="en-US" smtClean="0"/>
              <a:t>9</a:t>
            </a:fld>
            <a:endParaRPr lang="en-US"/>
          </a:p>
        </p:txBody>
      </p:sp>
      <p:sp>
        <p:nvSpPr>
          <p:cNvPr id="6" name="Text Placeholder 5">
            <a:extLst>
              <a:ext uri="{FF2B5EF4-FFF2-40B4-BE49-F238E27FC236}">
                <a16:creationId xmlns:a16="http://schemas.microsoft.com/office/drawing/2014/main" id="{30053E61-DAD9-43FC-A0CF-C21358D76D53}"/>
              </a:ext>
            </a:extLst>
          </p:cNvPr>
          <p:cNvSpPr>
            <a:spLocks noGrp="1"/>
          </p:cNvSpPr>
          <p:nvPr>
            <p:ph type="body" sz="quarter" idx="13"/>
          </p:nvPr>
        </p:nvSpPr>
        <p:spPr>
          <a:xfrm>
            <a:off x="508002" y="1223137"/>
            <a:ext cx="7000145" cy="342968"/>
          </a:xfrm>
        </p:spPr>
        <p:txBody>
          <a:bodyPr/>
          <a:lstStyle/>
          <a:p>
            <a:r>
              <a:rPr lang="en-US" dirty="0"/>
              <a:t>More than tools, asterisk intelligence is a business</a:t>
            </a:r>
          </a:p>
        </p:txBody>
      </p:sp>
      <p:pic>
        <p:nvPicPr>
          <p:cNvPr id="9" name="Picture 8">
            <a:hlinkClick r:id="rId2"/>
            <a:extLst>
              <a:ext uri="{FF2B5EF4-FFF2-40B4-BE49-F238E27FC236}">
                <a16:creationId xmlns:a16="http://schemas.microsoft.com/office/drawing/2014/main" id="{34764A18-449A-4F75-A6E9-14EDB0B8FB41}"/>
              </a:ext>
            </a:extLst>
          </p:cNvPr>
          <p:cNvPicPr>
            <a:picLocks noChangeAspect="1"/>
          </p:cNvPicPr>
          <p:nvPr/>
        </p:nvPicPr>
        <p:blipFill>
          <a:blip r:embed="rId3"/>
          <a:stretch>
            <a:fillRect/>
          </a:stretch>
        </p:blipFill>
        <p:spPr>
          <a:xfrm>
            <a:off x="7685768" y="-84134"/>
            <a:ext cx="4286250" cy="6858000"/>
          </a:xfrm>
          <a:prstGeom prst="rect">
            <a:avLst/>
          </a:prstGeom>
          <a:ln>
            <a:noFill/>
          </a:ln>
          <a:effectLst>
            <a:outerShdw blurRad="190500" algn="tl" rotWithShape="0">
              <a:srgbClr val="000000">
                <a:alpha val="70000"/>
              </a:srgbClr>
            </a:outerShdw>
          </a:effectLst>
        </p:spPr>
      </p:pic>
      <p:sp>
        <p:nvSpPr>
          <p:cNvPr id="2" name="Arrow: Left 1">
            <a:extLst>
              <a:ext uri="{FF2B5EF4-FFF2-40B4-BE49-F238E27FC236}">
                <a16:creationId xmlns:a16="http://schemas.microsoft.com/office/drawing/2014/main" id="{286E2B89-F82F-4783-B801-D7422880F010}"/>
              </a:ext>
            </a:extLst>
          </p:cNvPr>
          <p:cNvSpPr/>
          <p:nvPr/>
        </p:nvSpPr>
        <p:spPr>
          <a:xfrm>
            <a:off x="2659311" y="2583809"/>
            <a:ext cx="645952" cy="226503"/>
          </a:xfrm>
          <a:prstGeom prst="lef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 9">
            <a:extLst>
              <a:ext uri="{FF2B5EF4-FFF2-40B4-BE49-F238E27FC236}">
                <a16:creationId xmlns:a16="http://schemas.microsoft.com/office/drawing/2014/main" id="{5A119815-7C91-4FF2-9762-BB025CF5BE14}"/>
              </a:ext>
            </a:extLst>
          </p:cNvPr>
          <p:cNvSpPr/>
          <p:nvPr/>
        </p:nvSpPr>
        <p:spPr>
          <a:xfrm>
            <a:off x="2516698" y="2947596"/>
            <a:ext cx="645952" cy="226503"/>
          </a:xfrm>
          <a:prstGeom prst="lef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Left 10">
            <a:extLst>
              <a:ext uri="{FF2B5EF4-FFF2-40B4-BE49-F238E27FC236}">
                <a16:creationId xmlns:a16="http://schemas.microsoft.com/office/drawing/2014/main" id="{36A3F4B5-35D6-426C-BAC0-72D9304BCFA9}"/>
              </a:ext>
            </a:extLst>
          </p:cNvPr>
          <p:cNvSpPr/>
          <p:nvPr/>
        </p:nvSpPr>
        <p:spPr>
          <a:xfrm>
            <a:off x="5964573" y="5234256"/>
            <a:ext cx="645952" cy="226503"/>
          </a:xfrm>
          <a:prstGeom prst="lef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Left 11">
            <a:extLst>
              <a:ext uri="{FF2B5EF4-FFF2-40B4-BE49-F238E27FC236}">
                <a16:creationId xmlns:a16="http://schemas.microsoft.com/office/drawing/2014/main" id="{CFD47312-E1AE-4580-88C9-EF114DC6DB43}"/>
              </a:ext>
            </a:extLst>
          </p:cNvPr>
          <p:cNvSpPr/>
          <p:nvPr/>
        </p:nvSpPr>
        <p:spPr>
          <a:xfrm>
            <a:off x="6141507" y="5601307"/>
            <a:ext cx="645952" cy="226503"/>
          </a:xfrm>
          <a:prstGeom prst="lef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yellow, bus, city&#10;&#10;Description automatically generated">
            <a:extLst>
              <a:ext uri="{FF2B5EF4-FFF2-40B4-BE49-F238E27FC236}">
                <a16:creationId xmlns:a16="http://schemas.microsoft.com/office/drawing/2014/main" id="{3016CD71-59E5-4431-9C51-272EBD78EC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8092">
            <a:off x="6912402" y="1628504"/>
            <a:ext cx="2756486" cy="3565134"/>
          </a:xfrm>
          <a:prstGeom prst="rect">
            <a:avLst/>
          </a:prstGeom>
          <a:ln>
            <a:noFill/>
          </a:ln>
          <a:effectLst>
            <a:outerShdw blurRad="190500" algn="tl" rotWithShape="0">
              <a:srgbClr val="000000">
                <a:alpha val="70000"/>
              </a:srgbClr>
            </a:outerShdw>
          </a:effectLst>
        </p:spPr>
      </p:pic>
      <p:pic>
        <p:nvPicPr>
          <p:cNvPr id="13" name="Graphic 12" descr="Paperclip">
            <a:extLst>
              <a:ext uri="{FF2B5EF4-FFF2-40B4-BE49-F238E27FC236}">
                <a16:creationId xmlns:a16="http://schemas.microsoft.com/office/drawing/2014/main" id="{A02B3246-FBC8-48A0-B18F-82532FF0175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01621" y="1474789"/>
            <a:ext cx="457200" cy="457200"/>
          </a:xfrm>
          <a:prstGeom prst="rect">
            <a:avLst/>
          </a:prstGeom>
        </p:spPr>
      </p:pic>
      <p:sp>
        <p:nvSpPr>
          <p:cNvPr id="15" name="Arrow: Left 14">
            <a:extLst>
              <a:ext uri="{FF2B5EF4-FFF2-40B4-BE49-F238E27FC236}">
                <a16:creationId xmlns:a16="http://schemas.microsoft.com/office/drawing/2014/main" id="{E2B3F397-0305-4C77-B5C0-147A18175193}"/>
              </a:ext>
            </a:extLst>
          </p:cNvPr>
          <p:cNvSpPr/>
          <p:nvPr/>
        </p:nvSpPr>
        <p:spPr>
          <a:xfrm>
            <a:off x="4967046" y="3693829"/>
            <a:ext cx="645952" cy="226503"/>
          </a:xfrm>
          <a:prstGeom prst="lef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6769374"/>
      </p:ext>
    </p:extLst>
  </p:cSld>
  <p:clrMapOvr>
    <a:masterClrMapping/>
  </p:clrMapOvr>
</p:sld>
</file>

<file path=ppt/theme/theme1.xml><?xml version="1.0" encoding="utf-8"?>
<a:theme xmlns:a="http://schemas.openxmlformats.org/drawingml/2006/main" name="BetaTraining">
  <a:themeElements>
    <a:clrScheme name="2019 CEO Strat">
      <a:dk1>
        <a:sysClr val="windowText" lastClr="000000"/>
      </a:dk1>
      <a:lt1>
        <a:sysClr val="window" lastClr="FFFFFF"/>
      </a:lt1>
      <a:dk2>
        <a:srgbClr val="2B2926"/>
      </a:dk2>
      <a:lt2>
        <a:srgbClr val="F6E2CC"/>
      </a:lt2>
      <a:accent1>
        <a:srgbClr val="2B2926"/>
      </a:accent1>
      <a:accent2>
        <a:srgbClr val="D4AF37"/>
      </a:accent2>
      <a:accent3>
        <a:srgbClr val="006600"/>
      </a:accent3>
      <a:accent4>
        <a:srgbClr val="C00000"/>
      </a:accent4>
      <a:accent5>
        <a:srgbClr val="FEF5DC"/>
      </a:accent5>
      <a:accent6>
        <a:srgbClr val="555187"/>
      </a:accent6>
      <a:hlink>
        <a:srgbClr val="D1A13A"/>
      </a:hlink>
      <a:folHlink>
        <a:srgbClr val="D1A13A"/>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etaTraining" id="{AFDF482B-49D5-4D0C-BFF6-2A4AE6BC5476}" vid="{6A1A1330-D1E1-4620-904B-055444A97586}"/>
    </a:ext>
  </a:extLst>
</a:theme>
</file>

<file path=ppt/theme/theme2.xml><?xml version="1.0" encoding="utf-8"?>
<a:theme xmlns:a="http://schemas.openxmlformats.org/drawingml/2006/main" name="Office Theme">
  <a:themeElements>
    <a:clrScheme name="BlueTanGradient">
      <a:dk1>
        <a:srgbClr val="31312F"/>
      </a:dk1>
      <a:lt1>
        <a:sysClr val="window" lastClr="FFFFFF"/>
      </a:lt1>
      <a:dk2>
        <a:srgbClr val="000000"/>
      </a:dk2>
      <a:lt2>
        <a:srgbClr val="D9CBB9"/>
      </a:lt2>
      <a:accent1>
        <a:srgbClr val="52AC97"/>
      </a:accent1>
      <a:accent2>
        <a:srgbClr val="B79E6D"/>
      </a:accent2>
      <a:accent3>
        <a:srgbClr val="478BA9"/>
      </a:accent3>
      <a:accent4>
        <a:srgbClr val="BF4F39"/>
      </a:accent4>
      <a:accent5>
        <a:srgbClr val="826C8E"/>
      </a:accent5>
      <a:accent6>
        <a:srgbClr val="D58637"/>
      </a:accent6>
      <a:hlink>
        <a:srgbClr val="52AC97"/>
      </a:hlink>
      <a:folHlink>
        <a:srgbClr val="969696"/>
      </a:folHlink>
    </a:clrScheme>
    <a:fontScheme name="BlueTanGradient">
      <a:majorFont>
        <a:latin typeface="Franklin Gothic Medium"/>
        <a:ea typeface=""/>
        <a:cs typeface=""/>
      </a:majorFont>
      <a:minorFont>
        <a:latin typeface="Franklin Gothic Medium"/>
        <a:ea typeface=""/>
        <a:cs typeface=""/>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BlueTanGradient">
      <a:dk1>
        <a:srgbClr val="31312F"/>
      </a:dk1>
      <a:lt1>
        <a:sysClr val="window" lastClr="FFFFFF"/>
      </a:lt1>
      <a:dk2>
        <a:srgbClr val="000000"/>
      </a:dk2>
      <a:lt2>
        <a:srgbClr val="D9CBB9"/>
      </a:lt2>
      <a:accent1>
        <a:srgbClr val="52AC97"/>
      </a:accent1>
      <a:accent2>
        <a:srgbClr val="B79E6D"/>
      </a:accent2>
      <a:accent3>
        <a:srgbClr val="478BA9"/>
      </a:accent3>
      <a:accent4>
        <a:srgbClr val="BF4F39"/>
      </a:accent4>
      <a:accent5>
        <a:srgbClr val="826C8E"/>
      </a:accent5>
      <a:accent6>
        <a:srgbClr val="D58637"/>
      </a:accent6>
      <a:hlink>
        <a:srgbClr val="52AC97"/>
      </a:hlink>
      <a:folHlink>
        <a:srgbClr val="969696"/>
      </a:folHlink>
    </a:clrScheme>
    <a:fontScheme name="LeadConf2017">
      <a:majorFont>
        <a:latin typeface="Fjalla One"/>
        <a:ea typeface=""/>
        <a:cs typeface=""/>
      </a:majorFont>
      <a:minorFont>
        <a:latin typeface="Segoe"/>
        <a:ea typeface=""/>
        <a:cs typeface=""/>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8792E8D6-7A87-418E-8C48-2723019F959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Blue-Tan Gradient presentation (widescreen)</Template>
  <TotalTime>0</TotalTime>
  <Words>5728</Words>
  <Application>Microsoft Office PowerPoint</Application>
  <PresentationFormat>Widescreen</PresentationFormat>
  <Paragraphs>653</Paragraphs>
  <Slides>83</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83</vt:i4>
      </vt:variant>
    </vt:vector>
  </HeadingPairs>
  <TitlesOfParts>
    <vt:vector size="89" baseType="lpstr">
      <vt:lpstr>Arial</vt:lpstr>
      <vt:lpstr>Century Gothic</vt:lpstr>
      <vt:lpstr>Franklin Gothic Medium</vt:lpstr>
      <vt:lpstr>Segoe</vt:lpstr>
      <vt:lpstr>Wingdings</vt:lpstr>
      <vt:lpstr>BetaTraining</vt:lpstr>
      <vt:lpstr>Welcome!</vt:lpstr>
      <vt:lpstr> 2019 CEO Strategies</vt:lpstr>
      <vt:lpstr>Two agendas for CEO schools throughout the year</vt:lpstr>
      <vt:lpstr>Today’s Agenda</vt:lpstr>
      <vt:lpstr>So what about CEO school?</vt:lpstr>
      <vt:lpstr>Let’s Get Acquainted</vt:lpstr>
      <vt:lpstr>Data in 2020</vt:lpstr>
      <vt:lpstr>Our calling card for the next decade</vt:lpstr>
      <vt:lpstr>2020 priorities for our network</vt:lpstr>
      <vt:lpstr>The reports of tomorrow that will move the ball</vt:lpstr>
      <vt:lpstr>AI Week: An active community</vt:lpstr>
      <vt:lpstr>Arming stakeholders with the power of data</vt:lpstr>
      <vt:lpstr>Analytics Booth Training for Board Members</vt:lpstr>
      <vt:lpstr>Analytics Booth opens the door to new markets for our products</vt:lpstr>
      <vt:lpstr>We’re excited about the February 2020 AB release</vt:lpstr>
      <vt:lpstr>PowerPoint Presentation</vt:lpstr>
      <vt:lpstr>AI and CU*BASE in 2020</vt:lpstr>
      <vt:lpstr>PowerPoint Presentation</vt:lpstr>
      <vt:lpstr>PowerPoint Presentation</vt:lpstr>
      <vt:lpstr>PowerPoint Presentation</vt:lpstr>
      <vt:lpstr>AI teams are inspiring every developer to go deep with data</vt:lpstr>
      <vt:lpstr>UDM and CDM: Think bigger than a user-defined field</vt:lpstr>
      <vt:lpstr>A new acronym CDM: Custom Data Markers</vt:lpstr>
      <vt:lpstr>THE HOLY GRAIL</vt:lpstr>
      <vt:lpstr>THE HOLY GRAIL</vt:lpstr>
      <vt:lpstr>Introducing  the Business Intelligence Advisory Board</vt:lpstr>
      <vt:lpstr>Static Pool Analysis Phase 2 </vt:lpstr>
      <vt:lpstr>Static Pool Analysis Phase 2 </vt:lpstr>
      <vt:lpstr>Who gets dividends?</vt:lpstr>
      <vt:lpstr>A project in search of enthusiasts</vt:lpstr>
      <vt:lpstr>Block Lists: something we can do, when many can’t</vt:lpstr>
      <vt:lpstr>Business Memberships </vt:lpstr>
      <vt:lpstr>A new approach to an on-again, off-again strategy</vt:lpstr>
      <vt:lpstr>Yep, another advisory board</vt:lpstr>
      <vt:lpstr>We are community xxx,xxx business members strong</vt:lpstr>
      <vt:lpstr>Nomenclature challenges: Tech vs. CU vs. business members</vt:lpstr>
      <vt:lpstr>To base share  (suffix -000 with par)  or not to base share...that is the question</vt:lpstr>
      <vt:lpstr>Drilling down on the BizLink Advisory Board’s Top 5 for 2020</vt:lpstr>
      <vt:lpstr>Deciding on a menu of services to fit each business profile</vt:lpstr>
      <vt:lpstr>Deciding on a menu of services to fit each business profile</vt:lpstr>
      <vt:lpstr>Who is the customer for packaged business services?</vt:lpstr>
      <vt:lpstr>Internet retailing is the aggregate of audience-designed solutions</vt:lpstr>
      <vt:lpstr>Deciding on a menu of services to fit each business profile</vt:lpstr>
      <vt:lpstr>CU*BASE Positive Pay, powered by eDOC Innovations</vt:lpstr>
      <vt:lpstr>New CU*BASE tools to support Positive Pay services</vt:lpstr>
      <vt:lpstr>New CU*BASE tools to support Positive Pay services</vt:lpstr>
      <vt:lpstr>An interesting case study</vt:lpstr>
      <vt:lpstr>Corporate Credit Cards</vt:lpstr>
      <vt:lpstr>Will we ever agree on what constitutes a sweep program?</vt:lpstr>
      <vt:lpstr>ACH</vt:lpstr>
      <vt:lpstr>What should a CEO know about ACH in 2020?</vt:lpstr>
      <vt:lpstr>Classical ACH settlement through the core</vt:lpstr>
      <vt:lpstr>How long can you keep breaking the rules?</vt:lpstr>
      <vt:lpstr>How long can you keep breaking the rules?</vt:lpstr>
      <vt:lpstr>Classical ACH settlement through the core</vt:lpstr>
      <vt:lpstr>Leveraging the back office</vt:lpstr>
      <vt:lpstr>ACH as a solution for retail consumers and business members</vt:lpstr>
      <vt:lpstr>ACH as a solution for retail consumers and business members</vt:lpstr>
      <vt:lpstr>ACH as a solution for retail consumers and business members</vt:lpstr>
      <vt:lpstr>ACH as a solution for retail consumers and business members</vt:lpstr>
      <vt:lpstr>Speaking of A2A...</vt:lpstr>
      <vt:lpstr>ACH as a solution for retail consumers and business members</vt:lpstr>
      <vt:lpstr>What happens when you merge ACH with other settlement networks?</vt:lpstr>
      <vt:lpstr>What happens when you merge ACH with other settlement networks?</vt:lpstr>
      <vt:lpstr>In a fractured market, how long can we be a buyer’s club for payments?</vt:lpstr>
      <vt:lpstr>A new foundation for CU payment vendor strategies</vt:lpstr>
      <vt:lpstr>A new foundation for CU payment vendor strategies</vt:lpstr>
      <vt:lpstr>Payment networks versus payment tools</vt:lpstr>
      <vt:lpstr>RDC payments may be an ace in the hole for our network</vt:lpstr>
      <vt:lpstr>Mobile &amp; Desktop  Internet Solutions</vt:lpstr>
      <vt:lpstr>We’re going to something different today...</vt:lpstr>
      <vt:lpstr>Why is CU*Answers introducing MTG?</vt:lpstr>
      <vt:lpstr>Why is CU*Answers introducing MTG?</vt:lpstr>
      <vt:lpstr>Why is CU*Answers introducing MTG?</vt:lpstr>
      <vt:lpstr>Why is CU*Answers introducing MTG?</vt:lpstr>
      <vt:lpstr>OPEN HOUSE</vt:lpstr>
      <vt:lpstr>...to be continued</vt:lpstr>
      <vt:lpstr>Succession Planning</vt:lpstr>
      <vt:lpstr>Succession is a process we all should endorse</vt:lpstr>
      <vt:lpstr>YOU’RE INVITED TO BE AN ACTIVE PARTICIPANT IN THE PROCESS</vt:lpstr>
      <vt:lpstr>Wrapping things up...</vt:lpstr>
      <vt:lpstr>Can we envision the format for CEO Strategies in 2020?  In 2025?</vt:lpstr>
      <vt:lpstr>Thanks for the 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2017-04-12T16:51:44Z</dcterms:created>
  <dcterms:modified xsi:type="dcterms:W3CDTF">2019-11-13T14:12:34Z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TC030306239991</vt:lpwstr>
  </property>
</Properties>
</file>