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emovePersonalInfoOnSave="1" saveSubsetFonts="1">
  <p:sldMasterIdLst>
    <p:sldMasterId id="2147483814" r:id="rId2"/>
    <p:sldMasterId id="2147483852" r:id="rId3"/>
  </p:sldMasterIdLst>
  <p:notesMasterIdLst>
    <p:notesMasterId r:id="rId40"/>
  </p:notesMasterIdLst>
  <p:handoutMasterIdLst>
    <p:handoutMasterId r:id="rId41"/>
  </p:handoutMasterIdLst>
  <p:sldIdLst>
    <p:sldId id="816" r:id="rId4"/>
    <p:sldId id="820" r:id="rId5"/>
    <p:sldId id="822" r:id="rId6"/>
    <p:sldId id="791" r:id="rId7"/>
    <p:sldId id="834" r:id="rId8"/>
    <p:sldId id="835" r:id="rId9"/>
    <p:sldId id="801" r:id="rId10"/>
    <p:sldId id="836" r:id="rId11"/>
    <p:sldId id="837" r:id="rId12"/>
    <p:sldId id="802" r:id="rId13"/>
    <p:sldId id="838" r:id="rId14"/>
    <p:sldId id="829" r:id="rId15"/>
    <p:sldId id="840" r:id="rId16"/>
    <p:sldId id="804" r:id="rId17"/>
    <p:sldId id="841" r:id="rId18"/>
    <p:sldId id="853" r:id="rId19"/>
    <p:sldId id="858" r:id="rId20"/>
    <p:sldId id="859" r:id="rId21"/>
    <p:sldId id="842" r:id="rId22"/>
    <p:sldId id="832" r:id="rId23"/>
    <p:sldId id="847" r:id="rId24"/>
    <p:sldId id="848" r:id="rId25"/>
    <p:sldId id="844" r:id="rId26"/>
    <p:sldId id="831" r:id="rId27"/>
    <p:sldId id="845" r:id="rId28"/>
    <p:sldId id="846" r:id="rId29"/>
    <p:sldId id="825" r:id="rId30"/>
    <p:sldId id="852" r:id="rId31"/>
    <p:sldId id="850" r:id="rId32"/>
    <p:sldId id="826" r:id="rId33"/>
    <p:sldId id="833" r:id="rId34"/>
    <p:sldId id="851" r:id="rId35"/>
    <p:sldId id="830" r:id="rId36"/>
    <p:sldId id="828" r:id="rId37"/>
    <p:sldId id="823" r:id="rId38"/>
    <p:sldId id="819" r:id="rId39"/>
  </p:sldIdLst>
  <p:sldSz cx="12192000" cy="6858000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13" userDrawn="1">
          <p15:clr>
            <a:srgbClr val="A4A3A4"/>
          </p15:clr>
        </p15:guide>
        <p15:guide id="2" orient="horz" pos="1824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Author" initials="A" lastIdx="0" clrIdx="1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FA4A6"/>
    <a:srgbClr val="FFA500"/>
    <a:srgbClr val="FFFFFF"/>
    <a:srgbClr val="FFF6CD"/>
    <a:srgbClr val="F5961C"/>
    <a:srgbClr val="94B6D2"/>
    <a:srgbClr val="F6B7A7"/>
    <a:srgbClr val="E3740B"/>
    <a:srgbClr val="EDFBDC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3C2FFA5D-87B4-456A-9821-1D502468CF0F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125E5076-3810-47DD-B79F-674D7AD40C01}" styleName="Dark Style 1 - Accent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5DA37D80-6434-44D0-A028-1B22A696006F}" styleName="Light Style 3 - Accent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C083E6E3-FA7D-4D7B-A595-EF9225AFEA82}" styleName="Light Style 1 - Accent 3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3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3"/>
              </a:solidFill>
            </a:ln>
          </a:bottom>
        </a:tcBdr>
        <a:fill>
          <a:noFill/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18603FDC-E32A-4AB5-989C-0864C3EAD2B8}" styleName="Themed Style 2 - Accent 2">
    <a:tblBg>
      <a:fillRef idx="3">
        <a:schemeClr val="accent2"/>
      </a:fillRef>
      <a:effectRef idx="3">
        <a:schemeClr val="accent2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2">
                <a:tint val="50000"/>
              </a:schemeClr>
            </a:lnRef>
          </a:left>
          <a:right>
            <a:lnRef idx="1">
              <a:schemeClr val="accent2">
                <a:tint val="50000"/>
              </a:schemeClr>
            </a:lnRef>
          </a:right>
          <a:top>
            <a:lnRef idx="1">
              <a:schemeClr val="accent2">
                <a:tint val="50000"/>
              </a:schemeClr>
            </a:lnRef>
          </a:top>
          <a:bottom>
            <a:lnRef idx="1">
              <a:schemeClr val="accent2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06799F8-075E-4A3A-A7F6-7FBC6576F1A4}" styleName="Themed Style 2 - Accent 3">
    <a:tblBg>
      <a:fillRef idx="3">
        <a:schemeClr val="accent3"/>
      </a:fillRef>
      <a:effectRef idx="3">
        <a:schemeClr val="accent3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3">
                <a:tint val="50000"/>
              </a:schemeClr>
            </a:lnRef>
          </a:left>
          <a:right>
            <a:lnRef idx="1">
              <a:schemeClr val="accent3">
                <a:tint val="50000"/>
              </a:schemeClr>
            </a:lnRef>
          </a:right>
          <a:top>
            <a:lnRef idx="1">
              <a:schemeClr val="accent3">
                <a:tint val="50000"/>
              </a:schemeClr>
            </a:lnRef>
          </a:top>
          <a:bottom>
            <a:lnRef idx="1">
              <a:schemeClr val="accent3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7292A2E-F333-43FB-9621-5CBBE7FDCDCB}" styleName="Light Style 2 - Accent 4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</a:tcStyle>
    </a:band1H>
    <a:band1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1V>
    <a:band2V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4"/>
        </a:fillRef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1FECB4D8-DB02-4DC6-A0A2-4F2EBAE1DC90}" styleName="Medium Style 1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3">
              <a:tint val="20000"/>
            </a:schemeClr>
          </a:solidFill>
        </a:fill>
      </a:tcStyle>
    </a:band1H>
    <a:band1V>
      <a:tcStyle>
        <a:tcBdr/>
        <a:fill>
          <a:solidFill>
            <a:schemeClr val="accent3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3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1003" autoAdjust="0"/>
    <p:restoredTop sz="95617" autoAdjust="0"/>
  </p:normalViewPr>
  <p:slideViewPr>
    <p:cSldViewPr snapToGrid="0">
      <p:cViewPr varScale="1">
        <p:scale>
          <a:sx n="68" d="100"/>
          <a:sy n="68" d="100"/>
        </p:scale>
        <p:origin x="570" y="66"/>
      </p:cViewPr>
      <p:guideLst>
        <p:guide pos="313"/>
        <p:guide orient="horz" pos="1824"/>
      </p:guideLst>
    </p:cSldViewPr>
  </p:slideViewPr>
  <p:outlineViewPr>
    <p:cViewPr>
      <p:scale>
        <a:sx n="33" d="100"/>
        <a:sy n="33" d="100"/>
      </p:scale>
      <p:origin x="0" y="-154531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75" d="100"/>
        <a:sy n="75" d="100"/>
      </p:scale>
      <p:origin x="0" y="0"/>
    </p:cViewPr>
  </p:sorterViewPr>
  <p:notesViewPr>
    <p:cSldViewPr snapToGrid="0">
      <p:cViewPr varScale="1">
        <p:scale>
          <a:sx n="70" d="100"/>
          <a:sy n="70" d="100"/>
        </p:scale>
        <p:origin x="3014" y="29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slide" Target="slides/slide36.xml"/><Relationship Id="rId3" Type="http://schemas.openxmlformats.org/officeDocument/2006/relationships/slideMaster" Target="slideMasters/slideMaster2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commentAuthors" Target="commentAuthor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slide" Target="slides/slide35.xml"/><Relationship Id="rId46" Type="http://schemas.openxmlformats.org/officeDocument/2006/relationships/tableStyles" Target="tableStyles.xml"/><Relationship Id="rId2" Type="http://schemas.openxmlformats.org/officeDocument/2006/relationships/slideMaster" Target="slideMasters/slideMaster1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slide" Target="slides/slide34.xml"/><Relationship Id="rId40" Type="http://schemas.openxmlformats.org/officeDocument/2006/relationships/notesMaster" Target="notesMasters/notesMaster1.xml"/><Relationship Id="rId45" Type="http://schemas.openxmlformats.org/officeDocument/2006/relationships/theme" Target="theme/theme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viewProps" Target="viewProps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1" y="8364429"/>
            <a:ext cx="7008778" cy="466433"/>
          </a:xfrm>
          <a:prstGeom prst="rect">
            <a:avLst/>
          </a:prstGeom>
        </p:spPr>
        <p:txBody>
          <a:bodyPr vert="horz" lIns="93150" tIns="46576" rIns="93150" bIns="46576" rtlCol="0" anchor="b"/>
          <a:lstStyle>
            <a:lvl1pPr algn="r">
              <a:defRPr sz="1200"/>
            </a:lvl1pPr>
          </a:lstStyle>
          <a:p>
            <a:pPr algn="ctr"/>
            <a:fld id="{07B79F74-2001-4B21-B06E-FA23C7F2DD77}" type="slidenum">
              <a:rPr lang="en-US" sz="1700"/>
              <a:pPr algn="ctr"/>
              <a:t>‹#›</a:t>
            </a:fld>
            <a:endParaRPr lang="en-US" sz="1700" dirty="0"/>
          </a:p>
        </p:txBody>
      </p:sp>
      <p:sp>
        <p:nvSpPr>
          <p:cNvPr id="7" name="Header Placeholder 6"/>
          <p:cNvSpPr>
            <a:spLocks noGrp="1"/>
          </p:cNvSpPr>
          <p:nvPr>
            <p:ph type="hdr" sz="quarter"/>
          </p:nvPr>
        </p:nvSpPr>
        <p:spPr>
          <a:xfrm>
            <a:off x="1" y="378933"/>
            <a:ext cx="7008778" cy="466031"/>
          </a:xfrm>
          <a:prstGeom prst="rect">
            <a:avLst/>
          </a:prstGeom>
        </p:spPr>
        <p:txBody>
          <a:bodyPr vert="horz" lIns="88126" tIns="44064" rIns="88126" bIns="44064" rtlCol="0"/>
          <a:lstStyle>
            <a:lvl1pPr algn="l">
              <a:defRPr sz="1200"/>
            </a:lvl1pPr>
          </a:lstStyle>
          <a:p>
            <a:pPr algn="ctr"/>
            <a:r>
              <a:rPr lang="en-US" sz="1500" dirty="0"/>
              <a:t>CU*Answers 2018 CEO Strategic Developers Boot Camp</a:t>
            </a:r>
          </a:p>
          <a:p>
            <a:pPr algn="ctr"/>
            <a:r>
              <a:rPr lang="en-US" sz="1500" dirty="0"/>
              <a:t>November 5-9, 2018</a:t>
            </a:r>
          </a:p>
        </p:txBody>
      </p:sp>
    </p:spTree>
    <p:extLst>
      <p:ext uri="{BB962C8B-B14F-4D97-AF65-F5344CB8AC3E}">
        <p14:creationId xmlns:p14="http://schemas.microsoft.com/office/powerpoint/2010/main" val="97782418"/>
      </p:ext>
    </p:extLst>
  </p:cSld>
  <p:clrMap bg1="lt1" tx1="dk1" bg2="lt2" tx2="dk2" accent1="accent1" accent2="accent2" accent3="accent3" accent4="accent4" accent5="accent5" accent6="accent6" hlink="hlink" folHlink="folHlink"/>
  <p:hf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2"/>
            <a:ext cx="3037840" cy="466434"/>
          </a:xfrm>
          <a:prstGeom prst="rect">
            <a:avLst/>
          </a:prstGeom>
        </p:spPr>
        <p:txBody>
          <a:bodyPr vert="horz" lIns="93150" tIns="46576" rIns="93150" bIns="46576" rtlCol="0"/>
          <a:lstStyle>
            <a:lvl1pPr algn="r">
              <a:defRPr sz="1200"/>
            </a:lvl1pPr>
          </a:lstStyle>
          <a:p>
            <a:fld id="{757A1BCA-534B-4B4B-8F7A-CB8295BD443C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9138" y="720725"/>
            <a:ext cx="5572125" cy="313531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0" tIns="46576" rIns="93150" bIns="46576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3994971"/>
            <a:ext cx="5608320" cy="4729179"/>
          </a:xfrm>
          <a:prstGeom prst="rect">
            <a:avLst/>
          </a:prstGeom>
        </p:spPr>
        <p:txBody>
          <a:bodyPr vert="horz" lIns="93150" tIns="46576" rIns="93150" bIns="46576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70"/>
            <a:ext cx="3037840" cy="466433"/>
          </a:xfrm>
          <a:prstGeom prst="rect">
            <a:avLst/>
          </a:prstGeom>
        </p:spPr>
        <p:txBody>
          <a:bodyPr vert="horz" lIns="93150" tIns="46576" rIns="93150" bIns="46576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70"/>
            <a:ext cx="3037840" cy="466433"/>
          </a:xfrm>
          <a:prstGeom prst="rect">
            <a:avLst/>
          </a:prstGeom>
        </p:spPr>
        <p:txBody>
          <a:bodyPr vert="horz" lIns="93150" tIns="46576" rIns="93150" bIns="46576" rtlCol="0" anchor="b"/>
          <a:lstStyle>
            <a:lvl1pPr algn="r">
              <a:defRPr sz="1200"/>
            </a:lvl1pPr>
          </a:lstStyle>
          <a:p>
            <a:fld id="{F0E67C00-F679-4C51-9894-9E2214E5C2F1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2822586"/>
      </p:ext>
    </p:extLst>
  </p:cSld>
  <p:clrMap bg1="lt1" tx1="dk1" bg2="lt2" tx2="dk2" accent1="accent1" accent2="accent2" accent3="accent3" accent4="accent4" accent5="accent5" accent6="accent6" hlink="hlink" folHlink="folHlink"/>
  <p:hf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emf"/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57A1BCA-534B-4B4B-8F7A-CB8295BD443C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606224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7125C77-10C6-433C-A585-B68C89134C90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79324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57A1BCA-534B-4B4B-8F7A-CB8295BD443C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8234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57A1BCA-534B-4B4B-8F7A-CB8295BD443C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8717285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57A1BCA-534B-4B4B-8F7A-CB8295BD443C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1874245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1D26D5AD-E20D-44D7-A947-2A49A1F82F22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801955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57A1BCA-534B-4B4B-8F7A-CB8295BD443C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038193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57A1BCA-534B-4B4B-8F7A-CB8295BD443C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749807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57A1BCA-534B-4B4B-8F7A-CB8295BD443C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658025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57A1BCA-534B-4B4B-8F7A-CB8295BD443C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22914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6F68B925-F5C6-496B-AC66-75DD578DEB2A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19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10850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57A1BCA-534B-4B4B-8F7A-CB8295BD443C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868524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57A1BCA-534B-4B4B-8F7A-CB8295BD443C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307437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57A1BCA-534B-4B4B-8F7A-CB8295BD443C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18419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57A1BCA-534B-4B4B-8F7A-CB8295BD443C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00126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Non-member loans booked (from Keegan) </a:t>
            </a:r>
          </a:p>
          <a:p>
            <a:r>
              <a:rPr lang="en-US" dirty="0"/>
              <a:t>where loan open date = membership open date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57A1BCA-534B-4B4B-8F7A-CB8295BD443C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23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4D350EC-F46F-4AE2-8B73-18E4E6BBD96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9138" y="4648200"/>
            <a:ext cx="4390874" cy="39272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0969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57A1BCA-534B-4B4B-8F7A-CB8295BD443C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671932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57A1BCA-534B-4B4B-8F7A-CB8295BD443C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25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53165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57A1BCA-534B-4B4B-8F7A-CB8295BD443C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26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97745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57A1BCA-534B-4B4B-8F7A-CB8295BD443C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27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7549921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57A1BCA-534B-4B4B-8F7A-CB8295BD443C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55331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57A1BCA-534B-4B4B-8F7A-CB8295BD443C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272540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57A1BCA-534B-4B4B-8F7A-CB8295BD443C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3792527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57A1BCA-534B-4B4B-8F7A-CB8295BD443C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1397432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57A1BCA-534B-4B4B-8F7A-CB8295BD443C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61276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57A1BCA-534B-4B4B-8F7A-CB8295BD443C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713371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57A1BCA-534B-4B4B-8F7A-CB8295BD443C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33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0548987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57A1BCA-534B-4B4B-8F7A-CB8295BD443C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34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7505890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57A1BCA-534B-4B4B-8F7A-CB8295BD443C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35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7715811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57A1BCA-534B-4B4B-8F7A-CB8295BD443C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36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24259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7125C77-10C6-433C-A585-B68C89134C90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52915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57A1BCA-534B-4B4B-8F7A-CB8295BD443C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08120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57A1BCA-534B-4B4B-8F7A-CB8295BD443C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97780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97125C77-10C6-433C-A585-B68C89134C90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6192208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57A1BCA-534B-4B4B-8F7A-CB8295BD443C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614565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idx="1"/>
          </p:nvPr>
        </p:nvSpPr>
        <p:spPr/>
        <p:txBody>
          <a:bodyPr/>
          <a:lstStyle/>
          <a:p>
            <a:fld id="{757A1BCA-534B-4B4B-8F7A-CB8295BD443C}" type="datetime1">
              <a:rPr lang="en-US" smtClean="0"/>
              <a:t>11/13/2019</a:t>
            </a:fld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E67C00-F679-4C51-9894-9E2214E5C2F1}" type="slidenum">
              <a:rPr lang="en-US" smtClean="0"/>
              <a:t>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685458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4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hyperlink" Target="break%20and%20giveaway.pptx" TargetMode="Externa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break%20and%20giveaway.pptx" TargetMode="Externa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break%20and%20giveaway.pptx" TargetMode="Externa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lunch%20and%20giveaway.pptx" TargetMode="Externa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lunch%20and%20giveaway.pptx" TargetMode="Externa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break%20and%20giveaway.pptx" TargetMode="Externa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break%20and%20giveaway.pptx" TargetMode="Externa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break%20and%20giveaway.pptx" TargetMode="Externa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8.jpeg"/><Relationship Id="rId4" Type="http://schemas.openxmlformats.org/officeDocument/2006/relationships/hyperlink" Target="lunch%20and%20giveaway.pptx" TargetMode="Externa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2.xml"/><Relationship Id="rId4" Type="http://schemas.openxmlformats.org/officeDocument/2006/relationships/hyperlink" Target="break%20and%20giveaway.pptx" TargetMode="Externa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break%20and%20giveaway.pptx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lunch%20and%20giveaway.pptx" TargetMode="Externa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hyperlink" Target="lunch%20and%20giveaway.pptx" TargetMode="External"/><Relationship Id="rId1" Type="http://schemas.openxmlformats.org/officeDocument/2006/relationships/slideMaster" Target="../slideMasters/slideMaster1.xml"/><Relationship Id="rId4" Type="http://schemas.openxmlformats.org/officeDocument/2006/relationships/hyperlink" Target="break%20and%20giveaway.pptx" TargetMode="Externa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BE28DFCE-576B-4533-81E4-E3A7F59349EA}"/>
              </a:ext>
            </a:extLst>
          </p:cNvPr>
          <p:cNvSpPr/>
          <p:nvPr userDrawn="1"/>
        </p:nvSpPr>
        <p:spPr bwMode="hidden">
          <a:xfrm>
            <a:off x="1" y="0"/>
            <a:ext cx="12188953" cy="4702914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47473" y="2468211"/>
            <a:ext cx="6629401" cy="3108960"/>
          </a:xfrm>
        </p:spPr>
        <p:txBody>
          <a:bodyPr anchor="b"/>
          <a:lstStyle>
            <a:lvl1pPr algn="l">
              <a:lnSpc>
                <a:spcPct val="80000"/>
              </a:lnSpc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6" name="Picture 5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A627CD04-A997-4B13-BE0B-CEC3534A5C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8" y="6372160"/>
            <a:ext cx="495369" cy="485843"/>
          </a:xfrm>
          <a:prstGeom prst="rect">
            <a:avLst/>
          </a:prstGeom>
        </p:spPr>
      </p:pic>
      <p:pic>
        <p:nvPicPr>
          <p:cNvPr id="7" name="Picture 6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8CE6539C-EE51-4293-B9C8-8AD17C0DE52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6372160"/>
            <a:ext cx="495369" cy="485843"/>
          </a:xfrm>
          <a:prstGeom prst="rect">
            <a:avLst/>
          </a:prstGeom>
        </p:spPr>
      </p:pic>
      <p:pic>
        <p:nvPicPr>
          <p:cNvPr id="9" name="Picture 8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06BD9458-5757-4BCF-902C-30C6E8E250C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8" y="6361994"/>
            <a:ext cx="495369" cy="485843"/>
          </a:xfrm>
          <a:prstGeom prst="rect">
            <a:avLst/>
          </a:prstGeom>
        </p:spPr>
      </p:pic>
      <p:sp>
        <p:nvSpPr>
          <p:cNvPr id="15" name="Rectangle 14">
            <a:extLst>
              <a:ext uri="{FF2B5EF4-FFF2-40B4-BE49-F238E27FC236}">
                <a16:creationId xmlns:a16="http://schemas.microsoft.com/office/drawing/2014/main" id="{11BA0439-CF17-4BC7-8869-643E8AE2FAD8}"/>
              </a:ext>
            </a:extLst>
          </p:cNvPr>
          <p:cNvSpPr/>
          <p:nvPr userDrawn="1"/>
        </p:nvSpPr>
        <p:spPr>
          <a:xfrm>
            <a:off x="0" y="5842167"/>
            <a:ext cx="12188953" cy="102412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6" name="Picture 15" descr="A close up of a logo&#10;&#10;Description automatically generated">
            <a:extLst>
              <a:ext uri="{FF2B5EF4-FFF2-40B4-BE49-F238E27FC236}">
                <a16:creationId xmlns:a16="http://schemas.microsoft.com/office/drawing/2014/main" id="{86A35499-F7B9-4AED-9D15-0C7297F53F38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842167"/>
            <a:ext cx="2780438" cy="1024128"/>
          </a:xfrm>
          <a:prstGeom prst="rect">
            <a:avLst/>
          </a:prstGeom>
        </p:spPr>
      </p:pic>
      <p:pic>
        <p:nvPicPr>
          <p:cNvPr id="17" name="Picture 16" descr="A close up of a logo&#10;&#10;Description automatically generated">
            <a:extLst>
              <a:ext uri="{FF2B5EF4-FFF2-40B4-BE49-F238E27FC236}">
                <a16:creationId xmlns:a16="http://schemas.microsoft.com/office/drawing/2014/main" id="{D8A9A465-2A9A-4BEF-A360-21783BBA169E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1106" y="5879759"/>
            <a:ext cx="1050038" cy="91961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1D56348-A1CB-42F2-ACB9-C738137CBBF0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22416" y="6106244"/>
            <a:ext cx="2780439" cy="8081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7925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b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ED433C59-D155-4CF0-ACA1-39FF96A11F9F}"/>
              </a:ext>
            </a:extLst>
          </p:cNvPr>
          <p:cNvSpPr/>
          <p:nvPr userDrawn="1"/>
        </p:nvSpPr>
        <p:spPr>
          <a:xfrm>
            <a:off x="723901" y="0"/>
            <a:ext cx="11468099" cy="68478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3901" y="300373"/>
            <a:ext cx="9601200" cy="734244"/>
          </a:xfrm>
        </p:spPr>
        <p:txBody>
          <a:bodyPr/>
          <a:lstStyle>
            <a:lvl1pPr>
              <a:defRPr lang="en-US" sz="2800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51102" y="5418814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3901" y="1096390"/>
            <a:ext cx="9601200" cy="342968"/>
          </a:xfrm>
        </p:spPr>
        <p:txBody>
          <a:bodyPr>
            <a:noAutofit/>
          </a:bodyPr>
          <a:lstStyle>
            <a:lvl1pPr marL="0" indent="0">
              <a:buNone/>
              <a:defRPr sz="1801" b="0" cap="all" normalizeH="0" baseline="0">
                <a:solidFill>
                  <a:schemeClr val="tx2"/>
                </a:solidFill>
                <a:effectLst/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12" name="Picture 11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B5C4C6C9-3B0A-48C8-B088-86D546868C0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8" y="6372160"/>
            <a:ext cx="495369" cy="485843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4E60F01-0E0A-4FC7-99FC-7D4A409494FB}"/>
              </a:ext>
            </a:extLst>
          </p:cNvPr>
          <p:cNvSpPr>
            <a:spLocks noGrp="1"/>
          </p:cNvSpPr>
          <p:nvPr>
            <p:ph sz="quarter" idx="15"/>
          </p:nvPr>
        </p:nvSpPr>
        <p:spPr>
          <a:xfrm>
            <a:off x="723901" y="1593911"/>
            <a:ext cx="9601200" cy="4481455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9" name="Picture 8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3E44970E-B6C4-4DEE-99E0-CCD2E82943A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6372160"/>
            <a:ext cx="495369" cy="485843"/>
          </a:xfrm>
          <a:prstGeom prst="rect">
            <a:avLst/>
          </a:prstGeom>
        </p:spPr>
      </p:pic>
      <p:pic>
        <p:nvPicPr>
          <p:cNvPr id="10" name="Picture 9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CCF40EB6-26AD-4170-A521-FA6ED50F66B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8" y="6361994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956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ideb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4876800" y="1"/>
            <a:ext cx="7315200" cy="68562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651760"/>
            <a:ext cx="3657600" cy="1828800"/>
          </a:xfrm>
        </p:spPr>
        <p:txBody>
          <a:bodyPr anchor="b"/>
          <a:lstStyle>
            <a:lvl1pPr>
              <a:defRPr lang="en-US" sz="4000" dirty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34731" y="478173"/>
            <a:ext cx="6051484" cy="5694028"/>
          </a:xfrm>
        </p:spPr>
        <p:txBody>
          <a:bodyPr>
            <a:normAutofit/>
          </a:bodyPr>
          <a:lstStyle>
            <a:lvl1pPr>
              <a:defRPr lang="en-US" dirty="0"/>
            </a:lvl1pPr>
            <a:lvl2pPr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4617720"/>
            <a:ext cx="36576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1" cap="all" baseline="0"/>
            </a:lvl1pPr>
            <a:lvl2pPr marL="457177" indent="0">
              <a:buNone/>
              <a:defRPr sz="1401"/>
            </a:lvl2pPr>
            <a:lvl3pPr marL="914354" indent="0">
              <a:buNone/>
              <a:defRPr sz="1200"/>
            </a:lvl3pPr>
            <a:lvl4pPr marL="1371531" indent="0">
              <a:buNone/>
              <a:defRPr sz="1001"/>
            </a:lvl4pPr>
            <a:lvl5pPr marL="1828709" indent="0">
              <a:buNone/>
              <a:defRPr sz="1001"/>
            </a:lvl5pPr>
            <a:lvl6pPr marL="2285886" indent="0">
              <a:buNone/>
              <a:defRPr sz="1001"/>
            </a:lvl6pPr>
            <a:lvl7pPr marL="2743063" indent="0">
              <a:buNone/>
              <a:defRPr sz="1001"/>
            </a:lvl7pPr>
            <a:lvl8pPr marL="3200240" indent="0">
              <a:buNone/>
              <a:defRPr sz="1001"/>
            </a:lvl8pPr>
            <a:lvl9pPr marL="3657417" indent="0">
              <a:buNone/>
              <a:defRPr sz="100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78F770D0-475A-4C08-A854-23C93923879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8" y="6372160"/>
            <a:ext cx="495369" cy="485843"/>
          </a:xfrm>
          <a:prstGeom prst="rect">
            <a:avLst/>
          </a:prstGeom>
        </p:spPr>
      </p:pic>
      <p:pic>
        <p:nvPicPr>
          <p:cNvPr id="9" name="Picture 8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105FB682-2D82-4491-BE4E-A91195D3742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6372160"/>
            <a:ext cx="495369" cy="485843"/>
          </a:xfrm>
          <a:prstGeom prst="rect">
            <a:avLst/>
          </a:prstGeom>
        </p:spPr>
      </p:pic>
      <p:pic>
        <p:nvPicPr>
          <p:cNvPr id="11" name="Picture 10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F915408A-101D-43A2-8C9C-3618573DF6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8" y="6361994"/>
            <a:ext cx="495369" cy="485843"/>
          </a:xfrm>
          <a:prstGeom prst="rect">
            <a:avLst/>
          </a:prstGeom>
        </p:spPr>
      </p:pic>
      <p:sp>
        <p:nvSpPr>
          <p:cNvPr id="12" name="Text Placeholder 10">
            <a:extLst>
              <a:ext uri="{FF2B5EF4-FFF2-40B4-BE49-F238E27FC236}">
                <a16:creationId xmlns:a16="http://schemas.microsoft.com/office/drawing/2014/main" id="{447E42D2-B6C0-4231-B6AD-DDC2453AE1B8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102" y="5418814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47538331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ideb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4876800" y="1"/>
            <a:ext cx="7315200" cy="68562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39967" y="520811"/>
            <a:ext cx="4953001" cy="1828800"/>
          </a:xfrm>
        </p:spPr>
        <p:txBody>
          <a:bodyPr anchor="b"/>
          <a:lstStyle>
            <a:lvl1pPr>
              <a:defRPr lang="en-US" sz="4400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239967" y="2486771"/>
            <a:ext cx="4953001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1" cap="all" baseline="0">
                <a:solidFill>
                  <a:schemeClr val="tx1"/>
                </a:solidFill>
              </a:defRPr>
            </a:lvl1pPr>
            <a:lvl2pPr marL="457177" indent="0">
              <a:buNone/>
              <a:defRPr sz="1401"/>
            </a:lvl2pPr>
            <a:lvl3pPr marL="914354" indent="0">
              <a:buNone/>
              <a:defRPr sz="1200"/>
            </a:lvl3pPr>
            <a:lvl4pPr marL="1371531" indent="0">
              <a:buNone/>
              <a:defRPr sz="1001"/>
            </a:lvl4pPr>
            <a:lvl5pPr marL="1828709" indent="0">
              <a:buNone/>
              <a:defRPr sz="1001"/>
            </a:lvl5pPr>
            <a:lvl6pPr marL="2285886" indent="0">
              <a:buNone/>
              <a:defRPr sz="1001"/>
            </a:lvl6pPr>
            <a:lvl7pPr marL="2743063" indent="0">
              <a:buNone/>
              <a:defRPr sz="1001"/>
            </a:lvl7pPr>
            <a:lvl8pPr marL="3200240" indent="0">
              <a:buNone/>
              <a:defRPr sz="1001"/>
            </a:lvl8pPr>
            <a:lvl9pPr marL="3657417" indent="0">
              <a:buNone/>
              <a:defRPr sz="100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5239967" y="5019475"/>
            <a:ext cx="4953001" cy="1439693"/>
          </a:xfrm>
        </p:spPr>
        <p:txBody>
          <a:bodyPr anchor="b" anchorCtr="0">
            <a:noAutofit/>
          </a:bodyPr>
          <a:lstStyle>
            <a:lvl1pPr marL="0" indent="0" algn="l">
              <a:buFontTx/>
              <a:buNone/>
              <a:defRPr sz="2400"/>
            </a:lvl1pPr>
            <a:lvl2pPr marL="274306" indent="0" algn="r">
              <a:buFontTx/>
              <a:buNone/>
              <a:defRPr/>
            </a:lvl2pPr>
            <a:lvl3pPr marL="548613" indent="0" algn="r">
              <a:buFontTx/>
              <a:buNone/>
              <a:defRPr/>
            </a:lvl3pPr>
            <a:lvl4pPr marL="822919" indent="0" algn="r">
              <a:buFontTx/>
              <a:buNone/>
              <a:defRPr/>
            </a:lvl4pPr>
            <a:lvl5pPr marL="1051508" indent="0" algn="r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9" name="Picture 8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F5BC4AD6-3D3F-4AC5-9F84-B42E867FAD5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6372160"/>
            <a:ext cx="495369" cy="485843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8342435A-26F7-4F53-A10D-78964B3A99A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8" y="6361994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387541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Sidebar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0" y="1"/>
            <a:ext cx="7315200" cy="6856286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3284" y="520811"/>
            <a:ext cx="4953001" cy="1828800"/>
          </a:xfrm>
        </p:spPr>
        <p:txBody>
          <a:bodyPr anchor="b"/>
          <a:lstStyle>
            <a:lvl1pPr>
              <a:defRPr lang="en-US" sz="4000" dirty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3284" y="2486771"/>
            <a:ext cx="4953001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1801" cap="all" baseline="0">
                <a:solidFill>
                  <a:schemeClr val="tx1"/>
                </a:solidFill>
              </a:defRPr>
            </a:lvl1pPr>
            <a:lvl2pPr marL="457177" indent="0">
              <a:buNone/>
              <a:defRPr sz="1401"/>
            </a:lvl2pPr>
            <a:lvl3pPr marL="914354" indent="0">
              <a:buNone/>
              <a:defRPr sz="1200"/>
            </a:lvl3pPr>
            <a:lvl4pPr marL="1371531" indent="0">
              <a:buNone/>
              <a:defRPr sz="1001"/>
            </a:lvl4pPr>
            <a:lvl5pPr marL="1828709" indent="0">
              <a:buNone/>
              <a:defRPr sz="1001"/>
            </a:lvl5pPr>
            <a:lvl6pPr marL="2285886" indent="0">
              <a:buNone/>
              <a:defRPr sz="1001"/>
            </a:lvl6pPr>
            <a:lvl7pPr marL="2743063" indent="0">
              <a:buNone/>
              <a:defRPr sz="1001"/>
            </a:lvl7pPr>
            <a:lvl8pPr marL="3200240" indent="0">
              <a:buNone/>
              <a:defRPr sz="1001"/>
            </a:lvl8pPr>
            <a:lvl9pPr marL="3657417" indent="0">
              <a:buNone/>
              <a:defRPr sz="100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3"/>
          </p:nvPr>
        </p:nvSpPr>
        <p:spPr>
          <a:xfrm>
            <a:off x="453284" y="5019475"/>
            <a:ext cx="4953001" cy="1439693"/>
          </a:xfrm>
        </p:spPr>
        <p:txBody>
          <a:bodyPr anchor="b" anchorCtr="0">
            <a:noAutofit/>
          </a:bodyPr>
          <a:lstStyle>
            <a:lvl1pPr marL="0" indent="0" algn="l">
              <a:buFontTx/>
              <a:buNone/>
              <a:defRPr sz="2400"/>
            </a:lvl1pPr>
            <a:lvl2pPr marL="274306" indent="0" algn="r">
              <a:buFontTx/>
              <a:buNone/>
              <a:defRPr/>
            </a:lvl2pPr>
            <a:lvl3pPr marL="548613" indent="0" algn="r">
              <a:buFontTx/>
              <a:buNone/>
              <a:defRPr/>
            </a:lvl3pPr>
            <a:lvl4pPr marL="822919" indent="0" algn="r">
              <a:buFontTx/>
              <a:buNone/>
              <a:defRPr/>
            </a:lvl4pPr>
            <a:lvl5pPr marL="1051508" indent="0" algn="r">
              <a:buFontTx/>
              <a:buNone/>
              <a:defRPr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pic>
        <p:nvPicPr>
          <p:cNvPr id="7" name="Picture 6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FD01FD57-BE8D-41E1-9F7C-B034511DFA7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6372160"/>
            <a:ext cx="495369" cy="485843"/>
          </a:xfrm>
          <a:prstGeom prst="rect">
            <a:avLst/>
          </a:prstGeom>
        </p:spPr>
      </p:pic>
      <p:pic>
        <p:nvPicPr>
          <p:cNvPr id="9" name="Picture 8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4DE15D76-7004-42EA-BEBD-0AFC447915F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8" y="6361994"/>
            <a:ext cx="495369" cy="485843"/>
          </a:xfrm>
          <a:prstGeom prst="rect">
            <a:avLst/>
          </a:prstGeom>
        </p:spPr>
      </p:pic>
      <p:sp>
        <p:nvSpPr>
          <p:cNvPr id="10" name="Slide Number Placeholder 3">
            <a:extLst>
              <a:ext uri="{FF2B5EF4-FFF2-40B4-BE49-F238E27FC236}">
                <a16:creationId xmlns:a16="http://schemas.microsoft.com/office/drawing/2014/main" id="{4A23B770-A2B4-422C-B1C5-FD16D9BCD1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281753" y="419100"/>
            <a:ext cx="685801" cy="2740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450654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DA5F9542-ED9F-410A-B312-9C13DC0353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8" y="6372160"/>
            <a:ext cx="495369" cy="485843"/>
          </a:xfrm>
          <a:prstGeom prst="rect">
            <a:avLst/>
          </a:prstGeom>
        </p:spPr>
      </p:pic>
      <p:pic>
        <p:nvPicPr>
          <p:cNvPr id="5" name="Picture 4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DD935968-597D-47E1-A18A-EF2325B333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6372160"/>
            <a:ext cx="495369" cy="485843"/>
          </a:xfrm>
          <a:prstGeom prst="rect">
            <a:avLst/>
          </a:prstGeom>
        </p:spPr>
      </p:pic>
      <p:pic>
        <p:nvPicPr>
          <p:cNvPr id="7" name="Picture 6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C3C01600-046D-46A1-AF6F-90126E1310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8" y="6361994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514531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ub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1449422" y="890729"/>
            <a:ext cx="10742580" cy="1798875"/>
          </a:xfrm>
          <a:prstGeom prst="rect">
            <a:avLst/>
          </a:prstGeom>
          <a:solidFill>
            <a:schemeClr val="accent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66" y="190662"/>
            <a:ext cx="11979636" cy="645917"/>
          </a:xfrm>
        </p:spPr>
        <p:txBody>
          <a:bodyPr anchor="b"/>
          <a:lstStyle>
            <a:lvl1pPr algn="ctr">
              <a:defRPr sz="3600">
                <a:solidFill>
                  <a:schemeClr val="accent4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5858" y="1012929"/>
            <a:ext cx="6080761" cy="146813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74306" indent="0">
              <a:buNone/>
              <a:defRPr sz="1801"/>
            </a:lvl2pPr>
            <a:lvl3pPr>
              <a:defRPr sz="1600"/>
            </a:lvl3pPr>
            <a:lvl4pPr>
              <a:defRPr sz="1401"/>
            </a:lvl4pPr>
            <a:lvl5pPr>
              <a:defRPr sz="1401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2875" y="1012926"/>
            <a:ext cx="3657600" cy="155448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457177" indent="0">
              <a:buNone/>
              <a:defRPr sz="1401"/>
            </a:lvl2pPr>
            <a:lvl3pPr marL="914354" indent="0">
              <a:buNone/>
              <a:defRPr sz="1200"/>
            </a:lvl3pPr>
            <a:lvl4pPr marL="1371531" indent="0">
              <a:buNone/>
              <a:defRPr sz="1001"/>
            </a:lvl4pPr>
            <a:lvl5pPr marL="1828709" indent="0">
              <a:buNone/>
              <a:defRPr sz="1001"/>
            </a:lvl5pPr>
            <a:lvl6pPr marL="2285886" indent="0">
              <a:buNone/>
              <a:defRPr sz="1001"/>
            </a:lvl6pPr>
            <a:lvl7pPr marL="2743063" indent="0">
              <a:buNone/>
              <a:defRPr sz="1001"/>
            </a:lvl7pPr>
            <a:lvl8pPr marL="3200240" indent="0">
              <a:buNone/>
              <a:defRPr sz="1001"/>
            </a:lvl8pPr>
            <a:lvl9pPr marL="3657417" indent="0">
              <a:buNone/>
              <a:defRPr sz="100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 bwMode="hidden">
          <a:xfrm>
            <a:off x="1449422" y="2790724"/>
            <a:ext cx="10742580" cy="1798875"/>
          </a:xfrm>
          <a:prstGeom prst="rect">
            <a:avLst/>
          </a:prstGeom>
          <a:solidFill>
            <a:schemeClr val="accent2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10" name="Rectangle 9"/>
          <p:cNvSpPr/>
          <p:nvPr userDrawn="1"/>
        </p:nvSpPr>
        <p:spPr bwMode="hidden">
          <a:xfrm>
            <a:off x="1449422" y="4690721"/>
            <a:ext cx="10742580" cy="1798875"/>
          </a:xfrm>
          <a:prstGeom prst="rect">
            <a:avLst/>
          </a:prstGeom>
          <a:solidFill>
            <a:schemeClr val="accent3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13" name="Content Placeholder 2"/>
          <p:cNvSpPr>
            <a:spLocks noGrp="1"/>
          </p:cNvSpPr>
          <p:nvPr>
            <p:ph idx="10"/>
          </p:nvPr>
        </p:nvSpPr>
        <p:spPr>
          <a:xfrm>
            <a:off x="5695858" y="2919550"/>
            <a:ext cx="6080761" cy="146813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74306" indent="0">
              <a:buNone/>
              <a:defRPr sz="1801"/>
            </a:lvl2pPr>
            <a:lvl3pPr>
              <a:defRPr sz="1600"/>
            </a:lvl3pPr>
            <a:lvl4pPr>
              <a:defRPr sz="1401"/>
            </a:lvl4pPr>
            <a:lvl5pPr>
              <a:defRPr sz="1401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1"/>
          </p:nvPr>
        </p:nvSpPr>
        <p:spPr>
          <a:xfrm>
            <a:off x="1622875" y="2919547"/>
            <a:ext cx="36576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457177" indent="0">
              <a:buNone/>
              <a:defRPr sz="1401"/>
            </a:lvl2pPr>
            <a:lvl3pPr marL="914354" indent="0">
              <a:buNone/>
              <a:defRPr sz="1200"/>
            </a:lvl3pPr>
            <a:lvl4pPr marL="1371531" indent="0">
              <a:buNone/>
              <a:defRPr sz="1001"/>
            </a:lvl4pPr>
            <a:lvl5pPr marL="1828709" indent="0">
              <a:buNone/>
              <a:defRPr sz="1001"/>
            </a:lvl5pPr>
            <a:lvl6pPr marL="2285886" indent="0">
              <a:buNone/>
              <a:defRPr sz="1001"/>
            </a:lvl6pPr>
            <a:lvl7pPr marL="2743063" indent="0">
              <a:buNone/>
              <a:defRPr sz="1001"/>
            </a:lvl7pPr>
            <a:lvl8pPr marL="3200240" indent="0">
              <a:buNone/>
              <a:defRPr sz="1001"/>
            </a:lvl8pPr>
            <a:lvl9pPr marL="3657417" indent="0">
              <a:buNone/>
              <a:defRPr sz="100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2"/>
          </p:nvPr>
        </p:nvSpPr>
        <p:spPr>
          <a:xfrm>
            <a:off x="5695858" y="4835899"/>
            <a:ext cx="6080761" cy="146813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74306" indent="0">
              <a:buNone/>
              <a:defRPr sz="1801"/>
            </a:lvl2pPr>
            <a:lvl3pPr>
              <a:defRPr sz="1600"/>
            </a:lvl3pPr>
            <a:lvl4pPr>
              <a:defRPr sz="1401"/>
            </a:lvl4pPr>
            <a:lvl5pPr>
              <a:defRPr sz="1401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3"/>
          </p:nvPr>
        </p:nvSpPr>
        <p:spPr>
          <a:xfrm>
            <a:off x="1622875" y="4835896"/>
            <a:ext cx="36576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2800" b="0">
                <a:solidFill>
                  <a:schemeClr val="bg1"/>
                </a:solidFill>
              </a:defRPr>
            </a:lvl1pPr>
            <a:lvl2pPr marL="457177" indent="0">
              <a:buNone/>
              <a:defRPr sz="1401"/>
            </a:lvl2pPr>
            <a:lvl3pPr marL="914354" indent="0">
              <a:buNone/>
              <a:defRPr sz="1200"/>
            </a:lvl3pPr>
            <a:lvl4pPr marL="1371531" indent="0">
              <a:buNone/>
              <a:defRPr sz="1001"/>
            </a:lvl4pPr>
            <a:lvl5pPr marL="1828709" indent="0">
              <a:buNone/>
              <a:defRPr sz="1001"/>
            </a:lvl5pPr>
            <a:lvl6pPr marL="2285886" indent="0">
              <a:buNone/>
              <a:defRPr sz="1001"/>
            </a:lvl6pPr>
            <a:lvl7pPr marL="2743063" indent="0">
              <a:buNone/>
              <a:defRPr sz="1001"/>
            </a:lvl7pPr>
            <a:lvl8pPr marL="3200240" indent="0">
              <a:buNone/>
              <a:defRPr sz="1001"/>
            </a:lvl8pPr>
            <a:lvl9pPr marL="3657417" indent="0">
              <a:buNone/>
              <a:defRPr sz="100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212365" y="1012189"/>
            <a:ext cx="995129" cy="1554480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Bef>
                <a:spcPts val="1200"/>
              </a:spcBef>
              <a:buNone/>
              <a:defRPr sz="4800" b="0">
                <a:solidFill>
                  <a:schemeClr val="accent1"/>
                </a:solidFill>
                <a:effectLst/>
              </a:defRPr>
            </a:lvl1pPr>
            <a:lvl2pPr marL="457177" indent="0">
              <a:buNone/>
              <a:defRPr sz="1401"/>
            </a:lvl2pPr>
            <a:lvl3pPr marL="914354" indent="0">
              <a:buNone/>
              <a:defRPr sz="1200"/>
            </a:lvl3pPr>
            <a:lvl4pPr marL="1371531" indent="0">
              <a:buNone/>
              <a:defRPr sz="1001"/>
            </a:lvl4pPr>
            <a:lvl5pPr marL="1828709" indent="0">
              <a:buNone/>
              <a:defRPr sz="1001"/>
            </a:lvl5pPr>
            <a:lvl6pPr marL="2285886" indent="0">
              <a:buNone/>
              <a:defRPr sz="1001"/>
            </a:lvl6pPr>
            <a:lvl7pPr marL="2743063" indent="0">
              <a:buNone/>
              <a:defRPr sz="1001"/>
            </a:lvl7pPr>
            <a:lvl8pPr marL="3200240" indent="0">
              <a:buNone/>
              <a:defRPr sz="1001"/>
            </a:lvl8pPr>
            <a:lvl9pPr marL="3657417" indent="0">
              <a:buNone/>
              <a:defRPr sz="1001"/>
            </a:lvl9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212365" y="2919547"/>
            <a:ext cx="995129" cy="1554480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Bef>
                <a:spcPts val="1200"/>
              </a:spcBef>
              <a:buNone/>
              <a:defRPr sz="4800" b="0">
                <a:solidFill>
                  <a:schemeClr val="accent2"/>
                </a:solidFill>
                <a:effectLst/>
              </a:defRPr>
            </a:lvl1pPr>
            <a:lvl2pPr marL="457177" indent="0">
              <a:buNone/>
              <a:defRPr sz="1401"/>
            </a:lvl2pPr>
            <a:lvl3pPr marL="914354" indent="0">
              <a:buNone/>
              <a:defRPr sz="1200"/>
            </a:lvl3pPr>
            <a:lvl4pPr marL="1371531" indent="0">
              <a:buNone/>
              <a:defRPr sz="1001"/>
            </a:lvl4pPr>
            <a:lvl5pPr marL="1828709" indent="0">
              <a:buNone/>
              <a:defRPr sz="1001"/>
            </a:lvl5pPr>
            <a:lvl6pPr marL="2285886" indent="0">
              <a:buNone/>
              <a:defRPr sz="1001"/>
            </a:lvl6pPr>
            <a:lvl7pPr marL="2743063" indent="0">
              <a:buNone/>
              <a:defRPr sz="1001"/>
            </a:lvl7pPr>
            <a:lvl8pPr marL="3200240" indent="0">
              <a:buNone/>
              <a:defRPr sz="1001"/>
            </a:lvl8pPr>
            <a:lvl9pPr marL="3657417" indent="0">
              <a:buNone/>
              <a:defRPr sz="1001"/>
            </a:lvl9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212365" y="4835896"/>
            <a:ext cx="995129" cy="1554480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Bef>
                <a:spcPts val="1200"/>
              </a:spcBef>
              <a:buNone/>
              <a:defRPr sz="4800" b="0">
                <a:solidFill>
                  <a:schemeClr val="accent3"/>
                </a:solidFill>
                <a:effectLst/>
              </a:defRPr>
            </a:lvl1pPr>
            <a:lvl2pPr marL="457177" indent="0">
              <a:buNone/>
              <a:defRPr sz="1401"/>
            </a:lvl2pPr>
            <a:lvl3pPr marL="914354" indent="0">
              <a:buNone/>
              <a:defRPr sz="1200"/>
            </a:lvl3pPr>
            <a:lvl4pPr marL="1371531" indent="0">
              <a:buNone/>
              <a:defRPr sz="1001"/>
            </a:lvl4pPr>
            <a:lvl5pPr marL="1828709" indent="0">
              <a:buNone/>
              <a:defRPr sz="1001"/>
            </a:lvl5pPr>
            <a:lvl6pPr marL="2285886" indent="0">
              <a:buNone/>
              <a:defRPr sz="1001"/>
            </a:lvl6pPr>
            <a:lvl7pPr marL="2743063" indent="0">
              <a:buNone/>
              <a:defRPr sz="1001"/>
            </a:lvl7pPr>
            <a:lvl8pPr marL="3200240" indent="0">
              <a:buNone/>
              <a:defRPr sz="1001"/>
            </a:lvl8pPr>
            <a:lvl9pPr marL="3657417" indent="0">
              <a:buNone/>
              <a:defRPr sz="1001"/>
            </a:lvl9pPr>
          </a:lstStyle>
          <a:p>
            <a:pPr lvl="0"/>
            <a:r>
              <a:rPr lang="en-US" dirty="0"/>
              <a:t>3</a:t>
            </a:r>
          </a:p>
        </p:txBody>
      </p:sp>
      <p:pic>
        <p:nvPicPr>
          <p:cNvPr id="23" name="Picture 22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996546AB-8254-46CB-9510-D05DD116D5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8" y="6372160"/>
            <a:ext cx="495369" cy="485843"/>
          </a:xfrm>
          <a:prstGeom prst="rect">
            <a:avLst/>
          </a:prstGeom>
        </p:spPr>
      </p:pic>
      <p:pic>
        <p:nvPicPr>
          <p:cNvPr id="20" name="Picture 19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4867864A-B7DF-4350-AF6E-17C32735F5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6372160"/>
            <a:ext cx="495369" cy="485843"/>
          </a:xfrm>
          <a:prstGeom prst="rect">
            <a:avLst/>
          </a:prstGeom>
        </p:spPr>
      </p:pic>
      <p:pic>
        <p:nvPicPr>
          <p:cNvPr id="21" name="Picture 20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AF47EE7B-111E-4841-AE41-7999F5D7CD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8" y="6361994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25090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6" name="Picture 5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DA5F9542-ED9F-410A-B312-9C13DC0353D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72157"/>
            <a:ext cx="495369" cy="485843"/>
          </a:xfrm>
          <a:prstGeom prst="rect">
            <a:avLst/>
          </a:prstGeom>
        </p:spPr>
      </p:pic>
      <p:pic>
        <p:nvPicPr>
          <p:cNvPr id="5" name="Picture 4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DD935968-597D-47E1-A18A-EF2325B333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7" name="Picture 6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C3C01600-046D-46A1-AF6F-90126E13109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529F5BF-E1E1-44C2-80AD-55548CC1EA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10167026" cy="545284"/>
          </a:xfrm>
        </p:spPr>
        <p:txBody>
          <a:bodyPr/>
          <a:lstStyle>
            <a:lvl1pPr>
              <a:defRPr sz="2400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32777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747836"/>
            <a:ext cx="12192000" cy="33912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3B3DD281-F860-406A-9045-F579F06D17E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187"/>
          <a:stretch/>
        </p:blipFill>
        <p:spPr>
          <a:xfrm>
            <a:off x="0" y="747836"/>
            <a:ext cx="6780362" cy="3383488"/>
          </a:xfrm>
          <a:prstGeom prst="rect">
            <a:avLst/>
          </a:prstGeom>
        </p:spPr>
      </p:pic>
      <p:sp>
        <p:nvSpPr>
          <p:cNvPr id="14" name="Rectangle 13"/>
          <p:cNvSpPr/>
          <p:nvPr userDrawn="1"/>
        </p:nvSpPr>
        <p:spPr>
          <a:xfrm>
            <a:off x="0" y="4297427"/>
            <a:ext cx="12192000" cy="5895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" name="Rectangle 3"/>
          <p:cNvSpPr/>
          <p:nvPr/>
        </p:nvSpPr>
        <p:spPr>
          <a:xfrm>
            <a:off x="0" y="0"/>
            <a:ext cx="12192000" cy="762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sp>
        <p:nvSpPr>
          <p:cNvPr id="12" name="Subtitle 2"/>
          <p:cNvSpPr>
            <a:spLocks noGrp="1"/>
          </p:cNvSpPr>
          <p:nvPr>
            <p:ph type="subTitle" idx="1"/>
          </p:nvPr>
        </p:nvSpPr>
        <p:spPr>
          <a:xfrm>
            <a:off x="711200" y="5045262"/>
            <a:ext cx="4876800" cy="1050741"/>
          </a:xfrm>
        </p:spPr>
        <p:txBody>
          <a:bodyPr>
            <a:noAutofit/>
          </a:bodyPr>
          <a:lstStyle>
            <a:lvl1pPr marL="0" indent="0" algn="l">
              <a:buNone/>
              <a:defRPr lang="en-US" sz="2000" b="1" cap="none" spc="0" dirty="0">
                <a:ln w="0"/>
                <a:solidFill>
                  <a:schemeClr val="tx1"/>
                </a:solidFill>
                <a:effectLst/>
              </a:defRPr>
            </a:lvl1pPr>
            <a:lvl2pPr marL="34288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76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64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5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4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2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1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06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3390181" y="2133600"/>
            <a:ext cx="5080000" cy="1752600"/>
          </a:xfrm>
        </p:spPr>
        <p:txBody>
          <a:bodyPr>
            <a:noAutofit/>
          </a:bodyPr>
          <a:lstStyle>
            <a:lvl1pPr algn="l">
              <a:defRPr lang="en-US" sz="48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433708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508001" y="1703389"/>
            <a:ext cx="10515600" cy="4087814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n>
                  <a:noFill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E906E1F-3645-4BED-89C9-E32A9630F4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408741"/>
            <a:ext cx="812800" cy="365125"/>
          </a:xfrm>
          <a:prstGeom prst="rect">
            <a:avLst/>
          </a:prstGeom>
          <a:effectLst/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448E88B-887D-4B5C-AEFA-7724FA2D6F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2" y="1223137"/>
            <a:ext cx="10167028" cy="342968"/>
          </a:xfrm>
        </p:spPr>
        <p:txBody>
          <a:bodyPr>
            <a:noAutofit/>
          </a:bodyPr>
          <a:lstStyle>
            <a:lvl1pPr marL="0" indent="0">
              <a:buNone/>
              <a:defRPr sz="1801" b="1" cap="all" normalizeH="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8CF83CBF-7F98-4F6D-BD58-8D6545B9CB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102" y="5418814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79792998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508001" y="1703389"/>
            <a:ext cx="5188124" cy="4087814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n>
                  <a:noFill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E906E1F-3645-4BED-89C9-E32A9630F4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408741"/>
            <a:ext cx="812800" cy="365125"/>
          </a:xfrm>
          <a:prstGeom prst="rect">
            <a:avLst/>
          </a:prstGeom>
          <a:effectLst/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448E88B-887D-4B5C-AEFA-7724FA2D6F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2" y="1223137"/>
            <a:ext cx="10167028" cy="342968"/>
          </a:xfrm>
        </p:spPr>
        <p:txBody>
          <a:bodyPr>
            <a:noAutofit/>
          </a:bodyPr>
          <a:lstStyle>
            <a:lvl1pPr marL="0" indent="0">
              <a:buNone/>
              <a:defRPr sz="1801" b="1" cap="all" normalizeH="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FA605F-BF46-4B81-BFFC-7F6C81B0357A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5846763" y="1703388"/>
            <a:ext cx="5121275" cy="41179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8CF83CBF-7F98-4F6D-BD58-8D6545B9CB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102" y="5418814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1367341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9575" y="2065587"/>
            <a:ext cx="10167028" cy="4022725"/>
          </a:xfrm>
        </p:spPr>
        <p:txBody>
          <a:bodyPr/>
          <a:lstStyle>
            <a:lvl1pPr marL="228589" indent="-228589">
              <a:buClr>
                <a:schemeClr val="accent3"/>
              </a:buClr>
              <a:buSzPct val="100000"/>
              <a:buFont typeface="Arial" panose="020B0604020202020204" pitchFamily="34" charset="0"/>
              <a:buChar char="■"/>
              <a:defRPr lang="en-US" dirty="0"/>
            </a:lvl1pPr>
            <a:lvl2pPr marL="502895" indent="-228589">
              <a:buClr>
                <a:schemeClr val="tx2"/>
              </a:buClr>
              <a:buFont typeface="Arial" panose="020B0604020202020204" pitchFamily="34" charset="0"/>
              <a:buChar char="■"/>
              <a:defRPr lang="en-US" dirty="0"/>
            </a:lvl2pPr>
            <a:lvl3pPr>
              <a:defRPr lang="en-US" dirty="0"/>
            </a:lvl3pPr>
            <a:lvl4pPr>
              <a:defRPr lang="en-US" dirty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51102" y="5418814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5" y="1654866"/>
            <a:ext cx="10167028" cy="342968"/>
          </a:xfrm>
        </p:spPr>
        <p:txBody>
          <a:bodyPr>
            <a:noAutofit/>
          </a:bodyPr>
          <a:lstStyle>
            <a:lvl1pPr marL="0" indent="0">
              <a:buNone/>
              <a:defRPr sz="1801" cap="all" normalizeH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5618076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3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508001" y="1703388"/>
            <a:ext cx="3350935" cy="4087814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n>
                  <a:noFill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E906E1F-3645-4BED-89C9-E32A9630F4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408741"/>
            <a:ext cx="812800" cy="365125"/>
          </a:xfrm>
          <a:prstGeom prst="rect">
            <a:avLst/>
          </a:prstGeom>
          <a:effectLst/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448E88B-887D-4B5C-AEFA-7724FA2D6F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2" y="1223137"/>
            <a:ext cx="10167028" cy="342968"/>
          </a:xfrm>
        </p:spPr>
        <p:txBody>
          <a:bodyPr>
            <a:noAutofit/>
          </a:bodyPr>
          <a:lstStyle>
            <a:lvl1pPr marL="0" indent="0">
              <a:buNone/>
              <a:defRPr sz="1801" b="1" cap="all" normalizeH="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284E60-B436-4E89-9DAC-8BCE2A4FED7E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3996258" y="1703388"/>
            <a:ext cx="3632200" cy="414337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B9D40DB-9B4A-446E-8AB9-A89BD9762EEB}"/>
              </a:ext>
            </a:extLst>
          </p:cNvPr>
          <p:cNvSpPr>
            <a:spLocks noGrp="1"/>
          </p:cNvSpPr>
          <p:nvPr>
            <p:ph sz="quarter" idx="17"/>
          </p:nvPr>
        </p:nvSpPr>
        <p:spPr>
          <a:xfrm>
            <a:off x="7732268" y="1703388"/>
            <a:ext cx="3324422" cy="408781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8CF83CBF-7F98-4F6D-BD58-8D6545B9CB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102" y="5418814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9525769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2"/>
          <p:cNvSpPr>
            <a:spLocks noGrp="1"/>
          </p:cNvSpPr>
          <p:nvPr>
            <p:ph idx="15"/>
          </p:nvPr>
        </p:nvSpPr>
        <p:spPr>
          <a:xfrm>
            <a:off x="508003" y="2402958"/>
            <a:ext cx="5120916" cy="3388244"/>
          </a:xfrm>
        </p:spPr>
        <p:txBody>
          <a:bodyPr/>
          <a:lstStyle>
            <a:lvl1pPr>
              <a:defRPr lang="en-US" dirty="0" smtClean="0"/>
            </a:lvl1pPr>
            <a:lvl2pPr>
              <a:defRPr lang="en-US" dirty="0" smtClean="0"/>
            </a:lvl2pPr>
            <a:lvl3pPr>
              <a:defRPr lang="en-US" dirty="0" smtClean="0"/>
            </a:lvl3pPr>
            <a:lvl4pPr>
              <a:defRPr lang="en-US" dirty="0" smtClean="0"/>
            </a:lvl4pPr>
            <a:lvl5pPr>
              <a:defRPr lang="en-US" dirty="0"/>
            </a:lvl5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n>
                  <a:noFill/>
                </a:ln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:a16="http://schemas.microsoft.com/office/drawing/2014/main" id="{4E906E1F-3645-4BED-89C9-E32A9630F41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408741"/>
            <a:ext cx="812800" cy="365125"/>
          </a:xfrm>
          <a:prstGeom prst="rect">
            <a:avLst/>
          </a:prstGeom>
          <a:effectLst/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5" name="Text Placeholder 10">
            <a:extLst>
              <a:ext uri="{FF2B5EF4-FFF2-40B4-BE49-F238E27FC236}">
                <a16:creationId xmlns:a16="http://schemas.microsoft.com/office/drawing/2014/main" id="{8CF83CBF-7F98-4F6D-BD58-8D6545B9CBA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102" y="5418814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b="1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Text Placeholder 7">
            <a:extLst>
              <a:ext uri="{FF2B5EF4-FFF2-40B4-BE49-F238E27FC236}">
                <a16:creationId xmlns:a16="http://schemas.microsoft.com/office/drawing/2014/main" id="{8448E88B-887D-4B5C-AEFA-7724FA2D6F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08002" y="1223137"/>
            <a:ext cx="10167028" cy="342968"/>
          </a:xfrm>
        </p:spPr>
        <p:txBody>
          <a:bodyPr>
            <a:noAutofit/>
          </a:bodyPr>
          <a:lstStyle>
            <a:lvl1pPr marL="0" indent="0">
              <a:buNone/>
              <a:defRPr sz="1801" b="1" cap="all" normalizeH="0" baseline="0">
                <a:solidFill>
                  <a:schemeClr val="accent3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070C5E1-40A6-4047-8FC1-11DD6D038E9B}"/>
              </a:ext>
            </a:extLst>
          </p:cNvPr>
          <p:cNvSpPr>
            <a:spLocks noGrp="1"/>
          </p:cNvSpPr>
          <p:nvPr>
            <p:ph sz="quarter" idx="16"/>
          </p:nvPr>
        </p:nvSpPr>
        <p:spPr>
          <a:xfrm>
            <a:off x="6096003" y="2402958"/>
            <a:ext cx="5121275" cy="3388244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2">
            <a:extLst>
              <a:ext uri="{FF2B5EF4-FFF2-40B4-BE49-F238E27FC236}">
                <a16:creationId xmlns:a16="http://schemas.microsoft.com/office/drawing/2014/main" id="{A54BB7A9-F60E-49BB-BCDB-3812600DEE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502842" y="1703391"/>
            <a:ext cx="5120916" cy="698351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177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4">
            <a:extLst>
              <a:ext uri="{FF2B5EF4-FFF2-40B4-BE49-F238E27FC236}">
                <a16:creationId xmlns:a16="http://schemas.microsoft.com/office/drawing/2014/main" id="{7005E6B7-585F-42B5-86D8-28722FACF54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096003" y="1684305"/>
            <a:ext cx="5120916" cy="698351"/>
          </a:xfrm>
          <a:solidFill>
            <a:schemeClr val="accent2"/>
          </a:solidFill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177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4943020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16E24B1F-8685-41E6-ADFF-04C4BD3084B1}"/>
              </a:ext>
            </a:extLst>
          </p:cNvPr>
          <p:cNvSpPr/>
          <p:nvPr userDrawn="1"/>
        </p:nvSpPr>
        <p:spPr>
          <a:xfrm>
            <a:off x="0" y="2893816"/>
            <a:ext cx="12192000" cy="339129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61C8165-CB6D-438D-89EC-EC3B2E739CDC}"/>
              </a:ext>
            </a:extLst>
          </p:cNvPr>
          <p:cNvSpPr/>
          <p:nvPr userDrawn="1"/>
        </p:nvSpPr>
        <p:spPr>
          <a:xfrm>
            <a:off x="0" y="6268470"/>
            <a:ext cx="12192000" cy="58953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DFEE5D1-A09E-42F1-854D-1BACFE4207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3462534"/>
            <a:ext cx="10515600" cy="1821395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A15DEF9-6179-4FCE-A57E-3167F85A74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5310917"/>
            <a:ext cx="10515600" cy="957553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E684D1-9343-4CDC-9C8C-947E7FBA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D1950D-ADC4-4875-825D-C188D702024B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C361D66-6E5A-4864-8EB6-A508B50883AD}"/>
              </a:ext>
            </a:extLst>
          </p:cNvPr>
          <p:cNvSpPr txBox="1"/>
          <p:nvPr userDrawn="1"/>
        </p:nvSpPr>
        <p:spPr>
          <a:xfrm>
            <a:off x="831850" y="3070371"/>
            <a:ext cx="77416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>
                <a:solidFill>
                  <a:schemeClr val="accent2"/>
                </a:solidFill>
              </a:rPr>
              <a:t>WHAT CREDIT UNION CEOS SHOULD KNOW ABOUT...</a:t>
            </a:r>
          </a:p>
        </p:txBody>
      </p:sp>
    </p:spTree>
    <p:extLst>
      <p:ext uri="{BB962C8B-B14F-4D97-AF65-F5344CB8AC3E}">
        <p14:creationId xmlns:p14="http://schemas.microsoft.com/office/powerpoint/2010/main" val="238091864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0D997B2-CD29-4089-A8A1-391B5571AB59}"/>
              </a:ext>
            </a:extLst>
          </p:cNvPr>
          <p:cNvSpPr/>
          <p:nvPr/>
        </p:nvSpPr>
        <p:spPr>
          <a:xfrm>
            <a:off x="0" y="0"/>
            <a:ext cx="12192000" cy="6096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78" name="Slide Number Placeholder 77"/>
          <p:cNvSpPr>
            <a:spLocks noGrp="1"/>
          </p:cNvSpPr>
          <p:nvPr>
            <p:ph type="sldNum" sz="quarter" idx="14"/>
          </p:nvPr>
        </p:nvSpPr>
        <p:spPr/>
        <p:txBody>
          <a:bodyPr/>
          <a:lstStyle>
            <a:lvl1pPr>
              <a:defRPr>
                <a:solidFill>
                  <a:schemeClr val="accent2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46038"/>
            <a:ext cx="8432800" cy="563562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67129811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" y="0"/>
            <a:ext cx="5600700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pic>
        <p:nvPicPr>
          <p:cNvPr id="7" name="Picture 6" descr="A close up of a logo&#10;&#10;Description automatically generated">
            <a:extLst>
              <a:ext uri="{FF2B5EF4-FFF2-40B4-BE49-F238E27FC236}">
                <a16:creationId xmlns:a16="http://schemas.microsoft.com/office/drawing/2014/main" id="{482F2272-941B-433D-B0A7-D6846F0021E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15"/>
          <a:stretch/>
        </p:blipFill>
        <p:spPr>
          <a:xfrm>
            <a:off x="0" y="0"/>
            <a:ext cx="5600700" cy="2368855"/>
          </a:xfrm>
          <a:prstGeom prst="rect">
            <a:avLst/>
          </a:prstGeom>
        </p:spPr>
      </p:pic>
      <p:sp>
        <p:nvSpPr>
          <p:cNvPr id="11" name="Title 1"/>
          <p:cNvSpPr>
            <a:spLocks noGrp="1"/>
          </p:cNvSpPr>
          <p:nvPr>
            <p:ph type="ctrTitle"/>
          </p:nvPr>
        </p:nvSpPr>
        <p:spPr>
          <a:xfrm>
            <a:off x="647701" y="1703388"/>
            <a:ext cx="4142511" cy="2086294"/>
          </a:xfrm>
        </p:spPr>
        <p:txBody>
          <a:bodyPr>
            <a:noAutofit/>
          </a:bodyPr>
          <a:lstStyle>
            <a:lvl1pPr algn="l">
              <a:defRPr lang="en-US" sz="4000" b="1" cap="none" spc="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0"/>
          </p:nvPr>
        </p:nvSpPr>
        <p:spPr>
          <a:xfrm>
            <a:off x="5933211" y="457200"/>
            <a:ext cx="5750791" cy="5594350"/>
          </a:xfrm>
        </p:spPr>
        <p:txBody>
          <a:bodyPr anchor="ctr" anchorCtr="0"/>
          <a:lstStyle>
            <a:lvl1pPr marL="344471" indent="-344471">
              <a:defRPr sz="2400"/>
            </a:lvl1pPr>
            <a:lvl2pPr>
              <a:defRPr sz="1801"/>
            </a:lvl2pPr>
            <a:lvl3pPr>
              <a:defRPr sz="1801"/>
            </a:lvl3pPr>
            <a:lvl4pPr>
              <a:defRPr sz="1401"/>
            </a:lvl4pPr>
            <a:lvl5pPr>
              <a:defRPr sz="1401"/>
            </a:lvl5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8C4D0FA-535C-434B-8642-B10D415DF6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408741"/>
            <a:ext cx="812800" cy="365125"/>
          </a:xfrm>
          <a:prstGeom prst="rect">
            <a:avLst/>
          </a:prstGeom>
          <a:effectLst/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3627138-AD1D-467E-A97A-F2935DAA368A}"/>
              </a:ext>
            </a:extLst>
          </p:cNvPr>
          <p:cNvSpPr/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</p:spTree>
    <p:extLst>
      <p:ext uri="{BB962C8B-B14F-4D97-AF65-F5344CB8AC3E}">
        <p14:creationId xmlns:p14="http://schemas.microsoft.com/office/powerpoint/2010/main" val="3013127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Mackay1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4876800" y="0"/>
            <a:ext cx="7315200" cy="6856286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A218F19-D929-4AB0-B6F7-6893B990882A}"/>
              </a:ext>
            </a:extLst>
          </p:cNvPr>
          <p:cNvSpPr/>
          <p:nvPr userDrawn="1"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5210" y="1616057"/>
            <a:ext cx="3933091" cy="1828800"/>
          </a:xfrm>
        </p:spPr>
        <p:txBody>
          <a:bodyPr anchor="b"/>
          <a:lstStyle>
            <a:lvl1pPr>
              <a:defRPr lang="en-US" sz="4800" b="1" dirty="0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45209" y="3582017"/>
            <a:ext cx="3933091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2000" b="1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07CBAF9C-C7B6-41E5-A9C1-FB10D17AED7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372157"/>
            <a:ext cx="495369" cy="485843"/>
          </a:xfrm>
          <a:prstGeom prst="rect">
            <a:avLst/>
          </a:prstGeom>
        </p:spPr>
      </p:pic>
      <p:pic>
        <p:nvPicPr>
          <p:cNvPr id="10" name="Picture 9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F35610DD-919D-4F77-8D9D-2D97D5FBD9C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3" y="6361991"/>
            <a:ext cx="495369" cy="485843"/>
          </a:xfrm>
          <a:prstGeom prst="rect">
            <a:avLst/>
          </a:prstGeom>
        </p:spPr>
      </p:pic>
      <p:pic>
        <p:nvPicPr>
          <p:cNvPr id="15" name="Picture 14" descr="A close up of a logo&#10;&#10;Description automatically generated">
            <a:extLst>
              <a:ext uri="{FF2B5EF4-FFF2-40B4-BE49-F238E27FC236}">
                <a16:creationId xmlns:a16="http://schemas.microsoft.com/office/drawing/2014/main" id="{697E2243-45D6-447A-ADC3-74253E2B3A8E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915"/>
          <a:stretch/>
        </p:blipFill>
        <p:spPr>
          <a:xfrm flipH="1">
            <a:off x="9250334" y="10166"/>
            <a:ext cx="2947332" cy="1246595"/>
          </a:xfrm>
          <a:prstGeom prst="rect">
            <a:avLst/>
          </a:prstGeom>
        </p:spPr>
      </p:pic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93AE56BB-4007-4F00-9E95-FFE52B63D834}"/>
              </a:ext>
            </a:extLst>
          </p:cNvPr>
          <p:cNvSpPr>
            <a:spLocks noGrp="1"/>
          </p:cNvSpPr>
          <p:nvPr>
            <p:ph sz="quarter" idx="13"/>
          </p:nvPr>
        </p:nvSpPr>
        <p:spPr>
          <a:xfrm>
            <a:off x="5259388" y="377825"/>
            <a:ext cx="6234112" cy="5994400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3" name="Text Placeholder 10">
            <a:extLst>
              <a:ext uri="{FF2B5EF4-FFF2-40B4-BE49-F238E27FC236}">
                <a16:creationId xmlns:a16="http://schemas.microsoft.com/office/drawing/2014/main" id="{B481A394-51A1-4B82-9CBD-95CC1C1D6564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725263" y="5391505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b="1">
                <a:solidFill>
                  <a:schemeClr val="accent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9219067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1_Subsectio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1449422" y="890729"/>
            <a:ext cx="10742580" cy="1798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66" y="190662"/>
            <a:ext cx="11979636" cy="645917"/>
          </a:xfrm>
        </p:spPr>
        <p:txBody>
          <a:bodyPr anchor="b"/>
          <a:lstStyle>
            <a:lvl1pPr algn="ctr">
              <a:defRPr sz="3600" b="0">
                <a:solidFill>
                  <a:schemeClr val="accent2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5858" y="1012929"/>
            <a:ext cx="6080761" cy="146813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74306" indent="0">
              <a:buNone/>
              <a:defRPr sz="1801"/>
            </a:lvl2pPr>
            <a:lvl3pPr>
              <a:defRPr sz="1600"/>
            </a:lvl3pPr>
            <a:lvl4pPr>
              <a:defRPr sz="1401"/>
            </a:lvl4pPr>
            <a:lvl5pPr>
              <a:defRPr sz="1401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2875" y="1012926"/>
            <a:ext cx="3657600" cy="155448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2800" b="0">
                <a:solidFill>
                  <a:schemeClr val="accent2"/>
                </a:solidFill>
              </a:defRPr>
            </a:lvl1pPr>
            <a:lvl2pPr marL="457177" indent="0">
              <a:buNone/>
              <a:defRPr sz="1401"/>
            </a:lvl2pPr>
            <a:lvl3pPr marL="914354" indent="0">
              <a:buNone/>
              <a:defRPr sz="1200"/>
            </a:lvl3pPr>
            <a:lvl4pPr marL="1371531" indent="0">
              <a:buNone/>
              <a:defRPr sz="1001"/>
            </a:lvl4pPr>
            <a:lvl5pPr marL="1828709" indent="0">
              <a:buNone/>
              <a:defRPr sz="1001"/>
            </a:lvl5pPr>
            <a:lvl6pPr marL="2285886" indent="0">
              <a:buNone/>
              <a:defRPr sz="1001"/>
            </a:lvl6pPr>
            <a:lvl7pPr marL="2743063" indent="0">
              <a:buNone/>
              <a:defRPr sz="1001"/>
            </a:lvl7pPr>
            <a:lvl8pPr marL="3200240" indent="0">
              <a:buNone/>
              <a:defRPr sz="1001"/>
            </a:lvl8pPr>
            <a:lvl9pPr marL="3657417" indent="0">
              <a:buNone/>
              <a:defRPr sz="100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 bwMode="hidden">
          <a:xfrm>
            <a:off x="1449422" y="2790724"/>
            <a:ext cx="10742580" cy="1798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10" name="Rectangle 9"/>
          <p:cNvSpPr/>
          <p:nvPr userDrawn="1"/>
        </p:nvSpPr>
        <p:spPr bwMode="hidden">
          <a:xfrm>
            <a:off x="1449422" y="4690721"/>
            <a:ext cx="10742580" cy="1798875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13" name="Content Placeholder 2"/>
          <p:cNvSpPr>
            <a:spLocks noGrp="1"/>
          </p:cNvSpPr>
          <p:nvPr>
            <p:ph idx="10"/>
          </p:nvPr>
        </p:nvSpPr>
        <p:spPr>
          <a:xfrm>
            <a:off x="5695858" y="2919550"/>
            <a:ext cx="6080761" cy="146813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74306" indent="0">
              <a:buNone/>
              <a:defRPr sz="1801"/>
            </a:lvl2pPr>
            <a:lvl3pPr>
              <a:defRPr sz="1600"/>
            </a:lvl3pPr>
            <a:lvl4pPr>
              <a:defRPr sz="1401"/>
            </a:lvl4pPr>
            <a:lvl5pPr>
              <a:defRPr sz="1401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1"/>
          </p:nvPr>
        </p:nvSpPr>
        <p:spPr>
          <a:xfrm>
            <a:off x="1622875" y="2919547"/>
            <a:ext cx="36576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2800" b="0">
                <a:solidFill>
                  <a:schemeClr val="accent2"/>
                </a:solidFill>
              </a:defRPr>
            </a:lvl1pPr>
            <a:lvl2pPr marL="457177" indent="0">
              <a:buNone/>
              <a:defRPr sz="1401"/>
            </a:lvl2pPr>
            <a:lvl3pPr marL="914354" indent="0">
              <a:buNone/>
              <a:defRPr sz="1200"/>
            </a:lvl3pPr>
            <a:lvl4pPr marL="1371531" indent="0">
              <a:buNone/>
              <a:defRPr sz="1001"/>
            </a:lvl4pPr>
            <a:lvl5pPr marL="1828709" indent="0">
              <a:buNone/>
              <a:defRPr sz="1001"/>
            </a:lvl5pPr>
            <a:lvl6pPr marL="2285886" indent="0">
              <a:buNone/>
              <a:defRPr sz="1001"/>
            </a:lvl6pPr>
            <a:lvl7pPr marL="2743063" indent="0">
              <a:buNone/>
              <a:defRPr sz="1001"/>
            </a:lvl7pPr>
            <a:lvl8pPr marL="3200240" indent="0">
              <a:buNone/>
              <a:defRPr sz="1001"/>
            </a:lvl8pPr>
            <a:lvl9pPr marL="3657417" indent="0">
              <a:buNone/>
              <a:defRPr sz="100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2"/>
          </p:nvPr>
        </p:nvSpPr>
        <p:spPr>
          <a:xfrm>
            <a:off x="5695858" y="4835899"/>
            <a:ext cx="6080761" cy="1468133"/>
          </a:xfrm>
        </p:spPr>
        <p:txBody>
          <a:bodyPr>
            <a:noAutofit/>
          </a:bodyPr>
          <a:lstStyle>
            <a:lvl1pPr marL="0" indent="0">
              <a:buNone/>
              <a:defRPr sz="2400">
                <a:solidFill>
                  <a:schemeClr val="bg1"/>
                </a:solidFill>
              </a:defRPr>
            </a:lvl1pPr>
            <a:lvl2pPr marL="274306" indent="0">
              <a:buNone/>
              <a:defRPr sz="1801"/>
            </a:lvl2pPr>
            <a:lvl3pPr>
              <a:defRPr sz="1600"/>
            </a:lvl3pPr>
            <a:lvl4pPr>
              <a:defRPr sz="1401"/>
            </a:lvl4pPr>
            <a:lvl5pPr>
              <a:defRPr sz="1401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3"/>
          </p:nvPr>
        </p:nvSpPr>
        <p:spPr>
          <a:xfrm>
            <a:off x="1622875" y="4835896"/>
            <a:ext cx="36576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2800" b="0">
                <a:solidFill>
                  <a:schemeClr val="accent2"/>
                </a:solidFill>
              </a:defRPr>
            </a:lvl1pPr>
            <a:lvl2pPr marL="457177" indent="0">
              <a:buNone/>
              <a:defRPr sz="1401"/>
            </a:lvl2pPr>
            <a:lvl3pPr marL="914354" indent="0">
              <a:buNone/>
              <a:defRPr sz="1200"/>
            </a:lvl3pPr>
            <a:lvl4pPr marL="1371531" indent="0">
              <a:buNone/>
              <a:defRPr sz="1001"/>
            </a:lvl4pPr>
            <a:lvl5pPr marL="1828709" indent="0">
              <a:buNone/>
              <a:defRPr sz="1001"/>
            </a:lvl5pPr>
            <a:lvl6pPr marL="2285886" indent="0">
              <a:buNone/>
              <a:defRPr sz="1001"/>
            </a:lvl6pPr>
            <a:lvl7pPr marL="2743063" indent="0">
              <a:buNone/>
              <a:defRPr sz="1001"/>
            </a:lvl7pPr>
            <a:lvl8pPr marL="3200240" indent="0">
              <a:buNone/>
              <a:defRPr sz="1001"/>
            </a:lvl8pPr>
            <a:lvl9pPr marL="3657417" indent="0">
              <a:buNone/>
              <a:defRPr sz="100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212365" y="1012189"/>
            <a:ext cx="995129" cy="1554480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Bef>
                <a:spcPts val="1200"/>
              </a:spcBef>
              <a:buNone/>
              <a:defRPr sz="4800" b="0">
                <a:solidFill>
                  <a:schemeClr val="accent2"/>
                </a:solidFill>
                <a:effectLst/>
              </a:defRPr>
            </a:lvl1pPr>
            <a:lvl2pPr marL="457177" indent="0">
              <a:buNone/>
              <a:defRPr sz="1401"/>
            </a:lvl2pPr>
            <a:lvl3pPr marL="914354" indent="0">
              <a:buNone/>
              <a:defRPr sz="1200"/>
            </a:lvl3pPr>
            <a:lvl4pPr marL="1371531" indent="0">
              <a:buNone/>
              <a:defRPr sz="1001"/>
            </a:lvl4pPr>
            <a:lvl5pPr marL="1828709" indent="0">
              <a:buNone/>
              <a:defRPr sz="1001"/>
            </a:lvl5pPr>
            <a:lvl6pPr marL="2285886" indent="0">
              <a:buNone/>
              <a:defRPr sz="1001"/>
            </a:lvl6pPr>
            <a:lvl7pPr marL="2743063" indent="0">
              <a:buNone/>
              <a:defRPr sz="1001"/>
            </a:lvl7pPr>
            <a:lvl8pPr marL="3200240" indent="0">
              <a:buNone/>
              <a:defRPr sz="1001"/>
            </a:lvl8pPr>
            <a:lvl9pPr marL="3657417" indent="0">
              <a:buNone/>
              <a:defRPr sz="1001"/>
            </a:lvl9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212365" y="2919547"/>
            <a:ext cx="995129" cy="1554480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Bef>
                <a:spcPts val="1200"/>
              </a:spcBef>
              <a:buNone/>
              <a:defRPr sz="4800" b="0">
                <a:solidFill>
                  <a:schemeClr val="accent2"/>
                </a:solidFill>
                <a:effectLst/>
              </a:defRPr>
            </a:lvl1pPr>
            <a:lvl2pPr marL="457177" indent="0">
              <a:buNone/>
              <a:defRPr sz="1401"/>
            </a:lvl2pPr>
            <a:lvl3pPr marL="914354" indent="0">
              <a:buNone/>
              <a:defRPr sz="1200"/>
            </a:lvl3pPr>
            <a:lvl4pPr marL="1371531" indent="0">
              <a:buNone/>
              <a:defRPr sz="1001"/>
            </a:lvl4pPr>
            <a:lvl5pPr marL="1828709" indent="0">
              <a:buNone/>
              <a:defRPr sz="1001"/>
            </a:lvl5pPr>
            <a:lvl6pPr marL="2285886" indent="0">
              <a:buNone/>
              <a:defRPr sz="1001"/>
            </a:lvl6pPr>
            <a:lvl7pPr marL="2743063" indent="0">
              <a:buNone/>
              <a:defRPr sz="1001"/>
            </a:lvl7pPr>
            <a:lvl8pPr marL="3200240" indent="0">
              <a:buNone/>
              <a:defRPr sz="1001"/>
            </a:lvl8pPr>
            <a:lvl9pPr marL="3657417" indent="0">
              <a:buNone/>
              <a:defRPr sz="1001"/>
            </a:lvl9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212365" y="4835896"/>
            <a:ext cx="995129" cy="1554480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Bef>
                <a:spcPts val="1200"/>
              </a:spcBef>
              <a:buNone/>
              <a:defRPr sz="4800" b="0">
                <a:solidFill>
                  <a:schemeClr val="accent2"/>
                </a:solidFill>
                <a:effectLst/>
              </a:defRPr>
            </a:lvl1pPr>
            <a:lvl2pPr marL="457177" indent="0">
              <a:buNone/>
              <a:defRPr sz="1401"/>
            </a:lvl2pPr>
            <a:lvl3pPr marL="914354" indent="0">
              <a:buNone/>
              <a:defRPr sz="1200"/>
            </a:lvl3pPr>
            <a:lvl4pPr marL="1371531" indent="0">
              <a:buNone/>
              <a:defRPr sz="1001"/>
            </a:lvl4pPr>
            <a:lvl5pPr marL="1828709" indent="0">
              <a:buNone/>
              <a:defRPr sz="1001"/>
            </a:lvl5pPr>
            <a:lvl6pPr marL="2285886" indent="0">
              <a:buNone/>
              <a:defRPr sz="1001"/>
            </a:lvl6pPr>
            <a:lvl7pPr marL="2743063" indent="0">
              <a:buNone/>
              <a:defRPr sz="1001"/>
            </a:lvl7pPr>
            <a:lvl8pPr marL="3200240" indent="0">
              <a:buNone/>
              <a:defRPr sz="1001"/>
            </a:lvl8pPr>
            <a:lvl9pPr marL="3657417" indent="0">
              <a:buNone/>
              <a:defRPr sz="1001"/>
            </a:lvl9pPr>
          </a:lstStyle>
          <a:p>
            <a:pPr lvl="0"/>
            <a:r>
              <a:rPr lang="en-US" dirty="0"/>
              <a:t>3</a:t>
            </a:r>
          </a:p>
        </p:txBody>
      </p:sp>
      <p:pic>
        <p:nvPicPr>
          <p:cNvPr id="23" name="Picture 22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996546AB-8254-46CB-9510-D05DD116D5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8" y="6372160"/>
            <a:ext cx="495369" cy="485843"/>
          </a:xfrm>
          <a:prstGeom prst="rect">
            <a:avLst/>
          </a:prstGeom>
        </p:spPr>
      </p:pic>
      <p:pic>
        <p:nvPicPr>
          <p:cNvPr id="20" name="Picture 19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4867864A-B7DF-4350-AF6E-17C32735F5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6372160"/>
            <a:ext cx="495369" cy="485843"/>
          </a:xfrm>
          <a:prstGeom prst="rect">
            <a:avLst/>
          </a:prstGeom>
        </p:spPr>
      </p:pic>
      <p:pic>
        <p:nvPicPr>
          <p:cNvPr id="21" name="Picture 20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AF47EE7B-111E-4841-AE41-7999F5D7CD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8" y="6361994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3342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82295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F8C4D0FA-535C-434B-8642-B10D415DF65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1600" y="6408741"/>
            <a:ext cx="812800" cy="365125"/>
          </a:xfrm>
          <a:prstGeom prst="rect">
            <a:avLst/>
          </a:prstGeom>
          <a:effectLst/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9090252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Titl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 bwMode="hidden">
          <a:xfrm>
            <a:off x="2" y="1676400"/>
            <a:ext cx="9313684" cy="426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1295401" y="2212848"/>
            <a:ext cx="6217920" cy="2862262"/>
          </a:xfrm>
        </p:spPr>
        <p:txBody>
          <a:bodyPr anchor="b"/>
          <a:lstStyle>
            <a:lvl1pPr>
              <a:lnSpc>
                <a:spcPct val="80000"/>
              </a:lnSpc>
              <a:defRPr sz="5401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"/>
          </p:nvPr>
        </p:nvSpPr>
        <p:spPr>
          <a:xfrm>
            <a:off x="1295401" y="5120640"/>
            <a:ext cx="6217920" cy="457200"/>
          </a:xfrm>
        </p:spPr>
        <p:txBody>
          <a:bodyPr/>
          <a:lstStyle>
            <a:lvl1pPr marL="0" indent="0">
              <a:spcBef>
                <a:spcPts val="0"/>
              </a:spcBef>
              <a:buNone/>
              <a:defRPr sz="2000" cap="all" baseline="0"/>
            </a:lvl1pPr>
            <a:lvl2pPr marL="457177" indent="0">
              <a:buNone/>
              <a:defRPr sz="2000"/>
            </a:lvl2pPr>
            <a:lvl3pPr marL="914354" indent="0">
              <a:buNone/>
              <a:defRPr sz="1801"/>
            </a:lvl3pPr>
            <a:lvl4pPr marL="1371531" indent="0">
              <a:buNone/>
              <a:defRPr sz="1600"/>
            </a:lvl4pPr>
            <a:lvl5pPr marL="1828709" indent="0">
              <a:buNone/>
              <a:defRPr sz="1600"/>
            </a:lvl5pPr>
            <a:lvl6pPr marL="2285886" indent="0">
              <a:buNone/>
              <a:defRPr sz="1600"/>
            </a:lvl6pPr>
            <a:lvl7pPr marL="2743063" indent="0">
              <a:buNone/>
              <a:defRPr sz="1600"/>
            </a:lvl7pPr>
            <a:lvl8pPr marL="3200240" indent="0">
              <a:buNone/>
              <a:defRPr sz="1600"/>
            </a:lvl8pPr>
            <a:lvl9pPr marL="3657417" indent="0">
              <a:buNone/>
              <a:defRPr sz="1600"/>
            </a:lvl9pPr>
          </a:lstStyle>
          <a:p>
            <a:pPr lvl="0"/>
            <a:endParaRPr lang="en-US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286217" y="419100"/>
            <a:ext cx="685801" cy="274022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E83B1B32-20CA-442E-A853-C3898ACBB3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8" y="6372160"/>
            <a:ext cx="495369" cy="485843"/>
          </a:xfrm>
          <a:prstGeom prst="rect">
            <a:avLst/>
          </a:prstGeom>
        </p:spPr>
      </p:pic>
      <p:pic>
        <p:nvPicPr>
          <p:cNvPr id="11" name="Picture 10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CB33D094-DA06-444E-8449-D9132739EC8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6372160"/>
            <a:ext cx="495369" cy="485843"/>
          </a:xfrm>
          <a:prstGeom prst="rect">
            <a:avLst/>
          </a:prstGeom>
        </p:spPr>
      </p:pic>
      <p:pic>
        <p:nvPicPr>
          <p:cNvPr id="12" name="Picture 11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E625BAB6-C344-4059-A233-5685834E7C74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8" y="6361994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666987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ub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1449422" y="890729"/>
            <a:ext cx="10742580" cy="1798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2366" y="190662"/>
            <a:ext cx="11979636" cy="645917"/>
          </a:xfrm>
        </p:spPr>
        <p:txBody>
          <a:bodyPr anchor="b"/>
          <a:lstStyle>
            <a:lvl1pPr algn="ctr">
              <a:defRPr sz="3600">
                <a:solidFill>
                  <a:schemeClr val="bg1"/>
                </a:solidFill>
                <a:effectLst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95858" y="1012929"/>
            <a:ext cx="6080761" cy="1468133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274306" indent="0">
              <a:buNone/>
              <a:defRPr sz="1801"/>
            </a:lvl2pPr>
            <a:lvl3pPr>
              <a:defRPr sz="1600"/>
            </a:lvl3pPr>
            <a:lvl4pPr>
              <a:defRPr sz="1401"/>
            </a:lvl4pPr>
            <a:lvl5pPr>
              <a:defRPr sz="1401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22875" y="1012926"/>
            <a:ext cx="3657600" cy="1554480"/>
          </a:xfrm>
        </p:spPr>
        <p:txBody>
          <a:bodyPr>
            <a:norm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2800" b="0">
                <a:solidFill>
                  <a:schemeClr val="accent1"/>
                </a:solidFill>
              </a:defRPr>
            </a:lvl1pPr>
            <a:lvl2pPr marL="457177" indent="0">
              <a:buNone/>
              <a:defRPr sz="1401"/>
            </a:lvl2pPr>
            <a:lvl3pPr marL="914354" indent="0">
              <a:buNone/>
              <a:defRPr sz="1200"/>
            </a:lvl3pPr>
            <a:lvl4pPr marL="1371531" indent="0">
              <a:buNone/>
              <a:defRPr sz="1001"/>
            </a:lvl4pPr>
            <a:lvl5pPr marL="1828709" indent="0">
              <a:buNone/>
              <a:defRPr sz="1001"/>
            </a:lvl5pPr>
            <a:lvl6pPr marL="2285886" indent="0">
              <a:buNone/>
              <a:defRPr sz="1001"/>
            </a:lvl6pPr>
            <a:lvl7pPr marL="2743063" indent="0">
              <a:buNone/>
              <a:defRPr sz="1001"/>
            </a:lvl7pPr>
            <a:lvl8pPr marL="3200240" indent="0">
              <a:buNone/>
              <a:defRPr sz="1001"/>
            </a:lvl8pPr>
            <a:lvl9pPr marL="3657417" indent="0">
              <a:buNone/>
              <a:defRPr sz="100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9" name="Rectangle 8"/>
          <p:cNvSpPr/>
          <p:nvPr userDrawn="1"/>
        </p:nvSpPr>
        <p:spPr bwMode="hidden">
          <a:xfrm>
            <a:off x="1449422" y="2790724"/>
            <a:ext cx="10742580" cy="1798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10" name="Rectangle 9"/>
          <p:cNvSpPr/>
          <p:nvPr userDrawn="1"/>
        </p:nvSpPr>
        <p:spPr bwMode="hidden">
          <a:xfrm>
            <a:off x="1449422" y="4690721"/>
            <a:ext cx="10742580" cy="17988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13" name="Content Placeholder 2"/>
          <p:cNvSpPr>
            <a:spLocks noGrp="1"/>
          </p:cNvSpPr>
          <p:nvPr>
            <p:ph idx="10"/>
          </p:nvPr>
        </p:nvSpPr>
        <p:spPr>
          <a:xfrm>
            <a:off x="5695858" y="2919550"/>
            <a:ext cx="6080761" cy="1468133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274306" indent="0">
              <a:buNone/>
              <a:defRPr sz="1801"/>
            </a:lvl2pPr>
            <a:lvl3pPr>
              <a:defRPr sz="1600"/>
            </a:lvl3pPr>
            <a:lvl4pPr>
              <a:defRPr sz="1401"/>
            </a:lvl4pPr>
            <a:lvl5pPr>
              <a:defRPr sz="1401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1"/>
          </p:nvPr>
        </p:nvSpPr>
        <p:spPr>
          <a:xfrm>
            <a:off x="1622875" y="2919547"/>
            <a:ext cx="36576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2800" b="0">
                <a:solidFill>
                  <a:schemeClr val="accent1"/>
                </a:solidFill>
              </a:defRPr>
            </a:lvl1pPr>
            <a:lvl2pPr marL="457177" indent="0">
              <a:buNone/>
              <a:defRPr sz="1401"/>
            </a:lvl2pPr>
            <a:lvl3pPr marL="914354" indent="0">
              <a:buNone/>
              <a:defRPr sz="1200"/>
            </a:lvl3pPr>
            <a:lvl4pPr marL="1371531" indent="0">
              <a:buNone/>
              <a:defRPr sz="1001"/>
            </a:lvl4pPr>
            <a:lvl5pPr marL="1828709" indent="0">
              <a:buNone/>
              <a:defRPr sz="1001"/>
            </a:lvl5pPr>
            <a:lvl6pPr marL="2285886" indent="0">
              <a:buNone/>
              <a:defRPr sz="1001"/>
            </a:lvl6pPr>
            <a:lvl7pPr marL="2743063" indent="0">
              <a:buNone/>
              <a:defRPr sz="1001"/>
            </a:lvl7pPr>
            <a:lvl8pPr marL="3200240" indent="0">
              <a:buNone/>
              <a:defRPr sz="1001"/>
            </a:lvl8pPr>
            <a:lvl9pPr marL="3657417" indent="0">
              <a:buNone/>
              <a:defRPr sz="100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5" name="Content Placeholder 2"/>
          <p:cNvSpPr>
            <a:spLocks noGrp="1"/>
          </p:cNvSpPr>
          <p:nvPr>
            <p:ph idx="12"/>
          </p:nvPr>
        </p:nvSpPr>
        <p:spPr>
          <a:xfrm>
            <a:off x="5695858" y="4835899"/>
            <a:ext cx="6080761" cy="1468133"/>
          </a:xfrm>
        </p:spPr>
        <p:txBody>
          <a:bodyPr>
            <a:noAutofit/>
          </a:bodyPr>
          <a:lstStyle>
            <a:lvl1pPr marL="0" indent="0">
              <a:buNone/>
              <a:defRPr sz="2400"/>
            </a:lvl1pPr>
            <a:lvl2pPr marL="274306" indent="0">
              <a:buNone/>
              <a:defRPr sz="1801"/>
            </a:lvl2pPr>
            <a:lvl3pPr>
              <a:defRPr sz="1600"/>
            </a:lvl3pPr>
            <a:lvl4pPr>
              <a:defRPr sz="1401"/>
            </a:lvl4pPr>
            <a:lvl5pPr>
              <a:defRPr sz="1401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3"/>
          </p:nvPr>
        </p:nvSpPr>
        <p:spPr>
          <a:xfrm>
            <a:off x="1622875" y="4835896"/>
            <a:ext cx="3657600" cy="1554480"/>
          </a:xfrm>
        </p:spPr>
        <p:txBody>
          <a:bodyPr>
            <a:noAutofit/>
          </a:bodyPr>
          <a:lstStyle>
            <a:lvl1pPr marL="0" indent="0">
              <a:lnSpc>
                <a:spcPct val="90000"/>
              </a:lnSpc>
              <a:spcBef>
                <a:spcPts val="1200"/>
              </a:spcBef>
              <a:buNone/>
              <a:defRPr sz="2800" b="0">
                <a:solidFill>
                  <a:schemeClr val="accent1"/>
                </a:solidFill>
              </a:defRPr>
            </a:lvl1pPr>
            <a:lvl2pPr marL="457177" indent="0">
              <a:buNone/>
              <a:defRPr sz="1401"/>
            </a:lvl2pPr>
            <a:lvl3pPr marL="914354" indent="0">
              <a:buNone/>
              <a:defRPr sz="1200"/>
            </a:lvl3pPr>
            <a:lvl4pPr marL="1371531" indent="0">
              <a:buNone/>
              <a:defRPr sz="1001"/>
            </a:lvl4pPr>
            <a:lvl5pPr marL="1828709" indent="0">
              <a:buNone/>
              <a:defRPr sz="1001"/>
            </a:lvl5pPr>
            <a:lvl6pPr marL="2285886" indent="0">
              <a:buNone/>
              <a:defRPr sz="1001"/>
            </a:lvl6pPr>
            <a:lvl7pPr marL="2743063" indent="0">
              <a:buNone/>
              <a:defRPr sz="1001"/>
            </a:lvl7pPr>
            <a:lvl8pPr marL="3200240" indent="0">
              <a:buNone/>
              <a:defRPr sz="1001"/>
            </a:lvl8pPr>
            <a:lvl9pPr marL="3657417" indent="0">
              <a:buNone/>
              <a:defRPr sz="100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7" name="Text Placeholder 3"/>
          <p:cNvSpPr>
            <a:spLocks noGrp="1"/>
          </p:cNvSpPr>
          <p:nvPr>
            <p:ph type="body" sz="half" idx="14" hasCustomPrompt="1"/>
          </p:nvPr>
        </p:nvSpPr>
        <p:spPr>
          <a:xfrm>
            <a:off x="212365" y="1012189"/>
            <a:ext cx="995129" cy="1554480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Bef>
                <a:spcPts val="1200"/>
              </a:spcBef>
              <a:buNone/>
              <a:defRPr sz="48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177" indent="0">
              <a:buNone/>
              <a:defRPr sz="1401"/>
            </a:lvl2pPr>
            <a:lvl3pPr marL="914354" indent="0">
              <a:buNone/>
              <a:defRPr sz="1200"/>
            </a:lvl3pPr>
            <a:lvl4pPr marL="1371531" indent="0">
              <a:buNone/>
              <a:defRPr sz="1001"/>
            </a:lvl4pPr>
            <a:lvl5pPr marL="1828709" indent="0">
              <a:buNone/>
              <a:defRPr sz="1001"/>
            </a:lvl5pPr>
            <a:lvl6pPr marL="2285886" indent="0">
              <a:buNone/>
              <a:defRPr sz="1001"/>
            </a:lvl6pPr>
            <a:lvl7pPr marL="2743063" indent="0">
              <a:buNone/>
              <a:defRPr sz="1001"/>
            </a:lvl7pPr>
            <a:lvl8pPr marL="3200240" indent="0">
              <a:buNone/>
              <a:defRPr sz="1001"/>
            </a:lvl8pPr>
            <a:lvl9pPr marL="3657417" indent="0">
              <a:buNone/>
              <a:defRPr sz="1001"/>
            </a:lvl9pPr>
          </a:lstStyle>
          <a:p>
            <a:pPr lvl="0"/>
            <a:r>
              <a:rPr lang="en-US" dirty="0"/>
              <a:t>1</a:t>
            </a:r>
          </a:p>
        </p:txBody>
      </p:sp>
      <p:sp>
        <p:nvSpPr>
          <p:cNvPr id="18" name="Text Placeholder 3"/>
          <p:cNvSpPr>
            <a:spLocks noGrp="1"/>
          </p:cNvSpPr>
          <p:nvPr>
            <p:ph type="body" sz="half" idx="15" hasCustomPrompt="1"/>
          </p:nvPr>
        </p:nvSpPr>
        <p:spPr>
          <a:xfrm>
            <a:off x="212365" y="2919547"/>
            <a:ext cx="995129" cy="1554480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Bef>
                <a:spcPts val="1200"/>
              </a:spcBef>
              <a:buNone/>
              <a:defRPr sz="48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177" indent="0">
              <a:buNone/>
              <a:defRPr sz="1401"/>
            </a:lvl2pPr>
            <a:lvl3pPr marL="914354" indent="0">
              <a:buNone/>
              <a:defRPr sz="1200"/>
            </a:lvl3pPr>
            <a:lvl4pPr marL="1371531" indent="0">
              <a:buNone/>
              <a:defRPr sz="1001"/>
            </a:lvl4pPr>
            <a:lvl5pPr marL="1828709" indent="0">
              <a:buNone/>
              <a:defRPr sz="1001"/>
            </a:lvl5pPr>
            <a:lvl6pPr marL="2285886" indent="0">
              <a:buNone/>
              <a:defRPr sz="1001"/>
            </a:lvl6pPr>
            <a:lvl7pPr marL="2743063" indent="0">
              <a:buNone/>
              <a:defRPr sz="1001"/>
            </a:lvl7pPr>
            <a:lvl8pPr marL="3200240" indent="0">
              <a:buNone/>
              <a:defRPr sz="1001"/>
            </a:lvl8pPr>
            <a:lvl9pPr marL="3657417" indent="0">
              <a:buNone/>
              <a:defRPr sz="1001"/>
            </a:lvl9pPr>
          </a:lstStyle>
          <a:p>
            <a:pPr lvl="0"/>
            <a:r>
              <a:rPr lang="en-US" dirty="0"/>
              <a:t>2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 hasCustomPrompt="1"/>
          </p:nvPr>
        </p:nvSpPr>
        <p:spPr>
          <a:xfrm>
            <a:off x="212365" y="4835896"/>
            <a:ext cx="995129" cy="1554480"/>
          </a:xfrm>
        </p:spPr>
        <p:txBody>
          <a:bodyPr>
            <a:noAutofit/>
          </a:bodyPr>
          <a:lstStyle>
            <a:lvl1pPr marL="0" indent="0" algn="r">
              <a:lnSpc>
                <a:spcPct val="90000"/>
              </a:lnSpc>
              <a:spcBef>
                <a:spcPts val="1200"/>
              </a:spcBef>
              <a:buNone/>
              <a:defRPr sz="4800" b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  <a:lvl2pPr marL="457177" indent="0">
              <a:buNone/>
              <a:defRPr sz="1401"/>
            </a:lvl2pPr>
            <a:lvl3pPr marL="914354" indent="0">
              <a:buNone/>
              <a:defRPr sz="1200"/>
            </a:lvl3pPr>
            <a:lvl4pPr marL="1371531" indent="0">
              <a:buNone/>
              <a:defRPr sz="1001"/>
            </a:lvl4pPr>
            <a:lvl5pPr marL="1828709" indent="0">
              <a:buNone/>
              <a:defRPr sz="1001"/>
            </a:lvl5pPr>
            <a:lvl6pPr marL="2285886" indent="0">
              <a:buNone/>
              <a:defRPr sz="1001"/>
            </a:lvl6pPr>
            <a:lvl7pPr marL="2743063" indent="0">
              <a:buNone/>
              <a:defRPr sz="1001"/>
            </a:lvl7pPr>
            <a:lvl8pPr marL="3200240" indent="0">
              <a:buNone/>
              <a:defRPr sz="1001"/>
            </a:lvl8pPr>
            <a:lvl9pPr marL="3657417" indent="0">
              <a:buNone/>
              <a:defRPr sz="1001"/>
            </a:lvl9pPr>
          </a:lstStyle>
          <a:p>
            <a:pPr lvl="0"/>
            <a:r>
              <a:rPr lang="en-US" dirty="0"/>
              <a:t>3</a:t>
            </a:r>
          </a:p>
        </p:txBody>
      </p:sp>
      <p:pic>
        <p:nvPicPr>
          <p:cNvPr id="23" name="Picture 22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996546AB-8254-46CB-9510-D05DD116D5B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8" y="6372160"/>
            <a:ext cx="495369" cy="485843"/>
          </a:xfrm>
          <a:prstGeom prst="rect">
            <a:avLst/>
          </a:prstGeom>
        </p:spPr>
      </p:pic>
      <p:pic>
        <p:nvPicPr>
          <p:cNvPr id="20" name="Picture 19">
            <a:hlinkClick r:id="rId4" action="ppaction://hlinkpres?slideindex=1&amp;slidetitle="/>
            <a:extLst>
              <a:ext uri="{FF2B5EF4-FFF2-40B4-BE49-F238E27FC236}">
                <a16:creationId xmlns:a16="http://schemas.microsoft.com/office/drawing/2014/main" id="{4867864A-B7DF-4350-AF6E-17C32735F57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6372160"/>
            <a:ext cx="495369" cy="485843"/>
          </a:xfrm>
          <a:prstGeom prst="rect">
            <a:avLst/>
          </a:prstGeom>
        </p:spPr>
      </p:pic>
      <p:pic>
        <p:nvPicPr>
          <p:cNvPr id="21" name="Picture 20">
            <a:hlinkClick r:id="rId2" action="ppaction://hlinkpres?slideindex=1&amp;slidetitle="/>
            <a:extLst>
              <a:ext uri="{FF2B5EF4-FFF2-40B4-BE49-F238E27FC236}">
                <a16:creationId xmlns:a16="http://schemas.microsoft.com/office/drawing/2014/main" id="{AF47EE7B-111E-4841-AE41-7999F5D7CD0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8" y="6361994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9291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9575" y="2065585"/>
            <a:ext cx="4805465" cy="402272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1"/>
            </a:lvl2pPr>
            <a:lvl3pPr>
              <a:defRPr sz="1600"/>
            </a:lvl3pPr>
            <a:lvl4pPr>
              <a:defRPr sz="1401"/>
            </a:lvl4pPr>
            <a:lvl5pPr>
              <a:defRPr sz="14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14417" y="2065585"/>
            <a:ext cx="4809744" cy="402272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1"/>
            </a:lvl2pPr>
            <a:lvl3pPr>
              <a:defRPr sz="1600"/>
            </a:lvl3pPr>
            <a:lvl4pPr>
              <a:defRPr sz="1401"/>
            </a:lvl4pPr>
            <a:lvl5pPr>
              <a:defRPr sz="14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51102" y="5418814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5" y="1654866"/>
            <a:ext cx="10167028" cy="342968"/>
          </a:xfrm>
        </p:spPr>
        <p:txBody>
          <a:bodyPr>
            <a:noAutofit/>
          </a:bodyPr>
          <a:lstStyle>
            <a:lvl1pPr marL="0" indent="0">
              <a:buNone/>
              <a:defRPr sz="1801" cap="all" normalizeH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79657634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rap for Graphic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9575" y="2065588"/>
            <a:ext cx="6926095" cy="1731861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1"/>
            </a:lvl2pPr>
            <a:lvl3pPr>
              <a:defRPr sz="1600"/>
            </a:lvl3pPr>
            <a:lvl4pPr>
              <a:defRPr sz="1401"/>
            </a:lvl4pPr>
            <a:lvl5pPr>
              <a:defRPr sz="14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23901" y="3962818"/>
            <a:ext cx="10000260" cy="2125493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1"/>
            </a:lvl2pPr>
            <a:lvl3pPr>
              <a:defRPr sz="1600"/>
            </a:lvl3pPr>
            <a:lvl4pPr>
              <a:defRPr sz="1401"/>
            </a:lvl4pPr>
            <a:lvl5pPr>
              <a:defRPr sz="14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51102" y="5418814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5" y="1654866"/>
            <a:ext cx="10167028" cy="342968"/>
          </a:xfrm>
        </p:spPr>
        <p:txBody>
          <a:bodyPr>
            <a:noAutofit/>
          </a:bodyPr>
          <a:lstStyle>
            <a:lvl1pPr marL="0" indent="0">
              <a:buNone/>
              <a:defRPr sz="1801" cap="all" normalizeH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0278483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 userDrawn="1"/>
        </p:nvSpPr>
        <p:spPr>
          <a:xfrm>
            <a:off x="6628594" y="2061507"/>
            <a:ext cx="4817039" cy="4412029"/>
          </a:xfrm>
          <a:prstGeom prst="rect">
            <a:avLst/>
          </a:prstGeom>
          <a:noFill/>
          <a:ln>
            <a:solidFill>
              <a:schemeClr val="accent5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7" name="Rectangle 6"/>
          <p:cNvSpPr/>
          <p:nvPr userDrawn="1"/>
        </p:nvSpPr>
        <p:spPr>
          <a:xfrm>
            <a:off x="723901" y="2061507"/>
            <a:ext cx="5648977" cy="4412029"/>
          </a:xfrm>
          <a:prstGeom prst="rect">
            <a:avLst/>
          </a:prstGeom>
          <a:noFill/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1" dirty="0"/>
              <a:t>`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195" y="2061508"/>
            <a:ext cx="5640423" cy="698351"/>
          </a:xfrm>
          <a:solidFill>
            <a:schemeClr val="accent1"/>
          </a:solidFill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177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195" y="2759859"/>
            <a:ext cx="5640423" cy="3444544"/>
          </a:xfrm>
        </p:spPr>
        <p:txBody>
          <a:bodyPr>
            <a:noAutofit/>
          </a:bodyPr>
          <a:lstStyle>
            <a:lvl1pPr>
              <a:spcBef>
                <a:spcPts val="1200"/>
              </a:spcBef>
              <a:defRPr sz="1801"/>
            </a:lvl1pPr>
            <a:lvl2pPr>
              <a:spcBef>
                <a:spcPts val="1200"/>
              </a:spcBef>
              <a:defRPr sz="1600"/>
            </a:lvl2pPr>
            <a:lvl3pPr>
              <a:spcBef>
                <a:spcPts val="1200"/>
              </a:spcBef>
              <a:defRPr sz="1401"/>
            </a:lvl3pPr>
            <a:lvl4pPr>
              <a:spcBef>
                <a:spcPts val="1200"/>
              </a:spcBef>
              <a:defRPr sz="1200"/>
            </a:lvl4pPr>
            <a:lvl5pPr>
              <a:spcBef>
                <a:spcPts val="1200"/>
              </a:spcBef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635887" y="2061508"/>
            <a:ext cx="4809744" cy="698351"/>
          </a:xfrm>
          <a:solidFill>
            <a:schemeClr val="tx2"/>
          </a:solidFill>
        </p:spPr>
        <p:txBody>
          <a:bodyPr anchor="ctr">
            <a:normAutofit/>
          </a:bodyPr>
          <a:lstStyle>
            <a:lvl1pPr marL="0" indent="0">
              <a:buNone/>
              <a:defRPr sz="2000" b="0">
                <a:solidFill>
                  <a:schemeClr val="bg1"/>
                </a:solidFill>
              </a:defRPr>
            </a:lvl1pPr>
            <a:lvl2pPr marL="457177" indent="0">
              <a:buNone/>
              <a:defRPr sz="2000" b="1"/>
            </a:lvl2pPr>
            <a:lvl3pPr marL="914354" indent="0">
              <a:buNone/>
              <a:defRPr sz="1801" b="1"/>
            </a:lvl3pPr>
            <a:lvl4pPr marL="1371531" indent="0">
              <a:buNone/>
              <a:defRPr sz="1600" b="1"/>
            </a:lvl4pPr>
            <a:lvl5pPr marL="1828709" indent="0">
              <a:buNone/>
              <a:defRPr sz="1600" b="1"/>
            </a:lvl5pPr>
            <a:lvl6pPr marL="2285886" indent="0">
              <a:buNone/>
              <a:defRPr sz="1600" b="1"/>
            </a:lvl6pPr>
            <a:lvl7pPr marL="2743063" indent="0">
              <a:buNone/>
              <a:defRPr sz="1600" b="1"/>
            </a:lvl7pPr>
            <a:lvl8pPr marL="3200240" indent="0">
              <a:buNone/>
              <a:defRPr sz="1600" b="1"/>
            </a:lvl8pPr>
            <a:lvl9pPr marL="3657417" indent="0">
              <a:buNone/>
              <a:defRPr sz="1600" b="1"/>
            </a:lvl9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35887" y="2759859"/>
            <a:ext cx="4809744" cy="3444544"/>
          </a:xfrm>
        </p:spPr>
        <p:txBody>
          <a:bodyPr>
            <a:noAutofit/>
          </a:bodyPr>
          <a:lstStyle>
            <a:lvl1pPr>
              <a:spcBef>
                <a:spcPts val="1200"/>
              </a:spcBef>
              <a:defRPr sz="1801"/>
            </a:lvl1pPr>
            <a:lvl2pPr>
              <a:spcBef>
                <a:spcPts val="1200"/>
              </a:spcBef>
              <a:defRPr sz="1600"/>
            </a:lvl2pPr>
            <a:lvl3pPr>
              <a:spcBef>
                <a:spcPts val="1200"/>
              </a:spcBef>
              <a:defRPr sz="1401"/>
            </a:lvl3pPr>
            <a:lvl4pPr>
              <a:spcBef>
                <a:spcPts val="1200"/>
              </a:spcBef>
              <a:defRPr sz="1200"/>
            </a:lvl4pPr>
            <a:lvl5pPr>
              <a:spcBef>
                <a:spcPts val="1200"/>
              </a:spcBef>
              <a:defRPr sz="12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8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5" y="1587754"/>
            <a:ext cx="10167028" cy="342968"/>
          </a:xfrm>
        </p:spPr>
        <p:txBody>
          <a:bodyPr>
            <a:noAutofit/>
          </a:bodyPr>
          <a:lstStyle>
            <a:lvl1pPr marL="0" indent="0">
              <a:buNone/>
              <a:defRPr sz="1801" cap="all" normalizeH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9129451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hree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29575" y="2065585"/>
            <a:ext cx="3291840" cy="402272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1"/>
            </a:lvl2pPr>
            <a:lvl3pPr>
              <a:defRPr sz="1600"/>
            </a:lvl3pPr>
            <a:lvl4pPr>
              <a:defRPr sz="1401"/>
            </a:lvl4pPr>
            <a:lvl5pPr>
              <a:defRPr sz="14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167167" y="2065585"/>
            <a:ext cx="3291840" cy="4022724"/>
          </a:xfrm>
        </p:spPr>
        <p:txBody>
          <a:bodyPr>
            <a:noAutofit/>
          </a:bodyPr>
          <a:lstStyle>
            <a:lvl1pPr>
              <a:defRPr sz="2000"/>
            </a:lvl1pPr>
            <a:lvl2pPr>
              <a:defRPr sz="1801"/>
            </a:lvl2pPr>
            <a:lvl3pPr>
              <a:defRPr sz="1600"/>
            </a:lvl3pPr>
            <a:lvl4pPr>
              <a:defRPr sz="1401"/>
            </a:lvl4pPr>
            <a:lvl5pPr>
              <a:defRPr sz="1401"/>
            </a:lvl5pPr>
            <a:lvl6pPr>
              <a:defRPr sz="1801"/>
            </a:lvl6pPr>
            <a:lvl7pPr>
              <a:defRPr sz="1801"/>
            </a:lvl7pPr>
            <a:lvl8pPr>
              <a:defRPr sz="1801"/>
            </a:lvl8pPr>
            <a:lvl9pPr>
              <a:defRPr sz="1801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51102" y="5418814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1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5" y="1654866"/>
            <a:ext cx="10167028" cy="342968"/>
          </a:xfrm>
        </p:spPr>
        <p:txBody>
          <a:bodyPr>
            <a:noAutofit/>
          </a:bodyPr>
          <a:lstStyle>
            <a:lvl1pPr marL="0" indent="0">
              <a:buNone/>
              <a:defRPr sz="1801" cap="all" normalizeH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15"/>
          </p:nvPr>
        </p:nvSpPr>
        <p:spPr>
          <a:xfrm>
            <a:off x="7604761" y="2064764"/>
            <a:ext cx="3291840" cy="4184650"/>
          </a:xfrm>
        </p:spPr>
        <p:txBody>
          <a:bodyPr/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576717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Text Placeholder 10"/>
          <p:cNvSpPr>
            <a:spLocks noGrp="1"/>
          </p:cNvSpPr>
          <p:nvPr>
            <p:ph type="body" sz="quarter" idx="14"/>
          </p:nvPr>
        </p:nvSpPr>
        <p:spPr>
          <a:xfrm>
            <a:off x="6851102" y="5418814"/>
            <a:ext cx="5120916" cy="914400"/>
          </a:xfrm>
        </p:spPr>
        <p:txBody>
          <a:bodyPr anchor="b" anchorCtr="0">
            <a:noAutofit/>
          </a:bodyPr>
          <a:lstStyle>
            <a:lvl1pPr marL="0" indent="0" algn="r">
              <a:buNone/>
              <a:defRPr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  <p:sp>
        <p:nvSpPr>
          <p:cNvPr id="10" name="Text Placeholder 7"/>
          <p:cNvSpPr>
            <a:spLocks noGrp="1"/>
          </p:cNvSpPr>
          <p:nvPr>
            <p:ph type="body" sz="quarter" idx="13"/>
          </p:nvPr>
        </p:nvSpPr>
        <p:spPr>
          <a:xfrm>
            <a:off x="729575" y="1654866"/>
            <a:ext cx="10167028" cy="342968"/>
          </a:xfrm>
        </p:spPr>
        <p:txBody>
          <a:bodyPr>
            <a:noAutofit/>
          </a:bodyPr>
          <a:lstStyle>
            <a:lvl1pPr marL="0" indent="0">
              <a:buNone/>
              <a:defRPr sz="1801" cap="all" normalizeH="0" baseline="0">
                <a:solidFill>
                  <a:schemeClr val="tx2"/>
                </a:solidFill>
              </a:defRPr>
            </a:lvl1pPr>
          </a:lstStyle>
          <a:p>
            <a:pPr lvl="0"/>
            <a:r>
              <a:rPr lang="en-US" dirty="0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1423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hyperlink" Target="lunch%20and%20giveaway.pptx" TargetMode="Externa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hyperlink" Target="break%20and%20giveaway.pptx" TargetMode="Externa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image" Target="../media/image5.jpeg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8.xml"/><Relationship Id="rId16" Type="http://schemas.openxmlformats.org/officeDocument/2006/relationships/hyperlink" Target="lunch%20and%20giveaway.pptx" TargetMode="Externa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hyperlink" Target="break%20and%20giveaway.pptx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hidden">
          <a:xfrm>
            <a:off x="1525" y="214604"/>
            <a:ext cx="12188953" cy="621792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1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29575" y="226152"/>
            <a:ext cx="10167028" cy="125272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9575" y="2065587"/>
            <a:ext cx="10167028" cy="4022725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286217" y="419100"/>
            <a:ext cx="685801" cy="27402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400">
                <a:solidFill>
                  <a:schemeClr val="tx2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3" name="Picture 12">
            <a:hlinkClick r:id="rId18" action="ppaction://hlinkpres?slideindex=1&amp;slidetitle="/>
            <a:extLst>
              <a:ext uri="{FF2B5EF4-FFF2-40B4-BE49-F238E27FC236}">
                <a16:creationId xmlns:a16="http://schemas.microsoft.com/office/drawing/2014/main" id="{F568F481-7945-44FE-8510-A582F1D83B02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8" y="6372160"/>
            <a:ext cx="495369" cy="485843"/>
          </a:xfrm>
          <a:prstGeom prst="rect">
            <a:avLst/>
          </a:prstGeom>
        </p:spPr>
      </p:pic>
      <p:pic>
        <p:nvPicPr>
          <p:cNvPr id="11" name="Picture 10">
            <a:hlinkClick r:id="rId20" action="ppaction://hlinkpres?slideindex=1&amp;slidetitle="/>
            <a:extLst>
              <a:ext uri="{FF2B5EF4-FFF2-40B4-BE49-F238E27FC236}">
                <a16:creationId xmlns:a16="http://schemas.microsoft.com/office/drawing/2014/main" id="{21352EA9-F1BB-4EFA-B29E-1E6B7D6AD52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6372160"/>
            <a:ext cx="495369" cy="485843"/>
          </a:xfrm>
          <a:prstGeom prst="rect">
            <a:avLst/>
          </a:prstGeom>
        </p:spPr>
      </p:pic>
      <p:pic>
        <p:nvPicPr>
          <p:cNvPr id="12" name="Picture 11">
            <a:hlinkClick r:id="rId18" action="ppaction://hlinkpres?slideindex=1&amp;slidetitle="/>
            <a:extLst>
              <a:ext uri="{FF2B5EF4-FFF2-40B4-BE49-F238E27FC236}">
                <a16:creationId xmlns:a16="http://schemas.microsoft.com/office/drawing/2014/main" id="{5F1A1786-7F11-4E02-B2D9-63D6E4C06313}"/>
              </a:ext>
            </a:extLst>
          </p:cNvPr>
          <p:cNvPicPr>
            <a:picLocks noChangeAspect="1"/>
          </p:cNvPicPr>
          <p:nvPr userDrawn="1"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8" y="6361994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65774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815" r:id="rId1"/>
    <p:sldLayoutId id="2147483816" r:id="rId2"/>
    <p:sldLayoutId id="2147483817" r:id="rId3"/>
    <p:sldLayoutId id="2147483818" r:id="rId4"/>
    <p:sldLayoutId id="2147483819" r:id="rId5"/>
    <p:sldLayoutId id="2147483820" r:id="rId6"/>
    <p:sldLayoutId id="2147483821" r:id="rId7"/>
    <p:sldLayoutId id="2147483822" r:id="rId8"/>
    <p:sldLayoutId id="2147483823" r:id="rId9"/>
    <p:sldLayoutId id="2147483824" r:id="rId10"/>
    <p:sldLayoutId id="2147483825" r:id="rId11"/>
    <p:sldLayoutId id="2147483826" r:id="rId12"/>
    <p:sldLayoutId id="2147483827" r:id="rId13"/>
    <p:sldLayoutId id="2147483828" r:id="rId14"/>
    <p:sldLayoutId id="2147483841" r:id="rId15"/>
    <p:sldLayoutId id="2147483851" r:id="rId16"/>
  </p:sldLayoutIdLst>
  <p:hf hdr="0" ftr="0" dt="0"/>
  <p:txStyles>
    <p:titleStyle>
      <a:lvl1pPr algn="l" defTabSz="914354" rtl="0" eaLnBrk="1" latinLnBrk="0" hangingPunct="1">
        <a:lnSpc>
          <a:spcPct val="90000"/>
        </a:lnSpc>
        <a:spcBef>
          <a:spcPct val="0"/>
        </a:spcBef>
        <a:buNone/>
        <a:defRPr lang="en-US" sz="3200" kern="1200" cap="all" baseline="0" dirty="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228589" indent="-228589" algn="l" defTabSz="914354" rtl="0" eaLnBrk="1" latinLnBrk="0" hangingPunct="1">
        <a:lnSpc>
          <a:spcPct val="90000"/>
        </a:lnSpc>
        <a:spcBef>
          <a:spcPts val="1801"/>
        </a:spcBef>
        <a:buClr>
          <a:schemeClr val="accent1"/>
        </a:buClr>
        <a:buSzPct val="100000"/>
        <a:buFont typeface="Arial" panose="020B0604020202020204" pitchFamily="34" charset="0"/>
        <a:buChar char="■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895" indent="-228589" algn="l" defTabSz="914354" rtl="0" eaLnBrk="1" latinLnBrk="0" hangingPunct="1">
        <a:lnSpc>
          <a:spcPct val="90000"/>
        </a:lnSpc>
        <a:spcBef>
          <a:spcPts val="1200"/>
        </a:spcBef>
        <a:buClr>
          <a:schemeClr val="tx2"/>
        </a:buClr>
        <a:buSzPct val="90000"/>
        <a:buFont typeface="Arial" panose="020B0604020202020204" pitchFamily="34" charset="0"/>
        <a:buChar char="■"/>
        <a:defRPr sz="1801" kern="1200">
          <a:solidFill>
            <a:schemeClr val="tx2"/>
          </a:solidFill>
          <a:latin typeface="+mn-lt"/>
          <a:ea typeface="+mn-ea"/>
          <a:cs typeface="+mn-cs"/>
        </a:defRPr>
      </a:lvl2pPr>
      <a:lvl3pPr marL="731483" indent="-182871" algn="l" defTabSz="914354" rtl="0" eaLnBrk="1" latinLnBrk="0" hangingPunct="1">
        <a:lnSpc>
          <a:spcPct val="90000"/>
        </a:lnSpc>
        <a:spcBef>
          <a:spcPts val="800"/>
        </a:spcBef>
        <a:buSzPct val="90000"/>
        <a:buFont typeface="Arial" pitchFamily="34" charset="0"/>
        <a:buChar char="▪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790" indent="-182871" algn="l" defTabSz="914354" rtl="0" eaLnBrk="1" latinLnBrk="0" hangingPunct="1">
        <a:lnSpc>
          <a:spcPct val="90000"/>
        </a:lnSpc>
        <a:spcBef>
          <a:spcPts val="800"/>
        </a:spcBef>
        <a:buSzPct val="90000"/>
        <a:buFont typeface="Arial" pitchFamily="34" charset="0"/>
        <a:buChar char="▪"/>
        <a:defRPr sz="1401" kern="1200">
          <a:solidFill>
            <a:schemeClr val="tx1"/>
          </a:solidFill>
          <a:latin typeface="+mn-lt"/>
          <a:ea typeface="+mn-ea"/>
          <a:cs typeface="+mn-cs"/>
        </a:defRPr>
      </a:lvl4pPr>
      <a:lvl5pPr marL="1234380" indent="-182871" algn="l" defTabSz="914354" rtl="0" eaLnBrk="1" latinLnBrk="0" hangingPunct="1">
        <a:lnSpc>
          <a:spcPct val="90000"/>
        </a:lnSpc>
        <a:spcBef>
          <a:spcPts val="601"/>
        </a:spcBef>
        <a:buSzPct val="90000"/>
        <a:buFont typeface="Arial" pitchFamily="34" charset="0"/>
        <a:buChar char="▪"/>
        <a:defRPr sz="1401" kern="1200">
          <a:solidFill>
            <a:schemeClr val="tx1"/>
          </a:solidFill>
          <a:latin typeface="+mn-lt"/>
          <a:ea typeface="+mn-ea"/>
          <a:cs typeface="+mn-cs"/>
        </a:defRPr>
      </a:lvl5pPr>
      <a:lvl6pPr marL="1462967" indent="-182871" algn="l" defTabSz="914354" rtl="0" eaLnBrk="1" latinLnBrk="0" hangingPunct="1">
        <a:lnSpc>
          <a:spcPct val="90000"/>
        </a:lnSpc>
        <a:spcBef>
          <a:spcPts val="601"/>
        </a:spcBef>
        <a:buSzPct val="90000"/>
        <a:buFont typeface="Arial" pitchFamily="34" charset="0"/>
        <a:buChar char="▪"/>
        <a:defRPr sz="1401" kern="1200">
          <a:solidFill>
            <a:schemeClr val="tx1"/>
          </a:solidFill>
          <a:latin typeface="+mn-lt"/>
          <a:ea typeface="+mn-ea"/>
          <a:cs typeface="+mn-cs"/>
        </a:defRPr>
      </a:lvl6pPr>
      <a:lvl7pPr marL="1691556" indent="-182871" algn="l" defTabSz="914354" rtl="0" eaLnBrk="1" latinLnBrk="0" hangingPunct="1">
        <a:lnSpc>
          <a:spcPct val="90000"/>
        </a:lnSpc>
        <a:spcBef>
          <a:spcPts val="601"/>
        </a:spcBef>
        <a:buSzPct val="90000"/>
        <a:buFont typeface="Arial" pitchFamily="34" charset="0"/>
        <a:buChar char="▪"/>
        <a:defRPr sz="1401" kern="1200">
          <a:solidFill>
            <a:schemeClr val="tx1"/>
          </a:solidFill>
          <a:latin typeface="+mn-lt"/>
          <a:ea typeface="+mn-ea"/>
          <a:cs typeface="+mn-cs"/>
        </a:defRPr>
      </a:lvl7pPr>
      <a:lvl8pPr marL="1920144" indent="-182871" algn="l" defTabSz="914354" rtl="0" eaLnBrk="1" latinLnBrk="0" hangingPunct="1">
        <a:lnSpc>
          <a:spcPct val="90000"/>
        </a:lnSpc>
        <a:spcBef>
          <a:spcPts val="601"/>
        </a:spcBef>
        <a:buSzPct val="90000"/>
        <a:buFont typeface="Arial" pitchFamily="34" charset="0"/>
        <a:buChar char="▪"/>
        <a:defRPr sz="1401" kern="1200">
          <a:solidFill>
            <a:schemeClr val="tx1"/>
          </a:solidFill>
          <a:latin typeface="+mn-lt"/>
          <a:ea typeface="+mn-ea"/>
          <a:cs typeface="+mn-cs"/>
        </a:defRPr>
      </a:lvl8pPr>
      <a:lvl9pPr marL="2103015" indent="-182871" algn="l" defTabSz="914354" rtl="0" eaLnBrk="1" latinLnBrk="0" hangingPunct="1">
        <a:lnSpc>
          <a:spcPct val="90000"/>
        </a:lnSpc>
        <a:spcBef>
          <a:spcPts val="601"/>
        </a:spcBef>
        <a:buSzPct val="90000"/>
        <a:buFont typeface="Arial" pitchFamily="34" charset="0"/>
        <a:buChar char="▪"/>
        <a:defRPr sz="140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2pPr>
      <a:lvl3pPr marL="914354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1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9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6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3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7pPr>
      <a:lvl8pPr marL="3200240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7" algn="l" defTabSz="914354" rtl="0" eaLnBrk="1" latinLnBrk="0" hangingPunct="1">
        <a:defRPr sz="180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296" userDrawn="1">
          <p15:clr>
            <a:srgbClr val="F26B43"/>
          </p15:clr>
        </p15:guide>
        <p15:guide id="2" pos="457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4" name="Rectangle 3"/>
          <p:cNvSpPr/>
          <p:nvPr userDrawn="1"/>
        </p:nvSpPr>
        <p:spPr>
          <a:xfrm>
            <a:off x="0" y="239487"/>
            <a:ext cx="12192000" cy="90351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pic>
        <p:nvPicPr>
          <p:cNvPr id="6" name="Picture 5" descr="A close up of a logo&#10;&#10;Description automatically generated">
            <a:extLst>
              <a:ext uri="{FF2B5EF4-FFF2-40B4-BE49-F238E27FC236}">
                <a16:creationId xmlns:a16="http://schemas.microsoft.com/office/drawing/2014/main" id="{FDC2F789-7E08-414D-8D04-45086A97DADD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9484"/>
            <a:ext cx="2452979" cy="9035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427038"/>
            <a:ext cx="10566400" cy="639762"/>
          </a:xfrm>
          <a:prstGeom prst="rect">
            <a:avLst/>
          </a:prstGeom>
          <a:effectLst/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08000" y="1703388"/>
            <a:ext cx="10972800" cy="408823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1600" y="6408741"/>
            <a:ext cx="812800" cy="365125"/>
          </a:xfrm>
          <a:prstGeom prst="rect">
            <a:avLst/>
          </a:prstGeom>
          <a:effectLst/>
        </p:spPr>
        <p:txBody>
          <a:bodyPr/>
          <a:lstStyle>
            <a:lvl1pPr algn="ctr">
              <a:defRPr>
                <a:solidFill>
                  <a:schemeClr val="bg1"/>
                </a:solidFill>
              </a:defRPr>
            </a:lvl1pPr>
          </a:lstStyle>
          <a:p>
            <a:fld id="{E31375A4-56A4-47D6-9801-1991572033F7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2" name="Picture 11">
            <a:hlinkClick r:id="rId14" action="ppaction://hlinkpres?slideindex=1&amp;slidetitle="/>
            <a:extLst>
              <a:ext uri="{FF2B5EF4-FFF2-40B4-BE49-F238E27FC236}">
                <a16:creationId xmlns:a16="http://schemas.microsoft.com/office/drawing/2014/main" id="{9DC7C47B-54F9-4C71-BD9B-6F3C1A840E08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8" y="6372160"/>
            <a:ext cx="495369" cy="485843"/>
          </a:xfrm>
          <a:prstGeom prst="rect">
            <a:avLst/>
          </a:prstGeom>
        </p:spPr>
      </p:pic>
      <p:pic>
        <p:nvPicPr>
          <p:cNvPr id="13" name="Picture 12">
            <a:hlinkClick r:id="rId14" action="ppaction://hlinkpres?slideindex=1&amp;slidetitle="/>
            <a:extLst>
              <a:ext uri="{FF2B5EF4-FFF2-40B4-BE49-F238E27FC236}">
                <a16:creationId xmlns:a16="http://schemas.microsoft.com/office/drawing/2014/main" id="{CA689156-D4E8-4812-8E1F-EDC0812597CB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6372160"/>
            <a:ext cx="495369" cy="485843"/>
          </a:xfrm>
          <a:prstGeom prst="rect">
            <a:avLst/>
          </a:prstGeom>
        </p:spPr>
      </p:pic>
      <p:pic>
        <p:nvPicPr>
          <p:cNvPr id="14" name="Picture 13">
            <a:hlinkClick r:id="rId16" action="ppaction://hlinkpres?slideindex=1&amp;slidetitle="/>
            <a:extLst>
              <a:ext uri="{FF2B5EF4-FFF2-40B4-BE49-F238E27FC236}">
                <a16:creationId xmlns:a16="http://schemas.microsoft.com/office/drawing/2014/main" id="{89389BF8-9C02-40FA-BF24-F79925C30ADE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93588" y="6361994"/>
            <a:ext cx="495369" cy="485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274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hf hdr="0" ftr="0" dt="0"/>
  <p:txStyles>
    <p:titleStyle>
      <a:lvl1pPr algn="l" defTabSz="685767" rtl="0" eaLnBrk="1" latinLnBrk="0" hangingPunct="1">
        <a:spcBef>
          <a:spcPct val="0"/>
        </a:spcBef>
        <a:buNone/>
        <a:defRPr lang="en-US" sz="2800" b="1" kern="1200" cap="none" spc="-75" baseline="0" dirty="0">
          <a:ln>
            <a:noFill/>
          </a:ln>
          <a:solidFill>
            <a:schemeClr val="bg1"/>
          </a:solidFill>
          <a:effectLst>
            <a:outerShdw blurRad="38100" dist="38100" dir="2700000" algn="tl">
              <a:srgbClr val="000000">
                <a:alpha val="43137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57163" indent="-257163" algn="l" defTabSz="685767" rtl="0" eaLnBrk="1" latinLnBrk="0" hangingPunct="1">
        <a:spcBef>
          <a:spcPts val="601"/>
        </a:spcBef>
        <a:buClr>
          <a:schemeClr val="accent2"/>
        </a:buClr>
        <a:buFont typeface="Wingdings" panose="05000000000000000000" pitchFamily="2" charset="2"/>
        <a:buChar char=""/>
        <a:defRPr lang="en-US" sz="2000" kern="1200" dirty="0" smtClean="0">
          <a:solidFill>
            <a:schemeClr val="tx1"/>
          </a:solidFill>
          <a:latin typeface="+mn-lt"/>
          <a:ea typeface="+mn-ea"/>
          <a:cs typeface="+mn-cs"/>
        </a:defRPr>
      </a:lvl1pPr>
      <a:lvl2pPr marL="557186" indent="-214303" algn="l" defTabSz="685767" rtl="0" eaLnBrk="1" latinLnBrk="0" hangingPunct="1">
        <a:spcBef>
          <a:spcPts val="601"/>
        </a:spcBef>
        <a:buClr>
          <a:schemeClr val="accent1">
            <a:lumMod val="75000"/>
            <a:lumOff val="25000"/>
          </a:schemeClr>
        </a:buClr>
        <a:buSzPct val="100000"/>
        <a:buFont typeface="Wingdings" pitchFamily="2" charset="2"/>
        <a:buChar char="§"/>
        <a:defRPr lang="en-US" sz="1801" kern="1200" dirty="0" smtClean="0">
          <a:solidFill>
            <a:schemeClr val="bg1">
              <a:lumMod val="50000"/>
            </a:schemeClr>
          </a:solidFill>
          <a:latin typeface="+mn-lt"/>
          <a:ea typeface="+mn-ea"/>
          <a:cs typeface="+mn-cs"/>
        </a:defRPr>
      </a:lvl2pPr>
      <a:lvl3pPr marL="857209" indent="-171442" algn="l" defTabSz="685767" rtl="0" eaLnBrk="1" latinLnBrk="0" hangingPunct="1">
        <a:spcBef>
          <a:spcPts val="601"/>
        </a:spcBef>
        <a:buFont typeface="Arial" pitchFamily="34" charset="0"/>
        <a:buChar char="•"/>
        <a:defRPr lang="en-US" sz="1600" kern="1200" dirty="0" smtClean="0">
          <a:solidFill>
            <a:schemeClr val="tx1"/>
          </a:solidFill>
          <a:latin typeface="+mn-lt"/>
          <a:ea typeface="+mn-ea"/>
          <a:cs typeface="+mn-cs"/>
        </a:defRPr>
      </a:lvl3pPr>
      <a:lvl4pPr marL="1200091" indent="-171442" algn="l" defTabSz="685767" rtl="0" eaLnBrk="1" latinLnBrk="0" hangingPunct="1">
        <a:spcBef>
          <a:spcPts val="601"/>
        </a:spcBef>
        <a:buFont typeface="Arial" pitchFamily="34" charset="0"/>
        <a:buChar char="–"/>
        <a:defRPr lang="en-US" sz="1200" kern="1200" dirty="0" smtClean="0">
          <a:solidFill>
            <a:schemeClr val="tx1"/>
          </a:solidFill>
          <a:latin typeface="+mn-lt"/>
          <a:ea typeface="+mn-ea"/>
          <a:cs typeface="+mn-cs"/>
        </a:defRPr>
      </a:lvl4pPr>
      <a:lvl5pPr marL="1542973" indent="-171442" algn="l" defTabSz="685767" rtl="0" eaLnBrk="1" latinLnBrk="0" hangingPunct="1">
        <a:spcBef>
          <a:spcPts val="601"/>
        </a:spcBef>
        <a:buFont typeface="Arial" pitchFamily="34" charset="0"/>
        <a:buChar char="»"/>
        <a:defRPr lang="en-US" sz="1200" kern="1200" dirty="0">
          <a:solidFill>
            <a:schemeClr val="tx1"/>
          </a:solidFill>
          <a:latin typeface="+mn-lt"/>
          <a:ea typeface="+mn-ea"/>
          <a:cs typeface="+mn-cs"/>
        </a:defRPr>
      </a:lvl5pPr>
      <a:lvl6pPr marL="1885856" indent="-171442" algn="l" defTabSz="68576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740" indent="-171442" algn="l" defTabSz="68576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622" indent="-171442" algn="l" defTabSz="68576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504" indent="-171442" algn="l" defTabSz="685767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1pPr>
      <a:lvl2pPr marL="342882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2pPr>
      <a:lvl3pPr marL="685767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3pPr>
      <a:lvl4pPr marL="1028649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4pPr>
      <a:lvl5pPr marL="1371531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5pPr>
      <a:lvl6pPr marL="1714414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6pPr>
      <a:lvl7pPr marL="2057298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7pPr>
      <a:lvl8pPr marL="2400180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8pPr>
      <a:lvl9pPr marL="2743063" algn="l" defTabSz="685767" rtl="0" eaLnBrk="1" latinLnBrk="0" hangingPunct="1">
        <a:defRPr sz="13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1073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2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4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svg"/><Relationship Id="rId3" Type="http://schemas.openxmlformats.org/officeDocument/2006/relationships/image" Target="../media/image22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4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1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13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39.sv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11" Type="http://schemas.openxmlformats.org/officeDocument/2006/relationships/image" Target="../media/image38.png"/><Relationship Id="rId5" Type="http://schemas.openxmlformats.org/officeDocument/2006/relationships/image" Target="../media/image33.png"/><Relationship Id="rId10" Type="http://schemas.openxmlformats.org/officeDocument/2006/relationships/image" Target="../media/image37.png"/><Relationship Id="rId4" Type="http://schemas.openxmlformats.org/officeDocument/2006/relationships/image" Target="../media/image32.png"/><Relationship Id="rId9" Type="http://schemas.openxmlformats.org/officeDocument/2006/relationships/hyperlink" Target="CEO%20School%20jump%20out%20e-sign.pptx" TargetMode="External"/><Relationship Id="rId14" Type="http://schemas.openxmlformats.org/officeDocument/2006/relationships/image" Target="../media/image14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0.png"/><Relationship Id="rId7" Type="http://schemas.openxmlformats.org/officeDocument/2006/relationships/image" Target="../media/image4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5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0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48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Relationship Id="rId9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1.png"/><Relationship Id="rId7" Type="http://schemas.openxmlformats.org/officeDocument/2006/relationships/image" Target="../media/image5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4.xml"/><Relationship Id="rId6" Type="http://schemas.openxmlformats.org/officeDocument/2006/relationships/image" Target="../media/image53.png"/><Relationship Id="rId11" Type="http://schemas.openxmlformats.org/officeDocument/2006/relationships/image" Target="../media/image58.png"/><Relationship Id="rId5" Type="http://schemas.openxmlformats.org/officeDocument/2006/relationships/image" Target="../media/image52.png"/><Relationship Id="rId10" Type="http://schemas.openxmlformats.org/officeDocument/2006/relationships/image" Target="../media/image57.png"/><Relationship Id="rId4" Type="http://schemas.openxmlformats.org/officeDocument/2006/relationships/image" Target="../media/image40.png"/><Relationship Id="rId9" Type="http://schemas.openxmlformats.org/officeDocument/2006/relationships/image" Target="../media/image5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uanswers.com/resources/kitchen/designing-the-future-of-internet-retailing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6.xml"/><Relationship Id="rId5" Type="http://schemas.openxmlformats.org/officeDocument/2006/relationships/hyperlink" Target="https://open.cuanswers.com/Teller3P" TargetMode="Externa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1.xml"/><Relationship Id="rId4" Type="http://schemas.openxmlformats.org/officeDocument/2006/relationships/hyperlink" Target="https://www.thedailymba.com/2013/10/30/things-to-remember-at-the-time-of-selecting-a-distance-learning-program/mouse_click/" TargetMode="Externa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75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4.sv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13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ACC662C2-E8F7-448E-9208-6A0270EBFD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4F15D7F0-AA23-44B9-BFCD-E2DA1AA44BB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5B5B8DA-4E54-4A1A-8855-CF0D369FA308}"/>
              </a:ext>
            </a:extLst>
          </p:cNvPr>
          <p:cNvSpPr/>
          <p:nvPr/>
        </p:nvSpPr>
        <p:spPr>
          <a:xfrm>
            <a:off x="0" y="0"/>
            <a:ext cx="4876799" cy="68580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pic>
        <p:nvPicPr>
          <p:cNvPr id="9" name="Picture 8" descr="A close up of a logo&#10;&#10;Description automatically generated">
            <a:extLst>
              <a:ext uri="{FF2B5EF4-FFF2-40B4-BE49-F238E27FC236}">
                <a16:creationId xmlns:a16="http://schemas.microsoft.com/office/drawing/2014/main" id="{DBA072E6-DBA0-49C6-9997-F0E9E6B8A40C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4171"/>
          <a:stretch/>
        </p:blipFill>
        <p:spPr>
          <a:xfrm>
            <a:off x="0" y="0"/>
            <a:ext cx="4876799" cy="2368855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01CF0C6-88B6-42DA-8FF9-2A44D940E16C}"/>
              </a:ext>
            </a:extLst>
          </p:cNvPr>
          <p:cNvSpPr/>
          <p:nvPr/>
        </p:nvSpPr>
        <p:spPr>
          <a:xfrm>
            <a:off x="0" y="6324600"/>
            <a:ext cx="12192000" cy="533400"/>
          </a:xfrm>
          <a:prstGeom prst="rect">
            <a:avLst/>
          </a:prstGeom>
          <a:solidFill>
            <a:srgbClr val="D4AF3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1" dirty="0"/>
          </a:p>
        </p:txBody>
      </p:sp>
      <p:sp>
        <p:nvSpPr>
          <p:cNvPr id="14" name="Title 6">
            <a:extLst>
              <a:ext uri="{FF2B5EF4-FFF2-40B4-BE49-F238E27FC236}">
                <a16:creationId xmlns:a16="http://schemas.microsoft.com/office/drawing/2014/main" id="{B025EBD6-4C3B-4371-ABFF-061284DCAAD5}"/>
              </a:ext>
            </a:extLst>
          </p:cNvPr>
          <p:cNvSpPr txBox="1">
            <a:spLocks/>
          </p:cNvSpPr>
          <p:nvPr/>
        </p:nvSpPr>
        <p:spPr>
          <a:xfrm>
            <a:off x="775522" y="2863597"/>
            <a:ext cx="2921407" cy="20862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en-US" sz="3600" kern="1200" cap="all" baseline="0" dirty="0">
                <a:solidFill>
                  <a:schemeClr val="bg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4800" dirty="0">
                <a:latin typeface="Century Gothic" panose="020B0502020202020204" pitchFamily="34" charset="0"/>
              </a:rPr>
              <a:t>Boot Camp Update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FE9B39F-39E4-4070-B4C0-5DB59C5A7511}"/>
              </a:ext>
            </a:extLst>
          </p:cNvPr>
          <p:cNvSpPr/>
          <p:nvPr/>
        </p:nvSpPr>
        <p:spPr>
          <a:xfrm>
            <a:off x="775522" y="5118085"/>
            <a:ext cx="37276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AN UPDATE ON THE PROJECTS FROM LAST YEAR’S CEO STRATEGIC DEVELOPERS BOOT CAMP</a:t>
            </a:r>
            <a:b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b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b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600" dirty="0">
                <a:solidFill>
                  <a:schemeClr val="bg1"/>
                </a:solidFill>
                <a:latin typeface="Century Gothic" panose="020B0502020202020204" pitchFamily="34" charset="0"/>
              </a:rPr>
              <a:t>NOVEMBER 11, 2019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36693077-B2B6-45CC-BE80-ED52C545FCD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336026" y="654206"/>
            <a:ext cx="6981166" cy="39269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44593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D36A386A-04A3-4023-A246-44AFAFEBE1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9575" y="419099"/>
            <a:ext cx="10976470" cy="1252728"/>
          </a:xfrm>
        </p:spPr>
        <p:txBody>
          <a:bodyPr/>
          <a:lstStyle/>
          <a:p>
            <a:r>
              <a:rPr lang="en-US" dirty="0"/>
              <a:t>Loan modification requests (auto-approved or sent directly to your underwriter queue)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46377C9-0BF7-4BBD-ADF9-C8DC89943D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10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6FF31E8-69F2-46AF-A810-7C43DB94B84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Can credit union online stores do more than serve members?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C75D4429-E7C9-4B65-B916-36728AC68F7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4100"/>
          <a:stretch/>
        </p:blipFill>
        <p:spPr>
          <a:xfrm>
            <a:off x="0" y="2404555"/>
            <a:ext cx="5702130" cy="2284403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90F155CF-41B7-48C4-BFD1-880AED560FD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35232"/>
          <a:stretch/>
        </p:blipFill>
        <p:spPr>
          <a:xfrm>
            <a:off x="6096000" y="2200511"/>
            <a:ext cx="5923353" cy="4583062"/>
          </a:xfrm>
          <a:prstGeom prst="rect">
            <a:avLst/>
          </a:prstGeom>
        </p:spPr>
      </p:pic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F26FB587-8D90-4516-9FEC-9A08F55B0784}"/>
              </a:ext>
            </a:extLst>
          </p:cNvPr>
          <p:cNvCxnSpPr>
            <a:cxnSpLocks/>
          </p:cNvCxnSpPr>
          <p:nvPr/>
        </p:nvCxnSpPr>
        <p:spPr>
          <a:xfrm>
            <a:off x="3444949" y="3646967"/>
            <a:ext cx="3455581" cy="744280"/>
          </a:xfrm>
          <a:prstGeom prst="bentConnector3">
            <a:avLst/>
          </a:prstGeom>
          <a:ln w="57150">
            <a:solidFill>
              <a:srgbClr val="EEA500"/>
            </a:solidFill>
            <a:headEnd type="oval"/>
            <a:tailEnd type="triangle" w="lg" len="lg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Explosion: 8 Points 11">
            <a:extLst>
              <a:ext uri="{FF2B5EF4-FFF2-40B4-BE49-F238E27FC236}">
                <a16:creationId xmlns:a16="http://schemas.microsoft.com/office/drawing/2014/main" id="{867A45C9-8A78-4DE1-A4A8-677D761E4D1B}"/>
              </a:ext>
            </a:extLst>
          </p:cNvPr>
          <p:cNvSpPr/>
          <p:nvPr/>
        </p:nvSpPr>
        <p:spPr>
          <a:xfrm>
            <a:off x="10390517" y="1647731"/>
            <a:ext cx="1821614" cy="1423359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Target: 20.05</a:t>
            </a:r>
          </a:p>
        </p:txBody>
      </p:sp>
    </p:spTree>
    <p:extLst>
      <p:ext uri="{BB962C8B-B14F-4D97-AF65-F5344CB8AC3E}">
        <p14:creationId xmlns:p14="http://schemas.microsoft.com/office/powerpoint/2010/main" val="330095640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F858222-EBA0-486B-AE33-8043566891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11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BD79680-8123-4002-9EAA-ECEFA957DBA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5232"/>
          <a:stretch/>
        </p:blipFill>
        <p:spPr>
          <a:xfrm>
            <a:off x="1493240" y="-216965"/>
            <a:ext cx="9143999" cy="7074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597011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F38631DE-43BE-4E93-884A-2EE6E56B417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575" y="2149477"/>
            <a:ext cx="5201640" cy="4022725"/>
          </a:xfrm>
        </p:spPr>
        <p:txBody>
          <a:bodyPr/>
          <a:lstStyle/>
          <a:p>
            <a:r>
              <a:rPr lang="en-US" dirty="0"/>
              <a:t>A decade ago, did you predict you would be a model-based lender?</a:t>
            </a:r>
          </a:p>
          <a:p>
            <a:pPr lvl="1"/>
            <a:r>
              <a:rPr lang="en-US" dirty="0"/>
              <a:t>Are you still waiting?</a:t>
            </a:r>
          </a:p>
          <a:p>
            <a:r>
              <a:rPr lang="en-US" dirty="0"/>
              <a:t>By the end of 2020, CU*Answers will offer 4 different model approaches</a:t>
            </a:r>
          </a:p>
          <a:p>
            <a:pPr lvl="1"/>
            <a:r>
              <a:rPr lang="en-US" dirty="0"/>
              <a:t>3 of them are based on what everyone knows</a:t>
            </a:r>
          </a:p>
          <a:p>
            <a:pPr lvl="1"/>
            <a:r>
              <a:rPr lang="en-US" dirty="0"/>
              <a:t>1 of them will be based on what </a:t>
            </a:r>
            <a:r>
              <a:rPr lang="en-US" i="1" dirty="0"/>
              <a:t>you </a:t>
            </a:r>
            <a:r>
              <a:rPr lang="en-US" dirty="0"/>
              <a:t>know </a:t>
            </a:r>
          </a:p>
          <a:p>
            <a:r>
              <a:rPr lang="en-US" dirty="0"/>
              <a:t>How will you blend these models? What do you predict for a decade from now?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878D8A4-D9DA-455E-8D93-0A0830CA97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06456" y="226152"/>
            <a:ext cx="7090146" cy="1252728"/>
          </a:xfrm>
        </p:spPr>
        <p:txBody>
          <a:bodyPr/>
          <a:lstStyle/>
          <a:p>
            <a:r>
              <a:rPr lang="en-US" dirty="0"/>
              <a:t>A non-FICO decision model for the gray areas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E103980-091C-4C98-97FF-02B2BA5CC8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12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BBA80DE-8BAF-41F7-AE01-85AA19AA2F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Highlighting what </a:t>
            </a:r>
            <a:r>
              <a:rPr lang="en-US" i="1" dirty="0"/>
              <a:t>you </a:t>
            </a:r>
            <a:r>
              <a:rPr lang="en-US" dirty="0"/>
              <a:t>know is more important than what everyone knows</a:t>
            </a:r>
          </a:p>
        </p:txBody>
      </p:sp>
      <p:pic>
        <p:nvPicPr>
          <p:cNvPr id="8" name="Picture 7" descr="A picture containing drawing, clock, sign&#10;&#10;Description automatically generated">
            <a:extLst>
              <a:ext uri="{FF2B5EF4-FFF2-40B4-BE49-F238E27FC236}">
                <a16:creationId xmlns:a16="http://schemas.microsoft.com/office/drawing/2014/main" id="{BB18D161-A9B7-4625-89C3-C848E3DC393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75" y="374795"/>
            <a:ext cx="2904463" cy="105722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6FC68320-F6D8-40BC-BE51-DECF855925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1101" y="2176377"/>
            <a:ext cx="4156013" cy="30197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73B2808C-0204-4436-A451-87BC77414E2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178" y="3498299"/>
            <a:ext cx="4156013" cy="301976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9585C65C-9E72-4854-986C-8915E02EFD4A}"/>
              </a:ext>
            </a:extLst>
          </p:cNvPr>
          <p:cNvSpPr/>
          <p:nvPr/>
        </p:nvSpPr>
        <p:spPr>
          <a:xfrm>
            <a:off x="9229060" y="6373625"/>
            <a:ext cx="2738449" cy="5164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Mockups only; subject to change</a:t>
            </a:r>
          </a:p>
        </p:txBody>
      </p:sp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E390943-0B77-417A-B534-194D48E95DC6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98565">
            <a:off x="10064306" y="4362504"/>
            <a:ext cx="1576730" cy="203928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5" name="Graphic 14" descr="Paperclip">
            <a:extLst>
              <a:ext uri="{FF2B5EF4-FFF2-40B4-BE49-F238E27FC236}">
                <a16:creationId xmlns:a16="http://schemas.microsoft.com/office/drawing/2014/main" id="{705C1EA5-2257-4E37-9B47-7C8711592A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1286217" y="4200562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955496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4ED296-1093-41D8-83A1-1AA3E3ACF9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13</a:t>
            </a:fld>
            <a:endParaRPr lang="en-US" dirty="0"/>
          </a:p>
        </p:txBody>
      </p:sp>
      <p:pic>
        <p:nvPicPr>
          <p:cNvPr id="7" name="Picture 6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AB150AAE-AA3D-4AAB-A14E-91AF48BDF7A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1544" y="1"/>
            <a:ext cx="9409766" cy="683714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D01D7FF3-D98C-458A-9E13-3A2B39D7ABD8}"/>
              </a:ext>
            </a:extLst>
          </p:cNvPr>
          <p:cNvSpPr/>
          <p:nvPr/>
        </p:nvSpPr>
        <p:spPr>
          <a:xfrm>
            <a:off x="7016110" y="6144533"/>
            <a:ext cx="2102722" cy="51644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Mockup only; subject to change</a:t>
            </a:r>
          </a:p>
        </p:txBody>
      </p:sp>
      <p:sp>
        <p:nvSpPr>
          <p:cNvPr id="2" name="Speech Bubble: Rectangle 1">
            <a:extLst>
              <a:ext uri="{FF2B5EF4-FFF2-40B4-BE49-F238E27FC236}">
                <a16:creationId xmlns:a16="http://schemas.microsoft.com/office/drawing/2014/main" id="{E6CE6C3E-F140-489A-B0BB-9718C2C8681C}"/>
              </a:ext>
            </a:extLst>
          </p:cNvPr>
          <p:cNvSpPr/>
          <p:nvPr/>
        </p:nvSpPr>
        <p:spPr>
          <a:xfrm>
            <a:off x="8813226" y="3833769"/>
            <a:ext cx="2561668" cy="1308934"/>
          </a:xfrm>
          <a:prstGeom prst="wedgeRectCallout">
            <a:avLst>
              <a:gd name="adj1" fmla="val 3458"/>
              <a:gd name="adj2" fmla="val 104799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Will also be flags for over limit, other loans delinquent more than xx times, and loan write-off/charge-offs in previous xxx months</a:t>
            </a:r>
          </a:p>
        </p:txBody>
      </p:sp>
      <p:sp>
        <p:nvSpPr>
          <p:cNvPr id="8" name="Speech Bubble: Rectangle 7">
            <a:extLst>
              <a:ext uri="{FF2B5EF4-FFF2-40B4-BE49-F238E27FC236}">
                <a16:creationId xmlns:a16="http://schemas.microsoft.com/office/drawing/2014/main" id="{9E7333B9-4239-41F0-8E92-788C43BFA539}"/>
              </a:ext>
            </a:extLst>
          </p:cNvPr>
          <p:cNvSpPr/>
          <p:nvPr/>
        </p:nvSpPr>
        <p:spPr>
          <a:xfrm>
            <a:off x="117446" y="419100"/>
            <a:ext cx="1040235" cy="1602647"/>
          </a:xfrm>
          <a:prstGeom prst="wedgeRectCallout">
            <a:avLst>
              <a:gd name="adj1" fmla="val 83796"/>
              <a:gd name="adj2" fmla="val -7665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Create custom programs for different loan products</a:t>
            </a:r>
          </a:p>
        </p:txBody>
      </p:sp>
      <p:sp>
        <p:nvSpPr>
          <p:cNvPr id="9" name="Speech Bubble: Rectangle 8">
            <a:extLst>
              <a:ext uri="{FF2B5EF4-FFF2-40B4-BE49-F238E27FC236}">
                <a16:creationId xmlns:a16="http://schemas.microsoft.com/office/drawing/2014/main" id="{AD00D0B4-77B7-419E-A88A-E695670C3FC8}"/>
              </a:ext>
            </a:extLst>
          </p:cNvPr>
          <p:cNvSpPr/>
          <p:nvPr/>
        </p:nvSpPr>
        <p:spPr>
          <a:xfrm>
            <a:off x="8929690" y="1029739"/>
            <a:ext cx="2084074" cy="822471"/>
          </a:xfrm>
          <a:prstGeom prst="wedgeRectCallout">
            <a:avLst>
              <a:gd name="adj1" fmla="val -103782"/>
              <a:gd name="adj2" fmla="val -12764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Grant points for each criteria then decide on a “passing” total score</a:t>
            </a:r>
          </a:p>
        </p:txBody>
      </p:sp>
      <p:sp>
        <p:nvSpPr>
          <p:cNvPr id="10" name="Speech Bubble: Rectangle 9">
            <a:extLst>
              <a:ext uri="{FF2B5EF4-FFF2-40B4-BE49-F238E27FC236}">
                <a16:creationId xmlns:a16="http://schemas.microsoft.com/office/drawing/2014/main" id="{C2E23895-DA64-4D1A-A686-0CF0C80739FF}"/>
              </a:ext>
            </a:extLst>
          </p:cNvPr>
          <p:cNvSpPr/>
          <p:nvPr/>
        </p:nvSpPr>
        <p:spPr>
          <a:xfrm>
            <a:off x="147857" y="3542494"/>
            <a:ext cx="1040235" cy="1602647"/>
          </a:xfrm>
          <a:prstGeom prst="wedgeRectCallout">
            <a:avLst>
              <a:gd name="adj1" fmla="val 77344"/>
              <a:gd name="adj2" fmla="val -26509"/>
            </a:avLst>
          </a:prstGeom>
          <a:solidFill>
            <a:schemeClr val="accent2"/>
          </a:solidFill>
          <a:ln>
            <a:noFill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Activate only the criteria that matters to you</a:t>
            </a:r>
          </a:p>
        </p:txBody>
      </p:sp>
    </p:spTree>
    <p:extLst>
      <p:ext uri="{BB962C8B-B14F-4D97-AF65-F5344CB8AC3E}">
        <p14:creationId xmlns:p14="http://schemas.microsoft.com/office/powerpoint/2010/main" val="39120305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B4C3E3-D0DB-4C01-82BD-E72076258B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14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729F8D4-AD7A-46CA-AEE7-1B501A5DE9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311690" y="630590"/>
            <a:ext cx="1707663" cy="486871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AC45681C-E5C0-4B54-80F0-6EEB4089695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39596" y="376567"/>
            <a:ext cx="5349586" cy="3555767"/>
          </a:xfrm>
          <a:prstGeom prst="rect">
            <a:avLst/>
          </a:prstGeom>
        </p:spPr>
      </p:pic>
      <p:sp>
        <p:nvSpPr>
          <p:cNvPr id="26" name="Text Placeholder 25">
            <a:extLst>
              <a:ext uri="{FF2B5EF4-FFF2-40B4-BE49-F238E27FC236}">
                <a16:creationId xmlns:a16="http://schemas.microsoft.com/office/drawing/2014/main" id="{99CF37C9-1077-4B0E-86B0-291213D2B1E7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7974418" y="5418814"/>
            <a:ext cx="3997599" cy="914400"/>
          </a:xfrm>
          <a:solidFill>
            <a:schemeClr val="bg1"/>
          </a:solidFill>
        </p:spPr>
        <p:txBody>
          <a:bodyPr/>
          <a:lstStyle/>
          <a:p>
            <a:r>
              <a:rPr lang="en-US" dirty="0"/>
              <a:t>Are you tracking the coming price increases for FICO-based scores? Will you be converting to the </a:t>
            </a:r>
            <a:r>
              <a:rPr lang="en-US" dirty="0" err="1"/>
              <a:t>VantageScore</a:t>
            </a:r>
            <a:r>
              <a:rPr lang="en-US" dirty="0"/>
              <a:t>?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79EC9BB-01C6-4596-99C7-7D7AB31CAC70}"/>
              </a:ext>
            </a:extLst>
          </p:cNvPr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78" r="5224"/>
          <a:stretch/>
        </p:blipFill>
        <p:spPr>
          <a:xfrm>
            <a:off x="219983" y="391157"/>
            <a:ext cx="6021330" cy="548278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5FA88C82-2C75-43EB-933E-992C943CFD3C}"/>
              </a:ext>
            </a:extLst>
          </p:cNvPr>
          <p:cNvSpPr/>
          <p:nvPr/>
        </p:nvSpPr>
        <p:spPr>
          <a:xfrm>
            <a:off x="7070214" y="2933118"/>
            <a:ext cx="3009291" cy="6984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COMING TO THE APP WITH MOBILE 4.0</a:t>
            </a:r>
          </a:p>
        </p:txBody>
      </p:sp>
      <p:pic>
        <p:nvPicPr>
          <p:cNvPr id="3" name="Picture 2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5AAAA4F-A8ED-4700-9F71-917E2A6471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87039">
            <a:off x="1270740" y="4602070"/>
            <a:ext cx="1966774" cy="25437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20C850F9-995C-4C84-9662-D4BB8CF80DA9}"/>
              </a:ext>
            </a:extLst>
          </p:cNvPr>
          <p:cNvSpPr/>
          <p:nvPr/>
        </p:nvSpPr>
        <p:spPr>
          <a:xfrm>
            <a:off x="3689499" y="4726268"/>
            <a:ext cx="3534526" cy="698405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AVAILABLE NOW IN DESKTOP AND MOBILE WEB BANKING</a:t>
            </a:r>
          </a:p>
        </p:txBody>
      </p:sp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B730C339-941E-4ADB-BEB9-E6BE8ECEF52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726" y="3983255"/>
            <a:ext cx="2477107" cy="587480"/>
          </a:xfrm>
          <a:prstGeom prst="rect">
            <a:avLst/>
          </a:prstGeom>
        </p:spPr>
      </p:pic>
      <p:pic>
        <p:nvPicPr>
          <p:cNvPr id="12" name="Graphic 11" descr="Paperclip">
            <a:extLst>
              <a:ext uri="{FF2B5EF4-FFF2-40B4-BE49-F238E27FC236}">
                <a16:creationId xmlns:a16="http://schemas.microsoft.com/office/drawing/2014/main" id="{B37C3DC3-7866-44F6-939C-774FC5ED9B1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562886" y="4269068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402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6ADB648A-1706-4955-B1CE-9D8AEC795E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055260">
            <a:off x="8247613" y="405725"/>
            <a:ext cx="1480389" cy="191467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7C63D53B-3178-4912-AA03-30162B978AF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15</a:t>
            </a:fld>
            <a:endParaRPr lang="en-US" dirty="0"/>
          </a:p>
        </p:txBody>
      </p:sp>
      <p:pic>
        <p:nvPicPr>
          <p:cNvPr id="30" name="Picture 29" descr="A screenshot of a cell phone&#10;&#10;Description automatically generated">
            <a:extLst>
              <a:ext uri="{FF2B5EF4-FFF2-40B4-BE49-F238E27FC236}">
                <a16:creationId xmlns:a16="http://schemas.microsoft.com/office/drawing/2014/main" id="{2FA65958-8A16-4B7B-B23E-B851EEF361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02002">
            <a:off x="9445628" y="475765"/>
            <a:ext cx="1480389" cy="19146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33" name="Rectangle 32">
            <a:extLst>
              <a:ext uri="{FF2B5EF4-FFF2-40B4-BE49-F238E27FC236}">
                <a16:creationId xmlns:a16="http://schemas.microsoft.com/office/drawing/2014/main" id="{34DFE9B9-BE49-4B4B-BA0C-0D52C81D86B4}"/>
              </a:ext>
            </a:extLst>
          </p:cNvPr>
          <p:cNvSpPr/>
          <p:nvPr/>
        </p:nvSpPr>
        <p:spPr>
          <a:xfrm>
            <a:off x="7399090" y="1845578"/>
            <a:ext cx="4446165" cy="8584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C9F3A465-3AE0-455E-AC7B-E9F9B05277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New </a:t>
            </a:r>
            <a:r>
              <a:rPr lang="en-US" dirty="0" err="1"/>
              <a:t>eSigning</a:t>
            </a:r>
            <a:r>
              <a:rPr lang="en-US" dirty="0"/>
              <a:t> Experience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28B7CF7F-0551-4B1B-802C-225CD0448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574" y="2149477"/>
            <a:ext cx="5366425" cy="4022725"/>
          </a:xfrm>
        </p:spPr>
        <p:txBody>
          <a:bodyPr/>
          <a:lstStyle/>
          <a:p>
            <a:r>
              <a:rPr lang="en-US" dirty="0"/>
              <a:t>Yesterday: Identify a generic electronic signing product, and just start using it</a:t>
            </a:r>
          </a:p>
          <a:p>
            <a:r>
              <a:rPr lang="en-US" dirty="0"/>
              <a:t>Today: Rebrand a generic electronic </a:t>
            </a:r>
            <a:br>
              <a:rPr lang="en-US" dirty="0"/>
            </a:br>
            <a:r>
              <a:rPr lang="en-US" dirty="0"/>
              <a:t>signing product to your locations, and </a:t>
            </a:r>
            <a:br>
              <a:rPr lang="en-US" dirty="0"/>
            </a:br>
            <a:r>
              <a:rPr lang="en-US" dirty="0"/>
              <a:t>start specializing a unique e-closing experience for your members</a:t>
            </a:r>
          </a:p>
          <a:p>
            <a:r>
              <a:rPr lang="en-US" dirty="0"/>
              <a:t>Tomorrow: Refine unique e-closing experiences to include automated e-closings, presented by CU*BASE and verified by CU*BASE, resulting in instant disbursement of funds in a single stream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300E24FF-AD5A-4CDE-AE3D-3EBFD1DC84AD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9575" y="1478880"/>
            <a:ext cx="6031952" cy="518954"/>
          </a:xfrm>
        </p:spPr>
        <p:txBody>
          <a:bodyPr/>
          <a:lstStyle/>
          <a:p>
            <a:r>
              <a:rPr lang="en-US" dirty="0"/>
              <a:t>Upgrading a symbolic ceremony for speed, convenience, and opportunity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BDF4692-1663-4A39-BC1F-D2AD298454A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990" r="11675"/>
          <a:stretch/>
        </p:blipFill>
        <p:spPr>
          <a:xfrm>
            <a:off x="7523981" y="2011374"/>
            <a:ext cx="6096000" cy="1267856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id="{6AE98C81-90CA-42D6-95EA-890C7CEBB191}"/>
              </a:ext>
            </a:extLst>
          </p:cNvPr>
          <p:cNvSpPr/>
          <p:nvPr/>
        </p:nvSpPr>
        <p:spPr>
          <a:xfrm>
            <a:off x="7639568" y="2463247"/>
            <a:ext cx="3416935" cy="364110"/>
          </a:xfrm>
          <a:prstGeom prst="rect">
            <a:avLst/>
          </a:prstGeom>
          <a:noFill/>
          <a:ln w="38100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A2A7B121-D345-4A8B-B072-421B9ECA2271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770" t="8183" r="9264" b="11726"/>
          <a:stretch/>
        </p:blipFill>
        <p:spPr>
          <a:xfrm>
            <a:off x="6542666" y="4708524"/>
            <a:ext cx="4266791" cy="2269312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56B809AD-C3F7-4827-81B4-0A3A7000A0BF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4" t="16364" r="19431" b="29204"/>
          <a:stretch/>
        </p:blipFill>
        <p:spPr>
          <a:xfrm>
            <a:off x="5649335" y="3058166"/>
            <a:ext cx="4266792" cy="1713077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D236AD5-F5CF-473F-9E65-29C45A92664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822152">
            <a:off x="7565485" y="4384217"/>
            <a:ext cx="1527189" cy="1527189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0CA35267-DEC9-4D3E-8FF7-99A99ECFDE6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395974" flipV="1">
            <a:off x="8468790" y="2501163"/>
            <a:ext cx="1527189" cy="1527189"/>
          </a:xfrm>
          <a:prstGeom prst="rect">
            <a:avLst/>
          </a:prstGeom>
        </p:spPr>
      </p:pic>
      <p:pic>
        <p:nvPicPr>
          <p:cNvPr id="23" name="Picture 22">
            <a:hlinkClick r:id="rId9" action="ppaction://hlinkpres?slideindex=1&amp;slidetitle="/>
            <a:extLst>
              <a:ext uri="{FF2B5EF4-FFF2-40B4-BE49-F238E27FC236}">
                <a16:creationId xmlns:a16="http://schemas.microsoft.com/office/drawing/2014/main" id="{BFB629FF-9FDA-4764-A60D-F50DA76D6F3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2258" y="3508191"/>
            <a:ext cx="1200333" cy="240066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27757DE-331B-4B40-8284-B5C62CDD5BA2}"/>
              </a:ext>
            </a:extLst>
          </p:cNvPr>
          <p:cNvSpPr/>
          <p:nvPr/>
        </p:nvSpPr>
        <p:spPr>
          <a:xfrm>
            <a:off x="1870745" y="5908857"/>
            <a:ext cx="4781725" cy="606313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ondemand.cuanswers.com/e-signature-virtual-closing-rooms-in-its-me-247/</a:t>
            </a:r>
          </a:p>
        </p:txBody>
      </p:sp>
      <p:pic>
        <p:nvPicPr>
          <p:cNvPr id="25" name="Graphic 24" descr="Video camera">
            <a:extLst>
              <a:ext uri="{FF2B5EF4-FFF2-40B4-BE49-F238E27FC236}">
                <a16:creationId xmlns:a16="http://schemas.microsoft.com/office/drawing/2014/main" id="{AA7AA006-0475-4A80-9377-7CCF3FE13C33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 rot="20863906">
            <a:off x="1485761" y="6051650"/>
            <a:ext cx="666786" cy="666786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0120A02D-289B-4294-94CF-9140CDF5B0FC}"/>
              </a:ext>
            </a:extLst>
          </p:cNvPr>
          <p:cNvSpPr txBox="1"/>
          <p:nvPr/>
        </p:nvSpPr>
        <p:spPr>
          <a:xfrm>
            <a:off x="728042" y="6411912"/>
            <a:ext cx="79927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100" dirty="0">
                <a:solidFill>
                  <a:schemeClr val="bg1"/>
                </a:solidFill>
              </a:rPr>
              <a:t>Watch the video!</a:t>
            </a:r>
          </a:p>
        </p:txBody>
      </p:sp>
      <p:pic>
        <p:nvPicPr>
          <p:cNvPr id="24" name="Graphic 23" descr="Paperclip">
            <a:extLst>
              <a:ext uri="{FF2B5EF4-FFF2-40B4-BE49-F238E27FC236}">
                <a16:creationId xmlns:a16="http://schemas.microsoft.com/office/drawing/2014/main" id="{4E66DFC4-BC46-42B3-9F55-754A1DF7F75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10571981" y="334599"/>
            <a:ext cx="457200" cy="457200"/>
          </a:xfrm>
          <a:prstGeom prst="rect">
            <a:avLst/>
          </a:prstGeom>
        </p:spPr>
      </p:pic>
      <p:pic>
        <p:nvPicPr>
          <p:cNvPr id="26" name="Graphic 25" descr="Paperclip">
            <a:extLst>
              <a:ext uri="{FF2B5EF4-FFF2-40B4-BE49-F238E27FC236}">
                <a16:creationId xmlns:a16="http://schemas.microsoft.com/office/drawing/2014/main" id="{EEFF474B-7FC8-4E95-A63C-B6DF075073E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9086542" y="162151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8000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49005-AB0A-447B-B752-9E4C1A0B0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16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3F8449-690D-4387-92EA-FAA38305E124}"/>
              </a:ext>
            </a:extLst>
          </p:cNvPr>
          <p:cNvSpPr/>
          <p:nvPr/>
        </p:nvSpPr>
        <p:spPr>
          <a:xfrm>
            <a:off x="6822793" y="252843"/>
            <a:ext cx="4599992" cy="922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j-lt"/>
              </a:rPr>
              <a:t>A New eSigning Experience</a:t>
            </a:r>
            <a:br>
              <a:rPr lang="en-US" sz="2400" b="1" dirty="0">
                <a:solidFill>
                  <a:schemeClr val="bg1"/>
                </a:solidFill>
                <a:latin typeface="+mj-lt"/>
              </a:rPr>
            </a:br>
            <a:r>
              <a:rPr lang="en-US" dirty="0">
                <a:solidFill>
                  <a:schemeClr val="bg1"/>
                </a:solidFill>
              </a:rPr>
              <a:t>in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Me 247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desktop and mobile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17B44D-81A1-4A95-BFE1-DB015E5BB0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85" y="76750"/>
            <a:ext cx="685800" cy="685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FBA0AC-9085-40C5-86EF-A48A12B3E9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393" y="5594743"/>
            <a:ext cx="2035153" cy="4619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EC8753-15E0-4D43-B4C1-DBC860FB1D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393" y="6075892"/>
            <a:ext cx="1652883" cy="593343"/>
          </a:xfrm>
          <a:prstGeom prst="rect">
            <a:avLst/>
          </a:prstGeom>
        </p:spPr>
      </p:pic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9AD9EB3D-7958-41F1-8BC1-826235B0B21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224" y="0"/>
            <a:ext cx="4563935" cy="411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3F37AE8B-9B3B-41CA-8FC3-E7E6FDBD7EA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6785" y="1710894"/>
            <a:ext cx="4563935" cy="411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C769DA32-2A99-4145-A00D-1CE3A978426F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141" y="2743200"/>
            <a:ext cx="4563935" cy="411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21" name="Cloud Callout 1">
            <a:extLst>
              <a:ext uri="{FF2B5EF4-FFF2-40B4-BE49-F238E27FC236}">
                <a16:creationId xmlns:a16="http://schemas.microsoft.com/office/drawing/2014/main" id="{D25E8163-6A13-43F7-A7CC-0EEC5A693757}"/>
              </a:ext>
            </a:extLst>
          </p:cNvPr>
          <p:cNvSpPr/>
          <p:nvPr/>
        </p:nvSpPr>
        <p:spPr>
          <a:xfrm>
            <a:off x="119484" y="2245851"/>
            <a:ext cx="2422380" cy="1311831"/>
          </a:xfrm>
          <a:prstGeom prst="cloudCallout">
            <a:avLst>
              <a:gd name="adj1" fmla="val -15445"/>
              <a:gd name="adj2" fmla="val -107911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/>
              <a:t>New “home” page for the Virtual Closing Room, right within </a:t>
            </a:r>
            <a:r>
              <a:rPr lang="en-US" sz="1400" b="1" dirty="0"/>
              <a:t>It’s Me 247</a:t>
            </a:r>
          </a:p>
        </p:txBody>
      </p:sp>
      <p:sp>
        <p:nvSpPr>
          <p:cNvPr id="22" name="Cloud Callout 1">
            <a:extLst>
              <a:ext uri="{FF2B5EF4-FFF2-40B4-BE49-F238E27FC236}">
                <a16:creationId xmlns:a16="http://schemas.microsoft.com/office/drawing/2014/main" id="{691590F1-D6F6-4F58-84FB-FA2DD201C3E0}"/>
              </a:ext>
            </a:extLst>
          </p:cNvPr>
          <p:cNvSpPr/>
          <p:nvPr/>
        </p:nvSpPr>
        <p:spPr>
          <a:xfrm>
            <a:off x="5678555" y="5072772"/>
            <a:ext cx="2211875" cy="983873"/>
          </a:xfrm>
          <a:prstGeom prst="cloudCallout">
            <a:avLst>
              <a:gd name="adj1" fmla="val 59401"/>
              <a:gd name="adj2" fmla="val -59305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/>
              <a:t>Review the document before you sign</a:t>
            </a:r>
          </a:p>
        </p:txBody>
      </p:sp>
      <p:pic>
        <p:nvPicPr>
          <p:cNvPr id="31" name="Picture 30" descr="A close up of sunglasses&#10;&#10;Description automatically generated">
            <a:extLst>
              <a:ext uri="{FF2B5EF4-FFF2-40B4-BE49-F238E27FC236}">
                <a16:creationId xmlns:a16="http://schemas.microsoft.com/office/drawing/2014/main" id="{3DCAD659-4A8A-47F1-B5F8-3EED5B82D4A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416161" y="2014900"/>
            <a:ext cx="1259743" cy="1259743"/>
          </a:xfrm>
          <a:prstGeom prst="rect">
            <a:avLst/>
          </a:prstGeom>
        </p:spPr>
      </p:pic>
      <p:pic>
        <p:nvPicPr>
          <p:cNvPr id="32" name="Picture 31" descr="A close up of sunglasses&#10;&#10;Description automatically generated">
            <a:extLst>
              <a:ext uri="{FF2B5EF4-FFF2-40B4-BE49-F238E27FC236}">
                <a16:creationId xmlns:a16="http://schemas.microsoft.com/office/drawing/2014/main" id="{7EB4DDD8-BB1A-4BB8-98BB-9AECF6AB549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976546" y="3709476"/>
            <a:ext cx="1259743" cy="125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9565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49005-AB0A-447B-B752-9E4C1A0B0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3F8449-690D-4387-92EA-FAA38305E124}"/>
              </a:ext>
            </a:extLst>
          </p:cNvPr>
          <p:cNvSpPr/>
          <p:nvPr/>
        </p:nvSpPr>
        <p:spPr>
          <a:xfrm>
            <a:off x="6822793" y="252843"/>
            <a:ext cx="4599992" cy="922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j-lt"/>
              </a:rPr>
              <a:t>A New eSigning Experience</a:t>
            </a:r>
            <a:br>
              <a:rPr lang="en-US" sz="2400" b="1" dirty="0">
                <a:solidFill>
                  <a:schemeClr val="bg1"/>
                </a:solidFill>
                <a:latin typeface="+mj-lt"/>
              </a:rPr>
            </a:br>
            <a:r>
              <a:rPr lang="en-US" dirty="0">
                <a:solidFill>
                  <a:schemeClr val="bg1"/>
                </a:solidFill>
              </a:rPr>
              <a:t>in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Me 247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desktop and mobile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17B44D-81A1-4A95-BFE1-DB015E5BB0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85" y="76750"/>
            <a:ext cx="685800" cy="685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FBA0AC-9085-40C5-86EF-A48A12B3E9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393" y="5594743"/>
            <a:ext cx="2035153" cy="4619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EC8753-15E0-4D43-B4C1-DBC860FB1D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393" y="6075892"/>
            <a:ext cx="1652883" cy="593343"/>
          </a:xfrm>
          <a:prstGeom prst="rect">
            <a:avLst/>
          </a:prstGeom>
        </p:spPr>
      </p:pic>
      <p:pic>
        <p:nvPicPr>
          <p:cNvPr id="12" name="Picture 11" descr="A screenshot of a cell phone&#10;&#10;Description automatically generated">
            <a:extLst>
              <a:ext uri="{FF2B5EF4-FFF2-40B4-BE49-F238E27FC236}">
                <a16:creationId xmlns:a16="http://schemas.microsoft.com/office/drawing/2014/main" id="{C769DA32-2A99-4145-A00D-1CE3A978426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46710" y="0"/>
            <a:ext cx="4563935" cy="411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4" name="Picture 13" descr="A screenshot of a cell phone&#10;&#10;Description automatically generated">
            <a:extLst>
              <a:ext uri="{FF2B5EF4-FFF2-40B4-BE49-F238E27FC236}">
                <a16:creationId xmlns:a16="http://schemas.microsoft.com/office/drawing/2014/main" id="{D9F92FF8-90A7-40E8-999B-4B04ADFCDA0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3910" y="1567543"/>
            <a:ext cx="4563935" cy="411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1" name="Picture 20" descr="A screenshot of a cell phone&#10;&#10;Description automatically generated">
            <a:extLst>
              <a:ext uri="{FF2B5EF4-FFF2-40B4-BE49-F238E27FC236}">
                <a16:creationId xmlns:a16="http://schemas.microsoft.com/office/drawing/2014/main" id="{AC30ADBA-D6FA-4427-94ED-F7E70EDEA22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8065" y="2743200"/>
            <a:ext cx="4563935" cy="411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5" name="Cloud Callout 1">
            <a:extLst>
              <a:ext uri="{FF2B5EF4-FFF2-40B4-BE49-F238E27FC236}">
                <a16:creationId xmlns:a16="http://schemas.microsoft.com/office/drawing/2014/main" id="{A2D9AA52-F1BB-430E-A79B-BC421F50512E}"/>
              </a:ext>
            </a:extLst>
          </p:cNvPr>
          <p:cNvSpPr/>
          <p:nvPr/>
        </p:nvSpPr>
        <p:spPr>
          <a:xfrm>
            <a:off x="2852148" y="4603409"/>
            <a:ext cx="1855176" cy="983873"/>
          </a:xfrm>
          <a:prstGeom prst="cloudCallout">
            <a:avLst>
              <a:gd name="adj1" fmla="val 59401"/>
              <a:gd name="adj2" fmla="val -59305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/>
              <a:t>1-step signature setup</a:t>
            </a:r>
          </a:p>
        </p:txBody>
      </p:sp>
      <p:sp>
        <p:nvSpPr>
          <p:cNvPr id="17" name="Cloud Callout 1">
            <a:extLst>
              <a:ext uri="{FF2B5EF4-FFF2-40B4-BE49-F238E27FC236}">
                <a16:creationId xmlns:a16="http://schemas.microsoft.com/office/drawing/2014/main" id="{ACAF9115-78F1-4D15-A85A-651488A76F23}"/>
              </a:ext>
            </a:extLst>
          </p:cNvPr>
          <p:cNvSpPr/>
          <p:nvPr/>
        </p:nvSpPr>
        <p:spPr>
          <a:xfrm>
            <a:off x="6446701" y="5190406"/>
            <a:ext cx="2854642" cy="983873"/>
          </a:xfrm>
          <a:prstGeom prst="cloudCallout">
            <a:avLst>
              <a:gd name="adj1" fmla="val 20890"/>
              <a:gd name="adj2" fmla="val -88749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/>
              <a:t>Document zooms into the right spot so you can just tap to sign!</a:t>
            </a:r>
          </a:p>
        </p:txBody>
      </p:sp>
      <p:sp>
        <p:nvSpPr>
          <p:cNvPr id="19" name="Cloud Callout 1">
            <a:extLst>
              <a:ext uri="{FF2B5EF4-FFF2-40B4-BE49-F238E27FC236}">
                <a16:creationId xmlns:a16="http://schemas.microsoft.com/office/drawing/2014/main" id="{6BE518FD-4C3E-44B9-BAF7-42B7FA33AD2F}"/>
              </a:ext>
            </a:extLst>
          </p:cNvPr>
          <p:cNvSpPr/>
          <p:nvPr/>
        </p:nvSpPr>
        <p:spPr>
          <a:xfrm>
            <a:off x="592158" y="3870898"/>
            <a:ext cx="1855176" cy="983873"/>
          </a:xfrm>
          <a:prstGeom prst="cloudCallout">
            <a:avLst>
              <a:gd name="adj1" fmla="val 59401"/>
              <a:gd name="adj2" fmla="val -59305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/>
              <a:t>When you’re ready to sign, click </a:t>
            </a:r>
            <a:r>
              <a:rPr lang="en-US" sz="1400" b="1" dirty="0"/>
              <a:t>Start</a:t>
            </a:r>
          </a:p>
        </p:txBody>
      </p:sp>
      <p:pic>
        <p:nvPicPr>
          <p:cNvPr id="24" name="Picture 23" descr="A close up of sunglasses&#10;&#10;Description automatically generated">
            <a:extLst>
              <a:ext uri="{FF2B5EF4-FFF2-40B4-BE49-F238E27FC236}">
                <a16:creationId xmlns:a16="http://schemas.microsoft.com/office/drawing/2014/main" id="{CF1D5DFA-A479-4086-A705-F1AC6F610B9F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953250" flipH="1">
            <a:off x="3071568" y="3272328"/>
            <a:ext cx="1259743" cy="1259743"/>
          </a:xfrm>
          <a:prstGeom prst="rect">
            <a:avLst/>
          </a:prstGeom>
        </p:spPr>
      </p:pic>
      <p:pic>
        <p:nvPicPr>
          <p:cNvPr id="25" name="Picture 24" descr="A close up of sunglasses&#10;&#10;Description automatically generated">
            <a:extLst>
              <a:ext uri="{FF2B5EF4-FFF2-40B4-BE49-F238E27FC236}">
                <a16:creationId xmlns:a16="http://schemas.microsoft.com/office/drawing/2014/main" id="{57598961-A52C-469C-AF8E-D42D5D20B63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583581" flipH="1">
            <a:off x="6504753" y="4091651"/>
            <a:ext cx="1259743" cy="125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10443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6DA49005-AB0A-447B-B752-9E4C1A0B04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18</a:t>
            </a:fld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623F8449-690D-4387-92EA-FAA38305E124}"/>
              </a:ext>
            </a:extLst>
          </p:cNvPr>
          <p:cNvSpPr/>
          <p:nvPr/>
        </p:nvSpPr>
        <p:spPr>
          <a:xfrm>
            <a:off x="6822793" y="252843"/>
            <a:ext cx="4599992" cy="922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j-lt"/>
              </a:rPr>
              <a:t>A New eSigning Experience</a:t>
            </a:r>
            <a:br>
              <a:rPr lang="en-US" sz="2400" b="1" dirty="0">
                <a:solidFill>
                  <a:schemeClr val="bg1"/>
                </a:solidFill>
                <a:latin typeface="+mj-lt"/>
              </a:rPr>
            </a:br>
            <a:r>
              <a:rPr lang="en-US" dirty="0">
                <a:solidFill>
                  <a:schemeClr val="bg1"/>
                </a:solidFill>
              </a:rPr>
              <a:t>in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Me 247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desktop and mobile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4117B44D-81A1-4A95-BFE1-DB015E5BB06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85" y="76750"/>
            <a:ext cx="685800" cy="685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3FBA0AC-9085-40C5-86EF-A48A12B3E9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393" y="5594743"/>
            <a:ext cx="2035153" cy="46190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1EC8753-15E0-4D43-B4C1-DBC860FB1D6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27393" y="6075892"/>
            <a:ext cx="1652883" cy="593343"/>
          </a:xfrm>
          <a:prstGeom prst="rect">
            <a:avLst/>
          </a:prstGeom>
        </p:spPr>
      </p:pic>
      <p:pic>
        <p:nvPicPr>
          <p:cNvPr id="16" name="Picture 15" descr="A screenshot of a cell phone&#10;&#10;Description automatically generated">
            <a:extLst>
              <a:ext uri="{FF2B5EF4-FFF2-40B4-BE49-F238E27FC236}">
                <a16:creationId xmlns:a16="http://schemas.microsoft.com/office/drawing/2014/main" id="{78E7ACE5-4E46-4FEF-BFF3-A7B9A209671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1692" y="-331285"/>
            <a:ext cx="4563935" cy="411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8" name="Picture 17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6D329683-2B49-4842-AE07-9926266F7F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7316" y="1351750"/>
            <a:ext cx="4563935" cy="411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20" name="Picture 19" descr="A screenshot of a cell phone&#10;&#10;Description automatically generated">
            <a:extLst>
              <a:ext uri="{FF2B5EF4-FFF2-40B4-BE49-F238E27FC236}">
                <a16:creationId xmlns:a16="http://schemas.microsoft.com/office/drawing/2014/main" id="{C5FFD79C-B74D-4DF3-93BE-DD9E136D05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0040" y="3429000"/>
            <a:ext cx="4563935" cy="4114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3" name="Cloud Callout 1">
            <a:extLst>
              <a:ext uri="{FF2B5EF4-FFF2-40B4-BE49-F238E27FC236}">
                <a16:creationId xmlns:a16="http://schemas.microsoft.com/office/drawing/2014/main" id="{70DC4E8B-520F-4412-8FC3-8C23DE7DB976}"/>
              </a:ext>
            </a:extLst>
          </p:cNvPr>
          <p:cNvSpPr/>
          <p:nvPr/>
        </p:nvSpPr>
        <p:spPr>
          <a:xfrm>
            <a:off x="3256559" y="3959608"/>
            <a:ext cx="2458658" cy="1311831"/>
          </a:xfrm>
          <a:prstGeom prst="cloudCallout">
            <a:avLst>
              <a:gd name="adj1" fmla="val 59401"/>
              <a:gd name="adj2" fmla="val -59305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/>
              <a:t>Then you’ll return to the home page for additional documents, if any</a:t>
            </a:r>
          </a:p>
        </p:txBody>
      </p:sp>
      <p:sp>
        <p:nvSpPr>
          <p:cNvPr id="17" name="Cloud Callout 1">
            <a:extLst>
              <a:ext uri="{FF2B5EF4-FFF2-40B4-BE49-F238E27FC236}">
                <a16:creationId xmlns:a16="http://schemas.microsoft.com/office/drawing/2014/main" id="{799EC88D-E241-4333-80C3-2D968F1B692A}"/>
              </a:ext>
            </a:extLst>
          </p:cNvPr>
          <p:cNvSpPr/>
          <p:nvPr/>
        </p:nvSpPr>
        <p:spPr>
          <a:xfrm>
            <a:off x="135596" y="3537547"/>
            <a:ext cx="2638751" cy="1311831"/>
          </a:xfrm>
          <a:prstGeom prst="cloudCallout">
            <a:avLst>
              <a:gd name="adj1" fmla="val 59401"/>
              <a:gd name="adj2" fmla="val -59305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/>
              <a:t>Use the Next button to work your way through all of the signature boxes</a:t>
            </a:r>
            <a:endParaRPr lang="en-US" sz="1400" b="1" dirty="0"/>
          </a:p>
        </p:txBody>
      </p:sp>
      <p:sp>
        <p:nvSpPr>
          <p:cNvPr id="19" name="Cloud Callout 1">
            <a:extLst>
              <a:ext uri="{FF2B5EF4-FFF2-40B4-BE49-F238E27FC236}">
                <a16:creationId xmlns:a16="http://schemas.microsoft.com/office/drawing/2014/main" id="{E3A0D11F-F000-4A8B-A9EA-3670E669A763}"/>
              </a:ext>
            </a:extLst>
          </p:cNvPr>
          <p:cNvSpPr/>
          <p:nvPr/>
        </p:nvSpPr>
        <p:spPr>
          <a:xfrm>
            <a:off x="5787589" y="5333757"/>
            <a:ext cx="2782329" cy="983873"/>
          </a:xfrm>
          <a:prstGeom prst="cloudCallout">
            <a:avLst>
              <a:gd name="adj1" fmla="val 59401"/>
              <a:gd name="adj2" fmla="val -59305"/>
            </a:avLst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/>
              <a:t>Optionally download documents to save them</a:t>
            </a:r>
          </a:p>
        </p:txBody>
      </p:sp>
      <p:pic>
        <p:nvPicPr>
          <p:cNvPr id="23" name="Picture 22" descr="A close up of sunglasses&#10;&#10;Description automatically generated">
            <a:extLst>
              <a:ext uri="{FF2B5EF4-FFF2-40B4-BE49-F238E27FC236}">
                <a16:creationId xmlns:a16="http://schemas.microsoft.com/office/drawing/2014/main" id="{4EB52612-2156-4B1E-BC2F-2A7BAD892C2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000927" flipH="1">
            <a:off x="3517076" y="2779278"/>
            <a:ext cx="1259743" cy="1259743"/>
          </a:xfrm>
          <a:prstGeom prst="rect">
            <a:avLst/>
          </a:prstGeom>
        </p:spPr>
      </p:pic>
      <p:pic>
        <p:nvPicPr>
          <p:cNvPr id="24" name="Picture 23" descr="A close up of sunglasses&#10;&#10;Description automatically generated">
            <a:extLst>
              <a:ext uri="{FF2B5EF4-FFF2-40B4-BE49-F238E27FC236}">
                <a16:creationId xmlns:a16="http://schemas.microsoft.com/office/drawing/2014/main" id="{BFFAF8D0-D96C-411C-A53D-9E0AEFA125E4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705443" y="3329736"/>
            <a:ext cx="1259743" cy="1259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233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 up of a sign&#10;&#10;Description automatically generated">
            <a:extLst>
              <a:ext uri="{FF2B5EF4-FFF2-40B4-BE49-F238E27FC236}">
                <a16:creationId xmlns:a16="http://schemas.microsoft.com/office/drawing/2014/main" id="{243AD25E-2ACC-450A-B2A7-B04CEECE585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859" y="352006"/>
            <a:ext cx="630803" cy="630803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556F15AA-21B0-4BF5-850F-52C17C0985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19</a:t>
            </a:fld>
            <a:endParaRPr lang="en-US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EA62C1E-3E53-4FB8-88F5-3EE21A959F54}"/>
              </a:ext>
            </a:extLst>
          </p:cNvPr>
          <p:cNvSpPr/>
          <p:nvPr/>
        </p:nvSpPr>
        <p:spPr>
          <a:xfrm>
            <a:off x="6822793" y="252843"/>
            <a:ext cx="4599992" cy="92281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+mj-lt"/>
              </a:rPr>
              <a:t>A New eSigning Experience</a:t>
            </a:r>
            <a:br>
              <a:rPr lang="en-US" sz="2400" b="1" dirty="0">
                <a:solidFill>
                  <a:schemeClr val="bg1"/>
                </a:solidFill>
                <a:latin typeface="+mj-lt"/>
              </a:rPr>
            </a:br>
            <a:r>
              <a:rPr lang="en-US" dirty="0">
                <a:solidFill>
                  <a:schemeClr val="bg1"/>
                </a:solidFill>
              </a:rPr>
              <a:t>in </a:t>
            </a:r>
            <a:r>
              <a:rPr lang="en-US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Me 247</a:t>
            </a:r>
            <a:r>
              <a:rPr lang="en-US" b="1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</a:rPr>
              <a:t>desktop and mobile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82F8F98-60D4-4E70-92C9-DD618BCB76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9985" y="76750"/>
            <a:ext cx="685800" cy="68580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9DC8A3E-9134-4CDE-B9FB-DECC9CD60F1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38694">
            <a:off x="1481144" y="20201"/>
            <a:ext cx="537751" cy="537751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9D09910E-AB7B-4B31-BF63-D7EC90E236EE}"/>
              </a:ext>
            </a:extLst>
          </p:cNvPr>
          <p:cNvSpPr txBox="1"/>
          <p:nvPr/>
        </p:nvSpPr>
        <p:spPr>
          <a:xfrm>
            <a:off x="1759662" y="252843"/>
            <a:ext cx="9265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1"/>
                </a:solidFill>
                <a:latin typeface="+mj-lt"/>
              </a:rPr>
              <a:t>Check it out in the app!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DB6959D6-4811-42A5-ADED-0891580E804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905" y="872982"/>
            <a:ext cx="206519" cy="266109"/>
          </a:xfrm>
          <a:prstGeom prst="rect">
            <a:avLst/>
          </a:prstGeom>
        </p:spPr>
      </p:pic>
      <p:pic>
        <p:nvPicPr>
          <p:cNvPr id="5" name="Picture 4" descr="A screenshot of a cell phone&#10;&#10;Description automatically generated">
            <a:extLst>
              <a:ext uri="{FF2B5EF4-FFF2-40B4-BE49-F238E27FC236}">
                <a16:creationId xmlns:a16="http://schemas.microsoft.com/office/drawing/2014/main" id="{8371934A-7543-4DBD-A1EA-683B150B94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955" y="1396561"/>
            <a:ext cx="2508833" cy="5029200"/>
          </a:xfrm>
          <a:prstGeom prst="rect">
            <a:avLst/>
          </a:prstGeom>
        </p:spPr>
      </p:pic>
      <p:pic>
        <p:nvPicPr>
          <p:cNvPr id="11" name="Picture 10" descr="A screenshot of a cell phone&#10;&#10;Description automatically generated">
            <a:extLst>
              <a:ext uri="{FF2B5EF4-FFF2-40B4-BE49-F238E27FC236}">
                <a16:creationId xmlns:a16="http://schemas.microsoft.com/office/drawing/2014/main" id="{77C861C8-E2C3-473E-BC0E-46E299961F1B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0087" y="1396561"/>
            <a:ext cx="2508833" cy="5029200"/>
          </a:xfrm>
          <a:prstGeom prst="rect">
            <a:avLst/>
          </a:prstGeom>
        </p:spPr>
      </p:pic>
      <p:pic>
        <p:nvPicPr>
          <p:cNvPr id="13" name="Picture 12" descr="A screenshot of a cell phone&#10;&#10;Description automatically generated">
            <a:extLst>
              <a:ext uri="{FF2B5EF4-FFF2-40B4-BE49-F238E27FC236}">
                <a16:creationId xmlns:a16="http://schemas.microsoft.com/office/drawing/2014/main" id="{A77DB1A6-2ACC-4575-B08F-33C1204D928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4129" y="1396561"/>
            <a:ext cx="2508833" cy="5029200"/>
          </a:xfrm>
          <a:prstGeom prst="rect">
            <a:avLst/>
          </a:prstGeom>
        </p:spPr>
      </p:pic>
      <p:pic>
        <p:nvPicPr>
          <p:cNvPr id="15" name="Picture 14" descr="A screenshot of a cell phone&#10;&#10;Description automatically generated">
            <a:extLst>
              <a:ext uri="{FF2B5EF4-FFF2-40B4-BE49-F238E27FC236}">
                <a16:creationId xmlns:a16="http://schemas.microsoft.com/office/drawing/2014/main" id="{368D915F-572D-4759-BD40-08D2DCE55E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8171" y="1396561"/>
            <a:ext cx="2508833" cy="5029200"/>
          </a:xfrm>
          <a:prstGeom prst="rect">
            <a:avLst/>
          </a:prstGeom>
        </p:spPr>
      </p:pic>
      <p:pic>
        <p:nvPicPr>
          <p:cNvPr id="21" name="Picture 20" descr="A screenshot of a cell phone&#10;&#10;Description automatically generated">
            <a:extLst>
              <a:ext uri="{FF2B5EF4-FFF2-40B4-BE49-F238E27FC236}">
                <a16:creationId xmlns:a16="http://schemas.microsoft.com/office/drawing/2014/main" id="{624BB066-A5EE-41A1-BBB3-4DEC903BB182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92213" y="1396561"/>
            <a:ext cx="2508833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00172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D55DA3A-E246-44FE-BC09-AF0E79728DEE}"/>
              </a:ext>
            </a:extLst>
          </p:cNvPr>
          <p:cNvSpPr/>
          <p:nvPr/>
        </p:nvSpPr>
        <p:spPr>
          <a:xfrm>
            <a:off x="0" y="0"/>
            <a:ext cx="6892413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8810008-64E9-4EA1-BE6F-8F731C90F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2</a:t>
            </a:fld>
            <a:endParaRPr lang="en-US" dirty="0"/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E6E3066B-208B-49B3-A354-3BDC654158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488" y="0"/>
            <a:ext cx="10167026" cy="545284"/>
          </a:xfrm>
        </p:spPr>
        <p:txBody>
          <a:bodyPr/>
          <a:lstStyle/>
          <a:p>
            <a:r>
              <a:rPr lang="en-US" dirty="0">
                <a:solidFill>
                  <a:schemeClr val="accent1"/>
                </a:solidFill>
              </a:rPr>
              <a:t>A special Thank you to the Task force</a:t>
            </a:r>
          </a:p>
        </p:txBody>
      </p:sp>
      <p:sp>
        <p:nvSpPr>
          <p:cNvPr id="8" name="Content Placeholder 7">
            <a:extLst>
              <a:ext uri="{FF2B5EF4-FFF2-40B4-BE49-F238E27FC236}">
                <a16:creationId xmlns:a16="http://schemas.microsoft.com/office/drawing/2014/main" id="{316B184D-5CB4-4958-A08E-A9F54E77E7FD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88488" y="755009"/>
            <a:ext cx="6639233" cy="4121791"/>
          </a:xfrm>
          <a:prstGeom prst="rect">
            <a:avLst/>
          </a:prstGeom>
        </p:spPr>
        <p:txBody>
          <a:bodyPr>
            <a:noAutofit/>
          </a:bodyPr>
          <a:lstStyle/>
          <a:p>
            <a:pPr>
              <a:spcBef>
                <a:spcPts val="1800"/>
              </a:spcBef>
              <a:buClr>
                <a:schemeClr val="accent3"/>
              </a:buClr>
            </a:pPr>
            <a:r>
              <a:rPr lang="en-US" dirty="0"/>
              <a:t>Daniel Phillips, </a:t>
            </a:r>
            <a:r>
              <a:rPr lang="en-US" b="1" dirty="0" err="1"/>
              <a:t>BlueOx</a:t>
            </a:r>
            <a:r>
              <a:rPr lang="en-US" b="1" dirty="0"/>
              <a:t> Credit Union</a:t>
            </a:r>
          </a:p>
          <a:p>
            <a:pPr>
              <a:spcBef>
                <a:spcPts val="1800"/>
              </a:spcBef>
              <a:buClr>
                <a:schemeClr val="accent3"/>
              </a:buClr>
            </a:pPr>
            <a:r>
              <a:rPr lang="en-US" dirty="0"/>
              <a:t>Hollie Britton, </a:t>
            </a:r>
            <a:r>
              <a:rPr lang="en-US" b="1" dirty="0"/>
              <a:t>Frankenmuth Credit Union</a:t>
            </a:r>
          </a:p>
          <a:p>
            <a:pPr>
              <a:spcBef>
                <a:spcPts val="1800"/>
              </a:spcBef>
              <a:buClr>
                <a:schemeClr val="accent3"/>
              </a:buClr>
            </a:pPr>
            <a:r>
              <a:rPr lang="en-US" dirty="0"/>
              <a:t>Scott </a:t>
            </a:r>
            <a:r>
              <a:rPr lang="en-US" dirty="0" err="1"/>
              <a:t>Rushforth</a:t>
            </a:r>
            <a:r>
              <a:rPr lang="en-US" dirty="0"/>
              <a:t>, </a:t>
            </a:r>
            <a:r>
              <a:rPr lang="en-US" b="1" dirty="0"/>
              <a:t>Horizon Utah Federal Credit Union</a:t>
            </a:r>
          </a:p>
          <a:p>
            <a:pPr>
              <a:spcBef>
                <a:spcPts val="1800"/>
              </a:spcBef>
              <a:buClr>
                <a:schemeClr val="accent3"/>
              </a:buClr>
            </a:pPr>
            <a:r>
              <a:rPr lang="en-US" dirty="0"/>
              <a:t>Lindsey Law, </a:t>
            </a:r>
            <a:r>
              <a:rPr lang="en-US" b="1" dirty="0"/>
              <a:t>Kellogg Community Credit Union</a:t>
            </a:r>
          </a:p>
          <a:p>
            <a:pPr>
              <a:spcBef>
                <a:spcPts val="1800"/>
              </a:spcBef>
              <a:buClr>
                <a:schemeClr val="accent3"/>
              </a:buClr>
            </a:pPr>
            <a:r>
              <a:rPr lang="en-US" dirty="0" err="1"/>
              <a:t>Kaj</a:t>
            </a:r>
            <a:r>
              <a:rPr lang="en-US" dirty="0"/>
              <a:t> Johansen, </a:t>
            </a:r>
            <a:r>
              <a:rPr lang="en-US" b="1" dirty="0" err="1"/>
              <a:t>TruChoice</a:t>
            </a:r>
            <a:r>
              <a:rPr lang="en-US" b="1" dirty="0"/>
              <a:t> FCU</a:t>
            </a:r>
          </a:p>
          <a:p>
            <a:pPr>
              <a:spcBef>
                <a:spcPts val="1800"/>
              </a:spcBef>
              <a:buClr>
                <a:schemeClr val="accent3"/>
              </a:buClr>
            </a:pPr>
            <a:r>
              <a:rPr lang="en-US" dirty="0"/>
              <a:t>Adam Pomerleau, </a:t>
            </a:r>
            <a:r>
              <a:rPr lang="en-US" b="1" dirty="0" err="1"/>
              <a:t>TruChoice</a:t>
            </a:r>
            <a:r>
              <a:rPr lang="en-US" b="1" dirty="0"/>
              <a:t> FCU</a:t>
            </a:r>
          </a:p>
          <a:p>
            <a:pPr>
              <a:spcBef>
                <a:spcPts val="600"/>
              </a:spcBef>
              <a:buClr>
                <a:schemeClr val="bg1"/>
              </a:buClr>
            </a:pPr>
            <a:endParaRPr lang="en-US" b="1" dirty="0"/>
          </a:p>
          <a:p>
            <a:pPr>
              <a:spcBef>
                <a:spcPts val="600"/>
              </a:spcBef>
              <a:buClr>
                <a:schemeClr val="bg1"/>
              </a:buClr>
            </a:pPr>
            <a:endParaRPr lang="en-US" b="1" dirty="0"/>
          </a:p>
          <a:p>
            <a:pPr>
              <a:spcBef>
                <a:spcPts val="600"/>
              </a:spcBef>
              <a:buClr>
                <a:schemeClr val="bg1"/>
              </a:buClr>
            </a:pPr>
            <a:endParaRPr lang="en-US" b="1" dirty="0"/>
          </a:p>
          <a:p>
            <a:pPr>
              <a:spcBef>
                <a:spcPts val="600"/>
              </a:spcBef>
              <a:buClr>
                <a:schemeClr val="bg1"/>
              </a:buClr>
            </a:pPr>
            <a:endParaRPr lang="en-US" b="1" dirty="0"/>
          </a:p>
          <a:p>
            <a:pPr>
              <a:spcBef>
                <a:spcPts val="600"/>
              </a:spcBef>
              <a:buClr>
                <a:schemeClr val="bg1"/>
              </a:buClr>
            </a:pPr>
            <a:endParaRPr lang="en-US" b="1" dirty="0"/>
          </a:p>
          <a:p>
            <a:pPr marL="0" indent="0" algn="r">
              <a:spcBef>
                <a:spcPts val="0"/>
              </a:spcBef>
              <a:buClr>
                <a:schemeClr val="bg1"/>
              </a:buClr>
              <a:buNone/>
            </a:pPr>
            <a:r>
              <a:rPr lang="en-US" dirty="0">
                <a:solidFill>
                  <a:schemeClr val="accent1"/>
                </a:solidFill>
              </a:rPr>
              <a:t>Keep up with project updates in the Kitchen:</a:t>
            </a:r>
          </a:p>
        </p:txBody>
      </p:sp>
      <p:pic>
        <p:nvPicPr>
          <p:cNvPr id="10" name="Picture 9">
            <a:hlinkClick r:id="rId3"/>
            <a:extLst>
              <a:ext uri="{FF2B5EF4-FFF2-40B4-BE49-F238E27FC236}">
                <a16:creationId xmlns:a16="http://schemas.microsoft.com/office/drawing/2014/main" id="{E7A78743-227D-477C-ACF9-B5F85E9153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191287" y="274320"/>
            <a:ext cx="4228673" cy="6309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11" name="Rectangle 10">
            <a:hlinkClick r:id="rId5"/>
            <a:extLst>
              <a:ext uri="{FF2B5EF4-FFF2-40B4-BE49-F238E27FC236}">
                <a16:creationId xmlns:a16="http://schemas.microsoft.com/office/drawing/2014/main" id="{70CBCB0D-A3CD-4C62-9FFC-25A497574287}"/>
              </a:ext>
            </a:extLst>
          </p:cNvPr>
          <p:cNvSpPr/>
          <p:nvPr/>
        </p:nvSpPr>
        <p:spPr>
          <a:xfrm>
            <a:off x="2097248" y="5681280"/>
            <a:ext cx="7139031" cy="523220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latin typeface="+mj-lt"/>
              </a:rPr>
              <a:t>open.cuanswers.com/internet-retailing</a:t>
            </a:r>
          </a:p>
        </p:txBody>
      </p:sp>
    </p:spTree>
    <p:extLst>
      <p:ext uri="{BB962C8B-B14F-4D97-AF65-F5344CB8AC3E}">
        <p14:creationId xmlns:p14="http://schemas.microsoft.com/office/powerpoint/2010/main" val="10962810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8776E0-AC75-45FC-8B1B-E493DA4B22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Firing up a new approach for internet lending via the CU*BASE LOS platform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19D832A-919E-4174-A842-4FC69D45E2A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575" y="2054462"/>
            <a:ext cx="5637669" cy="4022725"/>
          </a:xfrm>
        </p:spPr>
        <p:txBody>
          <a:bodyPr/>
          <a:lstStyle/>
          <a:p>
            <a:r>
              <a:rPr lang="en-US" dirty="0"/>
              <a:t>Armed with CEO Strategic Developers Boot Camp projects, we’ll take another crack at the perfect internet LOS approach</a:t>
            </a:r>
          </a:p>
          <a:p>
            <a:r>
              <a:rPr lang="en-US" dirty="0"/>
              <a:t>You can’t improve you can’t see</a:t>
            </a:r>
          </a:p>
          <a:p>
            <a:r>
              <a:rPr lang="en-US" dirty="0"/>
              <a:t>What do we all know about our CUSO’s internet LOS from a member’s perspective? From a strategic perspective? From your staff’s perspective? From your perspective?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46B7377-1197-4E54-8E68-38568A13CC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20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E791094-0FA6-458A-A9A4-C5572F060ADF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Announcing a new video lab to better understand our internet LOS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C60D4A30-47D3-48B8-9BD6-6DA19942D8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What derailed a pretty good product?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266FFC9-C11B-4BAE-8156-F6089783BD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25183"/>
          <a:stretch/>
        </p:blipFill>
        <p:spPr>
          <a:xfrm>
            <a:off x="6963347" y="1654866"/>
            <a:ext cx="4896426" cy="38132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38921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5D0BE-7527-44F0-ABD7-708F170B3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Firing up a new approach for internet lending via the CU*BASE LOS platform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F9178DE-EC19-4AB4-87FC-BC2C0959BC3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9576" y="2065585"/>
            <a:ext cx="4314152" cy="4022724"/>
          </a:xfrm>
        </p:spPr>
        <p:txBody>
          <a:bodyPr/>
          <a:lstStyle/>
          <a:p>
            <a:r>
              <a:rPr lang="en-US" sz="1800" dirty="0"/>
              <a:t>How many loan products can you sell from </a:t>
            </a:r>
            <a:r>
              <a:rPr lang="en-US" sz="1800" b="1" dirty="0"/>
              <a:t>It’s Me 247</a:t>
            </a:r>
            <a:r>
              <a:rPr lang="en-US" sz="1800" dirty="0"/>
              <a:t>? </a:t>
            </a:r>
          </a:p>
          <a:p>
            <a:r>
              <a:rPr lang="en-US" sz="1800" dirty="0"/>
              <a:t>Can a member get an </a:t>
            </a:r>
            <a:r>
              <a:rPr lang="en-US" sz="1800" i="1" dirty="0"/>
              <a:t>approval </a:t>
            </a:r>
            <a:r>
              <a:rPr lang="en-US" sz="1800" dirty="0"/>
              <a:t>from an </a:t>
            </a:r>
            <a:r>
              <a:rPr lang="en-US" sz="1800" b="1" dirty="0"/>
              <a:t>It’s Me 247 </a:t>
            </a:r>
            <a:r>
              <a:rPr lang="en-US" sz="1800" dirty="0"/>
              <a:t>loan app?</a:t>
            </a:r>
          </a:p>
          <a:p>
            <a:r>
              <a:rPr lang="en-US" sz="1800" dirty="0"/>
              <a:t>Is risk-based pricing offered during an </a:t>
            </a:r>
            <a:r>
              <a:rPr lang="en-US" sz="1800" b="1" dirty="0"/>
              <a:t>It’s Me 247 </a:t>
            </a:r>
            <a:r>
              <a:rPr lang="en-US" sz="1800" dirty="0"/>
              <a:t>loan app?</a:t>
            </a:r>
          </a:p>
          <a:p>
            <a:r>
              <a:rPr lang="en-US" sz="1800" dirty="0"/>
              <a:t>Does the online app offer an “as low as” rate as well as an actual rate to the member?</a:t>
            </a:r>
          </a:p>
          <a:p>
            <a:r>
              <a:rPr lang="en-US" sz="1800" dirty="0"/>
              <a:t>What is the difference between an internet-enabled member and a non-member?</a:t>
            </a:r>
          </a:p>
          <a:p>
            <a:endParaRPr lang="en-US" sz="1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9C665E-571F-431D-804D-CF1F7668D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21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B61E35-AAEE-4669-8893-0965A60E17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Let’s take a test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311E3F41-6BC2-4735-BE37-7EAE51B226BA}"/>
              </a:ext>
            </a:extLst>
          </p:cNvPr>
          <p:cNvGrpSpPr/>
          <p:nvPr/>
        </p:nvGrpSpPr>
        <p:grpSpPr>
          <a:xfrm>
            <a:off x="545283" y="1997834"/>
            <a:ext cx="10740933" cy="707886"/>
            <a:chOff x="545283" y="1997834"/>
            <a:chExt cx="10740933" cy="70788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E35031E5-86D0-4BB4-8824-99E1D41D0A0F}"/>
                </a:ext>
              </a:extLst>
            </p:cNvPr>
            <p:cNvSpPr/>
            <p:nvPr/>
          </p:nvSpPr>
          <p:spPr>
            <a:xfrm>
              <a:off x="545283" y="1997834"/>
              <a:ext cx="10740933" cy="684981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A310875D-2419-4533-81E3-4E66107544AA}"/>
                </a:ext>
              </a:extLst>
            </p:cNvPr>
            <p:cNvSpPr txBox="1"/>
            <p:nvPr/>
          </p:nvSpPr>
          <p:spPr>
            <a:xfrm>
              <a:off x="5095677" y="1997834"/>
              <a:ext cx="610060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3"/>
                  </a:solidFill>
                  <a:latin typeface="+mj-lt"/>
                </a:rPr>
                <a:t>99 loan products can be sequenced to appear on the rate board</a:t>
              </a:r>
              <a:endParaRPr lang="en-US" sz="2800" dirty="0">
                <a:solidFill>
                  <a:schemeClr val="accent3"/>
                </a:solidFill>
                <a:latin typeface="+mj-lt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303749E4-1770-46D3-AFD1-1EAA1E68E183}"/>
              </a:ext>
            </a:extLst>
          </p:cNvPr>
          <p:cNvGrpSpPr/>
          <p:nvPr/>
        </p:nvGrpSpPr>
        <p:grpSpPr>
          <a:xfrm>
            <a:off x="545283" y="3489841"/>
            <a:ext cx="10740933" cy="707886"/>
            <a:chOff x="545283" y="3483013"/>
            <a:chExt cx="10740933" cy="707886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6B5B85B-818D-4CA9-8D2B-B84DEF04AC9A}"/>
                </a:ext>
              </a:extLst>
            </p:cNvPr>
            <p:cNvSpPr/>
            <p:nvPr/>
          </p:nvSpPr>
          <p:spPr>
            <a:xfrm>
              <a:off x="545283" y="3490204"/>
              <a:ext cx="10740933" cy="684981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3BA47762-D8CD-43FC-B1ED-10FDD2EBD7B3}"/>
                </a:ext>
              </a:extLst>
            </p:cNvPr>
            <p:cNvSpPr txBox="1"/>
            <p:nvPr/>
          </p:nvSpPr>
          <p:spPr>
            <a:xfrm>
              <a:off x="5078899" y="3483013"/>
              <a:ext cx="61173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3"/>
                  </a:solidFill>
                  <a:latin typeface="+mj-lt"/>
                </a:rPr>
                <a:t>Yes, after permission is granted to pull a credit report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20856AD5-F897-4498-9BC2-580B6BF16A9B}"/>
              </a:ext>
            </a:extLst>
          </p:cNvPr>
          <p:cNvGrpSpPr/>
          <p:nvPr/>
        </p:nvGrpSpPr>
        <p:grpSpPr>
          <a:xfrm>
            <a:off x="545283" y="4246631"/>
            <a:ext cx="10740933" cy="857010"/>
            <a:chOff x="545283" y="4260274"/>
            <a:chExt cx="10740933" cy="857010"/>
          </a:xfrm>
        </p:grpSpPr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68622B98-9228-4E99-89C1-39A79F841DAC}"/>
                </a:ext>
              </a:extLst>
            </p:cNvPr>
            <p:cNvSpPr/>
            <p:nvPr/>
          </p:nvSpPr>
          <p:spPr>
            <a:xfrm>
              <a:off x="545283" y="4260274"/>
              <a:ext cx="10740933" cy="857010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4F71FDFD-C679-4113-B422-78319F2EEEEE}"/>
                </a:ext>
              </a:extLst>
            </p:cNvPr>
            <p:cNvSpPr txBox="1"/>
            <p:nvPr/>
          </p:nvSpPr>
          <p:spPr>
            <a:xfrm>
              <a:off x="5078899" y="4320196"/>
              <a:ext cx="611738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000" dirty="0">
                  <a:solidFill>
                    <a:schemeClr val="accent3"/>
                  </a:solidFill>
                  <a:latin typeface="+mj-lt"/>
                </a:rPr>
                <a:t>Yes, actual rate appears after permission is granted to pull a credit report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8BF4224-A2AE-4F38-8236-65B1F06BA801}"/>
              </a:ext>
            </a:extLst>
          </p:cNvPr>
          <p:cNvGrpSpPr/>
          <p:nvPr/>
        </p:nvGrpSpPr>
        <p:grpSpPr>
          <a:xfrm>
            <a:off x="545283" y="5168257"/>
            <a:ext cx="10740933" cy="857010"/>
            <a:chOff x="545283" y="5185035"/>
            <a:chExt cx="10740933" cy="857010"/>
          </a:xfrm>
        </p:grpSpPr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B3E2F372-1C84-4CD4-91EE-E506D8DE606E}"/>
                </a:ext>
              </a:extLst>
            </p:cNvPr>
            <p:cNvSpPr/>
            <p:nvPr/>
          </p:nvSpPr>
          <p:spPr>
            <a:xfrm>
              <a:off x="545283" y="5185035"/>
              <a:ext cx="10740933" cy="857010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D521144A-3075-4321-89D6-D8A06AAFEF9C}"/>
                </a:ext>
              </a:extLst>
            </p:cNvPr>
            <p:cNvSpPr txBox="1"/>
            <p:nvPr/>
          </p:nvSpPr>
          <p:spPr>
            <a:xfrm>
              <a:off x="5078899" y="5261735"/>
              <a:ext cx="5606022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3"/>
                  </a:solidFill>
                  <a:latin typeface="+mj-lt"/>
                </a:rPr>
                <a:t>Non-members must complete all data; </a:t>
              </a:r>
              <a:br>
                <a:rPr lang="en-US" sz="2000" dirty="0">
                  <a:solidFill>
                    <a:schemeClr val="accent3"/>
                  </a:solidFill>
                  <a:latin typeface="+mj-lt"/>
                </a:rPr>
              </a:br>
              <a:r>
                <a:rPr lang="en-US" sz="2000" dirty="0">
                  <a:solidFill>
                    <a:schemeClr val="accent3"/>
                  </a:solidFill>
                  <a:latin typeface="+mj-lt"/>
                </a:rPr>
                <a:t>members don’t need to fill in personal info</a:t>
              </a:r>
            </a:p>
          </p:txBody>
        </p: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22D91DA0-27D6-44D4-950D-6BCF9694D7C3}"/>
              </a:ext>
            </a:extLst>
          </p:cNvPr>
          <p:cNvGrpSpPr/>
          <p:nvPr/>
        </p:nvGrpSpPr>
        <p:grpSpPr>
          <a:xfrm>
            <a:off x="545283" y="2747433"/>
            <a:ext cx="10740933" cy="684981"/>
            <a:chOff x="545283" y="2744019"/>
            <a:chExt cx="10740933" cy="684981"/>
          </a:xfrm>
        </p:grpSpPr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6DA86CA0-1833-45C4-8429-7A165576FD44}"/>
                </a:ext>
              </a:extLst>
            </p:cNvPr>
            <p:cNvSpPr/>
            <p:nvPr/>
          </p:nvSpPr>
          <p:spPr>
            <a:xfrm>
              <a:off x="545283" y="2744019"/>
              <a:ext cx="10740933" cy="684981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70289EB-593B-41A7-8D29-252C2E13BD73}"/>
                </a:ext>
              </a:extLst>
            </p:cNvPr>
            <p:cNvSpPr txBox="1"/>
            <p:nvPr/>
          </p:nvSpPr>
          <p:spPr>
            <a:xfrm>
              <a:off x="5095677" y="2892820"/>
              <a:ext cx="412965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3"/>
                  </a:solidFill>
                  <a:latin typeface="+mj-lt"/>
                </a:rPr>
                <a:t>Yes, with a 247 Lender decision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408212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25D0BE-7527-44F0-ABD7-708F170B3F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Firing up a new approach for internet lending via the CU*BASE LOS platform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67C2957-8241-454B-AC6F-C65E6E4691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337111" y="2065585"/>
            <a:ext cx="4487932" cy="4022724"/>
          </a:xfrm>
        </p:spPr>
        <p:txBody>
          <a:bodyPr/>
          <a:lstStyle/>
          <a:p>
            <a:r>
              <a:rPr lang="en-US" sz="1800" dirty="0"/>
              <a:t>What is the difference between a member who is not internet-enabled, and one who is?</a:t>
            </a:r>
          </a:p>
          <a:p>
            <a:r>
              <a:rPr lang="en-US" sz="1800" dirty="0"/>
              <a:t>Are there more or less than 30 pieces of data needed to complete an app?</a:t>
            </a:r>
          </a:p>
          <a:p>
            <a:r>
              <a:rPr lang="en-US" sz="1800" dirty="0"/>
              <a:t>How many pieces of data are required prior to saving a lead?</a:t>
            </a:r>
          </a:p>
          <a:p>
            <a:r>
              <a:rPr lang="en-US" sz="1800" dirty="0"/>
              <a:t>Can the member expedite a loan application for a faster decision?</a:t>
            </a:r>
          </a:p>
          <a:p>
            <a:r>
              <a:rPr lang="en-US" sz="1800" dirty="0"/>
              <a:t>Can you offer insurance/debt protection to the member as part of the app?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9C665E-571F-431D-804D-CF1F7668D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22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DB61E35-AAEE-4669-8893-0965A60E173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Let’s take a test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E81D53C8-497E-45B3-B66D-BB6A1B4D6C11}"/>
              </a:ext>
            </a:extLst>
          </p:cNvPr>
          <p:cNvGrpSpPr/>
          <p:nvPr/>
        </p:nvGrpSpPr>
        <p:grpSpPr>
          <a:xfrm>
            <a:off x="545283" y="2006223"/>
            <a:ext cx="10740933" cy="879770"/>
            <a:chOff x="545283" y="1997834"/>
            <a:chExt cx="10740933" cy="879770"/>
          </a:xfrm>
        </p:grpSpPr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079EEAF-A745-4666-9559-5AB2182B7378}"/>
                </a:ext>
              </a:extLst>
            </p:cNvPr>
            <p:cNvSpPr/>
            <p:nvPr/>
          </p:nvSpPr>
          <p:spPr>
            <a:xfrm>
              <a:off x="545283" y="1997834"/>
              <a:ext cx="10740933" cy="879770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C588CDA5-5FA5-41AD-BC80-8DDD6A41FB9B}"/>
                </a:ext>
              </a:extLst>
            </p:cNvPr>
            <p:cNvSpPr txBox="1"/>
            <p:nvPr/>
          </p:nvSpPr>
          <p:spPr>
            <a:xfrm>
              <a:off x="1493239" y="2085859"/>
              <a:ext cx="4842357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schemeClr val="accent3"/>
                  </a:solidFill>
                  <a:latin typeface="+mj-lt"/>
                </a:rPr>
                <a:t>If not internet-enabled, a member is forced to log in before proceeding</a:t>
              </a:r>
              <a:endParaRPr lang="en-US" sz="2800" dirty="0">
                <a:solidFill>
                  <a:schemeClr val="accent3"/>
                </a:solidFill>
                <a:latin typeface="+mj-lt"/>
              </a:endParaRP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E8DE09ED-2C1A-4D80-88B1-52CE7DF389F9}"/>
              </a:ext>
            </a:extLst>
          </p:cNvPr>
          <p:cNvGrpSpPr/>
          <p:nvPr/>
        </p:nvGrpSpPr>
        <p:grpSpPr>
          <a:xfrm>
            <a:off x="545283" y="3702544"/>
            <a:ext cx="10740933" cy="684981"/>
            <a:chOff x="545283" y="3490204"/>
            <a:chExt cx="10740933" cy="684981"/>
          </a:xfrm>
        </p:grpSpPr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2BED43ED-9405-487C-94B4-D078255616DA}"/>
                </a:ext>
              </a:extLst>
            </p:cNvPr>
            <p:cNvSpPr/>
            <p:nvPr/>
          </p:nvSpPr>
          <p:spPr>
            <a:xfrm>
              <a:off x="545283" y="3490204"/>
              <a:ext cx="10740933" cy="684981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EDE9CB27-429C-48A3-BA50-397E9B22437C}"/>
                </a:ext>
              </a:extLst>
            </p:cNvPr>
            <p:cNvSpPr txBox="1"/>
            <p:nvPr/>
          </p:nvSpPr>
          <p:spPr>
            <a:xfrm>
              <a:off x="1606417" y="3634016"/>
              <a:ext cx="472918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sz="2000" dirty="0">
                  <a:solidFill>
                    <a:schemeClr val="accent3"/>
                  </a:solidFill>
                  <a:latin typeface="+mj-lt"/>
                </a:rPr>
                <a:t>13 pieces are required to save a lead</a:t>
              </a:r>
            </a:p>
          </p:txBody>
        </p:sp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24DAF9F3-13E8-4DE8-BA8F-CB55248C1F3E}"/>
              </a:ext>
            </a:extLst>
          </p:cNvPr>
          <p:cNvGrpSpPr/>
          <p:nvPr/>
        </p:nvGrpSpPr>
        <p:grpSpPr>
          <a:xfrm>
            <a:off x="545283" y="4419754"/>
            <a:ext cx="10740933" cy="707886"/>
            <a:chOff x="545283" y="4437642"/>
            <a:chExt cx="10740933" cy="707886"/>
          </a:xfrm>
        </p:grpSpPr>
        <p:sp>
          <p:nvSpPr>
            <p:cNvPr id="37" name="Rectangle 36">
              <a:extLst>
                <a:ext uri="{FF2B5EF4-FFF2-40B4-BE49-F238E27FC236}">
                  <a16:creationId xmlns:a16="http://schemas.microsoft.com/office/drawing/2014/main" id="{688A6B5D-371B-48A4-8B39-9B5D12B33D98}"/>
                </a:ext>
              </a:extLst>
            </p:cNvPr>
            <p:cNvSpPr/>
            <p:nvPr/>
          </p:nvSpPr>
          <p:spPr>
            <a:xfrm>
              <a:off x="545283" y="4469302"/>
              <a:ext cx="10740933" cy="647982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TextBox 37">
              <a:extLst>
                <a:ext uri="{FF2B5EF4-FFF2-40B4-BE49-F238E27FC236}">
                  <a16:creationId xmlns:a16="http://schemas.microsoft.com/office/drawing/2014/main" id="{2088B74C-0AF0-47B9-ADAF-280951C455EE}"/>
                </a:ext>
              </a:extLst>
            </p:cNvPr>
            <p:cNvSpPr txBox="1"/>
            <p:nvPr/>
          </p:nvSpPr>
          <p:spPr>
            <a:xfrm>
              <a:off x="729576" y="4437642"/>
              <a:ext cx="56060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schemeClr val="accent3"/>
                  </a:solidFill>
                  <a:latin typeface="+mj-lt"/>
                </a:rPr>
                <a:t>No, other than a comment that a loan officer would need to notice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151B10B0-2A48-474C-BF21-DE0B1134BE3F}"/>
              </a:ext>
            </a:extLst>
          </p:cNvPr>
          <p:cNvGrpSpPr/>
          <p:nvPr/>
        </p:nvGrpSpPr>
        <p:grpSpPr>
          <a:xfrm>
            <a:off x="545283" y="5168257"/>
            <a:ext cx="10740933" cy="712426"/>
            <a:chOff x="545283" y="5185035"/>
            <a:chExt cx="10740933" cy="712426"/>
          </a:xfrm>
        </p:grpSpPr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CE58B52D-BCD5-4D13-B6EC-C13D6A4ED68F}"/>
                </a:ext>
              </a:extLst>
            </p:cNvPr>
            <p:cNvSpPr/>
            <p:nvPr/>
          </p:nvSpPr>
          <p:spPr>
            <a:xfrm>
              <a:off x="545283" y="5185035"/>
              <a:ext cx="10740933" cy="712426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46F13E9E-10CC-4F88-88B4-1DDC1F4AEC53}"/>
                </a:ext>
              </a:extLst>
            </p:cNvPr>
            <p:cNvSpPr txBox="1"/>
            <p:nvPr/>
          </p:nvSpPr>
          <p:spPr>
            <a:xfrm>
              <a:off x="729575" y="5186234"/>
              <a:ext cx="5606022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2000" dirty="0">
                  <a:solidFill>
                    <a:schemeClr val="accent3"/>
                  </a:solidFill>
                  <a:latin typeface="+mj-lt"/>
                </a:rPr>
                <a:t>Yes, presented as an option after granting permission to pull credit</a:t>
              </a:r>
            </a:p>
          </p:txBody>
        </p:sp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B44F86AA-0E37-4AAF-B518-FF7D079E59FE}"/>
              </a:ext>
            </a:extLst>
          </p:cNvPr>
          <p:cNvGrpSpPr/>
          <p:nvPr/>
        </p:nvGrpSpPr>
        <p:grpSpPr>
          <a:xfrm>
            <a:off x="545283" y="2951778"/>
            <a:ext cx="10740933" cy="684981"/>
            <a:chOff x="545283" y="2744019"/>
            <a:chExt cx="10740933" cy="684981"/>
          </a:xfrm>
        </p:grpSpPr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F8C8C600-32AA-48A7-B448-8B725E7BD146}"/>
                </a:ext>
              </a:extLst>
            </p:cNvPr>
            <p:cNvSpPr/>
            <p:nvPr/>
          </p:nvSpPr>
          <p:spPr>
            <a:xfrm>
              <a:off x="545283" y="2744019"/>
              <a:ext cx="10740933" cy="684981"/>
            </a:xfrm>
            <a:prstGeom prst="rect">
              <a:avLst/>
            </a:prstGeom>
            <a:noFill/>
            <a:ln>
              <a:solidFill>
                <a:schemeClr val="accent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1600"/>
            </a:p>
          </p:txBody>
        </p:sp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5E55550C-1FF7-4116-A218-A897554EC72D}"/>
                </a:ext>
              </a:extLst>
            </p:cNvPr>
            <p:cNvSpPr txBox="1"/>
            <p:nvPr/>
          </p:nvSpPr>
          <p:spPr>
            <a:xfrm>
              <a:off x="4601584" y="2909598"/>
              <a:ext cx="173477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3"/>
                  </a:solidFill>
                  <a:latin typeface="+mj-lt"/>
                </a:rPr>
                <a:t>Less than 30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746175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Arrow: Down 25">
            <a:extLst>
              <a:ext uri="{FF2B5EF4-FFF2-40B4-BE49-F238E27FC236}">
                <a16:creationId xmlns:a16="http://schemas.microsoft.com/office/drawing/2014/main" id="{D01EB0FC-0270-44AF-A1AA-7F4B4431FF16}"/>
              </a:ext>
            </a:extLst>
          </p:cNvPr>
          <p:cNvSpPr/>
          <p:nvPr/>
        </p:nvSpPr>
        <p:spPr>
          <a:xfrm>
            <a:off x="5901640" y="4522049"/>
            <a:ext cx="484632" cy="58503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Arrow: Down 16">
            <a:extLst>
              <a:ext uri="{FF2B5EF4-FFF2-40B4-BE49-F238E27FC236}">
                <a16:creationId xmlns:a16="http://schemas.microsoft.com/office/drawing/2014/main" id="{2DA38EDE-19CA-4656-8427-DF783D1C7A48}"/>
              </a:ext>
            </a:extLst>
          </p:cNvPr>
          <p:cNvSpPr/>
          <p:nvPr/>
        </p:nvSpPr>
        <p:spPr>
          <a:xfrm>
            <a:off x="1888243" y="3477803"/>
            <a:ext cx="484632" cy="58503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Down 17">
            <a:extLst>
              <a:ext uri="{FF2B5EF4-FFF2-40B4-BE49-F238E27FC236}">
                <a16:creationId xmlns:a16="http://schemas.microsoft.com/office/drawing/2014/main" id="{CF0D1622-D467-4C6B-A5A2-386E93EEDF7F}"/>
              </a:ext>
            </a:extLst>
          </p:cNvPr>
          <p:cNvSpPr/>
          <p:nvPr/>
        </p:nvSpPr>
        <p:spPr>
          <a:xfrm>
            <a:off x="5901640" y="3477803"/>
            <a:ext cx="484632" cy="58503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Arrow: Down 18">
            <a:extLst>
              <a:ext uri="{FF2B5EF4-FFF2-40B4-BE49-F238E27FC236}">
                <a16:creationId xmlns:a16="http://schemas.microsoft.com/office/drawing/2014/main" id="{39964463-A12D-4D2F-9E80-F3759F1B89A0}"/>
              </a:ext>
            </a:extLst>
          </p:cNvPr>
          <p:cNvSpPr/>
          <p:nvPr/>
        </p:nvSpPr>
        <p:spPr>
          <a:xfrm>
            <a:off x="10061441" y="3477803"/>
            <a:ext cx="484632" cy="585037"/>
          </a:xfrm>
          <a:prstGeom prst="down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C507FBB-6A55-4687-8CCF-C7D45C9C8F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Announcing the next version of our internet LOS for member applications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BC08B6F-95A7-4F61-B563-661BF8F3CA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23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CE62EB51-E53C-4112-9336-7EF456037C65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8177645" y="5418814"/>
            <a:ext cx="3794373" cy="914400"/>
          </a:xfrm>
        </p:spPr>
        <p:txBody>
          <a:bodyPr/>
          <a:lstStyle/>
          <a:p>
            <a:r>
              <a:rPr lang="en-US" dirty="0"/>
              <a:t>A focus on good, better and best development approaches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7EF4F3D4-9969-43D8-BC76-BE88837407C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It will start with a CEO project in 2020, and move quickly to your teams in 2021</a:t>
            </a:r>
          </a:p>
        </p:txBody>
      </p:sp>
      <p:sp>
        <p:nvSpPr>
          <p:cNvPr id="12" name="Cloud 11">
            <a:extLst>
              <a:ext uri="{FF2B5EF4-FFF2-40B4-BE49-F238E27FC236}">
                <a16:creationId xmlns:a16="http://schemas.microsoft.com/office/drawing/2014/main" id="{9FC50AFE-D154-48AB-954E-7C7124B62718}"/>
              </a:ext>
            </a:extLst>
          </p:cNvPr>
          <p:cNvSpPr/>
          <p:nvPr/>
        </p:nvSpPr>
        <p:spPr>
          <a:xfrm>
            <a:off x="316314" y="2191456"/>
            <a:ext cx="3628490" cy="1439662"/>
          </a:xfrm>
          <a:prstGeom prst="cloud">
            <a:avLst/>
          </a:prstGeom>
          <a:ln>
            <a:solidFill>
              <a:schemeClr val="bg1"/>
            </a:solidFill>
          </a:ln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>
                <a:solidFill>
                  <a:schemeClr val="bg1"/>
                </a:solidFill>
              </a:rPr>
              <a:t>Non-members</a:t>
            </a:r>
            <a:endParaRPr lang="en-US" sz="2000" dirty="0">
              <a:solidFill>
                <a:schemeClr val="bg1"/>
              </a:solidFill>
            </a:endParaRPr>
          </a:p>
        </p:txBody>
      </p:sp>
      <p:sp>
        <p:nvSpPr>
          <p:cNvPr id="13" name="Cloud 12">
            <a:extLst>
              <a:ext uri="{FF2B5EF4-FFF2-40B4-BE49-F238E27FC236}">
                <a16:creationId xmlns:a16="http://schemas.microsoft.com/office/drawing/2014/main" id="{E458A647-5E74-4CB2-965F-C25F1B43F8D3}"/>
              </a:ext>
            </a:extLst>
          </p:cNvPr>
          <p:cNvSpPr/>
          <p:nvPr/>
        </p:nvSpPr>
        <p:spPr>
          <a:xfrm>
            <a:off x="4328470" y="2080302"/>
            <a:ext cx="3630972" cy="1439662"/>
          </a:xfrm>
          <a:prstGeom prst="cloud">
            <a:avLst/>
          </a:prstGeom>
          <a:ln>
            <a:solidFill>
              <a:schemeClr val="bg1"/>
            </a:solidFill>
          </a:ln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Non-</a:t>
            </a:r>
            <a:br>
              <a:rPr lang="en-US" sz="2000" dirty="0">
                <a:solidFill>
                  <a:schemeClr val="bg1"/>
                </a:solidFill>
              </a:rPr>
            </a:br>
            <a:r>
              <a:rPr lang="en-US" sz="2000" dirty="0">
                <a:solidFill>
                  <a:schemeClr val="bg1"/>
                </a:solidFill>
              </a:rPr>
              <a:t>internet-enabled members</a:t>
            </a:r>
          </a:p>
        </p:txBody>
      </p:sp>
      <p:sp>
        <p:nvSpPr>
          <p:cNvPr id="14" name="Cloud 13">
            <a:extLst>
              <a:ext uri="{FF2B5EF4-FFF2-40B4-BE49-F238E27FC236}">
                <a16:creationId xmlns:a16="http://schemas.microsoft.com/office/drawing/2014/main" id="{2E008DFF-1524-489B-80F2-A5AA2D80E07D}"/>
              </a:ext>
            </a:extLst>
          </p:cNvPr>
          <p:cNvSpPr/>
          <p:nvPr/>
        </p:nvSpPr>
        <p:spPr>
          <a:xfrm>
            <a:off x="8343528" y="2135879"/>
            <a:ext cx="3628490" cy="1439662"/>
          </a:xfrm>
          <a:prstGeom prst="cloud">
            <a:avLst/>
          </a:prstGeom>
          <a:ln>
            <a:solidFill>
              <a:schemeClr val="bg1"/>
            </a:solidFill>
          </a:ln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lIns="0" tIns="0" rIns="0" bIns="0"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Internet-enabled members</a:t>
            </a:r>
          </a:p>
        </p:txBody>
      </p:sp>
      <p:sp>
        <p:nvSpPr>
          <p:cNvPr id="20" name="Flowchart: Process 19">
            <a:extLst>
              <a:ext uri="{FF2B5EF4-FFF2-40B4-BE49-F238E27FC236}">
                <a16:creationId xmlns:a16="http://schemas.microsoft.com/office/drawing/2014/main" id="{8DAAB950-A14C-4BEB-9034-2D8D652415AE}"/>
              </a:ext>
            </a:extLst>
          </p:cNvPr>
          <p:cNvSpPr/>
          <p:nvPr/>
        </p:nvSpPr>
        <p:spPr>
          <a:xfrm>
            <a:off x="603518" y="4138022"/>
            <a:ext cx="3054082" cy="779443"/>
          </a:xfrm>
          <a:prstGeom prst="flowChartProcess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ONE-WAY FORMS</a:t>
            </a:r>
          </a:p>
        </p:txBody>
      </p:sp>
      <p:sp>
        <p:nvSpPr>
          <p:cNvPr id="21" name="Flowchart: Process 20">
            <a:extLst>
              <a:ext uri="{FF2B5EF4-FFF2-40B4-BE49-F238E27FC236}">
                <a16:creationId xmlns:a16="http://schemas.microsoft.com/office/drawing/2014/main" id="{A6B19E9D-A994-4864-8EEF-A8AF803BEFF4}"/>
              </a:ext>
            </a:extLst>
          </p:cNvPr>
          <p:cNvSpPr/>
          <p:nvPr/>
        </p:nvSpPr>
        <p:spPr>
          <a:xfrm>
            <a:off x="4616908" y="4089559"/>
            <a:ext cx="3054096" cy="585037"/>
          </a:xfrm>
          <a:prstGeom prst="flowChartProcess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ENABLE</a:t>
            </a:r>
          </a:p>
        </p:txBody>
      </p:sp>
      <p:sp>
        <p:nvSpPr>
          <p:cNvPr id="24" name="Flowchart: Process 23">
            <a:extLst>
              <a:ext uri="{FF2B5EF4-FFF2-40B4-BE49-F238E27FC236}">
                <a16:creationId xmlns:a16="http://schemas.microsoft.com/office/drawing/2014/main" id="{0901FC6C-AB51-478E-BE58-051103A078AE}"/>
              </a:ext>
            </a:extLst>
          </p:cNvPr>
          <p:cNvSpPr/>
          <p:nvPr/>
        </p:nvSpPr>
        <p:spPr>
          <a:xfrm>
            <a:off x="8776199" y="4111409"/>
            <a:ext cx="3054096" cy="820106"/>
          </a:xfrm>
          <a:prstGeom prst="flowChartProcess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SMART APPLICATIONS</a:t>
            </a:r>
          </a:p>
        </p:txBody>
      </p:sp>
      <p:sp>
        <p:nvSpPr>
          <p:cNvPr id="25" name="Flowchart: Process 24">
            <a:extLst>
              <a:ext uri="{FF2B5EF4-FFF2-40B4-BE49-F238E27FC236}">
                <a16:creationId xmlns:a16="http://schemas.microsoft.com/office/drawing/2014/main" id="{706B8394-A816-441B-8FDE-98BE6CF11DF2}"/>
              </a:ext>
            </a:extLst>
          </p:cNvPr>
          <p:cNvSpPr/>
          <p:nvPr/>
        </p:nvSpPr>
        <p:spPr>
          <a:xfrm>
            <a:off x="4665402" y="5171283"/>
            <a:ext cx="3054096" cy="820106"/>
          </a:xfrm>
          <a:prstGeom prst="flowChartProcess">
            <a:avLst/>
          </a:prstGeom>
          <a:ln/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solidFill>
                  <a:schemeClr val="bg1"/>
                </a:solidFill>
              </a:rPr>
              <a:t>SMART APPLICATIONS</a:t>
            </a:r>
          </a:p>
        </p:txBody>
      </p:sp>
    </p:spTree>
    <p:extLst>
      <p:ext uri="{BB962C8B-B14F-4D97-AF65-F5344CB8AC3E}">
        <p14:creationId xmlns:p14="http://schemas.microsoft.com/office/powerpoint/2010/main" val="132683449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D212837-94A3-4B4E-88D2-6CA5C1C62B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One-way forms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D401FB-8DC3-47E1-971E-FCE9AF5295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575" y="2065587"/>
            <a:ext cx="4656157" cy="4022725"/>
          </a:xfrm>
        </p:spPr>
        <p:txBody>
          <a:bodyPr/>
          <a:lstStyle/>
          <a:p>
            <a:r>
              <a:rPr lang="en-US" dirty="0"/>
              <a:t>Self-service forms creation coming in 2020</a:t>
            </a:r>
          </a:p>
          <a:p>
            <a:r>
              <a:rPr lang="en-US" dirty="0"/>
              <a:t>A </a:t>
            </a:r>
            <a:r>
              <a:rPr lang="en-US" dirty="0" err="1"/>
              <a:t>POC</a:t>
            </a:r>
            <a:r>
              <a:rPr lang="en-US" dirty="0"/>
              <a:t> project to test a partnership between UDM and credit union-defined forms by the end of 2020</a:t>
            </a:r>
          </a:p>
          <a:p>
            <a:r>
              <a:rPr lang="en-US" dirty="0"/>
              <a:t>A high-energy effort to create an active forms community and best practice-approach to increase forms usage tenfold</a:t>
            </a:r>
          </a:p>
          <a:p>
            <a:r>
              <a:rPr lang="en-US" dirty="0"/>
              <a:t>New front-end routing to increase member awareness of form gateways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A0A4A0F-5943-433E-BF17-BB0BA5E97C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24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7CF2F553-D626-4037-ACEF-A48B7A95B97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729575" y="1654866"/>
            <a:ext cx="4656157" cy="342968"/>
          </a:xfrm>
        </p:spPr>
        <p:txBody>
          <a:bodyPr/>
          <a:lstStyle/>
          <a:p>
            <a:r>
              <a:rPr lang="en-US" dirty="0"/>
              <a:t>Non-member apps are a </a:t>
            </a:r>
            <a:r>
              <a:rPr lang="en-US" u="sng" dirty="0"/>
              <a:t>cu</a:t>
            </a:r>
            <a:r>
              <a:rPr lang="en-US" dirty="0"/>
              <a:t> specialty</a:t>
            </a:r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FCB5DB36-D3B5-4460-9791-EA7E003BDCB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443125">
            <a:off x="8092837" y="782058"/>
            <a:ext cx="3558848" cy="46028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10350D03-20D2-4C68-A418-BCA5A4CBA2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9121" y="1569323"/>
            <a:ext cx="3558848" cy="460287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Graphic 8" descr="Paperclip">
            <a:extLst>
              <a:ext uri="{FF2B5EF4-FFF2-40B4-BE49-F238E27FC236}">
                <a16:creationId xmlns:a16="http://schemas.microsoft.com/office/drawing/2014/main" id="{30EAFB41-8888-4493-8F77-7DA8178DE60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7811764" y="134072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828302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Picture 27" descr="A screenshot of a cell phone&#10;&#10;Description automatically generated">
            <a:extLst>
              <a:ext uri="{FF2B5EF4-FFF2-40B4-BE49-F238E27FC236}">
                <a16:creationId xmlns:a16="http://schemas.microsoft.com/office/drawing/2014/main" id="{19B5CD62-19B9-4983-B9CE-71AB380C952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955"/>
          <a:stretch/>
        </p:blipFill>
        <p:spPr>
          <a:xfrm>
            <a:off x="5370827" y="2475740"/>
            <a:ext cx="5107949" cy="32994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8D2E5D-5956-44DF-A657-1689CF7A03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" y="296667"/>
            <a:ext cx="4041720" cy="1828800"/>
          </a:xfrm>
        </p:spPr>
        <p:txBody>
          <a:bodyPr/>
          <a:lstStyle/>
          <a:p>
            <a:r>
              <a:rPr lang="en-US" sz="2800" dirty="0"/>
              <a:t>New activation scheme for first-time online banking users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135BCB83-BD50-4315-AE7D-D08ABF1181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2262627"/>
            <a:ext cx="3657600" cy="1554480"/>
          </a:xfrm>
        </p:spPr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Enabling internet channels for borrowing members should be no big deal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EDDD6CC-AB51-425D-B034-F97DBAD1A2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25</a:t>
            </a:fld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2850EEB-502C-4BC2-9426-E71A883731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73" y="3725651"/>
            <a:ext cx="4410532" cy="2255385"/>
          </a:xfrm>
          <a:prstGeom prst="rect">
            <a:avLst/>
          </a:prstGeom>
        </p:spPr>
      </p:pic>
      <p:sp>
        <p:nvSpPr>
          <p:cNvPr id="8" name="Flowchart: Process 7">
            <a:extLst>
              <a:ext uri="{FF2B5EF4-FFF2-40B4-BE49-F238E27FC236}">
                <a16:creationId xmlns:a16="http://schemas.microsoft.com/office/drawing/2014/main" id="{1C282974-9F27-4A25-93C8-DD20FB413440}"/>
              </a:ext>
            </a:extLst>
          </p:cNvPr>
          <p:cNvSpPr/>
          <p:nvPr/>
        </p:nvSpPr>
        <p:spPr>
          <a:xfrm>
            <a:off x="806382" y="6139763"/>
            <a:ext cx="5013776" cy="518797"/>
          </a:xfrm>
          <a:prstGeom prst="flowChartProcess">
            <a:avLst/>
          </a:prstGeom>
          <a:ln>
            <a:noFill/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Just turn it on:  Tool #569 Online/Mobile/Text Banking VMS Config &gt; Online Banking Password and Security Settings </a:t>
            </a:r>
          </a:p>
        </p:txBody>
      </p:sp>
      <p:pic>
        <p:nvPicPr>
          <p:cNvPr id="26" name="Picture 25" descr="A screenshot of a cell phone&#10;&#10;Description automatically generated">
            <a:extLst>
              <a:ext uri="{FF2B5EF4-FFF2-40B4-BE49-F238E27FC236}">
                <a16:creationId xmlns:a16="http://schemas.microsoft.com/office/drawing/2014/main" id="{A8649294-74DE-48E2-AB60-8767A3F9A97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0940" y="179367"/>
            <a:ext cx="2228521" cy="199848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33411C9C-3A84-4D05-ADBF-C65A4913D363}"/>
              </a:ext>
            </a:extLst>
          </p:cNvPr>
          <p:cNvSpPr/>
          <p:nvPr/>
        </p:nvSpPr>
        <p:spPr>
          <a:xfrm>
            <a:off x="7401461" y="4994805"/>
            <a:ext cx="3856008" cy="139447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" name="Picture 29" descr="A screenshot of a cell phone&#10;&#10;Description automatically generated">
            <a:extLst>
              <a:ext uri="{FF2B5EF4-FFF2-40B4-BE49-F238E27FC236}">
                <a16:creationId xmlns:a16="http://schemas.microsoft.com/office/drawing/2014/main" id="{B8B20F51-630D-4432-BD75-89F5DB9E97A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423"/>
          <a:stretch/>
        </p:blipFill>
        <p:spPr>
          <a:xfrm>
            <a:off x="7526025" y="5102815"/>
            <a:ext cx="4665975" cy="1919085"/>
          </a:xfrm>
          <a:prstGeom prst="rect">
            <a:avLst/>
          </a:prstGeom>
        </p:spPr>
      </p:pic>
      <p:pic>
        <p:nvPicPr>
          <p:cNvPr id="32" name="Picture 31" descr="A screenshot of a social media post&#10;&#10;Description automatically generated">
            <a:extLst>
              <a:ext uri="{FF2B5EF4-FFF2-40B4-BE49-F238E27FC236}">
                <a16:creationId xmlns:a16="http://schemas.microsoft.com/office/drawing/2014/main" id="{F6F5FA50-F12C-4C71-9866-87EEC9BBA33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" t="27182" r="67107" b="2357"/>
          <a:stretch/>
        </p:blipFill>
        <p:spPr>
          <a:xfrm>
            <a:off x="4488732" y="246068"/>
            <a:ext cx="2209395" cy="1998480"/>
          </a:xfrm>
          <a:prstGeom prst="rect">
            <a:avLst/>
          </a:prstGeom>
        </p:spPr>
      </p:pic>
      <p:sp>
        <p:nvSpPr>
          <p:cNvPr id="33" name="Oval 32">
            <a:extLst>
              <a:ext uri="{FF2B5EF4-FFF2-40B4-BE49-F238E27FC236}">
                <a16:creationId xmlns:a16="http://schemas.microsoft.com/office/drawing/2014/main" id="{0A5A2FEC-E43E-453F-8978-A64582B6CA3D}"/>
              </a:ext>
            </a:extLst>
          </p:cNvPr>
          <p:cNvSpPr/>
          <p:nvPr/>
        </p:nvSpPr>
        <p:spPr>
          <a:xfrm>
            <a:off x="5461958" y="1710171"/>
            <a:ext cx="1268083" cy="276242"/>
          </a:xfrm>
          <a:prstGeom prst="ellipse">
            <a:avLst/>
          </a:prstGeom>
          <a:noFill/>
          <a:ln w="38100">
            <a:solidFill>
              <a:srgbClr val="FFFF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 descr="A picture containing flying&#10;&#10;Description automatically generated">
            <a:extLst>
              <a:ext uri="{FF2B5EF4-FFF2-40B4-BE49-F238E27FC236}">
                <a16:creationId xmlns:a16="http://schemas.microsoft.com/office/drawing/2014/main" id="{0B01EBEB-F92C-4C08-98C5-E1BCA240AB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74371" flipH="1" flipV="1">
            <a:off x="6475616" y="938473"/>
            <a:ext cx="1511683" cy="15116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39" name="Picture 38" descr="A picture containing flying&#10;&#10;Description automatically generated">
            <a:extLst>
              <a:ext uri="{FF2B5EF4-FFF2-40B4-BE49-F238E27FC236}">
                <a16:creationId xmlns:a16="http://schemas.microsoft.com/office/drawing/2014/main" id="{BBCFA180-AC7F-4B76-9223-C06B937ACCD1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7604" flipH="1">
            <a:off x="8874170" y="1716122"/>
            <a:ext cx="1511683" cy="15116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0" name="Picture 39" descr="A picture containing flying&#10;&#10;Description automatically generated">
            <a:extLst>
              <a:ext uri="{FF2B5EF4-FFF2-40B4-BE49-F238E27FC236}">
                <a16:creationId xmlns:a16="http://schemas.microsoft.com/office/drawing/2014/main" id="{D4F4C1B2-9BAA-4428-96E0-D2019DD7EF44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5744464">
            <a:off x="6189237" y="5007011"/>
            <a:ext cx="1511683" cy="1511683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64610428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BB2FE9-B8F8-45A4-904D-96A72BC16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355124"/>
            <a:ext cx="3657600" cy="1828800"/>
          </a:xfrm>
        </p:spPr>
        <p:txBody>
          <a:bodyPr/>
          <a:lstStyle/>
          <a:p>
            <a:r>
              <a:rPr lang="en-US" dirty="0"/>
              <a:t>Where to begin?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F7D4237-AEC1-4AC0-B640-727D73BD72F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234730" y="478173"/>
            <a:ext cx="6492981" cy="569402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2800" dirty="0"/>
              <a:t>How would you prioritize these?</a:t>
            </a:r>
          </a:p>
          <a:p>
            <a:pPr marL="966788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+mj-lt"/>
            </a:endParaRPr>
          </a:p>
          <a:p>
            <a:pPr marL="966788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+mj-lt"/>
              </a:rPr>
              <a:t>The member experience</a:t>
            </a:r>
          </a:p>
          <a:p>
            <a:pPr marL="966788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+mj-lt"/>
            </a:endParaRPr>
          </a:p>
          <a:p>
            <a:pPr marL="966788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+mj-lt"/>
            </a:endParaRPr>
          </a:p>
          <a:p>
            <a:pPr marL="966788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+mj-lt"/>
              </a:rPr>
              <a:t>The CU loan officer’s experience</a:t>
            </a:r>
          </a:p>
          <a:p>
            <a:pPr marL="966788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+mj-lt"/>
            </a:endParaRPr>
          </a:p>
          <a:p>
            <a:pPr marL="966788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+mj-lt"/>
            </a:endParaRPr>
          </a:p>
          <a:p>
            <a:pPr marL="966788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+mj-lt"/>
              </a:rPr>
              <a:t>The lending VP’s experience</a:t>
            </a:r>
          </a:p>
          <a:p>
            <a:pPr marL="966788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+mj-lt"/>
            </a:endParaRPr>
          </a:p>
          <a:p>
            <a:pPr marL="966788" indent="0">
              <a:lnSpc>
                <a:spcPct val="100000"/>
              </a:lnSpc>
              <a:spcBef>
                <a:spcPts val="0"/>
              </a:spcBef>
              <a:buNone/>
            </a:pPr>
            <a:endParaRPr lang="en-US" sz="2400" dirty="0">
              <a:latin typeface="+mj-lt"/>
            </a:endParaRPr>
          </a:p>
          <a:p>
            <a:pPr marL="966788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2400" dirty="0">
                <a:latin typeface="+mj-lt"/>
              </a:rPr>
              <a:t>The credit union CEO’s experience</a:t>
            </a:r>
            <a:endParaRPr lang="en-US" sz="2800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8D3D8A2A-7E82-4B13-BDF2-4641A628A0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2321084"/>
            <a:ext cx="3657600" cy="1554480"/>
          </a:xfrm>
        </p:spPr>
        <p:txBody>
          <a:bodyPr/>
          <a:lstStyle/>
          <a:p>
            <a:r>
              <a:rPr lang="en-US" sz="2400" dirty="0">
                <a:solidFill>
                  <a:schemeClr val="accent1">
                    <a:lumMod val="20000"/>
                    <a:lumOff val="80000"/>
                  </a:schemeClr>
                </a:solidFill>
              </a:rPr>
              <a:t>If it’s all about experience, then whose experience matters the most?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FA5C24E-C644-4864-9390-A153B86184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26</a:t>
            </a:fld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0D19988-7092-4F61-AD09-C372661B0281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6851102" y="5715000"/>
            <a:ext cx="5120916" cy="914400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It might surprise you what I learned in some credit unions this summer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182D98B-B96B-4F96-A14F-8F549F1E4EF4}"/>
              </a:ext>
            </a:extLst>
          </p:cNvPr>
          <p:cNvSpPr/>
          <p:nvPr/>
        </p:nvSpPr>
        <p:spPr>
          <a:xfrm>
            <a:off x="5377658" y="1167166"/>
            <a:ext cx="581891" cy="581891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A6D353-5506-4BC9-98F4-7B591B74C223}"/>
              </a:ext>
            </a:extLst>
          </p:cNvPr>
          <p:cNvSpPr/>
          <p:nvPr/>
        </p:nvSpPr>
        <p:spPr>
          <a:xfrm>
            <a:off x="5377658" y="2272954"/>
            <a:ext cx="581891" cy="581891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BF38859-C703-4824-ABF8-77DA47D3DCFB}"/>
              </a:ext>
            </a:extLst>
          </p:cNvPr>
          <p:cNvSpPr/>
          <p:nvPr/>
        </p:nvSpPr>
        <p:spPr>
          <a:xfrm>
            <a:off x="5377658" y="3356413"/>
            <a:ext cx="581891" cy="581891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ED15C81-8A5C-48F2-98F4-B979F01874DC}"/>
              </a:ext>
            </a:extLst>
          </p:cNvPr>
          <p:cNvSpPr/>
          <p:nvPr/>
        </p:nvSpPr>
        <p:spPr>
          <a:xfrm>
            <a:off x="5377657" y="4480560"/>
            <a:ext cx="581891" cy="581891"/>
          </a:xfrm>
          <a:prstGeom prst="rect">
            <a:avLst/>
          </a:prstGeom>
          <a:solidFill>
            <a:schemeClr val="bg1"/>
          </a:solidFill>
          <a:ln w="76200"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5" name="Picture 14" descr="A person using a computer&#10;&#10;Description automatically generated">
            <a:extLst>
              <a:ext uri="{FF2B5EF4-FFF2-40B4-BE49-F238E27FC236}">
                <a16:creationId xmlns:a16="http://schemas.microsoft.com/office/drawing/2014/main" id="{BAD928A5-60DF-4BB2-84E1-3E5DFF2591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4"/>
              </a:ext>
            </a:extLst>
          </a:blip>
          <a:stretch>
            <a:fillRect/>
          </a:stretch>
        </p:blipFill>
        <p:spPr>
          <a:xfrm>
            <a:off x="694438" y="4365727"/>
            <a:ext cx="3375867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658423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5DDA5B-445C-40D0-A9DE-C2D5E7116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27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E12873-C235-418B-97FE-4BB598A3ADD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5425"/>
            <a:ext cx="10166350" cy="1254125"/>
          </a:xfrm>
        </p:spPr>
        <p:txBody>
          <a:bodyPr/>
          <a:lstStyle/>
          <a:p>
            <a:r>
              <a:rPr lang="en-US" dirty="0"/>
              <a:t>LOS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0C6E401-0933-4D3B-8BE8-8D918C89036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390"/>
            <a:ext cx="12191999" cy="6855220"/>
          </a:xfrm>
          <a:prstGeom prst="rect">
            <a:avLst/>
          </a:prstGeom>
        </p:spPr>
      </p:pic>
      <p:sp>
        <p:nvSpPr>
          <p:cNvPr id="7" name="Cloud Callout 1">
            <a:extLst>
              <a:ext uri="{FF2B5EF4-FFF2-40B4-BE49-F238E27FC236}">
                <a16:creationId xmlns:a16="http://schemas.microsoft.com/office/drawing/2014/main" id="{235C6F19-FE09-4EF4-87DD-15E7BAC49DA8}"/>
              </a:ext>
            </a:extLst>
          </p:cNvPr>
          <p:cNvSpPr/>
          <p:nvPr/>
        </p:nvSpPr>
        <p:spPr>
          <a:xfrm>
            <a:off x="8421816" y="4934426"/>
            <a:ext cx="3390956" cy="1546086"/>
          </a:xfrm>
          <a:prstGeom prst="cloudCallout">
            <a:avLst>
              <a:gd name="adj1" fmla="val -52327"/>
              <a:gd name="adj2" fmla="val -57276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Today’s CU*BASE LOS </a:t>
            </a:r>
            <a:r>
              <a:rPr lang="en-US" dirty="0">
                <a:solidFill>
                  <a:schemeClr val="bg1"/>
                </a:solidFill>
              </a:rPr>
              <a:t>“The Loan Queue”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B396883-5636-485D-B899-8743DDA35DD7}"/>
              </a:ext>
            </a:extLst>
          </p:cNvPr>
          <p:cNvSpPr/>
          <p:nvPr/>
        </p:nvSpPr>
        <p:spPr>
          <a:xfrm>
            <a:off x="4094997" y="6358856"/>
            <a:ext cx="2738449" cy="26588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Mockup only;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89306610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ADB65AD6-95FD-4189-B8CC-38B64B1E04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28</a:t>
            </a:fld>
            <a:endParaRPr lang="en-US" dirty="0"/>
          </a:p>
        </p:txBody>
      </p:sp>
      <p:pic>
        <p:nvPicPr>
          <p:cNvPr id="4" name="Picture 3" descr="A screenshot of a computer screen&#10;&#10;Description automatically generated">
            <a:extLst>
              <a:ext uri="{FF2B5EF4-FFF2-40B4-BE49-F238E27FC236}">
                <a16:creationId xmlns:a16="http://schemas.microsoft.com/office/drawing/2014/main" id="{62558430-84A5-4FDD-BEB4-E4D9FF1AAF8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5" name="Cloud Callout 1">
            <a:extLst>
              <a:ext uri="{FF2B5EF4-FFF2-40B4-BE49-F238E27FC236}">
                <a16:creationId xmlns:a16="http://schemas.microsoft.com/office/drawing/2014/main" id="{7C4D90F6-29F3-46BC-99D3-8C830ECB3BF9}"/>
              </a:ext>
            </a:extLst>
          </p:cNvPr>
          <p:cNvSpPr/>
          <p:nvPr/>
        </p:nvSpPr>
        <p:spPr>
          <a:xfrm>
            <a:off x="8421816" y="4911001"/>
            <a:ext cx="3390956" cy="1592937"/>
          </a:xfrm>
          <a:prstGeom prst="cloudCallout">
            <a:avLst>
              <a:gd name="adj1" fmla="val -52327"/>
              <a:gd name="adj2" fmla="val -57276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Today’s CU*BASE LOS</a:t>
            </a:r>
          </a:p>
          <a:p>
            <a:pPr algn="ctr"/>
            <a:r>
              <a:rPr lang="en-US" sz="2000" dirty="0">
                <a:solidFill>
                  <a:schemeClr val="bg1"/>
                </a:solidFill>
              </a:rPr>
              <a:t>(standard size)</a:t>
            </a:r>
            <a:endParaRPr lang="en-US" sz="1600" dirty="0">
              <a:solidFill>
                <a:schemeClr val="bg1"/>
              </a:solidFill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E2C931A6-D133-4E8F-A590-D004DA126D8B}"/>
              </a:ext>
            </a:extLst>
          </p:cNvPr>
          <p:cNvSpPr/>
          <p:nvPr/>
        </p:nvSpPr>
        <p:spPr>
          <a:xfrm>
            <a:off x="4094997" y="6358856"/>
            <a:ext cx="2738449" cy="26588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Mockup only;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4048053520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24B41A8-CC36-4708-BAEA-D72FBCA1DC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29</a:t>
            </a:fld>
            <a:endParaRPr lang="en-US" dirty="0"/>
          </a:p>
        </p:txBody>
      </p:sp>
      <p:pic>
        <p:nvPicPr>
          <p:cNvPr id="10" name="Picture 9" descr="A screen shot of a computer&#10;&#10;Description automatically generated">
            <a:extLst>
              <a:ext uri="{FF2B5EF4-FFF2-40B4-BE49-F238E27FC236}">
                <a16:creationId xmlns:a16="http://schemas.microsoft.com/office/drawing/2014/main" id="{EB7A62C9-1CB8-4946-93E1-6E3010656EF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0"/>
            <a:ext cx="12192000" cy="6855220"/>
          </a:xfrm>
          <a:prstGeom prst="rect">
            <a:avLst/>
          </a:prstGeom>
        </p:spPr>
      </p:pic>
      <p:sp>
        <p:nvSpPr>
          <p:cNvPr id="11" name="Cloud Callout 1">
            <a:extLst>
              <a:ext uri="{FF2B5EF4-FFF2-40B4-BE49-F238E27FC236}">
                <a16:creationId xmlns:a16="http://schemas.microsoft.com/office/drawing/2014/main" id="{83F24638-9A04-488B-88F5-744FF19381D7}"/>
              </a:ext>
            </a:extLst>
          </p:cNvPr>
          <p:cNvSpPr/>
          <p:nvPr/>
        </p:nvSpPr>
        <p:spPr>
          <a:xfrm>
            <a:off x="8630493" y="3429000"/>
            <a:ext cx="3207301" cy="1686639"/>
          </a:xfrm>
          <a:prstGeom prst="cloudCallout">
            <a:avLst>
              <a:gd name="adj1" fmla="val -55310"/>
              <a:gd name="adj2" fmla="val -66417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Tomorrow’s CU*BASE LOS (size L)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32CD0408-8192-4984-9A7E-0FF9063ADAA4}"/>
              </a:ext>
            </a:extLst>
          </p:cNvPr>
          <p:cNvSpPr/>
          <p:nvPr/>
        </p:nvSpPr>
        <p:spPr>
          <a:xfrm>
            <a:off x="4094997" y="6358856"/>
            <a:ext cx="2738449" cy="26588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Mockup only;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14081408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1A0437-F4D6-45BA-B0CF-6F028CECFF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PROJECTS THAT INSPIRE AND PROVE OUR POINT</a:t>
            </a:r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76EF3B57-8237-4289-A341-7F4B677AFDF6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1Click Credit Card Offers</a:t>
            </a:r>
          </a:p>
          <a:p>
            <a:pPr lvl="1"/>
            <a:r>
              <a:rPr lang="en-US" dirty="0"/>
              <a:t>Asking the member if they want a loan:  transferring the power of deciding to the consumer</a:t>
            </a:r>
          </a:p>
          <a:p>
            <a:r>
              <a:rPr lang="en-US" b="1" dirty="0">
                <a:solidFill>
                  <a:schemeClr val="accent1"/>
                </a:solidFill>
              </a:rPr>
              <a:t>CD-secured Loans</a:t>
            </a:r>
          </a:p>
          <a:p>
            <a:pPr lvl="1"/>
            <a:r>
              <a:rPr lang="en-US" dirty="0"/>
              <a:t>Shock and awe: a click in an unexpected place that creates an unexpected transaction</a:t>
            </a:r>
          </a:p>
          <a:p>
            <a:r>
              <a:rPr lang="en-US" b="1" dirty="0">
                <a:solidFill>
                  <a:schemeClr val="accent1"/>
                </a:solidFill>
              </a:rPr>
              <a:t>Loan Modifications</a:t>
            </a:r>
          </a:p>
          <a:p>
            <a:pPr lvl="1"/>
            <a:r>
              <a:rPr lang="en-US" dirty="0"/>
              <a:t>Maintenance re-envisioned as goods to be sold via the internet</a:t>
            </a:r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A55B2391-4F7B-473F-94C9-42607BEC584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914417" y="2149475"/>
            <a:ext cx="5371800" cy="4022724"/>
          </a:xfrm>
        </p:spPr>
        <p:txBody>
          <a:bodyPr/>
          <a:lstStyle/>
          <a:p>
            <a:r>
              <a:rPr lang="en-US" b="1" dirty="0">
                <a:solidFill>
                  <a:schemeClr val="accent1"/>
                </a:solidFill>
              </a:rPr>
              <a:t>CLR Path </a:t>
            </a:r>
            <a:r>
              <a:rPr lang="en-US" dirty="0"/>
              <a:t>and automated decision models</a:t>
            </a:r>
          </a:p>
          <a:p>
            <a:pPr lvl="1"/>
            <a:r>
              <a:rPr lang="en-US" dirty="0"/>
              <a:t>Highlighting what </a:t>
            </a:r>
            <a:r>
              <a:rPr lang="en-US" i="1" dirty="0"/>
              <a:t>you </a:t>
            </a:r>
            <a:r>
              <a:rPr lang="en-US" dirty="0"/>
              <a:t>know is more important than what everyone knows</a:t>
            </a:r>
          </a:p>
          <a:p>
            <a:r>
              <a:rPr lang="en-US" dirty="0"/>
              <a:t>A New </a:t>
            </a:r>
            <a:r>
              <a:rPr lang="en-US" b="1" dirty="0" err="1">
                <a:solidFill>
                  <a:schemeClr val="accent1"/>
                </a:solidFill>
              </a:rPr>
              <a:t>eSigning</a:t>
            </a:r>
            <a:r>
              <a:rPr lang="en-US" b="1" dirty="0">
                <a:solidFill>
                  <a:schemeClr val="accent1"/>
                </a:solidFill>
              </a:rPr>
              <a:t> Experience</a:t>
            </a:r>
          </a:p>
          <a:p>
            <a:pPr lvl="1"/>
            <a:r>
              <a:rPr lang="en-US" dirty="0"/>
              <a:t>Upgrading a symbolic ceremony for speed, convenience, and opportunity</a:t>
            </a:r>
          </a:p>
          <a:p>
            <a:r>
              <a:rPr lang="en-US" dirty="0"/>
              <a:t>Firing up </a:t>
            </a:r>
            <a:r>
              <a:rPr lang="en-US" b="1" dirty="0">
                <a:solidFill>
                  <a:schemeClr val="accent1"/>
                </a:solidFill>
              </a:rPr>
              <a:t>a new approach for internet lending </a:t>
            </a:r>
            <a:r>
              <a:rPr lang="en-US" dirty="0"/>
              <a:t>via the CU*BASE LOS platform</a:t>
            </a:r>
          </a:p>
          <a:p>
            <a:pPr lvl="1"/>
            <a:r>
              <a:rPr lang="en-US" dirty="0"/>
              <a:t>Armed with CEO Strategic Developers Boot Camp projects, we’ll take another crack at the perfect internet LOS approach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2F757E-32BF-4D80-BFF2-AE11E705F8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3</a:t>
            </a:fld>
            <a:endParaRPr lang="en-US" dirty="0"/>
          </a:p>
        </p:txBody>
      </p:sp>
      <p:sp>
        <p:nvSpPr>
          <p:cNvPr id="14" name="Text Placeholder 13">
            <a:extLst>
              <a:ext uri="{FF2B5EF4-FFF2-40B4-BE49-F238E27FC236}">
                <a16:creationId xmlns:a16="http://schemas.microsoft.com/office/drawing/2014/main" id="{9CF7ABB5-44A1-4ABC-889D-D72D2CF5EFB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RETAILING: ACTIVITIES INVOLVED IN SELLING GOODS TO ULTIMATE CONSUMERS</a:t>
            </a:r>
          </a:p>
        </p:txBody>
      </p:sp>
    </p:spTree>
    <p:extLst>
      <p:ext uri="{BB962C8B-B14F-4D97-AF65-F5344CB8AC3E}">
        <p14:creationId xmlns:p14="http://schemas.microsoft.com/office/powerpoint/2010/main" val="364133061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5DDA5B-445C-40D0-A9DE-C2D5E7116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30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E12873-C235-418B-97FE-4BB598A3ADD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5425"/>
            <a:ext cx="10166350" cy="1254125"/>
          </a:xfrm>
        </p:spPr>
        <p:txBody>
          <a:bodyPr/>
          <a:lstStyle/>
          <a:p>
            <a:r>
              <a:rPr lang="en-US" dirty="0"/>
              <a:t>LOS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9AE03C-3754-4310-87E3-0E6C876A0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2045"/>
            <a:ext cx="12191999" cy="6493910"/>
          </a:xfrm>
          <a:prstGeom prst="rect">
            <a:avLst/>
          </a:prstGeom>
        </p:spPr>
      </p:pic>
      <p:sp>
        <p:nvSpPr>
          <p:cNvPr id="7" name="Cloud Callout 1">
            <a:extLst>
              <a:ext uri="{FF2B5EF4-FFF2-40B4-BE49-F238E27FC236}">
                <a16:creationId xmlns:a16="http://schemas.microsoft.com/office/drawing/2014/main" id="{347D2841-8634-4355-85FD-1B2D191808B8}"/>
              </a:ext>
            </a:extLst>
          </p:cNvPr>
          <p:cNvSpPr/>
          <p:nvPr/>
        </p:nvSpPr>
        <p:spPr>
          <a:xfrm>
            <a:off x="7908358" y="3847999"/>
            <a:ext cx="3207301" cy="1686639"/>
          </a:xfrm>
          <a:prstGeom prst="cloudCallout">
            <a:avLst>
              <a:gd name="adj1" fmla="val -55310"/>
              <a:gd name="adj2" fmla="val -66417"/>
            </a:avLst>
          </a:prstGeom>
          <a:ln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Tomorrow’s CU*BASE LOS (size XL)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09A9D823-D22F-4D55-AEFB-8D1FF5B867CF}"/>
              </a:ext>
            </a:extLst>
          </p:cNvPr>
          <p:cNvSpPr/>
          <p:nvPr/>
        </p:nvSpPr>
        <p:spPr>
          <a:xfrm>
            <a:off x="4094997" y="6358856"/>
            <a:ext cx="2738449" cy="26588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Mockup only;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24949178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5DDA5B-445C-40D0-A9DE-C2D5E7116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31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E12873-C235-418B-97FE-4BB598A3ADD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5425"/>
            <a:ext cx="10166350" cy="1254125"/>
          </a:xfrm>
        </p:spPr>
        <p:txBody>
          <a:bodyPr/>
          <a:lstStyle/>
          <a:p>
            <a:r>
              <a:rPr lang="en-US" dirty="0"/>
              <a:t>LOS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9AE03C-3754-4310-87E3-0E6C876A0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2045"/>
            <a:ext cx="12191999" cy="6493910"/>
          </a:xfrm>
          <a:prstGeom prst="rect">
            <a:avLst/>
          </a:prstGeom>
        </p:spPr>
      </p:pic>
      <p:sp>
        <p:nvSpPr>
          <p:cNvPr id="7" name="Cloud Callout 1">
            <a:extLst>
              <a:ext uri="{FF2B5EF4-FFF2-40B4-BE49-F238E27FC236}">
                <a16:creationId xmlns:a16="http://schemas.microsoft.com/office/drawing/2014/main" id="{FFD6D4A5-FB76-411D-BD81-5E023490BA42}"/>
              </a:ext>
            </a:extLst>
          </p:cNvPr>
          <p:cNvSpPr/>
          <p:nvPr/>
        </p:nvSpPr>
        <p:spPr>
          <a:xfrm>
            <a:off x="5326646" y="3295753"/>
            <a:ext cx="2723276" cy="983873"/>
          </a:xfrm>
          <a:prstGeom prst="cloudCallout">
            <a:avLst>
              <a:gd name="adj1" fmla="val -39522"/>
              <a:gd name="adj2" fmla="val 57239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Delivery channel descriptions, not codes</a:t>
            </a:r>
          </a:p>
        </p:txBody>
      </p:sp>
      <p:sp>
        <p:nvSpPr>
          <p:cNvPr id="10" name="Cloud Callout 1">
            <a:extLst>
              <a:ext uri="{FF2B5EF4-FFF2-40B4-BE49-F238E27FC236}">
                <a16:creationId xmlns:a16="http://schemas.microsoft.com/office/drawing/2014/main" id="{61BF9D2E-0BF6-4107-8C7F-3B27470E5C60}"/>
              </a:ext>
            </a:extLst>
          </p:cNvPr>
          <p:cNvSpPr/>
          <p:nvPr/>
        </p:nvSpPr>
        <p:spPr>
          <a:xfrm>
            <a:off x="729575" y="4279626"/>
            <a:ext cx="1770590" cy="655915"/>
          </a:xfrm>
          <a:prstGeom prst="cloudCallout">
            <a:avLst>
              <a:gd name="adj1" fmla="val 56633"/>
              <a:gd name="adj2" fmla="val 6644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Embedded list functions</a:t>
            </a:r>
          </a:p>
        </p:txBody>
      </p:sp>
      <p:sp>
        <p:nvSpPr>
          <p:cNvPr id="11" name="Cloud Callout 1">
            <a:extLst>
              <a:ext uri="{FF2B5EF4-FFF2-40B4-BE49-F238E27FC236}">
                <a16:creationId xmlns:a16="http://schemas.microsoft.com/office/drawing/2014/main" id="{282C19EC-780D-4232-9E97-689D8B63373C}"/>
              </a:ext>
            </a:extLst>
          </p:cNvPr>
          <p:cNvSpPr/>
          <p:nvPr/>
        </p:nvSpPr>
        <p:spPr>
          <a:xfrm>
            <a:off x="5704001" y="37207"/>
            <a:ext cx="1645704" cy="655915"/>
          </a:xfrm>
          <a:prstGeom prst="cloudCallout">
            <a:avLst>
              <a:gd name="adj1" fmla="val -49663"/>
              <a:gd name="adj2" fmla="val 8222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Larger font sizes</a:t>
            </a:r>
          </a:p>
        </p:txBody>
      </p:sp>
      <p:sp>
        <p:nvSpPr>
          <p:cNvPr id="12" name="Cloud Callout 1">
            <a:extLst>
              <a:ext uri="{FF2B5EF4-FFF2-40B4-BE49-F238E27FC236}">
                <a16:creationId xmlns:a16="http://schemas.microsoft.com/office/drawing/2014/main" id="{ACDB6F66-C7BA-4A6D-B8DE-C0F29B9D26D6}"/>
              </a:ext>
            </a:extLst>
          </p:cNvPr>
          <p:cNvSpPr/>
          <p:nvPr/>
        </p:nvSpPr>
        <p:spPr>
          <a:xfrm>
            <a:off x="10207351" y="5008917"/>
            <a:ext cx="1874657" cy="983873"/>
          </a:xfrm>
          <a:prstGeom prst="cloudCallout">
            <a:avLst>
              <a:gd name="adj1" fmla="val 737"/>
              <a:gd name="adj2" fmla="val -10233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Emphasis is on the queue, not the filters</a:t>
            </a:r>
          </a:p>
        </p:txBody>
      </p:sp>
      <p:sp>
        <p:nvSpPr>
          <p:cNvPr id="14" name="Cloud Callout 1">
            <a:extLst>
              <a:ext uri="{FF2B5EF4-FFF2-40B4-BE49-F238E27FC236}">
                <a16:creationId xmlns:a16="http://schemas.microsoft.com/office/drawing/2014/main" id="{237CBC9D-33BC-416C-B19D-E756DCCCDA26}"/>
              </a:ext>
            </a:extLst>
          </p:cNvPr>
          <p:cNvSpPr/>
          <p:nvPr/>
        </p:nvSpPr>
        <p:spPr>
          <a:xfrm>
            <a:off x="6980498" y="1832310"/>
            <a:ext cx="2723276" cy="983873"/>
          </a:xfrm>
          <a:prstGeom prst="cloudCallout">
            <a:avLst>
              <a:gd name="adj1" fmla="val -45858"/>
              <a:gd name="adj2" fmla="val -54989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Separate columns, no more cryptic color-coding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465A1B18-6290-4732-98F7-EE8555C53016}"/>
              </a:ext>
            </a:extLst>
          </p:cNvPr>
          <p:cNvSpPr/>
          <p:nvPr/>
        </p:nvSpPr>
        <p:spPr>
          <a:xfrm>
            <a:off x="4094997" y="6358856"/>
            <a:ext cx="2738449" cy="26588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Mockup only; subject to change</a:t>
            </a:r>
          </a:p>
        </p:txBody>
      </p:sp>
    </p:spTree>
    <p:extLst>
      <p:ext uri="{BB962C8B-B14F-4D97-AF65-F5344CB8AC3E}">
        <p14:creationId xmlns:p14="http://schemas.microsoft.com/office/powerpoint/2010/main" val="230911066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5DDA5B-445C-40D0-A9DE-C2D5E7116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32</a:t>
            </a:fld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E12873-C235-418B-97FE-4BB598A3ADD8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0" y="225425"/>
            <a:ext cx="10166350" cy="1254125"/>
          </a:xfrm>
        </p:spPr>
        <p:txBody>
          <a:bodyPr/>
          <a:lstStyle/>
          <a:p>
            <a:r>
              <a:rPr lang="en-US" dirty="0"/>
              <a:t>LOS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9AE03C-3754-4310-87E3-0E6C876A078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82045"/>
            <a:ext cx="12191999" cy="6493910"/>
          </a:xfrm>
          <a:prstGeom prst="rect">
            <a:avLst/>
          </a:prstGeom>
        </p:spPr>
      </p:pic>
      <p:sp>
        <p:nvSpPr>
          <p:cNvPr id="7" name="Cloud Callout 1">
            <a:extLst>
              <a:ext uri="{FF2B5EF4-FFF2-40B4-BE49-F238E27FC236}">
                <a16:creationId xmlns:a16="http://schemas.microsoft.com/office/drawing/2014/main" id="{FFD6D4A5-FB76-411D-BD81-5E023490BA42}"/>
              </a:ext>
            </a:extLst>
          </p:cNvPr>
          <p:cNvSpPr/>
          <p:nvPr/>
        </p:nvSpPr>
        <p:spPr>
          <a:xfrm>
            <a:off x="5326646" y="3295753"/>
            <a:ext cx="2723276" cy="983873"/>
          </a:xfrm>
          <a:prstGeom prst="cloudCallout">
            <a:avLst>
              <a:gd name="adj1" fmla="val -39522"/>
              <a:gd name="adj2" fmla="val 57239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Delivery channel descriptions, not codes</a:t>
            </a:r>
          </a:p>
        </p:txBody>
      </p:sp>
      <p:sp>
        <p:nvSpPr>
          <p:cNvPr id="10" name="Cloud Callout 1">
            <a:extLst>
              <a:ext uri="{FF2B5EF4-FFF2-40B4-BE49-F238E27FC236}">
                <a16:creationId xmlns:a16="http://schemas.microsoft.com/office/drawing/2014/main" id="{61BF9D2E-0BF6-4107-8C7F-3B27470E5C60}"/>
              </a:ext>
            </a:extLst>
          </p:cNvPr>
          <p:cNvSpPr/>
          <p:nvPr/>
        </p:nvSpPr>
        <p:spPr>
          <a:xfrm>
            <a:off x="729575" y="4279626"/>
            <a:ext cx="1770590" cy="655915"/>
          </a:xfrm>
          <a:prstGeom prst="cloudCallout">
            <a:avLst>
              <a:gd name="adj1" fmla="val 56633"/>
              <a:gd name="adj2" fmla="val 6644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Embedded list functions</a:t>
            </a:r>
          </a:p>
        </p:txBody>
      </p:sp>
      <p:sp>
        <p:nvSpPr>
          <p:cNvPr id="11" name="Cloud Callout 1">
            <a:extLst>
              <a:ext uri="{FF2B5EF4-FFF2-40B4-BE49-F238E27FC236}">
                <a16:creationId xmlns:a16="http://schemas.microsoft.com/office/drawing/2014/main" id="{282C19EC-780D-4232-9E97-689D8B63373C}"/>
              </a:ext>
            </a:extLst>
          </p:cNvPr>
          <p:cNvSpPr/>
          <p:nvPr/>
        </p:nvSpPr>
        <p:spPr>
          <a:xfrm>
            <a:off x="5704001" y="37207"/>
            <a:ext cx="1645704" cy="655915"/>
          </a:xfrm>
          <a:prstGeom prst="cloudCallout">
            <a:avLst>
              <a:gd name="adj1" fmla="val -49663"/>
              <a:gd name="adj2" fmla="val 82227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Larger font sizes</a:t>
            </a:r>
          </a:p>
        </p:txBody>
      </p:sp>
      <p:sp>
        <p:nvSpPr>
          <p:cNvPr id="12" name="Cloud Callout 1">
            <a:extLst>
              <a:ext uri="{FF2B5EF4-FFF2-40B4-BE49-F238E27FC236}">
                <a16:creationId xmlns:a16="http://schemas.microsoft.com/office/drawing/2014/main" id="{ACDB6F66-C7BA-4A6D-B8DE-C0F29B9D26D6}"/>
              </a:ext>
            </a:extLst>
          </p:cNvPr>
          <p:cNvSpPr/>
          <p:nvPr/>
        </p:nvSpPr>
        <p:spPr>
          <a:xfrm>
            <a:off x="10207351" y="5008917"/>
            <a:ext cx="1874657" cy="983873"/>
          </a:xfrm>
          <a:prstGeom prst="cloudCallout">
            <a:avLst>
              <a:gd name="adj1" fmla="val 737"/>
              <a:gd name="adj2" fmla="val -102335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lIns="0" tIns="0" rIns="0" bIns="0" rtlCol="0" anchor="ctr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Emphasis is on the queue, not the filters</a:t>
            </a:r>
          </a:p>
        </p:txBody>
      </p:sp>
      <p:sp>
        <p:nvSpPr>
          <p:cNvPr id="14" name="Cloud Callout 1">
            <a:extLst>
              <a:ext uri="{FF2B5EF4-FFF2-40B4-BE49-F238E27FC236}">
                <a16:creationId xmlns:a16="http://schemas.microsoft.com/office/drawing/2014/main" id="{237CBC9D-33BC-416C-B19D-E756DCCCDA26}"/>
              </a:ext>
            </a:extLst>
          </p:cNvPr>
          <p:cNvSpPr/>
          <p:nvPr/>
        </p:nvSpPr>
        <p:spPr>
          <a:xfrm>
            <a:off x="6980498" y="1832310"/>
            <a:ext cx="2723276" cy="983873"/>
          </a:xfrm>
          <a:prstGeom prst="cloudCallout">
            <a:avLst>
              <a:gd name="adj1" fmla="val -45858"/>
              <a:gd name="adj2" fmla="val -54989"/>
            </a:avLst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lIns="0" tIns="0" rIns="0" bIns="0" rtlCol="0" anchor="ctr">
            <a:spAutoFit/>
          </a:bodyPr>
          <a:lstStyle/>
          <a:p>
            <a:pPr algn="ctr"/>
            <a:r>
              <a:rPr lang="en-US" sz="1400" dirty="0">
                <a:solidFill>
                  <a:schemeClr val="bg1"/>
                </a:solidFill>
              </a:rPr>
              <a:t>Separate columns, no more cryptic color-coding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1721284A-18D3-466B-BE90-EE63DDB25A48}"/>
              </a:ext>
            </a:extLst>
          </p:cNvPr>
          <p:cNvSpPr/>
          <p:nvPr/>
        </p:nvSpPr>
        <p:spPr>
          <a:xfrm>
            <a:off x="4094997" y="6358856"/>
            <a:ext cx="2738449" cy="265886"/>
          </a:xfrm>
          <a:prstGeom prst="rect">
            <a:avLst/>
          </a:prstGeom>
          <a:solidFill>
            <a:schemeClr val="tx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200" dirty="0">
                <a:solidFill>
                  <a:schemeClr val="bg1"/>
                </a:solidFill>
              </a:rPr>
              <a:t>Mockups only; subject to change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9046C41-3E11-4C3D-878D-A3E1F455F27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Explosion 1 4">
            <a:extLst>
              <a:ext uri="{FF2B5EF4-FFF2-40B4-BE49-F238E27FC236}">
                <a16:creationId xmlns:a16="http://schemas.microsoft.com/office/drawing/2014/main" id="{EC8DB2CB-E613-41EE-BD9D-9D9AE279DE4F}"/>
              </a:ext>
            </a:extLst>
          </p:cNvPr>
          <p:cNvSpPr/>
          <p:nvPr/>
        </p:nvSpPr>
        <p:spPr>
          <a:xfrm>
            <a:off x="1176793" y="-962108"/>
            <a:ext cx="9287124" cy="9287124"/>
          </a:xfrm>
          <a:prstGeom prst="irregularSeal1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schemeClr val="bg1"/>
                </a:solidFill>
              </a:rPr>
              <a:t>COMING SOON: A new “Save Filters” button that will save a user’s favorite sort order and filter settings, then automatically restore them the next time the queue is opened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09F71C8-D87F-49C1-9E89-D765218119DE}"/>
              </a:ext>
            </a:extLst>
          </p:cNvPr>
          <p:cNvSpPr/>
          <p:nvPr/>
        </p:nvSpPr>
        <p:spPr>
          <a:xfrm>
            <a:off x="4590939" y="4559093"/>
            <a:ext cx="2458832" cy="455103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bg1"/>
                </a:solidFill>
              </a:rPr>
              <a:t>Save Filters</a:t>
            </a:r>
          </a:p>
        </p:txBody>
      </p:sp>
    </p:spTree>
    <p:extLst>
      <p:ext uri="{BB962C8B-B14F-4D97-AF65-F5344CB8AC3E}">
        <p14:creationId xmlns:p14="http://schemas.microsoft.com/office/powerpoint/2010/main" val="4049970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cell phone&#10;&#10;Description automatically generated">
            <a:extLst>
              <a:ext uri="{FF2B5EF4-FFF2-40B4-BE49-F238E27FC236}">
                <a16:creationId xmlns:a16="http://schemas.microsoft.com/office/drawing/2014/main" id="{032099E9-ECCD-4EB5-AFDE-3A2B9E01E9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9" t="14923" r="25219" b="29131"/>
          <a:stretch/>
        </p:blipFill>
        <p:spPr>
          <a:xfrm>
            <a:off x="7223849" y="1708141"/>
            <a:ext cx="4748169" cy="4066625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6873F46-55F7-4A58-965A-786D2EC39A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Firing up a new approach for internet lending via the CU*BASE LOS platform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307AF-6B89-491D-AE7E-5C32EF870C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29575" y="2065587"/>
            <a:ext cx="5964840" cy="4022725"/>
          </a:xfrm>
        </p:spPr>
        <p:txBody>
          <a:bodyPr/>
          <a:lstStyle/>
          <a:p>
            <a:r>
              <a:rPr lang="en-US" dirty="0"/>
              <a:t>Allow members to tell us </a:t>
            </a:r>
            <a:r>
              <a:rPr lang="en-US" i="1" dirty="0"/>
              <a:t>when </a:t>
            </a:r>
            <a:r>
              <a:rPr lang="en-US" dirty="0"/>
              <a:t>they want the loan</a:t>
            </a:r>
          </a:p>
          <a:p>
            <a:pPr lvl="1"/>
            <a:r>
              <a:rPr lang="en-US" dirty="0"/>
              <a:t>Sort apps in the queue based on this selection and add new procedures to streamline the process</a:t>
            </a:r>
          </a:p>
          <a:p>
            <a:r>
              <a:rPr lang="en-US" dirty="0"/>
              <a:t>Change how leads are captured and followed up</a:t>
            </a:r>
          </a:p>
          <a:p>
            <a:pPr lvl="1"/>
            <a:r>
              <a:rPr lang="en-US" dirty="0"/>
              <a:t>Add configs to process loan apps differently if they are incomplete, or if they don’t include credit pull authorization, etc.</a:t>
            </a:r>
          </a:p>
          <a:p>
            <a:pPr lvl="1"/>
            <a:r>
              <a:rPr lang="en-US" dirty="0"/>
              <a:t>Create “come-back-and-finish” functionality for internet-enabled members</a:t>
            </a:r>
          </a:p>
          <a:p>
            <a:pPr lvl="1"/>
            <a:r>
              <a:rPr lang="en-US" dirty="0"/>
              <a:t>Build Member Reach-type responses to sort loan apps and clear the queue more effectively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6D967E-1462-45BB-8F54-924CD3932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33</a:t>
            </a:fld>
            <a:endParaRPr lang="en-US" dirty="0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0EF2BA5-D882-48AD-83FB-81D325CB93E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Other Ideas we’re working on now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6EA1925-2FF7-4D91-8ED4-B21D11C680CD}"/>
              </a:ext>
            </a:extLst>
          </p:cNvPr>
          <p:cNvSpPr/>
          <p:nvPr/>
        </p:nvSpPr>
        <p:spPr>
          <a:xfrm>
            <a:off x="9233569" y="1433930"/>
            <a:ext cx="2738449" cy="265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en-US" sz="1050" dirty="0">
                <a:solidFill>
                  <a:schemeClr val="tx2"/>
                </a:solidFill>
              </a:rPr>
              <a:t>Mockup only; subject to change</a:t>
            </a:r>
          </a:p>
        </p:txBody>
      </p:sp>
      <p:sp>
        <p:nvSpPr>
          <p:cNvPr id="7" name="Arrow: Right 6">
            <a:extLst>
              <a:ext uri="{FF2B5EF4-FFF2-40B4-BE49-F238E27FC236}">
                <a16:creationId xmlns:a16="http://schemas.microsoft.com/office/drawing/2014/main" id="{C3A24744-F3E5-4B8B-952E-5FEE1A7563A4}"/>
              </a:ext>
            </a:extLst>
          </p:cNvPr>
          <p:cNvSpPr/>
          <p:nvPr/>
        </p:nvSpPr>
        <p:spPr>
          <a:xfrm>
            <a:off x="6245441" y="2173820"/>
            <a:ext cx="821721" cy="484632"/>
          </a:xfrm>
          <a:prstGeom prst="rightArrow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60973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711295-2A88-4C83-A349-C9A54E616F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Now a project for you</a:t>
            </a:r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EBB4AEEE-83BF-4073-B317-29DE774EA13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en-US" dirty="0">
                <a:solidFill>
                  <a:schemeClr val="tx2"/>
                </a:solidFill>
              </a:rPr>
              <a:t>Are you launching enough tactics to inspire a new culture?</a:t>
            </a:r>
          </a:p>
          <a:p>
            <a:endParaRPr lang="en-US" dirty="0"/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47AD710-8B25-4091-A32F-697E1D9BE34A}"/>
              </a:ext>
            </a:extLst>
          </p:cNvPr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r>
              <a:rPr lang="en-US" dirty="0"/>
              <a:t>What project recommendations would four CU*Answers experts make for turning your credit union into a better internet retailer?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10D327C-2D37-472B-9F0E-551C56AC9F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34</a:t>
            </a:fld>
            <a:endParaRPr lang="en-US" dirty="0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96FC9495-76C6-4B90-9269-A866CBB547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663" y="335210"/>
            <a:ext cx="3666105" cy="47517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0" name="Picture 9" descr="A screenshot of a cell phone&#10;&#10;Description automatically generated">
            <a:extLst>
              <a:ext uri="{FF2B5EF4-FFF2-40B4-BE49-F238E27FC236}">
                <a16:creationId xmlns:a16="http://schemas.microsoft.com/office/drawing/2014/main" id="{620D3AD2-60A6-4EA5-BAB1-B1181B27E0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650" y="1665363"/>
            <a:ext cx="3666105" cy="475177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9" name="Graphic 8" descr="Paperclip">
            <a:extLst>
              <a:ext uri="{FF2B5EF4-FFF2-40B4-BE49-F238E27FC236}">
                <a16:creationId xmlns:a16="http://schemas.microsoft.com/office/drawing/2014/main" id="{13A8E38B-F876-406E-A002-0A07768A69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8598949" y="98911"/>
            <a:ext cx="457200" cy="457200"/>
          </a:xfrm>
          <a:prstGeom prst="rect">
            <a:avLst/>
          </a:prstGeom>
        </p:spPr>
      </p:pic>
      <p:pic>
        <p:nvPicPr>
          <p:cNvPr id="11" name="Graphic 10" descr="Paperclip">
            <a:extLst>
              <a:ext uri="{FF2B5EF4-FFF2-40B4-BE49-F238E27FC236}">
                <a16:creationId xmlns:a16="http://schemas.microsoft.com/office/drawing/2014/main" id="{CC6BCBFE-6AAB-4924-BB50-E7066D9BEE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11452" y="143676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949789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644D999A-E36B-4D3F-AD67-470C9D57B0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7473" y="2468211"/>
            <a:ext cx="6629401" cy="3108960"/>
          </a:xfrm>
        </p:spPr>
        <p:txBody>
          <a:bodyPr/>
          <a:lstStyle/>
          <a:p>
            <a:r>
              <a:rPr lang="en-US" dirty="0"/>
              <a:t>Thanks for the day!</a:t>
            </a:r>
          </a:p>
        </p:txBody>
      </p:sp>
    </p:spTree>
    <p:extLst>
      <p:ext uri="{BB962C8B-B14F-4D97-AF65-F5344CB8AC3E}">
        <p14:creationId xmlns:p14="http://schemas.microsoft.com/office/powerpoint/2010/main" val="14799748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E4FF917-5EA7-4BB9-8175-33EC7D6F7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1" y="218953"/>
            <a:ext cx="3657600" cy="1702126"/>
          </a:xfrm>
        </p:spPr>
        <p:txBody>
          <a:bodyPr/>
          <a:lstStyle/>
          <a:p>
            <a:r>
              <a:rPr lang="en-US" dirty="0"/>
              <a:t>Traffic alert!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1D1E9BF8-B222-439F-996A-CE37BFD83F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" y="2315361"/>
            <a:ext cx="3657600" cy="3856839"/>
          </a:xfrm>
        </p:spPr>
        <p:txBody>
          <a:bodyPr/>
          <a:lstStyle/>
          <a:p>
            <a:r>
              <a:rPr lang="en-US" sz="2800" cap="none" dirty="0">
                <a:solidFill>
                  <a:schemeClr val="bg1"/>
                </a:solidFill>
              </a:rPr>
              <a:t>There’s a parade starting nearby tonight at 7:00pm</a:t>
            </a:r>
          </a:p>
          <a:p>
            <a:endParaRPr lang="en-US" sz="2800" cap="none" dirty="0">
              <a:solidFill>
                <a:schemeClr val="bg1"/>
              </a:solidFill>
            </a:endParaRPr>
          </a:p>
          <a:p>
            <a:r>
              <a:rPr lang="en-US" sz="2800" cap="none" dirty="0">
                <a:solidFill>
                  <a:schemeClr val="bg1"/>
                </a:solidFill>
              </a:rPr>
              <a:t>If you parked in the DeVos parking garage, </a:t>
            </a:r>
            <a:r>
              <a:rPr lang="en-US" sz="2800" b="1" cap="none" dirty="0">
                <a:solidFill>
                  <a:schemeClr val="bg1"/>
                </a:solidFill>
              </a:rPr>
              <a:t>exit via Michigan Street</a:t>
            </a:r>
            <a:r>
              <a:rPr lang="en-US" sz="2800" cap="none" dirty="0">
                <a:solidFill>
                  <a:schemeClr val="bg1"/>
                </a:solidFill>
              </a:rPr>
              <a:t>, not Monroe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E4C69A-03F0-4331-9BF7-BECE63D44C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36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DFF263-ADA0-4F87-8968-DA25AE544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2686" y="290245"/>
            <a:ext cx="4593666" cy="611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79402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749CCB0-97D5-481F-9D20-96A2F5CC48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1Click credit card offers via </a:t>
            </a:r>
            <a:r>
              <a:rPr lang="en-US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It’s Me 247</a:t>
            </a:r>
            <a:r>
              <a:rPr lang="en-US" b="1" dirty="0"/>
              <a:t> </a:t>
            </a:r>
            <a:br>
              <a:rPr lang="en-US" b="1" dirty="0"/>
            </a:br>
            <a:r>
              <a:rPr lang="en-US" dirty="0"/>
              <a:t>desktop and mobile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12B7A1-C2B5-4BAF-99F2-1328ACE2D9B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29574" y="2149475"/>
            <a:ext cx="5201038" cy="4162014"/>
          </a:xfrm>
        </p:spPr>
        <p:txBody>
          <a:bodyPr/>
          <a:lstStyle/>
          <a:p>
            <a:r>
              <a:rPr lang="en-US" dirty="0"/>
              <a:t>Members are identified based on credit union defined criteria</a:t>
            </a:r>
          </a:p>
          <a:p>
            <a:r>
              <a:rPr lang="en-US" dirty="0"/>
              <a:t>Credit card offers will display in </a:t>
            </a:r>
            <a:br>
              <a:rPr lang="en-US" dirty="0"/>
            </a:br>
            <a:r>
              <a:rPr lang="en-US" b="1" dirty="0"/>
              <a:t>It’s Me 247</a:t>
            </a:r>
            <a:r>
              <a:rPr lang="en-US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dirty="0"/>
              <a:t>desktop/mobile banking</a:t>
            </a:r>
          </a:p>
          <a:p>
            <a:r>
              <a:rPr lang="en-US" dirty="0"/>
              <a:t>Acceptance of the offer is member-driven, and </a:t>
            </a:r>
            <a:r>
              <a:rPr lang="en-US" b="1" dirty="0">
                <a:solidFill>
                  <a:schemeClr val="accent1"/>
                </a:solidFill>
              </a:rPr>
              <a:t>funds are available immediately </a:t>
            </a:r>
          </a:p>
          <a:p>
            <a:r>
              <a:rPr lang="en-US" dirty="0"/>
              <a:t>CU is notified of </a:t>
            </a:r>
            <a:br>
              <a:rPr lang="en-US" dirty="0"/>
            </a:br>
            <a:r>
              <a:rPr lang="en-US" dirty="0"/>
              <a:t>acceptance and </a:t>
            </a:r>
            <a:br>
              <a:rPr lang="en-US" dirty="0"/>
            </a:br>
            <a:r>
              <a:rPr lang="en-US" dirty="0"/>
              <a:t>handles card orders </a:t>
            </a:r>
            <a:br>
              <a:rPr lang="en-US" dirty="0"/>
            </a:br>
            <a:r>
              <a:rPr lang="en-US" dirty="0"/>
              <a:t>as usual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3D84666-D0EC-49D3-B4BD-4CD41C5316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pPr/>
              <a:t>4</a:t>
            </a:fld>
            <a:endParaRPr lang="en-US" dirty="0"/>
          </a:p>
        </p:txBody>
      </p:sp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0481E11B-693D-4EB6-BF2D-0F29A572189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transferring the power of deciding to the consumer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DC078EA-C3D7-4514-BA10-FBD9E7AF67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54"/>
          <a:stretch/>
        </p:blipFill>
        <p:spPr>
          <a:xfrm>
            <a:off x="6172200" y="2200077"/>
            <a:ext cx="6019800" cy="4461612"/>
          </a:xfrm>
          <a:prstGeom prst="rect">
            <a:avLst/>
          </a:prstGeom>
          <a:ln>
            <a:noFill/>
          </a:ln>
          <a:effectLst/>
        </p:spPr>
      </p:pic>
      <p:sp>
        <p:nvSpPr>
          <p:cNvPr id="9" name="Arrow: Right 8">
            <a:extLst>
              <a:ext uri="{FF2B5EF4-FFF2-40B4-BE49-F238E27FC236}">
                <a16:creationId xmlns:a16="http://schemas.microsoft.com/office/drawing/2014/main" id="{EF60EE98-8488-47F4-BB9F-DA7DC3530964}"/>
              </a:ext>
            </a:extLst>
          </p:cNvPr>
          <p:cNvSpPr/>
          <p:nvPr/>
        </p:nvSpPr>
        <p:spPr>
          <a:xfrm>
            <a:off x="5889048" y="3314898"/>
            <a:ext cx="978408" cy="484632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Arrow: Right 9">
            <a:extLst>
              <a:ext uri="{FF2B5EF4-FFF2-40B4-BE49-F238E27FC236}">
                <a16:creationId xmlns:a16="http://schemas.microsoft.com/office/drawing/2014/main" id="{7E9DFB64-C273-464C-98C6-37EFBD09347C}"/>
              </a:ext>
            </a:extLst>
          </p:cNvPr>
          <p:cNvSpPr/>
          <p:nvPr/>
        </p:nvSpPr>
        <p:spPr>
          <a:xfrm>
            <a:off x="5930612" y="5826857"/>
            <a:ext cx="978408" cy="484632"/>
          </a:xfrm>
          <a:prstGeom prst="rightArrow">
            <a:avLst/>
          </a:prstGeom>
          <a:solidFill>
            <a:schemeClr val="accent1"/>
          </a:solidFill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Explosion: 8 Points 4">
            <a:extLst>
              <a:ext uri="{FF2B5EF4-FFF2-40B4-BE49-F238E27FC236}">
                <a16:creationId xmlns:a16="http://schemas.microsoft.com/office/drawing/2014/main" id="{E8D7BE22-E3AE-4FE7-AB51-40BA4C2E7057}"/>
              </a:ext>
            </a:extLst>
          </p:cNvPr>
          <p:cNvSpPr/>
          <p:nvPr/>
        </p:nvSpPr>
        <p:spPr>
          <a:xfrm>
            <a:off x="10150404" y="1100194"/>
            <a:ext cx="1821614" cy="1423359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Target: 20.10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4D4907A2-92D6-43C1-9D66-24A7486DDF9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0972243">
            <a:off x="3836571" y="4615402"/>
            <a:ext cx="1926984" cy="249228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2" name="Graphic 11" descr="Paperclip">
            <a:extLst>
              <a:ext uri="{FF2B5EF4-FFF2-40B4-BE49-F238E27FC236}">
                <a16:creationId xmlns:a16="http://schemas.microsoft.com/office/drawing/2014/main" id="{13B17962-E7E9-4195-B05B-AC07CEBE0C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4496285" y="4430883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92586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30F0524-2EB4-4774-8591-4F6BECC674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5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F184D3E-44B7-448C-93A6-BF5E95AB41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5154"/>
          <a:stretch/>
        </p:blipFill>
        <p:spPr>
          <a:xfrm>
            <a:off x="1268083" y="0"/>
            <a:ext cx="9253111" cy="685800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7777859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B90AAD31-B3BA-4A5D-9DE9-391830697C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6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5A28206-3874-4588-8A82-46FA61E637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491" y="822121"/>
            <a:ext cx="12172841" cy="49327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3127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E22C7395-BD20-42D6-AEB7-C6DC63D20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CD-secured loans with instant account creation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0F04A1C-A327-43B3-AD3E-5DC5BD4D62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7</a:t>
            </a:fld>
            <a:endParaRPr lang="en-US" dirty="0"/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3604CF5F-EB23-4A6F-9A3B-F31FB1BF48C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/>
              <a:t>a click in an unexpected place that creates an unexpected transaction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B829602-09E8-434A-AB2D-61AC370888C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77" b="1690"/>
          <a:stretch/>
        </p:blipFill>
        <p:spPr>
          <a:xfrm>
            <a:off x="6258548" y="2086307"/>
            <a:ext cx="5722538" cy="4771693"/>
          </a:xfrm>
          <a:prstGeom prst="rect">
            <a:avLst/>
          </a:prstGeom>
        </p:spPr>
      </p:pic>
      <p:pic>
        <p:nvPicPr>
          <p:cNvPr id="4" name="Picture 3" descr="A screenshot of a cell phone&#10;&#10;Description automatically generated">
            <a:extLst>
              <a:ext uri="{FF2B5EF4-FFF2-40B4-BE49-F238E27FC236}">
                <a16:creationId xmlns:a16="http://schemas.microsoft.com/office/drawing/2014/main" id="{B70813CE-DE40-4C37-932F-BBFA2E45D3C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73820"/>
            <a:ext cx="6157561" cy="3304498"/>
          </a:xfrm>
          <a:prstGeom prst="rect">
            <a:avLst/>
          </a:prstGeom>
        </p:spPr>
      </p:pic>
      <p:sp>
        <p:nvSpPr>
          <p:cNvPr id="10" name="Explosion: 8 Points 9">
            <a:extLst>
              <a:ext uri="{FF2B5EF4-FFF2-40B4-BE49-F238E27FC236}">
                <a16:creationId xmlns:a16="http://schemas.microsoft.com/office/drawing/2014/main" id="{828F9BF6-8375-4306-B696-8A9763CE2077}"/>
              </a:ext>
            </a:extLst>
          </p:cNvPr>
          <p:cNvSpPr/>
          <p:nvPr/>
        </p:nvSpPr>
        <p:spPr>
          <a:xfrm>
            <a:off x="10150404" y="1100194"/>
            <a:ext cx="1821614" cy="1423359"/>
          </a:xfrm>
          <a:prstGeom prst="irregularSeal1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bg1"/>
                </a:solidFill>
              </a:rPr>
              <a:t>Target: 20.10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35D0167-9711-4F30-A812-C7313192D9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rot="21228243">
            <a:off x="639679" y="4732212"/>
            <a:ext cx="2017790" cy="260973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pic>
        <p:nvPicPr>
          <p:cNvPr id="11" name="Graphic 10" descr="Paperclip">
            <a:extLst>
              <a:ext uri="{FF2B5EF4-FFF2-40B4-BE49-F238E27FC236}">
                <a16:creationId xmlns:a16="http://schemas.microsoft.com/office/drawing/2014/main" id="{C670519B-0E0C-461C-9B29-CE99D52954B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1871162" y="4454959"/>
            <a:ext cx="457200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22436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EF3E09-4AC5-4A57-A346-DF532FB165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8</a:t>
            </a:fld>
            <a:endParaRPr lang="en-US" dirty="0"/>
          </a:p>
        </p:txBody>
      </p:sp>
      <p:pic>
        <p:nvPicPr>
          <p:cNvPr id="8" name="Picture 7" descr="A screenshot of a cell phone&#10;&#10;Description automatically generated">
            <a:extLst>
              <a:ext uri="{FF2B5EF4-FFF2-40B4-BE49-F238E27FC236}">
                <a16:creationId xmlns:a16="http://schemas.microsoft.com/office/drawing/2014/main" id="{58BCEBE5-B75D-4D28-B4AD-CAF84A761F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60" y="500748"/>
            <a:ext cx="11065080" cy="593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73059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D5D4F8CB-47EE-4E94-A8F7-A261AFC797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31375A4-56A4-47D6-9801-1991572033F7}" type="slidenum">
              <a:rPr lang="en-US" smtClean="0"/>
              <a:t>9</a:t>
            </a:fld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0A4ED05-D232-494C-9D4D-3D3A42B8A1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5304" y="1"/>
            <a:ext cx="10899020" cy="6857998"/>
          </a:xfrm>
          <a:prstGeom prst="rect">
            <a:avLst/>
          </a:prstGeom>
        </p:spPr>
      </p:pic>
      <p:sp>
        <p:nvSpPr>
          <p:cNvPr id="4" name="Oval 3">
            <a:extLst>
              <a:ext uri="{FF2B5EF4-FFF2-40B4-BE49-F238E27FC236}">
                <a16:creationId xmlns:a16="http://schemas.microsoft.com/office/drawing/2014/main" id="{B2D8DFF3-3789-419C-8D6A-E52F83257788}"/>
              </a:ext>
            </a:extLst>
          </p:cNvPr>
          <p:cNvSpPr/>
          <p:nvPr/>
        </p:nvSpPr>
        <p:spPr>
          <a:xfrm>
            <a:off x="281124" y="3682767"/>
            <a:ext cx="3590488" cy="1694576"/>
          </a:xfrm>
          <a:prstGeom prst="ellipse">
            <a:avLst/>
          </a:prstGeom>
          <a:noFill/>
          <a:ln w="28575">
            <a:solidFill>
              <a:srgbClr val="FF0000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1662051"/>
      </p:ext>
    </p:extLst>
  </p:cSld>
  <p:clrMapOvr>
    <a:masterClrMapping/>
  </p:clrMapOvr>
</p:sld>
</file>

<file path=ppt/theme/theme1.xml><?xml version="1.0" encoding="utf-8"?>
<a:theme xmlns:a="http://schemas.openxmlformats.org/drawingml/2006/main" name="3_5-Red">
  <a:themeElements>
    <a:clrScheme name="CEOBootCamp2018">
      <a:dk1>
        <a:srgbClr val="FFFFFF"/>
      </a:dk1>
      <a:lt1>
        <a:srgbClr val="000000"/>
      </a:lt1>
      <a:dk2>
        <a:srgbClr val="DDDDDD"/>
      </a:dk2>
      <a:lt2>
        <a:srgbClr val="838383"/>
      </a:lt2>
      <a:accent1>
        <a:srgbClr val="418AB3"/>
      </a:accent1>
      <a:accent2>
        <a:srgbClr val="A6B727"/>
      </a:accent2>
      <a:accent3>
        <a:srgbClr val="F69200"/>
      </a:accent3>
      <a:accent4>
        <a:srgbClr val="5E5E5E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EOBootCamp2018">
      <a:majorFont>
        <a:latin typeface="Segoe UI Black"/>
        <a:ea typeface=""/>
        <a:cs typeface=""/>
      </a:majorFont>
      <a:minorFont>
        <a:latin typeface="Segoe U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15_4109default" id="{E728D685-11FC-4812-BA85-57AC6F9C9F40}" vid="{BC4E008B-95FF-4815-904E-143A8EDFC1D4}"/>
    </a:ext>
  </a:extLst>
</a:theme>
</file>

<file path=ppt/theme/theme2.xml><?xml version="1.0" encoding="utf-8"?>
<a:theme xmlns:a="http://schemas.openxmlformats.org/drawingml/2006/main" name="BetaTraining">
  <a:themeElements>
    <a:clrScheme name="2019 CEO Strat">
      <a:dk1>
        <a:sysClr val="windowText" lastClr="000000"/>
      </a:dk1>
      <a:lt1>
        <a:sysClr val="window" lastClr="FFFFFF"/>
      </a:lt1>
      <a:dk2>
        <a:srgbClr val="2B2926"/>
      </a:dk2>
      <a:lt2>
        <a:srgbClr val="F6E2CC"/>
      </a:lt2>
      <a:accent1>
        <a:srgbClr val="2B2926"/>
      </a:accent1>
      <a:accent2>
        <a:srgbClr val="D4AF37"/>
      </a:accent2>
      <a:accent3>
        <a:srgbClr val="006600"/>
      </a:accent3>
      <a:accent4>
        <a:srgbClr val="C00000"/>
      </a:accent4>
      <a:accent5>
        <a:srgbClr val="FEF5DC"/>
      </a:accent5>
      <a:accent6>
        <a:srgbClr val="555187"/>
      </a:accent6>
      <a:hlink>
        <a:srgbClr val="D1A13A"/>
      </a:hlink>
      <a:folHlink>
        <a:srgbClr val="D1A13A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etaTraining" id="{AFDF482B-49D5-4D0C-BFF6-2A4AE6BC5476}" vid="{6A1A1330-D1E1-4620-904B-055444A97586}"/>
    </a:ext>
  </a:extLst>
</a:theme>
</file>

<file path=ppt/theme/theme3.xml><?xml version="1.0" encoding="utf-8"?>
<a:theme xmlns:a="http://schemas.openxmlformats.org/drawingml/2006/main" name="Office Theme">
  <a:themeElements>
    <a:clrScheme name="BlueTanGradient">
      <a:dk1>
        <a:srgbClr val="31312F"/>
      </a:dk1>
      <a:lt1>
        <a:sysClr val="window" lastClr="FFFFFF"/>
      </a:lt1>
      <a:dk2>
        <a:srgbClr val="000000"/>
      </a:dk2>
      <a:lt2>
        <a:srgbClr val="D9CBB9"/>
      </a:lt2>
      <a:accent1>
        <a:srgbClr val="52AC97"/>
      </a:accent1>
      <a:accent2>
        <a:srgbClr val="B79E6D"/>
      </a:accent2>
      <a:accent3>
        <a:srgbClr val="478BA9"/>
      </a:accent3>
      <a:accent4>
        <a:srgbClr val="BF4F39"/>
      </a:accent4>
      <a:accent5>
        <a:srgbClr val="826C8E"/>
      </a:accent5>
      <a:accent6>
        <a:srgbClr val="D58637"/>
      </a:accent6>
      <a:hlink>
        <a:srgbClr val="52AC97"/>
      </a:hlink>
      <a:folHlink>
        <a:srgbClr val="969696"/>
      </a:folHlink>
    </a:clrScheme>
    <a:fontScheme name="BlueTanGradient">
      <a:majorFont>
        <a:latin typeface="Franklin Gothic Medium"/>
        <a:ea typeface=""/>
        <a:cs typeface=""/>
      </a:majorFont>
      <a:minorFont>
        <a:latin typeface="Franklin Gothic Medium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BlueTanGradient">
      <a:dk1>
        <a:srgbClr val="31312F"/>
      </a:dk1>
      <a:lt1>
        <a:sysClr val="window" lastClr="FFFFFF"/>
      </a:lt1>
      <a:dk2>
        <a:srgbClr val="000000"/>
      </a:dk2>
      <a:lt2>
        <a:srgbClr val="D9CBB9"/>
      </a:lt2>
      <a:accent1>
        <a:srgbClr val="52AC97"/>
      </a:accent1>
      <a:accent2>
        <a:srgbClr val="B79E6D"/>
      </a:accent2>
      <a:accent3>
        <a:srgbClr val="478BA9"/>
      </a:accent3>
      <a:accent4>
        <a:srgbClr val="BF4F39"/>
      </a:accent4>
      <a:accent5>
        <a:srgbClr val="826C8E"/>
      </a:accent5>
      <a:accent6>
        <a:srgbClr val="D58637"/>
      </a:accent6>
      <a:hlink>
        <a:srgbClr val="52AC97"/>
      </a:hlink>
      <a:folHlink>
        <a:srgbClr val="969696"/>
      </a:folHlink>
    </a:clrScheme>
    <a:fontScheme name="LeadConf2017">
      <a:majorFont>
        <a:latin typeface="Fjalla One"/>
        <a:ea typeface=""/>
        <a:cs typeface=""/>
      </a:majorFont>
      <a:minorFont>
        <a:latin typeface="Segoe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57000"/>
                <a:satMod val="101000"/>
              </a:schemeClr>
            </a:gs>
            <a:gs pos="50000">
              <a:schemeClr val="phClr">
                <a:lumMod val="137000"/>
                <a:satMod val="103000"/>
              </a:schemeClr>
            </a:gs>
            <a:gs pos="100000">
              <a:schemeClr val="phClr">
                <a:lumMod val="115000"/>
                <a:satMod val="109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18000"/>
              </a:schemeClr>
            </a:gs>
            <a:gs pos="50000">
              <a:schemeClr val="phClr">
                <a:satMod val="89000"/>
                <a:lumMod val="91000"/>
              </a:schemeClr>
            </a:gs>
            <a:gs pos="100000">
              <a:schemeClr val="phClr">
                <a:lumMod val="6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atMod val="100000"/>
                <a:shade val="0"/>
              </a:schemeClr>
            </a:gs>
            <a:gs pos="0">
              <a:scrgbClr r="0" g="0" b="0"/>
            </a:gs>
            <a:gs pos="100000">
              <a:schemeClr val="phClr">
                <a:shade val="100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item1.xml><?xml version="1.0" encoding="utf-8"?>
<?mso-contentType ?>
<FormTemplates xmlns="http://schemas.microsoft.com/sharepoint/v3/contenttype/forms">
  <Display>DocumentLibraryForm</Display>
  <Edit>AssetEditForm</Edit>
  <New>DocumentLibraryForm</New>
</FormTemplates>
</file>

<file path=customXml/itemProps1.xml><?xml version="1.0" encoding="utf-8"?>
<ds:datastoreItem xmlns:ds="http://schemas.openxmlformats.org/officeDocument/2006/customXml" ds:itemID="{8792E8D6-7A87-418E-8C48-2723019F959D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Blue-Tan Gradient presentation (widescreen)</Template>
  <TotalTime>0</TotalTime>
  <Words>1810</Words>
  <Application>Microsoft Office PowerPoint</Application>
  <PresentationFormat>Widescreen</PresentationFormat>
  <Paragraphs>296</Paragraphs>
  <Slides>36</Slides>
  <Notes>36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36</vt:i4>
      </vt:variant>
    </vt:vector>
  </HeadingPairs>
  <TitlesOfParts>
    <vt:vector size="45" baseType="lpstr">
      <vt:lpstr>Arial</vt:lpstr>
      <vt:lpstr>Century Gothic</vt:lpstr>
      <vt:lpstr>Franklin Gothic Medium</vt:lpstr>
      <vt:lpstr>Segoe</vt:lpstr>
      <vt:lpstr>Segoe UI</vt:lpstr>
      <vt:lpstr>Segoe UI Black</vt:lpstr>
      <vt:lpstr>Wingdings</vt:lpstr>
      <vt:lpstr>3_5-Red</vt:lpstr>
      <vt:lpstr>BetaTraining</vt:lpstr>
      <vt:lpstr>PowerPoint Presentation</vt:lpstr>
      <vt:lpstr>A special Thank you to the Task force</vt:lpstr>
      <vt:lpstr>PROJECTS THAT INSPIRE AND PROVE OUR POINT</vt:lpstr>
      <vt:lpstr>1Click credit card offers via It’s Me 247  desktop and mobile</vt:lpstr>
      <vt:lpstr>PowerPoint Presentation</vt:lpstr>
      <vt:lpstr>PowerPoint Presentation</vt:lpstr>
      <vt:lpstr>CD-secured loans with instant account creation</vt:lpstr>
      <vt:lpstr>PowerPoint Presentation</vt:lpstr>
      <vt:lpstr>PowerPoint Presentation</vt:lpstr>
      <vt:lpstr>Loan modification requests (auto-approved or sent directly to your underwriter queue)</vt:lpstr>
      <vt:lpstr>PowerPoint Presentation</vt:lpstr>
      <vt:lpstr>A non-FICO decision model for the gray areas</vt:lpstr>
      <vt:lpstr>PowerPoint Presentation</vt:lpstr>
      <vt:lpstr>PowerPoint Presentation</vt:lpstr>
      <vt:lpstr>A New eSigning Experience</vt:lpstr>
      <vt:lpstr>PowerPoint Presentation</vt:lpstr>
      <vt:lpstr>PowerPoint Presentation</vt:lpstr>
      <vt:lpstr>PowerPoint Presentation</vt:lpstr>
      <vt:lpstr>PowerPoint Presentation</vt:lpstr>
      <vt:lpstr>Firing up a new approach for internet lending via the CU*BASE LOS platform</vt:lpstr>
      <vt:lpstr>Firing up a new approach for internet lending via the CU*BASE LOS platform</vt:lpstr>
      <vt:lpstr>Firing up a new approach for internet lending via the CU*BASE LOS platform</vt:lpstr>
      <vt:lpstr>Announcing the next version of our internet LOS for member applications</vt:lpstr>
      <vt:lpstr>One-way forms</vt:lpstr>
      <vt:lpstr>New activation scheme for first-time online banking users</vt:lpstr>
      <vt:lpstr>Where to begin? </vt:lpstr>
      <vt:lpstr>LOS</vt:lpstr>
      <vt:lpstr>PowerPoint Presentation</vt:lpstr>
      <vt:lpstr>PowerPoint Presentation</vt:lpstr>
      <vt:lpstr>LOS</vt:lpstr>
      <vt:lpstr>LOS</vt:lpstr>
      <vt:lpstr>LOS</vt:lpstr>
      <vt:lpstr>Firing up a new approach for internet lending via the CU*BASE LOS platform</vt:lpstr>
      <vt:lpstr>Now a project for you</vt:lpstr>
      <vt:lpstr>Thanks for the day!</vt:lpstr>
      <vt:lpstr>Traffic alert!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/>
  <cp:keywords/>
  <cp:lastModifiedBy/>
  <cp:revision>1</cp:revision>
  <dcterms:created xsi:type="dcterms:W3CDTF">2017-04-12T16:51:44Z</dcterms:created>
  <dcterms:modified xsi:type="dcterms:W3CDTF">2019-11-13T13:55:24Z</dcterms:modified>
  <cp:version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TemplateID">
    <vt:lpwstr>TC030306239991</vt:lpwstr>
  </property>
</Properties>
</file>