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881" r:id="rId3"/>
    <p:sldMasterId id="2147483902" r:id="rId4"/>
    <p:sldMasterId id="2147483919" r:id="rId5"/>
    <p:sldMasterId id="2147483936" r:id="rId6"/>
  </p:sldMasterIdLst>
  <p:notesMasterIdLst>
    <p:notesMasterId r:id="rId135"/>
  </p:notesMasterIdLst>
  <p:handoutMasterIdLst>
    <p:handoutMasterId r:id="rId136"/>
  </p:handoutMasterIdLst>
  <p:sldIdLst>
    <p:sldId id="581" r:id="rId7"/>
    <p:sldId id="582" r:id="rId8"/>
    <p:sldId id="890" r:id="rId9"/>
    <p:sldId id="814" r:id="rId10"/>
    <p:sldId id="816" r:id="rId11"/>
    <p:sldId id="830" r:id="rId12"/>
    <p:sldId id="818" r:id="rId13"/>
    <p:sldId id="819" r:id="rId14"/>
    <p:sldId id="820" r:id="rId15"/>
    <p:sldId id="825" r:id="rId16"/>
    <p:sldId id="822" r:id="rId17"/>
    <p:sldId id="824" r:id="rId18"/>
    <p:sldId id="362" r:id="rId19"/>
    <p:sldId id="800" r:id="rId20"/>
    <p:sldId id="843" r:id="rId21"/>
    <p:sldId id="826" r:id="rId22"/>
    <p:sldId id="416" r:id="rId23"/>
    <p:sldId id="659" r:id="rId24"/>
    <p:sldId id="414" r:id="rId25"/>
    <p:sldId id="827" r:id="rId26"/>
    <p:sldId id="828" r:id="rId27"/>
    <p:sldId id="829" r:id="rId28"/>
    <p:sldId id="519" r:id="rId29"/>
    <p:sldId id="799" r:id="rId30"/>
    <p:sldId id="813" r:id="rId31"/>
    <p:sldId id="807" r:id="rId32"/>
    <p:sldId id="586" r:id="rId33"/>
    <p:sldId id="844" r:id="rId34"/>
    <p:sldId id="587" r:id="rId35"/>
    <p:sldId id="857" r:id="rId36"/>
    <p:sldId id="878" r:id="rId37"/>
    <p:sldId id="850" r:id="rId38"/>
    <p:sldId id="864" r:id="rId39"/>
    <p:sldId id="879" r:id="rId40"/>
    <p:sldId id="871" r:id="rId41"/>
    <p:sldId id="880" r:id="rId42"/>
    <p:sldId id="845" r:id="rId43"/>
    <p:sldId id="891" r:id="rId44"/>
    <p:sldId id="847" r:id="rId45"/>
    <p:sldId id="846" r:id="rId46"/>
    <p:sldId id="931" r:id="rId47"/>
    <p:sldId id="849" r:id="rId48"/>
    <p:sldId id="870" r:id="rId49"/>
    <p:sldId id="839" r:id="rId50"/>
    <p:sldId id="837" r:id="rId51"/>
    <p:sldId id="947" r:id="rId52"/>
    <p:sldId id="841" r:id="rId53"/>
    <p:sldId id="930" r:id="rId54"/>
    <p:sldId id="852" r:id="rId55"/>
    <p:sldId id="882" r:id="rId56"/>
    <p:sldId id="853" r:id="rId57"/>
    <p:sldId id="862" r:id="rId58"/>
    <p:sldId id="883" r:id="rId59"/>
    <p:sldId id="863" r:id="rId60"/>
    <p:sldId id="881" r:id="rId61"/>
    <p:sldId id="958" r:id="rId62"/>
    <p:sldId id="959" r:id="rId63"/>
    <p:sldId id="858" r:id="rId64"/>
    <p:sldId id="854" r:id="rId65"/>
    <p:sldId id="873" r:id="rId66"/>
    <p:sldId id="874" r:id="rId67"/>
    <p:sldId id="895" r:id="rId68"/>
    <p:sldId id="875" r:id="rId69"/>
    <p:sldId id="877" r:id="rId70"/>
    <p:sldId id="872" r:id="rId71"/>
    <p:sldId id="885" r:id="rId72"/>
    <p:sldId id="887" r:id="rId73"/>
    <p:sldId id="913" r:id="rId74"/>
    <p:sldId id="912" r:id="rId75"/>
    <p:sldId id="915" r:id="rId76"/>
    <p:sldId id="948" r:id="rId77"/>
    <p:sldId id="806" r:id="rId78"/>
    <p:sldId id="932" r:id="rId79"/>
    <p:sldId id="808" r:id="rId80"/>
    <p:sldId id="916" r:id="rId81"/>
    <p:sldId id="917" r:id="rId82"/>
    <p:sldId id="914" r:id="rId83"/>
    <p:sldId id="918" r:id="rId84"/>
    <p:sldId id="922" r:id="rId85"/>
    <p:sldId id="927" r:id="rId86"/>
    <p:sldId id="924" r:id="rId87"/>
    <p:sldId id="920" r:id="rId88"/>
    <p:sldId id="933" r:id="rId89"/>
    <p:sldId id="921" r:id="rId90"/>
    <p:sldId id="923" r:id="rId91"/>
    <p:sldId id="925" r:id="rId92"/>
    <p:sldId id="802" r:id="rId93"/>
    <p:sldId id="899" r:id="rId94"/>
    <p:sldId id="892" r:id="rId95"/>
    <p:sldId id="888" r:id="rId96"/>
    <p:sldId id="893" r:id="rId97"/>
    <p:sldId id="938" r:id="rId98"/>
    <p:sldId id="940" r:id="rId99"/>
    <p:sldId id="939" r:id="rId100"/>
    <p:sldId id="898" r:id="rId101"/>
    <p:sldId id="950" r:id="rId102"/>
    <p:sldId id="951" r:id="rId103"/>
    <p:sldId id="907" r:id="rId104"/>
    <p:sldId id="952" r:id="rId105"/>
    <p:sldId id="889" r:id="rId106"/>
    <p:sldId id="896" r:id="rId107"/>
    <p:sldId id="954" r:id="rId108"/>
    <p:sldId id="955" r:id="rId109"/>
    <p:sldId id="908" r:id="rId110"/>
    <p:sldId id="904" r:id="rId111"/>
    <p:sldId id="946" r:id="rId112"/>
    <p:sldId id="945" r:id="rId113"/>
    <p:sldId id="905" r:id="rId114"/>
    <p:sldId id="909" r:id="rId115"/>
    <p:sldId id="868" r:id="rId116"/>
    <p:sldId id="962" r:id="rId117"/>
    <p:sldId id="941" r:id="rId118"/>
    <p:sldId id="949" r:id="rId119"/>
    <p:sldId id="901" r:id="rId120"/>
    <p:sldId id="803" r:id="rId121"/>
    <p:sldId id="957" r:id="rId122"/>
    <p:sldId id="865" r:id="rId123"/>
    <p:sldId id="876" r:id="rId124"/>
    <p:sldId id="944" r:id="rId125"/>
    <p:sldId id="836" r:id="rId126"/>
    <p:sldId id="866" r:id="rId127"/>
    <p:sldId id="592" r:id="rId128"/>
    <p:sldId id="595" r:id="rId129"/>
    <p:sldId id="961" r:id="rId130"/>
    <p:sldId id="842" r:id="rId131"/>
    <p:sldId id="593" r:id="rId132"/>
    <p:sldId id="942" r:id="rId133"/>
    <p:sldId id="594" r:id="rId1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29C6512-9F2C-4FEB-BE20-DC6C901CDC29}">
          <p14:sldIdLst>
            <p14:sldId id="581"/>
            <p14:sldId id="582"/>
            <p14:sldId id="890"/>
          </p14:sldIdLst>
        </p14:section>
        <p14:section name="Monologue" id="{A001D9E9-D725-4EE8-9B06-8D5D29302AD2}">
          <p14:sldIdLst>
            <p14:sldId id="814"/>
            <p14:sldId id="816"/>
            <p14:sldId id="830"/>
            <p14:sldId id="818"/>
            <p14:sldId id="819"/>
            <p14:sldId id="820"/>
            <p14:sldId id="825"/>
            <p14:sldId id="822"/>
            <p14:sldId id="824"/>
            <p14:sldId id="362"/>
            <p14:sldId id="800"/>
            <p14:sldId id="843"/>
            <p14:sldId id="826"/>
            <p14:sldId id="416"/>
            <p14:sldId id="659"/>
            <p14:sldId id="414"/>
            <p14:sldId id="827"/>
            <p14:sldId id="828"/>
            <p14:sldId id="829"/>
            <p14:sldId id="519"/>
            <p14:sldId id="799"/>
            <p14:sldId id="813"/>
            <p14:sldId id="807"/>
          </p14:sldIdLst>
        </p14:section>
        <p14:section name="Launching in 2021" id="{BE80B88F-AF2E-46E3-9203-B1468FE71965}">
          <p14:sldIdLst>
            <p14:sldId id="586"/>
            <p14:sldId id="844"/>
            <p14:sldId id="587"/>
            <p14:sldId id="857"/>
            <p14:sldId id="878"/>
            <p14:sldId id="850"/>
            <p14:sldId id="864"/>
            <p14:sldId id="879"/>
            <p14:sldId id="871"/>
            <p14:sldId id="880"/>
            <p14:sldId id="845"/>
            <p14:sldId id="891"/>
            <p14:sldId id="847"/>
            <p14:sldId id="846"/>
            <p14:sldId id="931"/>
            <p14:sldId id="849"/>
            <p14:sldId id="870"/>
            <p14:sldId id="839"/>
            <p14:sldId id="837"/>
            <p14:sldId id="947"/>
            <p14:sldId id="841"/>
            <p14:sldId id="930"/>
            <p14:sldId id="852"/>
            <p14:sldId id="882"/>
            <p14:sldId id="853"/>
            <p14:sldId id="862"/>
            <p14:sldId id="883"/>
            <p14:sldId id="863"/>
            <p14:sldId id="881"/>
            <p14:sldId id="958"/>
            <p14:sldId id="959"/>
            <p14:sldId id="858"/>
            <p14:sldId id="854"/>
            <p14:sldId id="873"/>
            <p14:sldId id="874"/>
            <p14:sldId id="895"/>
            <p14:sldId id="875"/>
            <p14:sldId id="877"/>
            <p14:sldId id="872"/>
            <p14:sldId id="885"/>
            <p14:sldId id="887"/>
          </p14:sldIdLst>
        </p14:section>
        <p14:section name="Lending" id="{6FE57467-641D-4072-99D6-686652EAF3C8}">
          <p14:sldIdLst>
            <p14:sldId id="913"/>
            <p14:sldId id="912"/>
            <p14:sldId id="915"/>
            <p14:sldId id="948"/>
            <p14:sldId id="806"/>
            <p14:sldId id="932"/>
            <p14:sldId id="808"/>
            <p14:sldId id="916"/>
            <p14:sldId id="917"/>
            <p14:sldId id="914"/>
            <p14:sldId id="918"/>
            <p14:sldId id="922"/>
            <p14:sldId id="927"/>
            <p14:sldId id="924"/>
            <p14:sldId id="920"/>
            <p14:sldId id="933"/>
            <p14:sldId id="921"/>
            <p14:sldId id="923"/>
            <p14:sldId id="925"/>
          </p14:sldIdLst>
        </p14:section>
        <p14:section name="Other Initiatives" id="{387D540B-57E8-4661-B5DE-708DAAD3117C}">
          <p14:sldIdLst>
            <p14:sldId id="802"/>
            <p14:sldId id="899"/>
            <p14:sldId id="892"/>
            <p14:sldId id="888"/>
            <p14:sldId id="893"/>
            <p14:sldId id="938"/>
            <p14:sldId id="940"/>
            <p14:sldId id="939"/>
            <p14:sldId id="898"/>
            <p14:sldId id="950"/>
            <p14:sldId id="951"/>
            <p14:sldId id="907"/>
            <p14:sldId id="952"/>
            <p14:sldId id="889"/>
            <p14:sldId id="896"/>
            <p14:sldId id="954"/>
            <p14:sldId id="955"/>
            <p14:sldId id="908"/>
            <p14:sldId id="904"/>
            <p14:sldId id="946"/>
            <p14:sldId id="945"/>
            <p14:sldId id="905"/>
            <p14:sldId id="909"/>
            <p14:sldId id="868"/>
            <p14:sldId id="962"/>
            <p14:sldId id="941"/>
            <p14:sldId id="949"/>
            <p14:sldId id="901"/>
            <p14:sldId id="803"/>
            <p14:sldId id="957"/>
            <p14:sldId id="865"/>
            <p14:sldId id="876"/>
            <p14:sldId id="944"/>
            <p14:sldId id="836"/>
            <p14:sldId id="866"/>
          </p14:sldIdLst>
        </p14:section>
        <p14:section name="Wrapup" id="{6B985E37-B135-4282-B3BC-0FD1C92A1A05}">
          <p14:sldIdLst>
            <p14:sldId id="592"/>
            <p14:sldId id="595"/>
            <p14:sldId id="961"/>
            <p14:sldId id="842"/>
            <p14:sldId id="593"/>
            <p14:sldId id="942"/>
            <p14:sldId id="594"/>
          </p14:sldIdLst>
        </p14:section>
      </p14:sectionLst>
    </p:ext>
    <p:ext uri="{EFAFB233-063F-42B5-8137-9DF3F51BA10A}">
      <p15:sldGuideLst xmlns:p15="http://schemas.microsoft.com/office/powerpoint/2012/main">
        <p15:guide id="1" pos="7392" userDrawn="1">
          <p15:clr>
            <a:srgbClr val="A4A3A4"/>
          </p15:clr>
        </p15:guide>
        <p15:guide id="2" orient="horz" pos="1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200"/>
    <a:srgbClr val="FFFFFF"/>
    <a:srgbClr val="ECB230"/>
    <a:srgbClr val="F3B836"/>
    <a:srgbClr val="B8421C"/>
    <a:srgbClr val="F67D17"/>
    <a:srgbClr val="A26C0C"/>
    <a:srgbClr val="BC2C10"/>
    <a:srgbClr val="5C3804"/>
    <a:srgbClr val="F6A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7414" autoAdjust="0"/>
  </p:normalViewPr>
  <p:slideViewPr>
    <p:cSldViewPr snapToGrid="0">
      <p:cViewPr varScale="1">
        <p:scale>
          <a:sx n="79" d="100"/>
          <a:sy n="79" d="100"/>
        </p:scale>
        <p:origin x="610" y="91"/>
      </p:cViewPr>
      <p:guideLst>
        <p:guide pos="7392"/>
        <p:guide orient="horz" pos="1848"/>
      </p:guideLst>
    </p:cSldViewPr>
  </p:slideViewPr>
  <p:outlineViewPr>
    <p:cViewPr>
      <p:scale>
        <a:sx n="33" d="100"/>
        <a:sy n="33" d="100"/>
      </p:scale>
      <p:origin x="0" y="-35309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4210"/>
    </p:cViewPr>
  </p:sorterViewPr>
  <p:notesViewPr>
    <p:cSldViewPr snapToGrid="0">
      <p:cViewPr varScale="1">
        <p:scale>
          <a:sx n="68" d="100"/>
          <a:sy n="68" d="100"/>
        </p:scale>
        <p:origin x="2995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4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2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E9055-8342-4819-AD6E-C8BB4098A7FE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FA5444-D199-47A0-80F6-F3F45437522F}">
      <dgm:prSet phldrT="[Text]" custT="1"/>
      <dgm:spPr/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Board</a:t>
          </a:r>
        </a:p>
      </dgm:t>
    </dgm:pt>
    <dgm:pt modelId="{2518714B-A4A5-45A6-BD64-E96B7C04C0BE}" type="parTrans" cxnId="{A8AC0AFD-AD6B-4F4D-8478-8AEB180AC492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FBC02CD4-F18C-44BD-B3FF-FFD8816D6693}" type="sibTrans" cxnId="{A8AC0AFD-AD6B-4F4D-8478-8AEB180AC492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A26F5EA2-2D48-432F-A85E-105CAE4C7F6C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Board Committee</a:t>
          </a:r>
        </a:p>
      </dgm:t>
    </dgm:pt>
    <dgm:pt modelId="{2B411607-8C8E-405C-B990-562ACC38B9FB}" type="parTrans" cxnId="{9658A79F-FFD2-468A-89A6-A2719E4AAC8E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4FC3D3AD-DDEE-4B5A-B4DB-FBC49F586492}" type="sibTrans" cxnId="{9658A79F-FFD2-468A-89A6-A2719E4AAC8E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271D1F1E-CF3C-47F2-B879-A07431DD564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Board Committee</a:t>
          </a:r>
        </a:p>
      </dgm:t>
    </dgm:pt>
    <dgm:pt modelId="{862EEADF-27C4-420E-A59B-7EA48836842D}" type="parTrans" cxnId="{9FEF4A26-457C-47C9-9EF8-370C1B11B80C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7B68E97C-03EF-4878-AF23-9D244A7A725A}" type="sibTrans" cxnId="{9FEF4A26-457C-47C9-9EF8-370C1B11B80C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B4A9D2B8-60B2-4BBE-9C62-73B70F953B5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Board Committee</a:t>
          </a:r>
        </a:p>
      </dgm:t>
    </dgm:pt>
    <dgm:pt modelId="{C05461CF-D9A6-46EE-ADD6-C5085E3A40EC}" type="sibTrans" cxnId="{C8728EC6-14EE-4C9D-AD5B-CB08A9C13E51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E8239FDC-4A80-485D-8546-9275DEF25DCF}" type="parTrans" cxnId="{C8728EC6-14EE-4C9D-AD5B-CB08A9C13E51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F952EE2E-8B12-4ED1-A99B-8860BBE2219E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Client Board Committee</a:t>
          </a:r>
        </a:p>
      </dgm:t>
    </dgm:pt>
    <dgm:pt modelId="{1B3E208D-365E-4105-ADF0-191CAF17452B}" type="parTrans" cxnId="{4C489603-5FD3-4758-8E94-268DB4DFD10D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4767C1CE-8EC3-4F32-B26D-67E8A9D358D4}" type="sibTrans" cxnId="{4C489603-5FD3-4758-8E94-268DB4DFD10D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D642973E-93BA-4D3C-86B0-F2F8DDCB79B5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Client Board Committee</a:t>
          </a:r>
        </a:p>
      </dgm:t>
    </dgm:pt>
    <dgm:pt modelId="{79047E1B-1242-4AAF-ADD3-0A8AA918ADB2}" type="parTrans" cxnId="{8306DFF2-84AE-4E0C-812A-078D4E48291F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3164905E-E696-4B3B-B6D4-6B3D105A21C6}" type="sibTrans" cxnId="{8306DFF2-84AE-4E0C-812A-078D4E48291F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7883DBB6-4A1E-40BF-9C9D-BAE4C57D6D6B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Client Board Committee</a:t>
          </a:r>
        </a:p>
      </dgm:t>
    </dgm:pt>
    <dgm:pt modelId="{5F52A411-48E8-4872-9EF9-B12A5CB6254C}" type="parTrans" cxnId="{D9F414AC-23D0-4788-A9B4-CEF7099B917C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DC278446-4DBF-4DA2-9539-7198024E67DD}" type="sibTrans" cxnId="{D9F414AC-23D0-4788-A9B4-CEF7099B917C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CC7CE950-E3A1-4DDE-931D-23A52B72443A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Client Board Committee</a:t>
          </a:r>
        </a:p>
      </dgm:t>
    </dgm:pt>
    <dgm:pt modelId="{488D05AE-3DB9-4194-89D7-2566A9044C7F}" type="parTrans" cxnId="{8D0B49D2-5F7D-4A00-8884-585D8EE6AA40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7A822390-4512-4603-B021-8F53F751F00F}" type="sibTrans" cxnId="{8D0B49D2-5F7D-4A00-8884-585D8EE6AA40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9946E3DD-C54C-494A-BC9A-1BFCFA1C9A73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Board Committee</a:t>
          </a:r>
        </a:p>
      </dgm:t>
    </dgm:pt>
    <dgm:pt modelId="{F863EDB8-C7BD-44A8-84FE-0EC49900D40F}" type="parTrans" cxnId="{F589CF72-57F6-42A5-81B8-219FB24B2166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9380F897-F017-47B6-B693-153CFCB4BE1C}" type="sibTrans" cxnId="{F589CF72-57F6-42A5-81B8-219FB24B2166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8E08258B-B6FB-4F27-9401-CD1C8ED3389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Client Board Committee</a:t>
          </a:r>
        </a:p>
      </dgm:t>
    </dgm:pt>
    <dgm:pt modelId="{069AA6C6-3382-45A4-8537-C0BB7F021489}" type="parTrans" cxnId="{5471415F-F24E-41F1-B4AC-7B42741621B5}">
      <dgm:prSet/>
      <dgm:spPr/>
      <dgm:t>
        <a:bodyPr/>
        <a:lstStyle/>
        <a:p>
          <a:endParaRPr lang="en-US"/>
        </a:p>
      </dgm:t>
    </dgm:pt>
    <dgm:pt modelId="{B6750DBC-BC7B-4F5C-9F5C-D05A0B399E43}" type="sibTrans" cxnId="{5471415F-F24E-41F1-B4AC-7B42741621B5}">
      <dgm:prSet/>
      <dgm:spPr/>
      <dgm:t>
        <a:bodyPr/>
        <a:lstStyle/>
        <a:p>
          <a:endParaRPr lang="en-US"/>
        </a:p>
      </dgm:t>
    </dgm:pt>
    <dgm:pt modelId="{6698D7BA-C334-4ADF-B114-F2E9230631CE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000" b="0" dirty="0">
              <a:solidFill>
                <a:schemeClr val="bg1"/>
              </a:solidFill>
            </a:rPr>
            <a:t> </a:t>
          </a:r>
        </a:p>
      </dgm:t>
    </dgm:pt>
    <dgm:pt modelId="{FDF086B8-B850-4FC2-9C4D-B1F06A8C5E82}" type="sibTrans" cxnId="{DE2AAEC5-4CC4-408E-B9D2-7646C7AE1E4C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23EACAC6-E0AA-41C9-8F5D-AD71F5B62CFC}" type="parTrans" cxnId="{DE2AAEC5-4CC4-408E-B9D2-7646C7AE1E4C}">
      <dgm:prSet/>
      <dgm:spPr/>
      <dgm:t>
        <a:bodyPr/>
        <a:lstStyle/>
        <a:p>
          <a:endParaRPr lang="en-US" sz="1800" b="0">
            <a:solidFill>
              <a:schemeClr val="bg1"/>
            </a:solidFill>
          </a:endParaRPr>
        </a:p>
      </dgm:t>
    </dgm:pt>
    <dgm:pt modelId="{2E93EAB1-3F1A-4E82-BCC4-D3D2192D4B9E}" type="pres">
      <dgm:prSet presAssocID="{ECCE9055-8342-4819-AD6E-C8BB4098A7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86AAED-2BAB-4ECD-80F2-912D9AB3E876}" type="pres">
      <dgm:prSet presAssocID="{D8FA5444-D199-47A0-80F6-F3F45437522F}" presName="hierRoot1" presStyleCnt="0">
        <dgm:presLayoutVars>
          <dgm:hierBranch val="init"/>
        </dgm:presLayoutVars>
      </dgm:prSet>
      <dgm:spPr/>
    </dgm:pt>
    <dgm:pt modelId="{054DE0E8-7F55-4603-A66F-94590F6C5434}" type="pres">
      <dgm:prSet presAssocID="{D8FA5444-D199-47A0-80F6-F3F45437522F}" presName="rootComposite1" presStyleCnt="0"/>
      <dgm:spPr/>
    </dgm:pt>
    <dgm:pt modelId="{23C023BD-0F22-460C-8035-78D830DA5D9C}" type="pres">
      <dgm:prSet presAssocID="{D8FA5444-D199-47A0-80F6-F3F45437522F}" presName="rootText1" presStyleLbl="node0" presStyleIdx="0" presStyleCnt="1">
        <dgm:presLayoutVars>
          <dgm:chPref val="3"/>
        </dgm:presLayoutVars>
      </dgm:prSet>
      <dgm:spPr/>
    </dgm:pt>
    <dgm:pt modelId="{5A0E3A82-A14C-4983-99AC-C733A1B77847}" type="pres">
      <dgm:prSet presAssocID="{D8FA5444-D199-47A0-80F6-F3F45437522F}" presName="rootConnector1" presStyleLbl="node1" presStyleIdx="0" presStyleCnt="0"/>
      <dgm:spPr/>
    </dgm:pt>
    <dgm:pt modelId="{388CDC9A-F958-4548-8F8E-FFE53BDB3168}" type="pres">
      <dgm:prSet presAssocID="{D8FA5444-D199-47A0-80F6-F3F45437522F}" presName="hierChild2" presStyleCnt="0"/>
      <dgm:spPr/>
    </dgm:pt>
    <dgm:pt modelId="{708A7085-F63D-40BA-91A5-CDB9172EA5E6}" type="pres">
      <dgm:prSet presAssocID="{E8239FDC-4A80-485D-8546-9275DEF25DCF}" presName="Name37" presStyleLbl="parChTrans1D2" presStyleIdx="0" presStyleCnt="5"/>
      <dgm:spPr/>
    </dgm:pt>
    <dgm:pt modelId="{F78A204D-98E0-411F-A64C-784EC0D8995D}" type="pres">
      <dgm:prSet presAssocID="{B4A9D2B8-60B2-4BBE-9C62-73B70F953B50}" presName="hierRoot2" presStyleCnt="0">
        <dgm:presLayoutVars>
          <dgm:hierBranch val="init"/>
        </dgm:presLayoutVars>
      </dgm:prSet>
      <dgm:spPr/>
    </dgm:pt>
    <dgm:pt modelId="{897FCB3E-F4CA-43FE-8B61-4C14C430E0F2}" type="pres">
      <dgm:prSet presAssocID="{B4A9D2B8-60B2-4BBE-9C62-73B70F953B50}" presName="rootComposite" presStyleCnt="0"/>
      <dgm:spPr/>
    </dgm:pt>
    <dgm:pt modelId="{8E50F4AD-8F21-40AC-9E26-88A416358C56}" type="pres">
      <dgm:prSet presAssocID="{B4A9D2B8-60B2-4BBE-9C62-73B70F953B50}" presName="rootText" presStyleLbl="node2" presStyleIdx="0" presStyleCnt="5" custLinFactNeighborX="34200" custLinFactNeighborY="23480">
        <dgm:presLayoutVars>
          <dgm:chPref val="3"/>
        </dgm:presLayoutVars>
      </dgm:prSet>
      <dgm:spPr/>
    </dgm:pt>
    <dgm:pt modelId="{1668B9C3-5D20-4588-ADEF-1CE96E702A08}" type="pres">
      <dgm:prSet presAssocID="{B4A9D2B8-60B2-4BBE-9C62-73B70F953B50}" presName="rootConnector" presStyleLbl="node2" presStyleIdx="0" presStyleCnt="5"/>
      <dgm:spPr/>
    </dgm:pt>
    <dgm:pt modelId="{A1645389-2E15-43F0-9E80-253A34B1B183}" type="pres">
      <dgm:prSet presAssocID="{B4A9D2B8-60B2-4BBE-9C62-73B70F953B50}" presName="hierChild4" presStyleCnt="0"/>
      <dgm:spPr/>
    </dgm:pt>
    <dgm:pt modelId="{A92A3489-3314-4F77-81F1-3C3F41E1E799}" type="pres">
      <dgm:prSet presAssocID="{B4A9D2B8-60B2-4BBE-9C62-73B70F953B50}" presName="hierChild5" presStyleCnt="0"/>
      <dgm:spPr/>
    </dgm:pt>
    <dgm:pt modelId="{D911C7D5-7E47-4CDA-8A75-549BF75C1D50}" type="pres">
      <dgm:prSet presAssocID="{2B411607-8C8E-405C-B990-562ACC38B9FB}" presName="Name37" presStyleLbl="parChTrans1D2" presStyleIdx="1" presStyleCnt="5"/>
      <dgm:spPr/>
    </dgm:pt>
    <dgm:pt modelId="{70740A04-FEBB-4D71-A8EA-33C5718557EE}" type="pres">
      <dgm:prSet presAssocID="{A26F5EA2-2D48-432F-A85E-105CAE4C7F6C}" presName="hierRoot2" presStyleCnt="0">
        <dgm:presLayoutVars>
          <dgm:hierBranch val="init"/>
        </dgm:presLayoutVars>
      </dgm:prSet>
      <dgm:spPr/>
    </dgm:pt>
    <dgm:pt modelId="{720612A5-D4E3-4FED-8043-F1113CE0C0D6}" type="pres">
      <dgm:prSet presAssocID="{A26F5EA2-2D48-432F-A85E-105CAE4C7F6C}" presName="rootComposite" presStyleCnt="0"/>
      <dgm:spPr/>
    </dgm:pt>
    <dgm:pt modelId="{52114F09-87FD-4C5D-BE2F-30054AC80BB1}" type="pres">
      <dgm:prSet presAssocID="{A26F5EA2-2D48-432F-A85E-105CAE4C7F6C}" presName="rootText" presStyleLbl="node2" presStyleIdx="1" presStyleCnt="5" custLinFactNeighborX="34200" custLinFactNeighborY="23480">
        <dgm:presLayoutVars>
          <dgm:chPref val="3"/>
        </dgm:presLayoutVars>
      </dgm:prSet>
      <dgm:spPr/>
    </dgm:pt>
    <dgm:pt modelId="{C44DB7B3-9A78-42B6-8C15-B584209BA55D}" type="pres">
      <dgm:prSet presAssocID="{A26F5EA2-2D48-432F-A85E-105CAE4C7F6C}" presName="rootConnector" presStyleLbl="node2" presStyleIdx="1" presStyleCnt="5"/>
      <dgm:spPr/>
    </dgm:pt>
    <dgm:pt modelId="{56CBDFE4-B30F-40A5-ADF8-6EDBBCCFF104}" type="pres">
      <dgm:prSet presAssocID="{A26F5EA2-2D48-432F-A85E-105CAE4C7F6C}" presName="hierChild4" presStyleCnt="0"/>
      <dgm:spPr/>
    </dgm:pt>
    <dgm:pt modelId="{588BDCA0-8E5F-4690-A248-72949DB6A63A}" type="pres">
      <dgm:prSet presAssocID="{A26F5EA2-2D48-432F-A85E-105CAE4C7F6C}" presName="hierChild5" presStyleCnt="0"/>
      <dgm:spPr/>
    </dgm:pt>
    <dgm:pt modelId="{42E59BE6-1763-4A89-AA97-04E8FC0307E8}" type="pres">
      <dgm:prSet presAssocID="{23EACAC6-E0AA-41C9-8F5D-AD71F5B62CFC}" presName="Name37" presStyleLbl="parChTrans1D2" presStyleIdx="2" presStyleCnt="5"/>
      <dgm:spPr/>
    </dgm:pt>
    <dgm:pt modelId="{4CAF9CE4-2C99-409E-83E1-39C011284904}" type="pres">
      <dgm:prSet presAssocID="{6698D7BA-C334-4ADF-B114-F2E9230631CE}" presName="hierRoot2" presStyleCnt="0">
        <dgm:presLayoutVars>
          <dgm:hierBranch/>
        </dgm:presLayoutVars>
      </dgm:prSet>
      <dgm:spPr/>
    </dgm:pt>
    <dgm:pt modelId="{E4EC171D-085A-428B-82B8-F6228616A6D4}" type="pres">
      <dgm:prSet presAssocID="{6698D7BA-C334-4ADF-B114-F2E9230631CE}" presName="rootComposite" presStyleCnt="0"/>
      <dgm:spPr/>
    </dgm:pt>
    <dgm:pt modelId="{2105D79F-30DB-47F0-A4DF-9FB1969A6D2C}" type="pres">
      <dgm:prSet presAssocID="{6698D7BA-C334-4ADF-B114-F2E9230631CE}" presName="rootText" presStyleLbl="node2" presStyleIdx="2" presStyleCnt="5" custLinFactNeighborY="88138">
        <dgm:presLayoutVars>
          <dgm:chPref val="3"/>
        </dgm:presLayoutVars>
      </dgm:prSet>
      <dgm:spPr/>
    </dgm:pt>
    <dgm:pt modelId="{2FF6E0AE-150A-42CA-84D0-9D8C341C6634}" type="pres">
      <dgm:prSet presAssocID="{6698D7BA-C334-4ADF-B114-F2E9230631CE}" presName="rootConnector" presStyleLbl="node2" presStyleIdx="2" presStyleCnt="5"/>
      <dgm:spPr/>
    </dgm:pt>
    <dgm:pt modelId="{3710539A-0019-4EEE-8E68-6C7431469EF6}" type="pres">
      <dgm:prSet presAssocID="{6698D7BA-C334-4ADF-B114-F2E9230631CE}" presName="hierChild4" presStyleCnt="0"/>
      <dgm:spPr/>
    </dgm:pt>
    <dgm:pt modelId="{47C24CD3-003F-420B-B926-972AAE633F67}" type="pres">
      <dgm:prSet presAssocID="{79047E1B-1242-4AAF-ADD3-0A8AA918ADB2}" presName="Name35" presStyleLbl="parChTrans1D3" presStyleIdx="0" presStyleCnt="5"/>
      <dgm:spPr/>
    </dgm:pt>
    <dgm:pt modelId="{977F0E03-9C9B-4A6C-B164-D2AB88129B8D}" type="pres">
      <dgm:prSet presAssocID="{D642973E-93BA-4D3C-86B0-F2F8DDCB79B5}" presName="hierRoot2" presStyleCnt="0">
        <dgm:presLayoutVars>
          <dgm:hierBranch val="init"/>
        </dgm:presLayoutVars>
      </dgm:prSet>
      <dgm:spPr/>
    </dgm:pt>
    <dgm:pt modelId="{97020D1A-4586-4727-B7A8-9FBC87AB207E}" type="pres">
      <dgm:prSet presAssocID="{D642973E-93BA-4D3C-86B0-F2F8DDCB79B5}" presName="rootComposite" presStyleCnt="0"/>
      <dgm:spPr/>
    </dgm:pt>
    <dgm:pt modelId="{0886CCC0-5538-4577-ADB3-84658D3BBE7A}" type="pres">
      <dgm:prSet presAssocID="{D642973E-93BA-4D3C-86B0-F2F8DDCB79B5}" presName="rootText" presStyleLbl="node3" presStyleIdx="0" presStyleCnt="5" custLinFactNeighborY="83618">
        <dgm:presLayoutVars>
          <dgm:chPref val="3"/>
        </dgm:presLayoutVars>
      </dgm:prSet>
      <dgm:spPr/>
    </dgm:pt>
    <dgm:pt modelId="{CC297018-1195-4AB9-B3D5-5A62AC2CE35B}" type="pres">
      <dgm:prSet presAssocID="{D642973E-93BA-4D3C-86B0-F2F8DDCB79B5}" presName="rootConnector" presStyleLbl="node3" presStyleIdx="0" presStyleCnt="5"/>
      <dgm:spPr/>
    </dgm:pt>
    <dgm:pt modelId="{5C843903-45CC-4416-9D11-6DD002672063}" type="pres">
      <dgm:prSet presAssocID="{D642973E-93BA-4D3C-86B0-F2F8DDCB79B5}" presName="hierChild4" presStyleCnt="0"/>
      <dgm:spPr/>
    </dgm:pt>
    <dgm:pt modelId="{6B5B9124-5D6F-4252-8B3D-B3E86DCC1824}" type="pres">
      <dgm:prSet presAssocID="{D642973E-93BA-4D3C-86B0-F2F8DDCB79B5}" presName="hierChild5" presStyleCnt="0"/>
      <dgm:spPr/>
    </dgm:pt>
    <dgm:pt modelId="{C78B7265-5EA8-40DD-8F72-EE8561343A67}" type="pres">
      <dgm:prSet presAssocID="{1B3E208D-365E-4105-ADF0-191CAF17452B}" presName="Name35" presStyleLbl="parChTrans1D3" presStyleIdx="1" presStyleCnt="5"/>
      <dgm:spPr/>
    </dgm:pt>
    <dgm:pt modelId="{2BB633D1-401B-4BFF-8061-2361E4F8750E}" type="pres">
      <dgm:prSet presAssocID="{F952EE2E-8B12-4ED1-A99B-8860BBE2219E}" presName="hierRoot2" presStyleCnt="0">
        <dgm:presLayoutVars>
          <dgm:hierBranch val="init"/>
        </dgm:presLayoutVars>
      </dgm:prSet>
      <dgm:spPr/>
    </dgm:pt>
    <dgm:pt modelId="{458D918D-4BC2-43D7-B5D9-19620D5E825A}" type="pres">
      <dgm:prSet presAssocID="{F952EE2E-8B12-4ED1-A99B-8860BBE2219E}" presName="rootComposite" presStyleCnt="0"/>
      <dgm:spPr/>
    </dgm:pt>
    <dgm:pt modelId="{855D0E50-BC7D-4356-AF67-01CCE3210C61}" type="pres">
      <dgm:prSet presAssocID="{F952EE2E-8B12-4ED1-A99B-8860BBE2219E}" presName="rootText" presStyleLbl="node3" presStyleIdx="1" presStyleCnt="5" custLinFactNeighborY="83618">
        <dgm:presLayoutVars>
          <dgm:chPref val="3"/>
        </dgm:presLayoutVars>
      </dgm:prSet>
      <dgm:spPr/>
    </dgm:pt>
    <dgm:pt modelId="{4085EF66-BAA0-4AE0-92EF-B62F2E27867A}" type="pres">
      <dgm:prSet presAssocID="{F952EE2E-8B12-4ED1-A99B-8860BBE2219E}" presName="rootConnector" presStyleLbl="node3" presStyleIdx="1" presStyleCnt="5"/>
      <dgm:spPr/>
    </dgm:pt>
    <dgm:pt modelId="{BACE7706-1642-4D86-9294-A216E1017F07}" type="pres">
      <dgm:prSet presAssocID="{F952EE2E-8B12-4ED1-A99B-8860BBE2219E}" presName="hierChild4" presStyleCnt="0"/>
      <dgm:spPr/>
    </dgm:pt>
    <dgm:pt modelId="{0844BA96-9737-4766-B4D0-35E7AA95D71E}" type="pres">
      <dgm:prSet presAssocID="{F952EE2E-8B12-4ED1-A99B-8860BBE2219E}" presName="hierChild5" presStyleCnt="0"/>
      <dgm:spPr/>
    </dgm:pt>
    <dgm:pt modelId="{37D1CD8F-261A-43AE-B3F0-7452F7193D57}" type="pres">
      <dgm:prSet presAssocID="{5F52A411-48E8-4872-9EF9-B12A5CB6254C}" presName="Name35" presStyleLbl="parChTrans1D3" presStyleIdx="2" presStyleCnt="5"/>
      <dgm:spPr/>
    </dgm:pt>
    <dgm:pt modelId="{7EA6F5C7-44ED-4C9B-B159-225E302A349D}" type="pres">
      <dgm:prSet presAssocID="{7883DBB6-4A1E-40BF-9C9D-BAE4C57D6D6B}" presName="hierRoot2" presStyleCnt="0">
        <dgm:presLayoutVars>
          <dgm:hierBranch val="init"/>
        </dgm:presLayoutVars>
      </dgm:prSet>
      <dgm:spPr/>
    </dgm:pt>
    <dgm:pt modelId="{7E28FF5F-213C-4640-955D-59459BF76EC4}" type="pres">
      <dgm:prSet presAssocID="{7883DBB6-4A1E-40BF-9C9D-BAE4C57D6D6B}" presName="rootComposite" presStyleCnt="0"/>
      <dgm:spPr/>
    </dgm:pt>
    <dgm:pt modelId="{5C4E61E6-7A6A-4CE7-BBB4-B53BBF24D6FC}" type="pres">
      <dgm:prSet presAssocID="{7883DBB6-4A1E-40BF-9C9D-BAE4C57D6D6B}" presName="rootText" presStyleLbl="node3" presStyleIdx="2" presStyleCnt="5" custLinFactNeighborY="83618">
        <dgm:presLayoutVars>
          <dgm:chPref val="3"/>
        </dgm:presLayoutVars>
      </dgm:prSet>
      <dgm:spPr/>
    </dgm:pt>
    <dgm:pt modelId="{8E69D0D6-E597-470C-BCDF-E3B2556BBA74}" type="pres">
      <dgm:prSet presAssocID="{7883DBB6-4A1E-40BF-9C9D-BAE4C57D6D6B}" presName="rootConnector" presStyleLbl="node3" presStyleIdx="2" presStyleCnt="5"/>
      <dgm:spPr/>
    </dgm:pt>
    <dgm:pt modelId="{E07502D6-74A9-45C3-B43B-65E5A6368C1F}" type="pres">
      <dgm:prSet presAssocID="{7883DBB6-4A1E-40BF-9C9D-BAE4C57D6D6B}" presName="hierChild4" presStyleCnt="0"/>
      <dgm:spPr/>
    </dgm:pt>
    <dgm:pt modelId="{4A4C53B8-577F-45F3-81B4-C30F950D6424}" type="pres">
      <dgm:prSet presAssocID="{7883DBB6-4A1E-40BF-9C9D-BAE4C57D6D6B}" presName="hierChild5" presStyleCnt="0"/>
      <dgm:spPr/>
    </dgm:pt>
    <dgm:pt modelId="{37DADC24-6CDB-4C7B-9792-2BC2EF028535}" type="pres">
      <dgm:prSet presAssocID="{488D05AE-3DB9-4194-89D7-2566A9044C7F}" presName="Name35" presStyleLbl="parChTrans1D3" presStyleIdx="3" presStyleCnt="5"/>
      <dgm:spPr/>
    </dgm:pt>
    <dgm:pt modelId="{8F048CA6-8778-4E7B-BF1B-2980EBE52852}" type="pres">
      <dgm:prSet presAssocID="{CC7CE950-E3A1-4DDE-931D-23A52B72443A}" presName="hierRoot2" presStyleCnt="0">
        <dgm:presLayoutVars>
          <dgm:hierBranch val="init"/>
        </dgm:presLayoutVars>
      </dgm:prSet>
      <dgm:spPr/>
    </dgm:pt>
    <dgm:pt modelId="{A684D000-BCA6-4D74-B685-186B25E1725C}" type="pres">
      <dgm:prSet presAssocID="{CC7CE950-E3A1-4DDE-931D-23A52B72443A}" presName="rootComposite" presStyleCnt="0"/>
      <dgm:spPr/>
    </dgm:pt>
    <dgm:pt modelId="{3FF3B501-2AB5-47EF-827A-1B5EB70C0EA8}" type="pres">
      <dgm:prSet presAssocID="{CC7CE950-E3A1-4DDE-931D-23A52B72443A}" presName="rootText" presStyleLbl="node3" presStyleIdx="3" presStyleCnt="5" custLinFactNeighborY="83618">
        <dgm:presLayoutVars>
          <dgm:chPref val="3"/>
        </dgm:presLayoutVars>
      </dgm:prSet>
      <dgm:spPr/>
    </dgm:pt>
    <dgm:pt modelId="{00D358A5-2C2A-471D-85DA-9C234AED6986}" type="pres">
      <dgm:prSet presAssocID="{CC7CE950-E3A1-4DDE-931D-23A52B72443A}" presName="rootConnector" presStyleLbl="node3" presStyleIdx="3" presStyleCnt="5"/>
      <dgm:spPr/>
    </dgm:pt>
    <dgm:pt modelId="{6ECF9A0C-B320-4FA3-8EFE-9101649ECA57}" type="pres">
      <dgm:prSet presAssocID="{CC7CE950-E3A1-4DDE-931D-23A52B72443A}" presName="hierChild4" presStyleCnt="0"/>
      <dgm:spPr/>
    </dgm:pt>
    <dgm:pt modelId="{D7EBAFFD-396E-4744-BE60-6972864E0BC7}" type="pres">
      <dgm:prSet presAssocID="{CC7CE950-E3A1-4DDE-931D-23A52B72443A}" presName="hierChild5" presStyleCnt="0"/>
      <dgm:spPr/>
    </dgm:pt>
    <dgm:pt modelId="{44C13115-491E-4C18-A239-701512490FA6}" type="pres">
      <dgm:prSet presAssocID="{069AA6C6-3382-45A4-8537-C0BB7F021489}" presName="Name35" presStyleLbl="parChTrans1D3" presStyleIdx="4" presStyleCnt="5"/>
      <dgm:spPr/>
    </dgm:pt>
    <dgm:pt modelId="{2AA36B60-F417-45A6-9305-7D69FA42EDF6}" type="pres">
      <dgm:prSet presAssocID="{8E08258B-B6FB-4F27-9401-CD1C8ED3389F}" presName="hierRoot2" presStyleCnt="0">
        <dgm:presLayoutVars>
          <dgm:hierBranch val="init"/>
        </dgm:presLayoutVars>
      </dgm:prSet>
      <dgm:spPr/>
    </dgm:pt>
    <dgm:pt modelId="{FA4579EC-5425-40C6-BE3F-BA6BE8D60D5A}" type="pres">
      <dgm:prSet presAssocID="{8E08258B-B6FB-4F27-9401-CD1C8ED3389F}" presName="rootComposite" presStyleCnt="0"/>
      <dgm:spPr/>
    </dgm:pt>
    <dgm:pt modelId="{FAE51A6C-E2C2-4AED-A1CA-86F769A0AA81}" type="pres">
      <dgm:prSet presAssocID="{8E08258B-B6FB-4F27-9401-CD1C8ED3389F}" presName="rootText" presStyleLbl="node3" presStyleIdx="4" presStyleCnt="5" custLinFactNeighborX="-7197" custLinFactNeighborY="83974">
        <dgm:presLayoutVars>
          <dgm:chPref val="3"/>
        </dgm:presLayoutVars>
      </dgm:prSet>
      <dgm:spPr/>
    </dgm:pt>
    <dgm:pt modelId="{8C3186D8-CA35-45DB-86B6-7A4E0262084D}" type="pres">
      <dgm:prSet presAssocID="{8E08258B-B6FB-4F27-9401-CD1C8ED3389F}" presName="rootConnector" presStyleLbl="node3" presStyleIdx="4" presStyleCnt="5"/>
      <dgm:spPr/>
    </dgm:pt>
    <dgm:pt modelId="{93A69FDE-199D-4F89-996F-1C9403D9CBC9}" type="pres">
      <dgm:prSet presAssocID="{8E08258B-B6FB-4F27-9401-CD1C8ED3389F}" presName="hierChild4" presStyleCnt="0"/>
      <dgm:spPr/>
    </dgm:pt>
    <dgm:pt modelId="{26A86093-723C-42DA-AD7A-7FF898B19407}" type="pres">
      <dgm:prSet presAssocID="{8E08258B-B6FB-4F27-9401-CD1C8ED3389F}" presName="hierChild5" presStyleCnt="0"/>
      <dgm:spPr/>
    </dgm:pt>
    <dgm:pt modelId="{F442DAC5-B235-42B0-9B78-AFF7BDE46801}" type="pres">
      <dgm:prSet presAssocID="{6698D7BA-C334-4ADF-B114-F2E9230631CE}" presName="hierChild5" presStyleCnt="0"/>
      <dgm:spPr/>
    </dgm:pt>
    <dgm:pt modelId="{48450086-97A7-4BF7-AA88-4D46A80DF75D}" type="pres">
      <dgm:prSet presAssocID="{862EEADF-27C4-420E-A59B-7EA48836842D}" presName="Name37" presStyleLbl="parChTrans1D2" presStyleIdx="3" presStyleCnt="5"/>
      <dgm:spPr/>
    </dgm:pt>
    <dgm:pt modelId="{C6C18F44-F77D-45C5-9893-567F268D352C}" type="pres">
      <dgm:prSet presAssocID="{271D1F1E-CF3C-47F2-B879-A07431DD564B}" presName="hierRoot2" presStyleCnt="0">
        <dgm:presLayoutVars>
          <dgm:hierBranch val="init"/>
        </dgm:presLayoutVars>
      </dgm:prSet>
      <dgm:spPr/>
    </dgm:pt>
    <dgm:pt modelId="{95C9B6D1-8A62-4167-AA59-888BB909680C}" type="pres">
      <dgm:prSet presAssocID="{271D1F1E-CF3C-47F2-B879-A07431DD564B}" presName="rootComposite" presStyleCnt="0"/>
      <dgm:spPr/>
    </dgm:pt>
    <dgm:pt modelId="{4325796A-5F3E-4FDB-A4E9-B87C21473453}" type="pres">
      <dgm:prSet presAssocID="{271D1F1E-CF3C-47F2-B879-A07431DD564B}" presName="rootText" presStyleLbl="node2" presStyleIdx="3" presStyleCnt="5" custLinFactNeighborX="-46791" custLinFactNeighborY="23480">
        <dgm:presLayoutVars>
          <dgm:chPref val="3"/>
        </dgm:presLayoutVars>
      </dgm:prSet>
      <dgm:spPr/>
    </dgm:pt>
    <dgm:pt modelId="{170BC161-1402-45FB-B256-E3C7BAFD5272}" type="pres">
      <dgm:prSet presAssocID="{271D1F1E-CF3C-47F2-B879-A07431DD564B}" presName="rootConnector" presStyleLbl="node2" presStyleIdx="3" presStyleCnt="5"/>
      <dgm:spPr/>
    </dgm:pt>
    <dgm:pt modelId="{EA8E54CF-0F39-406A-86CF-B74E1912B77C}" type="pres">
      <dgm:prSet presAssocID="{271D1F1E-CF3C-47F2-B879-A07431DD564B}" presName="hierChild4" presStyleCnt="0"/>
      <dgm:spPr/>
    </dgm:pt>
    <dgm:pt modelId="{B4573169-7156-4E10-9397-90BACFCAC2CA}" type="pres">
      <dgm:prSet presAssocID="{271D1F1E-CF3C-47F2-B879-A07431DD564B}" presName="hierChild5" presStyleCnt="0"/>
      <dgm:spPr/>
    </dgm:pt>
    <dgm:pt modelId="{4D87E106-8E58-4D4B-B9C7-BC092C20D858}" type="pres">
      <dgm:prSet presAssocID="{F863EDB8-C7BD-44A8-84FE-0EC49900D40F}" presName="Name37" presStyleLbl="parChTrans1D2" presStyleIdx="4" presStyleCnt="5"/>
      <dgm:spPr/>
    </dgm:pt>
    <dgm:pt modelId="{52245CE4-B12B-4BDA-997A-7608FEB711BC}" type="pres">
      <dgm:prSet presAssocID="{9946E3DD-C54C-494A-BC9A-1BFCFA1C9A73}" presName="hierRoot2" presStyleCnt="0">
        <dgm:presLayoutVars>
          <dgm:hierBranch val="init"/>
        </dgm:presLayoutVars>
      </dgm:prSet>
      <dgm:spPr/>
    </dgm:pt>
    <dgm:pt modelId="{39A5466E-14FE-452B-8B43-0ACFDCFE017A}" type="pres">
      <dgm:prSet presAssocID="{9946E3DD-C54C-494A-BC9A-1BFCFA1C9A73}" presName="rootComposite" presStyleCnt="0"/>
      <dgm:spPr/>
    </dgm:pt>
    <dgm:pt modelId="{23930300-8E41-4E72-860E-3B85DF739404}" type="pres">
      <dgm:prSet presAssocID="{9946E3DD-C54C-494A-BC9A-1BFCFA1C9A73}" presName="rootText" presStyleLbl="node2" presStyleIdx="4" presStyleCnt="5" custLinFactNeighborX="-46791" custLinFactNeighborY="23480">
        <dgm:presLayoutVars>
          <dgm:chPref val="3"/>
        </dgm:presLayoutVars>
      </dgm:prSet>
      <dgm:spPr/>
    </dgm:pt>
    <dgm:pt modelId="{2D1E752B-4778-4042-AC9C-D94788C5E2C8}" type="pres">
      <dgm:prSet presAssocID="{9946E3DD-C54C-494A-BC9A-1BFCFA1C9A73}" presName="rootConnector" presStyleLbl="node2" presStyleIdx="4" presStyleCnt="5"/>
      <dgm:spPr/>
    </dgm:pt>
    <dgm:pt modelId="{5293E6BA-8ADB-4A75-AFAB-FFD7085AE885}" type="pres">
      <dgm:prSet presAssocID="{9946E3DD-C54C-494A-BC9A-1BFCFA1C9A73}" presName="hierChild4" presStyleCnt="0"/>
      <dgm:spPr/>
    </dgm:pt>
    <dgm:pt modelId="{744E4A3B-2C76-4DA6-B0AF-727258B2E0DC}" type="pres">
      <dgm:prSet presAssocID="{9946E3DD-C54C-494A-BC9A-1BFCFA1C9A73}" presName="hierChild5" presStyleCnt="0"/>
      <dgm:spPr/>
    </dgm:pt>
    <dgm:pt modelId="{3C7AF247-60A9-4C2D-A858-4AE4A3FBCBD4}" type="pres">
      <dgm:prSet presAssocID="{D8FA5444-D199-47A0-80F6-F3F45437522F}" presName="hierChild3" presStyleCnt="0"/>
      <dgm:spPr/>
    </dgm:pt>
  </dgm:ptLst>
  <dgm:cxnLst>
    <dgm:cxn modelId="{4C489603-5FD3-4758-8E94-268DB4DFD10D}" srcId="{6698D7BA-C334-4ADF-B114-F2E9230631CE}" destId="{F952EE2E-8B12-4ED1-A99B-8860BBE2219E}" srcOrd="1" destOrd="0" parTransId="{1B3E208D-365E-4105-ADF0-191CAF17452B}" sibTransId="{4767C1CE-8EC3-4F32-B26D-67E8A9D358D4}"/>
    <dgm:cxn modelId="{7AF54D0B-6B59-4CA9-B689-E31FB01C600A}" type="presOf" srcId="{2B411607-8C8E-405C-B990-562ACC38B9FB}" destId="{D911C7D5-7E47-4CDA-8A75-549BF75C1D50}" srcOrd="0" destOrd="0" presId="urn:microsoft.com/office/officeart/2005/8/layout/orgChart1"/>
    <dgm:cxn modelId="{BEFF0C0F-8554-470D-8A77-30D5D01BC543}" type="presOf" srcId="{8E08258B-B6FB-4F27-9401-CD1C8ED3389F}" destId="{8C3186D8-CA35-45DB-86B6-7A4E0262084D}" srcOrd="1" destOrd="0" presId="urn:microsoft.com/office/officeart/2005/8/layout/orgChart1"/>
    <dgm:cxn modelId="{5795FA15-559C-4753-B3A7-CEEC8C313532}" type="presOf" srcId="{D8FA5444-D199-47A0-80F6-F3F45437522F}" destId="{23C023BD-0F22-460C-8035-78D830DA5D9C}" srcOrd="0" destOrd="0" presId="urn:microsoft.com/office/officeart/2005/8/layout/orgChart1"/>
    <dgm:cxn modelId="{5518AE20-0914-4A79-930E-49A6AA76FE3D}" type="presOf" srcId="{79047E1B-1242-4AAF-ADD3-0A8AA918ADB2}" destId="{47C24CD3-003F-420B-B926-972AAE633F67}" srcOrd="0" destOrd="0" presId="urn:microsoft.com/office/officeart/2005/8/layout/orgChart1"/>
    <dgm:cxn modelId="{3C117725-532A-4446-8B7F-F04A71DD83AF}" type="presOf" srcId="{A26F5EA2-2D48-432F-A85E-105CAE4C7F6C}" destId="{52114F09-87FD-4C5D-BE2F-30054AC80BB1}" srcOrd="0" destOrd="0" presId="urn:microsoft.com/office/officeart/2005/8/layout/orgChart1"/>
    <dgm:cxn modelId="{9FEF4A26-457C-47C9-9EF8-370C1B11B80C}" srcId="{D8FA5444-D199-47A0-80F6-F3F45437522F}" destId="{271D1F1E-CF3C-47F2-B879-A07431DD564B}" srcOrd="3" destOrd="0" parTransId="{862EEADF-27C4-420E-A59B-7EA48836842D}" sibTransId="{7B68E97C-03EF-4878-AF23-9D244A7A725A}"/>
    <dgm:cxn modelId="{1F787A26-3D2B-4378-BFEC-63812AFFEFB7}" type="presOf" srcId="{271D1F1E-CF3C-47F2-B879-A07431DD564B}" destId="{4325796A-5F3E-4FDB-A4E9-B87C21473453}" srcOrd="0" destOrd="0" presId="urn:microsoft.com/office/officeart/2005/8/layout/orgChart1"/>
    <dgm:cxn modelId="{49E78A2D-CFE8-43E9-8D33-3B20C2CD4124}" type="presOf" srcId="{7883DBB6-4A1E-40BF-9C9D-BAE4C57D6D6B}" destId="{5C4E61E6-7A6A-4CE7-BBB4-B53BBF24D6FC}" srcOrd="0" destOrd="0" presId="urn:microsoft.com/office/officeart/2005/8/layout/orgChart1"/>
    <dgm:cxn modelId="{58B29E2E-2031-4A07-98B7-061536C3C7BA}" type="presOf" srcId="{D642973E-93BA-4D3C-86B0-F2F8DDCB79B5}" destId="{0886CCC0-5538-4577-ADB3-84658D3BBE7A}" srcOrd="0" destOrd="0" presId="urn:microsoft.com/office/officeart/2005/8/layout/orgChart1"/>
    <dgm:cxn modelId="{E3A59C3B-1D80-43BB-819C-E25B0F3FEC33}" type="presOf" srcId="{5F52A411-48E8-4872-9EF9-B12A5CB6254C}" destId="{37D1CD8F-261A-43AE-B3F0-7452F7193D57}" srcOrd="0" destOrd="0" presId="urn:microsoft.com/office/officeart/2005/8/layout/orgChart1"/>
    <dgm:cxn modelId="{5471415F-F24E-41F1-B4AC-7B42741621B5}" srcId="{6698D7BA-C334-4ADF-B114-F2E9230631CE}" destId="{8E08258B-B6FB-4F27-9401-CD1C8ED3389F}" srcOrd="4" destOrd="0" parTransId="{069AA6C6-3382-45A4-8537-C0BB7F021489}" sibTransId="{B6750DBC-BC7B-4F5C-9F5C-D05A0B399E43}"/>
    <dgm:cxn modelId="{A2827348-9DA5-4F07-BBD2-F2FC4041E8FC}" type="presOf" srcId="{1B3E208D-365E-4105-ADF0-191CAF17452B}" destId="{C78B7265-5EA8-40DD-8F72-EE8561343A67}" srcOrd="0" destOrd="0" presId="urn:microsoft.com/office/officeart/2005/8/layout/orgChart1"/>
    <dgm:cxn modelId="{C35E364A-F1AF-46F5-8F48-0AC0F3FDF2D5}" type="presOf" srcId="{6698D7BA-C334-4ADF-B114-F2E9230631CE}" destId="{2FF6E0AE-150A-42CA-84D0-9D8C341C6634}" srcOrd="1" destOrd="0" presId="urn:microsoft.com/office/officeart/2005/8/layout/orgChart1"/>
    <dgm:cxn modelId="{E1719F4A-0160-4A13-8466-0ED4DE5C9CCE}" type="presOf" srcId="{ECCE9055-8342-4819-AD6E-C8BB4098A7FE}" destId="{2E93EAB1-3F1A-4E82-BCC4-D3D2192D4B9E}" srcOrd="0" destOrd="0" presId="urn:microsoft.com/office/officeart/2005/8/layout/orgChart1"/>
    <dgm:cxn modelId="{279F3E6E-9006-4D7C-8F70-B3E567A79097}" type="presOf" srcId="{488D05AE-3DB9-4194-89D7-2566A9044C7F}" destId="{37DADC24-6CDB-4C7B-9792-2BC2EF028535}" srcOrd="0" destOrd="0" presId="urn:microsoft.com/office/officeart/2005/8/layout/orgChart1"/>
    <dgm:cxn modelId="{F589CF72-57F6-42A5-81B8-219FB24B2166}" srcId="{D8FA5444-D199-47A0-80F6-F3F45437522F}" destId="{9946E3DD-C54C-494A-BC9A-1BFCFA1C9A73}" srcOrd="4" destOrd="0" parTransId="{F863EDB8-C7BD-44A8-84FE-0EC49900D40F}" sibTransId="{9380F897-F017-47B6-B693-153CFCB4BE1C}"/>
    <dgm:cxn modelId="{D7038674-DAD0-47D5-ABE1-B78E6A0414E1}" type="presOf" srcId="{E8239FDC-4A80-485D-8546-9275DEF25DCF}" destId="{708A7085-F63D-40BA-91A5-CDB9172EA5E6}" srcOrd="0" destOrd="0" presId="urn:microsoft.com/office/officeart/2005/8/layout/orgChart1"/>
    <dgm:cxn modelId="{7B69FC56-4E0A-4D40-AE5C-AAD447F5A1F5}" type="presOf" srcId="{862EEADF-27C4-420E-A59B-7EA48836842D}" destId="{48450086-97A7-4BF7-AA88-4D46A80DF75D}" srcOrd="0" destOrd="0" presId="urn:microsoft.com/office/officeart/2005/8/layout/orgChart1"/>
    <dgm:cxn modelId="{E32BA657-986A-47D3-9B03-62161B6D322D}" type="presOf" srcId="{B4A9D2B8-60B2-4BBE-9C62-73B70F953B50}" destId="{1668B9C3-5D20-4588-ADEF-1CE96E702A08}" srcOrd="1" destOrd="0" presId="urn:microsoft.com/office/officeart/2005/8/layout/orgChart1"/>
    <dgm:cxn modelId="{F5CFC57C-A114-42DC-AEA1-8D1AF9AC280C}" type="presOf" srcId="{9946E3DD-C54C-494A-BC9A-1BFCFA1C9A73}" destId="{2D1E752B-4778-4042-AC9C-D94788C5E2C8}" srcOrd="1" destOrd="0" presId="urn:microsoft.com/office/officeart/2005/8/layout/orgChart1"/>
    <dgm:cxn modelId="{FB2E8C83-3737-4A51-9CC6-A8DA07468BC7}" type="presOf" srcId="{F952EE2E-8B12-4ED1-A99B-8860BBE2219E}" destId="{855D0E50-BC7D-4356-AF67-01CCE3210C61}" srcOrd="0" destOrd="0" presId="urn:microsoft.com/office/officeart/2005/8/layout/orgChart1"/>
    <dgm:cxn modelId="{9658A79F-FFD2-468A-89A6-A2719E4AAC8E}" srcId="{D8FA5444-D199-47A0-80F6-F3F45437522F}" destId="{A26F5EA2-2D48-432F-A85E-105CAE4C7F6C}" srcOrd="1" destOrd="0" parTransId="{2B411607-8C8E-405C-B990-562ACC38B9FB}" sibTransId="{4FC3D3AD-DDEE-4B5A-B4DB-FBC49F586492}"/>
    <dgm:cxn modelId="{7AEFFBA0-1937-4801-8DE7-D48933C296F9}" type="presOf" srcId="{B4A9D2B8-60B2-4BBE-9C62-73B70F953B50}" destId="{8E50F4AD-8F21-40AC-9E26-88A416358C56}" srcOrd="0" destOrd="0" presId="urn:microsoft.com/office/officeart/2005/8/layout/orgChart1"/>
    <dgm:cxn modelId="{2F13A1A4-758A-4188-B723-B603532CDEED}" type="presOf" srcId="{A26F5EA2-2D48-432F-A85E-105CAE4C7F6C}" destId="{C44DB7B3-9A78-42B6-8C15-B584209BA55D}" srcOrd="1" destOrd="0" presId="urn:microsoft.com/office/officeart/2005/8/layout/orgChart1"/>
    <dgm:cxn modelId="{4FFD21A8-4C97-4E1B-9B2F-620E10D83618}" type="presOf" srcId="{6698D7BA-C334-4ADF-B114-F2E9230631CE}" destId="{2105D79F-30DB-47F0-A4DF-9FB1969A6D2C}" srcOrd="0" destOrd="0" presId="urn:microsoft.com/office/officeart/2005/8/layout/orgChart1"/>
    <dgm:cxn modelId="{D3D1AEA8-68A8-46AC-8F26-0E2CFE338024}" type="presOf" srcId="{F863EDB8-C7BD-44A8-84FE-0EC49900D40F}" destId="{4D87E106-8E58-4D4B-B9C7-BC092C20D858}" srcOrd="0" destOrd="0" presId="urn:microsoft.com/office/officeart/2005/8/layout/orgChart1"/>
    <dgm:cxn modelId="{D9F414AC-23D0-4788-A9B4-CEF7099B917C}" srcId="{6698D7BA-C334-4ADF-B114-F2E9230631CE}" destId="{7883DBB6-4A1E-40BF-9C9D-BAE4C57D6D6B}" srcOrd="2" destOrd="0" parTransId="{5F52A411-48E8-4872-9EF9-B12A5CB6254C}" sibTransId="{DC278446-4DBF-4DA2-9539-7198024E67DD}"/>
    <dgm:cxn modelId="{C0E521BA-6E33-4DFA-A4AD-E40DF9B10498}" type="presOf" srcId="{23EACAC6-E0AA-41C9-8F5D-AD71F5B62CFC}" destId="{42E59BE6-1763-4A89-AA97-04E8FC0307E8}" srcOrd="0" destOrd="0" presId="urn:microsoft.com/office/officeart/2005/8/layout/orgChart1"/>
    <dgm:cxn modelId="{E56C92C0-A9D5-4E42-9907-2567E3DA1C34}" type="presOf" srcId="{CC7CE950-E3A1-4DDE-931D-23A52B72443A}" destId="{00D358A5-2C2A-471D-85DA-9C234AED6986}" srcOrd="1" destOrd="0" presId="urn:microsoft.com/office/officeart/2005/8/layout/orgChart1"/>
    <dgm:cxn modelId="{DE2AAEC5-4CC4-408E-B9D2-7646C7AE1E4C}" srcId="{D8FA5444-D199-47A0-80F6-F3F45437522F}" destId="{6698D7BA-C334-4ADF-B114-F2E9230631CE}" srcOrd="2" destOrd="0" parTransId="{23EACAC6-E0AA-41C9-8F5D-AD71F5B62CFC}" sibTransId="{FDF086B8-B850-4FC2-9C4D-B1F06A8C5E82}"/>
    <dgm:cxn modelId="{41F36AC6-B6CE-48EF-8871-1CEBDEAA0794}" type="presOf" srcId="{CC7CE950-E3A1-4DDE-931D-23A52B72443A}" destId="{3FF3B501-2AB5-47EF-827A-1B5EB70C0EA8}" srcOrd="0" destOrd="0" presId="urn:microsoft.com/office/officeart/2005/8/layout/orgChart1"/>
    <dgm:cxn modelId="{C8728EC6-14EE-4C9D-AD5B-CB08A9C13E51}" srcId="{D8FA5444-D199-47A0-80F6-F3F45437522F}" destId="{B4A9D2B8-60B2-4BBE-9C62-73B70F953B50}" srcOrd="0" destOrd="0" parTransId="{E8239FDC-4A80-485D-8546-9275DEF25DCF}" sibTransId="{C05461CF-D9A6-46EE-ADD6-C5085E3A40EC}"/>
    <dgm:cxn modelId="{8D0B49D2-5F7D-4A00-8884-585D8EE6AA40}" srcId="{6698D7BA-C334-4ADF-B114-F2E9230631CE}" destId="{CC7CE950-E3A1-4DDE-931D-23A52B72443A}" srcOrd="3" destOrd="0" parTransId="{488D05AE-3DB9-4194-89D7-2566A9044C7F}" sibTransId="{7A822390-4512-4603-B021-8F53F751F00F}"/>
    <dgm:cxn modelId="{CA5DAAD4-B0C6-41F9-A25F-BAC9E65D35D9}" type="presOf" srcId="{9946E3DD-C54C-494A-BC9A-1BFCFA1C9A73}" destId="{23930300-8E41-4E72-860E-3B85DF739404}" srcOrd="0" destOrd="0" presId="urn:microsoft.com/office/officeart/2005/8/layout/orgChart1"/>
    <dgm:cxn modelId="{BBD45BD6-430A-4FBE-96B1-5CF0BD2EC93D}" type="presOf" srcId="{D8FA5444-D199-47A0-80F6-F3F45437522F}" destId="{5A0E3A82-A14C-4983-99AC-C733A1B77847}" srcOrd="1" destOrd="0" presId="urn:microsoft.com/office/officeart/2005/8/layout/orgChart1"/>
    <dgm:cxn modelId="{F08390D9-1607-41EA-933D-8C875864145E}" type="presOf" srcId="{D642973E-93BA-4D3C-86B0-F2F8DDCB79B5}" destId="{CC297018-1195-4AB9-B3D5-5A62AC2CE35B}" srcOrd="1" destOrd="0" presId="urn:microsoft.com/office/officeart/2005/8/layout/orgChart1"/>
    <dgm:cxn modelId="{D6BF76E6-F3E3-4BFB-A460-7E440EB16885}" type="presOf" srcId="{069AA6C6-3382-45A4-8537-C0BB7F021489}" destId="{44C13115-491E-4C18-A239-701512490FA6}" srcOrd="0" destOrd="0" presId="urn:microsoft.com/office/officeart/2005/8/layout/orgChart1"/>
    <dgm:cxn modelId="{379C24EB-3FE0-4600-BE7E-23593652C810}" type="presOf" srcId="{271D1F1E-CF3C-47F2-B879-A07431DD564B}" destId="{170BC161-1402-45FB-B256-E3C7BAFD5272}" srcOrd="1" destOrd="0" presId="urn:microsoft.com/office/officeart/2005/8/layout/orgChart1"/>
    <dgm:cxn modelId="{8306DFF2-84AE-4E0C-812A-078D4E48291F}" srcId="{6698D7BA-C334-4ADF-B114-F2E9230631CE}" destId="{D642973E-93BA-4D3C-86B0-F2F8DDCB79B5}" srcOrd="0" destOrd="0" parTransId="{79047E1B-1242-4AAF-ADD3-0A8AA918ADB2}" sibTransId="{3164905E-E696-4B3B-B6D4-6B3D105A21C6}"/>
    <dgm:cxn modelId="{9D0C46F4-A35D-45D4-8DB0-4DE9A7E431E9}" type="presOf" srcId="{F952EE2E-8B12-4ED1-A99B-8860BBE2219E}" destId="{4085EF66-BAA0-4AE0-92EF-B62F2E27867A}" srcOrd="1" destOrd="0" presId="urn:microsoft.com/office/officeart/2005/8/layout/orgChart1"/>
    <dgm:cxn modelId="{EFF374F7-3288-474B-ACBA-0463BB2894CE}" type="presOf" srcId="{8E08258B-B6FB-4F27-9401-CD1C8ED3389F}" destId="{FAE51A6C-E2C2-4AED-A1CA-86F769A0AA81}" srcOrd="0" destOrd="0" presId="urn:microsoft.com/office/officeart/2005/8/layout/orgChart1"/>
    <dgm:cxn modelId="{A8AC0AFD-AD6B-4F4D-8478-8AEB180AC492}" srcId="{ECCE9055-8342-4819-AD6E-C8BB4098A7FE}" destId="{D8FA5444-D199-47A0-80F6-F3F45437522F}" srcOrd="0" destOrd="0" parTransId="{2518714B-A4A5-45A6-BD64-E96B7C04C0BE}" sibTransId="{FBC02CD4-F18C-44BD-B3FF-FFD8816D6693}"/>
    <dgm:cxn modelId="{C032D0FF-6880-4E32-88A1-9ED34B522198}" type="presOf" srcId="{7883DBB6-4A1E-40BF-9C9D-BAE4C57D6D6B}" destId="{8E69D0D6-E597-470C-BCDF-E3B2556BBA74}" srcOrd="1" destOrd="0" presId="urn:microsoft.com/office/officeart/2005/8/layout/orgChart1"/>
    <dgm:cxn modelId="{0AFECC85-A02D-488B-BCE5-D54C3F669121}" type="presParOf" srcId="{2E93EAB1-3F1A-4E82-BCC4-D3D2192D4B9E}" destId="{0D86AAED-2BAB-4ECD-80F2-912D9AB3E876}" srcOrd="0" destOrd="0" presId="urn:microsoft.com/office/officeart/2005/8/layout/orgChart1"/>
    <dgm:cxn modelId="{A3A00909-F719-41FA-A6B5-3C6BEEC687B3}" type="presParOf" srcId="{0D86AAED-2BAB-4ECD-80F2-912D9AB3E876}" destId="{054DE0E8-7F55-4603-A66F-94590F6C5434}" srcOrd="0" destOrd="0" presId="urn:microsoft.com/office/officeart/2005/8/layout/orgChart1"/>
    <dgm:cxn modelId="{7CE437B7-2098-492F-B395-ED78FA90879A}" type="presParOf" srcId="{054DE0E8-7F55-4603-A66F-94590F6C5434}" destId="{23C023BD-0F22-460C-8035-78D830DA5D9C}" srcOrd="0" destOrd="0" presId="urn:microsoft.com/office/officeart/2005/8/layout/orgChart1"/>
    <dgm:cxn modelId="{FA8A89B6-3A59-4F69-85E9-C5082B05CB04}" type="presParOf" srcId="{054DE0E8-7F55-4603-A66F-94590F6C5434}" destId="{5A0E3A82-A14C-4983-99AC-C733A1B77847}" srcOrd="1" destOrd="0" presId="urn:microsoft.com/office/officeart/2005/8/layout/orgChart1"/>
    <dgm:cxn modelId="{631AB305-78CF-45DF-AC8E-EA65041B2821}" type="presParOf" srcId="{0D86AAED-2BAB-4ECD-80F2-912D9AB3E876}" destId="{388CDC9A-F958-4548-8F8E-FFE53BDB3168}" srcOrd="1" destOrd="0" presId="urn:microsoft.com/office/officeart/2005/8/layout/orgChart1"/>
    <dgm:cxn modelId="{5D41E079-A5ED-4F61-810E-112E5FD06C69}" type="presParOf" srcId="{388CDC9A-F958-4548-8F8E-FFE53BDB3168}" destId="{708A7085-F63D-40BA-91A5-CDB9172EA5E6}" srcOrd="0" destOrd="0" presId="urn:microsoft.com/office/officeart/2005/8/layout/orgChart1"/>
    <dgm:cxn modelId="{1BEB0FA4-7AF0-4FDF-B060-D8B14D65B288}" type="presParOf" srcId="{388CDC9A-F958-4548-8F8E-FFE53BDB3168}" destId="{F78A204D-98E0-411F-A64C-784EC0D8995D}" srcOrd="1" destOrd="0" presId="urn:microsoft.com/office/officeart/2005/8/layout/orgChart1"/>
    <dgm:cxn modelId="{709E6D8D-8B42-455A-86FB-A1101FA7EAC0}" type="presParOf" srcId="{F78A204D-98E0-411F-A64C-784EC0D8995D}" destId="{897FCB3E-F4CA-43FE-8B61-4C14C430E0F2}" srcOrd="0" destOrd="0" presId="urn:microsoft.com/office/officeart/2005/8/layout/orgChart1"/>
    <dgm:cxn modelId="{2224B6CA-B95F-4366-AA05-2ED6B7B2D80E}" type="presParOf" srcId="{897FCB3E-F4CA-43FE-8B61-4C14C430E0F2}" destId="{8E50F4AD-8F21-40AC-9E26-88A416358C56}" srcOrd="0" destOrd="0" presId="urn:microsoft.com/office/officeart/2005/8/layout/orgChart1"/>
    <dgm:cxn modelId="{D67E27A6-481B-4CFD-B075-6DDA5CB3E105}" type="presParOf" srcId="{897FCB3E-F4CA-43FE-8B61-4C14C430E0F2}" destId="{1668B9C3-5D20-4588-ADEF-1CE96E702A08}" srcOrd="1" destOrd="0" presId="urn:microsoft.com/office/officeart/2005/8/layout/orgChart1"/>
    <dgm:cxn modelId="{4D47A5EA-9327-4859-92C7-878DCF201E35}" type="presParOf" srcId="{F78A204D-98E0-411F-A64C-784EC0D8995D}" destId="{A1645389-2E15-43F0-9E80-253A34B1B183}" srcOrd="1" destOrd="0" presId="urn:microsoft.com/office/officeart/2005/8/layout/orgChart1"/>
    <dgm:cxn modelId="{C8A46FB5-1B18-47F0-B6AC-C1DDF128FE47}" type="presParOf" srcId="{F78A204D-98E0-411F-A64C-784EC0D8995D}" destId="{A92A3489-3314-4F77-81F1-3C3F41E1E799}" srcOrd="2" destOrd="0" presId="urn:microsoft.com/office/officeart/2005/8/layout/orgChart1"/>
    <dgm:cxn modelId="{D8FA4264-E10C-4629-A411-E8B6571587E6}" type="presParOf" srcId="{388CDC9A-F958-4548-8F8E-FFE53BDB3168}" destId="{D911C7D5-7E47-4CDA-8A75-549BF75C1D50}" srcOrd="2" destOrd="0" presId="urn:microsoft.com/office/officeart/2005/8/layout/orgChart1"/>
    <dgm:cxn modelId="{7783D9DB-129C-4788-BA9E-C2E44A06B10D}" type="presParOf" srcId="{388CDC9A-F958-4548-8F8E-FFE53BDB3168}" destId="{70740A04-FEBB-4D71-A8EA-33C5718557EE}" srcOrd="3" destOrd="0" presId="urn:microsoft.com/office/officeart/2005/8/layout/orgChart1"/>
    <dgm:cxn modelId="{AD9BFEB9-075F-4F6E-B070-A4054449B931}" type="presParOf" srcId="{70740A04-FEBB-4D71-A8EA-33C5718557EE}" destId="{720612A5-D4E3-4FED-8043-F1113CE0C0D6}" srcOrd="0" destOrd="0" presId="urn:microsoft.com/office/officeart/2005/8/layout/orgChart1"/>
    <dgm:cxn modelId="{123B89FB-475E-4A02-8806-A4D93EEA9F3D}" type="presParOf" srcId="{720612A5-D4E3-4FED-8043-F1113CE0C0D6}" destId="{52114F09-87FD-4C5D-BE2F-30054AC80BB1}" srcOrd="0" destOrd="0" presId="urn:microsoft.com/office/officeart/2005/8/layout/orgChart1"/>
    <dgm:cxn modelId="{74A3B9BE-4F5A-48A4-8109-456E1C498C51}" type="presParOf" srcId="{720612A5-D4E3-4FED-8043-F1113CE0C0D6}" destId="{C44DB7B3-9A78-42B6-8C15-B584209BA55D}" srcOrd="1" destOrd="0" presId="urn:microsoft.com/office/officeart/2005/8/layout/orgChart1"/>
    <dgm:cxn modelId="{E91BE794-9195-4A44-AC3B-30DC87CA09AE}" type="presParOf" srcId="{70740A04-FEBB-4D71-A8EA-33C5718557EE}" destId="{56CBDFE4-B30F-40A5-ADF8-6EDBBCCFF104}" srcOrd="1" destOrd="0" presId="urn:microsoft.com/office/officeart/2005/8/layout/orgChart1"/>
    <dgm:cxn modelId="{3CF23805-671D-4658-ABBA-6C438B294BBF}" type="presParOf" srcId="{70740A04-FEBB-4D71-A8EA-33C5718557EE}" destId="{588BDCA0-8E5F-4690-A248-72949DB6A63A}" srcOrd="2" destOrd="0" presId="urn:microsoft.com/office/officeart/2005/8/layout/orgChart1"/>
    <dgm:cxn modelId="{D131D482-270A-436E-82BD-0CBEDEF8A79C}" type="presParOf" srcId="{388CDC9A-F958-4548-8F8E-FFE53BDB3168}" destId="{42E59BE6-1763-4A89-AA97-04E8FC0307E8}" srcOrd="4" destOrd="0" presId="urn:microsoft.com/office/officeart/2005/8/layout/orgChart1"/>
    <dgm:cxn modelId="{09875567-DE39-46D4-A074-8E809F06F628}" type="presParOf" srcId="{388CDC9A-F958-4548-8F8E-FFE53BDB3168}" destId="{4CAF9CE4-2C99-409E-83E1-39C011284904}" srcOrd="5" destOrd="0" presId="urn:microsoft.com/office/officeart/2005/8/layout/orgChart1"/>
    <dgm:cxn modelId="{5741E0BE-C1BC-4487-8697-524850DC272B}" type="presParOf" srcId="{4CAF9CE4-2C99-409E-83E1-39C011284904}" destId="{E4EC171D-085A-428B-82B8-F6228616A6D4}" srcOrd="0" destOrd="0" presId="urn:microsoft.com/office/officeart/2005/8/layout/orgChart1"/>
    <dgm:cxn modelId="{469E2912-F002-469B-BCCE-A5FB17B3A6F8}" type="presParOf" srcId="{E4EC171D-085A-428B-82B8-F6228616A6D4}" destId="{2105D79F-30DB-47F0-A4DF-9FB1969A6D2C}" srcOrd="0" destOrd="0" presId="urn:microsoft.com/office/officeart/2005/8/layout/orgChart1"/>
    <dgm:cxn modelId="{6E95D0B6-9800-480C-A200-846A766D5E64}" type="presParOf" srcId="{E4EC171D-085A-428B-82B8-F6228616A6D4}" destId="{2FF6E0AE-150A-42CA-84D0-9D8C341C6634}" srcOrd="1" destOrd="0" presId="urn:microsoft.com/office/officeart/2005/8/layout/orgChart1"/>
    <dgm:cxn modelId="{B8803897-5ECC-4F68-9755-C071BF4EE1E9}" type="presParOf" srcId="{4CAF9CE4-2C99-409E-83E1-39C011284904}" destId="{3710539A-0019-4EEE-8E68-6C7431469EF6}" srcOrd="1" destOrd="0" presId="urn:microsoft.com/office/officeart/2005/8/layout/orgChart1"/>
    <dgm:cxn modelId="{65234D17-047C-493D-8A8B-2407B71AACF9}" type="presParOf" srcId="{3710539A-0019-4EEE-8E68-6C7431469EF6}" destId="{47C24CD3-003F-420B-B926-972AAE633F67}" srcOrd="0" destOrd="0" presId="urn:microsoft.com/office/officeart/2005/8/layout/orgChart1"/>
    <dgm:cxn modelId="{40F69A1B-3718-4680-B8C8-2F37B29463B2}" type="presParOf" srcId="{3710539A-0019-4EEE-8E68-6C7431469EF6}" destId="{977F0E03-9C9B-4A6C-B164-D2AB88129B8D}" srcOrd="1" destOrd="0" presId="urn:microsoft.com/office/officeart/2005/8/layout/orgChart1"/>
    <dgm:cxn modelId="{9A70CB12-2268-49E6-A172-929C0414DC5C}" type="presParOf" srcId="{977F0E03-9C9B-4A6C-B164-D2AB88129B8D}" destId="{97020D1A-4586-4727-B7A8-9FBC87AB207E}" srcOrd="0" destOrd="0" presId="urn:microsoft.com/office/officeart/2005/8/layout/orgChart1"/>
    <dgm:cxn modelId="{EC4A9FBB-FFD0-454F-9A08-4DB64D9DECB7}" type="presParOf" srcId="{97020D1A-4586-4727-B7A8-9FBC87AB207E}" destId="{0886CCC0-5538-4577-ADB3-84658D3BBE7A}" srcOrd="0" destOrd="0" presId="urn:microsoft.com/office/officeart/2005/8/layout/orgChart1"/>
    <dgm:cxn modelId="{FFE3308D-9788-45EB-B551-C6DEBA56C8BD}" type="presParOf" srcId="{97020D1A-4586-4727-B7A8-9FBC87AB207E}" destId="{CC297018-1195-4AB9-B3D5-5A62AC2CE35B}" srcOrd="1" destOrd="0" presId="urn:microsoft.com/office/officeart/2005/8/layout/orgChart1"/>
    <dgm:cxn modelId="{FF6C24B3-EA48-43CB-B120-C074449A8821}" type="presParOf" srcId="{977F0E03-9C9B-4A6C-B164-D2AB88129B8D}" destId="{5C843903-45CC-4416-9D11-6DD002672063}" srcOrd="1" destOrd="0" presId="urn:microsoft.com/office/officeart/2005/8/layout/orgChart1"/>
    <dgm:cxn modelId="{154483F1-BD63-45F9-A511-CCC57642EC04}" type="presParOf" srcId="{977F0E03-9C9B-4A6C-B164-D2AB88129B8D}" destId="{6B5B9124-5D6F-4252-8B3D-B3E86DCC1824}" srcOrd="2" destOrd="0" presId="urn:microsoft.com/office/officeart/2005/8/layout/orgChart1"/>
    <dgm:cxn modelId="{CF217F29-6378-44A6-926A-03FDA5366161}" type="presParOf" srcId="{3710539A-0019-4EEE-8E68-6C7431469EF6}" destId="{C78B7265-5EA8-40DD-8F72-EE8561343A67}" srcOrd="2" destOrd="0" presId="urn:microsoft.com/office/officeart/2005/8/layout/orgChart1"/>
    <dgm:cxn modelId="{93CE52A5-DCE7-4B73-B943-90D2B6A1E050}" type="presParOf" srcId="{3710539A-0019-4EEE-8E68-6C7431469EF6}" destId="{2BB633D1-401B-4BFF-8061-2361E4F8750E}" srcOrd="3" destOrd="0" presId="urn:microsoft.com/office/officeart/2005/8/layout/orgChart1"/>
    <dgm:cxn modelId="{DD344503-5028-4749-8ECB-BDDACDE7E98E}" type="presParOf" srcId="{2BB633D1-401B-4BFF-8061-2361E4F8750E}" destId="{458D918D-4BC2-43D7-B5D9-19620D5E825A}" srcOrd="0" destOrd="0" presId="urn:microsoft.com/office/officeart/2005/8/layout/orgChart1"/>
    <dgm:cxn modelId="{A45C9268-9B49-497E-BB0D-E890C376E0DB}" type="presParOf" srcId="{458D918D-4BC2-43D7-B5D9-19620D5E825A}" destId="{855D0E50-BC7D-4356-AF67-01CCE3210C61}" srcOrd="0" destOrd="0" presId="urn:microsoft.com/office/officeart/2005/8/layout/orgChart1"/>
    <dgm:cxn modelId="{97987A1C-A91A-4B80-B373-73EBE2F67617}" type="presParOf" srcId="{458D918D-4BC2-43D7-B5D9-19620D5E825A}" destId="{4085EF66-BAA0-4AE0-92EF-B62F2E27867A}" srcOrd="1" destOrd="0" presId="urn:microsoft.com/office/officeart/2005/8/layout/orgChart1"/>
    <dgm:cxn modelId="{D9037CB0-6967-455F-9468-144EC4A0AE0B}" type="presParOf" srcId="{2BB633D1-401B-4BFF-8061-2361E4F8750E}" destId="{BACE7706-1642-4D86-9294-A216E1017F07}" srcOrd="1" destOrd="0" presId="urn:microsoft.com/office/officeart/2005/8/layout/orgChart1"/>
    <dgm:cxn modelId="{9F74FE57-386C-4941-A695-DCC928FDE69B}" type="presParOf" srcId="{2BB633D1-401B-4BFF-8061-2361E4F8750E}" destId="{0844BA96-9737-4766-B4D0-35E7AA95D71E}" srcOrd="2" destOrd="0" presId="urn:microsoft.com/office/officeart/2005/8/layout/orgChart1"/>
    <dgm:cxn modelId="{813B1E17-C63A-4D83-9DC1-8C827A278495}" type="presParOf" srcId="{3710539A-0019-4EEE-8E68-6C7431469EF6}" destId="{37D1CD8F-261A-43AE-B3F0-7452F7193D57}" srcOrd="4" destOrd="0" presId="urn:microsoft.com/office/officeart/2005/8/layout/orgChart1"/>
    <dgm:cxn modelId="{B0549FAF-F449-493B-BF8D-B19721D96F11}" type="presParOf" srcId="{3710539A-0019-4EEE-8E68-6C7431469EF6}" destId="{7EA6F5C7-44ED-4C9B-B159-225E302A349D}" srcOrd="5" destOrd="0" presId="urn:microsoft.com/office/officeart/2005/8/layout/orgChart1"/>
    <dgm:cxn modelId="{03471D57-1D42-41EF-95F8-D21699A1CF63}" type="presParOf" srcId="{7EA6F5C7-44ED-4C9B-B159-225E302A349D}" destId="{7E28FF5F-213C-4640-955D-59459BF76EC4}" srcOrd="0" destOrd="0" presId="urn:microsoft.com/office/officeart/2005/8/layout/orgChart1"/>
    <dgm:cxn modelId="{97C032F9-59A4-4E9B-B814-D30B4E793E19}" type="presParOf" srcId="{7E28FF5F-213C-4640-955D-59459BF76EC4}" destId="{5C4E61E6-7A6A-4CE7-BBB4-B53BBF24D6FC}" srcOrd="0" destOrd="0" presId="urn:microsoft.com/office/officeart/2005/8/layout/orgChart1"/>
    <dgm:cxn modelId="{26FA8767-2BD0-4D6E-9776-9F625880505A}" type="presParOf" srcId="{7E28FF5F-213C-4640-955D-59459BF76EC4}" destId="{8E69D0D6-E597-470C-BCDF-E3B2556BBA74}" srcOrd="1" destOrd="0" presId="urn:microsoft.com/office/officeart/2005/8/layout/orgChart1"/>
    <dgm:cxn modelId="{CE67565B-9071-4462-8412-035FE2DEDA1C}" type="presParOf" srcId="{7EA6F5C7-44ED-4C9B-B159-225E302A349D}" destId="{E07502D6-74A9-45C3-B43B-65E5A6368C1F}" srcOrd="1" destOrd="0" presId="urn:microsoft.com/office/officeart/2005/8/layout/orgChart1"/>
    <dgm:cxn modelId="{2FFDB7A5-0B9B-4A36-9ECB-2C284384B85B}" type="presParOf" srcId="{7EA6F5C7-44ED-4C9B-B159-225E302A349D}" destId="{4A4C53B8-577F-45F3-81B4-C30F950D6424}" srcOrd="2" destOrd="0" presId="urn:microsoft.com/office/officeart/2005/8/layout/orgChart1"/>
    <dgm:cxn modelId="{996ACC12-F66F-424E-A2CF-201E7A95C4FF}" type="presParOf" srcId="{3710539A-0019-4EEE-8E68-6C7431469EF6}" destId="{37DADC24-6CDB-4C7B-9792-2BC2EF028535}" srcOrd="6" destOrd="0" presId="urn:microsoft.com/office/officeart/2005/8/layout/orgChart1"/>
    <dgm:cxn modelId="{60904B40-EED6-435E-AE3D-A6CFE23302B9}" type="presParOf" srcId="{3710539A-0019-4EEE-8E68-6C7431469EF6}" destId="{8F048CA6-8778-4E7B-BF1B-2980EBE52852}" srcOrd="7" destOrd="0" presId="urn:microsoft.com/office/officeart/2005/8/layout/orgChart1"/>
    <dgm:cxn modelId="{5418CB04-82DE-4A59-995C-B5594C152926}" type="presParOf" srcId="{8F048CA6-8778-4E7B-BF1B-2980EBE52852}" destId="{A684D000-BCA6-4D74-B685-186B25E1725C}" srcOrd="0" destOrd="0" presId="urn:microsoft.com/office/officeart/2005/8/layout/orgChart1"/>
    <dgm:cxn modelId="{A01A2FB7-C5AF-4B62-AA3A-4773F9459263}" type="presParOf" srcId="{A684D000-BCA6-4D74-B685-186B25E1725C}" destId="{3FF3B501-2AB5-47EF-827A-1B5EB70C0EA8}" srcOrd="0" destOrd="0" presId="urn:microsoft.com/office/officeart/2005/8/layout/orgChart1"/>
    <dgm:cxn modelId="{A436FDC4-30AE-4579-B42B-4300CB6C759F}" type="presParOf" srcId="{A684D000-BCA6-4D74-B685-186B25E1725C}" destId="{00D358A5-2C2A-471D-85DA-9C234AED6986}" srcOrd="1" destOrd="0" presId="urn:microsoft.com/office/officeart/2005/8/layout/orgChart1"/>
    <dgm:cxn modelId="{A45C9331-F308-4F91-A5FA-947159C43FD7}" type="presParOf" srcId="{8F048CA6-8778-4E7B-BF1B-2980EBE52852}" destId="{6ECF9A0C-B320-4FA3-8EFE-9101649ECA57}" srcOrd="1" destOrd="0" presId="urn:microsoft.com/office/officeart/2005/8/layout/orgChart1"/>
    <dgm:cxn modelId="{4A0F7A93-2E22-493F-8678-2FC41705B5DD}" type="presParOf" srcId="{8F048CA6-8778-4E7B-BF1B-2980EBE52852}" destId="{D7EBAFFD-396E-4744-BE60-6972864E0BC7}" srcOrd="2" destOrd="0" presId="urn:microsoft.com/office/officeart/2005/8/layout/orgChart1"/>
    <dgm:cxn modelId="{B32125A1-2CD2-4AEA-BD33-68AF3AED7A58}" type="presParOf" srcId="{3710539A-0019-4EEE-8E68-6C7431469EF6}" destId="{44C13115-491E-4C18-A239-701512490FA6}" srcOrd="8" destOrd="0" presId="urn:microsoft.com/office/officeart/2005/8/layout/orgChart1"/>
    <dgm:cxn modelId="{FDE8AAC1-7493-4250-8F7E-C3AC094CCC16}" type="presParOf" srcId="{3710539A-0019-4EEE-8E68-6C7431469EF6}" destId="{2AA36B60-F417-45A6-9305-7D69FA42EDF6}" srcOrd="9" destOrd="0" presId="urn:microsoft.com/office/officeart/2005/8/layout/orgChart1"/>
    <dgm:cxn modelId="{D175BD62-7D90-4055-81B4-B57771998A92}" type="presParOf" srcId="{2AA36B60-F417-45A6-9305-7D69FA42EDF6}" destId="{FA4579EC-5425-40C6-BE3F-BA6BE8D60D5A}" srcOrd="0" destOrd="0" presId="urn:microsoft.com/office/officeart/2005/8/layout/orgChart1"/>
    <dgm:cxn modelId="{944BA051-922F-4782-B9CD-6790DE331DE4}" type="presParOf" srcId="{FA4579EC-5425-40C6-BE3F-BA6BE8D60D5A}" destId="{FAE51A6C-E2C2-4AED-A1CA-86F769A0AA81}" srcOrd="0" destOrd="0" presId="urn:microsoft.com/office/officeart/2005/8/layout/orgChart1"/>
    <dgm:cxn modelId="{B136FB4C-47AE-4A19-96BC-8498B8775D95}" type="presParOf" srcId="{FA4579EC-5425-40C6-BE3F-BA6BE8D60D5A}" destId="{8C3186D8-CA35-45DB-86B6-7A4E0262084D}" srcOrd="1" destOrd="0" presId="urn:microsoft.com/office/officeart/2005/8/layout/orgChart1"/>
    <dgm:cxn modelId="{2882F9E3-0F27-40FC-9D64-3F8339CF9EFA}" type="presParOf" srcId="{2AA36B60-F417-45A6-9305-7D69FA42EDF6}" destId="{93A69FDE-199D-4F89-996F-1C9403D9CBC9}" srcOrd="1" destOrd="0" presId="urn:microsoft.com/office/officeart/2005/8/layout/orgChart1"/>
    <dgm:cxn modelId="{40EC048D-2A1F-4BF4-84C5-0A9E3CFFF5D4}" type="presParOf" srcId="{2AA36B60-F417-45A6-9305-7D69FA42EDF6}" destId="{26A86093-723C-42DA-AD7A-7FF898B19407}" srcOrd="2" destOrd="0" presId="urn:microsoft.com/office/officeart/2005/8/layout/orgChart1"/>
    <dgm:cxn modelId="{ABCDA122-B55E-4E58-B88E-8A31B040F10D}" type="presParOf" srcId="{4CAF9CE4-2C99-409E-83E1-39C011284904}" destId="{F442DAC5-B235-42B0-9B78-AFF7BDE46801}" srcOrd="2" destOrd="0" presId="urn:microsoft.com/office/officeart/2005/8/layout/orgChart1"/>
    <dgm:cxn modelId="{28A63FA6-B03F-48BD-AEEA-F6F8A1C445C1}" type="presParOf" srcId="{388CDC9A-F958-4548-8F8E-FFE53BDB3168}" destId="{48450086-97A7-4BF7-AA88-4D46A80DF75D}" srcOrd="6" destOrd="0" presId="urn:microsoft.com/office/officeart/2005/8/layout/orgChart1"/>
    <dgm:cxn modelId="{A35099F9-ECB2-488F-9859-2FE79C634FB8}" type="presParOf" srcId="{388CDC9A-F958-4548-8F8E-FFE53BDB3168}" destId="{C6C18F44-F77D-45C5-9893-567F268D352C}" srcOrd="7" destOrd="0" presId="urn:microsoft.com/office/officeart/2005/8/layout/orgChart1"/>
    <dgm:cxn modelId="{8D48D93B-24C3-4906-9CA7-61E48B73A816}" type="presParOf" srcId="{C6C18F44-F77D-45C5-9893-567F268D352C}" destId="{95C9B6D1-8A62-4167-AA59-888BB909680C}" srcOrd="0" destOrd="0" presId="urn:microsoft.com/office/officeart/2005/8/layout/orgChart1"/>
    <dgm:cxn modelId="{54E3CC27-5C9D-4BBA-A8E4-0DD3F1CEC182}" type="presParOf" srcId="{95C9B6D1-8A62-4167-AA59-888BB909680C}" destId="{4325796A-5F3E-4FDB-A4E9-B87C21473453}" srcOrd="0" destOrd="0" presId="urn:microsoft.com/office/officeart/2005/8/layout/orgChart1"/>
    <dgm:cxn modelId="{7DACE486-F0FC-4A87-AD33-4B03790E8B9A}" type="presParOf" srcId="{95C9B6D1-8A62-4167-AA59-888BB909680C}" destId="{170BC161-1402-45FB-B256-E3C7BAFD5272}" srcOrd="1" destOrd="0" presId="urn:microsoft.com/office/officeart/2005/8/layout/orgChart1"/>
    <dgm:cxn modelId="{BFED334A-6017-4CCB-B79F-1C794F763BEB}" type="presParOf" srcId="{C6C18F44-F77D-45C5-9893-567F268D352C}" destId="{EA8E54CF-0F39-406A-86CF-B74E1912B77C}" srcOrd="1" destOrd="0" presId="urn:microsoft.com/office/officeart/2005/8/layout/orgChart1"/>
    <dgm:cxn modelId="{2EE5DC69-4148-4B84-8CCA-FC72098D639A}" type="presParOf" srcId="{C6C18F44-F77D-45C5-9893-567F268D352C}" destId="{B4573169-7156-4E10-9397-90BACFCAC2CA}" srcOrd="2" destOrd="0" presId="urn:microsoft.com/office/officeart/2005/8/layout/orgChart1"/>
    <dgm:cxn modelId="{EBA166AE-776B-48EE-8785-2A806CB8A6DB}" type="presParOf" srcId="{388CDC9A-F958-4548-8F8E-FFE53BDB3168}" destId="{4D87E106-8E58-4D4B-B9C7-BC092C20D858}" srcOrd="8" destOrd="0" presId="urn:microsoft.com/office/officeart/2005/8/layout/orgChart1"/>
    <dgm:cxn modelId="{F1BB46F6-B7F7-4FCD-9C7D-AB681460D90A}" type="presParOf" srcId="{388CDC9A-F958-4548-8F8E-FFE53BDB3168}" destId="{52245CE4-B12B-4BDA-997A-7608FEB711BC}" srcOrd="9" destOrd="0" presId="urn:microsoft.com/office/officeart/2005/8/layout/orgChart1"/>
    <dgm:cxn modelId="{E7801508-9419-4673-8895-BF0F644CD0DD}" type="presParOf" srcId="{52245CE4-B12B-4BDA-997A-7608FEB711BC}" destId="{39A5466E-14FE-452B-8B43-0ACFDCFE017A}" srcOrd="0" destOrd="0" presId="urn:microsoft.com/office/officeart/2005/8/layout/orgChart1"/>
    <dgm:cxn modelId="{974FB7D5-16C8-4CAC-AF57-DAA84B01E168}" type="presParOf" srcId="{39A5466E-14FE-452B-8B43-0ACFDCFE017A}" destId="{23930300-8E41-4E72-860E-3B85DF739404}" srcOrd="0" destOrd="0" presId="urn:microsoft.com/office/officeart/2005/8/layout/orgChart1"/>
    <dgm:cxn modelId="{AC6A2627-193B-4C8C-A9FC-827B6D5F4F04}" type="presParOf" srcId="{39A5466E-14FE-452B-8B43-0ACFDCFE017A}" destId="{2D1E752B-4778-4042-AC9C-D94788C5E2C8}" srcOrd="1" destOrd="0" presId="urn:microsoft.com/office/officeart/2005/8/layout/orgChart1"/>
    <dgm:cxn modelId="{E537057E-B3A3-4BD9-BC95-902E4DB2E476}" type="presParOf" srcId="{52245CE4-B12B-4BDA-997A-7608FEB711BC}" destId="{5293E6BA-8ADB-4A75-AFAB-FFD7085AE885}" srcOrd="1" destOrd="0" presId="urn:microsoft.com/office/officeart/2005/8/layout/orgChart1"/>
    <dgm:cxn modelId="{8FE6F316-627F-4871-B911-FE08F865E871}" type="presParOf" srcId="{52245CE4-B12B-4BDA-997A-7608FEB711BC}" destId="{744E4A3B-2C76-4DA6-B0AF-727258B2E0DC}" srcOrd="2" destOrd="0" presId="urn:microsoft.com/office/officeart/2005/8/layout/orgChart1"/>
    <dgm:cxn modelId="{17366893-7DA7-4DA8-ABB6-F07F4677B55C}" type="presParOf" srcId="{0D86AAED-2BAB-4ECD-80F2-912D9AB3E876}" destId="{3C7AF247-60A9-4C2D-A858-4AE4A3FBCBD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7E106-8E58-4D4B-B9C7-BC092C20D858}">
      <dsp:nvSpPr>
        <dsp:cNvPr id="0" name=""/>
        <dsp:cNvSpPr/>
      </dsp:nvSpPr>
      <dsp:spPr>
        <a:xfrm>
          <a:off x="4840050" y="2532043"/>
          <a:ext cx="3235137" cy="542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576"/>
              </a:lnTo>
              <a:lnTo>
                <a:pt x="3235137" y="368576"/>
              </a:lnTo>
              <a:lnTo>
                <a:pt x="3235137" y="5425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50086-97A7-4BF7-AA88-4D46A80DF75D}">
      <dsp:nvSpPr>
        <dsp:cNvPr id="0" name=""/>
        <dsp:cNvSpPr/>
      </dsp:nvSpPr>
      <dsp:spPr>
        <a:xfrm>
          <a:off x="4840050" y="2532043"/>
          <a:ext cx="1229842" cy="542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576"/>
              </a:lnTo>
              <a:lnTo>
                <a:pt x="1229842" y="368576"/>
              </a:lnTo>
              <a:lnTo>
                <a:pt x="1229842" y="5425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13115-491E-4C18-A239-701512490FA6}">
      <dsp:nvSpPr>
        <dsp:cNvPr id="0" name=""/>
        <dsp:cNvSpPr/>
      </dsp:nvSpPr>
      <dsp:spPr>
        <a:xfrm>
          <a:off x="4840050" y="4439045"/>
          <a:ext cx="3891316" cy="313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508"/>
              </a:lnTo>
              <a:lnTo>
                <a:pt x="3891316" y="139508"/>
              </a:lnTo>
              <a:lnTo>
                <a:pt x="3891316" y="31352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ADC24-6CDB-4C7B-9792-2BC2EF028535}">
      <dsp:nvSpPr>
        <dsp:cNvPr id="0" name=""/>
        <dsp:cNvSpPr/>
      </dsp:nvSpPr>
      <dsp:spPr>
        <a:xfrm>
          <a:off x="4840050" y="4439045"/>
          <a:ext cx="2005294" cy="310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558"/>
              </a:lnTo>
              <a:lnTo>
                <a:pt x="2005294" y="136558"/>
              </a:lnTo>
              <a:lnTo>
                <a:pt x="2005294" y="31057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1CD8F-261A-43AE-B3F0-7452F7193D57}">
      <dsp:nvSpPr>
        <dsp:cNvPr id="0" name=""/>
        <dsp:cNvSpPr/>
      </dsp:nvSpPr>
      <dsp:spPr>
        <a:xfrm>
          <a:off x="4794330" y="4439045"/>
          <a:ext cx="91440" cy="3105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057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B7265-5EA8-40DD-8F72-EE8561343A67}">
      <dsp:nvSpPr>
        <dsp:cNvPr id="0" name=""/>
        <dsp:cNvSpPr/>
      </dsp:nvSpPr>
      <dsp:spPr>
        <a:xfrm>
          <a:off x="2834756" y="4439045"/>
          <a:ext cx="2005294" cy="310572"/>
        </a:xfrm>
        <a:custGeom>
          <a:avLst/>
          <a:gdLst/>
          <a:ahLst/>
          <a:cxnLst/>
          <a:rect l="0" t="0" r="0" b="0"/>
          <a:pathLst>
            <a:path>
              <a:moveTo>
                <a:pt x="2005294" y="0"/>
              </a:moveTo>
              <a:lnTo>
                <a:pt x="2005294" y="136558"/>
              </a:lnTo>
              <a:lnTo>
                <a:pt x="0" y="136558"/>
              </a:lnTo>
              <a:lnTo>
                <a:pt x="0" y="31057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24CD3-003F-420B-B926-972AAE633F67}">
      <dsp:nvSpPr>
        <dsp:cNvPr id="0" name=""/>
        <dsp:cNvSpPr/>
      </dsp:nvSpPr>
      <dsp:spPr>
        <a:xfrm>
          <a:off x="829461" y="4439045"/>
          <a:ext cx="4010589" cy="310572"/>
        </a:xfrm>
        <a:custGeom>
          <a:avLst/>
          <a:gdLst/>
          <a:ahLst/>
          <a:cxnLst/>
          <a:rect l="0" t="0" r="0" b="0"/>
          <a:pathLst>
            <a:path>
              <a:moveTo>
                <a:pt x="4010589" y="0"/>
              </a:moveTo>
              <a:lnTo>
                <a:pt x="4010589" y="136558"/>
              </a:lnTo>
              <a:lnTo>
                <a:pt x="0" y="136558"/>
              </a:lnTo>
              <a:lnTo>
                <a:pt x="0" y="31057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59BE6-1763-4A89-AA97-04E8FC0307E8}">
      <dsp:nvSpPr>
        <dsp:cNvPr id="0" name=""/>
        <dsp:cNvSpPr/>
      </dsp:nvSpPr>
      <dsp:spPr>
        <a:xfrm>
          <a:off x="4794330" y="2532043"/>
          <a:ext cx="91440" cy="10783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783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1C7D5-7E47-4CDA-8A75-549BF75C1D50}">
      <dsp:nvSpPr>
        <dsp:cNvPr id="0" name=""/>
        <dsp:cNvSpPr/>
      </dsp:nvSpPr>
      <dsp:spPr>
        <a:xfrm>
          <a:off x="3401541" y="2532043"/>
          <a:ext cx="1438509" cy="542589"/>
        </a:xfrm>
        <a:custGeom>
          <a:avLst/>
          <a:gdLst/>
          <a:ahLst/>
          <a:cxnLst/>
          <a:rect l="0" t="0" r="0" b="0"/>
          <a:pathLst>
            <a:path>
              <a:moveTo>
                <a:pt x="1438509" y="0"/>
              </a:moveTo>
              <a:lnTo>
                <a:pt x="1438509" y="368576"/>
              </a:lnTo>
              <a:lnTo>
                <a:pt x="0" y="368576"/>
              </a:lnTo>
              <a:lnTo>
                <a:pt x="0" y="5425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A7085-F63D-40BA-91A5-CDB9172EA5E6}">
      <dsp:nvSpPr>
        <dsp:cNvPr id="0" name=""/>
        <dsp:cNvSpPr/>
      </dsp:nvSpPr>
      <dsp:spPr>
        <a:xfrm>
          <a:off x="1396247" y="2532043"/>
          <a:ext cx="3443803" cy="542589"/>
        </a:xfrm>
        <a:custGeom>
          <a:avLst/>
          <a:gdLst/>
          <a:ahLst/>
          <a:cxnLst/>
          <a:rect l="0" t="0" r="0" b="0"/>
          <a:pathLst>
            <a:path>
              <a:moveTo>
                <a:pt x="3443803" y="0"/>
              </a:moveTo>
              <a:lnTo>
                <a:pt x="3443803" y="368576"/>
              </a:lnTo>
              <a:lnTo>
                <a:pt x="0" y="368576"/>
              </a:lnTo>
              <a:lnTo>
                <a:pt x="0" y="5425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023BD-0F22-460C-8035-78D830DA5D9C}">
      <dsp:nvSpPr>
        <dsp:cNvPr id="0" name=""/>
        <dsp:cNvSpPr/>
      </dsp:nvSpPr>
      <dsp:spPr>
        <a:xfrm>
          <a:off x="4011416" y="1703408"/>
          <a:ext cx="1657268" cy="828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Board</a:t>
          </a:r>
        </a:p>
      </dsp:txBody>
      <dsp:txXfrm>
        <a:off x="4011416" y="1703408"/>
        <a:ext cx="1657268" cy="828634"/>
      </dsp:txXfrm>
    </dsp:sp>
    <dsp:sp modelId="{8E50F4AD-8F21-40AC-9E26-88A416358C56}">
      <dsp:nvSpPr>
        <dsp:cNvPr id="0" name=""/>
        <dsp:cNvSpPr/>
      </dsp:nvSpPr>
      <dsp:spPr>
        <a:xfrm>
          <a:off x="567612" y="3074632"/>
          <a:ext cx="1657268" cy="82863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Board Committee</a:t>
          </a:r>
        </a:p>
      </dsp:txBody>
      <dsp:txXfrm>
        <a:off x="567612" y="3074632"/>
        <a:ext cx="1657268" cy="828634"/>
      </dsp:txXfrm>
    </dsp:sp>
    <dsp:sp modelId="{52114F09-87FD-4C5D-BE2F-30054AC80BB1}">
      <dsp:nvSpPr>
        <dsp:cNvPr id="0" name=""/>
        <dsp:cNvSpPr/>
      </dsp:nvSpPr>
      <dsp:spPr>
        <a:xfrm>
          <a:off x="2572907" y="3074632"/>
          <a:ext cx="1657268" cy="82863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Board Committee</a:t>
          </a:r>
        </a:p>
      </dsp:txBody>
      <dsp:txXfrm>
        <a:off x="2572907" y="3074632"/>
        <a:ext cx="1657268" cy="828634"/>
      </dsp:txXfrm>
    </dsp:sp>
    <dsp:sp modelId="{2105D79F-30DB-47F0-A4DF-9FB1969A6D2C}">
      <dsp:nvSpPr>
        <dsp:cNvPr id="0" name=""/>
        <dsp:cNvSpPr/>
      </dsp:nvSpPr>
      <dsp:spPr>
        <a:xfrm>
          <a:off x="4011416" y="3610411"/>
          <a:ext cx="1657268" cy="8286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 </a:t>
          </a:r>
        </a:p>
      </dsp:txBody>
      <dsp:txXfrm>
        <a:off x="4011416" y="3610411"/>
        <a:ext cx="1657268" cy="828634"/>
      </dsp:txXfrm>
    </dsp:sp>
    <dsp:sp modelId="{0886CCC0-5538-4577-ADB3-84658D3BBE7A}">
      <dsp:nvSpPr>
        <dsp:cNvPr id="0" name=""/>
        <dsp:cNvSpPr/>
      </dsp:nvSpPr>
      <dsp:spPr>
        <a:xfrm>
          <a:off x="827" y="4749617"/>
          <a:ext cx="1657268" cy="82863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Client Board Committee</a:t>
          </a:r>
        </a:p>
      </dsp:txBody>
      <dsp:txXfrm>
        <a:off x="827" y="4749617"/>
        <a:ext cx="1657268" cy="828634"/>
      </dsp:txXfrm>
    </dsp:sp>
    <dsp:sp modelId="{855D0E50-BC7D-4356-AF67-01CCE3210C61}">
      <dsp:nvSpPr>
        <dsp:cNvPr id="0" name=""/>
        <dsp:cNvSpPr/>
      </dsp:nvSpPr>
      <dsp:spPr>
        <a:xfrm>
          <a:off x="2006121" y="4749617"/>
          <a:ext cx="1657268" cy="82863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Client Board Committee</a:t>
          </a:r>
        </a:p>
      </dsp:txBody>
      <dsp:txXfrm>
        <a:off x="2006121" y="4749617"/>
        <a:ext cx="1657268" cy="828634"/>
      </dsp:txXfrm>
    </dsp:sp>
    <dsp:sp modelId="{5C4E61E6-7A6A-4CE7-BBB4-B53BBF24D6FC}">
      <dsp:nvSpPr>
        <dsp:cNvPr id="0" name=""/>
        <dsp:cNvSpPr/>
      </dsp:nvSpPr>
      <dsp:spPr>
        <a:xfrm>
          <a:off x="4011416" y="4749617"/>
          <a:ext cx="1657268" cy="82863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Client Board Committee</a:t>
          </a:r>
        </a:p>
      </dsp:txBody>
      <dsp:txXfrm>
        <a:off x="4011416" y="4749617"/>
        <a:ext cx="1657268" cy="828634"/>
      </dsp:txXfrm>
    </dsp:sp>
    <dsp:sp modelId="{3FF3B501-2AB5-47EF-827A-1B5EB70C0EA8}">
      <dsp:nvSpPr>
        <dsp:cNvPr id="0" name=""/>
        <dsp:cNvSpPr/>
      </dsp:nvSpPr>
      <dsp:spPr>
        <a:xfrm>
          <a:off x="6016711" y="4749617"/>
          <a:ext cx="1657268" cy="82863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Client Board Committee</a:t>
          </a:r>
        </a:p>
      </dsp:txBody>
      <dsp:txXfrm>
        <a:off x="6016711" y="4749617"/>
        <a:ext cx="1657268" cy="828634"/>
      </dsp:txXfrm>
    </dsp:sp>
    <dsp:sp modelId="{FAE51A6C-E2C2-4AED-A1CA-86F769A0AA81}">
      <dsp:nvSpPr>
        <dsp:cNvPr id="0" name=""/>
        <dsp:cNvSpPr/>
      </dsp:nvSpPr>
      <dsp:spPr>
        <a:xfrm>
          <a:off x="7902732" y="4752567"/>
          <a:ext cx="1657268" cy="82863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Client Board Committee</a:t>
          </a:r>
        </a:p>
      </dsp:txBody>
      <dsp:txXfrm>
        <a:off x="7902732" y="4752567"/>
        <a:ext cx="1657268" cy="828634"/>
      </dsp:txXfrm>
    </dsp:sp>
    <dsp:sp modelId="{4325796A-5F3E-4FDB-A4E9-B87C21473453}">
      <dsp:nvSpPr>
        <dsp:cNvPr id="0" name=""/>
        <dsp:cNvSpPr/>
      </dsp:nvSpPr>
      <dsp:spPr>
        <a:xfrm>
          <a:off x="5241259" y="3074632"/>
          <a:ext cx="1657268" cy="82863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Board Committee</a:t>
          </a:r>
        </a:p>
      </dsp:txBody>
      <dsp:txXfrm>
        <a:off x="5241259" y="3074632"/>
        <a:ext cx="1657268" cy="828634"/>
      </dsp:txXfrm>
    </dsp:sp>
    <dsp:sp modelId="{23930300-8E41-4E72-860E-3B85DF739404}">
      <dsp:nvSpPr>
        <dsp:cNvPr id="0" name=""/>
        <dsp:cNvSpPr/>
      </dsp:nvSpPr>
      <dsp:spPr>
        <a:xfrm>
          <a:off x="7246553" y="3074632"/>
          <a:ext cx="1657268" cy="82863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Board Committee</a:t>
          </a:r>
        </a:p>
      </dsp:txBody>
      <dsp:txXfrm>
        <a:off x="7246553" y="3074632"/>
        <a:ext cx="1657268" cy="828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1" y="313391"/>
            <a:ext cx="7008778" cy="466031"/>
          </a:xfrm>
          <a:prstGeom prst="rect">
            <a:avLst/>
          </a:prstGeom>
        </p:spPr>
        <p:txBody>
          <a:bodyPr vert="horz" lIns="88113" tIns="44058" rIns="88113" bIns="44058" rtlCol="0"/>
          <a:lstStyle>
            <a:lvl1pPr algn="l">
              <a:defRPr sz="1200"/>
            </a:lvl1pPr>
          </a:lstStyle>
          <a:p>
            <a:pPr algn="ctr"/>
            <a:r>
              <a:rPr lang="en-US" sz="1400" b="1" dirty="0">
                <a:latin typeface="+mj-lt"/>
              </a:rPr>
              <a:t>2021 CU*Answers Leadership Conference</a:t>
            </a:r>
          </a:p>
          <a:p>
            <a:pPr algn="ctr"/>
            <a:r>
              <a:rPr lang="en-US" sz="1400" dirty="0">
                <a:latin typeface="+mj-lt"/>
              </a:rPr>
              <a:t>June 16, 2021</a:t>
            </a:r>
          </a:p>
        </p:txBody>
      </p:sp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 vert="horz" lIns="93136" tIns="46569" rIns="93136" bIns="46569" rtlCol="0"/>
          <a:lstStyle>
            <a:lvl1pPr algn="r">
              <a:defRPr sz="1200"/>
            </a:lvl1pPr>
          </a:lstStyle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20725"/>
            <a:ext cx="557212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6" tIns="46569" rIns="93136" bIns="465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3994972"/>
            <a:ext cx="5608320" cy="4729179"/>
          </a:xfrm>
          <a:prstGeom prst="rect">
            <a:avLst/>
          </a:prstGeom>
        </p:spPr>
        <p:txBody>
          <a:bodyPr vert="horz" lIns="93136" tIns="46569" rIns="93136" bIns="4656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3037840" cy="466433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1"/>
            <a:ext cx="3037840" cy="466433"/>
          </a:xfrm>
          <a:prstGeom prst="rect">
            <a:avLst/>
          </a:prstGeom>
        </p:spPr>
        <p:txBody>
          <a:bodyPr vert="horz" lIns="93136" tIns="46569" rIns="93136" bIns="46569" rtlCol="0" anchor="b"/>
          <a:lstStyle>
            <a:lvl1pPr algn="r">
              <a:defRPr sz="1200"/>
            </a:lvl1pPr>
          </a:lstStyle>
          <a:p>
            <a:fld id="{F0E67C00-F679-4C51-9894-9E2214E5C2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DC10F2-1E50-4101-8953-E35343B31B1A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5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514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5223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0E6C76-437D-42FA-A530-A434F4B786A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611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1006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7813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6814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/>
              <a:t>ISOFILES</a:t>
            </a:r>
            <a:r>
              <a:rPr lang="en-US" sz="1600" dirty="0"/>
              <a:t> - a huge initiative for our collective network - the drive to be experts in CU disciplines </a:t>
            </a:r>
          </a:p>
          <a:p>
            <a:endParaRPr lang="en-US" sz="1600" dirty="0"/>
          </a:p>
          <a:p>
            <a:r>
              <a:rPr lang="en-US" sz="1600" dirty="0"/>
              <a:t>Add a database to CU*BASE to upgrade our network’s insight to earn from EFT data that was ONCE beyond our clients’ reach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495199B-FF93-4A4B-8179-7448DB03A093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456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8694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408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0547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The catalyst behind selecting Payveris for our bill pay future was DATA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We wanted to own the data and all its potential for CU futures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We knew it would be based on how SettleMINT could help CUs execute with bill pay, and how AI could drive CU hunger to do more with payments through data analysis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Recently we completed all of this for iPay as well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Tearsheet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award means we’re on the right track for our future with payment strategies – DATA is the key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E0C7D2-BA81-4C06-8F81-96CE9251E93E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12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3250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5833CA-C066-4AEC-9153-2CE8EA3035BC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6081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091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5285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8AB930-D3C9-4B29-B60D-8F667A6A0E3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7105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9309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4798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63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4BFF5AD-9873-43E0-8991-ED5BAC2C87A4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4935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8538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55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B27E14-A3A9-4D75-A075-ED4129D314E1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8812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8C885CD-046A-4AB6-9CE3-1E71B06C8BCD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789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174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254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1499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0644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2694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1719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895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89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Speaking of passion to inspire our industry...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/>
          <a:lstStyle/>
          <a:p>
            <a:fld id="{0CD21372-9BD9-4563-ACB7-17B1122C7E16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36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Retiring from the CU*NW board </a:t>
            </a:r>
          </a:p>
          <a:p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 CU*A to the NW via her being the first client</a:t>
            </a:r>
          </a:p>
          <a:p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force for the expansion of CU*NW, and a driver of her CU via collaboration - league and our national cuasterisk.com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/>
          <a:lstStyle/>
          <a:p>
            <a:fld id="{ADCB0251-4B55-42F3-81BB-BDED1466A8D0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91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61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99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7D2D8-A342-4DF9-8FA1-9D425004F92C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95550" y="549275"/>
            <a:ext cx="4240213" cy="2386013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/>
          <a:lstStyle/>
          <a:p>
            <a:fld id="{19993A4F-E501-49AB-BD67-36C61A797B3C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45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7D2D8-A342-4DF9-8FA1-9D425004F92C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95550" y="549275"/>
            <a:ext cx="4240213" cy="2386013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/>
          <a:lstStyle/>
          <a:p>
            <a:fld id="{FAD5E8F0-D3B3-408C-A0AD-67FC72FBC3F0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04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1BBB1-286B-41E0-84DD-0CCBE685F37B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89200" y="496888"/>
            <a:ext cx="4208463" cy="2368550"/>
          </a:xfrm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/>
          <a:lstStyle/>
          <a:p>
            <a:fld id="{2B343277-FF1A-4632-A1D8-A7E662BE5221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215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60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1BBB1-286B-41E0-84DD-0CCBE685F37B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89200" y="496888"/>
            <a:ext cx="4208463" cy="2368550"/>
          </a:xfrm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/>
          <a:lstStyle/>
          <a:p>
            <a:fld id="{B5D9499D-C7A5-4F26-9678-FCEA819317FD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17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DA925C-31E2-451D-84C1-F3251A45BB58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78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B901FC-8110-47C3-8147-F1F70DA60A9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2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Speaking of adding more buyers to the party...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/>
          <a:lstStyle/>
          <a:p>
            <a:fld id="{51FC0763-4527-42CE-9191-052CB3D92F18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61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/>
          <a:lstStyle/>
          <a:p>
            <a:fld id="{7433BB3B-432B-4074-92A1-41B6B11D4081}" type="datetime1">
              <a:rPr lang="en-US" smtClean="0"/>
              <a:t>6/18/2021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3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861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79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BD2F04-DC8A-4EA5-9567-7C68ABAF5D07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86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883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1C28C17-F2F7-46DB-AB1F-B1D9DE49A7B1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08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75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7E662E-6A51-49D0-96D2-394AB830C3F8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61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E6BCF68-2A40-4A2C-93C0-01275BAB16D0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89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5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46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36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70% Will use the product as designed by CU*Answers  </a:t>
            </a:r>
          </a:p>
          <a:p>
            <a:pPr lvl="1"/>
            <a:r>
              <a:rPr lang="en-US" sz="1600" dirty="0"/>
              <a:t>Our most aggressively-priced and carefree approach to a generic product for their members</a:t>
            </a:r>
          </a:p>
          <a:p>
            <a:endParaRPr lang="en-US" sz="1600" dirty="0"/>
          </a:p>
          <a:p>
            <a:r>
              <a:rPr lang="en-US" sz="1600" dirty="0"/>
              <a:t>20% Will seek out designers to customize based on their vision</a:t>
            </a:r>
          </a:p>
          <a:p>
            <a:pPr lvl="1"/>
            <a:r>
              <a:rPr lang="en-US" sz="1600" dirty="0"/>
              <a:t>An a la carte fee program based on the CU’s selected designer partner and their CU Publisher skills</a:t>
            </a:r>
          </a:p>
          <a:p>
            <a:endParaRPr lang="en-US" sz="1600" dirty="0"/>
          </a:p>
          <a:p>
            <a:r>
              <a:rPr lang="en-US" sz="1600" dirty="0"/>
              <a:t>10% Will become power users and legitimate designers for their own solutions</a:t>
            </a:r>
          </a:p>
          <a:p>
            <a:pPr lvl="1"/>
            <a:r>
              <a:rPr lang="en-US" sz="1600" dirty="0"/>
              <a:t>License fees for CU Publisher as the foundation for how far they wish to take their solutions for their members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CDA102-E4AB-4823-AEDA-8B14152828B5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56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This was the purpose of all of this work – not pretty picture, or group vision of the ultimate user experience</a:t>
            </a:r>
          </a:p>
          <a:p>
            <a:endParaRPr lang="en-US" sz="1600" dirty="0"/>
          </a:p>
          <a:p>
            <a:r>
              <a:rPr lang="en-US" sz="1600" dirty="0"/>
              <a:t>It was about building a tool where CUs have the autonomy to design that for themselves</a:t>
            </a:r>
          </a:p>
          <a:p>
            <a:endParaRPr lang="en-US" sz="1600" dirty="0"/>
          </a:p>
          <a:p>
            <a:r>
              <a:rPr lang="en-US" sz="1600" dirty="0"/>
              <a:t>That’s why it took so long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D1D28D-5998-4FC1-92D6-9A1E8E5C5D1F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30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Giving credit unions autonomy when it comes to manufacturing internet products</a:t>
            </a:r>
          </a:p>
          <a:p>
            <a:endParaRPr lang="en-US" sz="1600" dirty="0"/>
          </a:p>
          <a:p>
            <a:r>
              <a:rPr lang="en-US" sz="1600" dirty="0"/>
              <a:t>Mobile web isn’t really going away, but we won’t be emphasizing it anymore – it’s just part of the It’s Me 247 product and how it works on any device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A1B5850-A767-4468-A190-69A209E3E482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09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CCD6C0-5B84-45A0-B7D9-37F52BEFFCE0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73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6B29C9-57AA-46C9-8713-20F4F65E6CCE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9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05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6D7081-DBF7-46C4-BE9A-F92649DBCBE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66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00C5F2F-7019-4C0B-9595-EF09C3C13D3E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033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2AE3588-34FA-478F-982B-E43BF74704A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39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1CB3092-399D-4E86-A66D-1BFFD1F9AFF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93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9B69584-FEF6-43E5-86B8-F95E0A7630EF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50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Will be about 15 emails in the series </a:t>
            </a:r>
          </a:p>
          <a:p>
            <a:endParaRPr lang="en-US" sz="1600" dirty="0"/>
          </a:p>
          <a:p>
            <a:r>
              <a:rPr lang="en-US" sz="1600" dirty="0"/>
              <a:t>Groups were chosen based on traffic, so we could manage system performance </a:t>
            </a:r>
          </a:p>
          <a:p>
            <a:endParaRPr lang="en-US" sz="1600" dirty="0"/>
          </a:p>
          <a:p>
            <a:r>
              <a:rPr lang="en-US" sz="1600" dirty="0"/>
              <a:t>Test drives are so you can check your custom links/branding, and do customized marketing to your members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129673E-123C-4B9F-B4D7-7EF42DACDE54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66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5007C6-3795-4749-B626-33E865A91E92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380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E4D1B52-C1AB-490D-A6D3-0836D999A0E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347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Sample from FOCUS is so we can start the beta with members by June 11, before Jump is available on June 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BC5FC4-3567-4120-A695-5CE22E7AEEC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803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These will be 3 separate apps in the app stores</a:t>
            </a:r>
          </a:p>
          <a:p>
            <a:endParaRPr lang="en-US" sz="1600" dirty="0"/>
          </a:p>
          <a:p>
            <a:r>
              <a:rPr lang="en-US" sz="1600" dirty="0"/>
              <a:t>In desktop/mobile web banking, will be 2 URLs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74E9DF-14F3-435E-9A97-5086B7B75C21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6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5F326D-E8FA-4F86-ABE8-4C144F05CF33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78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790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7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BF1C306-E293-4066-8F3B-AB0619B97726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821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B6FD30-8880-4149-BBB4-FA140A00712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942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The advisory group and emerging subsidiary, not the online banking brand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6DA8841-16DD-450E-9ADA-E60090D5D63C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212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0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857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078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E8A3842-A288-4C79-A7D0-ECF82F8ACF02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9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2FB9E2-99E4-44EB-A25D-7C336DA0B46E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3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1EABE4-C95F-410C-A72D-311DD2317586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983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589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85D9C9-702C-4D3C-91C5-536FC33068AA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367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sz="1600" dirty="0"/>
              <a:t>Every good idea sends us down a rabbit hole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98D3BD-54E6-4216-A806-CF0E398BFD8E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915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This will be a “unique to Xpress Teller” feature at launch</a:t>
            </a:r>
          </a:p>
          <a:p>
            <a:endParaRPr lang="en-US" sz="1600" dirty="0"/>
          </a:p>
          <a:p>
            <a:r>
              <a:rPr lang="en-US" sz="1600" dirty="0"/>
              <a:t>Will incorporate it other places later on, when we get around to putting IDs on GOLD screens elsewhere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385B906-78CB-4B86-9FC9-C5D44817ABE8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889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sz="1600" dirty="0"/>
              <a:t>Search was added to Member Inquiry, not just Xpress Teller, so it would get a good shakedown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E8F25E8-396C-4C07-8653-4614EE38BC4A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973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8FF049-A708-4AB6-ABAD-849097C5EB26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369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Sets the foundation for </a:t>
            </a:r>
            <a:r>
              <a:rPr lang="en-US" sz="1600" dirty="0" err="1"/>
              <a:t>ITMs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Sets the foundation for tablet </a:t>
            </a:r>
            <a:r>
              <a:rPr lang="en-US" sz="1600" dirty="0" err="1"/>
              <a:t>tellering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Sets the foundation for sending receipts to members via phones and online banking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7A581FD-FAC6-406B-BE1C-6623DC5F9B30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337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273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843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06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696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263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6587CD-5E51-4CA6-8742-B6A69001CF71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935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446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789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466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75194C-19F7-417C-B7E3-2423F36D9C17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856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We might be tone deaf to other requests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FE1AE1A-A15F-4018-9DA9-62E7ED2DA8A5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5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0152C8B-C587-4936-A876-4B0F7F777D6A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875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AF2C3-2164-4B85-8229-8D5AF4EFB432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576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737D23-AB16-4908-B56C-BE4CE2D5E653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01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905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8B5371-EDC0-4CB5-A18F-1E658FDABBD7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511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825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63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406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232D95-9A21-4A2B-BDDD-3E0C59631256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412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481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783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 need to generate money from more than just your members, so we can use the profits for your CUs</a:t>
            </a:r>
          </a:p>
          <a:p>
            <a:endParaRPr lang="en-US" sz="1600" dirty="0"/>
          </a:p>
          <a:p>
            <a:r>
              <a:rPr lang="en-US" sz="1600" dirty="0"/>
              <a:t>By extending our businesses outside of our CU*BASE communities, we’ll have an opportunity to fund our CU*BASE priorities and keep your costs down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ECFA2B0-279C-4343-B43E-3B72FD03FE4D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627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FAA039-B1FE-4A31-BA63-C92EA01B6A14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962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278F6E-FC70-4D0B-9E5F-7A92BFCEE4F7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9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00714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820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151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6A0E009-B543-4A83-A21F-E7ED68E083D5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9409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606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791121C-77C4-456A-B016-1E661BC445CA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883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3532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Unlike AuditLink, I was all about this</a:t>
            </a:r>
          </a:p>
          <a:p>
            <a:endParaRPr lang="en-US" sz="1600" dirty="0"/>
          </a:p>
          <a:p>
            <a:r>
              <a:rPr lang="en-US" sz="1600" dirty="0"/>
              <a:t>From the very start we decided that CU data competency would create a long-term competitive advantage for our network and beyond</a:t>
            </a:r>
          </a:p>
          <a:p>
            <a:endParaRPr lang="en-US" sz="1600" dirty="0"/>
          </a:p>
          <a:p>
            <a:r>
              <a:rPr lang="en-US" sz="1600" dirty="0"/>
              <a:t>Give general overview of its evolution, the pillars, where we have to go yet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FB69E5-EAC5-4BBB-9F83-AFE53B411920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1636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66A81EB-8E63-42EE-BF65-84955093203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5707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042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18FBA8-E292-4514-8425-6251C60B9A8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lunch%20and%20giveaway.pptx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appinventor.mit.edu/blogs/evan/2019/10/07/mit-app-inventor-reaches-10-million-users" TargetMode="External"/><Relationship Id="rId7" Type="http://schemas.openxmlformats.org/officeDocument/2006/relationships/hyperlink" Target="lunch%20and%20giveaway.pptx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lunch%20and%20giveaway.pptx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lunch%20and%20giveaway.pptx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lunch%20and%20giveaway.pptx" TargetMode="Externa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hyperlink" Target="lunch%20and%20giveaway.pptx" TargetMode="Externa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lur&#10;&#10;Description automatically generated">
            <a:extLst>
              <a:ext uri="{FF2B5EF4-FFF2-40B4-BE49-F238E27FC236}">
                <a16:creationId xmlns:a16="http://schemas.microsoft.com/office/drawing/2014/main" id="{A3C98A88-C49F-498F-97B2-36F2F54AF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2" b="24793"/>
          <a:stretch/>
        </p:blipFill>
        <p:spPr>
          <a:xfrm>
            <a:off x="0" y="3901440"/>
            <a:ext cx="12188952" cy="2954707"/>
          </a:xfrm>
          <a:prstGeom prst="rect">
            <a:avLst/>
          </a:prstGeom>
        </p:spPr>
      </p:pic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CF90352B-BBE5-4B61-81AC-8FFB6B8F2A2D}"/>
              </a:ext>
            </a:extLst>
          </p:cNvPr>
          <p:cNvSpPr/>
          <p:nvPr userDrawn="1"/>
        </p:nvSpPr>
        <p:spPr>
          <a:xfrm>
            <a:off x="-30480" y="1270000"/>
            <a:ext cx="6746240" cy="404603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6631"/>
              <a:gd name="connsiteX1" fmla="*/ 21600 w 21600"/>
              <a:gd name="connsiteY1" fmla="*/ 0 h 26631"/>
              <a:gd name="connsiteX2" fmla="*/ 21600 w 21600"/>
              <a:gd name="connsiteY2" fmla="*/ 17322 h 26631"/>
              <a:gd name="connsiteX3" fmla="*/ 47 w 21600"/>
              <a:gd name="connsiteY3" fmla="*/ 25923 h 26631"/>
              <a:gd name="connsiteX4" fmla="*/ 0 w 21600"/>
              <a:gd name="connsiteY4" fmla="*/ 0 h 2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6631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47" y="29673"/>
                  <a:pt x="47" y="25923"/>
                </a:cubicBezTo>
                <a:cubicBezTo>
                  <a:pt x="31" y="17282"/>
                  <a:pt x="16" y="864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778270-0E50-4162-9534-F37001E3D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6781" y="-301972"/>
            <a:ext cx="13915293" cy="49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0A64600-822A-45AF-874F-C76BEB732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597EAE-055B-43D7-AE06-E9E3B036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7AD61-2A31-4409-AEC0-3601B1605EA2}"/>
              </a:ext>
            </a:extLst>
          </p:cNvPr>
          <p:cNvSpPr/>
          <p:nvPr userDrawn="1"/>
        </p:nvSpPr>
        <p:spPr>
          <a:xfrm>
            <a:off x="0" y="-1"/>
            <a:ext cx="12188952" cy="2294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A0D5-206F-406C-906B-B7D4416E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2638425"/>
            <a:ext cx="11068050" cy="3730625"/>
          </a:xfrm>
        </p:spPr>
        <p:txBody>
          <a:bodyPr/>
          <a:lstStyle>
            <a:lvl1pPr marL="0" indent="0">
              <a:buNone/>
              <a:defRPr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8F91FBBD-F51A-45B2-9211-69F0FAC313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5A7294CB-25BE-4D2A-9A26-ED38A7124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1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5C84A5-A667-48CC-A9F5-DB60ED03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295858"/>
            <a:ext cx="9442177" cy="9119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15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782669" cy="4683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1946-132E-47F8-8996-E509AACD84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0"/>
            <a:ext cx="4211637" cy="4683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4AED-3740-433E-841E-B15A5344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295858"/>
            <a:ext cx="9442177" cy="9119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959EF2-E1A8-4A62-B1F5-49E339E6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4" y="295858"/>
            <a:ext cx="9442176" cy="9119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21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4C32C-8296-486D-860B-B7963F2A5D9D}"/>
              </a:ext>
            </a:extLst>
          </p:cNvPr>
          <p:cNvSpPr/>
          <p:nvPr userDrawn="1"/>
        </p:nvSpPr>
        <p:spPr bwMode="hidden">
          <a:xfrm flipH="1">
            <a:off x="0" y="0"/>
            <a:ext cx="7239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636"/>
            <a:ext cx="8515139" cy="610314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1E993-E59D-4749-A629-4D5B5E9B1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575669" y="4873451"/>
            <a:ext cx="1646705" cy="1984549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020" y="526866"/>
            <a:ext cx="6080760" cy="5645334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020" y="526866"/>
            <a:ext cx="6080760" cy="251024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lang="en-US" dirty="0">
                <a:solidFill>
                  <a:schemeClr val="bg2"/>
                </a:solidFill>
              </a:defRPr>
            </a:lvl1pPr>
            <a:lvl2pPr>
              <a:buClr>
                <a:schemeClr val="accent1"/>
              </a:buClr>
              <a:defRPr lang="en-US" dirty="0">
                <a:solidFill>
                  <a:schemeClr val="bg2"/>
                </a:solidFill>
              </a:defRPr>
            </a:lvl2pPr>
            <a:lvl3pPr>
              <a:defRPr lang="en-US" dirty="0">
                <a:solidFill>
                  <a:schemeClr val="bg2"/>
                </a:solidFill>
              </a:defRPr>
            </a:lvl3pPr>
            <a:lvl4pPr>
              <a:defRPr lang="en-US" dirty="0">
                <a:solidFill>
                  <a:schemeClr val="bg2"/>
                </a:solidFill>
              </a:defRPr>
            </a:lvl4pPr>
            <a:lvl5pPr>
              <a:defRPr lang="en-US" dirty="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146AAD-782B-4FE0-8C43-B1AEE3A8794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94020" y="3166256"/>
            <a:ext cx="6080760" cy="251024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59011A-F268-4145-AE9B-DD0D993C8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19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011881" y="3606806"/>
            <a:ext cx="2697720" cy="325119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1BBE031-D58D-4B22-88AD-0ADA2A6EC3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732" y="738072"/>
            <a:ext cx="5573150" cy="57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5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430" y="520811"/>
            <a:ext cx="4556041" cy="18288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0429" y="3160643"/>
            <a:ext cx="4556041" cy="4461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6333785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0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1" y="3852954"/>
            <a:ext cx="8094104" cy="1846144"/>
          </a:xfrm>
        </p:spPr>
        <p:txBody>
          <a:bodyPr anchor="b"/>
          <a:lstStyle>
            <a:lvl1pPr algn="l">
              <a:lnSpc>
                <a:spcPct val="80000"/>
              </a:lnSpc>
              <a:defRPr lang="en-US" sz="48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1" y="5773641"/>
            <a:ext cx="8094104" cy="87861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en-US" sz="2400" cap="all" baseline="0" dirty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4FD45B7-1E96-4E2C-8813-FBF99FD9E6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47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0812587-8446-4611-9152-1857A94B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0304"/>
            <a:ext cx="495369" cy="485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D6E40-A7E0-4B96-BAB1-9C0BF95E9C99}"/>
              </a:ext>
            </a:extLst>
          </p:cNvPr>
          <p:cNvSpPr/>
          <p:nvPr userDrawn="1"/>
        </p:nvSpPr>
        <p:spPr>
          <a:xfrm>
            <a:off x="0" y="-1"/>
            <a:ext cx="12188952" cy="3852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F5C348-38F0-4C40-960D-7825FB1E1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460077" y="-659654"/>
            <a:ext cx="4484966" cy="54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idebar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430" y="520811"/>
            <a:ext cx="4556041" cy="18288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0429" y="3160643"/>
            <a:ext cx="4556041" cy="4461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6333785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3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3FD61B-FD3D-4DE7-8628-E74C92B841C5}"/>
              </a:ext>
            </a:extLst>
          </p:cNvPr>
          <p:cNvSpPr/>
          <p:nvPr userDrawn="1"/>
        </p:nvSpPr>
        <p:spPr>
          <a:xfrm>
            <a:off x="0" y="-1"/>
            <a:ext cx="12188952" cy="785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F29AD-8414-4283-852A-C9FA392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4" y="155948"/>
            <a:ext cx="10167026" cy="5298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5664371-CB5E-4369-8A1C-4D3C483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D8ED1-302D-4599-8C70-39B8F7CF061B}"/>
              </a:ext>
            </a:extLst>
          </p:cNvPr>
          <p:cNvSpPr/>
          <p:nvPr userDrawn="1"/>
        </p:nvSpPr>
        <p:spPr>
          <a:xfrm>
            <a:off x="0" y="6073001"/>
            <a:ext cx="12188952" cy="785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6929-FB4A-4CCE-AB1B-324A05E2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388297" y="3007155"/>
            <a:ext cx="3785245" cy="456184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F4E3A3A8-D674-4FEA-80D8-0D394E056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4860919-C718-4B8C-B6B4-ABE216BA3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21236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hidden">
          <a:xfrm>
            <a:off x="420789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hidden">
          <a:xfrm>
            <a:off x="8203426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2839" y="1240972"/>
            <a:ext cx="3390272" cy="5502728"/>
          </a:xfrm>
        </p:spPr>
        <p:txBody>
          <a:bodyPr/>
          <a:lstStyle>
            <a:lvl1pPr>
              <a:buSzPct val="100000"/>
              <a:defRPr lang="en-US" sz="2000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48369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43900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62716-2A62-4717-BCDE-8663D48B221D}"/>
              </a:ext>
            </a:extLst>
          </p:cNvPr>
          <p:cNvSpPr/>
          <p:nvPr userDrawn="1"/>
        </p:nvSpPr>
        <p:spPr>
          <a:xfrm>
            <a:off x="212365" y="265925"/>
            <a:ext cx="3690164" cy="858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F8786-5943-4154-91E5-B34E1C39B29C}"/>
              </a:ext>
            </a:extLst>
          </p:cNvPr>
          <p:cNvSpPr/>
          <p:nvPr userDrawn="1"/>
        </p:nvSpPr>
        <p:spPr>
          <a:xfrm>
            <a:off x="4188951" y="265925"/>
            <a:ext cx="3690164" cy="858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8014A-6360-4592-A20C-059BB357274B}"/>
              </a:ext>
            </a:extLst>
          </p:cNvPr>
          <p:cNvSpPr/>
          <p:nvPr userDrawn="1"/>
        </p:nvSpPr>
        <p:spPr>
          <a:xfrm>
            <a:off x="8193954" y="265925"/>
            <a:ext cx="3690164" cy="858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69F6-E876-42A3-BBC7-CD578B4CA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DC3BF-2DD8-4E76-AEAC-7AEF46749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583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CBB173-9D0A-49B9-BFD8-3B1623719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3272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8F40F-57DA-4C30-8DB3-4D27E47B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191565" y="4804547"/>
            <a:ext cx="1703879" cy="20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CCB26-AA35-46A9-8A10-47720060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1195935" y="4804547"/>
            <a:ext cx="1703879" cy="2053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40D8B7-7D32-4C04-A76A-D8B583E83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9323564" y="4804547"/>
            <a:ext cx="1703879" cy="2053453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F32181C-C8A4-4DE1-A06E-8B45E89EE1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751B6755-3BDE-4F62-91C3-78492A40FF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9DE351-0974-4843-BD49-E7C612F66352}"/>
              </a:ext>
            </a:extLst>
          </p:cNvPr>
          <p:cNvSpPr/>
          <p:nvPr/>
        </p:nvSpPr>
        <p:spPr bwMode="hidden">
          <a:xfrm>
            <a:off x="-1" y="202237"/>
            <a:ext cx="12185759" cy="645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hidden">
          <a:xfrm>
            <a:off x="21236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sz="3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/>
          <p:cNvSpPr/>
          <p:nvPr/>
        </p:nvSpPr>
        <p:spPr bwMode="hidden">
          <a:xfrm>
            <a:off x="420789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 bwMode="hidden">
          <a:xfrm>
            <a:off x="8203426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7354" y="1196975"/>
            <a:ext cx="3285101" cy="567107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SzPct val="100000"/>
              <a:defRPr lang="en-US" sz="2000" b="1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8A7929-2ADF-48CC-8193-BBB4A5BC70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9959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4A59A47-47B2-4F54-BE8A-E3FBEFA4937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9C006-EECA-4C79-9393-8BC7F93F57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3713" y="1196975"/>
            <a:ext cx="3459162" cy="5667375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F5CE9-6913-4C5B-8529-7FEDFFD7D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8975" y="1196975"/>
            <a:ext cx="3489325" cy="565150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D0608D8-4540-484F-AC62-9FDDC886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B4041F0-879B-4E8F-B58B-DF766C0CA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0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9DE351-0974-4843-BD49-E7C612F66352}"/>
              </a:ext>
            </a:extLst>
          </p:cNvPr>
          <p:cNvSpPr/>
          <p:nvPr/>
        </p:nvSpPr>
        <p:spPr bwMode="hidden">
          <a:xfrm>
            <a:off x="-1" y="202237"/>
            <a:ext cx="12185759" cy="645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hidden">
          <a:xfrm>
            <a:off x="21236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l">
              <a:defRPr sz="360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/>
          <p:cNvSpPr/>
          <p:nvPr/>
        </p:nvSpPr>
        <p:spPr bwMode="hidden">
          <a:xfrm>
            <a:off x="420789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 bwMode="hidden">
          <a:xfrm>
            <a:off x="8203426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7354" y="1196975"/>
            <a:ext cx="3285101" cy="567107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  <a:defRPr lang="en-US" sz="2000" b="1" dirty="0" smtClean="0">
                <a:solidFill>
                  <a:schemeClr val="accent6"/>
                </a:solidFill>
              </a:defRPr>
            </a:lvl1pPr>
            <a:lvl2pPr marL="284163" indent="-2286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defRPr sz="16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8A7929-2ADF-48CC-8193-BBB4A5BC70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9959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4A59A47-47B2-4F54-BE8A-E3FBEFA4937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9C006-EECA-4C79-9393-8BC7F93F57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3713" y="1196975"/>
            <a:ext cx="3459162" cy="566737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4163" indent="-2286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F5CE9-6913-4C5B-8529-7FEDFFD7D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8975" y="1196975"/>
            <a:ext cx="3489325" cy="56515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4163" indent="-2286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D0608D8-4540-484F-AC62-9FDDC886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B4041F0-879B-4E8F-B58B-DF766C0CA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1" y="3852954"/>
            <a:ext cx="8094104" cy="1846144"/>
          </a:xfrm>
        </p:spPr>
        <p:txBody>
          <a:bodyPr anchor="b"/>
          <a:lstStyle>
            <a:lvl1pPr algn="l">
              <a:lnSpc>
                <a:spcPct val="80000"/>
              </a:lnSpc>
              <a:defRPr lang="en-US" sz="4800" dirty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1" y="5773641"/>
            <a:ext cx="8094104" cy="87861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en-US" sz="2400" cap="all" baseline="0" dirty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4FD45B7-1E96-4E2C-8813-FBF99FD9E6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47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0812587-8446-4611-9152-1857A94B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0304"/>
            <a:ext cx="495369" cy="485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D638A-9B55-4DD0-99EE-C33868E7006E}"/>
              </a:ext>
            </a:extLst>
          </p:cNvPr>
          <p:cNvSpPr/>
          <p:nvPr userDrawn="1"/>
        </p:nvSpPr>
        <p:spPr>
          <a:xfrm>
            <a:off x="0" y="-1"/>
            <a:ext cx="12188952" cy="38529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1965B-B2EA-4744-8C4A-31626BCA7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460077" y="-659654"/>
            <a:ext cx="4484966" cy="54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81B430-3586-4029-B5BD-0E2A4AEF3B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10166350" cy="404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130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C6BD87-829B-4E8F-8238-BDF3F312A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b="18471"/>
          <a:stretch/>
        </p:blipFill>
        <p:spPr>
          <a:xfrm rot="5400000">
            <a:off x="687101" y="-700723"/>
            <a:ext cx="1524636" cy="29260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lang="en-US" dirty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82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480546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149475"/>
            <a:ext cx="480974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281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926094" cy="1731861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4046705"/>
            <a:ext cx="10000260" cy="2125493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37F3623-9BDD-4AB8-93B9-2BA517249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11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74" y="2149474"/>
            <a:ext cx="10167026" cy="4022725"/>
          </a:xfrm>
        </p:spPr>
        <p:txBody>
          <a:bodyPr/>
          <a:lstStyle>
            <a:lvl1pPr marL="228600" indent="-228600"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  <a:defRPr lang="en-US" dirty="0"/>
            </a:lvl1pPr>
            <a:lvl2pPr marL="502920" indent="-228600">
              <a:buClr>
                <a:schemeClr val="accent1"/>
              </a:buClr>
              <a:buFont typeface="Arial" panose="020B0604020202020204" pitchFamily="34" charset="0"/>
              <a:buChar char="►"/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30B21A-BF0C-4898-8FB5-6C620F79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4809744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5222" y="2212507"/>
            <a:ext cx="4809744" cy="698351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5222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326A508-0D76-4106-9417-FAE9281A8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797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604760" y="2148653"/>
            <a:ext cx="3291840" cy="418465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0D12A8-A2E6-495E-8142-878E0B963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531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0A64600-822A-45AF-874F-C76BEB732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9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7AD61-2A31-4409-AEC0-3601B1605EA2}"/>
              </a:ext>
            </a:extLst>
          </p:cNvPr>
          <p:cNvSpPr/>
          <p:nvPr userDrawn="1"/>
        </p:nvSpPr>
        <p:spPr>
          <a:xfrm>
            <a:off x="0" y="-1"/>
            <a:ext cx="12188952" cy="22940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A0D5-206F-406C-906B-B7D4416E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2638425"/>
            <a:ext cx="11068050" cy="3730625"/>
          </a:xfrm>
        </p:spPr>
        <p:txBody>
          <a:bodyPr/>
          <a:lstStyle>
            <a:lvl1pPr marL="0" indent="0">
              <a:buNone/>
              <a:defRPr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4EBC186-6A76-4BC6-A4AD-34E7DAF14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D9BE2898-EB07-464E-A940-ECE18656A5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0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8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782669" cy="4683125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1946-132E-47F8-8996-E509AACD84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0"/>
            <a:ext cx="4211637" cy="4683125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23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04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5645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04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29019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8F1C9-FE30-47DA-B46A-E72F337A23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86400" y="3768725"/>
            <a:ext cx="6096000" cy="2403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303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011881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C6BD87-829B-4E8F-8238-BDF3F312A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b="18471"/>
          <a:stretch/>
        </p:blipFill>
        <p:spPr>
          <a:xfrm rot="5400000">
            <a:off x="687101" y="-700723"/>
            <a:ext cx="1524636" cy="29260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lang="en-US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5161286"/>
            <a:ext cx="12188952" cy="1695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608" y="520811"/>
            <a:ext cx="4953000" cy="4455226"/>
          </a:xfrm>
        </p:spPr>
        <p:txBody>
          <a:bodyPr anchor="b"/>
          <a:lstStyle>
            <a:lvl1pPr algn="r">
              <a:defRPr sz="44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0607" y="5232403"/>
            <a:ext cx="4953000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33382" y="4637864"/>
            <a:ext cx="2275080" cy="2741844"/>
          </a:xfrm>
          <a:prstGeom prst="rect">
            <a:avLst/>
          </a:prstGeom>
        </p:spPr>
      </p:pic>
      <p:pic>
        <p:nvPicPr>
          <p:cNvPr id="7" name="Picture 6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17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3FD61B-FD3D-4DE7-8628-E74C92B841C5}"/>
              </a:ext>
            </a:extLst>
          </p:cNvPr>
          <p:cNvSpPr/>
          <p:nvPr userDrawn="1"/>
        </p:nvSpPr>
        <p:spPr>
          <a:xfrm>
            <a:off x="0" y="-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F29AD-8414-4283-852A-C9FA392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4" y="155948"/>
            <a:ext cx="10167026" cy="5298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5664371-CB5E-4369-8A1C-4D3C483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D8ED1-302D-4599-8C70-39B8F7CF061B}"/>
              </a:ext>
            </a:extLst>
          </p:cNvPr>
          <p:cNvSpPr/>
          <p:nvPr userDrawn="1"/>
        </p:nvSpPr>
        <p:spPr>
          <a:xfrm>
            <a:off x="0" y="607300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6929-FB4A-4CCE-AB1B-324A05E2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388297" y="3007155"/>
            <a:ext cx="3785245" cy="456184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F4E3A3A8-D674-4FEA-80D8-0D394E056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4860919-C718-4B8C-B6B4-ABE216BA3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0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636"/>
            <a:ext cx="8515139" cy="610314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FC5DD8C-AEF5-4023-A21D-E2C7D56DD7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E3436C-4855-4A02-94CE-B591ED4D14E8}"/>
              </a:ext>
            </a:extLst>
          </p:cNvPr>
          <p:cNvSpPr/>
          <p:nvPr userDrawn="1"/>
        </p:nvSpPr>
        <p:spPr bwMode="hidden">
          <a:xfrm flipH="1">
            <a:off x="0" y="0"/>
            <a:ext cx="723900" cy="68562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7688D7-4870-46BA-B7C4-FBEC464CB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575669" y="4873451"/>
            <a:ext cx="1646705" cy="1984549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21236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hidden">
          <a:xfrm>
            <a:off x="420789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hidden">
          <a:xfrm>
            <a:off x="8203426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2839" y="1240972"/>
            <a:ext cx="3390272" cy="5502728"/>
          </a:xfrm>
        </p:spPr>
        <p:txBody>
          <a:bodyPr/>
          <a:lstStyle>
            <a:lvl1pPr>
              <a:buSzPct val="100000"/>
              <a:defRPr lang="en-US" sz="2000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48369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43900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62716-2A62-4717-BCDE-8663D48B221D}"/>
              </a:ext>
            </a:extLst>
          </p:cNvPr>
          <p:cNvSpPr/>
          <p:nvPr userDrawn="1"/>
        </p:nvSpPr>
        <p:spPr>
          <a:xfrm>
            <a:off x="212365" y="265925"/>
            <a:ext cx="3690164" cy="8584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F8786-5943-4154-91E5-B34E1C39B29C}"/>
              </a:ext>
            </a:extLst>
          </p:cNvPr>
          <p:cNvSpPr/>
          <p:nvPr userDrawn="1"/>
        </p:nvSpPr>
        <p:spPr>
          <a:xfrm>
            <a:off x="4188951" y="265925"/>
            <a:ext cx="3690164" cy="8584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8014A-6360-4592-A20C-059BB357274B}"/>
              </a:ext>
            </a:extLst>
          </p:cNvPr>
          <p:cNvSpPr/>
          <p:nvPr userDrawn="1"/>
        </p:nvSpPr>
        <p:spPr>
          <a:xfrm>
            <a:off x="8193954" y="265925"/>
            <a:ext cx="3690164" cy="8584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69F6-E876-42A3-BBC7-CD578B4CA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DC3BF-2DD8-4E76-AEAC-7AEF46749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583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CBB173-9D0A-49B9-BFD8-3B1623719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3272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8F40F-57DA-4C30-8DB3-4D27E47B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191565" y="4804547"/>
            <a:ext cx="1703879" cy="20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CCB26-AA35-46A9-8A10-47720060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1195935" y="4804547"/>
            <a:ext cx="1703879" cy="2053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40D8B7-7D32-4C04-A76A-D8B583E83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9323564" y="4804547"/>
            <a:ext cx="1703879" cy="2053453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D543C2A9-ACC9-48BC-A749-A619982B68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925A9B50-0DF7-4740-973F-7738289E30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64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1" y="3852954"/>
            <a:ext cx="8094104" cy="1846144"/>
          </a:xfrm>
        </p:spPr>
        <p:txBody>
          <a:bodyPr anchor="b"/>
          <a:lstStyle>
            <a:lvl1pPr algn="l">
              <a:lnSpc>
                <a:spcPct val="80000"/>
              </a:lnSpc>
              <a:defRPr lang="en-US" sz="4800" dirty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1" y="5773641"/>
            <a:ext cx="8094104" cy="87861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en-US" sz="2400" cap="all" baseline="0" dirty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4FD45B7-1E96-4E2C-8813-FBF99FD9E6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47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0812587-8446-4611-9152-1857A94B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0304"/>
            <a:ext cx="495369" cy="485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D638A-9B55-4DD0-99EE-C33868E7006E}"/>
              </a:ext>
            </a:extLst>
          </p:cNvPr>
          <p:cNvSpPr/>
          <p:nvPr userDrawn="1"/>
        </p:nvSpPr>
        <p:spPr>
          <a:xfrm>
            <a:off x="0" y="-1"/>
            <a:ext cx="12188952" cy="38529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1965B-B2EA-4744-8C4A-31626BCA7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460077" y="-659654"/>
            <a:ext cx="4484966" cy="54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81B430-3586-4029-B5BD-0E2A4AEF3B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10166350" cy="4048126"/>
          </a:xfrm>
        </p:spPr>
        <p:txBody>
          <a:bodyPr/>
          <a:lstStyle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1445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C6BD87-829B-4E8F-8238-BDF3F312A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b="18471"/>
          <a:stretch/>
        </p:blipFill>
        <p:spPr>
          <a:xfrm rot="5400000">
            <a:off x="687101" y="-700723"/>
            <a:ext cx="1524636" cy="29260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lang="en-US" dirty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69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480546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149475"/>
            <a:ext cx="480974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761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926094" cy="1731861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4046705"/>
            <a:ext cx="10000260" cy="2125493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37F3623-9BDD-4AB8-93B9-2BA517249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671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4809744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5222" y="2212507"/>
            <a:ext cx="4809744" cy="698351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5222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326A508-0D76-4106-9417-FAE9281A8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78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people exercising&#10;&#10;Description automatically generated with low confidence">
            <a:extLst>
              <a:ext uri="{FF2B5EF4-FFF2-40B4-BE49-F238E27FC236}">
                <a16:creationId xmlns:a16="http://schemas.microsoft.com/office/drawing/2014/main" id="{77051AAD-2DDC-4280-8E69-B0787B574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332" t="20744" r="2161" b="5058"/>
          <a:stretch/>
        </p:blipFill>
        <p:spPr>
          <a:xfrm>
            <a:off x="0" y="10165"/>
            <a:ext cx="12188952" cy="620106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D071BC-13F9-426D-9850-231ECD1FA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7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604760" y="2148653"/>
            <a:ext cx="3291840" cy="418465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0D12A8-A2E6-495E-8142-878E0B963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6721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0A64600-822A-45AF-874F-C76BEB732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8104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7AD61-2A31-4409-AEC0-3601B1605EA2}"/>
              </a:ext>
            </a:extLst>
          </p:cNvPr>
          <p:cNvSpPr/>
          <p:nvPr userDrawn="1"/>
        </p:nvSpPr>
        <p:spPr>
          <a:xfrm>
            <a:off x="0" y="-1"/>
            <a:ext cx="12188952" cy="22940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A0D5-206F-406C-906B-B7D4416E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2638425"/>
            <a:ext cx="11068050" cy="3730625"/>
          </a:xfrm>
        </p:spPr>
        <p:txBody>
          <a:bodyPr/>
          <a:lstStyle>
            <a:lvl1pPr marL="0" indent="0">
              <a:buNone/>
              <a:defRPr lang="en-US" dirty="0"/>
            </a:lvl1pPr>
            <a:lvl2pPr marL="274320" indent="0">
              <a:buNone/>
              <a:defRPr lang="en-US"/>
            </a:lvl2pPr>
            <a:lvl3pPr marL="548640" indent="0">
              <a:buNone/>
              <a:defRPr lang="en-US" dirty="0"/>
            </a:lvl3pPr>
            <a:lvl4pPr marL="822960" indent="0">
              <a:buNone/>
              <a:defRPr lang="en-US" dirty="0"/>
            </a:lvl4pPr>
            <a:lvl5pPr marL="105156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350FC6C1-9128-40D0-B765-21C47474B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2AD43D01-9BDC-4264-9604-61945A8A8C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6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>
            <a:lvl1pPr>
              <a:defRPr lang="en-US" dirty="0"/>
            </a:lvl1pPr>
            <a:lvl2pPr>
              <a:defRPr lang="en-US" sz="20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782669" cy="4683125"/>
          </a:xfrm>
        </p:spPr>
        <p:txBody>
          <a:bodyPr/>
          <a:lstStyle>
            <a:lvl1pPr>
              <a:defRPr lang="en-US" dirty="0"/>
            </a:lvl1pPr>
            <a:lvl2pPr>
              <a:defRPr lang="en-US" sz="20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1946-132E-47F8-8996-E509AACD84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0"/>
            <a:ext cx="4211637" cy="4683125"/>
          </a:xfrm>
        </p:spPr>
        <p:txBody>
          <a:bodyPr/>
          <a:lstStyle>
            <a:lvl1pPr>
              <a:defRPr lang="en-US" dirty="0"/>
            </a:lvl1pPr>
            <a:lvl2pPr>
              <a:defRPr lang="en-US" sz="20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F5B36-AB4A-469D-9F04-52A189192559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5BAC3-AC13-4ADF-A5E2-D914D4938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FF0A5C-C988-4886-9A8B-226A10EC770D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D8F96-9886-4B35-9947-CA7C78EA5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666896-6A44-4DBE-8C52-8F6DAF8B49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4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5645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2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29019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8F1C9-FE30-47DA-B46A-E72F337A23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86400" y="3768725"/>
            <a:ext cx="6096000" cy="2403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243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011881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80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5161286"/>
            <a:ext cx="12188952" cy="1695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608" y="520811"/>
            <a:ext cx="4953000" cy="4455226"/>
          </a:xfrm>
        </p:spPr>
        <p:txBody>
          <a:bodyPr anchor="b"/>
          <a:lstStyle>
            <a:lvl1pPr algn="r">
              <a:defRPr sz="4400">
                <a:solidFill>
                  <a:schemeClr val="accent3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0607" y="5232403"/>
            <a:ext cx="4953000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33382" y="4637864"/>
            <a:ext cx="2275080" cy="2741844"/>
          </a:xfrm>
          <a:prstGeom prst="rect">
            <a:avLst/>
          </a:prstGeom>
        </p:spPr>
      </p:pic>
      <p:pic>
        <p:nvPicPr>
          <p:cNvPr id="7" name="Picture 6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480546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149475"/>
            <a:ext cx="480974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A44D84-D8AA-4A53-A685-DD714F0C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3FD61B-FD3D-4DE7-8628-E74C92B841C5}"/>
              </a:ext>
            </a:extLst>
          </p:cNvPr>
          <p:cNvSpPr/>
          <p:nvPr userDrawn="1"/>
        </p:nvSpPr>
        <p:spPr>
          <a:xfrm>
            <a:off x="0" y="-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F29AD-8414-4283-852A-C9FA392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4" y="155948"/>
            <a:ext cx="10167026" cy="5298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5664371-CB5E-4369-8A1C-4D3C483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D8ED1-302D-4599-8C70-39B8F7CF061B}"/>
              </a:ext>
            </a:extLst>
          </p:cNvPr>
          <p:cNvSpPr/>
          <p:nvPr userDrawn="1"/>
        </p:nvSpPr>
        <p:spPr>
          <a:xfrm>
            <a:off x="0" y="607300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6929-FB4A-4CCE-AB1B-324A05E2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388297" y="3007155"/>
            <a:ext cx="3785245" cy="456184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F4E3A3A8-D674-4FEA-80D8-0D394E056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4860919-C718-4B8C-B6B4-ABE216BA3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7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21236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hidden">
          <a:xfrm>
            <a:off x="420789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hidden">
          <a:xfrm>
            <a:off x="8203426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2839" y="1240972"/>
            <a:ext cx="3390272" cy="5502728"/>
          </a:xfrm>
        </p:spPr>
        <p:txBody>
          <a:bodyPr/>
          <a:lstStyle>
            <a:lvl1pPr>
              <a:buSzPct val="100000"/>
              <a:defRPr lang="en-US" sz="2000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48369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43900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62716-2A62-4717-BCDE-8663D48B221D}"/>
              </a:ext>
            </a:extLst>
          </p:cNvPr>
          <p:cNvSpPr/>
          <p:nvPr userDrawn="1"/>
        </p:nvSpPr>
        <p:spPr>
          <a:xfrm>
            <a:off x="212365" y="265925"/>
            <a:ext cx="3690164" cy="8584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F8786-5943-4154-91E5-B34E1C39B29C}"/>
              </a:ext>
            </a:extLst>
          </p:cNvPr>
          <p:cNvSpPr/>
          <p:nvPr userDrawn="1"/>
        </p:nvSpPr>
        <p:spPr>
          <a:xfrm>
            <a:off x="4188951" y="265925"/>
            <a:ext cx="3690164" cy="8584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8014A-6360-4592-A20C-059BB357274B}"/>
              </a:ext>
            </a:extLst>
          </p:cNvPr>
          <p:cNvSpPr/>
          <p:nvPr userDrawn="1"/>
        </p:nvSpPr>
        <p:spPr>
          <a:xfrm>
            <a:off x="8193954" y="265925"/>
            <a:ext cx="3690164" cy="8584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69F6-E876-42A3-BBC7-CD578B4CA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DC3BF-2DD8-4E76-AEAC-7AEF46749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583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CBB173-9D0A-49B9-BFD8-3B1623719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3272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8F40F-57DA-4C30-8DB3-4D27E47B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191565" y="4804547"/>
            <a:ext cx="1703879" cy="20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CCB26-AA35-46A9-8A10-47720060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1195935" y="4804547"/>
            <a:ext cx="1703879" cy="2053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40D8B7-7D32-4C04-A76A-D8B583E83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9323564" y="4804547"/>
            <a:ext cx="1703879" cy="2053453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B89657FA-AAB6-4C90-A802-FDBDCF1E3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E3621D82-3340-4F77-8263-7160C31D0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35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1" y="3852954"/>
            <a:ext cx="8094104" cy="1846144"/>
          </a:xfrm>
        </p:spPr>
        <p:txBody>
          <a:bodyPr anchor="b"/>
          <a:lstStyle>
            <a:lvl1pPr algn="l">
              <a:lnSpc>
                <a:spcPct val="80000"/>
              </a:lnSpc>
              <a:defRPr lang="en-US" sz="4800" dirty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1" y="5773641"/>
            <a:ext cx="8094104" cy="87861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en-US" sz="2400" cap="all" baseline="0" dirty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4FD45B7-1E96-4E2C-8813-FBF99FD9E6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47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0812587-8446-4611-9152-1857A94B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0304"/>
            <a:ext cx="495369" cy="485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D638A-9B55-4DD0-99EE-C33868E7006E}"/>
              </a:ext>
            </a:extLst>
          </p:cNvPr>
          <p:cNvSpPr/>
          <p:nvPr userDrawn="1"/>
        </p:nvSpPr>
        <p:spPr>
          <a:xfrm>
            <a:off x="0" y="-1"/>
            <a:ext cx="12188952" cy="3852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1965B-B2EA-4744-8C4A-31626BCA7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460077" y="-659654"/>
            <a:ext cx="4484966" cy="54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81B430-3586-4029-B5BD-0E2A4AEF3B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10166350" cy="404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929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C6BD87-829B-4E8F-8238-BDF3F312A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b="18471"/>
          <a:stretch/>
        </p:blipFill>
        <p:spPr>
          <a:xfrm rot="5400000">
            <a:off x="687101" y="-700723"/>
            <a:ext cx="1524636" cy="29260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lang="en-US" dirty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69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480546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149475"/>
            <a:ext cx="480974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991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926094" cy="1731861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4046705"/>
            <a:ext cx="10000260" cy="2125493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37F3623-9BDD-4AB8-93B9-2BA517249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488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4809744" cy="698351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5222" y="2212507"/>
            <a:ext cx="4809744" cy="698351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5222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326A508-0D76-4106-9417-FAE9281A8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4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604760" y="2148653"/>
            <a:ext cx="3291840" cy="418465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0D12A8-A2E6-495E-8142-878E0B963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810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0A64600-822A-45AF-874F-C76BEB732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30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926094" cy="1731861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4046705"/>
            <a:ext cx="10000260" cy="2125493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37F3623-9BDD-4AB8-93B9-2BA517249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DFC9D3-B549-4B68-9657-175C6D49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0263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7AD61-2A31-4409-AEC0-3601B1605EA2}"/>
              </a:ext>
            </a:extLst>
          </p:cNvPr>
          <p:cNvSpPr/>
          <p:nvPr userDrawn="1"/>
        </p:nvSpPr>
        <p:spPr>
          <a:xfrm>
            <a:off x="0" y="-1"/>
            <a:ext cx="12188952" cy="22940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A0D5-206F-406C-906B-B7D4416E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2638425"/>
            <a:ext cx="11068050" cy="3730625"/>
          </a:xfrm>
        </p:spPr>
        <p:txBody>
          <a:bodyPr/>
          <a:lstStyle>
            <a:lvl1pPr marL="0" indent="0">
              <a:buNone/>
              <a:defRPr lang="en-US"/>
            </a:lvl1pPr>
            <a:lvl2pPr marL="274320" indent="0">
              <a:buNone/>
              <a:defRPr lang="en-US" dirty="0"/>
            </a:lvl2pPr>
            <a:lvl3pPr marL="548640" indent="0">
              <a:buNone/>
              <a:defRPr lang="en-US" dirty="0"/>
            </a:lvl3pPr>
            <a:lvl4pPr marL="822960" indent="0">
              <a:buNone/>
              <a:defRPr lang="en-US" dirty="0"/>
            </a:lvl4pPr>
            <a:lvl5pPr marL="105156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091DF91-8C15-430E-A75E-F36BD8B17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208C8F2-945A-408C-A347-EC7D62973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66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5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859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5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782669" cy="4683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1946-132E-47F8-8996-E509AACD84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0"/>
            <a:ext cx="4211637" cy="4683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37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4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5645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09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29019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8F1C9-FE30-47DA-B46A-E72F337A23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86400" y="3768725"/>
            <a:ext cx="6096000" cy="2403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043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011881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03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3FD61B-FD3D-4DE7-8628-E74C92B841C5}"/>
              </a:ext>
            </a:extLst>
          </p:cNvPr>
          <p:cNvSpPr/>
          <p:nvPr userDrawn="1"/>
        </p:nvSpPr>
        <p:spPr>
          <a:xfrm>
            <a:off x="0" y="-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F29AD-8414-4283-852A-C9FA392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4" y="155948"/>
            <a:ext cx="10167026" cy="5298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5664371-CB5E-4369-8A1C-4D3C483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D8ED1-302D-4599-8C70-39B8F7CF061B}"/>
              </a:ext>
            </a:extLst>
          </p:cNvPr>
          <p:cNvSpPr/>
          <p:nvPr userDrawn="1"/>
        </p:nvSpPr>
        <p:spPr>
          <a:xfrm>
            <a:off x="0" y="607300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6929-FB4A-4CCE-AB1B-324A05E2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388297" y="3007155"/>
            <a:ext cx="3785245" cy="456184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F4E3A3A8-D674-4FEA-80D8-0D394E056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4860919-C718-4B8C-B6B4-ABE216BA3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291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21236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hidden">
          <a:xfrm>
            <a:off x="420789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hidden">
          <a:xfrm>
            <a:off x="8203426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2839" y="1240972"/>
            <a:ext cx="3390272" cy="5502728"/>
          </a:xfrm>
        </p:spPr>
        <p:txBody>
          <a:bodyPr/>
          <a:lstStyle>
            <a:lvl1pPr>
              <a:buSzPct val="100000"/>
              <a:defRPr lang="en-US" sz="2000" dirty="0" smtClean="0">
                <a:solidFill>
                  <a:schemeClr val="accent5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48369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43900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62716-2A62-4717-BCDE-8663D48B221D}"/>
              </a:ext>
            </a:extLst>
          </p:cNvPr>
          <p:cNvSpPr/>
          <p:nvPr userDrawn="1"/>
        </p:nvSpPr>
        <p:spPr>
          <a:xfrm>
            <a:off x="212365" y="265925"/>
            <a:ext cx="3690164" cy="8584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F8786-5943-4154-91E5-B34E1C39B29C}"/>
              </a:ext>
            </a:extLst>
          </p:cNvPr>
          <p:cNvSpPr/>
          <p:nvPr userDrawn="1"/>
        </p:nvSpPr>
        <p:spPr>
          <a:xfrm>
            <a:off x="4188951" y="265925"/>
            <a:ext cx="3690164" cy="8584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8014A-6360-4592-A20C-059BB357274B}"/>
              </a:ext>
            </a:extLst>
          </p:cNvPr>
          <p:cNvSpPr/>
          <p:nvPr userDrawn="1"/>
        </p:nvSpPr>
        <p:spPr>
          <a:xfrm>
            <a:off x="8193954" y="265925"/>
            <a:ext cx="3690164" cy="8584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69F6-E876-42A3-BBC7-CD578B4CA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DC3BF-2DD8-4E76-AEAC-7AEF46749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583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CBB173-9D0A-49B9-BFD8-3B1623719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3272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8F40F-57DA-4C30-8DB3-4D27E47B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191565" y="4804547"/>
            <a:ext cx="1703879" cy="20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CCB26-AA35-46A9-8A10-47720060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1195935" y="4804547"/>
            <a:ext cx="1703879" cy="2053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40D8B7-7D32-4C04-A76A-D8B583E83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9323564" y="4804547"/>
            <a:ext cx="1703879" cy="2053453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DDE388E-40F5-45D0-B605-DB69DCB164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B20D43AE-0181-4EAB-B7D8-709F14431C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43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1" y="3852954"/>
            <a:ext cx="8094104" cy="1846144"/>
          </a:xfrm>
        </p:spPr>
        <p:txBody>
          <a:bodyPr anchor="b"/>
          <a:lstStyle>
            <a:lvl1pPr algn="l">
              <a:lnSpc>
                <a:spcPct val="80000"/>
              </a:lnSpc>
              <a:defRPr lang="en-US" sz="4800" dirty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1" y="5773641"/>
            <a:ext cx="8094104" cy="87861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en-US" sz="2400" cap="all" baseline="0" dirty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4FD45B7-1E96-4E2C-8813-FBF99FD9E6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47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0812587-8446-4611-9152-1857A94B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0304"/>
            <a:ext cx="495369" cy="485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D638A-9B55-4DD0-99EE-C33868E7006E}"/>
              </a:ext>
            </a:extLst>
          </p:cNvPr>
          <p:cNvSpPr/>
          <p:nvPr userDrawn="1"/>
        </p:nvSpPr>
        <p:spPr>
          <a:xfrm>
            <a:off x="0" y="-1"/>
            <a:ext cx="12188952" cy="38529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1965B-B2EA-4744-8C4A-31626BCA7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460077" y="-659654"/>
            <a:ext cx="4484966" cy="54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4809744" cy="6983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4809744" cy="3073880"/>
          </a:xfrm>
        </p:spPr>
        <p:txBody>
          <a:bodyPr>
            <a:noAutofit/>
          </a:bodyPr>
          <a:lstStyle>
            <a:lvl1pPr>
              <a:defRPr lang="en-US" sz="2400" dirty="0"/>
            </a:lvl1pPr>
            <a:lvl2pPr>
              <a:defRPr lang="en-US" sz="18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5222" y="2212507"/>
            <a:ext cx="4809744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5222" y="2910860"/>
            <a:ext cx="4809744" cy="3073880"/>
          </a:xfrm>
        </p:spPr>
        <p:txBody>
          <a:bodyPr>
            <a:noAutofit/>
          </a:bodyPr>
          <a:lstStyle>
            <a:lvl1pPr>
              <a:defRPr lang="en-US" sz="2400" dirty="0"/>
            </a:lvl1pPr>
            <a:lvl2pPr>
              <a:defRPr lang="en-US" sz="18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326A508-0D76-4106-9417-FAE9281A8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A284BB-7286-403F-A2F0-1DF5011F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9764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81B430-3586-4029-B5BD-0E2A4AEF3B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10166350" cy="404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077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C6BD87-829B-4E8F-8238-BDF3F312A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b="18471"/>
          <a:stretch/>
        </p:blipFill>
        <p:spPr>
          <a:xfrm rot="5400000">
            <a:off x="687101" y="-700723"/>
            <a:ext cx="1524636" cy="29260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lang="en-US" dirty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67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480546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149475"/>
            <a:ext cx="480974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4762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926094" cy="1731861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4046705"/>
            <a:ext cx="10000260" cy="2125493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37F3623-9BDD-4AB8-93B9-2BA517249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2684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4809744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5222" y="2212507"/>
            <a:ext cx="4809744" cy="698351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5222" y="2910860"/>
            <a:ext cx="4809744" cy="307388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326A508-0D76-4106-9417-FAE9281A8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8690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291840" cy="4022724"/>
          </a:xfrm>
        </p:spPr>
        <p:txBody>
          <a:bodyPr>
            <a:noAutofit/>
          </a:bodyPr>
          <a:lstStyle>
            <a:lvl1pPr>
              <a:defRPr lang="en-US" sz="24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291840" cy="4022724"/>
          </a:xfrm>
        </p:spPr>
        <p:txBody>
          <a:bodyPr>
            <a:noAutofit/>
          </a:bodyPr>
          <a:lstStyle>
            <a:lvl1pPr>
              <a:defRPr lang="en-US" sz="24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604760" y="2148653"/>
            <a:ext cx="3291840" cy="4184650"/>
          </a:xfrm>
        </p:spPr>
        <p:txBody>
          <a:bodyPr/>
          <a:lstStyle>
            <a:lvl1pPr>
              <a:defRPr lang="en-US" sz="24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0D12A8-A2E6-495E-8142-878E0B963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286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0A64600-822A-45AF-874F-C76BEB732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0956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7AD61-2A31-4409-AEC0-3601B1605EA2}"/>
              </a:ext>
            </a:extLst>
          </p:cNvPr>
          <p:cNvSpPr/>
          <p:nvPr userDrawn="1"/>
        </p:nvSpPr>
        <p:spPr>
          <a:xfrm>
            <a:off x="0" y="-1"/>
            <a:ext cx="12188952" cy="22940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A0D5-206F-406C-906B-B7D4416E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2638425"/>
            <a:ext cx="11068050" cy="3730625"/>
          </a:xfrm>
        </p:spPr>
        <p:txBody>
          <a:bodyPr/>
          <a:lstStyle>
            <a:lvl1pPr marL="0" indent="0">
              <a:buNone/>
              <a:defRPr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4F22B2D8-96A2-4FBD-9B3A-B438B7BA35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D0A7292-DACA-48A5-A16E-798D4B0685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412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076D08-3792-4320-9068-96F9E7DF277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28BB47-9B71-45E0-94AC-93C676863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782669" cy="4683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1946-132E-47F8-8996-E509AACD84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0"/>
            <a:ext cx="4211637" cy="4683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A7A4E5-395A-42B7-A9DC-560082E5CDCE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06214F-0AAC-4811-A390-13259D3EE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7604760" y="2148653"/>
            <a:ext cx="3291840" cy="418465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0D12A8-A2E6-495E-8142-878E0B963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BDB9A3-E73C-4FEC-B7F5-F5E8BF03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382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CC25C8-A06C-4DE4-82BE-DF08A450210A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01C40C-EE97-4E1F-937F-1C95B5507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5645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7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97861-5D8E-49B7-9FA9-4914AD11B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6399" y="527050"/>
            <a:ext cx="6095999" cy="29019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8F1C9-FE30-47DA-B46A-E72F337A23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86400" y="3768725"/>
            <a:ext cx="6096000" cy="2403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6217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011881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00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 userDrawn="1"/>
        </p:nvSpPr>
        <p:spPr bwMode="hidden">
          <a:xfrm>
            <a:off x="0" y="5161286"/>
            <a:ext cx="12188952" cy="169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341FFF4-9FF4-4241-B678-C323F8F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33382" y="4637864"/>
            <a:ext cx="2275080" cy="274184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8BC6A-FA5B-4D20-8422-9D14C0B02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300" y="2171700"/>
            <a:ext cx="4557713" cy="2628900"/>
          </a:xfrm>
        </p:spPr>
        <p:txBody>
          <a:bodyPr anchor="b" anchorCtr="0"/>
          <a:lstStyle>
            <a:lvl1pPr marL="0" indent="0">
              <a:buNone/>
              <a:defRPr sz="2800" b="1"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3FD61B-FD3D-4DE7-8628-E74C92B841C5}"/>
              </a:ext>
            </a:extLst>
          </p:cNvPr>
          <p:cNvSpPr/>
          <p:nvPr userDrawn="1"/>
        </p:nvSpPr>
        <p:spPr>
          <a:xfrm>
            <a:off x="0" y="-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F29AD-8414-4283-852A-C9FA392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4" y="155948"/>
            <a:ext cx="10167026" cy="5298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5664371-CB5E-4369-8A1C-4D3C483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D8ED1-302D-4599-8C70-39B8F7CF061B}"/>
              </a:ext>
            </a:extLst>
          </p:cNvPr>
          <p:cNvSpPr/>
          <p:nvPr userDrawn="1"/>
        </p:nvSpPr>
        <p:spPr>
          <a:xfrm>
            <a:off x="0" y="6073001"/>
            <a:ext cx="12188952" cy="785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6929-FB4A-4CCE-AB1B-324A05E2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388297" y="3007155"/>
            <a:ext cx="3785245" cy="456184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F4E3A3A8-D674-4FEA-80D8-0D394E056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4860919-C718-4B8C-B6B4-ABE216BA3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939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21236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hidden">
          <a:xfrm>
            <a:off x="420789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hidden">
          <a:xfrm>
            <a:off x="8203426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2839" y="1240972"/>
            <a:ext cx="3390272" cy="5502728"/>
          </a:xfrm>
        </p:spPr>
        <p:txBody>
          <a:bodyPr/>
          <a:lstStyle>
            <a:lvl1pPr>
              <a:buSzPct val="100000"/>
              <a:defRPr lang="en-US" sz="2000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48369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43900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62716-2A62-4717-BCDE-8663D48B221D}"/>
              </a:ext>
            </a:extLst>
          </p:cNvPr>
          <p:cNvSpPr/>
          <p:nvPr userDrawn="1"/>
        </p:nvSpPr>
        <p:spPr>
          <a:xfrm>
            <a:off x="212365" y="265925"/>
            <a:ext cx="3690164" cy="8584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F8786-5943-4154-91E5-B34E1C39B29C}"/>
              </a:ext>
            </a:extLst>
          </p:cNvPr>
          <p:cNvSpPr/>
          <p:nvPr userDrawn="1"/>
        </p:nvSpPr>
        <p:spPr>
          <a:xfrm>
            <a:off x="4188951" y="265925"/>
            <a:ext cx="3690164" cy="8584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8014A-6360-4592-A20C-059BB357274B}"/>
              </a:ext>
            </a:extLst>
          </p:cNvPr>
          <p:cNvSpPr/>
          <p:nvPr userDrawn="1"/>
        </p:nvSpPr>
        <p:spPr>
          <a:xfrm>
            <a:off x="8193954" y="265925"/>
            <a:ext cx="3690164" cy="8584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69F6-E876-42A3-BBC7-CD578B4CA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DC3BF-2DD8-4E76-AEAC-7AEF46749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583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CBB173-9D0A-49B9-BFD8-3B1623719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3272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8F40F-57DA-4C30-8DB3-4D27E47B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191565" y="4804547"/>
            <a:ext cx="1703879" cy="20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CCB26-AA35-46A9-8A10-47720060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1195935" y="4804547"/>
            <a:ext cx="1703879" cy="2053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40D8B7-7D32-4C04-A76A-D8B583E83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9323564" y="4804547"/>
            <a:ext cx="1703879" cy="2053453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7CF34BF-1021-421D-B530-5E430A71B1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EBB0F037-0C57-402B-B1CD-171A1C432F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572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4C32C-8296-486D-860B-B7963F2A5D9D}"/>
              </a:ext>
            </a:extLst>
          </p:cNvPr>
          <p:cNvSpPr/>
          <p:nvPr userDrawn="1"/>
        </p:nvSpPr>
        <p:spPr bwMode="hidden">
          <a:xfrm flipH="1">
            <a:off x="0" y="0"/>
            <a:ext cx="723900" cy="685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636"/>
            <a:ext cx="8515139" cy="610314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1E993-E59D-4749-A629-4D5B5E9B1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575669" y="4873451"/>
            <a:ext cx="1646705" cy="1984549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FC5DD8C-AEF5-4023-A21D-E2C7D56DD7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74" y="2149474"/>
            <a:ext cx="10167026" cy="4022725"/>
          </a:xfrm>
        </p:spPr>
        <p:txBody>
          <a:bodyPr/>
          <a:lstStyle>
            <a:lvl1pPr marL="228600" indent="-228600"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  <a:defRPr lang="en-US" dirty="0"/>
            </a:lvl1pPr>
            <a:lvl2pPr marL="502920" indent="-228600">
              <a:buClr>
                <a:schemeClr val="accent1"/>
              </a:buClr>
              <a:buFont typeface="Arial" panose="020B0604020202020204" pitchFamily="34" charset="0"/>
              <a:buChar char="►"/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30B21A-BF0C-4898-8FB5-6C620F79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17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break%20and%20giveaway.pptx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lunch%20and%20giveaway.pptx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hyperlink" Target="break%20and%20giveaway.pptx" TargetMode="Externa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hyperlink" Target="lunch%20and%20giveaway.pptx" TargetMode="Externa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hyperlink" Target="break%20and%20giveaway.pptx" TargetMode="Externa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hyperlink" Target="lunch%20and%20giveaway.pptx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21" Type="http://schemas.openxmlformats.org/officeDocument/2006/relationships/hyperlink" Target="lunch%20and%20giveaway.pptx" TargetMode="Externa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hyperlink" Target="break%20and%20giveaway.pptx" TargetMode="Externa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hyperlink" Target="lunch%20and%20giveaway.pptx" TargetMode="Externa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hyperlink" Target="break%20and%20giveaway.pptx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AC4CC-5BFC-4FA0-A2A9-A4556BB7850F}"/>
              </a:ext>
            </a:extLst>
          </p:cNvPr>
          <p:cNvSpPr/>
          <p:nvPr userDrawn="1"/>
        </p:nvSpPr>
        <p:spPr>
          <a:xfrm>
            <a:off x="0" y="-1"/>
            <a:ext cx="12188952" cy="1503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149474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5467" y="252843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hlinkClick r:id="rId26" action="ppaction://hlinkpres?slideindex=1&amp;slidetitle="/>
            <a:extLst>
              <a:ext uri="{FF2B5EF4-FFF2-40B4-BE49-F238E27FC236}">
                <a16:creationId xmlns:a16="http://schemas.microsoft.com/office/drawing/2014/main" id="{DC750DA5-B137-4590-87FE-5F5C8432013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28" action="ppaction://hlinkpres?slideindex=1&amp;slidetitle="/>
            <a:extLst>
              <a:ext uri="{FF2B5EF4-FFF2-40B4-BE49-F238E27FC236}">
                <a16:creationId xmlns:a16="http://schemas.microsoft.com/office/drawing/2014/main" id="{A235914B-C3F7-4EF3-BDB1-89E3553032C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5C27F-1F9A-4EA4-898F-739805C14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29964" y="-429540"/>
            <a:ext cx="2241741" cy="2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76" r:id="rId2"/>
    <p:sldLayoutId id="2147483650" r:id="rId3"/>
    <p:sldLayoutId id="2147483962" r:id="rId4"/>
    <p:sldLayoutId id="2147483659" r:id="rId5"/>
    <p:sldLayoutId id="2147483652" r:id="rId6"/>
    <p:sldLayoutId id="2147483660" r:id="rId7"/>
    <p:sldLayoutId id="2147483740" r:id="rId8"/>
    <p:sldLayoutId id="2147483787" r:id="rId9"/>
    <p:sldLayoutId id="2147483654" r:id="rId10"/>
    <p:sldLayoutId id="2147483953" r:id="rId11"/>
    <p:sldLayoutId id="2147483657" r:id="rId12"/>
    <p:sldLayoutId id="2147483879" r:id="rId13"/>
    <p:sldLayoutId id="2147483880" r:id="rId14"/>
    <p:sldLayoutId id="2147483961" r:id="rId15"/>
    <p:sldLayoutId id="2147483656" r:id="rId16"/>
    <p:sldLayoutId id="2147483869" r:id="rId17"/>
    <p:sldLayoutId id="2147483752" r:id="rId18"/>
    <p:sldLayoutId id="2147483958" r:id="rId19"/>
    <p:sldLayoutId id="2147483963" r:id="rId20"/>
    <p:sldLayoutId id="2147483655" r:id="rId21"/>
    <p:sldLayoutId id="2147483857" r:id="rId22"/>
    <p:sldLayoutId id="2147483959" r:id="rId23"/>
    <p:sldLayoutId id="2147483960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baseline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3"/>
        </a:buClr>
        <a:buSzPct val="100000"/>
        <a:buFont typeface="Wingdings 3" panose="05040102010807070707" pitchFamily="18" charset="2"/>
        <a:buChar char="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Wingdings 3" panose="05040102010807070707" pitchFamily="18" charset="2"/>
        <a:buChar char="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 userDrawn="1">
          <p15:clr>
            <a:srgbClr val="F26B43"/>
          </p15:clr>
        </p15:guide>
        <p15:guide id="2" pos="4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AC4CC-5BFC-4FA0-A2A9-A4556BB7850F}"/>
              </a:ext>
            </a:extLst>
          </p:cNvPr>
          <p:cNvSpPr/>
          <p:nvPr userDrawn="1"/>
        </p:nvSpPr>
        <p:spPr>
          <a:xfrm>
            <a:off x="0" y="-1"/>
            <a:ext cx="12188952" cy="15036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149474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5467" y="252843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hlinkClick r:id="rId21" action="ppaction://hlinkpres?slideindex=1&amp;slidetitle="/>
            <a:extLst>
              <a:ext uri="{FF2B5EF4-FFF2-40B4-BE49-F238E27FC236}">
                <a16:creationId xmlns:a16="http://schemas.microsoft.com/office/drawing/2014/main" id="{DC750DA5-B137-4590-87FE-5F5C8432013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23" action="ppaction://hlinkpres?slideindex=1&amp;slidetitle="/>
            <a:extLst>
              <a:ext uri="{FF2B5EF4-FFF2-40B4-BE49-F238E27FC236}">
                <a16:creationId xmlns:a16="http://schemas.microsoft.com/office/drawing/2014/main" id="{A235914B-C3F7-4EF3-BDB1-89E3553032C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5C27F-1F9A-4EA4-898F-739805C14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29964" y="-429540"/>
            <a:ext cx="2241741" cy="2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3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954" r:id="rId9"/>
    <p:sldLayoutId id="2147483892" r:id="rId10"/>
    <p:sldLayoutId id="2147483893" r:id="rId11"/>
    <p:sldLayoutId id="2147483894" r:id="rId12"/>
    <p:sldLayoutId id="2147483900" r:id="rId13"/>
    <p:sldLayoutId id="2147483901" r:id="rId14"/>
    <p:sldLayoutId id="2147483897" r:id="rId15"/>
    <p:sldLayoutId id="2147483971" r:id="rId16"/>
    <p:sldLayoutId id="2147483898" r:id="rId17"/>
    <p:sldLayoutId id="2147483972" r:id="rId18"/>
    <p:sldLayoutId id="214748389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baseline="0" dirty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2"/>
        </a:buClr>
        <a:buSzPct val="100000"/>
        <a:buFont typeface="Wingdings 3" panose="05040102010807070707" pitchFamily="18" charset="2"/>
        <a:buChar char="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Wingdings 3" panose="05040102010807070707" pitchFamily="18" charset="2"/>
        <a:buChar char="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AC4CC-5BFC-4FA0-A2A9-A4556BB7850F}"/>
              </a:ext>
            </a:extLst>
          </p:cNvPr>
          <p:cNvSpPr/>
          <p:nvPr userDrawn="1"/>
        </p:nvSpPr>
        <p:spPr>
          <a:xfrm>
            <a:off x="0" y="-1"/>
            <a:ext cx="12188952" cy="15036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149474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5467" y="252843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DC750DA5-B137-4590-87FE-5F5C8432013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pres?slideindex=1&amp;slidetitle="/>
            <a:extLst>
              <a:ext uri="{FF2B5EF4-FFF2-40B4-BE49-F238E27FC236}">
                <a16:creationId xmlns:a16="http://schemas.microsoft.com/office/drawing/2014/main" id="{A235914B-C3F7-4EF3-BDB1-89E3553032C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5C27F-1F9A-4EA4-898F-739805C14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29964" y="-429540"/>
            <a:ext cx="2241741" cy="2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55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65" r:id="rId16"/>
    <p:sldLayoutId id="2147483917" r:id="rId17"/>
    <p:sldLayoutId id="214748391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baseline="0" dirty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2"/>
        </a:buClr>
        <a:buSzPct val="100000"/>
        <a:buFont typeface="Wingdings 3" panose="05040102010807070707" pitchFamily="18" charset="2"/>
        <a:buChar char="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Wingdings 3" panose="05040102010807070707" pitchFamily="18" charset="2"/>
        <a:buChar char="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AC4CC-5BFC-4FA0-A2A9-A4556BB7850F}"/>
              </a:ext>
            </a:extLst>
          </p:cNvPr>
          <p:cNvSpPr/>
          <p:nvPr userDrawn="1"/>
        </p:nvSpPr>
        <p:spPr>
          <a:xfrm>
            <a:off x="0" y="-1"/>
            <a:ext cx="12188952" cy="15036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149474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5467" y="252843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C750DA5-B137-4590-87FE-5F5C8432013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21" action="ppaction://hlinkpres?slideindex=1&amp;slidetitle="/>
            <a:extLst>
              <a:ext uri="{FF2B5EF4-FFF2-40B4-BE49-F238E27FC236}">
                <a16:creationId xmlns:a16="http://schemas.microsoft.com/office/drawing/2014/main" id="{A235914B-C3F7-4EF3-BDB1-89E3553032C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5C27F-1F9A-4EA4-898F-739805C14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29964" y="-429540"/>
            <a:ext cx="2241741" cy="2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0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56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baseline="0" dirty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2"/>
        </a:buClr>
        <a:buSzPct val="100000"/>
        <a:buFont typeface="Wingdings 3" panose="05040102010807070707" pitchFamily="18" charset="2"/>
        <a:buChar char="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Wingdings 3" panose="05040102010807070707" pitchFamily="18" charset="2"/>
        <a:buChar char="Æ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AC4CC-5BFC-4FA0-A2A9-A4556BB7850F}"/>
              </a:ext>
            </a:extLst>
          </p:cNvPr>
          <p:cNvSpPr/>
          <p:nvPr userDrawn="1"/>
        </p:nvSpPr>
        <p:spPr>
          <a:xfrm>
            <a:off x="0" y="-1"/>
            <a:ext cx="12188952" cy="15036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149474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5467" y="252843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hlinkClick r:id="rId22" action="ppaction://hlinkpres?slideindex=1&amp;slidetitle="/>
            <a:extLst>
              <a:ext uri="{FF2B5EF4-FFF2-40B4-BE49-F238E27FC236}">
                <a16:creationId xmlns:a16="http://schemas.microsoft.com/office/drawing/2014/main" id="{DC750DA5-B137-4590-87FE-5F5C843201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24" action="ppaction://hlinkpres?slideindex=1&amp;slidetitle="/>
            <a:extLst>
              <a:ext uri="{FF2B5EF4-FFF2-40B4-BE49-F238E27FC236}">
                <a16:creationId xmlns:a16="http://schemas.microsoft.com/office/drawing/2014/main" id="{A235914B-C3F7-4EF3-BDB1-89E3553032C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5C27F-1F9A-4EA4-898F-739805C14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29964" y="-429540"/>
            <a:ext cx="2241741" cy="2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4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57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68" r:id="rId16"/>
    <p:sldLayoutId id="2147483951" r:id="rId17"/>
    <p:sldLayoutId id="2147483952" r:id="rId18"/>
    <p:sldLayoutId id="2147483967" r:id="rId19"/>
    <p:sldLayoutId id="214748396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baseline="0" dirty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2"/>
        </a:buClr>
        <a:buSzPct val="100000"/>
        <a:buFont typeface="Wingdings 3" panose="05040102010807070707" pitchFamily="18" charset="2"/>
        <a:buChar char="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Wingdings 3" panose="05040102010807070707" pitchFamily="18" charset="2"/>
        <a:buChar char="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ppinventor.mit.edu/blogs/evan/2019/10/07/mit-app-inventor-reaches-10-million-users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7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45.png"/><Relationship Id="rId4" Type="http://schemas.openxmlformats.org/officeDocument/2006/relationships/image" Target="../media/image1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7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0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9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83.png"/><Relationship Id="rId5" Type="http://schemas.openxmlformats.org/officeDocument/2006/relationships/image" Target="../media/image172.png"/><Relationship Id="rId4" Type="http://schemas.openxmlformats.org/officeDocument/2006/relationships/image" Target="../media/image18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8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9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8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2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3.sv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8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11" Type="http://schemas.openxmlformats.org/officeDocument/2006/relationships/image" Target="../media/image204.jpeg"/><Relationship Id="rId5" Type="http://schemas.openxmlformats.org/officeDocument/2006/relationships/image" Target="../media/image12.png"/><Relationship Id="rId10" Type="http://schemas.openxmlformats.org/officeDocument/2006/relationships/image" Target="../media/image203.png"/><Relationship Id="rId4" Type="http://schemas.openxmlformats.org/officeDocument/2006/relationships/image" Target="../media/image199.png"/><Relationship Id="rId9" Type="http://schemas.openxmlformats.org/officeDocument/2006/relationships/image" Target="../media/image202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206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11" Type="http://schemas.openxmlformats.org/officeDocument/2006/relationships/image" Target="../media/image212.png"/><Relationship Id="rId5" Type="http://schemas.openxmlformats.org/officeDocument/2006/relationships/image" Target="../media/image12.png"/><Relationship Id="rId10" Type="http://schemas.openxmlformats.org/officeDocument/2006/relationships/image" Target="../media/image211.png"/><Relationship Id="rId4" Type="http://schemas.openxmlformats.org/officeDocument/2006/relationships/image" Target="../media/image207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Las_vegas_sign.svg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hyperlink" Target="http://www.pngall.com/cap-png" TargetMode="Externa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g"/><Relationship Id="rId7" Type="http://schemas.openxmlformats.org/officeDocument/2006/relationships/image" Target="../media/image76.svg"/><Relationship Id="rId12" Type="http://schemas.openxmlformats.org/officeDocument/2006/relationships/hyperlink" Target="lunch%20and%20giveaway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75.png"/><Relationship Id="rId10" Type="http://schemas.openxmlformats.org/officeDocument/2006/relationships/hyperlink" Target="break%20and%20giveaway.pptx" TargetMode="External"/><Relationship Id="rId4" Type="http://schemas.openxmlformats.org/officeDocument/2006/relationships/image" Target="../media/image74.png"/><Relationship Id="rId9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3.jpg"/><Relationship Id="rId7" Type="http://schemas.openxmlformats.org/officeDocument/2006/relationships/image" Target="../media/image82.png"/><Relationship Id="rId12" Type="http://schemas.openxmlformats.org/officeDocument/2006/relationships/hyperlink" Target="lunch%20and%20giveaway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1.png"/><Relationship Id="rId11" Type="http://schemas.openxmlformats.org/officeDocument/2006/relationships/image" Target="../media/image1.png"/><Relationship Id="rId5" Type="http://schemas.openxmlformats.org/officeDocument/2006/relationships/image" Target="../media/image80.png"/><Relationship Id="rId10" Type="http://schemas.openxmlformats.org/officeDocument/2006/relationships/hyperlink" Target="break%20and%20giveaway.pptx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3.jpg"/><Relationship Id="rId7" Type="http://schemas.openxmlformats.org/officeDocument/2006/relationships/image" Target="../media/image82.png"/><Relationship Id="rId12" Type="http://schemas.openxmlformats.org/officeDocument/2006/relationships/hyperlink" Target="lunch%20and%20giveaway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1.png"/><Relationship Id="rId11" Type="http://schemas.openxmlformats.org/officeDocument/2006/relationships/image" Target="../media/image1.png"/><Relationship Id="rId5" Type="http://schemas.openxmlformats.org/officeDocument/2006/relationships/image" Target="../media/image80.png"/><Relationship Id="rId10" Type="http://schemas.openxmlformats.org/officeDocument/2006/relationships/hyperlink" Target="break%20and%20giveaway.pptx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lunch%20and%20giveaway.pptx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.xml"/><Relationship Id="rId6" Type="http://schemas.openxmlformats.org/officeDocument/2006/relationships/hyperlink" Target="break%20and%20giveaway.pptx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hyperlink" Target="lunch%20and%20giveaway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.png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hyperlink" Target="https://pixabay.com/vectors/explosion-detonation-boom-bomb-417894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pixabay.com/en/people-group-crowd-team-isolated-309095/" TargetMode="External"/><Relationship Id="rId5" Type="http://schemas.openxmlformats.org/officeDocument/2006/relationships/image" Target="../media/image108.png"/><Relationship Id="rId4" Type="http://schemas.openxmlformats.org/officeDocument/2006/relationships/hyperlink" Target="https://pixabay.com/en/people-group-crowd-team-isolated-309097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7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7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3.png"/><Relationship Id="rId4" Type="http://schemas.openxmlformats.org/officeDocument/2006/relationships/slide" Target="slide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maxpixel.net/Handshake-Digitization-Shaking-Hands-Industry-4136387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17.jpg"/><Relationship Id="rId4" Type="http://schemas.openxmlformats.org/officeDocument/2006/relationships/hyperlink" Target="https://freepngimg.com/png/40566-earth-globe-free-transparent-image-hq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png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0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2.png"/><Relationship Id="rId5" Type="http://schemas.openxmlformats.org/officeDocument/2006/relationships/image" Target="../media/image151.png"/><Relationship Id="rId4" Type="http://schemas.openxmlformats.org/officeDocument/2006/relationships/image" Target="../media/image14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DE05A-98B3-4E18-9E43-0FBD669F6A78}"/>
              </a:ext>
            </a:extLst>
          </p:cNvPr>
          <p:cNvSpPr txBox="1"/>
          <p:nvPr/>
        </p:nvSpPr>
        <p:spPr>
          <a:xfrm>
            <a:off x="7630160" y="5758098"/>
            <a:ext cx="4338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bg2"/>
                </a:solidFill>
                <a:latin typeface="+mj-lt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35208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B260-C5C0-4513-9754-450D7C8C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Defining the party crowd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B5220-3569-4AF3-B5D9-70457F7A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3" y="1766921"/>
            <a:ext cx="10740937" cy="4022725"/>
          </a:xfrm>
        </p:spPr>
        <p:txBody>
          <a:bodyPr/>
          <a:lstStyle/>
          <a:p>
            <a:r>
              <a:rPr lang="en-US" dirty="0"/>
              <a:t>If you were going to a party that was going to last for ten years, what would you hope to find there to keep it going?</a:t>
            </a:r>
          </a:p>
          <a:p>
            <a:r>
              <a:rPr lang="en-US" dirty="0"/>
              <a:t>Beyond the happening venue, beyond the over-the-top beverages, and even beyond the fantastic music, what do you really hope will be ahead to make this party a success?  </a:t>
            </a:r>
            <a:r>
              <a:rPr lang="en-US" b="1" dirty="0"/>
              <a:t>The people!</a:t>
            </a:r>
          </a:p>
          <a:p>
            <a:r>
              <a:rPr lang="en-US" dirty="0"/>
              <a:t>What kinds of people are you hoping to party with?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122007-C6AB-40DF-87FC-F6BA232D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C3A7C3-5CEE-43DD-A9C2-84ABFDB6D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11822" y="5782750"/>
            <a:ext cx="4560192" cy="914400"/>
          </a:xfrm>
        </p:spPr>
        <p:txBody>
          <a:bodyPr/>
          <a:lstStyle/>
          <a:p>
            <a:r>
              <a:rPr lang="en-US" dirty="0"/>
              <a:t>For as long as I can remember, I have been surrounded by this party crowd...the CU*Answers party crowd, and it’s never let me down</a:t>
            </a:r>
          </a:p>
        </p:txBody>
      </p:sp>
      <p:pic>
        <p:nvPicPr>
          <p:cNvPr id="10" name="Picture 9" descr="A group of people exercising&#10;&#10;Description automatically generated with low confidence">
            <a:extLst>
              <a:ext uri="{FF2B5EF4-FFF2-40B4-BE49-F238E27FC236}">
                <a16:creationId xmlns:a16="http://schemas.microsoft.com/office/drawing/2014/main" id="{6A5575E7-5BDB-4933-BABD-0FD2AC257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693" b="44956"/>
          <a:stretch/>
        </p:blipFill>
        <p:spPr>
          <a:xfrm>
            <a:off x="0" y="5130090"/>
            <a:ext cx="7136920" cy="1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359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36C1BA-538B-4A60-A6A0-03C4C2AAAD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4958169" cy="4048125"/>
          </a:xfrm>
        </p:spPr>
        <p:txBody>
          <a:bodyPr/>
          <a:lstStyle/>
          <a:p>
            <a:r>
              <a:rPr lang="en-US" dirty="0"/>
              <a:t>New look and feel</a:t>
            </a:r>
          </a:p>
          <a:p>
            <a:r>
              <a:rPr lang="en-US" dirty="0"/>
              <a:t>Updates to trendline navigation</a:t>
            </a:r>
          </a:p>
          <a:p>
            <a:r>
              <a:rPr lang="en-US" dirty="0"/>
              <a:t>% change at a glance</a:t>
            </a:r>
          </a:p>
          <a:p>
            <a:r>
              <a:rPr lang="en-US" dirty="0"/>
              <a:t>Enhancements to the Static Pool Analysis dashboard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6AF8F6-8A93-4663-AB70-2AE62F54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Proving to analysts they can work anywhere, no matter their role in the CU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2BA30-1114-49A5-90E7-421D2547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04B879-7175-44D4-A3D4-12E1988EF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250" y="1676400"/>
            <a:ext cx="4469071" cy="342900"/>
          </a:xfrm>
        </p:spPr>
        <p:txBody>
          <a:bodyPr/>
          <a:lstStyle/>
          <a:p>
            <a:r>
              <a:rPr lang="en-US" dirty="0"/>
              <a:t>21.06 release coming June 27</a:t>
            </a:r>
          </a:p>
        </p:txBody>
      </p:sp>
      <p:pic>
        <p:nvPicPr>
          <p:cNvPr id="28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9DC7D3B-37C2-4E70-A3CF-376163617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68" y="1314780"/>
            <a:ext cx="6681132" cy="5172490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8C27B9EC-56A4-4371-BA41-6085806D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9" y="5658947"/>
            <a:ext cx="2513714" cy="1077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2B518-0E22-47C1-9147-1F6F57FC6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0746">
            <a:off x="5876766" y="4551220"/>
            <a:ext cx="1948138" cy="2519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08F3E21-2C80-4519-A621-B462A01C6AD7}"/>
              </a:ext>
            </a:extLst>
          </p:cNvPr>
          <p:cNvSpPr/>
          <p:nvPr/>
        </p:nvSpPr>
        <p:spPr>
          <a:xfrm>
            <a:off x="7523476" y="5957227"/>
            <a:ext cx="1948436" cy="779026"/>
          </a:xfrm>
          <a:prstGeom prst="wedgeEllipseCallout">
            <a:avLst>
              <a:gd name="adj1" fmla="val -69789"/>
              <a:gd name="adj2" fmla="val -50717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Find this on our Release Summaries page</a:t>
            </a:r>
          </a:p>
        </p:txBody>
      </p:sp>
    </p:spTree>
    <p:extLst>
      <p:ext uri="{BB962C8B-B14F-4D97-AF65-F5344CB8AC3E}">
        <p14:creationId xmlns:p14="http://schemas.microsoft.com/office/powerpoint/2010/main" val="38317671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wearing a blue shirt and tie&#10;&#10;Description automatically generated with low confidence">
            <a:extLst>
              <a:ext uri="{FF2B5EF4-FFF2-40B4-BE49-F238E27FC236}">
                <a16:creationId xmlns:a16="http://schemas.microsoft.com/office/drawing/2014/main" id="{025869DD-3FD3-40A2-9EFA-406077E74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38" y="935528"/>
            <a:ext cx="3709629" cy="200105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86AF8F6-8A93-4663-AB70-2AE62F54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warehouses: inspiring mini-storage buyers everywhere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2BA30-1114-49A5-90E7-421D2547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650B3-6DA4-44F7-8A9A-AED4C71C92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if CU*BASE data is not enough to change your world?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EA98B28-1988-4F3F-AC5D-3EA9C441038A}"/>
              </a:ext>
            </a:extLst>
          </p:cNvPr>
          <p:cNvSpPr/>
          <p:nvPr/>
        </p:nvSpPr>
        <p:spPr>
          <a:xfrm rot="5400000">
            <a:off x="9913031" y="1579306"/>
            <a:ext cx="571500" cy="713499"/>
          </a:xfrm>
          <a:prstGeom prst="triangle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F1879E-A731-412F-AC59-E1DB06CB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6" y="2247199"/>
            <a:ext cx="5191907" cy="115375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E95F9B-BE5E-4E9F-A1E1-A309E6A9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4" y="3677043"/>
            <a:ext cx="5191907" cy="206907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D43623B-C6F6-4501-998C-54376148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02" y="3290226"/>
            <a:ext cx="6275904" cy="139464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9BD5FC7-25F3-44B3-A4E6-233C487B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02" y="4979821"/>
            <a:ext cx="6275904" cy="139464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2C545-C610-4097-B659-FB1C0958D55B}"/>
              </a:ext>
            </a:extLst>
          </p:cNvPr>
          <p:cNvSpPr/>
          <p:nvPr/>
        </p:nvSpPr>
        <p:spPr>
          <a:xfrm>
            <a:off x="0" y="6186791"/>
            <a:ext cx="5191907" cy="3753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cuanswers.com/solutions/asterisk-intelligence</a:t>
            </a:r>
          </a:p>
        </p:txBody>
      </p:sp>
    </p:spTree>
    <p:extLst>
      <p:ext uri="{BB962C8B-B14F-4D97-AF65-F5344CB8AC3E}">
        <p14:creationId xmlns:p14="http://schemas.microsoft.com/office/powerpoint/2010/main" val="30781947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5C62-5E58-4BC7-B2E1-334B0722ED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7674448" cy="404812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Services for 3</a:t>
            </a:r>
            <a:r>
              <a:rPr lang="en-US" sz="2400" baseline="30000" dirty="0"/>
              <a:t>rd</a:t>
            </a:r>
            <a:r>
              <a:rPr lang="en-US" sz="2400" dirty="0"/>
              <a:t>-party data you choose for your warehouse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New CU*Answers-architected data that you choose to use in your warehouse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New data warehouse software solution: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AI Engaged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New AI Engaged Ops team to move data, from wherever you find it into the data warehouse, </a:t>
            </a:r>
            <a:br>
              <a:rPr lang="en-US" sz="2400" dirty="0"/>
            </a:br>
            <a:r>
              <a:rPr lang="en-US" sz="2400" dirty="0"/>
              <a:t>on a train schedule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Eventually, we will select a 3</a:t>
            </a:r>
            <a:r>
              <a:rPr lang="en-US" sz="2400" baseline="30000" dirty="0"/>
              <a:t>rd</a:t>
            </a:r>
            <a:r>
              <a:rPr lang="en-US" sz="2400" dirty="0"/>
              <a:t>-party data warehouse tool approach for those who </a:t>
            </a:r>
            <a:br>
              <a:rPr lang="en-US" sz="2400" dirty="0"/>
            </a:br>
            <a:r>
              <a:rPr lang="en-US" sz="2400" dirty="0"/>
              <a:t>want to go it alone</a:t>
            </a:r>
          </a:p>
          <a:p>
            <a:pPr lvl="1"/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6AF8F6-8A93-4663-AB70-2AE62F54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warehouses: inspiring mini-storage buyers everywhere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2BA30-1114-49A5-90E7-421D2547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650B3-6DA4-44F7-8A9A-AED4C71C92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We’ll build a business with you for shared and independent data warehouse solutions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2A10C0-955D-445D-9FD1-4B0CB777F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0298" y="5782750"/>
            <a:ext cx="4481716" cy="914400"/>
          </a:xfrm>
        </p:spPr>
        <p:txBody>
          <a:bodyPr/>
          <a:lstStyle/>
          <a:p>
            <a:r>
              <a:rPr lang="en-US" dirty="0"/>
              <a:t>Once we prove CU*BASE CUs have mastered this, we’ll go outside our network so other networks can use AI data warehouses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0A39F41-F6A8-49E8-A32E-5EAE232DF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643">
            <a:off x="9151463" y="2271125"/>
            <a:ext cx="2218039" cy="2868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8" descr="Paperclip">
            <a:extLst>
              <a:ext uri="{FF2B5EF4-FFF2-40B4-BE49-F238E27FC236}">
                <a16:creationId xmlns:a16="http://schemas.microsoft.com/office/drawing/2014/main" id="{ED745EA9-9EE2-4ED8-8DF3-22DCBD870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6600" y="2019378"/>
            <a:ext cx="627406" cy="6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889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B3DC2F-BB95-4965-8CF9-739B5F31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Engaged: a new development sandbox with a live audience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C9DA3F-FA23-4BE4-9A90-ED84BBE70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3" y="1676411"/>
            <a:ext cx="6361891" cy="22049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More than a laboratory, AI Engaged will be the foundation for some very big investments our network is facing in coming years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9B04EE-92F4-4167-8844-80268262E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" y="3429000"/>
            <a:ext cx="7437606" cy="27431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2022:</a:t>
            </a:r>
            <a:r>
              <a:rPr lang="en-US" sz="2200" dirty="0">
                <a:solidFill>
                  <a:schemeClr val="accent5"/>
                </a:solidFill>
              </a:rPr>
              <a:t> </a:t>
            </a:r>
            <a:r>
              <a:rPr lang="en-US" sz="2200" dirty="0"/>
              <a:t>Introduce a new Query solution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2022: </a:t>
            </a:r>
            <a:r>
              <a:rPr lang="en-US" sz="2200" dirty="0"/>
              <a:t>Test the viability of data encrypted at rest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2022-23: </a:t>
            </a:r>
            <a:r>
              <a:rPr lang="en-US" sz="2200" dirty="0"/>
              <a:t>Preview new presentation layer options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2023-beyond: </a:t>
            </a:r>
            <a:r>
              <a:rPr lang="en-US" sz="2200" dirty="0"/>
              <a:t>Template our talents to deliver additional software copyrights and toolsets beyond CU*BASE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5A5D6-8A80-47FE-9278-3B22281A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F192A9-8E29-4F81-B267-2AA7A7077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8782" y="5782750"/>
            <a:ext cx="3713231" cy="914400"/>
          </a:xfrm>
        </p:spPr>
        <p:txBody>
          <a:bodyPr/>
          <a:lstStyle/>
          <a:p>
            <a:r>
              <a:rPr lang="en-US" dirty="0"/>
              <a:t>How do you risk it all to prove where you’re going, without risking it all?</a:t>
            </a:r>
          </a:p>
          <a:p>
            <a:r>
              <a:rPr lang="en-US" dirty="0"/>
              <a:t>Design a customer-owner factory where we can all manufacture the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69AA5-FFA8-467B-9ED9-13C51EA9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398" y="1841212"/>
            <a:ext cx="4939870" cy="133973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53808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6AF8F6-8A93-4663-AB70-2AE62F54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will put our data warehouse initiative on the map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36C1BA-538B-4A60-A6A0-03C4C2AAA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3" y="2149475"/>
            <a:ext cx="9591473" cy="1731861"/>
          </a:xfrm>
        </p:spPr>
        <p:txBody>
          <a:bodyPr/>
          <a:lstStyle/>
          <a:p>
            <a:r>
              <a:rPr lang="en-US" dirty="0"/>
              <a:t>The anchor store of our data warehouse mall: Optics</a:t>
            </a:r>
          </a:p>
          <a:p>
            <a:pPr lvl="1"/>
            <a:r>
              <a:rPr lang="en-US" dirty="0"/>
              <a:t>Online Banking Optics</a:t>
            </a:r>
          </a:p>
          <a:p>
            <a:pPr lvl="1"/>
            <a:r>
              <a:rPr lang="en-US" dirty="0"/>
              <a:t>Phone Optics</a:t>
            </a:r>
          </a:p>
          <a:p>
            <a:pPr lvl="1"/>
            <a:r>
              <a:rPr lang="en-US" dirty="0"/>
              <a:t>Card Activity Optics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71661-1E54-4F37-9EED-0C04996CB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" y="3881337"/>
            <a:ext cx="6698304" cy="2290862"/>
          </a:xfrm>
        </p:spPr>
        <p:txBody>
          <a:bodyPr/>
          <a:lstStyle/>
          <a:p>
            <a:r>
              <a:rPr lang="en-US" dirty="0"/>
              <a:t>Unique to AI Engaged</a:t>
            </a:r>
          </a:p>
          <a:p>
            <a:r>
              <a:rPr lang="en-US" dirty="0"/>
              <a:t>An acquired taste for CU business plans</a:t>
            </a:r>
          </a:p>
          <a:p>
            <a:r>
              <a:rPr lang="en-US" dirty="0"/>
              <a:t>Designed to make our data warehouse offerings a key resource for every CU looking for unique insight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2BA30-1114-49A5-90E7-421D2547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04B879-7175-44D4-A3D4-12E1988EF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/>
          <a:lstStyle/>
          <a:p>
            <a:r>
              <a:rPr lang="en-US" dirty="0"/>
              <a:t>2022 will be the year we prove our Optics toolkits are more than just a flashy FYI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2207B2-85B0-4489-9859-FF9566E92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96" y="2931465"/>
            <a:ext cx="2705189" cy="3498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248199-3A4F-4BDE-86D5-1AD55DC9C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55" y="3728838"/>
            <a:ext cx="2705189" cy="3498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phic 12" descr="Paperclip">
            <a:extLst>
              <a:ext uri="{FF2B5EF4-FFF2-40B4-BE49-F238E27FC236}">
                <a16:creationId xmlns:a16="http://schemas.microsoft.com/office/drawing/2014/main" id="{EBB1F86A-72E8-48A6-9887-C42B437BB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2249" y="2603897"/>
            <a:ext cx="627406" cy="627406"/>
          </a:xfrm>
          <a:prstGeom prst="rect">
            <a:avLst/>
          </a:prstGeom>
        </p:spPr>
      </p:pic>
      <p:pic>
        <p:nvPicPr>
          <p:cNvPr id="14" name="Graphic 13" descr="Paperclip">
            <a:extLst>
              <a:ext uri="{FF2B5EF4-FFF2-40B4-BE49-F238E27FC236}">
                <a16:creationId xmlns:a16="http://schemas.microsoft.com/office/drawing/2014/main" id="{AD838903-85F4-41FD-A704-0110EEEC3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0019" y="3386945"/>
            <a:ext cx="627406" cy="6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28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08196-AB6D-4699-BB0F-2D12FE1093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6205571" cy="4048126"/>
          </a:xfrm>
        </p:spPr>
        <p:txBody>
          <a:bodyPr/>
          <a:lstStyle/>
          <a:p>
            <a:r>
              <a:rPr lang="en-US" dirty="0"/>
              <a:t>Of the 3 Optics solutions, Card Activity Optics is uniquely engineered to be more than just AI</a:t>
            </a:r>
          </a:p>
          <a:p>
            <a:r>
              <a:rPr lang="en-US" dirty="0"/>
              <a:t>We’re engineering the data to be the foundation for dozens of CU*BASE programs</a:t>
            </a:r>
          </a:p>
          <a:p>
            <a:pPr lvl="1"/>
            <a:r>
              <a:rPr lang="en-US" sz="2400" dirty="0"/>
              <a:t>SettleMINT drives the activity for AI insight inside of CU*BASE</a:t>
            </a:r>
          </a:p>
          <a:p>
            <a:pPr lvl="1"/>
            <a:r>
              <a:rPr lang="en-US" sz="2400" dirty="0"/>
              <a:t>AI drives the data insight from our data warehouses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13605-A01D-42C4-B39C-E413C182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growing partnership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CEF86-D7D8-4652-B46E-99D34404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F8833-923F-45CA-9059-D34846ED9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2022 will be the year we prove our Optics toolkits are more than just a flashy FYI</a:t>
            </a:r>
          </a:p>
          <a:p>
            <a:endParaRPr lang="en-US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712073-A705-4877-AEA8-7D171414E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88" y="2325096"/>
            <a:ext cx="2937018" cy="3798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8" descr="Paperclip">
            <a:extLst>
              <a:ext uri="{FF2B5EF4-FFF2-40B4-BE49-F238E27FC236}">
                <a16:creationId xmlns:a16="http://schemas.microsoft.com/office/drawing/2014/main" id="{92E79C64-63A0-4BCC-B24E-E6651A02A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0623" y="1982128"/>
            <a:ext cx="627406" cy="627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6157BD-C770-437A-AF63-84BC551E6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4732" y="884919"/>
            <a:ext cx="2817567" cy="512797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EA34B59-3DDC-45B8-8B4F-F72A3545CB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835" y="0"/>
            <a:ext cx="1781578" cy="8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71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FC54B31-C8E5-4F93-8512-480A53CE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busy team in 2022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9A5C84-8089-462C-81DA-D323CAA19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437592" cy="4022724"/>
          </a:xfrm>
        </p:spPr>
        <p:txBody>
          <a:bodyPr/>
          <a:lstStyle/>
          <a:p>
            <a:r>
              <a:rPr lang="en-US" sz="2000" b="1" dirty="0"/>
              <a:t>New data in debit/credit card transaction records </a:t>
            </a:r>
            <a:r>
              <a:rPr lang="en-US" sz="1800" i="1" dirty="0"/>
              <a:t>(coming this summer)</a:t>
            </a:r>
            <a:endParaRPr lang="en-US" sz="2000" dirty="0"/>
          </a:p>
          <a:p>
            <a:pPr lvl="1"/>
            <a:r>
              <a:rPr lang="en-US" sz="1800" dirty="0"/>
              <a:t>Merchant category code (MCC)</a:t>
            </a:r>
          </a:p>
          <a:p>
            <a:pPr lvl="1"/>
            <a:r>
              <a:rPr lang="en-US" sz="1800" dirty="0"/>
              <a:t>Card present indicator</a:t>
            </a:r>
          </a:p>
          <a:p>
            <a:pPr lvl="1"/>
            <a:r>
              <a:rPr lang="en-US" sz="1800" dirty="0"/>
              <a:t>Last 4 digits of card #</a:t>
            </a:r>
          </a:p>
          <a:p>
            <a:pPr lvl="1"/>
            <a:r>
              <a:rPr lang="en-US" sz="1800" dirty="0"/>
              <a:t>ISO sequence #</a:t>
            </a:r>
          </a:p>
          <a:p>
            <a:pPr lvl="1"/>
            <a:r>
              <a:rPr lang="en-US" sz="1800" dirty="0" err="1"/>
              <a:t>Pinless</a:t>
            </a:r>
            <a:r>
              <a:rPr lang="en-US" sz="1800" dirty="0"/>
              <a:t> PIN indicator</a:t>
            </a:r>
          </a:p>
          <a:p>
            <a:pPr lvl="1"/>
            <a:r>
              <a:rPr lang="en-US" sz="1800" dirty="0"/>
              <a:t>Smart ATM cash-only deposit indicator</a:t>
            </a:r>
          </a:p>
          <a:p>
            <a:pPr lvl="1"/>
            <a:r>
              <a:rPr lang="en-US" sz="1800" dirty="0"/>
              <a:t>Recurring card trans indicator</a:t>
            </a:r>
          </a:p>
          <a:p>
            <a:pPr lvl="1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3E12F6-B7BC-4D8A-9026-26622FDEC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3627" y="2149475"/>
            <a:ext cx="3291840" cy="4022724"/>
          </a:xfrm>
        </p:spPr>
        <p:txBody>
          <a:bodyPr/>
          <a:lstStyle/>
          <a:p>
            <a:r>
              <a:rPr lang="en-US" sz="2000" b="1" dirty="0"/>
              <a:t>Card # randomization </a:t>
            </a:r>
            <a:r>
              <a:rPr lang="en-US" sz="1800" i="1" dirty="0"/>
              <a:t>(c</a:t>
            </a:r>
            <a:r>
              <a:rPr lang="en-US" sz="2000" i="1" dirty="0"/>
              <a:t>oming 21.10)</a:t>
            </a:r>
          </a:p>
          <a:p>
            <a:r>
              <a:rPr lang="en-US" sz="2000" b="1" dirty="0"/>
              <a:t>Card Activity Optics</a:t>
            </a:r>
          </a:p>
          <a:p>
            <a:pPr lvl="1"/>
            <a:r>
              <a:rPr lang="en-US" sz="1800" dirty="0"/>
              <a:t>New </a:t>
            </a:r>
            <a:r>
              <a:rPr lang="en-US" sz="1800" dirty="0" err="1"/>
              <a:t>ISOCUDTA</a:t>
            </a:r>
            <a:r>
              <a:rPr lang="en-US" sz="1800" dirty="0"/>
              <a:t> table in each CU’s file library</a:t>
            </a:r>
          </a:p>
          <a:p>
            <a:pPr lvl="1"/>
            <a:r>
              <a:rPr lang="en-US" sz="1800" dirty="0"/>
              <a:t>Configurable MCC Groups</a:t>
            </a:r>
          </a:p>
          <a:p>
            <a:pPr lvl="1"/>
            <a:r>
              <a:rPr lang="en-US" sz="1800" dirty="0"/>
              <a:t>Last 4 digits of card # in the transaction record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102AD-C1AA-42CA-B656-87101B99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106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71949F9-B74F-4710-931D-0EDBAC3A2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ISO data will be the inspiration for new activities and outreach to members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9E0766A-98C0-40D3-A506-C51EA45F6BA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54957" y="2148653"/>
            <a:ext cx="4097614" cy="4184650"/>
          </a:xfrm>
        </p:spPr>
        <p:txBody>
          <a:bodyPr/>
          <a:lstStyle/>
          <a:p>
            <a:r>
              <a:rPr lang="en-US" sz="2000" dirty="0"/>
              <a:t>Summary statement for </a:t>
            </a:r>
            <a:r>
              <a:rPr lang="en-US" sz="2000" b="1" dirty="0"/>
              <a:t>business credit cards</a:t>
            </a:r>
          </a:p>
          <a:p>
            <a:r>
              <a:rPr lang="en-US" sz="2000" dirty="0"/>
              <a:t>New </a:t>
            </a:r>
            <a:r>
              <a:rPr lang="en-US" sz="2000" b="1" dirty="0"/>
              <a:t>Instant Card Issue </a:t>
            </a:r>
            <a:r>
              <a:rPr lang="en-US" sz="2000" dirty="0"/>
              <a:t>(ICI) integrations </a:t>
            </a:r>
          </a:p>
          <a:p>
            <a:r>
              <a:rPr lang="en-US" sz="2000" dirty="0"/>
              <a:t>8-digit BIN mandate</a:t>
            </a:r>
          </a:p>
          <a:p>
            <a:r>
              <a:rPr lang="en-US" sz="2000" dirty="0"/>
              <a:t>“APBATCH4” nightly batch maintenance changes</a:t>
            </a:r>
          </a:p>
          <a:p>
            <a:pPr lvl="1"/>
            <a:r>
              <a:rPr lang="en-US" sz="1800" dirty="0"/>
              <a:t>To enhance debit card fraud offerings from CO-OP</a:t>
            </a:r>
          </a:p>
          <a:p>
            <a:pPr lvl="1"/>
            <a:r>
              <a:rPr lang="en-US" sz="1800" dirty="0"/>
              <a:t>Rollout begins Jan.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18A18F-4D2A-480D-B3AF-4AE6783DB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57" y="272344"/>
            <a:ext cx="2817567" cy="512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6DE00-A00C-4237-A71E-D8938FEC2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406" y="866819"/>
            <a:ext cx="3323317" cy="59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797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2D3297B-0695-4F45-82A0-A7F55631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7" y="303874"/>
            <a:ext cx="7435073" cy="629978"/>
          </a:xfrm>
        </p:spPr>
        <p:txBody>
          <a:bodyPr/>
          <a:lstStyle/>
          <a:p>
            <a:r>
              <a:rPr lang="en-US" dirty="0"/>
              <a:t>Projects in the works to leverage ISO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CB960-AAFA-4620-BF2A-3A165BBC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107</a:t>
            </a:fld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0556E5A-0CFB-4B41-B4AB-80EDB0596F92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06320448"/>
              </p:ext>
            </p:extLst>
          </p:nvPr>
        </p:nvGraphicFramePr>
        <p:xfrm>
          <a:off x="833437" y="1309694"/>
          <a:ext cx="10898119" cy="481996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444801">
                  <a:extLst>
                    <a:ext uri="{9D8B030D-6E8A-4147-A177-3AD203B41FA5}">
                      <a16:colId xmlns:a16="http://schemas.microsoft.com/office/drawing/2014/main" val="2846914683"/>
                    </a:ext>
                  </a:extLst>
                </a:gridCol>
                <a:gridCol w="2480553">
                  <a:extLst>
                    <a:ext uri="{9D8B030D-6E8A-4147-A177-3AD203B41FA5}">
                      <a16:colId xmlns:a16="http://schemas.microsoft.com/office/drawing/2014/main" val="3644038663"/>
                    </a:ext>
                  </a:extLst>
                </a:gridCol>
                <a:gridCol w="972765">
                  <a:extLst>
                    <a:ext uri="{9D8B030D-6E8A-4147-A177-3AD203B41FA5}">
                      <a16:colId xmlns:a16="http://schemas.microsoft.com/office/drawing/2014/main" val="1254702303"/>
                    </a:ext>
                  </a:extLst>
                </a:gridCol>
              </a:tblGrid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/>
                        <a:t>Description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/>
                        <a:t>Target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 err="1"/>
                        <a:t>Proj</a:t>
                      </a:r>
                      <a:r>
                        <a:rPr lang="en-US" dirty="0"/>
                        <a:t>#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1155098733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Create new </a:t>
                      </a:r>
                      <a:r>
                        <a:rPr lang="en-US" sz="1600" dirty="0" err="1"/>
                        <a:t>ISOCUDTA</a:t>
                      </a:r>
                      <a:r>
                        <a:rPr lang="en-US" sz="1600" dirty="0"/>
                        <a:t> table in </a:t>
                      </a:r>
                      <a:r>
                        <a:rPr lang="en-US" sz="1600" dirty="0" err="1"/>
                        <a:t>FILExx</a:t>
                      </a:r>
                      <a:r>
                        <a:rPr lang="en-US" sz="1600" dirty="0"/>
                        <a:t> libraries, compiling data from ISO files 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DONE (Oct 2020)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53312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1495726577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Expand </a:t>
                      </a:r>
                      <a:r>
                        <a:rPr lang="en-US" sz="1600" dirty="0" err="1"/>
                        <a:t>TRANSx</a:t>
                      </a:r>
                      <a:r>
                        <a:rPr lang="en-US" sz="1600" dirty="0"/>
                        <a:t>/</a:t>
                      </a:r>
                      <a:r>
                        <a:rPr lang="en-US" sz="1600" dirty="0" err="1"/>
                        <a:t>HTRANSx</a:t>
                      </a:r>
                      <a:r>
                        <a:rPr lang="en-US" sz="1600" dirty="0"/>
                        <a:t> for new EFT data from the ISO files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DONE (21.05)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53033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3459264810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Merchant Category Code (MCC) Group Configuration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21.10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52070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4201021773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Populate new fields in </a:t>
                      </a:r>
                      <a:r>
                        <a:rPr lang="en-US" sz="1600" dirty="0" err="1"/>
                        <a:t>TRANSx</a:t>
                      </a:r>
                      <a:r>
                        <a:rPr lang="en-US" sz="1600" dirty="0"/>
                        <a:t> in all EFT posting programs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July-Aug 2021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53260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17851480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Mobile App Card Controls Enhancement: Filter Transactions by Card #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Mobile 6 (Spring 2022)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56236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2450402764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Analysis Dashboard: Transaction Activity by MCC Group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21.12 or 22.05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55272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3000433445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Debit Card Activity Rebates by MCC Group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 be assigned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55258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1123017418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Credit Card Cash Back rewards by MCC Group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 be assigned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55259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1782540026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Credit Card Promotional Interest Rates by MCC Group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 be assigned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55260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2953788674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Display last 4 digits of card # and MCC Group on member statements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 be assigned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56539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723013485"/>
                  </a:ext>
                </a:extLst>
              </a:tr>
              <a:tr h="401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Display last 4 digits of card # and MCC Group in </a:t>
                      </a:r>
                      <a:r>
                        <a:rPr lang="en-US" sz="1600" b="1" dirty="0"/>
                        <a:t>It’s Me 247 </a:t>
                      </a:r>
                      <a:r>
                        <a:rPr lang="en-US" sz="1600" dirty="0"/>
                        <a:t>account details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Spec in process</a:t>
                      </a:r>
                    </a:p>
                  </a:txBody>
                  <a:tcPr marL="62385" marR="623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TBD</a:t>
                      </a:r>
                    </a:p>
                  </a:txBody>
                  <a:tcPr marL="62385" marR="62385" marT="0" marB="0" anchor="ctr"/>
                </a:tc>
                <a:extLst>
                  <a:ext uri="{0D108BD9-81ED-4DB2-BD59-A6C34878D82A}">
                    <a16:rowId xmlns:a16="http://schemas.microsoft.com/office/drawing/2014/main" val="1786282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8746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192EC5-A30A-4B11-8C25-571624BEE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4172" y="3448790"/>
            <a:ext cx="3657600" cy="1554480"/>
          </a:xfrm>
        </p:spPr>
        <p:txBody>
          <a:bodyPr/>
          <a:lstStyle/>
          <a:p>
            <a:pPr algn="ctr"/>
            <a:r>
              <a:rPr lang="en-US" sz="2800" dirty="0"/>
              <a:t>An award-winning partnership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8095B-1EF0-4470-81D7-F55027FA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701BA26-B30D-437B-BCA5-9295F76F4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45345"/>
            <a:ext cx="5959812" cy="5959812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482FC8DA-DBC2-42CA-8082-9E795DFE0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4" y="2134892"/>
            <a:ext cx="4047857" cy="736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43F0FE-560A-471E-9F23-9E0891687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280" y="126226"/>
            <a:ext cx="2727385" cy="1262678"/>
          </a:xfrm>
          <a:prstGeom prst="rect">
            <a:avLst/>
          </a:prstGeom>
        </p:spPr>
      </p:pic>
      <p:sp>
        <p:nvSpPr>
          <p:cNvPr id="13" name="Plus Sign 12">
            <a:extLst>
              <a:ext uri="{FF2B5EF4-FFF2-40B4-BE49-F238E27FC236}">
                <a16:creationId xmlns:a16="http://schemas.microsoft.com/office/drawing/2014/main" id="{D5ED001A-D6F9-4C42-9BD1-1E880BCBE8E3}"/>
              </a:ext>
            </a:extLst>
          </p:cNvPr>
          <p:cNvSpPr/>
          <p:nvPr/>
        </p:nvSpPr>
        <p:spPr>
          <a:xfrm>
            <a:off x="2037941" y="1388902"/>
            <a:ext cx="630062" cy="630062"/>
          </a:xfrm>
          <a:prstGeom prst="mathPlus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8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039B5A11-9AB2-4333-AFF4-D795E311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2" y="1739320"/>
            <a:ext cx="6092686" cy="4394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2220F2D-9021-4418-86E3-EC517B81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19" y="3032026"/>
            <a:ext cx="6092686" cy="4394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890013F9-B07B-43C5-B49C-2D375563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137718"/>
            <a:ext cx="5070355" cy="2518305"/>
          </a:xfrm>
        </p:spPr>
        <p:txBody>
          <a:bodyPr anchor="ctr" anchorCtr="0"/>
          <a:lstStyle/>
          <a:p>
            <a:r>
              <a:rPr lang="en-US" b="0" dirty="0">
                <a:solidFill>
                  <a:schemeClr val="tx2"/>
                </a:solidFill>
              </a:rPr>
              <a:t>The </a:t>
            </a:r>
            <a:r>
              <a:rPr lang="en-US" b="0" dirty="0" err="1">
                <a:solidFill>
                  <a:schemeClr val="tx2"/>
                </a:solidFill>
              </a:rPr>
              <a:t>Tearsheet</a:t>
            </a:r>
            <a:r>
              <a:rPr lang="en-US" b="0" dirty="0">
                <a:solidFill>
                  <a:schemeClr val="tx2"/>
                </a:solidFill>
              </a:rPr>
              <a:t> award means we’re on the right track for our future with payment strategies...</a:t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</a:rPr>
              <a:t> </a:t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DATA is the key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D4317-E492-4F1E-989E-12113856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E09495-0FF3-4C10-90D3-947979F0A1D3}"/>
              </a:ext>
            </a:extLst>
          </p:cNvPr>
          <p:cNvGrpSpPr/>
          <p:nvPr/>
        </p:nvGrpSpPr>
        <p:grpSpPr>
          <a:xfrm>
            <a:off x="6096000" y="252843"/>
            <a:ext cx="5866309" cy="1236270"/>
            <a:chOff x="844062" y="817403"/>
            <a:chExt cx="5866309" cy="1236270"/>
          </a:xfrm>
        </p:grpSpPr>
        <p:pic>
          <p:nvPicPr>
            <p:cNvPr id="4098" name="Picture 3">
              <a:extLst>
                <a:ext uri="{FF2B5EF4-FFF2-40B4-BE49-F238E27FC236}">
                  <a16:creationId xmlns:a16="http://schemas.microsoft.com/office/drawing/2014/main" id="{F2ADE38C-D188-40DF-A01C-23357BA3F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62" y="817403"/>
              <a:ext cx="4637569" cy="123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0530344-4ABF-414A-81DC-E535E2D5F7D1}"/>
                </a:ext>
              </a:extLst>
            </p:cNvPr>
            <p:cNvSpPr/>
            <p:nvPr/>
          </p:nvSpPr>
          <p:spPr>
            <a:xfrm flipH="1">
              <a:off x="5512558" y="1389528"/>
              <a:ext cx="404037" cy="43674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text, clipart, leaf, gear&#10;&#10;Description automatically generated">
              <a:extLst>
                <a:ext uri="{FF2B5EF4-FFF2-40B4-BE49-F238E27FC236}">
                  <a16:creationId xmlns:a16="http://schemas.microsoft.com/office/drawing/2014/main" id="{9F57DC1A-4262-4228-AD4F-A48C727D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595" y="1333913"/>
              <a:ext cx="793776" cy="560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07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A6FDF1F-06C1-4B57-9756-0A21439C8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2" y="1012926"/>
            <a:ext cx="7412435" cy="1468133"/>
          </a:xfrm>
        </p:spPr>
        <p:txBody>
          <a:bodyPr/>
          <a:lstStyle/>
          <a:p>
            <a:r>
              <a:rPr lang="en-US" dirty="0"/>
              <a:t>COVID-19 will likely define a generation of business people who survived this trial, forever changed by balancing the goals of an industry and the plight of the customer-owners who define 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51E14D-EF88-4EA0-BB94-172CD9E54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2491925" cy="1554480"/>
          </a:xfrm>
        </p:spPr>
        <p:txBody>
          <a:bodyPr anchor="ctr" anchorCtr="0"/>
          <a:lstStyle/>
          <a:p>
            <a:r>
              <a:rPr lang="en-US" dirty="0">
                <a:solidFill>
                  <a:schemeClr val="accent1"/>
                </a:solidFill>
              </a:rPr>
              <a:t>Experienced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2661AF8-5471-4364-B702-88251F001B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64182" y="2919547"/>
            <a:ext cx="7412435" cy="1554480"/>
          </a:xfrm>
        </p:spPr>
        <p:txBody>
          <a:bodyPr/>
          <a:lstStyle/>
          <a:p>
            <a:r>
              <a:rPr lang="en-US" dirty="0"/>
              <a:t>After we take stock of what it means to go on from here, I can’t imagine a generation more energized to smell the roses and stay forever engaged in their community’s success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8E5C96-00B0-488A-90F6-12123543A5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2200980" cy="1554480"/>
          </a:xfrm>
        </p:spPr>
        <p:txBody>
          <a:bodyPr anchor="ctr" anchorCtr="0"/>
          <a:lstStyle/>
          <a:p>
            <a:r>
              <a:rPr lang="en-US" dirty="0">
                <a:solidFill>
                  <a:schemeClr val="accent3"/>
                </a:solidFill>
              </a:rPr>
              <a:t>Energized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FBABB17-67C3-4025-A5A1-F07A1D473D6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64182" y="4835896"/>
            <a:ext cx="7412435" cy="1468133"/>
          </a:xfrm>
        </p:spPr>
        <p:txBody>
          <a:bodyPr anchor="ctr" anchorCtr="0"/>
          <a:lstStyle/>
          <a:p>
            <a:r>
              <a:rPr lang="en-US" dirty="0"/>
              <a:t>After 14 months of screen time, I can’t imagine a generation more ready to engage people, their dreams, and a future based on everyone’s success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128BCB-6ED1-4BC3-8629-DC98EA1BFA2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2388016" cy="1554480"/>
          </a:xfrm>
        </p:spPr>
        <p:txBody>
          <a:bodyPr anchor="ctr" anchorCtr="0"/>
          <a:lstStyle/>
          <a:p>
            <a:r>
              <a:rPr lang="en-US" dirty="0">
                <a:solidFill>
                  <a:schemeClr val="accent5"/>
                </a:solidFill>
              </a:rPr>
              <a:t>Engaged</a:t>
            </a:r>
          </a:p>
        </p:txBody>
      </p:sp>
    </p:spTree>
    <p:extLst>
      <p:ext uri="{BB962C8B-B14F-4D97-AF65-F5344CB8AC3E}">
        <p14:creationId xmlns:p14="http://schemas.microsoft.com/office/powerpoint/2010/main" val="28440078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F8A0DE-9CF0-4901-8E0C-9385E2D1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Why does a CU leave a long-time </a:t>
            </a:r>
            <a:br>
              <a:rPr lang="en-US" dirty="0"/>
            </a:br>
            <a:r>
              <a:rPr lang="en-US" dirty="0"/>
              <a:t>core processor relationship?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25AD7-1461-430A-93E9-0C1496C36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250" y="1676411"/>
            <a:ext cx="7315309" cy="4495790"/>
          </a:xfrm>
        </p:spPr>
        <p:txBody>
          <a:bodyPr/>
          <a:lstStyle/>
          <a:p>
            <a:r>
              <a:rPr lang="en-US" dirty="0"/>
              <a:t>They might justify it by $$, or complaints about specific tools or features, but what are the emotional reasons?</a:t>
            </a:r>
          </a:p>
          <a:p>
            <a:pPr lvl="1"/>
            <a:r>
              <a:rPr lang="en-US" dirty="0"/>
              <a:t>They are out of touch with why things were set up the way they are</a:t>
            </a:r>
          </a:p>
          <a:p>
            <a:pPr lvl="1"/>
            <a:r>
              <a:rPr lang="en-US" dirty="0"/>
              <a:t>Not everyone on the team is on the same page with how tools are being used</a:t>
            </a:r>
          </a:p>
          <a:p>
            <a:pPr lvl="1"/>
            <a:r>
              <a:rPr lang="en-US" dirty="0"/>
              <a:t>They’re bored!</a:t>
            </a:r>
          </a:p>
          <a:p>
            <a:r>
              <a:rPr lang="en-US" dirty="0"/>
              <a:t>Whatever else it might be, a conversion </a:t>
            </a:r>
            <a:br>
              <a:rPr lang="en-US" dirty="0"/>
            </a:br>
            <a:r>
              <a:rPr lang="en-US" dirty="0"/>
              <a:t>is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exciting project </a:t>
            </a:r>
            <a:r>
              <a:rPr lang="en-US" dirty="0"/>
              <a:t>that shakes things </a:t>
            </a:r>
            <a:br>
              <a:rPr lang="en-US" dirty="0"/>
            </a:br>
            <a:r>
              <a:rPr lang="en-US" dirty="0"/>
              <a:t>up and gets people moving in the same direction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826DE-27D9-4312-B084-88F6A6C4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8A6DDD8-2F44-41ED-AF6D-3F6C799760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5558" y="5782750"/>
            <a:ext cx="3926455" cy="914400"/>
          </a:xfrm>
        </p:spPr>
        <p:txBody>
          <a:bodyPr/>
          <a:lstStyle/>
          <a:p>
            <a:r>
              <a:rPr lang="en-US" dirty="0"/>
              <a:t>CU*BASE has 230+ separate config tools, and that’s just the ones you can see</a:t>
            </a:r>
          </a:p>
          <a:p>
            <a:r>
              <a:rPr lang="en-US" dirty="0"/>
              <a:t>Add to that 70+ </a:t>
            </a:r>
            <a:r>
              <a:rPr lang="en-US" dirty="0" err="1"/>
              <a:t>OPER</a:t>
            </a:r>
            <a:r>
              <a:rPr lang="en-US" dirty="0"/>
              <a:t> configs, and that’s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300 opportunities </a:t>
            </a:r>
            <a:r>
              <a:rPr lang="en-US" dirty="0"/>
              <a:t>for your next big thing!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F7CFB4-ABB5-4354-BA22-4E8620DB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132">
            <a:off x="9060924" y="849263"/>
            <a:ext cx="2612311" cy="3378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phic 12" descr="Paperclip">
            <a:extLst>
              <a:ext uri="{FF2B5EF4-FFF2-40B4-BE49-F238E27FC236}">
                <a16:creationId xmlns:a16="http://schemas.microsoft.com/office/drawing/2014/main" id="{01B3C39A-FDE3-4490-90CD-7FE08083A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9498" y="527050"/>
            <a:ext cx="627406" cy="6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24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A195A-E623-421B-A41A-76753510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24F3-3127-4BB7-8826-45BE29246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8189938" cy="1731861"/>
          </a:xfrm>
        </p:spPr>
        <p:txBody>
          <a:bodyPr/>
          <a:lstStyle/>
          <a:p>
            <a:r>
              <a:rPr lang="en-US" dirty="0"/>
              <a:t>The task with </a:t>
            </a:r>
            <a:r>
              <a:rPr lang="en-US" b="1" dirty="0"/>
              <a:t>Conversion2 </a:t>
            </a:r>
            <a:r>
              <a:rPr lang="en-US" dirty="0"/>
              <a:t>is to analyze how your data (AI) could be configured (Conversions) for a new future, without having to change </a:t>
            </a:r>
            <a:br>
              <a:rPr lang="en-US" dirty="0"/>
            </a:br>
            <a:r>
              <a:rPr lang="en-US" dirty="0"/>
              <a:t>core data processing vendors</a:t>
            </a:r>
          </a:p>
          <a:p>
            <a:pPr lvl="1"/>
            <a:r>
              <a:rPr lang="en-US" dirty="0"/>
              <a:t>I believe we’ve picked the right two </a:t>
            </a:r>
            <a:br>
              <a:rPr lang="en-US" dirty="0"/>
            </a:br>
            <a:r>
              <a:rPr lang="en-US" dirty="0"/>
              <a:t>teams and leaders to get this started</a:t>
            </a:r>
          </a:p>
          <a:p>
            <a:r>
              <a:rPr lang="en-US" dirty="0"/>
              <a:t>We’ll commit a budget to field </a:t>
            </a:r>
            <a:br>
              <a:rPr lang="en-US" dirty="0"/>
            </a:br>
            <a:r>
              <a:rPr lang="en-US" dirty="0"/>
              <a:t>a new set of teammates to execute with CUs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506A3-1B98-420B-8346-BDE38FBAF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" y="5672916"/>
            <a:ext cx="10988202" cy="932241"/>
          </a:xfrm>
        </p:spPr>
        <p:txBody>
          <a:bodyPr/>
          <a:lstStyle/>
          <a:p>
            <a:r>
              <a:rPr lang="en-US" dirty="0"/>
              <a:t>We’ll commit to evolving this new process over the next 2-3 years as one that drives a competitive advantage for our CUs and our CUSOs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DB0F6-E8D7-4C9A-9B44-65B8F272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52C85-25C2-4078-85D8-C39F20E7AC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Another growing partnership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892E71-386A-44E2-95B7-D3DECDB8B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132">
            <a:off x="9060924" y="849263"/>
            <a:ext cx="2612311" cy="3378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8" descr="Paperclip">
            <a:extLst>
              <a:ext uri="{FF2B5EF4-FFF2-40B4-BE49-F238E27FC236}">
                <a16:creationId xmlns:a16="http://schemas.microsoft.com/office/drawing/2014/main" id="{0AE882B2-F0B9-4D96-8489-E766BB30F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9498" y="527050"/>
            <a:ext cx="627406" cy="627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7C1084-F274-4327-89A7-7E7B0881D5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906" y="4179552"/>
            <a:ext cx="2360060" cy="649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5C56EA-2127-4822-942C-4F4711A0C1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033" y="3213696"/>
            <a:ext cx="1764177" cy="8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39B085-E76E-4906-9066-BA011B798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8102" y="5782750"/>
            <a:ext cx="9403912" cy="914400"/>
          </a:xfrm>
        </p:spPr>
        <p:txBody>
          <a:bodyPr/>
          <a:lstStyle/>
          <a:p>
            <a:r>
              <a:rPr lang="en-US" dirty="0"/>
              <a:t>Shareholders: You know we’ve been changing our response to a consolidating CU industry for years. Remember these slides for tonight’s conversations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7D2674-2EDC-4F81-A2E2-231424BE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68" y="252843"/>
            <a:ext cx="10682262" cy="5174510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12D9EA69-03BB-4E6D-86A8-294986E10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32" y="4672674"/>
            <a:ext cx="2312084" cy="89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4CF9D1-DCE2-4FC5-8EC9-BF16497D7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24" y="4672674"/>
            <a:ext cx="2312084" cy="89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28C06-7829-4B46-8D2D-9FADECD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571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324F-9B35-4898-BCC0-BA178194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95" y="246308"/>
            <a:ext cx="3343757" cy="3109953"/>
          </a:xfrm>
        </p:spPr>
        <p:txBody>
          <a:bodyPr/>
          <a:lstStyle/>
          <a:p>
            <a:r>
              <a:rPr lang="en-US" sz="2800" dirty="0"/>
              <a:t>When a credit union asks, </a:t>
            </a:r>
            <a:br>
              <a:rPr lang="en-US" sz="2800" dirty="0"/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“Can your tools do this?” 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that starts a conversation</a:t>
            </a:r>
            <a:endParaRPr lang="en-US" sz="28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C2676-8B91-4D1F-9E71-DAAD3DBA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113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8B36B3-E870-4980-B998-D3ACD6EFF7C1}"/>
              </a:ext>
            </a:extLst>
          </p:cNvPr>
          <p:cNvGrpSpPr/>
          <p:nvPr/>
        </p:nvGrpSpPr>
        <p:grpSpPr>
          <a:xfrm>
            <a:off x="4603473" y="185905"/>
            <a:ext cx="7485578" cy="1817727"/>
            <a:chOff x="4603473" y="185905"/>
            <a:chExt cx="7485578" cy="1817727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657E312-C1C0-4199-98B4-03AEBF30F496}"/>
                </a:ext>
              </a:extLst>
            </p:cNvPr>
            <p:cNvSpPr/>
            <p:nvPr/>
          </p:nvSpPr>
          <p:spPr>
            <a:xfrm>
              <a:off x="4603473" y="185905"/>
              <a:ext cx="3929877" cy="1817727"/>
            </a:xfrm>
            <a:prstGeom prst="wedgeEllipseCallout">
              <a:avLst>
                <a:gd name="adj1" fmla="val -68976"/>
                <a:gd name="adj2" fmla="val 3720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“Could you tweak it to do it a little better?”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598FA8-725E-48C6-9AC0-E4A0F870F5A0}"/>
                </a:ext>
              </a:extLst>
            </p:cNvPr>
            <p:cNvSpPr txBox="1"/>
            <p:nvPr/>
          </p:nvSpPr>
          <p:spPr>
            <a:xfrm>
              <a:off x="7928843" y="1261775"/>
              <a:ext cx="41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</a:rPr>
                <a:t>...and we make money as a tool manufacturer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6CCC35-E32D-4094-8E40-76B1612A021B}"/>
              </a:ext>
            </a:extLst>
          </p:cNvPr>
          <p:cNvGrpSpPr/>
          <p:nvPr/>
        </p:nvGrpSpPr>
        <p:grpSpPr>
          <a:xfrm>
            <a:off x="5479848" y="2034805"/>
            <a:ext cx="6331721" cy="2780377"/>
            <a:chOff x="5479848" y="2034805"/>
            <a:chExt cx="6331721" cy="2780377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40FB4317-39B5-49F5-9EFF-724B060661E0}"/>
                </a:ext>
              </a:extLst>
            </p:cNvPr>
            <p:cNvSpPr/>
            <p:nvPr/>
          </p:nvSpPr>
          <p:spPr>
            <a:xfrm>
              <a:off x="5479848" y="2034805"/>
              <a:ext cx="3841943" cy="2423636"/>
            </a:xfrm>
            <a:prstGeom prst="wedgeEllipseCallout">
              <a:avLst>
                <a:gd name="adj1" fmla="val -87644"/>
                <a:gd name="adj2" fmla="val -2210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“How could we share the work needed to use the tool?”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FD69FE-B8E9-4C0B-9901-6D6CE9EC6793}"/>
                </a:ext>
              </a:extLst>
            </p:cNvPr>
            <p:cNvSpPr txBox="1"/>
            <p:nvPr/>
          </p:nvSpPr>
          <p:spPr>
            <a:xfrm>
              <a:off x="7969626" y="4107296"/>
              <a:ext cx="38419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</a:rPr>
                <a:t>...and we make money as a service provider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72BF50-6743-473C-A64A-710C00ACC59A}"/>
              </a:ext>
            </a:extLst>
          </p:cNvPr>
          <p:cNvGrpSpPr/>
          <p:nvPr/>
        </p:nvGrpSpPr>
        <p:grpSpPr>
          <a:xfrm>
            <a:off x="3668569" y="4340419"/>
            <a:ext cx="8002535" cy="2423636"/>
            <a:chOff x="3668569" y="4340419"/>
            <a:chExt cx="8002535" cy="2423636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1E388C2-B6E0-4CF6-9EB4-DC49A06A9768}"/>
                </a:ext>
              </a:extLst>
            </p:cNvPr>
            <p:cNvSpPr/>
            <p:nvPr/>
          </p:nvSpPr>
          <p:spPr>
            <a:xfrm>
              <a:off x="3668569" y="4340419"/>
              <a:ext cx="4260274" cy="2423636"/>
            </a:xfrm>
            <a:prstGeom prst="wedgeEllipseCallout">
              <a:avLst>
                <a:gd name="adj1" fmla="val -70772"/>
                <a:gd name="adj2" fmla="val -8941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“How could we share the tool and the work with even more CUs?”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F637B3-2F7B-4625-8CB1-3889EC62E3F4}"/>
                </a:ext>
              </a:extLst>
            </p:cNvPr>
            <p:cNvSpPr txBox="1"/>
            <p:nvPr/>
          </p:nvSpPr>
          <p:spPr>
            <a:xfrm>
              <a:off x="7151439" y="5882405"/>
              <a:ext cx="45196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</a:rPr>
                <a:t>...and we struggle to go beyond our CU*BASE 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7281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B0A25-D276-4084-9462-E35F7FFB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DF1194-0D0B-43D0-A232-9779352601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300" y="2171700"/>
            <a:ext cx="4207329" cy="2628900"/>
          </a:xfrm>
        </p:spPr>
        <p:txBody>
          <a:bodyPr/>
          <a:lstStyle/>
          <a:p>
            <a:r>
              <a:rPr lang="en-US" dirty="0"/>
              <a:t>“Brands that were behind the curtain are now moving to the front of the stage.”</a:t>
            </a:r>
          </a:p>
        </p:txBody>
      </p:sp>
      <p:pic>
        <p:nvPicPr>
          <p:cNvPr id="7" name="Picture 6" descr="A picture containing text, watching, dark, close&#10;&#10;Description automatically generated">
            <a:extLst>
              <a:ext uri="{FF2B5EF4-FFF2-40B4-BE49-F238E27FC236}">
                <a16:creationId xmlns:a16="http://schemas.microsoft.com/office/drawing/2014/main" id="{0A51D280-965D-4435-90EE-0E4800FE0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77" y="4401178"/>
            <a:ext cx="3906455" cy="51456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8CF9B35-9E49-416F-B7EE-9394859C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5" y="3050591"/>
            <a:ext cx="5000047" cy="101641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3082306-B6D6-40A5-8709-CDD9A39B0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45" y="1794959"/>
            <a:ext cx="3516460" cy="12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6D6751-FA58-4DEB-86C2-B4703B1CB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82" y="520811"/>
            <a:ext cx="5716406" cy="5849844"/>
          </a:xfrm>
        </p:spPr>
        <p:txBody>
          <a:bodyPr anchor="t" anchorCtr="0"/>
          <a:lstStyle/>
          <a:p>
            <a:r>
              <a:rPr lang="en-US" sz="4000" dirty="0"/>
              <a:t>Nothing can force you to evaluate what you </a:t>
            </a:r>
            <a:r>
              <a:rPr lang="en-US" sz="4000" i="1" dirty="0"/>
              <a:t>must </a:t>
            </a:r>
            <a:r>
              <a:rPr lang="en-US" sz="4000" dirty="0"/>
              <a:t>do like a pandemic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When everyone goes home, who keeps the lights on and fulfills your contractual responsibilities?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942B2-E003-4AF9-BBBE-6B3DAD2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115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23E2517-A61C-4B78-B374-65C718978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69" y="2084305"/>
            <a:ext cx="4234213" cy="86073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D721B00-C503-44C5-8421-3A3C8C58D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52" y="685347"/>
            <a:ext cx="2884446" cy="987338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CD2B29E-6E62-495C-96D7-BF95EEBBC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22" y="3356656"/>
            <a:ext cx="3893106" cy="708545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79098C6-8532-451B-B64D-2C375E05E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56" y="4476821"/>
            <a:ext cx="4104038" cy="72504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51A3D1F-5A5B-407D-BAAC-CE9053A22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77" y="5613487"/>
            <a:ext cx="3614796" cy="9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58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72EE3A-86C5-4969-B3DB-8DEA025408E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6273665" cy="4048126"/>
          </a:xfrm>
        </p:spPr>
        <p:txBody>
          <a:bodyPr/>
          <a:lstStyle/>
          <a:p>
            <a:r>
              <a:rPr lang="en-US" dirty="0"/>
              <a:t>Are you anticipating an NCUA guideline on documenting your new policy?</a:t>
            </a:r>
          </a:p>
          <a:p>
            <a:pPr lvl="1"/>
            <a:r>
              <a:rPr lang="en-US" dirty="0"/>
              <a:t>What experts will you count on to help you?</a:t>
            </a:r>
          </a:p>
          <a:p>
            <a:r>
              <a:rPr lang="en-US" dirty="0"/>
              <a:t>How will you deal with parsing “essential” and “optional” activities?</a:t>
            </a:r>
          </a:p>
          <a:p>
            <a:pPr lvl="1"/>
            <a:r>
              <a:rPr lang="en-US" dirty="0"/>
              <a:t>Do you know who and what is contracted, even in extreme conditions?</a:t>
            </a:r>
          </a:p>
          <a:p>
            <a:pPr lvl="1"/>
            <a:r>
              <a:rPr lang="en-US" dirty="0"/>
              <a:t>How will you document your plan for responding to the unexpected?</a:t>
            </a:r>
          </a:p>
          <a:p>
            <a:r>
              <a:rPr lang="en-US" dirty="0"/>
              <a:t>Is there a business here for us?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B86FDA-512E-434A-B65F-709EB1C37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2022: Updating your pandemic contingency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7C7B1-3CC4-4C39-B500-1BD57FBC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116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D39227-65F1-4CC7-83A4-E696EF8F8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3" y="1676410"/>
            <a:ext cx="10953345" cy="342968"/>
          </a:xfrm>
        </p:spPr>
        <p:txBody>
          <a:bodyPr/>
          <a:lstStyle/>
          <a:p>
            <a:r>
              <a:rPr lang="en-US" dirty="0"/>
              <a:t>You might not be ready, but we see this as a new economic pressure on CUs and CUSOs alike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DC6B95-E3C0-40F2-9EF0-F88E998E1B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9677" y="5782750"/>
            <a:ext cx="4102337" cy="914400"/>
          </a:xfrm>
        </p:spPr>
        <p:txBody>
          <a:bodyPr/>
          <a:lstStyle/>
          <a:p>
            <a:r>
              <a:rPr lang="en-US" dirty="0"/>
              <a:t>In the minds of many, pandemics are no longer low-probability events, but inevitable ones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87017-26CE-4451-857F-8AEA2F612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0" b="11816"/>
          <a:stretch/>
        </p:blipFill>
        <p:spPr>
          <a:xfrm>
            <a:off x="8171235" y="2114473"/>
            <a:ext cx="3689350" cy="34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165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273A1-A4E7-42D2-9DA4-4AA5DB5A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</a:t>
            </a:r>
            <a:br>
              <a:rPr lang="en-US" dirty="0"/>
            </a:br>
            <a:r>
              <a:rPr lang="en-US" dirty="0"/>
              <a:t>you can count 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0E3218-7C0B-48D1-BB0E-E66B45AFC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121524" cy="4022724"/>
          </a:xfrm>
        </p:spPr>
        <p:txBody>
          <a:bodyPr/>
          <a:lstStyle/>
          <a:p>
            <a:pPr lvl="0"/>
            <a:r>
              <a:rPr lang="en-US" sz="2400" dirty="0"/>
              <a:t>3 CU*Answers HA rollovers </a:t>
            </a:r>
          </a:p>
          <a:p>
            <a:pPr lvl="0"/>
            <a:r>
              <a:rPr lang="en-US" sz="2400" dirty="0"/>
              <a:t>3 Site-4 HA rollovers</a:t>
            </a:r>
          </a:p>
          <a:p>
            <a:pPr lvl="0"/>
            <a:r>
              <a:rPr lang="en-US" sz="2400" dirty="0"/>
              <a:t>Stimulus payments (</a:t>
            </a:r>
            <a:r>
              <a:rPr lang="en-US" sz="2400" b="1" dirty="0"/>
              <a:t>It’s Me 247</a:t>
            </a:r>
            <a:r>
              <a:rPr lang="en-US" sz="2400" dirty="0"/>
              <a:t>, CU*Talk, ACH processing, etc.)</a:t>
            </a:r>
          </a:p>
          <a:p>
            <a:pPr lvl="0"/>
            <a:r>
              <a:rPr lang="en-US" sz="2400" dirty="0"/>
              <a:t>2020 tax processing deadline extensions</a:t>
            </a:r>
          </a:p>
          <a:p>
            <a:pPr lvl="0"/>
            <a:r>
              <a:rPr lang="en-US" sz="2400" dirty="0"/>
              <a:t>Third-party vendor integrations (16 direct connections and dozens indirect)</a:t>
            </a:r>
          </a:p>
          <a:p>
            <a:pPr lvl="0"/>
            <a:r>
              <a:rPr lang="en-US" sz="2400" dirty="0"/>
              <a:t>4 software releases</a:t>
            </a:r>
          </a:p>
          <a:p>
            <a:endParaRPr lang="en-US" sz="2400" dirty="0"/>
          </a:p>
          <a:p>
            <a:pPr lvl="0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53161-0019-4FB6-B69D-AB09B2F1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EDCD8C-43AC-4919-B9C3-E369213B39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0196" y="5782750"/>
            <a:ext cx="4581818" cy="914400"/>
          </a:xfrm>
        </p:spPr>
        <p:txBody>
          <a:bodyPr/>
          <a:lstStyle/>
          <a:p>
            <a:r>
              <a:rPr lang="en-US" dirty="0"/>
              <a:t>What would you list as the most important contractual warranties when it comes to CU*Answers?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42B67-694B-4442-AC60-471F21DB9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March 2020 through May 2021</a:t>
            </a:r>
          </a:p>
        </p:txBody>
      </p:sp>
      <p:pic>
        <p:nvPicPr>
          <p:cNvPr id="1026" name="Picture 2" descr="How Siemens uses data analytics to make trains run on time | Computerworld">
            <a:extLst>
              <a:ext uri="{FF2B5EF4-FFF2-40B4-BE49-F238E27FC236}">
                <a16:creationId xmlns:a16="http://schemas.microsoft.com/office/drawing/2014/main" id="{CE393C8E-A7D5-47E0-8063-B22AD976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22" y="1587967"/>
            <a:ext cx="4244503" cy="238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EE63D-0AD5-4085-BD24-EB4E32401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0613" y="3329231"/>
            <a:ext cx="3186944" cy="17714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52AE7FA-B2B2-4155-A26F-922392941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1" y="289764"/>
            <a:ext cx="2850585" cy="9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36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685253-14B4-44F5-8209-49EDAB37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you can count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0C97F-B680-4838-97DC-97BC55D3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49CAF0-FEE6-485B-AFB0-4A134B88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99" y="958454"/>
            <a:ext cx="10851821" cy="540762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95B8505-F444-4E65-922B-5D6958885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67" y="173574"/>
            <a:ext cx="2064234" cy="7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54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425AB-0B19-4DAA-B45D-D4FF3BA8ED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1682003"/>
            <a:ext cx="5530636" cy="4515598"/>
          </a:xfrm>
        </p:spPr>
        <p:txBody>
          <a:bodyPr/>
          <a:lstStyle/>
          <a:p>
            <a:r>
              <a:rPr lang="en-US" dirty="0"/>
              <a:t>Everyone wants a piece of what used to be exchanging cash</a:t>
            </a:r>
          </a:p>
          <a:p>
            <a:pPr lvl="1"/>
            <a:r>
              <a:rPr lang="en-US" dirty="0"/>
              <a:t>“Pay your babysitter with your phone!”</a:t>
            </a:r>
          </a:p>
          <a:p>
            <a:r>
              <a:rPr lang="en-US" dirty="0"/>
              <a:t>But millions of times a day, people get </a:t>
            </a:r>
            <a:r>
              <a:rPr lang="en-US" i="1" dirty="0"/>
              <a:t>paid </a:t>
            </a:r>
          </a:p>
          <a:p>
            <a:pPr lvl="1"/>
            <a:r>
              <a:rPr lang="en-US" dirty="0"/>
              <a:t>Their paycheck, their Social Security or  pension benefits, etc.</a:t>
            </a:r>
          </a:p>
          <a:p>
            <a:r>
              <a:rPr lang="en-US" dirty="0"/>
              <a:t>How do you stay connected, and who is driving the volume?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30534D7-3E9E-462B-9C01-8F9BFF63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</a:t>
            </a:r>
            <a:br>
              <a:rPr lang="en-US" dirty="0"/>
            </a:br>
            <a:r>
              <a:rPr lang="en-US" dirty="0"/>
              <a:t>you can count 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D17A8-9AA4-4D88-8C84-84E62B50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119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C4837C-27B4-4070-B2AA-1703800A9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0886" y="5782750"/>
            <a:ext cx="5711128" cy="914400"/>
          </a:xfrm>
        </p:spPr>
        <p:txBody>
          <a:bodyPr/>
          <a:lstStyle/>
          <a:p>
            <a:r>
              <a:rPr lang="en-US" dirty="0" err="1"/>
              <a:t>Fintechs</a:t>
            </a:r>
            <a:r>
              <a:rPr lang="en-US" dirty="0"/>
              <a:t> focus on personal payments, but who does the heavy lifting to support your members’ lifeline to a networked world?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166978-A411-4C61-9B19-F3AC8D9A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86" y="1682003"/>
            <a:ext cx="5608806" cy="35359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A9C6D28-B5FA-47C5-9E35-7CE78D4D7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1" y="289764"/>
            <a:ext cx="2850585" cy="9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A6FDF1F-06C1-4B57-9756-0A21439C8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2" y="1012926"/>
            <a:ext cx="6348845" cy="1468133"/>
          </a:xfrm>
        </p:spPr>
        <p:txBody>
          <a:bodyPr anchor="ctr" anchorCtr="0"/>
          <a:lstStyle/>
          <a:p>
            <a:r>
              <a:rPr lang="en-US" sz="4000" dirty="0">
                <a:solidFill>
                  <a:srgbClr val="FFFF00"/>
                </a:solidFill>
              </a:rPr>
              <a:t>We have the resumes to change it all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51E14D-EF88-4EA0-BB94-172CD9E54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2491925" cy="1554480"/>
          </a:xfrm>
        </p:spPr>
        <p:txBody>
          <a:bodyPr anchor="ctr" anchorCtr="0"/>
          <a:lstStyle/>
          <a:p>
            <a:r>
              <a:rPr lang="en-US" dirty="0">
                <a:solidFill>
                  <a:schemeClr val="accent1"/>
                </a:solidFill>
              </a:rPr>
              <a:t>Experienced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2661AF8-5471-4364-B702-88251F001B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64182" y="2919547"/>
            <a:ext cx="6483927" cy="1554480"/>
          </a:xfrm>
        </p:spPr>
        <p:txBody>
          <a:bodyPr anchor="ctr" anchorCtr="0"/>
          <a:lstStyle/>
          <a:p>
            <a:r>
              <a:rPr lang="en-US" sz="4000" dirty="0">
                <a:solidFill>
                  <a:srgbClr val="FFFF00"/>
                </a:solidFill>
              </a:rPr>
              <a:t>We have the energy to see it through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A8E5C96-00B0-488A-90F6-12123543A5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2200980" cy="1554480"/>
          </a:xfrm>
        </p:spPr>
        <p:txBody>
          <a:bodyPr anchor="ctr" anchorCtr="0"/>
          <a:lstStyle/>
          <a:p>
            <a:r>
              <a:rPr lang="en-US" dirty="0">
                <a:solidFill>
                  <a:schemeClr val="accent3"/>
                </a:solidFill>
              </a:rPr>
              <a:t>Energized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FBABB17-67C3-4025-A5A1-F07A1D473D6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64183" y="4835896"/>
            <a:ext cx="6837218" cy="1468133"/>
          </a:xfrm>
        </p:spPr>
        <p:txBody>
          <a:bodyPr anchor="ctr" anchorCtr="0"/>
          <a:lstStyle/>
          <a:p>
            <a:r>
              <a:rPr lang="en-US" sz="4000" dirty="0">
                <a:solidFill>
                  <a:srgbClr val="FFFF00"/>
                </a:solidFill>
              </a:rPr>
              <a:t>We have the passion to inspire our entire industry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128BCB-6ED1-4BC3-8629-DC98EA1BFA2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2388016" cy="1554480"/>
          </a:xfrm>
        </p:spPr>
        <p:txBody>
          <a:bodyPr anchor="ctr" anchorCtr="0"/>
          <a:lstStyle/>
          <a:p>
            <a:r>
              <a:rPr lang="en-US" dirty="0">
                <a:solidFill>
                  <a:schemeClr val="accent5"/>
                </a:solidFill>
              </a:rPr>
              <a:t>Engaged</a:t>
            </a:r>
          </a:p>
        </p:txBody>
      </p:sp>
    </p:spTree>
    <p:extLst>
      <p:ext uri="{BB962C8B-B14F-4D97-AF65-F5344CB8AC3E}">
        <p14:creationId xmlns:p14="http://schemas.microsoft.com/office/powerpoint/2010/main" val="33838819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ACFD616-448F-4EC5-B192-8416563C8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5251348" cy="40227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Phishing</a:t>
            </a:r>
          </a:p>
          <a:p>
            <a:pPr lvl="1"/>
            <a:r>
              <a:rPr lang="en-US" dirty="0"/>
              <a:t>1-2 phishing attacks/week</a:t>
            </a:r>
          </a:p>
          <a:p>
            <a:pPr lvl="1"/>
            <a:r>
              <a:rPr lang="en-US" dirty="0"/>
              <a:t>Warning email to staff about every </a:t>
            </a:r>
            <a:br>
              <a:rPr lang="en-US" dirty="0"/>
            </a:br>
            <a:r>
              <a:rPr lang="en-US" dirty="0"/>
              <a:t>2 weeks</a:t>
            </a:r>
          </a:p>
          <a:p>
            <a:pPr>
              <a:spcBef>
                <a:spcPts val="600"/>
              </a:spcBef>
            </a:pPr>
            <a:r>
              <a:rPr lang="en-US" dirty="0"/>
              <a:t>Se</a:t>
            </a:r>
            <a:r>
              <a:rPr lang="en-US" sz="2400" dirty="0"/>
              <a:t>curity Events</a:t>
            </a:r>
          </a:p>
          <a:p>
            <a:pPr lvl="1"/>
            <a:r>
              <a:rPr lang="en-US" dirty="0"/>
              <a:t>Microsoft Exchange </a:t>
            </a:r>
            <a:r>
              <a:rPr lang="en-US" sz="1400" i="1" dirty="0"/>
              <a:t>(107 hours) </a:t>
            </a:r>
          </a:p>
          <a:p>
            <a:pPr lvl="1"/>
            <a:r>
              <a:rPr lang="en-US" dirty="0"/>
              <a:t>Unix/Linux </a:t>
            </a:r>
            <a:r>
              <a:rPr lang="en-US" dirty="0" err="1"/>
              <a:t>SUDO</a:t>
            </a:r>
            <a:endParaRPr lang="en-US" dirty="0"/>
          </a:p>
          <a:p>
            <a:pPr lvl="1"/>
            <a:r>
              <a:rPr lang="en-US" dirty="0"/>
              <a:t>SonicWall </a:t>
            </a:r>
            <a:r>
              <a:rPr lang="en-US" dirty="0" err="1"/>
              <a:t>SMA</a:t>
            </a:r>
            <a:r>
              <a:rPr lang="en-US" dirty="0"/>
              <a:t> and Net Extender</a:t>
            </a:r>
          </a:p>
          <a:p>
            <a:pPr lvl="1"/>
            <a:r>
              <a:rPr lang="en-US" dirty="0"/>
              <a:t>F5 </a:t>
            </a:r>
            <a:r>
              <a:rPr lang="en-US" sz="1400" i="1" dirty="0"/>
              <a:t>(two vulnerabilities in 2020)</a:t>
            </a:r>
          </a:p>
          <a:p>
            <a:pPr lvl="1"/>
            <a:r>
              <a:rPr lang="en-US" dirty="0"/>
              <a:t>Apple Safari Caching </a:t>
            </a:r>
            <a:r>
              <a:rPr lang="en-US" sz="1400" i="1" dirty="0"/>
              <a:t>(affected </a:t>
            </a:r>
            <a:br>
              <a:rPr lang="en-US" sz="1400" i="1" dirty="0"/>
            </a:br>
            <a:r>
              <a:rPr lang="en-US" sz="1400" i="1" dirty="0"/>
              <a:t>programming, not CNS)</a:t>
            </a:r>
            <a:endParaRPr lang="en-US" i="1" dirty="0"/>
          </a:p>
          <a:p>
            <a:pPr lvl="1"/>
            <a:r>
              <a:rPr lang="en-US" dirty="0"/>
              <a:t>Orion SolarWinds </a:t>
            </a:r>
            <a:r>
              <a:rPr lang="en-US" sz="1400" i="1" dirty="0"/>
              <a:t>(did not affect CU*Answers)</a:t>
            </a:r>
            <a:endParaRPr lang="en-US" i="1" dirty="0"/>
          </a:p>
        </p:txBody>
      </p:sp>
      <p:pic>
        <p:nvPicPr>
          <p:cNvPr id="19" name="Content Placeholder 18" descr="Chart, histogram&#10;&#10;Description automatically generated">
            <a:extLst>
              <a:ext uri="{FF2B5EF4-FFF2-40B4-BE49-F238E27FC236}">
                <a16:creationId xmlns:a16="http://schemas.microsoft.com/office/drawing/2014/main" id="{7DA64F84-0411-43E5-B180-631638BDF7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82" y="1609401"/>
            <a:ext cx="6349054" cy="384347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279F6-750A-40BD-A65C-FD0F90F5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706DD1-8D6F-4400-AA40-F0B36FB8B0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Tech in the weeds is now becoming a major conversation in the boardroom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8828B45-0481-4859-ACA8-D88B591CF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June 2020-June 2021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3C8CA683-2F04-487F-A152-7F7E3267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723310" cy="911962"/>
          </a:xfrm>
        </p:spPr>
        <p:txBody>
          <a:bodyPr/>
          <a:lstStyle/>
          <a:p>
            <a:r>
              <a:rPr lang="en-US" dirty="0"/>
              <a:t>Cybersecurity</a:t>
            </a:r>
            <a:br>
              <a:rPr lang="en-US" dirty="0"/>
            </a:br>
            <a:r>
              <a:rPr lang="en-US" sz="2800" dirty="0"/>
              <a:t>(another word for “more expenses ahead”)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7840BC-76D5-4D9F-BC3D-D96554D59267}"/>
              </a:ext>
            </a:extLst>
          </p:cNvPr>
          <p:cNvSpPr txBox="1"/>
          <p:nvPr/>
        </p:nvSpPr>
        <p:spPr>
          <a:xfrm>
            <a:off x="5742037" y="5471536"/>
            <a:ext cx="6522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800"/>
              </a:spcBef>
              <a:spcAft>
                <a:spcPts val="1800"/>
              </a:spcAft>
            </a:pPr>
            <a:r>
              <a:rPr lang="en-US" sz="1050" i="1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Source: X-Force Red</a:t>
            </a:r>
            <a:endParaRPr lang="en-US" sz="900" dirty="0"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206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483BDCD-B272-447A-8D7D-94E3F592FD2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4"/>
            <a:ext cx="5219571" cy="4547675"/>
          </a:xfrm>
        </p:spPr>
        <p:txBody>
          <a:bodyPr/>
          <a:lstStyle/>
          <a:p>
            <a:r>
              <a:rPr lang="en-US" dirty="0"/>
              <a:t>In 2022, </a:t>
            </a:r>
            <a:r>
              <a:rPr lang="en-US" dirty="0" err="1"/>
              <a:t>ACIO</a:t>
            </a:r>
            <a:r>
              <a:rPr lang="en-US" dirty="0"/>
              <a:t> will lean in with CUs to respond to the growing pressure and expense of cybersecurity </a:t>
            </a:r>
          </a:p>
          <a:p>
            <a:pPr lvl="1"/>
            <a:r>
              <a:rPr lang="en-US" dirty="0"/>
              <a:t>Awareness</a:t>
            </a:r>
          </a:p>
          <a:p>
            <a:pPr lvl="1"/>
            <a:r>
              <a:rPr lang="en-US" dirty="0"/>
              <a:t>Preparedness</a:t>
            </a:r>
          </a:p>
          <a:p>
            <a:r>
              <a:rPr lang="en-US" dirty="0"/>
              <a:t>A cybersecurity alert costs our network 400 hours </a:t>
            </a:r>
          </a:p>
          <a:p>
            <a:pPr lvl="1"/>
            <a:r>
              <a:rPr lang="en-US" dirty="0"/>
              <a:t>From research, to knowing whether to set off the alarms, to understanding how to mitigate the attack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1572B1-C348-4F48-A912-AD34C14E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7905190" cy="911962"/>
          </a:xfrm>
        </p:spPr>
        <p:txBody>
          <a:bodyPr/>
          <a:lstStyle/>
          <a:p>
            <a:r>
              <a:rPr lang="en-US" dirty="0"/>
              <a:t>Are we built for consistency when it comes to managing cybersecurity?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0B6B9-98DA-4D39-BDBA-AA674980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ADF7C-3E02-4D6B-952B-D6A52672C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 we reduce the cost related to the fear of cyber-risk?</a:t>
            </a:r>
          </a:p>
        </p:txBody>
      </p:sp>
      <p:pic>
        <p:nvPicPr>
          <p:cNvPr id="8" name="Picture 7" descr="A picture containing text, person, person, computer&#10;&#10;Description automatically generated">
            <a:extLst>
              <a:ext uri="{FF2B5EF4-FFF2-40B4-BE49-F238E27FC236}">
                <a16:creationId xmlns:a16="http://schemas.microsoft.com/office/drawing/2014/main" id="{7ED1E2A3-0B11-4150-B5DD-711E9E30A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6" y="1705444"/>
            <a:ext cx="2151283" cy="2782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3908B10-C5D1-4EA0-859F-F50CEF793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29" y="2267298"/>
            <a:ext cx="3427745" cy="44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74BFC5-73B4-414F-A188-9392D36E2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2373">
            <a:off x="9191599" y="3839864"/>
            <a:ext cx="2149264" cy="2779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Graphic 26" descr="Paperclip">
            <a:extLst>
              <a:ext uri="{FF2B5EF4-FFF2-40B4-BE49-F238E27FC236}">
                <a16:creationId xmlns:a16="http://schemas.microsoft.com/office/drawing/2014/main" id="{2430B3B0-5547-4E79-8C72-5D2227282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8613" y="3559936"/>
            <a:ext cx="627406" cy="627406"/>
          </a:xfrm>
          <a:prstGeom prst="rect">
            <a:avLst/>
          </a:prstGeom>
        </p:spPr>
      </p:pic>
      <p:pic>
        <p:nvPicPr>
          <p:cNvPr id="28" name="Graphic 27" descr="Paperclip">
            <a:extLst>
              <a:ext uri="{FF2B5EF4-FFF2-40B4-BE49-F238E27FC236}">
                <a16:creationId xmlns:a16="http://schemas.microsoft.com/office/drawing/2014/main" id="{D7FC01EC-2CE0-4746-AFED-306EED533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51" y="1391741"/>
            <a:ext cx="627406" cy="627406"/>
          </a:xfrm>
          <a:prstGeom prst="rect">
            <a:avLst/>
          </a:prstGeom>
        </p:spPr>
      </p:pic>
      <p:pic>
        <p:nvPicPr>
          <p:cNvPr id="29" name="Graphic 28" descr="Paperclip">
            <a:extLst>
              <a:ext uri="{FF2B5EF4-FFF2-40B4-BE49-F238E27FC236}">
                <a16:creationId xmlns:a16="http://schemas.microsoft.com/office/drawing/2014/main" id="{CC73BB31-3927-4A2F-93D4-48E23D6AB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656" y="1958513"/>
            <a:ext cx="627406" cy="6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91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06A704-AC67-402B-B826-7DFBDAA25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Wrapping Up the Day</a:t>
            </a:r>
          </a:p>
        </p:txBody>
      </p:sp>
    </p:spTree>
    <p:extLst>
      <p:ext uri="{BB962C8B-B14F-4D97-AF65-F5344CB8AC3E}">
        <p14:creationId xmlns:p14="http://schemas.microsoft.com/office/powerpoint/2010/main" val="7569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6F73F9-D351-4BAE-B2BE-8911534A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077" y="434597"/>
            <a:ext cx="8684522" cy="734244"/>
          </a:xfrm>
        </p:spPr>
        <p:txBody>
          <a:bodyPr/>
          <a:lstStyle/>
          <a:p>
            <a:r>
              <a:rPr lang="en-US" dirty="0"/>
              <a:t>Also in your packet...</a:t>
            </a:r>
          </a:p>
        </p:txBody>
      </p:sp>
      <p:pic>
        <p:nvPicPr>
          <p:cNvPr id="5" name="Graphic 4" descr="Paperclip">
            <a:extLst>
              <a:ext uri="{FF2B5EF4-FFF2-40B4-BE49-F238E27FC236}">
                <a16:creationId xmlns:a16="http://schemas.microsoft.com/office/drawing/2014/main" id="{3A688F82-D476-4351-A705-2F4DF0465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489" y="308678"/>
            <a:ext cx="627406" cy="627406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4B8DAB71-0E4E-45A7-BB7C-733361F09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863">
            <a:off x="8068265" y="512877"/>
            <a:ext cx="3705022" cy="4791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E03CDC05-E0AA-482E-A966-D5C04BF7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40" y="1402184"/>
            <a:ext cx="4082560" cy="5244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Graphic 30" descr="Paperclip">
            <a:extLst>
              <a:ext uri="{FF2B5EF4-FFF2-40B4-BE49-F238E27FC236}">
                <a16:creationId xmlns:a16="http://schemas.microsoft.com/office/drawing/2014/main" id="{FB3250B4-DE37-4A69-B9B1-98098BBF4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390" y="1088481"/>
            <a:ext cx="627406" cy="627406"/>
          </a:xfrm>
          <a:prstGeom prst="rect">
            <a:avLst/>
          </a:prstGeom>
        </p:spPr>
      </p:pic>
      <p:pic>
        <p:nvPicPr>
          <p:cNvPr id="32" name="Graphic 31" descr="Paperclip">
            <a:extLst>
              <a:ext uri="{FF2B5EF4-FFF2-40B4-BE49-F238E27FC236}">
                <a16:creationId xmlns:a16="http://schemas.microsoft.com/office/drawing/2014/main" id="{51F40510-3EB4-4FB2-B3A3-9A42DE388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0558" y="210860"/>
            <a:ext cx="627406" cy="62740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404A6A5-CA06-4E5D-9B41-AA670FBC5F3E}"/>
              </a:ext>
            </a:extLst>
          </p:cNvPr>
          <p:cNvSpPr/>
          <p:nvPr/>
        </p:nvSpPr>
        <p:spPr>
          <a:xfrm>
            <a:off x="6383042" y="4745037"/>
            <a:ext cx="2087720" cy="1428214"/>
          </a:xfrm>
          <a:prstGeom prst="wedgeEllipseCallout">
            <a:avLst>
              <a:gd name="adj1" fmla="val -80164"/>
              <a:gd name="adj2" fmla="val -5048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authors from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organizations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Speech Bubble: Oval 33">
            <a:extLst>
              <a:ext uri="{FF2B5EF4-FFF2-40B4-BE49-F238E27FC236}">
                <a16:creationId xmlns:a16="http://schemas.microsoft.com/office/drawing/2014/main" id="{FD501244-AF45-427B-AFBF-AB8332AF7337}"/>
              </a:ext>
            </a:extLst>
          </p:cNvPr>
          <p:cNvSpPr/>
          <p:nvPr/>
        </p:nvSpPr>
        <p:spPr>
          <a:xfrm>
            <a:off x="6291884" y="3721706"/>
            <a:ext cx="2087719" cy="605909"/>
          </a:xfrm>
          <a:prstGeom prst="wedgeEllipseCallout">
            <a:avLst>
              <a:gd name="adj1" fmla="val -83575"/>
              <a:gd name="adj2" fmla="val 1431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advertisers</a:t>
            </a:r>
          </a:p>
        </p:txBody>
      </p: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C703496A-F865-4E3D-84C3-8095A392CEA7}"/>
              </a:ext>
            </a:extLst>
          </p:cNvPr>
          <p:cNvSpPr/>
          <p:nvPr/>
        </p:nvSpPr>
        <p:spPr>
          <a:xfrm>
            <a:off x="5915320" y="2523377"/>
            <a:ext cx="1904074" cy="605909"/>
          </a:xfrm>
          <a:prstGeom prst="wedgeEllipseCallout">
            <a:avLst>
              <a:gd name="adj1" fmla="val -49066"/>
              <a:gd name="adj2" fmla="val 12324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27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articles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DF84D-4408-4EE3-88A7-9DCBBDA8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941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01B11A-3B15-4DBD-BD6A-A437BFE52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06" y="523518"/>
            <a:ext cx="2902155" cy="3753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55D489-CC1A-4284-9047-7C557DE29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5" y="1779085"/>
            <a:ext cx="1908885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6F73F9-D351-4BAE-B2BE-8911534A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077" y="434597"/>
            <a:ext cx="8684522" cy="734244"/>
          </a:xfrm>
        </p:spPr>
        <p:txBody>
          <a:bodyPr/>
          <a:lstStyle/>
          <a:p>
            <a:r>
              <a:rPr lang="en-US" dirty="0"/>
              <a:t>Also in your packet...</a:t>
            </a:r>
          </a:p>
        </p:txBody>
      </p:sp>
      <p:pic>
        <p:nvPicPr>
          <p:cNvPr id="5" name="Graphic 4" descr="Paperclip">
            <a:extLst>
              <a:ext uri="{FF2B5EF4-FFF2-40B4-BE49-F238E27FC236}">
                <a16:creationId xmlns:a16="http://schemas.microsoft.com/office/drawing/2014/main" id="{3A688F82-D476-4351-A705-2F4DF0465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489" y="308678"/>
            <a:ext cx="627406" cy="627406"/>
          </a:xfrm>
          <a:prstGeom prst="rect">
            <a:avLst/>
          </a:prstGeom>
        </p:spPr>
      </p:pic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A3035763-D3D7-4D76-89DE-A80840BA26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76" y="1509050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" name="Picture 48" descr="A picture containing text, sign, green, screenshot&#10;&#10;Description automatically generated">
            <a:extLst>
              <a:ext uri="{FF2B5EF4-FFF2-40B4-BE49-F238E27FC236}">
                <a16:creationId xmlns:a16="http://schemas.microsoft.com/office/drawing/2014/main" id="{BA67EA9B-8FD2-48E3-A56D-BE2A12EDC9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54" y="2484227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E699E6E-9CC0-4D97-91A1-E018938430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90" y="3279237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F02C5E-4120-4591-918A-1EF2E149E1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3142" y="4259078"/>
            <a:ext cx="1908885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6076BA-124D-421F-B4E0-46447442C0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7924" y="4788849"/>
            <a:ext cx="1908886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Graphic 16" descr="Paperclip">
            <a:extLst>
              <a:ext uri="{FF2B5EF4-FFF2-40B4-BE49-F238E27FC236}">
                <a16:creationId xmlns:a16="http://schemas.microsoft.com/office/drawing/2014/main" id="{CAC9ECC3-A77E-4450-AE5B-D0F48144E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6145" y="2959994"/>
            <a:ext cx="627406" cy="627406"/>
          </a:xfrm>
          <a:prstGeom prst="rect">
            <a:avLst/>
          </a:prstGeom>
        </p:spPr>
      </p:pic>
      <p:pic>
        <p:nvPicPr>
          <p:cNvPr id="24" name="Graphic 23" descr="Paperclip">
            <a:extLst>
              <a:ext uri="{FF2B5EF4-FFF2-40B4-BE49-F238E27FC236}">
                <a16:creationId xmlns:a16="http://schemas.microsoft.com/office/drawing/2014/main" id="{E2004BB3-96C3-40E5-9536-3D8C6F2F1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1251" y="3961291"/>
            <a:ext cx="627406" cy="627406"/>
          </a:xfrm>
          <a:prstGeom prst="rect">
            <a:avLst/>
          </a:prstGeom>
        </p:spPr>
      </p:pic>
      <p:pic>
        <p:nvPicPr>
          <p:cNvPr id="25" name="Graphic 24" descr="Paperclip">
            <a:extLst>
              <a:ext uri="{FF2B5EF4-FFF2-40B4-BE49-F238E27FC236}">
                <a16:creationId xmlns:a16="http://schemas.microsoft.com/office/drawing/2014/main" id="{5739A3CC-C739-438E-8CD8-7690CAAC9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4772" y="4513677"/>
            <a:ext cx="627406" cy="627406"/>
          </a:xfrm>
          <a:prstGeom prst="rect">
            <a:avLst/>
          </a:prstGeom>
        </p:spPr>
      </p:pic>
      <p:pic>
        <p:nvPicPr>
          <p:cNvPr id="26" name="Graphic 25" descr="Paperclip">
            <a:extLst>
              <a:ext uri="{FF2B5EF4-FFF2-40B4-BE49-F238E27FC236}">
                <a16:creationId xmlns:a16="http://schemas.microsoft.com/office/drawing/2014/main" id="{03CC44BF-EDC7-4161-92FC-035701622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0487" y="2232462"/>
            <a:ext cx="627406" cy="627406"/>
          </a:xfrm>
          <a:prstGeom prst="rect">
            <a:avLst/>
          </a:prstGeom>
        </p:spPr>
      </p:pic>
      <p:pic>
        <p:nvPicPr>
          <p:cNvPr id="27" name="Graphic 26" descr="Paperclip">
            <a:extLst>
              <a:ext uri="{FF2B5EF4-FFF2-40B4-BE49-F238E27FC236}">
                <a16:creationId xmlns:a16="http://schemas.microsoft.com/office/drawing/2014/main" id="{6BAE6EB1-9B99-4B6E-A724-A8F186566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6116" y="1195347"/>
            <a:ext cx="627406" cy="627406"/>
          </a:xfrm>
          <a:prstGeom prst="rect">
            <a:avLst/>
          </a:prstGeom>
        </p:spPr>
      </p:pic>
      <p:pic>
        <p:nvPicPr>
          <p:cNvPr id="29" name="Graphic 28" descr="Paperclip">
            <a:extLst>
              <a:ext uri="{FF2B5EF4-FFF2-40B4-BE49-F238E27FC236}">
                <a16:creationId xmlns:a16="http://schemas.microsoft.com/office/drawing/2014/main" id="{3B8DA0FF-7B5C-453A-8680-600297214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2607" y="1437042"/>
            <a:ext cx="627406" cy="627406"/>
          </a:xfrm>
          <a:prstGeom prst="rect">
            <a:avLst/>
          </a:prstGeom>
        </p:spPr>
      </p:pic>
      <p:pic>
        <p:nvPicPr>
          <p:cNvPr id="31" name="Graphic 30" descr="Paperclip">
            <a:extLst>
              <a:ext uri="{FF2B5EF4-FFF2-40B4-BE49-F238E27FC236}">
                <a16:creationId xmlns:a16="http://schemas.microsoft.com/office/drawing/2014/main" id="{63638D39-A770-4705-9AF9-A88FE970C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8142" y="197972"/>
            <a:ext cx="627406" cy="627406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low confidence">
            <a:extLst>
              <a:ext uri="{FF2B5EF4-FFF2-40B4-BE49-F238E27FC236}">
                <a16:creationId xmlns:a16="http://schemas.microsoft.com/office/drawing/2014/main" id="{F1E1D493-E124-4C59-A0D9-E1FF945F79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36" y="4550896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phic 15" descr="Paperclip">
            <a:extLst>
              <a:ext uri="{FF2B5EF4-FFF2-40B4-BE49-F238E27FC236}">
                <a16:creationId xmlns:a16="http://schemas.microsoft.com/office/drawing/2014/main" id="{A7D5541C-5DC7-4522-B020-85EBFAE64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7807" y="4237193"/>
            <a:ext cx="627406" cy="6274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3FEC81-2F75-4D8F-A730-A6F24E1E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098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494B46D6-AB9F-4648-B156-8C7FF90DE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77" y="4289281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3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06959A7-6C56-4E08-8DB2-B347FDE29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02" y="1353021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6F73F9-D351-4BAE-B2BE-8911534A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077" y="434597"/>
            <a:ext cx="8684522" cy="734244"/>
          </a:xfrm>
        </p:spPr>
        <p:txBody>
          <a:bodyPr/>
          <a:lstStyle/>
          <a:p>
            <a:r>
              <a:rPr lang="en-US" dirty="0"/>
              <a:t>Also in your packet...</a:t>
            </a:r>
          </a:p>
        </p:txBody>
      </p:sp>
      <p:pic>
        <p:nvPicPr>
          <p:cNvPr id="5" name="Graphic 4" descr="Paperclip">
            <a:extLst>
              <a:ext uri="{FF2B5EF4-FFF2-40B4-BE49-F238E27FC236}">
                <a16:creationId xmlns:a16="http://schemas.microsoft.com/office/drawing/2014/main" id="{3A688F82-D476-4351-A705-2F4DF0465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489" y="308678"/>
            <a:ext cx="627406" cy="627406"/>
          </a:xfrm>
          <a:prstGeom prst="rect">
            <a:avLst/>
          </a:prstGeom>
        </p:spPr>
      </p:pic>
      <p:pic>
        <p:nvPicPr>
          <p:cNvPr id="3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BBE467-8207-4DC7-A329-3551905BFC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64" y="2080622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9D5EE6DF-9698-4AE4-A6F0-0A6A582364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83" y="1952988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58504BB-A6E9-4773-9287-B122C72754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82" y="2992403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989C35CF-D268-4D81-A94C-5E17422D19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79" y="3954523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55" descr="A picture containing text, green, screenshot&#10;&#10;Description automatically generated">
            <a:extLst>
              <a:ext uri="{FF2B5EF4-FFF2-40B4-BE49-F238E27FC236}">
                <a16:creationId xmlns:a16="http://schemas.microsoft.com/office/drawing/2014/main" id="{0DDDA004-4EE3-4EBA-8231-49CAEFA5B3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71" y="3036177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" name="Picture 57" descr="Diagram&#10;&#10;Description automatically generated">
            <a:extLst>
              <a:ext uri="{FF2B5EF4-FFF2-40B4-BE49-F238E27FC236}">
                <a16:creationId xmlns:a16="http://schemas.microsoft.com/office/drawing/2014/main" id="{F0C15465-7867-49E2-8165-2F453BF851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33" y="3912624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, screenshot, newspaper&#10;&#10;Description automatically generated">
            <a:extLst>
              <a:ext uri="{FF2B5EF4-FFF2-40B4-BE49-F238E27FC236}">
                <a16:creationId xmlns:a16="http://schemas.microsoft.com/office/drawing/2014/main" id="{065B8EDC-237C-486E-91C3-F31C02A8E1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34" y="390362"/>
            <a:ext cx="1908886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phic 15" descr="Paperclip">
            <a:extLst>
              <a:ext uri="{FF2B5EF4-FFF2-40B4-BE49-F238E27FC236}">
                <a16:creationId xmlns:a16="http://schemas.microsoft.com/office/drawing/2014/main" id="{3842F795-D11D-46BC-A8C8-FFC5EDE59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8873" y="3569433"/>
            <a:ext cx="627406" cy="627406"/>
          </a:xfrm>
          <a:prstGeom prst="rect">
            <a:avLst/>
          </a:prstGeom>
        </p:spPr>
      </p:pic>
      <p:pic>
        <p:nvPicPr>
          <p:cNvPr id="17" name="Graphic 16" descr="Paperclip">
            <a:extLst>
              <a:ext uri="{FF2B5EF4-FFF2-40B4-BE49-F238E27FC236}">
                <a16:creationId xmlns:a16="http://schemas.microsoft.com/office/drawing/2014/main" id="{5A0B098E-8C1D-4EDF-A5E2-131CAE3BC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4382" y="2718466"/>
            <a:ext cx="627406" cy="627406"/>
          </a:xfrm>
          <a:prstGeom prst="rect">
            <a:avLst/>
          </a:prstGeom>
        </p:spPr>
      </p:pic>
      <p:pic>
        <p:nvPicPr>
          <p:cNvPr id="18" name="Graphic 17" descr="Paperclip">
            <a:extLst>
              <a:ext uri="{FF2B5EF4-FFF2-40B4-BE49-F238E27FC236}">
                <a16:creationId xmlns:a16="http://schemas.microsoft.com/office/drawing/2014/main" id="{B752F934-C796-49BF-B0F4-4464DDF12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81799" y="81885"/>
            <a:ext cx="627406" cy="627406"/>
          </a:xfrm>
          <a:prstGeom prst="rect">
            <a:avLst/>
          </a:prstGeom>
        </p:spPr>
      </p:pic>
      <p:pic>
        <p:nvPicPr>
          <p:cNvPr id="19" name="Graphic 18" descr="Paperclip">
            <a:extLst>
              <a:ext uri="{FF2B5EF4-FFF2-40B4-BE49-F238E27FC236}">
                <a16:creationId xmlns:a16="http://schemas.microsoft.com/office/drawing/2014/main" id="{2F7BCDDC-EFE2-4B5A-994C-E8391963C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2179" y="1760915"/>
            <a:ext cx="627406" cy="627406"/>
          </a:xfrm>
          <a:prstGeom prst="rect">
            <a:avLst/>
          </a:prstGeom>
        </p:spPr>
      </p:pic>
      <p:pic>
        <p:nvPicPr>
          <p:cNvPr id="20" name="Graphic 19" descr="Paperclip">
            <a:extLst>
              <a:ext uri="{FF2B5EF4-FFF2-40B4-BE49-F238E27FC236}">
                <a16:creationId xmlns:a16="http://schemas.microsoft.com/office/drawing/2014/main" id="{48E5E2BC-334B-47EE-A564-2883E4C4D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4338" y="1022495"/>
            <a:ext cx="627406" cy="627406"/>
          </a:xfrm>
          <a:prstGeom prst="rect">
            <a:avLst/>
          </a:prstGeom>
        </p:spPr>
      </p:pic>
      <p:pic>
        <p:nvPicPr>
          <p:cNvPr id="22" name="Graphic 21" descr="Paperclip">
            <a:extLst>
              <a:ext uri="{FF2B5EF4-FFF2-40B4-BE49-F238E27FC236}">
                <a16:creationId xmlns:a16="http://schemas.microsoft.com/office/drawing/2014/main" id="{FA380DFD-A330-43D3-AC78-3D1154899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8877" y="1632095"/>
            <a:ext cx="627406" cy="627406"/>
          </a:xfrm>
          <a:prstGeom prst="rect">
            <a:avLst/>
          </a:prstGeom>
        </p:spPr>
      </p:pic>
      <p:pic>
        <p:nvPicPr>
          <p:cNvPr id="25" name="Graphic 24" descr="Paperclip">
            <a:extLst>
              <a:ext uri="{FF2B5EF4-FFF2-40B4-BE49-F238E27FC236}">
                <a16:creationId xmlns:a16="http://schemas.microsoft.com/office/drawing/2014/main" id="{745B5964-81E0-47C9-9AFF-4B41AF28B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942" y="2666640"/>
            <a:ext cx="627406" cy="627406"/>
          </a:xfrm>
          <a:prstGeom prst="rect">
            <a:avLst/>
          </a:prstGeom>
        </p:spPr>
      </p:pic>
      <p:pic>
        <p:nvPicPr>
          <p:cNvPr id="26" name="Graphic 25" descr="Paperclip">
            <a:extLst>
              <a:ext uri="{FF2B5EF4-FFF2-40B4-BE49-F238E27FC236}">
                <a16:creationId xmlns:a16="http://schemas.microsoft.com/office/drawing/2014/main" id="{17560EBF-DEC7-4BF0-8A52-C755BB228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2602" y="3630068"/>
            <a:ext cx="627406" cy="627406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B4DB5C5A-04D9-4FD1-9A44-41029821D7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47" y="1495222"/>
            <a:ext cx="1908887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Graphic 32" descr="Paperclip">
            <a:extLst>
              <a:ext uri="{FF2B5EF4-FFF2-40B4-BE49-F238E27FC236}">
                <a16:creationId xmlns:a16="http://schemas.microsoft.com/office/drawing/2014/main" id="{F1DDB2E6-6A14-4D64-A96D-6EC625A9D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9061" y="3943771"/>
            <a:ext cx="627406" cy="627406"/>
          </a:xfrm>
          <a:prstGeom prst="rect">
            <a:avLst/>
          </a:prstGeom>
        </p:spPr>
      </p:pic>
      <p:pic>
        <p:nvPicPr>
          <p:cNvPr id="30" name="Graphic 29" descr="Paperclip">
            <a:extLst>
              <a:ext uri="{FF2B5EF4-FFF2-40B4-BE49-F238E27FC236}">
                <a16:creationId xmlns:a16="http://schemas.microsoft.com/office/drawing/2014/main" id="{A9FDF482-2322-4315-B8AD-39C4631A3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174" y="1168841"/>
            <a:ext cx="627406" cy="6274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F2B271-35F2-4359-87C4-E23982D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824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EB0B4EC-950A-4827-8730-4B21A19B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82" y="520810"/>
            <a:ext cx="4800362" cy="4807647"/>
          </a:xfrm>
        </p:spPr>
        <p:txBody>
          <a:bodyPr/>
          <a:lstStyle/>
          <a:p>
            <a:r>
              <a:rPr lang="en-US" dirty="0"/>
              <a:t>Talk about experienced, energized, and engaged . . 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Let’s give our crew a hand!</a:t>
            </a:r>
          </a:p>
        </p:txBody>
      </p:sp>
    </p:spTree>
    <p:extLst>
      <p:ext uri="{BB962C8B-B14F-4D97-AF65-F5344CB8AC3E}">
        <p14:creationId xmlns:p14="http://schemas.microsoft.com/office/powerpoint/2010/main" val="7844411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06148EB-F1C5-439A-B43F-22E00274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26864"/>
            <a:ext cx="3657600" cy="2547075"/>
          </a:xfrm>
        </p:spPr>
        <p:txBody>
          <a:bodyPr/>
          <a:lstStyle/>
          <a:p>
            <a:r>
              <a:rPr lang="en-US" sz="4000" dirty="0"/>
              <a:t>Conclusion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5F1390-14E1-40A5-A268-049F43E2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903" y="526866"/>
            <a:ext cx="6386994" cy="56453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For some of you, today was maybe too much of a one-man show</a:t>
            </a:r>
          </a:p>
          <a:p>
            <a:pPr marL="0" indent="0">
              <a:buNone/>
            </a:pPr>
            <a:r>
              <a:rPr lang="en-US" sz="3600" dirty="0"/>
              <a:t>It’s my last show, and I promise you something different for next year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3600" dirty="0"/>
              <a:t>There’s a new party coming...</a:t>
            </a:r>
          </a:p>
          <a:p>
            <a:pPr marL="0" indent="0">
              <a:buNone/>
            </a:pPr>
            <a:r>
              <a:rPr lang="en-US" sz="3600" dirty="0"/>
              <a:t>...let the world know what party favors you plan to bring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FCA0C-AEEB-416F-9296-18FF66C2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FF98EA-2165-4B6A-80BB-F58F4C49A01C}"/>
              </a:ext>
            </a:extLst>
          </p:cNvPr>
          <p:cNvSpPr txBox="1"/>
          <p:nvPr/>
        </p:nvSpPr>
        <p:spPr>
          <a:xfrm>
            <a:off x="8071658" y="5054136"/>
            <a:ext cx="3896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 for the day!</a:t>
            </a:r>
          </a:p>
        </p:txBody>
      </p:sp>
    </p:spTree>
    <p:extLst>
      <p:ext uri="{BB962C8B-B14F-4D97-AF65-F5344CB8AC3E}">
        <p14:creationId xmlns:p14="http://schemas.microsoft.com/office/powerpoint/2010/main" val="267563905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>
            <a:extLst>
              <a:ext uri="{FF2B5EF4-FFF2-40B4-BE49-F238E27FC236}">
                <a16:creationId xmlns:a16="http://schemas.microsoft.com/office/drawing/2014/main" id="{457C4BB1-DD30-4E7F-A3B7-FFACACC6E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138" y="365690"/>
            <a:ext cx="4556125" cy="2726538"/>
          </a:xfrm>
        </p:spPr>
        <p:txBody>
          <a:bodyPr/>
          <a:lstStyle/>
          <a:p>
            <a:r>
              <a:rPr lang="en-US" sz="4800" dirty="0"/>
              <a:t>The </a:t>
            </a:r>
            <a:br>
              <a:rPr lang="en-US" sz="4800" dirty="0"/>
            </a:br>
            <a:r>
              <a:rPr lang="en-US" sz="4000" dirty="0"/>
              <a:t>Robert H. Mackay </a:t>
            </a:r>
            <a:r>
              <a:rPr lang="en-US" sz="4800" dirty="0"/>
              <a:t>Leadership Award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BB609D1-6CE8-4E36-9027-995B8890F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0138" y="3102869"/>
            <a:ext cx="4556125" cy="446087"/>
          </a:xfrm>
        </p:spPr>
        <p:txBody>
          <a:bodyPr/>
          <a:lstStyle/>
          <a:p>
            <a:r>
              <a:rPr lang="en-US" dirty="0"/>
              <a:t>EST. 2005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06200" y="252413"/>
            <a:ext cx="685800" cy="274637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3D5DCF-7385-4C4A-866B-011F24220A88}"/>
              </a:ext>
            </a:extLst>
          </p:cNvPr>
          <p:cNvSpPr/>
          <p:nvPr/>
        </p:nvSpPr>
        <p:spPr>
          <a:xfrm>
            <a:off x="1493782" y="1678727"/>
            <a:ext cx="5374157" cy="2726539"/>
          </a:xfrm>
          <a:prstGeom prst="rect">
            <a:avLst/>
          </a:prstGeom>
          <a:solidFill>
            <a:schemeClr val="accent3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61365" tIns="161365" rIns="161365" bIns="161365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  <a:latin typeface="+mj-lt"/>
              </a:rPr>
              <a:t>“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The challenge of leadership is to be strong, but not rude; be kind, but not weak; be bold, but not bully; be thoughtful, but not lazy; be humble, but not timid; be proud, but not arrogant; have humor, but without folly.”</a:t>
            </a:r>
          </a:p>
          <a:p>
            <a:pPr algn="r"/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  <a:latin typeface="+mj-lt"/>
              </a:rPr>
              <a:t>Words to live by, shared by Bob Mackay</a:t>
            </a:r>
            <a:br>
              <a:rPr lang="en-US" sz="1600" dirty="0">
                <a:solidFill>
                  <a:schemeClr val="bg1"/>
                </a:solidFill>
                <a:latin typeface="+mj-lt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</a:rPr>
              <a:t>Taken from a quote by Jim Rohn</a:t>
            </a:r>
          </a:p>
        </p:txBody>
      </p:sp>
      <p:pic>
        <p:nvPicPr>
          <p:cNvPr id="10" name="Picture 9" descr="bobmackay">
            <a:extLst>
              <a:ext uri="{FF2B5EF4-FFF2-40B4-BE49-F238E27FC236}">
                <a16:creationId xmlns:a16="http://schemas.microsoft.com/office/drawing/2014/main" id="{0F334ED0-3D3C-40C3-B2BC-E9698DC8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637" y="1178675"/>
            <a:ext cx="1478264" cy="2133829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rrow: Right 15">
            <a:hlinkClick r:id="rId4" action="ppaction://hlinksldjump"/>
            <a:extLst>
              <a:ext uri="{FF2B5EF4-FFF2-40B4-BE49-F238E27FC236}">
                <a16:creationId xmlns:a16="http://schemas.microsoft.com/office/drawing/2014/main" id="{3CE72D95-76F9-46D4-9FE4-27EB1F097BA3}"/>
              </a:ext>
            </a:extLst>
          </p:cNvPr>
          <p:cNvSpPr/>
          <p:nvPr/>
        </p:nvSpPr>
        <p:spPr>
          <a:xfrm>
            <a:off x="8895429" y="5949480"/>
            <a:ext cx="3276311" cy="79130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And our winner is...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43DE19C-07D5-4A9B-9018-D2635512071A}"/>
              </a:ext>
            </a:extLst>
          </p:cNvPr>
          <p:cNvSpPr txBox="1">
            <a:spLocks/>
          </p:cNvSpPr>
          <p:nvPr/>
        </p:nvSpPr>
        <p:spPr>
          <a:xfrm>
            <a:off x="245209" y="4072116"/>
            <a:ext cx="3933091" cy="1554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SzPct val="9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AC9E7-9331-4E9A-A915-703E271310F0}"/>
              </a:ext>
            </a:extLst>
          </p:cNvPr>
          <p:cNvSpPr txBox="1"/>
          <p:nvPr/>
        </p:nvSpPr>
        <p:spPr>
          <a:xfrm>
            <a:off x="383637" y="277635"/>
            <a:ext cx="493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Speaking of passion to inspire our industry...</a:t>
            </a:r>
          </a:p>
        </p:txBody>
      </p:sp>
    </p:spTree>
    <p:extLst>
      <p:ext uri="{BB962C8B-B14F-4D97-AF65-F5344CB8AC3E}">
        <p14:creationId xmlns:p14="http://schemas.microsoft.com/office/powerpoint/2010/main" val="17783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>
            <a:extLst>
              <a:ext uri="{FF2B5EF4-FFF2-40B4-BE49-F238E27FC236}">
                <a16:creationId xmlns:a16="http://schemas.microsoft.com/office/drawing/2014/main" id="{457C4BB1-DD30-4E7F-A3B7-FFACACC6E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138" y="365690"/>
            <a:ext cx="4556125" cy="2726538"/>
          </a:xfrm>
        </p:spPr>
        <p:txBody>
          <a:bodyPr/>
          <a:lstStyle/>
          <a:p>
            <a:r>
              <a:rPr lang="en-US" sz="4800" dirty="0"/>
              <a:t>The </a:t>
            </a:r>
            <a:br>
              <a:rPr lang="en-US" sz="4800" dirty="0"/>
            </a:br>
            <a:r>
              <a:rPr lang="en-US" sz="4000" dirty="0"/>
              <a:t>Robert H. Mackay </a:t>
            </a:r>
            <a:r>
              <a:rPr lang="en-US" sz="4800" dirty="0"/>
              <a:t>Leadership Award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BB609D1-6CE8-4E36-9027-995B8890F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0138" y="3102869"/>
            <a:ext cx="4556125" cy="446087"/>
          </a:xfrm>
        </p:spPr>
        <p:txBody>
          <a:bodyPr/>
          <a:lstStyle/>
          <a:p>
            <a:r>
              <a:rPr lang="en-US" dirty="0"/>
              <a:t>EST. 2005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06200" y="252413"/>
            <a:ext cx="685800" cy="274637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4C4CC-072A-44A4-A44D-4A9D3459B872}"/>
              </a:ext>
            </a:extLst>
          </p:cNvPr>
          <p:cNvSpPr txBox="1"/>
          <p:nvPr/>
        </p:nvSpPr>
        <p:spPr>
          <a:xfrm>
            <a:off x="551172" y="220454"/>
            <a:ext cx="242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Our 2021 honoree:</a:t>
            </a: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06A2D87-0698-4C5C-BEEC-B993276C9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43" y="449636"/>
            <a:ext cx="2352128" cy="2979364"/>
          </a:xfrm>
          <a:prstGeom prst="rect">
            <a:avLst/>
          </a:prstGeom>
          <a:ln w="19050" cap="sq">
            <a:solidFill>
              <a:schemeClr val="bg2"/>
            </a:solidFill>
            <a:prstDash val="solid"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629FB-F146-4785-BB2F-2B5C49409513}"/>
              </a:ext>
            </a:extLst>
          </p:cNvPr>
          <p:cNvSpPr txBox="1"/>
          <p:nvPr/>
        </p:nvSpPr>
        <p:spPr>
          <a:xfrm>
            <a:off x="551172" y="783772"/>
            <a:ext cx="3412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3"/>
                </a:solidFill>
              </a:rPr>
              <a:t>Debie Keesee</a:t>
            </a:r>
          </a:p>
          <a:p>
            <a:endParaRPr lang="en-US" sz="1800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accent3"/>
                </a:solidFill>
                <a:effectLst/>
                <a:latin typeface="+mj-lt"/>
                <a:ea typeface="Calibri" panose="020F0502020204030204" pitchFamily="34" charset="0"/>
              </a:rPr>
              <a:t>President/CEO s</a:t>
            </a:r>
            <a:r>
              <a:rPr lang="en-US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</a:rPr>
              <a:t>ince 1997 of </a:t>
            </a:r>
            <a:br>
              <a:rPr lang="en-US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accent3"/>
                </a:solidFill>
                <a:effectLst/>
                <a:latin typeface="+mj-lt"/>
                <a:ea typeface="Calibri" panose="020F0502020204030204" pitchFamily="34" charset="0"/>
              </a:rPr>
              <a:t>Spokane Media FCU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8F0E9-B315-45A5-921D-BE5D6BEC5555}"/>
              </a:ext>
            </a:extLst>
          </p:cNvPr>
          <p:cNvSpPr txBox="1"/>
          <p:nvPr/>
        </p:nvSpPr>
        <p:spPr>
          <a:xfrm>
            <a:off x="551172" y="4965342"/>
            <a:ext cx="65109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"/>
            </a:pPr>
            <a:r>
              <a:rPr lang="en-US" dirty="0">
                <a:solidFill>
                  <a:schemeClr val="bg2"/>
                </a:solidFill>
              </a:rPr>
              <a:t>CU*NorthWest Board Secretary/Treasurer since 2005</a:t>
            </a:r>
          </a:p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"/>
            </a:pPr>
            <a:r>
              <a:rPr lang="en-US" dirty="0">
                <a:solidFill>
                  <a:schemeClr val="bg2"/>
                </a:solidFill>
              </a:rPr>
              <a:t>On the CUNA Board since 2016</a:t>
            </a:r>
          </a:p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"/>
            </a:pPr>
            <a:r>
              <a:rPr lang="en-US" dirty="0">
                <a:solidFill>
                  <a:schemeClr val="bg2"/>
                </a:solidFill>
              </a:rPr>
              <a:t>On the National CU Foundation Board since 2018</a:t>
            </a:r>
          </a:p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"/>
            </a:pPr>
            <a:r>
              <a:rPr lang="en-US" dirty="0">
                <a:solidFill>
                  <a:schemeClr val="bg2"/>
                </a:solidFill>
              </a:rPr>
              <a:t>Northwest Credit Union Association Lifetime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Achievement Award 2019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08FB0A5-853F-43D2-AB14-E3CFC7EA1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7" y="3399129"/>
            <a:ext cx="4045251" cy="15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E8A278-37D1-4C16-BA52-989B6957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26864"/>
            <a:ext cx="3953068" cy="4414787"/>
          </a:xfrm>
        </p:spPr>
        <p:txBody>
          <a:bodyPr/>
          <a:lstStyle/>
          <a:p>
            <a:r>
              <a:rPr lang="en-US" dirty="0"/>
              <a:t>Our party’s theme: </a:t>
            </a:r>
            <a:br>
              <a:rPr lang="en-US" dirty="0"/>
            </a:br>
            <a:r>
              <a:rPr lang="en-US" dirty="0"/>
              <a:t>Walk, talk, and live an internet retailer’s future for the next 10 </a:t>
            </a:r>
            <a:br>
              <a:rPr lang="en-US" dirty="0"/>
            </a:br>
            <a:r>
              <a:rPr lang="en-US" dirty="0"/>
              <a:t>years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51A77-9C0D-4694-856B-8EB759802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020" y="4226766"/>
            <a:ext cx="6080760" cy="1945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This theme will be a recurring one all day long...it’s inspirational for me, because it says “do things other people can’t do” . . . </a:t>
            </a:r>
            <a:r>
              <a:rPr lang="en-US" i="1" dirty="0"/>
              <a:t>manufacture something new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1AD68-C1E6-4F01-8BA8-05724604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8F35CBB3-281D-4131-BE15-1F2B06B8E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61" y="595509"/>
            <a:ext cx="4799823" cy="2994548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E024A1-A9B0-4C12-AF7D-D6E47B807C47}"/>
              </a:ext>
            </a:extLst>
          </p:cNvPr>
          <p:cNvSpPr/>
          <p:nvPr/>
        </p:nvSpPr>
        <p:spPr>
          <a:xfrm rot="5400000">
            <a:off x="8164285" y="1660850"/>
            <a:ext cx="569168" cy="597159"/>
          </a:xfrm>
          <a:prstGeom prst="triangl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618AAC-063E-49B8-9783-C73A7E310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Let’s get today’s party started...</a:t>
            </a:r>
          </a:p>
        </p:txBody>
      </p:sp>
    </p:spTree>
    <p:extLst>
      <p:ext uri="{BB962C8B-B14F-4D97-AF65-F5344CB8AC3E}">
        <p14:creationId xmlns:p14="http://schemas.microsoft.com/office/powerpoint/2010/main" val="28967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/>
          <a:lstStyle/>
          <a:p>
            <a:pPr algn="l"/>
            <a:r>
              <a:rPr lang="en-US" dirty="0"/>
              <a:t>New Peers to Greet</a:t>
            </a:r>
          </a:p>
        </p:txBody>
      </p:sp>
      <p:sp>
        <p:nvSpPr>
          <p:cNvPr id="12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7500" y="1196975"/>
            <a:ext cx="3512644" cy="5670550"/>
          </a:xfrm>
        </p:spPr>
        <p:txBody>
          <a:bodyPr/>
          <a:lstStyle/>
          <a:p>
            <a:r>
              <a:rPr lang="en-US" dirty="0"/>
              <a:t>Hawaii</a:t>
            </a:r>
          </a:p>
          <a:p>
            <a:pPr marL="274320" lvl="1" indent="0">
              <a:buNone/>
            </a:pPr>
            <a:r>
              <a:rPr lang="en-US" b="1" dirty="0" err="1"/>
              <a:t>Kaua'i</a:t>
            </a:r>
            <a:r>
              <a:rPr lang="en-US" b="1" dirty="0"/>
              <a:t> Government Emp FCU</a:t>
            </a:r>
            <a:br>
              <a:rPr lang="en-US" b="1" dirty="0"/>
            </a:br>
            <a:r>
              <a:rPr lang="en-US" dirty="0"/>
              <a:t>Lihue, HI</a:t>
            </a:r>
          </a:p>
          <a:p>
            <a:r>
              <a:rPr lang="en-US" dirty="0"/>
              <a:t>Illinois</a:t>
            </a:r>
          </a:p>
          <a:p>
            <a:pPr marL="274320" lvl="1" indent="0">
              <a:buNone/>
            </a:pPr>
            <a:r>
              <a:rPr lang="en-US" b="1" dirty="0"/>
              <a:t>Services CU  </a:t>
            </a:r>
            <a:br>
              <a:rPr lang="en-US" b="1" dirty="0"/>
            </a:br>
            <a:r>
              <a:rPr lang="en-US" dirty="0"/>
              <a:t>Naperville, IL</a:t>
            </a:r>
          </a:p>
          <a:p>
            <a:r>
              <a:rPr lang="en-US" dirty="0"/>
              <a:t>Missouri</a:t>
            </a:r>
          </a:p>
          <a:p>
            <a:pPr marL="274320" lvl="1" indent="0">
              <a:buNone/>
            </a:pPr>
            <a:r>
              <a:rPr lang="en-US" b="1" dirty="0"/>
              <a:t>Columbia CU</a:t>
            </a:r>
            <a:br>
              <a:rPr lang="en-US" b="1" dirty="0"/>
            </a:br>
            <a:r>
              <a:rPr lang="en-US" dirty="0"/>
              <a:t>Columbia, MO</a:t>
            </a:r>
          </a:p>
          <a:p>
            <a:r>
              <a:rPr lang="en-US" dirty="0"/>
              <a:t>Nebraska</a:t>
            </a:r>
          </a:p>
          <a:p>
            <a:pPr marL="274320" lvl="1" indent="0">
              <a:buNone/>
            </a:pPr>
            <a:r>
              <a:rPr lang="en-US" b="1" dirty="0"/>
              <a:t>Columbus United FCU</a:t>
            </a:r>
            <a:br>
              <a:rPr lang="en-US" dirty="0"/>
            </a:br>
            <a:r>
              <a:rPr lang="en-US" dirty="0"/>
              <a:t>Columbus, 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type="body" sz="quarter" idx="14"/>
          </p:nvPr>
        </p:nvSpPr>
        <p:spPr>
          <a:xfrm>
            <a:off x="4303713" y="1196975"/>
            <a:ext cx="3459162" cy="5667375"/>
          </a:xfrm>
        </p:spPr>
        <p:txBody>
          <a:bodyPr/>
          <a:lstStyle/>
          <a:p>
            <a:r>
              <a:rPr lang="en-US" dirty="0"/>
              <a:t>Michigan</a:t>
            </a:r>
          </a:p>
          <a:p>
            <a:pPr marL="274320" lvl="1" indent="0">
              <a:buNone/>
            </a:pPr>
            <a:r>
              <a:rPr lang="en-US" b="1" dirty="0"/>
              <a:t>Chippewa County FCU</a:t>
            </a:r>
            <a:br>
              <a:rPr lang="en-US" dirty="0"/>
            </a:br>
            <a:r>
              <a:rPr lang="en-US" dirty="0"/>
              <a:t>Sault Ste Marie, MI</a:t>
            </a:r>
          </a:p>
          <a:p>
            <a:pPr marL="274320" lvl="1" indent="0">
              <a:buNone/>
            </a:pPr>
            <a:r>
              <a:rPr lang="en-US" b="1" dirty="0"/>
              <a:t>Federal Employees of Chippewa County CU</a:t>
            </a:r>
            <a:br>
              <a:rPr lang="en-US" dirty="0"/>
            </a:br>
            <a:r>
              <a:rPr lang="en-US" dirty="0"/>
              <a:t>Sault Ste Marie, MI</a:t>
            </a:r>
          </a:p>
          <a:p>
            <a:pPr marL="274320" lvl="1" indent="0">
              <a:buNone/>
            </a:pPr>
            <a:r>
              <a:rPr lang="en-US" b="1" dirty="0"/>
              <a:t>Great Lakes First FCU</a:t>
            </a:r>
            <a:br>
              <a:rPr lang="en-US" dirty="0"/>
            </a:br>
            <a:r>
              <a:rPr lang="en-US" dirty="0"/>
              <a:t>Escanaba, MI</a:t>
            </a:r>
          </a:p>
          <a:p>
            <a:pPr marL="274320" lvl="1" indent="0">
              <a:buNone/>
            </a:pPr>
            <a:r>
              <a:rPr lang="en-US" b="1" dirty="0"/>
              <a:t>Limestone FCU</a:t>
            </a:r>
            <a:br>
              <a:rPr lang="en-US" dirty="0"/>
            </a:br>
            <a:r>
              <a:rPr lang="en-US" dirty="0"/>
              <a:t>Manistique, MI</a:t>
            </a:r>
          </a:p>
          <a:p>
            <a:pPr marL="274320" lvl="1" indent="0">
              <a:buNone/>
            </a:pPr>
            <a:r>
              <a:rPr lang="en-US" b="1" dirty="0"/>
              <a:t>Rivertown Community FCU</a:t>
            </a:r>
            <a:br>
              <a:rPr lang="en-US" dirty="0"/>
            </a:br>
            <a:r>
              <a:rPr lang="en-US" dirty="0"/>
              <a:t>Grand Rapids, MI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3E4A02-1649-45A8-9D93-E704E18360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8975" y="1196975"/>
            <a:ext cx="3489325" cy="5651500"/>
          </a:xfrm>
        </p:spPr>
        <p:txBody>
          <a:bodyPr/>
          <a:lstStyle/>
          <a:p>
            <a:r>
              <a:rPr lang="en-US" dirty="0"/>
              <a:t>Ohio</a:t>
            </a:r>
          </a:p>
          <a:p>
            <a:pPr marL="274320" lvl="1" indent="0">
              <a:buNone/>
            </a:pPr>
            <a:r>
              <a:rPr lang="en-US" b="1" dirty="0"/>
              <a:t>Miami University Comm FCU</a:t>
            </a:r>
            <a:br>
              <a:rPr lang="en-US" dirty="0"/>
            </a:br>
            <a:r>
              <a:rPr lang="en-US" dirty="0"/>
              <a:t>Miami, OH</a:t>
            </a:r>
          </a:p>
          <a:p>
            <a:r>
              <a:rPr lang="en-US" dirty="0"/>
              <a:t>Oklahoma</a:t>
            </a:r>
          </a:p>
          <a:p>
            <a:pPr marL="274320" lvl="1" indent="0">
              <a:buNone/>
            </a:pPr>
            <a:r>
              <a:rPr lang="en-US" b="1" dirty="0"/>
              <a:t>Growing Oaks FCU</a:t>
            </a:r>
            <a:br>
              <a:rPr lang="en-US" dirty="0"/>
            </a:br>
            <a:r>
              <a:rPr lang="en-US" dirty="0"/>
              <a:t>Goldsby, OK</a:t>
            </a:r>
          </a:p>
          <a:p>
            <a:r>
              <a:rPr lang="en-US" dirty="0"/>
              <a:t>Pennsylvania</a:t>
            </a:r>
          </a:p>
          <a:p>
            <a:pPr marL="274320" lvl="1" indent="0">
              <a:buNone/>
            </a:pPr>
            <a:r>
              <a:rPr lang="en-US" b="1" dirty="0" err="1"/>
              <a:t>Pheple</a:t>
            </a:r>
            <a:r>
              <a:rPr lang="en-US" b="1" dirty="0"/>
              <a:t> FCU</a:t>
            </a:r>
            <a:br>
              <a:rPr lang="en-US" dirty="0"/>
            </a:br>
            <a:r>
              <a:rPr lang="en-US" dirty="0"/>
              <a:t>Greensburg, PA</a:t>
            </a:r>
          </a:p>
          <a:p>
            <a:r>
              <a:rPr lang="en-US" dirty="0"/>
              <a:t>South Carolina</a:t>
            </a:r>
          </a:p>
          <a:p>
            <a:pPr marL="274320" lvl="1" indent="0">
              <a:buNone/>
            </a:pPr>
            <a:r>
              <a:rPr lang="en-US" b="1" dirty="0"/>
              <a:t>Greenwood Municipal FCU</a:t>
            </a:r>
            <a:br>
              <a:rPr lang="en-US" dirty="0"/>
            </a:br>
            <a:r>
              <a:rPr lang="en-US" dirty="0"/>
              <a:t>Greenwood, SC</a:t>
            </a:r>
          </a:p>
          <a:p>
            <a:r>
              <a:rPr lang="en-US" dirty="0"/>
              <a:t>Texas</a:t>
            </a:r>
          </a:p>
          <a:p>
            <a:pPr marL="274320" lvl="1" indent="0">
              <a:buNone/>
            </a:pPr>
            <a:r>
              <a:rPr lang="en-US" b="1" dirty="0" err="1"/>
              <a:t>LiFE</a:t>
            </a:r>
            <a:r>
              <a:rPr lang="en-US" b="1" dirty="0"/>
              <a:t> Federal CU </a:t>
            </a:r>
            <a:br>
              <a:rPr lang="en-US" dirty="0"/>
            </a:br>
            <a:r>
              <a:rPr lang="en-US" dirty="0"/>
              <a:t>Denton, TX</a:t>
            </a:r>
          </a:p>
          <a:p>
            <a:pPr marL="274320" lvl="1" indent="0">
              <a:buNone/>
            </a:pPr>
            <a:r>
              <a:rPr lang="en-US" b="1" dirty="0"/>
              <a:t>Rio Grande Valley CU</a:t>
            </a:r>
            <a:br>
              <a:rPr lang="en-US" dirty="0"/>
            </a:br>
            <a:r>
              <a:rPr lang="en-US" dirty="0"/>
              <a:t>Harlingen, TX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2" y="6231587"/>
            <a:ext cx="1834940" cy="4101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839" y="6626932"/>
            <a:ext cx="38928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accent3"/>
                </a:solidFill>
              </a:rPr>
              <a:t>Includes CU*Answers clients signed/</a:t>
            </a:r>
            <a:r>
              <a:rPr lang="en-US" sz="1050" dirty="0" err="1">
                <a:solidFill>
                  <a:schemeClr val="accent3"/>
                </a:solidFill>
              </a:rPr>
              <a:t>LOI</a:t>
            </a:r>
            <a:r>
              <a:rPr lang="en-US" sz="1050" dirty="0">
                <a:solidFill>
                  <a:schemeClr val="accent3"/>
                </a:solidFill>
              </a:rPr>
              <a:t> as of 5/30/2021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97DCB91-90C8-43FB-8DF7-0BFD83552681}"/>
              </a:ext>
            </a:extLst>
          </p:cNvPr>
          <p:cNvGrpSpPr/>
          <p:nvPr/>
        </p:nvGrpSpPr>
        <p:grpSpPr>
          <a:xfrm>
            <a:off x="2004252" y="4729153"/>
            <a:ext cx="4812927" cy="2135197"/>
            <a:chOff x="8012539" y="456292"/>
            <a:chExt cx="3844906" cy="1705747"/>
          </a:xfrm>
          <a:solidFill>
            <a:schemeClr val="bg1"/>
          </a:solidFill>
        </p:grpSpPr>
        <p:grpSp>
          <p:nvGrpSpPr>
            <p:cNvPr id="205" name="Group 4">
              <a:extLst>
                <a:ext uri="{FF2B5EF4-FFF2-40B4-BE49-F238E27FC236}">
                  <a16:creationId xmlns:a16="http://schemas.microsoft.com/office/drawing/2014/main" id="{0970BB60-D3A1-42CF-8075-D56DB88C0B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4175" y="456292"/>
              <a:ext cx="3213270" cy="1705747"/>
              <a:chOff x="336" y="1056"/>
              <a:chExt cx="5009" cy="2659"/>
            </a:xfrm>
            <a:grpFill/>
            <a:effectLst/>
          </p:grpSpPr>
          <p:sp>
            <p:nvSpPr>
              <p:cNvPr id="213" name="Freeform 5">
                <a:extLst>
                  <a:ext uri="{FF2B5EF4-FFF2-40B4-BE49-F238E27FC236}">
                    <a16:creationId xmlns:a16="http://schemas.microsoft.com/office/drawing/2014/main" id="{53613375-5028-4054-9394-79734E88A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1056"/>
                <a:ext cx="653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6" y="0"/>
                  </a:cxn>
                  <a:cxn ang="0">
                    <a:pos x="641" y="259"/>
                  </a:cxn>
                  <a:cxn ang="0">
                    <a:pos x="652" y="346"/>
                  </a:cxn>
                  <a:cxn ang="0">
                    <a:pos x="2" y="346"/>
                  </a:cxn>
                  <a:cxn ang="0">
                    <a:pos x="0" y="0"/>
                  </a:cxn>
                </a:cxnLst>
                <a:rect l="0" t="0" r="r" b="b"/>
                <a:pathLst>
                  <a:path w="653" h="347">
                    <a:moveTo>
                      <a:pt x="0" y="0"/>
                    </a:moveTo>
                    <a:lnTo>
                      <a:pt x="586" y="0"/>
                    </a:lnTo>
                    <a:lnTo>
                      <a:pt x="641" y="259"/>
                    </a:lnTo>
                    <a:lnTo>
                      <a:pt x="652" y="346"/>
                    </a:lnTo>
                    <a:lnTo>
                      <a:pt x="2" y="346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4" name="Freeform 6">
                <a:extLst>
                  <a:ext uri="{FF2B5EF4-FFF2-40B4-BE49-F238E27FC236}">
                    <a16:creationId xmlns:a16="http://schemas.microsoft.com/office/drawing/2014/main" id="{F2B82ADF-6DB5-4DE3-BEE8-370BDEA55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1905"/>
                <a:ext cx="284" cy="464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75" y="15"/>
                  </a:cxn>
                  <a:cxn ang="0">
                    <a:pos x="115" y="2"/>
                  </a:cxn>
                  <a:cxn ang="0">
                    <a:pos x="283" y="2"/>
                  </a:cxn>
                  <a:cxn ang="0">
                    <a:pos x="283" y="278"/>
                  </a:cxn>
                  <a:cxn ang="0">
                    <a:pos x="179" y="421"/>
                  </a:cxn>
                  <a:cxn ang="0">
                    <a:pos x="0" y="463"/>
                  </a:cxn>
                  <a:cxn ang="0">
                    <a:pos x="13" y="394"/>
                  </a:cxn>
                  <a:cxn ang="0">
                    <a:pos x="52" y="344"/>
                  </a:cxn>
                  <a:cxn ang="0">
                    <a:pos x="52" y="0"/>
                  </a:cxn>
                </a:cxnLst>
                <a:rect l="0" t="0" r="r" b="b"/>
                <a:pathLst>
                  <a:path w="284" h="464">
                    <a:moveTo>
                      <a:pt x="52" y="0"/>
                    </a:moveTo>
                    <a:lnTo>
                      <a:pt x="75" y="15"/>
                    </a:lnTo>
                    <a:lnTo>
                      <a:pt x="115" y="2"/>
                    </a:lnTo>
                    <a:lnTo>
                      <a:pt x="283" y="2"/>
                    </a:lnTo>
                    <a:lnTo>
                      <a:pt x="283" y="278"/>
                    </a:lnTo>
                    <a:lnTo>
                      <a:pt x="179" y="421"/>
                    </a:lnTo>
                    <a:lnTo>
                      <a:pt x="0" y="463"/>
                    </a:lnTo>
                    <a:lnTo>
                      <a:pt x="13" y="394"/>
                    </a:lnTo>
                    <a:lnTo>
                      <a:pt x="52" y="344"/>
                    </a:lnTo>
                    <a:lnTo>
                      <a:pt x="52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7">
                <a:extLst>
                  <a:ext uri="{FF2B5EF4-FFF2-40B4-BE49-F238E27FC236}">
                    <a16:creationId xmlns:a16="http://schemas.microsoft.com/office/drawing/2014/main" id="{1810531C-77E6-49D4-AAA0-4D0BF9EE1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0" y="1827"/>
                <a:ext cx="487" cy="2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9" y="0"/>
                  </a:cxn>
                  <a:cxn ang="0">
                    <a:pos x="69" y="53"/>
                  </a:cxn>
                  <a:cxn ang="0">
                    <a:pos x="430" y="53"/>
                  </a:cxn>
                  <a:cxn ang="0">
                    <a:pos x="486" y="141"/>
                  </a:cxn>
                  <a:cxn ang="0">
                    <a:pos x="453" y="168"/>
                  </a:cxn>
                  <a:cxn ang="0">
                    <a:pos x="483" y="243"/>
                  </a:cxn>
                  <a:cxn ang="0">
                    <a:pos x="454" y="274"/>
                  </a:cxn>
                  <a:cxn ang="0">
                    <a:pos x="369" y="274"/>
                  </a:cxn>
                  <a:cxn ang="0">
                    <a:pos x="369" y="297"/>
                  </a:cxn>
                  <a:cxn ang="0">
                    <a:pos x="0" y="297"/>
                  </a:cxn>
                  <a:cxn ang="0">
                    <a:pos x="0" y="56"/>
                  </a:cxn>
                </a:cxnLst>
                <a:rect l="0" t="0" r="r" b="b"/>
                <a:pathLst>
                  <a:path w="487" h="298">
                    <a:moveTo>
                      <a:pt x="0" y="56"/>
                    </a:moveTo>
                    <a:lnTo>
                      <a:pt x="69" y="0"/>
                    </a:lnTo>
                    <a:lnTo>
                      <a:pt x="69" y="53"/>
                    </a:lnTo>
                    <a:lnTo>
                      <a:pt x="430" y="53"/>
                    </a:lnTo>
                    <a:lnTo>
                      <a:pt x="486" y="141"/>
                    </a:lnTo>
                    <a:lnTo>
                      <a:pt x="453" y="168"/>
                    </a:lnTo>
                    <a:lnTo>
                      <a:pt x="483" y="243"/>
                    </a:lnTo>
                    <a:lnTo>
                      <a:pt x="454" y="274"/>
                    </a:lnTo>
                    <a:lnTo>
                      <a:pt x="369" y="274"/>
                    </a:lnTo>
                    <a:lnTo>
                      <a:pt x="369" y="297"/>
                    </a:lnTo>
                    <a:lnTo>
                      <a:pt x="0" y="297"/>
                    </a:lnTo>
                    <a:lnTo>
                      <a:pt x="0" y="56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8">
                <a:extLst>
                  <a:ext uri="{FF2B5EF4-FFF2-40B4-BE49-F238E27FC236}">
                    <a16:creationId xmlns:a16="http://schemas.microsoft.com/office/drawing/2014/main" id="{DC5B5800-F508-4E2A-96A1-7F117838E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429"/>
                <a:ext cx="508" cy="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7" y="0"/>
                  </a:cxn>
                  <a:cxn ang="0">
                    <a:pos x="507" y="548"/>
                  </a:cxn>
                  <a:cxn ang="0">
                    <a:pos x="176" y="548"/>
                  </a:cxn>
                  <a:cxn ang="0">
                    <a:pos x="84" y="548"/>
                  </a:cxn>
                  <a:cxn ang="0">
                    <a:pos x="84" y="636"/>
                  </a:cxn>
                  <a:cxn ang="0">
                    <a:pos x="0" y="636"/>
                  </a:cxn>
                  <a:cxn ang="0">
                    <a:pos x="0" y="0"/>
                  </a:cxn>
                </a:cxnLst>
                <a:rect l="0" t="0" r="r" b="b"/>
                <a:pathLst>
                  <a:path w="508" h="637">
                    <a:moveTo>
                      <a:pt x="0" y="0"/>
                    </a:moveTo>
                    <a:lnTo>
                      <a:pt x="507" y="0"/>
                    </a:lnTo>
                    <a:lnTo>
                      <a:pt x="507" y="548"/>
                    </a:lnTo>
                    <a:lnTo>
                      <a:pt x="176" y="548"/>
                    </a:lnTo>
                    <a:lnTo>
                      <a:pt x="84" y="548"/>
                    </a:lnTo>
                    <a:lnTo>
                      <a:pt x="84" y="636"/>
                    </a:lnTo>
                    <a:lnTo>
                      <a:pt x="0" y="636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73">
                <a:extLst>
                  <a:ext uri="{FF2B5EF4-FFF2-40B4-BE49-F238E27FC236}">
                    <a16:creationId xmlns:a16="http://schemas.microsoft.com/office/drawing/2014/main" id="{73A58F62-30E2-4E11-A3DA-3D242C5D4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9" y="1521"/>
                <a:ext cx="546" cy="485"/>
              </a:xfrm>
              <a:custGeom>
                <a:avLst/>
                <a:gdLst/>
                <a:ahLst/>
                <a:cxnLst>
                  <a:cxn ang="0">
                    <a:pos x="0" y="305"/>
                  </a:cxn>
                  <a:cxn ang="0">
                    <a:pos x="0" y="356"/>
                  </a:cxn>
                  <a:cxn ang="0">
                    <a:pos x="357" y="356"/>
                  </a:cxn>
                  <a:cxn ang="0">
                    <a:pos x="415" y="444"/>
                  </a:cxn>
                  <a:cxn ang="0">
                    <a:pos x="482" y="457"/>
                  </a:cxn>
                  <a:cxn ang="0">
                    <a:pos x="484" y="484"/>
                  </a:cxn>
                  <a:cxn ang="0">
                    <a:pos x="531" y="447"/>
                  </a:cxn>
                  <a:cxn ang="0">
                    <a:pos x="545" y="284"/>
                  </a:cxn>
                  <a:cxn ang="0">
                    <a:pos x="545" y="173"/>
                  </a:cxn>
                  <a:cxn ang="0">
                    <a:pos x="524" y="156"/>
                  </a:cxn>
                  <a:cxn ang="0">
                    <a:pos x="534" y="0"/>
                  </a:cxn>
                  <a:cxn ang="0">
                    <a:pos x="417" y="0"/>
                  </a:cxn>
                  <a:cxn ang="0">
                    <a:pos x="292" y="124"/>
                  </a:cxn>
                  <a:cxn ang="0">
                    <a:pos x="313" y="165"/>
                  </a:cxn>
                  <a:cxn ang="0">
                    <a:pos x="235" y="221"/>
                  </a:cxn>
                  <a:cxn ang="0">
                    <a:pos x="140" y="208"/>
                  </a:cxn>
                  <a:cxn ang="0">
                    <a:pos x="55" y="208"/>
                  </a:cxn>
                  <a:cxn ang="0">
                    <a:pos x="36" y="266"/>
                  </a:cxn>
                  <a:cxn ang="0">
                    <a:pos x="0" y="305"/>
                  </a:cxn>
                </a:cxnLst>
                <a:rect l="0" t="0" r="r" b="b"/>
                <a:pathLst>
                  <a:path w="546" h="485">
                    <a:moveTo>
                      <a:pt x="0" y="305"/>
                    </a:moveTo>
                    <a:lnTo>
                      <a:pt x="0" y="356"/>
                    </a:lnTo>
                    <a:lnTo>
                      <a:pt x="357" y="356"/>
                    </a:lnTo>
                    <a:lnTo>
                      <a:pt x="415" y="444"/>
                    </a:lnTo>
                    <a:lnTo>
                      <a:pt x="482" y="457"/>
                    </a:lnTo>
                    <a:lnTo>
                      <a:pt x="484" y="484"/>
                    </a:lnTo>
                    <a:lnTo>
                      <a:pt x="531" y="447"/>
                    </a:lnTo>
                    <a:lnTo>
                      <a:pt x="545" y="284"/>
                    </a:lnTo>
                    <a:lnTo>
                      <a:pt x="545" y="173"/>
                    </a:lnTo>
                    <a:lnTo>
                      <a:pt x="524" y="156"/>
                    </a:lnTo>
                    <a:lnTo>
                      <a:pt x="534" y="0"/>
                    </a:lnTo>
                    <a:lnTo>
                      <a:pt x="417" y="0"/>
                    </a:lnTo>
                    <a:lnTo>
                      <a:pt x="292" y="124"/>
                    </a:lnTo>
                    <a:lnTo>
                      <a:pt x="313" y="165"/>
                    </a:lnTo>
                    <a:lnTo>
                      <a:pt x="235" y="221"/>
                    </a:lnTo>
                    <a:lnTo>
                      <a:pt x="140" y="208"/>
                    </a:lnTo>
                    <a:lnTo>
                      <a:pt x="55" y="208"/>
                    </a:lnTo>
                    <a:lnTo>
                      <a:pt x="36" y="266"/>
                    </a:lnTo>
                    <a:lnTo>
                      <a:pt x="0" y="305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74">
                <a:extLst>
                  <a:ext uri="{FF2B5EF4-FFF2-40B4-BE49-F238E27FC236}">
                    <a16:creationId xmlns:a16="http://schemas.microsoft.com/office/drawing/2014/main" id="{0799C296-534E-46DF-821A-EF1EB8907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1524"/>
                <a:ext cx="204" cy="24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03" y="0"/>
                  </a:cxn>
                  <a:cxn ang="0">
                    <a:pos x="195" y="60"/>
                  </a:cxn>
                  <a:cxn ang="0">
                    <a:pos x="161" y="73"/>
                  </a:cxn>
                  <a:cxn ang="0">
                    <a:pos x="108" y="247"/>
                  </a:cxn>
                  <a:cxn ang="0">
                    <a:pos x="23" y="247"/>
                  </a:cxn>
                  <a:cxn ang="0">
                    <a:pos x="23" y="169"/>
                  </a:cxn>
                  <a:cxn ang="0">
                    <a:pos x="0" y="152"/>
                  </a:cxn>
                  <a:cxn ang="0">
                    <a:pos x="13" y="0"/>
                  </a:cxn>
                </a:cxnLst>
                <a:rect l="0" t="0" r="r" b="b"/>
                <a:pathLst>
                  <a:path w="204" h="248">
                    <a:moveTo>
                      <a:pt x="13" y="0"/>
                    </a:moveTo>
                    <a:lnTo>
                      <a:pt x="203" y="0"/>
                    </a:lnTo>
                    <a:lnTo>
                      <a:pt x="195" y="60"/>
                    </a:lnTo>
                    <a:lnTo>
                      <a:pt x="161" y="73"/>
                    </a:lnTo>
                    <a:lnTo>
                      <a:pt x="108" y="247"/>
                    </a:lnTo>
                    <a:lnTo>
                      <a:pt x="23" y="247"/>
                    </a:lnTo>
                    <a:lnTo>
                      <a:pt x="23" y="169"/>
                    </a:lnTo>
                    <a:lnTo>
                      <a:pt x="0" y="152"/>
                    </a:lnTo>
                    <a:lnTo>
                      <a:pt x="13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75">
                <a:extLst>
                  <a:ext uri="{FF2B5EF4-FFF2-40B4-BE49-F238E27FC236}">
                    <a16:creationId xmlns:a16="http://schemas.microsoft.com/office/drawing/2014/main" id="{3BD13606-0644-461F-B68A-509B0E345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0" y="1437"/>
                <a:ext cx="153" cy="335"/>
              </a:xfrm>
              <a:custGeom>
                <a:avLst/>
                <a:gdLst/>
                <a:ahLst/>
                <a:cxnLst>
                  <a:cxn ang="0">
                    <a:pos x="94" y="87"/>
                  </a:cxn>
                  <a:cxn ang="0">
                    <a:pos x="152" y="0"/>
                  </a:cxn>
                  <a:cxn ang="0">
                    <a:pos x="152" y="305"/>
                  </a:cxn>
                  <a:cxn ang="0">
                    <a:pos x="96" y="334"/>
                  </a:cxn>
                  <a:cxn ang="0">
                    <a:pos x="0" y="331"/>
                  </a:cxn>
                  <a:cxn ang="0">
                    <a:pos x="52" y="163"/>
                  </a:cxn>
                  <a:cxn ang="0">
                    <a:pos x="89" y="148"/>
                  </a:cxn>
                  <a:cxn ang="0">
                    <a:pos x="94" y="87"/>
                  </a:cxn>
                </a:cxnLst>
                <a:rect l="0" t="0" r="r" b="b"/>
                <a:pathLst>
                  <a:path w="153" h="335">
                    <a:moveTo>
                      <a:pt x="94" y="87"/>
                    </a:moveTo>
                    <a:lnTo>
                      <a:pt x="152" y="0"/>
                    </a:lnTo>
                    <a:lnTo>
                      <a:pt x="152" y="305"/>
                    </a:lnTo>
                    <a:lnTo>
                      <a:pt x="96" y="334"/>
                    </a:lnTo>
                    <a:lnTo>
                      <a:pt x="0" y="331"/>
                    </a:lnTo>
                    <a:lnTo>
                      <a:pt x="52" y="163"/>
                    </a:lnTo>
                    <a:lnTo>
                      <a:pt x="89" y="148"/>
                    </a:lnTo>
                    <a:lnTo>
                      <a:pt x="94" y="87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76">
                <a:extLst>
                  <a:ext uri="{FF2B5EF4-FFF2-40B4-BE49-F238E27FC236}">
                    <a16:creationId xmlns:a16="http://schemas.microsoft.com/office/drawing/2014/main" id="{C0BE9C12-FE58-482D-ACFD-2B0BA807A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1251"/>
                <a:ext cx="323" cy="490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0" y="489"/>
                  </a:cxn>
                  <a:cxn ang="0">
                    <a:pos x="76" y="445"/>
                  </a:cxn>
                  <a:cxn ang="0">
                    <a:pos x="81" y="407"/>
                  </a:cxn>
                  <a:cxn ang="0">
                    <a:pos x="322" y="232"/>
                  </a:cxn>
                  <a:cxn ang="0">
                    <a:pos x="308" y="166"/>
                  </a:cxn>
                  <a:cxn ang="0">
                    <a:pos x="266" y="148"/>
                  </a:cxn>
                  <a:cxn ang="0">
                    <a:pos x="237" y="7"/>
                  </a:cxn>
                  <a:cxn ang="0">
                    <a:pos x="173" y="26"/>
                  </a:cxn>
                  <a:cxn ang="0">
                    <a:pos x="139" y="0"/>
                  </a:cxn>
                  <a:cxn ang="0">
                    <a:pos x="76" y="49"/>
                  </a:cxn>
                  <a:cxn ang="0">
                    <a:pos x="0" y="190"/>
                  </a:cxn>
                </a:cxnLst>
                <a:rect l="0" t="0" r="r" b="b"/>
                <a:pathLst>
                  <a:path w="323" h="490">
                    <a:moveTo>
                      <a:pt x="0" y="190"/>
                    </a:moveTo>
                    <a:lnTo>
                      <a:pt x="0" y="489"/>
                    </a:lnTo>
                    <a:lnTo>
                      <a:pt x="76" y="445"/>
                    </a:lnTo>
                    <a:lnTo>
                      <a:pt x="81" y="407"/>
                    </a:lnTo>
                    <a:lnTo>
                      <a:pt x="322" y="232"/>
                    </a:lnTo>
                    <a:lnTo>
                      <a:pt x="308" y="166"/>
                    </a:lnTo>
                    <a:lnTo>
                      <a:pt x="266" y="148"/>
                    </a:lnTo>
                    <a:lnTo>
                      <a:pt x="237" y="7"/>
                    </a:lnTo>
                    <a:lnTo>
                      <a:pt x="173" y="26"/>
                    </a:lnTo>
                    <a:lnTo>
                      <a:pt x="139" y="0"/>
                    </a:lnTo>
                    <a:lnTo>
                      <a:pt x="76" y="49"/>
                    </a:lnTo>
                    <a:lnTo>
                      <a:pt x="0" y="19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77">
                <a:extLst>
                  <a:ext uri="{FF2B5EF4-FFF2-40B4-BE49-F238E27FC236}">
                    <a16:creationId xmlns:a16="http://schemas.microsoft.com/office/drawing/2014/main" id="{7B960290-4FEF-48F3-8185-DEDADE33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1750"/>
                <a:ext cx="313" cy="180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188" y="21"/>
                  </a:cxn>
                  <a:cxn ang="0">
                    <a:pos x="233" y="0"/>
                  </a:cxn>
                  <a:cxn ang="0">
                    <a:pos x="254" y="47"/>
                  </a:cxn>
                  <a:cxn ang="0">
                    <a:pos x="225" y="76"/>
                  </a:cxn>
                  <a:cxn ang="0">
                    <a:pos x="265" y="152"/>
                  </a:cxn>
                  <a:cxn ang="0">
                    <a:pos x="312" y="152"/>
                  </a:cxn>
                  <a:cxn ang="0">
                    <a:pos x="246" y="179"/>
                  </a:cxn>
                  <a:cxn ang="0">
                    <a:pos x="185" y="118"/>
                  </a:cxn>
                  <a:cxn ang="0">
                    <a:pos x="0" y="118"/>
                  </a:cxn>
                  <a:cxn ang="0">
                    <a:pos x="7" y="21"/>
                  </a:cxn>
                </a:cxnLst>
                <a:rect l="0" t="0" r="r" b="b"/>
                <a:pathLst>
                  <a:path w="313" h="180">
                    <a:moveTo>
                      <a:pt x="7" y="21"/>
                    </a:moveTo>
                    <a:lnTo>
                      <a:pt x="188" y="21"/>
                    </a:lnTo>
                    <a:lnTo>
                      <a:pt x="233" y="0"/>
                    </a:lnTo>
                    <a:lnTo>
                      <a:pt x="254" y="47"/>
                    </a:lnTo>
                    <a:lnTo>
                      <a:pt x="225" y="76"/>
                    </a:lnTo>
                    <a:lnTo>
                      <a:pt x="265" y="152"/>
                    </a:lnTo>
                    <a:lnTo>
                      <a:pt x="312" y="152"/>
                    </a:lnTo>
                    <a:lnTo>
                      <a:pt x="246" y="179"/>
                    </a:lnTo>
                    <a:lnTo>
                      <a:pt x="185" y="118"/>
                    </a:lnTo>
                    <a:lnTo>
                      <a:pt x="0" y="118"/>
                    </a:lnTo>
                    <a:lnTo>
                      <a:pt x="7" y="21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78">
                <a:extLst>
                  <a:ext uri="{FF2B5EF4-FFF2-40B4-BE49-F238E27FC236}">
                    <a16:creationId xmlns:a16="http://schemas.microsoft.com/office/drawing/2014/main" id="{F9103E3B-7FBC-4447-B294-03965AAE7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" y="1869"/>
                <a:ext cx="6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0"/>
                  </a:cxn>
                  <a:cxn ang="0">
                    <a:pos x="63" y="22"/>
                  </a:cxn>
                  <a:cxn ang="0">
                    <a:pos x="39" y="72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64" h="79">
                    <a:moveTo>
                      <a:pt x="0" y="0"/>
                    </a:moveTo>
                    <a:lnTo>
                      <a:pt x="42" y="0"/>
                    </a:lnTo>
                    <a:lnTo>
                      <a:pt x="63" y="22"/>
                    </a:lnTo>
                    <a:lnTo>
                      <a:pt x="39" y="72"/>
                    </a:lnTo>
                    <a:lnTo>
                      <a:pt x="0" y="7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79">
                <a:extLst>
                  <a:ext uri="{FF2B5EF4-FFF2-40B4-BE49-F238E27FC236}">
                    <a16:creationId xmlns:a16="http://schemas.microsoft.com/office/drawing/2014/main" id="{6FEE0045-687A-43BF-82C5-02A258F4F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" y="1867"/>
                <a:ext cx="152" cy="10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51" y="0"/>
                  </a:cxn>
                  <a:cxn ang="0">
                    <a:pos x="151" y="81"/>
                  </a:cxn>
                  <a:cxn ang="0">
                    <a:pos x="0" y="103"/>
                  </a:cxn>
                  <a:cxn ang="0">
                    <a:pos x="7" y="0"/>
                  </a:cxn>
                </a:cxnLst>
                <a:rect l="0" t="0" r="r" b="b"/>
                <a:pathLst>
                  <a:path w="152" h="104">
                    <a:moveTo>
                      <a:pt x="7" y="0"/>
                    </a:moveTo>
                    <a:lnTo>
                      <a:pt x="151" y="0"/>
                    </a:lnTo>
                    <a:lnTo>
                      <a:pt x="151" y="81"/>
                    </a:lnTo>
                    <a:lnTo>
                      <a:pt x="0" y="103"/>
                    </a:lnTo>
                    <a:lnTo>
                      <a:pt x="7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80">
                <a:extLst>
                  <a:ext uri="{FF2B5EF4-FFF2-40B4-BE49-F238E27FC236}">
                    <a16:creationId xmlns:a16="http://schemas.microsoft.com/office/drawing/2014/main" id="{5C7F7C55-2CF6-4B26-B6B5-C4BB137E8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1970"/>
                <a:ext cx="131" cy="249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8" y="27"/>
                  </a:cxn>
                  <a:cxn ang="0">
                    <a:pos x="55" y="99"/>
                  </a:cxn>
                  <a:cxn ang="0">
                    <a:pos x="28" y="133"/>
                  </a:cxn>
                  <a:cxn ang="0">
                    <a:pos x="0" y="170"/>
                  </a:cxn>
                  <a:cxn ang="0">
                    <a:pos x="55" y="248"/>
                  </a:cxn>
                  <a:cxn ang="0">
                    <a:pos x="113" y="170"/>
                  </a:cxn>
                  <a:cxn ang="0">
                    <a:pos x="130" y="83"/>
                  </a:cxn>
                  <a:cxn ang="0">
                    <a:pos x="109" y="80"/>
                  </a:cxn>
                  <a:cxn ang="0">
                    <a:pos x="128" y="35"/>
                  </a:cxn>
                  <a:cxn ang="0">
                    <a:pos x="124" y="10"/>
                  </a:cxn>
                  <a:cxn ang="0">
                    <a:pos x="59" y="0"/>
                  </a:cxn>
                </a:cxnLst>
                <a:rect l="0" t="0" r="r" b="b"/>
                <a:pathLst>
                  <a:path w="131" h="249">
                    <a:moveTo>
                      <a:pt x="59" y="0"/>
                    </a:moveTo>
                    <a:lnTo>
                      <a:pt x="28" y="27"/>
                    </a:lnTo>
                    <a:lnTo>
                      <a:pt x="55" y="99"/>
                    </a:lnTo>
                    <a:lnTo>
                      <a:pt x="28" y="133"/>
                    </a:lnTo>
                    <a:lnTo>
                      <a:pt x="0" y="170"/>
                    </a:lnTo>
                    <a:lnTo>
                      <a:pt x="55" y="248"/>
                    </a:lnTo>
                    <a:lnTo>
                      <a:pt x="113" y="170"/>
                    </a:lnTo>
                    <a:lnTo>
                      <a:pt x="130" y="83"/>
                    </a:lnTo>
                    <a:lnTo>
                      <a:pt x="109" y="80"/>
                    </a:lnTo>
                    <a:lnTo>
                      <a:pt x="128" y="35"/>
                    </a:lnTo>
                    <a:lnTo>
                      <a:pt x="124" y="10"/>
                    </a:lnTo>
                    <a:lnTo>
                      <a:pt x="59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81">
                <a:extLst>
                  <a:ext uri="{FF2B5EF4-FFF2-40B4-BE49-F238E27FC236}">
                    <a16:creationId xmlns:a16="http://schemas.microsoft.com/office/drawing/2014/main" id="{1560FAA1-2A65-495B-8F36-557680EDE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2099"/>
                <a:ext cx="101" cy="176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0"/>
                  </a:cxn>
                  <a:cxn ang="0">
                    <a:pos x="0" y="175"/>
                  </a:cxn>
                  <a:cxn ang="0">
                    <a:pos x="83" y="175"/>
                  </a:cxn>
                  <a:cxn ang="0">
                    <a:pos x="100" y="147"/>
                  </a:cxn>
                  <a:cxn ang="0">
                    <a:pos x="57" y="92"/>
                  </a:cxn>
                  <a:cxn ang="0">
                    <a:pos x="58" y="43"/>
                  </a:cxn>
                  <a:cxn ang="0">
                    <a:pos x="85" y="0"/>
                  </a:cxn>
                </a:cxnLst>
                <a:rect l="0" t="0" r="r" b="b"/>
                <a:pathLst>
                  <a:path w="101" h="176">
                    <a:moveTo>
                      <a:pt x="85" y="0"/>
                    </a:moveTo>
                    <a:lnTo>
                      <a:pt x="0" y="0"/>
                    </a:lnTo>
                    <a:lnTo>
                      <a:pt x="0" y="175"/>
                    </a:lnTo>
                    <a:lnTo>
                      <a:pt x="83" y="175"/>
                    </a:lnTo>
                    <a:lnTo>
                      <a:pt x="100" y="147"/>
                    </a:lnTo>
                    <a:lnTo>
                      <a:pt x="57" y="92"/>
                    </a:lnTo>
                    <a:lnTo>
                      <a:pt x="58" y="43"/>
                    </a:lnTo>
                    <a:lnTo>
                      <a:pt x="85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82">
                <a:extLst>
                  <a:ext uri="{FF2B5EF4-FFF2-40B4-BE49-F238E27FC236}">
                    <a16:creationId xmlns:a16="http://schemas.microsoft.com/office/drawing/2014/main" id="{8FB15979-670F-43C7-9C26-A83E074C6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2124"/>
                <a:ext cx="378" cy="2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2" y="0"/>
                  </a:cxn>
                  <a:cxn ang="0">
                    <a:pos x="292" y="151"/>
                  </a:cxn>
                  <a:cxn ang="0">
                    <a:pos x="377" y="151"/>
                  </a:cxn>
                  <a:cxn ang="0">
                    <a:pos x="329" y="243"/>
                  </a:cxn>
                  <a:cxn ang="0">
                    <a:pos x="229" y="216"/>
                  </a:cxn>
                  <a:cxn ang="0">
                    <a:pos x="196" y="95"/>
                  </a:cxn>
                  <a:cxn ang="0">
                    <a:pos x="184" y="66"/>
                  </a:cxn>
                  <a:cxn ang="0">
                    <a:pos x="113" y="44"/>
                  </a:cxn>
                  <a:cxn ang="0">
                    <a:pos x="0" y="98"/>
                  </a:cxn>
                  <a:cxn ang="0">
                    <a:pos x="0" y="0"/>
                  </a:cxn>
                </a:cxnLst>
                <a:rect l="0" t="0" r="r" b="b"/>
                <a:pathLst>
                  <a:path w="378" h="244">
                    <a:moveTo>
                      <a:pt x="0" y="0"/>
                    </a:moveTo>
                    <a:lnTo>
                      <a:pt x="292" y="0"/>
                    </a:lnTo>
                    <a:lnTo>
                      <a:pt x="292" y="151"/>
                    </a:lnTo>
                    <a:lnTo>
                      <a:pt x="377" y="151"/>
                    </a:lnTo>
                    <a:lnTo>
                      <a:pt x="329" y="243"/>
                    </a:lnTo>
                    <a:lnTo>
                      <a:pt x="229" y="216"/>
                    </a:lnTo>
                    <a:lnTo>
                      <a:pt x="196" y="95"/>
                    </a:lnTo>
                    <a:lnTo>
                      <a:pt x="184" y="66"/>
                    </a:lnTo>
                    <a:lnTo>
                      <a:pt x="113" y="44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83">
                <a:extLst>
                  <a:ext uri="{FF2B5EF4-FFF2-40B4-BE49-F238E27FC236}">
                    <a16:creationId xmlns:a16="http://schemas.microsoft.com/office/drawing/2014/main" id="{E4FA8A82-B3A6-4014-B5CB-35CABEFC8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103"/>
                <a:ext cx="635" cy="3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9" y="0"/>
                  </a:cxn>
                  <a:cxn ang="0">
                    <a:pos x="618" y="22"/>
                  </a:cxn>
                  <a:cxn ang="0">
                    <a:pos x="592" y="51"/>
                  </a:cxn>
                  <a:cxn ang="0">
                    <a:pos x="634" y="90"/>
                  </a:cxn>
                  <a:cxn ang="0">
                    <a:pos x="634" y="329"/>
                  </a:cxn>
                  <a:cxn ang="0">
                    <a:pos x="0" y="329"/>
                  </a:cxn>
                  <a:cxn ang="0">
                    <a:pos x="0" y="0"/>
                  </a:cxn>
                </a:cxnLst>
                <a:rect l="0" t="0" r="r" b="b"/>
                <a:pathLst>
                  <a:path w="635" h="330">
                    <a:moveTo>
                      <a:pt x="0" y="0"/>
                    </a:moveTo>
                    <a:lnTo>
                      <a:pt x="599" y="0"/>
                    </a:lnTo>
                    <a:lnTo>
                      <a:pt x="618" y="22"/>
                    </a:lnTo>
                    <a:lnTo>
                      <a:pt x="592" y="51"/>
                    </a:lnTo>
                    <a:lnTo>
                      <a:pt x="634" y="90"/>
                    </a:lnTo>
                    <a:lnTo>
                      <a:pt x="634" y="329"/>
                    </a:lnTo>
                    <a:lnTo>
                      <a:pt x="0" y="329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84">
                <a:extLst>
                  <a:ext uri="{FF2B5EF4-FFF2-40B4-BE49-F238E27FC236}">
                    <a16:creationId xmlns:a16="http://schemas.microsoft.com/office/drawing/2014/main" id="{9168648A-930F-483F-B369-E78BE92C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1402"/>
                <a:ext cx="662" cy="4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7" y="0"/>
                  </a:cxn>
                  <a:cxn ang="0">
                    <a:pos x="647" y="32"/>
                  </a:cxn>
                  <a:cxn ang="0">
                    <a:pos x="619" y="66"/>
                  </a:cxn>
                  <a:cxn ang="0">
                    <a:pos x="661" y="116"/>
                  </a:cxn>
                  <a:cxn ang="0">
                    <a:pos x="661" y="297"/>
                  </a:cxn>
                  <a:cxn ang="0">
                    <a:pos x="632" y="297"/>
                  </a:cxn>
                  <a:cxn ang="0">
                    <a:pos x="632" y="417"/>
                  </a:cxn>
                  <a:cxn ang="0">
                    <a:pos x="519" y="380"/>
                  </a:cxn>
                  <a:cxn ang="0">
                    <a:pos x="473" y="352"/>
                  </a:cxn>
                  <a:cxn ang="0">
                    <a:pos x="0" y="352"/>
                  </a:cxn>
                  <a:cxn ang="0">
                    <a:pos x="0" y="0"/>
                  </a:cxn>
                </a:cxnLst>
                <a:rect l="0" t="0" r="r" b="b"/>
                <a:pathLst>
                  <a:path w="662" h="418">
                    <a:moveTo>
                      <a:pt x="0" y="0"/>
                    </a:moveTo>
                    <a:lnTo>
                      <a:pt x="647" y="0"/>
                    </a:lnTo>
                    <a:lnTo>
                      <a:pt x="647" y="32"/>
                    </a:lnTo>
                    <a:lnTo>
                      <a:pt x="619" y="66"/>
                    </a:lnTo>
                    <a:lnTo>
                      <a:pt x="661" y="116"/>
                    </a:lnTo>
                    <a:lnTo>
                      <a:pt x="661" y="297"/>
                    </a:lnTo>
                    <a:lnTo>
                      <a:pt x="632" y="297"/>
                    </a:lnTo>
                    <a:lnTo>
                      <a:pt x="632" y="417"/>
                    </a:lnTo>
                    <a:lnTo>
                      <a:pt x="519" y="380"/>
                    </a:lnTo>
                    <a:lnTo>
                      <a:pt x="473" y="352"/>
                    </a:lnTo>
                    <a:lnTo>
                      <a:pt x="0" y="35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85">
                <a:extLst>
                  <a:ext uri="{FF2B5EF4-FFF2-40B4-BE49-F238E27FC236}">
                    <a16:creationId xmlns:a16="http://schemas.microsoft.com/office/drawing/2014/main" id="{0A7FD4E5-0F05-433A-9809-3BEAEF510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1700"/>
                <a:ext cx="577" cy="3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0" y="0"/>
                  </a:cxn>
                  <a:cxn ang="0">
                    <a:pos x="506" y="36"/>
                  </a:cxn>
                  <a:cxn ang="0">
                    <a:pos x="503" y="81"/>
                  </a:cxn>
                  <a:cxn ang="0">
                    <a:pos x="551" y="126"/>
                  </a:cxn>
                  <a:cxn ang="0">
                    <a:pos x="576" y="180"/>
                  </a:cxn>
                  <a:cxn ang="0">
                    <a:pos x="506" y="231"/>
                  </a:cxn>
                  <a:cxn ang="0">
                    <a:pos x="519" y="265"/>
                  </a:cxn>
                  <a:cxn ang="0">
                    <a:pos x="461" y="326"/>
                  </a:cxn>
                  <a:cxn ang="0">
                    <a:pos x="68" y="326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577" h="327">
                    <a:moveTo>
                      <a:pt x="0" y="0"/>
                    </a:moveTo>
                    <a:lnTo>
                      <a:pt x="490" y="0"/>
                    </a:lnTo>
                    <a:lnTo>
                      <a:pt x="506" y="36"/>
                    </a:lnTo>
                    <a:lnTo>
                      <a:pt x="503" y="81"/>
                    </a:lnTo>
                    <a:lnTo>
                      <a:pt x="551" y="126"/>
                    </a:lnTo>
                    <a:lnTo>
                      <a:pt x="576" y="180"/>
                    </a:lnTo>
                    <a:lnTo>
                      <a:pt x="506" y="231"/>
                    </a:lnTo>
                    <a:lnTo>
                      <a:pt x="519" y="265"/>
                    </a:lnTo>
                    <a:lnTo>
                      <a:pt x="461" y="326"/>
                    </a:lnTo>
                    <a:lnTo>
                      <a:pt x="68" y="326"/>
                    </a:lnTo>
                    <a:lnTo>
                      <a:pt x="0" y="11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86">
                <a:extLst>
                  <a:ext uri="{FF2B5EF4-FFF2-40B4-BE49-F238E27FC236}">
                    <a16:creationId xmlns:a16="http://schemas.microsoft.com/office/drawing/2014/main" id="{3D6CEA90-96BE-4042-BA01-0FD59B8C2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056"/>
                <a:ext cx="591" cy="6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7" y="0"/>
                  </a:cxn>
                  <a:cxn ang="0">
                    <a:pos x="590" y="78"/>
                  </a:cxn>
                  <a:cxn ang="0">
                    <a:pos x="454" y="204"/>
                  </a:cxn>
                  <a:cxn ang="0">
                    <a:pos x="398" y="397"/>
                  </a:cxn>
                  <a:cxn ang="0">
                    <a:pos x="398" y="500"/>
                  </a:cxn>
                  <a:cxn ang="0">
                    <a:pos x="532" y="598"/>
                  </a:cxn>
                  <a:cxn ang="0">
                    <a:pos x="540" y="647"/>
                  </a:cxn>
                  <a:cxn ang="0">
                    <a:pos x="78" y="647"/>
                  </a:cxn>
                  <a:cxn ang="0">
                    <a:pos x="78" y="460"/>
                  </a:cxn>
                  <a:cxn ang="0">
                    <a:pos x="39" y="413"/>
                  </a:cxn>
                  <a:cxn ang="0">
                    <a:pos x="65" y="384"/>
                  </a:cxn>
                  <a:cxn ang="0">
                    <a:pos x="65" y="343"/>
                  </a:cxn>
                  <a:cxn ang="0">
                    <a:pos x="49" y="230"/>
                  </a:cxn>
                  <a:cxn ang="0">
                    <a:pos x="0" y="0"/>
                  </a:cxn>
                </a:cxnLst>
                <a:rect l="0" t="0" r="r" b="b"/>
                <a:pathLst>
                  <a:path w="591" h="648">
                    <a:moveTo>
                      <a:pt x="0" y="0"/>
                    </a:moveTo>
                    <a:lnTo>
                      <a:pt x="197" y="0"/>
                    </a:lnTo>
                    <a:lnTo>
                      <a:pt x="590" y="78"/>
                    </a:lnTo>
                    <a:lnTo>
                      <a:pt x="454" y="204"/>
                    </a:lnTo>
                    <a:lnTo>
                      <a:pt x="398" y="397"/>
                    </a:lnTo>
                    <a:lnTo>
                      <a:pt x="398" y="500"/>
                    </a:lnTo>
                    <a:lnTo>
                      <a:pt x="532" y="598"/>
                    </a:lnTo>
                    <a:lnTo>
                      <a:pt x="540" y="647"/>
                    </a:lnTo>
                    <a:lnTo>
                      <a:pt x="78" y="647"/>
                    </a:lnTo>
                    <a:lnTo>
                      <a:pt x="78" y="460"/>
                    </a:lnTo>
                    <a:lnTo>
                      <a:pt x="39" y="413"/>
                    </a:lnTo>
                    <a:lnTo>
                      <a:pt x="65" y="384"/>
                    </a:lnTo>
                    <a:lnTo>
                      <a:pt x="65" y="343"/>
                    </a:lnTo>
                    <a:lnTo>
                      <a:pt x="49" y="230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87">
                <a:extLst>
                  <a:ext uri="{FF2B5EF4-FFF2-40B4-BE49-F238E27FC236}">
                    <a16:creationId xmlns:a16="http://schemas.microsoft.com/office/drawing/2014/main" id="{291A2436-88A5-4301-B12A-359AE5352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96"/>
                <a:ext cx="516" cy="529"/>
              </a:xfrm>
              <a:custGeom>
                <a:avLst/>
                <a:gdLst/>
                <a:ahLst/>
                <a:cxnLst>
                  <a:cxn ang="0">
                    <a:pos x="31" y="39"/>
                  </a:cxn>
                  <a:cxn ang="0">
                    <a:pos x="162" y="0"/>
                  </a:cxn>
                  <a:cxn ang="0">
                    <a:pos x="189" y="49"/>
                  </a:cxn>
                  <a:cxn ang="0">
                    <a:pos x="366" y="137"/>
                  </a:cxn>
                  <a:cxn ang="0">
                    <a:pos x="407" y="187"/>
                  </a:cxn>
                  <a:cxn ang="0">
                    <a:pos x="420" y="236"/>
                  </a:cxn>
                  <a:cxn ang="0">
                    <a:pos x="488" y="224"/>
                  </a:cxn>
                  <a:cxn ang="0">
                    <a:pos x="515" y="246"/>
                  </a:cxn>
                  <a:cxn ang="0">
                    <a:pos x="457" y="330"/>
                  </a:cxn>
                  <a:cxn ang="0">
                    <a:pos x="428" y="528"/>
                  </a:cxn>
                  <a:cxn ang="0">
                    <a:pos x="199" y="528"/>
                  </a:cxn>
                  <a:cxn ang="0">
                    <a:pos x="155" y="491"/>
                  </a:cxn>
                  <a:cxn ang="0">
                    <a:pos x="157" y="443"/>
                  </a:cxn>
                  <a:cxn ang="0">
                    <a:pos x="139" y="400"/>
                  </a:cxn>
                  <a:cxn ang="0">
                    <a:pos x="134" y="357"/>
                  </a:cxn>
                  <a:cxn ang="0">
                    <a:pos x="0" y="260"/>
                  </a:cxn>
                  <a:cxn ang="0">
                    <a:pos x="0" y="161"/>
                  </a:cxn>
                  <a:cxn ang="0">
                    <a:pos x="31" y="39"/>
                  </a:cxn>
                </a:cxnLst>
                <a:rect l="0" t="0" r="r" b="b"/>
                <a:pathLst>
                  <a:path w="516" h="529">
                    <a:moveTo>
                      <a:pt x="31" y="39"/>
                    </a:moveTo>
                    <a:lnTo>
                      <a:pt x="162" y="0"/>
                    </a:lnTo>
                    <a:lnTo>
                      <a:pt x="189" y="49"/>
                    </a:lnTo>
                    <a:lnTo>
                      <a:pt x="366" y="137"/>
                    </a:lnTo>
                    <a:lnTo>
                      <a:pt x="407" y="187"/>
                    </a:lnTo>
                    <a:lnTo>
                      <a:pt x="420" y="236"/>
                    </a:lnTo>
                    <a:lnTo>
                      <a:pt x="488" y="224"/>
                    </a:lnTo>
                    <a:lnTo>
                      <a:pt x="515" y="246"/>
                    </a:lnTo>
                    <a:lnTo>
                      <a:pt x="457" y="330"/>
                    </a:lnTo>
                    <a:lnTo>
                      <a:pt x="428" y="528"/>
                    </a:lnTo>
                    <a:lnTo>
                      <a:pt x="199" y="528"/>
                    </a:lnTo>
                    <a:lnTo>
                      <a:pt x="155" y="491"/>
                    </a:lnTo>
                    <a:lnTo>
                      <a:pt x="157" y="443"/>
                    </a:lnTo>
                    <a:lnTo>
                      <a:pt x="139" y="400"/>
                    </a:lnTo>
                    <a:lnTo>
                      <a:pt x="134" y="357"/>
                    </a:lnTo>
                    <a:lnTo>
                      <a:pt x="0" y="260"/>
                    </a:lnTo>
                    <a:lnTo>
                      <a:pt x="0" y="161"/>
                    </a:lnTo>
                    <a:lnTo>
                      <a:pt x="31" y="39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88">
                <a:extLst>
                  <a:ext uri="{FF2B5EF4-FFF2-40B4-BE49-F238E27FC236}">
                    <a16:creationId xmlns:a16="http://schemas.microsoft.com/office/drawing/2014/main" id="{87230E09-CA9F-43B2-88E2-9A7A01692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" y="1243"/>
                <a:ext cx="644" cy="287"/>
              </a:xfrm>
              <a:custGeom>
                <a:avLst/>
                <a:gdLst>
                  <a:gd name="connsiteX0" fmla="*/ 0 w 10817"/>
                  <a:gd name="connsiteY0" fmla="*/ 3403 h 9965"/>
                  <a:gd name="connsiteX1" fmla="*/ 3092 w 10817"/>
                  <a:gd name="connsiteY1" fmla="*/ 6806 h 9965"/>
                  <a:gd name="connsiteX2" fmla="*/ 3697 w 10817"/>
                  <a:gd name="connsiteY2" fmla="*/ 8438 h 9965"/>
                  <a:gd name="connsiteX3" fmla="*/ 3916 w 10817"/>
                  <a:gd name="connsiteY3" fmla="*/ 9965 h 9965"/>
                  <a:gd name="connsiteX4" fmla="*/ 5630 w 10817"/>
                  <a:gd name="connsiteY4" fmla="*/ 6458 h 9965"/>
                  <a:gd name="connsiteX5" fmla="*/ 10817 w 10817"/>
                  <a:gd name="connsiteY5" fmla="*/ 5625 h 9965"/>
                  <a:gd name="connsiteX6" fmla="*/ 8050 w 10817"/>
                  <a:gd name="connsiteY6" fmla="*/ 2569 h 9965"/>
                  <a:gd name="connsiteX7" fmla="*/ 5496 w 10817"/>
                  <a:gd name="connsiteY7" fmla="*/ 4896 h 9965"/>
                  <a:gd name="connsiteX8" fmla="*/ 3059 w 10817"/>
                  <a:gd name="connsiteY8" fmla="*/ 2847 h 9965"/>
                  <a:gd name="connsiteX9" fmla="*/ 4487 w 10817"/>
                  <a:gd name="connsiteY9" fmla="*/ 382 h 9965"/>
                  <a:gd name="connsiteX10" fmla="*/ 3227 w 10817"/>
                  <a:gd name="connsiteY10" fmla="*/ 0 h 9965"/>
                  <a:gd name="connsiteX11" fmla="*/ 0 w 10817"/>
                  <a:gd name="connsiteY11" fmla="*/ 3403 h 9965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754 w 10000"/>
                  <a:gd name="connsiteY5" fmla="*/ 5934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10000 w 10000"/>
                  <a:gd name="connsiteY5" fmla="*/ 5645 h 10000"/>
                  <a:gd name="connsiteX6" fmla="*/ 7442 w 10000"/>
                  <a:gd name="connsiteY6" fmla="*/ 2578 h 10000"/>
                  <a:gd name="connsiteX7" fmla="*/ 5081 w 10000"/>
                  <a:gd name="connsiteY7" fmla="*/ 4913 h 10000"/>
                  <a:gd name="connsiteX8" fmla="*/ 2828 w 10000"/>
                  <a:gd name="connsiteY8" fmla="*/ 2857 h 10000"/>
                  <a:gd name="connsiteX9" fmla="*/ 4148 w 10000"/>
                  <a:gd name="connsiteY9" fmla="*/ 383 h 10000"/>
                  <a:gd name="connsiteX10" fmla="*/ 2983 w 10000"/>
                  <a:gd name="connsiteY10" fmla="*/ 0 h 10000"/>
                  <a:gd name="connsiteX11" fmla="*/ 0 w 10000"/>
                  <a:gd name="connsiteY11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7263 w 10000"/>
                  <a:gd name="connsiteY5" fmla="*/ 6101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7959 w 10000"/>
                  <a:gd name="connsiteY5" fmla="*/ 6603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10000 w 10000"/>
                  <a:gd name="connsiteY5" fmla="*/ 5645 h 10000"/>
                  <a:gd name="connsiteX6" fmla="*/ 7442 w 10000"/>
                  <a:gd name="connsiteY6" fmla="*/ 2578 h 10000"/>
                  <a:gd name="connsiteX7" fmla="*/ 5081 w 10000"/>
                  <a:gd name="connsiteY7" fmla="*/ 4913 h 10000"/>
                  <a:gd name="connsiteX8" fmla="*/ 2828 w 10000"/>
                  <a:gd name="connsiteY8" fmla="*/ 2857 h 10000"/>
                  <a:gd name="connsiteX9" fmla="*/ 4148 w 10000"/>
                  <a:gd name="connsiteY9" fmla="*/ 383 h 10000"/>
                  <a:gd name="connsiteX10" fmla="*/ 2983 w 10000"/>
                  <a:gd name="connsiteY10" fmla="*/ 0 h 10000"/>
                  <a:gd name="connsiteX11" fmla="*/ 0 w 10000"/>
                  <a:gd name="connsiteY11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7909 w 10000"/>
                  <a:gd name="connsiteY5" fmla="*/ 6101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083 w 10000"/>
                  <a:gd name="connsiteY5" fmla="*/ 6881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083 w 10000"/>
                  <a:gd name="connsiteY5" fmla="*/ 6881 h 10000"/>
                  <a:gd name="connsiteX6" fmla="*/ 9151 w 10000"/>
                  <a:gd name="connsiteY6" fmla="*/ 6157 h 10000"/>
                  <a:gd name="connsiteX7" fmla="*/ 10000 w 10000"/>
                  <a:gd name="connsiteY7" fmla="*/ 5645 h 10000"/>
                  <a:gd name="connsiteX8" fmla="*/ 7442 w 10000"/>
                  <a:gd name="connsiteY8" fmla="*/ 2578 h 10000"/>
                  <a:gd name="connsiteX9" fmla="*/ 5081 w 10000"/>
                  <a:gd name="connsiteY9" fmla="*/ 4913 h 10000"/>
                  <a:gd name="connsiteX10" fmla="*/ 2828 w 10000"/>
                  <a:gd name="connsiteY10" fmla="*/ 2857 h 10000"/>
                  <a:gd name="connsiteX11" fmla="*/ 4148 w 10000"/>
                  <a:gd name="connsiteY11" fmla="*/ 383 h 10000"/>
                  <a:gd name="connsiteX12" fmla="*/ 2983 w 10000"/>
                  <a:gd name="connsiteY12" fmla="*/ 0 h 10000"/>
                  <a:gd name="connsiteX13" fmla="*/ 0 w 10000"/>
                  <a:gd name="connsiteY13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083 w 10000"/>
                  <a:gd name="connsiteY5" fmla="*/ 6881 h 10000"/>
                  <a:gd name="connsiteX6" fmla="*/ 8803 w 10000"/>
                  <a:gd name="connsiteY6" fmla="*/ 5990 h 10000"/>
                  <a:gd name="connsiteX7" fmla="*/ 10000 w 10000"/>
                  <a:gd name="connsiteY7" fmla="*/ 5645 h 10000"/>
                  <a:gd name="connsiteX8" fmla="*/ 7442 w 10000"/>
                  <a:gd name="connsiteY8" fmla="*/ 2578 h 10000"/>
                  <a:gd name="connsiteX9" fmla="*/ 5081 w 10000"/>
                  <a:gd name="connsiteY9" fmla="*/ 4913 h 10000"/>
                  <a:gd name="connsiteX10" fmla="*/ 2828 w 10000"/>
                  <a:gd name="connsiteY10" fmla="*/ 2857 h 10000"/>
                  <a:gd name="connsiteX11" fmla="*/ 4148 w 10000"/>
                  <a:gd name="connsiteY11" fmla="*/ 383 h 10000"/>
                  <a:gd name="connsiteX12" fmla="*/ 2983 w 10000"/>
                  <a:gd name="connsiteY12" fmla="*/ 0 h 10000"/>
                  <a:gd name="connsiteX13" fmla="*/ 0 w 10000"/>
                  <a:gd name="connsiteY13" fmla="*/ 34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00" h="10000">
                    <a:moveTo>
                      <a:pt x="0" y="3415"/>
                    </a:moveTo>
                    <a:lnTo>
                      <a:pt x="2858" y="6830"/>
                    </a:lnTo>
                    <a:lnTo>
                      <a:pt x="3418" y="8468"/>
                    </a:lnTo>
                    <a:cubicBezTo>
                      <a:pt x="3485" y="8979"/>
                      <a:pt x="3553" y="9489"/>
                      <a:pt x="3620" y="10000"/>
                    </a:cubicBezTo>
                    <a:lnTo>
                      <a:pt x="5205" y="6481"/>
                    </a:lnTo>
                    <a:lnTo>
                      <a:pt x="8083" y="6881"/>
                    </a:lnTo>
                    <a:lnTo>
                      <a:pt x="8803" y="5990"/>
                    </a:lnTo>
                    <a:lnTo>
                      <a:pt x="10000" y="5645"/>
                    </a:lnTo>
                    <a:lnTo>
                      <a:pt x="7442" y="2578"/>
                    </a:lnTo>
                    <a:lnTo>
                      <a:pt x="5081" y="4913"/>
                    </a:lnTo>
                    <a:lnTo>
                      <a:pt x="2828" y="2857"/>
                    </a:lnTo>
                    <a:lnTo>
                      <a:pt x="4148" y="383"/>
                    </a:lnTo>
                    <a:lnTo>
                      <a:pt x="2983" y="0"/>
                    </a:lnTo>
                    <a:lnTo>
                      <a:pt x="0" y="3415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3" name="Freeform 89">
                <a:extLst>
                  <a:ext uri="{FF2B5EF4-FFF2-40B4-BE49-F238E27FC236}">
                    <a16:creationId xmlns:a16="http://schemas.microsoft.com/office/drawing/2014/main" id="{64E07F8E-081A-43DA-8F5C-29681CFDA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1460"/>
                <a:ext cx="387" cy="449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307" y="36"/>
                  </a:cxn>
                  <a:cxn ang="0">
                    <a:pos x="333" y="124"/>
                  </a:cxn>
                  <a:cxn ang="0">
                    <a:pos x="261" y="198"/>
                  </a:cxn>
                  <a:cxn ang="0">
                    <a:pos x="279" y="231"/>
                  </a:cxn>
                  <a:cxn ang="0">
                    <a:pos x="349" y="193"/>
                  </a:cxn>
                  <a:cxn ang="0">
                    <a:pos x="378" y="201"/>
                  </a:cxn>
                  <a:cxn ang="0">
                    <a:pos x="386" y="321"/>
                  </a:cxn>
                  <a:cxn ang="0">
                    <a:pos x="309" y="423"/>
                  </a:cxn>
                  <a:cxn ang="0">
                    <a:pos x="309" y="448"/>
                  </a:cxn>
                  <a:cxn ang="0">
                    <a:pos x="0" y="448"/>
                  </a:cxn>
                  <a:cxn ang="0">
                    <a:pos x="44" y="321"/>
                  </a:cxn>
                  <a:cxn ang="0">
                    <a:pos x="21" y="223"/>
                  </a:cxn>
                  <a:cxn ang="0">
                    <a:pos x="61" y="119"/>
                  </a:cxn>
                  <a:cxn ang="0">
                    <a:pos x="183" y="0"/>
                  </a:cxn>
                </a:cxnLst>
                <a:rect l="0" t="0" r="r" b="b"/>
                <a:pathLst>
                  <a:path w="387" h="449">
                    <a:moveTo>
                      <a:pt x="183" y="0"/>
                    </a:moveTo>
                    <a:lnTo>
                      <a:pt x="307" y="36"/>
                    </a:lnTo>
                    <a:lnTo>
                      <a:pt x="333" y="124"/>
                    </a:lnTo>
                    <a:lnTo>
                      <a:pt x="261" y="198"/>
                    </a:lnTo>
                    <a:lnTo>
                      <a:pt x="279" y="231"/>
                    </a:lnTo>
                    <a:lnTo>
                      <a:pt x="349" y="193"/>
                    </a:lnTo>
                    <a:lnTo>
                      <a:pt x="378" y="201"/>
                    </a:lnTo>
                    <a:lnTo>
                      <a:pt x="386" y="321"/>
                    </a:lnTo>
                    <a:lnTo>
                      <a:pt x="309" y="423"/>
                    </a:lnTo>
                    <a:lnTo>
                      <a:pt x="309" y="448"/>
                    </a:lnTo>
                    <a:lnTo>
                      <a:pt x="0" y="448"/>
                    </a:lnTo>
                    <a:lnTo>
                      <a:pt x="44" y="321"/>
                    </a:lnTo>
                    <a:lnTo>
                      <a:pt x="21" y="223"/>
                    </a:lnTo>
                    <a:lnTo>
                      <a:pt x="61" y="119"/>
                    </a:lnTo>
                    <a:lnTo>
                      <a:pt x="183" y="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90">
                <a:extLst>
                  <a:ext uri="{FF2B5EF4-FFF2-40B4-BE49-F238E27FC236}">
                    <a16:creationId xmlns:a16="http://schemas.microsoft.com/office/drawing/2014/main" id="{B68ACA54-D937-4D82-AE64-F4A12D42D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1824"/>
                <a:ext cx="353" cy="599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320" y="0"/>
                  </a:cxn>
                  <a:cxn ang="0">
                    <a:pos x="349" y="89"/>
                  </a:cxn>
                  <a:cxn ang="0">
                    <a:pos x="349" y="396"/>
                  </a:cxn>
                  <a:cxn ang="0">
                    <a:pos x="352" y="423"/>
                  </a:cxn>
                  <a:cxn ang="0">
                    <a:pos x="307" y="476"/>
                  </a:cxn>
                  <a:cxn ang="0">
                    <a:pos x="296" y="538"/>
                  </a:cxn>
                  <a:cxn ang="0">
                    <a:pos x="211" y="598"/>
                  </a:cxn>
                  <a:cxn ang="0">
                    <a:pos x="172" y="584"/>
                  </a:cxn>
                  <a:cxn ang="0">
                    <a:pos x="84" y="457"/>
                  </a:cxn>
                  <a:cxn ang="0">
                    <a:pos x="109" y="418"/>
                  </a:cxn>
                  <a:cxn ang="0">
                    <a:pos x="73" y="393"/>
                  </a:cxn>
                  <a:cxn ang="0">
                    <a:pos x="0" y="274"/>
                  </a:cxn>
                  <a:cxn ang="0">
                    <a:pos x="5" y="199"/>
                  </a:cxn>
                  <a:cxn ang="0">
                    <a:pos x="57" y="139"/>
                  </a:cxn>
                  <a:cxn ang="0">
                    <a:pos x="44" y="104"/>
                  </a:cxn>
                  <a:cxn ang="0">
                    <a:pos x="111" y="56"/>
                  </a:cxn>
                  <a:cxn ang="0">
                    <a:pos x="89" y="0"/>
                  </a:cxn>
                </a:cxnLst>
                <a:rect l="0" t="0" r="r" b="b"/>
                <a:pathLst>
                  <a:path w="353" h="599">
                    <a:moveTo>
                      <a:pt x="89" y="0"/>
                    </a:moveTo>
                    <a:lnTo>
                      <a:pt x="320" y="0"/>
                    </a:lnTo>
                    <a:lnTo>
                      <a:pt x="349" y="89"/>
                    </a:lnTo>
                    <a:lnTo>
                      <a:pt x="349" y="396"/>
                    </a:lnTo>
                    <a:lnTo>
                      <a:pt x="352" y="423"/>
                    </a:lnTo>
                    <a:lnTo>
                      <a:pt x="307" y="476"/>
                    </a:lnTo>
                    <a:lnTo>
                      <a:pt x="296" y="538"/>
                    </a:lnTo>
                    <a:lnTo>
                      <a:pt x="211" y="598"/>
                    </a:lnTo>
                    <a:lnTo>
                      <a:pt x="172" y="584"/>
                    </a:lnTo>
                    <a:lnTo>
                      <a:pt x="84" y="457"/>
                    </a:lnTo>
                    <a:lnTo>
                      <a:pt x="109" y="418"/>
                    </a:lnTo>
                    <a:lnTo>
                      <a:pt x="73" y="393"/>
                    </a:lnTo>
                    <a:lnTo>
                      <a:pt x="0" y="274"/>
                    </a:lnTo>
                    <a:lnTo>
                      <a:pt x="5" y="199"/>
                    </a:lnTo>
                    <a:lnTo>
                      <a:pt x="57" y="139"/>
                    </a:lnTo>
                    <a:lnTo>
                      <a:pt x="44" y="104"/>
                    </a:lnTo>
                    <a:lnTo>
                      <a:pt x="111" y="56"/>
                    </a:lnTo>
                    <a:lnTo>
                      <a:pt x="89" y="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91">
                <a:extLst>
                  <a:ext uri="{FF2B5EF4-FFF2-40B4-BE49-F238E27FC236}">
                    <a16:creationId xmlns:a16="http://schemas.microsoft.com/office/drawing/2014/main" id="{58F8BCBC-17D1-4B1C-BBEF-35726606A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026"/>
                <a:ext cx="604" cy="5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7" y="0"/>
                  </a:cxn>
                  <a:cxn ang="0">
                    <a:pos x="391" y="69"/>
                  </a:cxn>
                  <a:cxn ang="0">
                    <a:pos x="465" y="194"/>
                  </a:cxn>
                  <a:cxn ang="0">
                    <a:pos x="500" y="216"/>
                  </a:cxn>
                  <a:cxn ang="0">
                    <a:pos x="478" y="253"/>
                  </a:cxn>
                  <a:cxn ang="0">
                    <a:pos x="563" y="383"/>
                  </a:cxn>
                  <a:cxn ang="0">
                    <a:pos x="603" y="396"/>
                  </a:cxn>
                  <a:cxn ang="0">
                    <a:pos x="550" y="521"/>
                  </a:cxn>
                  <a:cxn ang="0">
                    <a:pos x="498" y="521"/>
                  </a:cxn>
                  <a:cxn ang="0">
                    <a:pos x="513" y="467"/>
                  </a:cxn>
                  <a:cxn ang="0">
                    <a:pos x="114" y="467"/>
                  </a:cxn>
                  <a:cxn ang="0">
                    <a:pos x="94" y="409"/>
                  </a:cxn>
                  <a:cxn ang="0">
                    <a:pos x="94" y="165"/>
                  </a:cxn>
                  <a:cxn ang="0">
                    <a:pos x="52" y="125"/>
                  </a:cxn>
                  <a:cxn ang="0">
                    <a:pos x="78" y="97"/>
                  </a:cxn>
                  <a:cxn ang="0">
                    <a:pos x="0" y="0"/>
                  </a:cxn>
                </a:cxnLst>
                <a:rect l="0" t="0" r="r" b="b"/>
                <a:pathLst>
                  <a:path w="604" h="522">
                    <a:moveTo>
                      <a:pt x="0" y="0"/>
                    </a:moveTo>
                    <a:lnTo>
                      <a:pt x="397" y="0"/>
                    </a:lnTo>
                    <a:lnTo>
                      <a:pt x="391" y="69"/>
                    </a:lnTo>
                    <a:lnTo>
                      <a:pt x="465" y="194"/>
                    </a:lnTo>
                    <a:lnTo>
                      <a:pt x="500" y="216"/>
                    </a:lnTo>
                    <a:lnTo>
                      <a:pt x="478" y="253"/>
                    </a:lnTo>
                    <a:lnTo>
                      <a:pt x="563" y="383"/>
                    </a:lnTo>
                    <a:lnTo>
                      <a:pt x="603" y="396"/>
                    </a:lnTo>
                    <a:lnTo>
                      <a:pt x="550" y="521"/>
                    </a:lnTo>
                    <a:lnTo>
                      <a:pt x="498" y="521"/>
                    </a:lnTo>
                    <a:lnTo>
                      <a:pt x="513" y="467"/>
                    </a:lnTo>
                    <a:lnTo>
                      <a:pt x="114" y="467"/>
                    </a:lnTo>
                    <a:lnTo>
                      <a:pt x="94" y="409"/>
                    </a:lnTo>
                    <a:lnTo>
                      <a:pt x="94" y="165"/>
                    </a:lnTo>
                    <a:lnTo>
                      <a:pt x="52" y="125"/>
                    </a:lnTo>
                    <a:lnTo>
                      <a:pt x="78" y="9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92">
                <a:extLst>
                  <a:ext uri="{FF2B5EF4-FFF2-40B4-BE49-F238E27FC236}">
                    <a16:creationId xmlns:a16="http://schemas.microsoft.com/office/drawing/2014/main" id="{A27523BB-70FC-45D5-B981-DFCB00819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1879"/>
                <a:ext cx="393" cy="39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46" y="27"/>
                  </a:cxn>
                  <a:cxn ang="0">
                    <a:pos x="201" y="53"/>
                  </a:cxn>
                  <a:cxn ang="0">
                    <a:pos x="284" y="53"/>
                  </a:cxn>
                  <a:cxn ang="0">
                    <a:pos x="392" y="0"/>
                  </a:cxn>
                  <a:cxn ang="0">
                    <a:pos x="392" y="173"/>
                  </a:cxn>
                  <a:cxn ang="0">
                    <a:pos x="376" y="181"/>
                  </a:cxn>
                  <a:cxn ang="0">
                    <a:pos x="323" y="285"/>
                  </a:cxn>
                  <a:cxn ang="0">
                    <a:pos x="294" y="285"/>
                  </a:cxn>
                  <a:cxn ang="0">
                    <a:pos x="199" y="397"/>
                  </a:cxn>
                  <a:cxn ang="0">
                    <a:pos x="167" y="368"/>
                  </a:cxn>
                  <a:cxn ang="0">
                    <a:pos x="119" y="381"/>
                  </a:cxn>
                  <a:cxn ang="0">
                    <a:pos x="0" y="282"/>
                  </a:cxn>
                  <a:cxn ang="0">
                    <a:pos x="0" y="27"/>
                  </a:cxn>
                </a:cxnLst>
                <a:rect l="0" t="0" r="r" b="b"/>
                <a:pathLst>
                  <a:path w="393" h="398">
                    <a:moveTo>
                      <a:pt x="0" y="27"/>
                    </a:moveTo>
                    <a:lnTo>
                      <a:pt x="146" y="27"/>
                    </a:lnTo>
                    <a:lnTo>
                      <a:pt x="201" y="53"/>
                    </a:lnTo>
                    <a:lnTo>
                      <a:pt x="284" y="53"/>
                    </a:lnTo>
                    <a:lnTo>
                      <a:pt x="392" y="0"/>
                    </a:lnTo>
                    <a:lnTo>
                      <a:pt x="392" y="173"/>
                    </a:lnTo>
                    <a:lnTo>
                      <a:pt x="376" y="181"/>
                    </a:lnTo>
                    <a:lnTo>
                      <a:pt x="323" y="285"/>
                    </a:lnTo>
                    <a:lnTo>
                      <a:pt x="294" y="285"/>
                    </a:lnTo>
                    <a:lnTo>
                      <a:pt x="199" y="397"/>
                    </a:lnTo>
                    <a:lnTo>
                      <a:pt x="167" y="368"/>
                    </a:lnTo>
                    <a:lnTo>
                      <a:pt x="119" y="381"/>
                    </a:lnTo>
                    <a:lnTo>
                      <a:pt x="0" y="282"/>
                    </a:lnTo>
                    <a:lnTo>
                      <a:pt x="0" y="27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93">
                <a:extLst>
                  <a:ext uri="{FF2B5EF4-FFF2-40B4-BE49-F238E27FC236}">
                    <a16:creationId xmlns:a16="http://schemas.microsoft.com/office/drawing/2014/main" id="{A4F0DA5F-73DC-4F5F-AC9B-A0D07947D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056"/>
                <a:ext cx="1049" cy="5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48" y="0"/>
                  </a:cxn>
                  <a:cxn ang="0">
                    <a:pos x="1048" y="467"/>
                  </a:cxn>
                  <a:cxn ang="0">
                    <a:pos x="430" y="467"/>
                  </a:cxn>
                  <a:cxn ang="0">
                    <a:pos x="430" y="496"/>
                  </a:cxn>
                  <a:cxn ang="0">
                    <a:pos x="282" y="540"/>
                  </a:cxn>
                  <a:cxn ang="0">
                    <a:pos x="194" y="389"/>
                  </a:cxn>
                  <a:cxn ang="0">
                    <a:pos x="141" y="410"/>
                  </a:cxn>
                  <a:cxn ang="0">
                    <a:pos x="128" y="381"/>
                  </a:cxn>
                  <a:cxn ang="0">
                    <a:pos x="160" y="301"/>
                  </a:cxn>
                  <a:cxn ang="0">
                    <a:pos x="0" y="136"/>
                  </a:cxn>
                  <a:cxn ang="0">
                    <a:pos x="2" y="0"/>
                  </a:cxn>
                </a:cxnLst>
                <a:rect l="0" t="0" r="r" b="b"/>
                <a:pathLst>
                  <a:path w="1049" h="541">
                    <a:moveTo>
                      <a:pt x="2" y="0"/>
                    </a:moveTo>
                    <a:lnTo>
                      <a:pt x="1048" y="0"/>
                    </a:lnTo>
                    <a:lnTo>
                      <a:pt x="1048" y="467"/>
                    </a:lnTo>
                    <a:lnTo>
                      <a:pt x="430" y="467"/>
                    </a:lnTo>
                    <a:lnTo>
                      <a:pt x="430" y="496"/>
                    </a:lnTo>
                    <a:lnTo>
                      <a:pt x="282" y="540"/>
                    </a:lnTo>
                    <a:lnTo>
                      <a:pt x="194" y="389"/>
                    </a:lnTo>
                    <a:lnTo>
                      <a:pt x="141" y="410"/>
                    </a:lnTo>
                    <a:lnTo>
                      <a:pt x="128" y="381"/>
                    </a:lnTo>
                    <a:lnTo>
                      <a:pt x="160" y="301"/>
                    </a:lnTo>
                    <a:lnTo>
                      <a:pt x="0" y="136"/>
                    </a:lnTo>
                    <a:lnTo>
                      <a:pt x="2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94">
                <a:extLst>
                  <a:ext uri="{FF2B5EF4-FFF2-40B4-BE49-F238E27FC236}">
                    <a16:creationId xmlns:a16="http://schemas.microsoft.com/office/drawing/2014/main" id="{CE4EB54E-B708-49DB-B66B-AB14AB314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1527"/>
                <a:ext cx="618" cy="4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7" y="0"/>
                  </a:cxn>
                  <a:cxn ang="0">
                    <a:pos x="617" y="457"/>
                  </a:cxn>
                  <a:cxn ang="0">
                    <a:pos x="0" y="457"/>
                  </a:cxn>
                  <a:cxn ang="0">
                    <a:pos x="0" y="0"/>
                  </a:cxn>
                </a:cxnLst>
                <a:rect l="0" t="0" r="r" b="b"/>
                <a:pathLst>
                  <a:path w="618" h="458">
                    <a:moveTo>
                      <a:pt x="0" y="0"/>
                    </a:moveTo>
                    <a:lnTo>
                      <a:pt x="617" y="0"/>
                    </a:lnTo>
                    <a:lnTo>
                      <a:pt x="617" y="457"/>
                    </a:lnTo>
                    <a:lnTo>
                      <a:pt x="0" y="457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95">
                <a:extLst>
                  <a:ext uri="{FF2B5EF4-FFF2-40B4-BE49-F238E27FC236}">
                    <a16:creationId xmlns:a16="http://schemas.microsoft.com/office/drawing/2014/main" id="{52C34BBA-1C4A-418E-8661-966D7FC5A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3" y="1757"/>
                <a:ext cx="764" cy="3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525" y="26"/>
                  </a:cxn>
                  <a:cxn ang="0">
                    <a:pos x="634" y="61"/>
                  </a:cxn>
                  <a:cxn ang="0">
                    <a:pos x="705" y="276"/>
                  </a:cxn>
                  <a:cxn ang="0">
                    <a:pos x="763" y="345"/>
                  </a:cxn>
                  <a:cxn ang="0">
                    <a:pos x="164" y="345"/>
                  </a:cxn>
                  <a:cxn ang="0">
                    <a:pos x="164" y="225"/>
                  </a:cxn>
                  <a:cxn ang="0">
                    <a:pos x="0" y="225"/>
                  </a:cxn>
                  <a:cxn ang="0">
                    <a:pos x="0" y="0"/>
                  </a:cxn>
                </a:cxnLst>
                <a:rect l="0" t="0" r="r" b="b"/>
                <a:pathLst>
                  <a:path w="764" h="346">
                    <a:moveTo>
                      <a:pt x="0" y="0"/>
                    </a:moveTo>
                    <a:lnTo>
                      <a:pt x="475" y="0"/>
                    </a:lnTo>
                    <a:lnTo>
                      <a:pt x="525" y="26"/>
                    </a:lnTo>
                    <a:lnTo>
                      <a:pt x="634" y="61"/>
                    </a:lnTo>
                    <a:lnTo>
                      <a:pt x="705" y="276"/>
                    </a:lnTo>
                    <a:lnTo>
                      <a:pt x="763" y="345"/>
                    </a:lnTo>
                    <a:lnTo>
                      <a:pt x="164" y="345"/>
                    </a:lnTo>
                    <a:lnTo>
                      <a:pt x="164" y="225"/>
                    </a:lnTo>
                    <a:lnTo>
                      <a:pt x="0" y="22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96">
                <a:extLst>
                  <a:ext uri="{FF2B5EF4-FFF2-40B4-BE49-F238E27FC236}">
                    <a16:creationId xmlns:a16="http://schemas.microsoft.com/office/drawing/2014/main" id="{EE6AF5A4-7C6D-4C86-B49D-A563C6B8F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1984"/>
                <a:ext cx="596" cy="4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5" y="0"/>
                  </a:cxn>
                  <a:cxn ang="0">
                    <a:pos x="595" y="445"/>
                  </a:cxn>
                  <a:cxn ang="0">
                    <a:pos x="0" y="445"/>
                  </a:cxn>
                  <a:cxn ang="0">
                    <a:pos x="0" y="0"/>
                  </a:cxn>
                </a:cxnLst>
                <a:rect l="0" t="0" r="r" b="b"/>
                <a:pathLst>
                  <a:path w="596" h="446">
                    <a:moveTo>
                      <a:pt x="0" y="0"/>
                    </a:moveTo>
                    <a:lnTo>
                      <a:pt x="595" y="0"/>
                    </a:lnTo>
                    <a:lnTo>
                      <a:pt x="595" y="445"/>
                    </a:lnTo>
                    <a:lnTo>
                      <a:pt x="0" y="445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97">
                <a:extLst>
                  <a:ext uri="{FF2B5EF4-FFF2-40B4-BE49-F238E27FC236}">
                    <a16:creationId xmlns:a16="http://schemas.microsoft.com/office/drawing/2014/main" id="{667FDCB9-657A-4544-99DF-A0A3F5D81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2057"/>
                <a:ext cx="468" cy="355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79" y="0"/>
                  </a:cxn>
                  <a:cxn ang="0">
                    <a:pos x="124" y="106"/>
                  </a:cxn>
                  <a:cxn ang="0">
                    <a:pos x="93" y="106"/>
                  </a:cxn>
                  <a:cxn ang="0">
                    <a:pos x="0" y="215"/>
                  </a:cxn>
                  <a:cxn ang="0">
                    <a:pos x="40" y="330"/>
                  </a:cxn>
                  <a:cxn ang="0">
                    <a:pos x="184" y="354"/>
                  </a:cxn>
                  <a:cxn ang="0">
                    <a:pos x="223" y="325"/>
                  </a:cxn>
                  <a:cxn ang="0">
                    <a:pos x="264" y="242"/>
                  </a:cxn>
                  <a:cxn ang="0">
                    <a:pos x="275" y="234"/>
                  </a:cxn>
                  <a:cxn ang="0">
                    <a:pos x="467" y="165"/>
                  </a:cxn>
                  <a:cxn ang="0">
                    <a:pos x="453" y="134"/>
                  </a:cxn>
                  <a:cxn ang="0">
                    <a:pos x="380" y="109"/>
                  </a:cxn>
                  <a:cxn ang="0">
                    <a:pos x="272" y="165"/>
                  </a:cxn>
                  <a:cxn ang="0">
                    <a:pos x="272" y="67"/>
                  </a:cxn>
                  <a:cxn ang="0">
                    <a:pos x="192" y="67"/>
                  </a:cxn>
                  <a:cxn ang="0">
                    <a:pos x="192" y="0"/>
                  </a:cxn>
                </a:cxnLst>
                <a:rect l="0" t="0" r="r" b="b"/>
                <a:pathLst>
                  <a:path w="468" h="355">
                    <a:moveTo>
                      <a:pt x="192" y="0"/>
                    </a:moveTo>
                    <a:lnTo>
                      <a:pt x="179" y="0"/>
                    </a:lnTo>
                    <a:lnTo>
                      <a:pt x="124" y="106"/>
                    </a:lnTo>
                    <a:lnTo>
                      <a:pt x="93" y="106"/>
                    </a:lnTo>
                    <a:lnTo>
                      <a:pt x="0" y="215"/>
                    </a:lnTo>
                    <a:lnTo>
                      <a:pt x="40" y="330"/>
                    </a:lnTo>
                    <a:lnTo>
                      <a:pt x="184" y="354"/>
                    </a:lnTo>
                    <a:lnTo>
                      <a:pt x="223" y="325"/>
                    </a:lnTo>
                    <a:lnTo>
                      <a:pt x="264" y="242"/>
                    </a:lnTo>
                    <a:lnTo>
                      <a:pt x="275" y="234"/>
                    </a:lnTo>
                    <a:lnTo>
                      <a:pt x="467" y="165"/>
                    </a:lnTo>
                    <a:lnTo>
                      <a:pt x="453" y="134"/>
                    </a:lnTo>
                    <a:lnTo>
                      <a:pt x="380" y="109"/>
                    </a:lnTo>
                    <a:lnTo>
                      <a:pt x="272" y="165"/>
                    </a:lnTo>
                    <a:lnTo>
                      <a:pt x="272" y="67"/>
                    </a:lnTo>
                    <a:lnTo>
                      <a:pt x="192" y="67"/>
                    </a:lnTo>
                    <a:lnTo>
                      <a:pt x="192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98">
                <a:extLst>
                  <a:ext uri="{FF2B5EF4-FFF2-40B4-BE49-F238E27FC236}">
                    <a16:creationId xmlns:a16="http://schemas.microsoft.com/office/drawing/2014/main" id="{1A359D19-F5E9-4ED8-BFE6-77768478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222"/>
                <a:ext cx="748" cy="269"/>
              </a:xfrm>
              <a:custGeom>
                <a:avLst/>
                <a:gdLst/>
                <a:ahLst/>
                <a:cxnLst>
                  <a:cxn ang="0">
                    <a:pos x="0" y="266"/>
                  </a:cxn>
                  <a:cxn ang="0">
                    <a:pos x="23" y="241"/>
                  </a:cxn>
                  <a:cxn ang="0">
                    <a:pos x="191" y="164"/>
                  </a:cxn>
                  <a:cxn ang="0">
                    <a:pos x="336" y="187"/>
                  </a:cxn>
                  <a:cxn ang="0">
                    <a:pos x="376" y="158"/>
                  </a:cxn>
                  <a:cxn ang="0">
                    <a:pos x="421" y="69"/>
                  </a:cxn>
                  <a:cxn ang="0">
                    <a:pos x="618" y="0"/>
                  </a:cxn>
                  <a:cxn ang="0">
                    <a:pos x="652" y="119"/>
                  </a:cxn>
                  <a:cxn ang="0">
                    <a:pos x="747" y="143"/>
                  </a:cxn>
                  <a:cxn ang="0">
                    <a:pos x="699" y="199"/>
                  </a:cxn>
                  <a:cxn ang="0">
                    <a:pos x="731" y="268"/>
                  </a:cxn>
                  <a:cxn ang="0">
                    <a:pos x="0" y="266"/>
                  </a:cxn>
                </a:cxnLst>
                <a:rect l="0" t="0" r="r" b="b"/>
                <a:pathLst>
                  <a:path w="748" h="269">
                    <a:moveTo>
                      <a:pt x="0" y="266"/>
                    </a:moveTo>
                    <a:lnTo>
                      <a:pt x="23" y="241"/>
                    </a:lnTo>
                    <a:lnTo>
                      <a:pt x="191" y="164"/>
                    </a:lnTo>
                    <a:lnTo>
                      <a:pt x="336" y="187"/>
                    </a:lnTo>
                    <a:lnTo>
                      <a:pt x="376" y="158"/>
                    </a:lnTo>
                    <a:lnTo>
                      <a:pt x="421" y="69"/>
                    </a:lnTo>
                    <a:lnTo>
                      <a:pt x="618" y="0"/>
                    </a:lnTo>
                    <a:lnTo>
                      <a:pt x="652" y="119"/>
                    </a:lnTo>
                    <a:lnTo>
                      <a:pt x="747" y="143"/>
                    </a:lnTo>
                    <a:lnTo>
                      <a:pt x="699" y="199"/>
                    </a:lnTo>
                    <a:lnTo>
                      <a:pt x="731" y="268"/>
                    </a:lnTo>
                    <a:lnTo>
                      <a:pt x="0" y="26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99">
                <a:extLst>
                  <a:ext uri="{FF2B5EF4-FFF2-40B4-BE49-F238E27FC236}">
                    <a16:creationId xmlns:a16="http://schemas.microsoft.com/office/drawing/2014/main" id="{381BA309-8C1E-4430-AAAA-BE3A6095F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2165"/>
                <a:ext cx="646" cy="351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6" y="257"/>
                  </a:cxn>
                  <a:cxn ang="0">
                    <a:pos x="122" y="201"/>
                  </a:cxn>
                  <a:cxn ang="0">
                    <a:pos x="299" y="164"/>
                  </a:cxn>
                  <a:cxn ang="0">
                    <a:pos x="405" y="23"/>
                  </a:cxn>
                  <a:cxn ang="0">
                    <a:pos x="405" y="0"/>
                  </a:cxn>
                  <a:cxn ang="0">
                    <a:pos x="525" y="96"/>
                  </a:cxn>
                  <a:cxn ang="0">
                    <a:pos x="574" y="80"/>
                  </a:cxn>
                  <a:cxn ang="0">
                    <a:pos x="602" y="109"/>
                  </a:cxn>
                  <a:cxn ang="0">
                    <a:pos x="645" y="222"/>
                  </a:cxn>
                  <a:cxn ang="0">
                    <a:pos x="479" y="300"/>
                  </a:cxn>
                  <a:cxn ang="0">
                    <a:pos x="455" y="326"/>
                  </a:cxn>
                  <a:cxn ang="0">
                    <a:pos x="135" y="326"/>
                  </a:cxn>
                  <a:cxn ang="0">
                    <a:pos x="135" y="350"/>
                  </a:cxn>
                  <a:cxn ang="0">
                    <a:pos x="0" y="350"/>
                  </a:cxn>
                </a:cxnLst>
                <a:rect l="0" t="0" r="r" b="b"/>
                <a:pathLst>
                  <a:path w="646" h="351">
                    <a:moveTo>
                      <a:pt x="0" y="350"/>
                    </a:moveTo>
                    <a:lnTo>
                      <a:pt x="36" y="257"/>
                    </a:lnTo>
                    <a:lnTo>
                      <a:pt x="122" y="201"/>
                    </a:lnTo>
                    <a:lnTo>
                      <a:pt x="299" y="164"/>
                    </a:lnTo>
                    <a:lnTo>
                      <a:pt x="405" y="23"/>
                    </a:lnTo>
                    <a:lnTo>
                      <a:pt x="405" y="0"/>
                    </a:lnTo>
                    <a:lnTo>
                      <a:pt x="525" y="96"/>
                    </a:lnTo>
                    <a:lnTo>
                      <a:pt x="574" y="80"/>
                    </a:lnTo>
                    <a:lnTo>
                      <a:pt x="602" y="109"/>
                    </a:lnTo>
                    <a:lnTo>
                      <a:pt x="645" y="222"/>
                    </a:lnTo>
                    <a:lnTo>
                      <a:pt x="479" y="300"/>
                    </a:lnTo>
                    <a:lnTo>
                      <a:pt x="455" y="326"/>
                    </a:lnTo>
                    <a:lnTo>
                      <a:pt x="135" y="326"/>
                    </a:lnTo>
                    <a:lnTo>
                      <a:pt x="135" y="350"/>
                    </a:lnTo>
                    <a:lnTo>
                      <a:pt x="0" y="35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00">
                <a:extLst>
                  <a:ext uri="{FF2B5EF4-FFF2-40B4-BE49-F238E27FC236}">
                    <a16:creationId xmlns:a16="http://schemas.microsoft.com/office/drawing/2014/main" id="{620D5BF6-6BBB-4246-8DF9-9131043FC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493"/>
                <a:ext cx="444" cy="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84" y="51"/>
                  </a:cxn>
                  <a:cxn ang="0">
                    <a:pos x="443" y="53"/>
                  </a:cxn>
                  <a:cxn ang="0">
                    <a:pos x="386" y="191"/>
                  </a:cxn>
                  <a:cxn ang="0">
                    <a:pos x="328" y="265"/>
                  </a:cxn>
                  <a:cxn ang="0">
                    <a:pos x="289" y="397"/>
                  </a:cxn>
                  <a:cxn ang="0">
                    <a:pos x="58" y="397"/>
                  </a:cxn>
                  <a:cxn ang="0">
                    <a:pos x="58" y="336"/>
                  </a:cxn>
                  <a:cxn ang="0">
                    <a:pos x="15" y="326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444" h="398">
                    <a:moveTo>
                      <a:pt x="0" y="0"/>
                    </a:moveTo>
                    <a:lnTo>
                      <a:pt x="399" y="0"/>
                    </a:lnTo>
                    <a:lnTo>
                      <a:pt x="384" y="51"/>
                    </a:lnTo>
                    <a:lnTo>
                      <a:pt x="443" y="53"/>
                    </a:lnTo>
                    <a:lnTo>
                      <a:pt x="386" y="191"/>
                    </a:lnTo>
                    <a:lnTo>
                      <a:pt x="328" y="265"/>
                    </a:lnTo>
                    <a:lnTo>
                      <a:pt x="289" y="397"/>
                    </a:lnTo>
                    <a:lnTo>
                      <a:pt x="58" y="397"/>
                    </a:lnTo>
                    <a:lnTo>
                      <a:pt x="58" y="336"/>
                    </a:lnTo>
                    <a:lnTo>
                      <a:pt x="15" y="326"/>
                    </a:lnTo>
                    <a:lnTo>
                      <a:pt x="15" y="80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01">
                <a:extLst>
                  <a:ext uri="{FF2B5EF4-FFF2-40B4-BE49-F238E27FC236}">
                    <a16:creationId xmlns:a16="http://schemas.microsoft.com/office/drawing/2014/main" id="{D601BEE8-001D-4ACA-BAE5-8182400F0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490"/>
                <a:ext cx="755" cy="193"/>
              </a:xfrm>
              <a:custGeom>
                <a:avLst/>
                <a:gdLst/>
                <a:ahLst/>
                <a:cxnLst>
                  <a:cxn ang="0">
                    <a:pos x="66" y="21"/>
                  </a:cxn>
                  <a:cxn ang="0">
                    <a:pos x="198" y="21"/>
                  </a:cxn>
                  <a:cxn ang="0">
                    <a:pos x="198" y="0"/>
                  </a:cxn>
                  <a:cxn ang="0">
                    <a:pos x="754" y="0"/>
                  </a:cxn>
                  <a:cxn ang="0">
                    <a:pos x="743" y="40"/>
                  </a:cxn>
                  <a:cxn ang="0">
                    <a:pos x="520" y="136"/>
                  </a:cxn>
                  <a:cxn ang="0">
                    <a:pos x="499" y="192"/>
                  </a:cxn>
                  <a:cxn ang="0">
                    <a:pos x="0" y="192"/>
                  </a:cxn>
                  <a:cxn ang="0">
                    <a:pos x="66" y="21"/>
                  </a:cxn>
                </a:cxnLst>
                <a:rect l="0" t="0" r="r" b="b"/>
                <a:pathLst>
                  <a:path w="755" h="193">
                    <a:moveTo>
                      <a:pt x="66" y="21"/>
                    </a:moveTo>
                    <a:lnTo>
                      <a:pt x="198" y="21"/>
                    </a:lnTo>
                    <a:lnTo>
                      <a:pt x="198" y="0"/>
                    </a:lnTo>
                    <a:lnTo>
                      <a:pt x="754" y="0"/>
                    </a:lnTo>
                    <a:lnTo>
                      <a:pt x="743" y="40"/>
                    </a:lnTo>
                    <a:lnTo>
                      <a:pt x="520" y="136"/>
                    </a:lnTo>
                    <a:lnTo>
                      <a:pt x="499" y="192"/>
                    </a:lnTo>
                    <a:lnTo>
                      <a:pt x="0" y="192"/>
                    </a:lnTo>
                    <a:lnTo>
                      <a:pt x="66" y="21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02">
                <a:extLst>
                  <a:ext uri="{FF2B5EF4-FFF2-40B4-BE49-F238E27FC236}">
                    <a16:creationId xmlns:a16="http://schemas.microsoft.com/office/drawing/2014/main" id="{7665B1C7-90F6-4534-BA75-ADE1038BA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2491"/>
                <a:ext cx="789" cy="307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753" y="0"/>
                  </a:cxn>
                  <a:cxn ang="0">
                    <a:pos x="788" y="93"/>
                  </a:cxn>
                  <a:cxn ang="0">
                    <a:pos x="701" y="186"/>
                  </a:cxn>
                  <a:cxn ang="0">
                    <a:pos x="577" y="225"/>
                  </a:cxn>
                  <a:cxn ang="0">
                    <a:pos x="527" y="306"/>
                  </a:cxn>
                  <a:cxn ang="0">
                    <a:pos x="405" y="173"/>
                  </a:cxn>
                  <a:cxn ang="0">
                    <a:pos x="308" y="173"/>
                  </a:cxn>
                  <a:cxn ang="0">
                    <a:pos x="291" y="147"/>
                  </a:cxn>
                  <a:cxn ang="0">
                    <a:pos x="160" y="147"/>
                  </a:cxn>
                  <a:cxn ang="0">
                    <a:pos x="111" y="191"/>
                  </a:cxn>
                  <a:cxn ang="0">
                    <a:pos x="0" y="191"/>
                  </a:cxn>
                  <a:cxn ang="0">
                    <a:pos x="21" y="135"/>
                  </a:cxn>
                  <a:cxn ang="0">
                    <a:pos x="244" y="43"/>
                  </a:cxn>
                  <a:cxn ang="0">
                    <a:pos x="254" y="0"/>
                  </a:cxn>
                </a:cxnLst>
                <a:rect l="0" t="0" r="r" b="b"/>
                <a:pathLst>
                  <a:path w="789" h="307">
                    <a:moveTo>
                      <a:pt x="254" y="0"/>
                    </a:moveTo>
                    <a:lnTo>
                      <a:pt x="753" y="0"/>
                    </a:lnTo>
                    <a:lnTo>
                      <a:pt x="788" y="93"/>
                    </a:lnTo>
                    <a:lnTo>
                      <a:pt x="701" y="186"/>
                    </a:lnTo>
                    <a:lnTo>
                      <a:pt x="577" y="225"/>
                    </a:lnTo>
                    <a:lnTo>
                      <a:pt x="527" y="306"/>
                    </a:lnTo>
                    <a:lnTo>
                      <a:pt x="405" y="173"/>
                    </a:lnTo>
                    <a:lnTo>
                      <a:pt x="308" y="173"/>
                    </a:lnTo>
                    <a:lnTo>
                      <a:pt x="291" y="147"/>
                    </a:lnTo>
                    <a:lnTo>
                      <a:pt x="160" y="147"/>
                    </a:lnTo>
                    <a:lnTo>
                      <a:pt x="111" y="191"/>
                    </a:lnTo>
                    <a:lnTo>
                      <a:pt x="0" y="191"/>
                    </a:lnTo>
                    <a:lnTo>
                      <a:pt x="21" y="135"/>
                    </a:lnTo>
                    <a:lnTo>
                      <a:pt x="244" y="43"/>
                    </a:lnTo>
                    <a:lnTo>
                      <a:pt x="254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03">
                <a:extLst>
                  <a:ext uri="{FF2B5EF4-FFF2-40B4-BE49-F238E27FC236}">
                    <a16:creationId xmlns:a16="http://schemas.microsoft.com/office/drawing/2014/main" id="{1554B1B6-138B-4724-A0FC-3E6F7304A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639"/>
                <a:ext cx="430" cy="371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61" y="0"/>
                  </a:cxn>
                  <a:cxn ang="0">
                    <a:pos x="192" y="0"/>
                  </a:cxn>
                  <a:cxn ang="0">
                    <a:pos x="207" y="26"/>
                  </a:cxn>
                  <a:cxn ang="0">
                    <a:pos x="306" y="26"/>
                  </a:cxn>
                  <a:cxn ang="0">
                    <a:pos x="429" y="158"/>
                  </a:cxn>
                  <a:cxn ang="0">
                    <a:pos x="317" y="275"/>
                  </a:cxn>
                  <a:cxn ang="0">
                    <a:pos x="233" y="304"/>
                  </a:cxn>
                  <a:cxn ang="0">
                    <a:pos x="223" y="370"/>
                  </a:cxn>
                  <a:cxn ang="0">
                    <a:pos x="179" y="293"/>
                  </a:cxn>
                  <a:cxn ang="0">
                    <a:pos x="0" y="81"/>
                  </a:cxn>
                  <a:cxn ang="0">
                    <a:pos x="17" y="44"/>
                  </a:cxn>
                </a:cxnLst>
                <a:rect l="0" t="0" r="r" b="b"/>
                <a:pathLst>
                  <a:path w="430" h="371">
                    <a:moveTo>
                      <a:pt x="17" y="44"/>
                    </a:moveTo>
                    <a:lnTo>
                      <a:pt x="61" y="0"/>
                    </a:lnTo>
                    <a:lnTo>
                      <a:pt x="192" y="0"/>
                    </a:lnTo>
                    <a:lnTo>
                      <a:pt x="207" y="26"/>
                    </a:lnTo>
                    <a:lnTo>
                      <a:pt x="306" y="26"/>
                    </a:lnTo>
                    <a:lnTo>
                      <a:pt x="429" y="158"/>
                    </a:lnTo>
                    <a:lnTo>
                      <a:pt x="317" y="275"/>
                    </a:lnTo>
                    <a:lnTo>
                      <a:pt x="233" y="304"/>
                    </a:lnTo>
                    <a:lnTo>
                      <a:pt x="223" y="370"/>
                    </a:lnTo>
                    <a:lnTo>
                      <a:pt x="179" y="293"/>
                    </a:lnTo>
                    <a:lnTo>
                      <a:pt x="0" y="81"/>
                    </a:lnTo>
                    <a:lnTo>
                      <a:pt x="17" y="44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04">
                <a:extLst>
                  <a:ext uri="{FF2B5EF4-FFF2-40B4-BE49-F238E27FC236}">
                    <a16:creationId xmlns:a16="http://schemas.microsoft.com/office/drawing/2014/main" id="{E5276963-7339-47E2-AD72-1470E66B0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2683"/>
                <a:ext cx="413" cy="4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189" y="36"/>
                  </a:cxn>
                  <a:cxn ang="0">
                    <a:pos x="368" y="249"/>
                  </a:cxn>
                  <a:cxn ang="0">
                    <a:pos x="412" y="325"/>
                  </a:cxn>
                  <a:cxn ang="0">
                    <a:pos x="358" y="464"/>
                  </a:cxn>
                  <a:cxn ang="0">
                    <a:pos x="73" y="464"/>
                  </a:cxn>
                  <a:cxn ang="0">
                    <a:pos x="44" y="406"/>
                  </a:cxn>
                  <a:cxn ang="0">
                    <a:pos x="30" y="332"/>
                  </a:cxn>
                  <a:cxn ang="0">
                    <a:pos x="57" y="292"/>
                  </a:cxn>
                  <a:cxn ang="0">
                    <a:pos x="0" y="0"/>
                  </a:cxn>
                </a:cxnLst>
                <a:rect l="0" t="0" r="r" b="b"/>
                <a:pathLst>
                  <a:path w="413" h="465">
                    <a:moveTo>
                      <a:pt x="0" y="0"/>
                    </a:moveTo>
                    <a:lnTo>
                      <a:pt x="206" y="0"/>
                    </a:lnTo>
                    <a:lnTo>
                      <a:pt x="189" y="36"/>
                    </a:lnTo>
                    <a:lnTo>
                      <a:pt x="368" y="249"/>
                    </a:lnTo>
                    <a:lnTo>
                      <a:pt x="412" y="325"/>
                    </a:lnTo>
                    <a:lnTo>
                      <a:pt x="358" y="464"/>
                    </a:lnTo>
                    <a:lnTo>
                      <a:pt x="73" y="464"/>
                    </a:lnTo>
                    <a:lnTo>
                      <a:pt x="44" y="406"/>
                    </a:lnTo>
                    <a:lnTo>
                      <a:pt x="30" y="332"/>
                    </a:lnTo>
                    <a:lnTo>
                      <a:pt x="57" y="29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05">
                <a:extLst>
                  <a:ext uri="{FF2B5EF4-FFF2-40B4-BE49-F238E27FC236}">
                    <a16:creationId xmlns:a16="http://schemas.microsoft.com/office/drawing/2014/main" id="{068FA666-5A84-45B0-BDDC-332381C28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" y="2682"/>
                <a:ext cx="335" cy="48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278" y="0"/>
                  </a:cxn>
                  <a:cxn ang="0">
                    <a:pos x="334" y="296"/>
                  </a:cxn>
                  <a:cxn ang="0">
                    <a:pos x="306" y="336"/>
                  </a:cxn>
                  <a:cxn ang="0">
                    <a:pos x="319" y="405"/>
                  </a:cxn>
                  <a:cxn ang="0">
                    <a:pos x="86" y="405"/>
                  </a:cxn>
                  <a:cxn ang="0">
                    <a:pos x="82" y="474"/>
                  </a:cxn>
                  <a:cxn ang="0">
                    <a:pos x="0" y="486"/>
                  </a:cxn>
                  <a:cxn ang="0">
                    <a:pos x="2" y="349"/>
                  </a:cxn>
                  <a:cxn ang="0">
                    <a:pos x="68" y="0"/>
                  </a:cxn>
                </a:cxnLst>
                <a:rect l="0" t="0" r="r" b="b"/>
                <a:pathLst>
                  <a:path w="335" h="487">
                    <a:moveTo>
                      <a:pt x="68" y="0"/>
                    </a:moveTo>
                    <a:lnTo>
                      <a:pt x="278" y="0"/>
                    </a:lnTo>
                    <a:lnTo>
                      <a:pt x="334" y="296"/>
                    </a:lnTo>
                    <a:lnTo>
                      <a:pt x="306" y="336"/>
                    </a:lnTo>
                    <a:lnTo>
                      <a:pt x="319" y="405"/>
                    </a:lnTo>
                    <a:lnTo>
                      <a:pt x="86" y="405"/>
                    </a:lnTo>
                    <a:lnTo>
                      <a:pt x="82" y="474"/>
                    </a:lnTo>
                    <a:lnTo>
                      <a:pt x="0" y="486"/>
                    </a:lnTo>
                    <a:lnTo>
                      <a:pt x="2" y="349"/>
                    </a:lnTo>
                    <a:lnTo>
                      <a:pt x="68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06">
                <a:extLst>
                  <a:ext uri="{FF2B5EF4-FFF2-40B4-BE49-F238E27FC236}">
                    <a16:creationId xmlns:a16="http://schemas.microsoft.com/office/drawing/2014/main" id="{1FF6A42F-8EB2-4094-8EDF-D866DEEF1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2682"/>
                <a:ext cx="299" cy="52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298" y="0"/>
                  </a:cxn>
                  <a:cxn ang="0">
                    <a:pos x="233" y="349"/>
                  </a:cxn>
                  <a:cxn ang="0">
                    <a:pos x="231" y="485"/>
                  </a:cxn>
                  <a:cxn ang="0">
                    <a:pos x="169" y="525"/>
                  </a:cxn>
                  <a:cxn ang="0">
                    <a:pos x="137" y="434"/>
                  </a:cxn>
                  <a:cxn ang="0">
                    <a:pos x="0" y="434"/>
                  </a:cxn>
                  <a:cxn ang="0">
                    <a:pos x="43" y="283"/>
                  </a:cxn>
                  <a:cxn ang="0">
                    <a:pos x="1" y="206"/>
                  </a:cxn>
                  <a:cxn ang="0">
                    <a:pos x="40" y="78"/>
                  </a:cxn>
                  <a:cxn ang="0">
                    <a:pos x="99" y="0"/>
                  </a:cxn>
                </a:cxnLst>
                <a:rect l="0" t="0" r="r" b="b"/>
                <a:pathLst>
                  <a:path w="299" h="526">
                    <a:moveTo>
                      <a:pt x="99" y="0"/>
                    </a:moveTo>
                    <a:lnTo>
                      <a:pt x="298" y="0"/>
                    </a:lnTo>
                    <a:lnTo>
                      <a:pt x="233" y="349"/>
                    </a:lnTo>
                    <a:lnTo>
                      <a:pt x="231" y="485"/>
                    </a:lnTo>
                    <a:lnTo>
                      <a:pt x="169" y="525"/>
                    </a:lnTo>
                    <a:lnTo>
                      <a:pt x="137" y="434"/>
                    </a:lnTo>
                    <a:lnTo>
                      <a:pt x="0" y="434"/>
                    </a:lnTo>
                    <a:lnTo>
                      <a:pt x="43" y="283"/>
                    </a:lnTo>
                    <a:lnTo>
                      <a:pt x="1" y="206"/>
                    </a:lnTo>
                    <a:lnTo>
                      <a:pt x="40" y="78"/>
                    </a:lnTo>
                    <a:lnTo>
                      <a:pt x="99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07">
                <a:extLst>
                  <a:ext uri="{FF2B5EF4-FFF2-40B4-BE49-F238E27FC236}">
                    <a16:creationId xmlns:a16="http://schemas.microsoft.com/office/drawing/2014/main" id="{EB14B63B-2825-45B2-B564-7692FBE70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" y="3088"/>
                <a:ext cx="717" cy="62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37" y="0"/>
                  </a:cxn>
                  <a:cxn ang="0">
                    <a:pos x="268" y="62"/>
                  </a:cxn>
                  <a:cxn ang="0">
                    <a:pos x="554" y="62"/>
                  </a:cxn>
                  <a:cxn ang="0">
                    <a:pos x="562" y="118"/>
                  </a:cxn>
                  <a:cxn ang="0">
                    <a:pos x="663" y="299"/>
                  </a:cxn>
                  <a:cxn ang="0">
                    <a:pos x="702" y="431"/>
                  </a:cxn>
                  <a:cxn ang="0">
                    <a:pos x="716" y="523"/>
                  </a:cxn>
                  <a:cxn ang="0">
                    <a:pos x="616" y="618"/>
                  </a:cxn>
                  <a:cxn ang="0">
                    <a:pos x="533" y="626"/>
                  </a:cxn>
                  <a:cxn ang="0">
                    <a:pos x="510" y="434"/>
                  </a:cxn>
                  <a:cxn ang="0">
                    <a:pos x="483" y="437"/>
                  </a:cxn>
                  <a:cxn ang="0">
                    <a:pos x="402" y="321"/>
                  </a:cxn>
                  <a:cxn ang="0">
                    <a:pos x="420" y="227"/>
                  </a:cxn>
                  <a:cxn ang="0">
                    <a:pos x="329" y="123"/>
                  </a:cxn>
                  <a:cxn ang="0">
                    <a:pos x="209" y="153"/>
                  </a:cxn>
                  <a:cxn ang="0">
                    <a:pos x="116" y="70"/>
                  </a:cxn>
                  <a:cxn ang="0">
                    <a:pos x="0" y="68"/>
                  </a:cxn>
                  <a:cxn ang="0">
                    <a:pos x="2" y="0"/>
                  </a:cxn>
                </a:cxnLst>
                <a:rect l="0" t="0" r="r" b="b"/>
                <a:pathLst>
                  <a:path w="717" h="627">
                    <a:moveTo>
                      <a:pt x="2" y="0"/>
                    </a:moveTo>
                    <a:lnTo>
                      <a:pt x="237" y="0"/>
                    </a:lnTo>
                    <a:lnTo>
                      <a:pt x="268" y="62"/>
                    </a:lnTo>
                    <a:lnTo>
                      <a:pt x="554" y="62"/>
                    </a:lnTo>
                    <a:lnTo>
                      <a:pt x="562" y="118"/>
                    </a:lnTo>
                    <a:lnTo>
                      <a:pt x="663" y="299"/>
                    </a:lnTo>
                    <a:lnTo>
                      <a:pt x="702" y="431"/>
                    </a:lnTo>
                    <a:lnTo>
                      <a:pt x="716" y="523"/>
                    </a:lnTo>
                    <a:lnTo>
                      <a:pt x="616" y="618"/>
                    </a:lnTo>
                    <a:lnTo>
                      <a:pt x="533" y="626"/>
                    </a:lnTo>
                    <a:lnTo>
                      <a:pt x="510" y="434"/>
                    </a:lnTo>
                    <a:lnTo>
                      <a:pt x="483" y="437"/>
                    </a:lnTo>
                    <a:lnTo>
                      <a:pt x="402" y="321"/>
                    </a:lnTo>
                    <a:lnTo>
                      <a:pt x="420" y="227"/>
                    </a:lnTo>
                    <a:lnTo>
                      <a:pt x="329" y="123"/>
                    </a:lnTo>
                    <a:lnTo>
                      <a:pt x="209" y="153"/>
                    </a:lnTo>
                    <a:lnTo>
                      <a:pt x="116" y="70"/>
                    </a:lnTo>
                    <a:lnTo>
                      <a:pt x="0" y="68"/>
                    </a:lnTo>
                    <a:lnTo>
                      <a:pt x="2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08">
                <a:extLst>
                  <a:ext uri="{FF2B5EF4-FFF2-40B4-BE49-F238E27FC236}">
                    <a16:creationId xmlns:a16="http://schemas.microsoft.com/office/drawing/2014/main" id="{8C088E0B-984A-4DCA-BF86-FC0ACF56E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" y="2878"/>
                <a:ext cx="438" cy="42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37" y="0"/>
                  </a:cxn>
                  <a:cxn ang="0">
                    <a:pos x="278" y="80"/>
                  </a:cxn>
                  <a:cxn ang="0">
                    <a:pos x="234" y="232"/>
                  </a:cxn>
                  <a:cxn ang="0">
                    <a:pos x="372" y="232"/>
                  </a:cxn>
                  <a:cxn ang="0">
                    <a:pos x="404" y="326"/>
                  </a:cxn>
                  <a:cxn ang="0">
                    <a:pos x="437" y="422"/>
                  </a:cxn>
                  <a:cxn ang="0">
                    <a:pos x="251" y="411"/>
                  </a:cxn>
                  <a:cxn ang="0">
                    <a:pos x="30" y="327"/>
                  </a:cxn>
                  <a:cxn ang="0">
                    <a:pos x="56" y="261"/>
                  </a:cxn>
                  <a:cxn ang="0">
                    <a:pos x="0" y="128"/>
                  </a:cxn>
                  <a:cxn ang="0">
                    <a:pos x="3" y="0"/>
                  </a:cxn>
                </a:cxnLst>
                <a:rect l="0" t="0" r="r" b="b"/>
                <a:pathLst>
                  <a:path w="438" h="423">
                    <a:moveTo>
                      <a:pt x="3" y="0"/>
                    </a:moveTo>
                    <a:lnTo>
                      <a:pt x="237" y="0"/>
                    </a:lnTo>
                    <a:lnTo>
                      <a:pt x="278" y="80"/>
                    </a:lnTo>
                    <a:lnTo>
                      <a:pt x="234" y="232"/>
                    </a:lnTo>
                    <a:lnTo>
                      <a:pt x="372" y="232"/>
                    </a:lnTo>
                    <a:lnTo>
                      <a:pt x="404" y="326"/>
                    </a:lnTo>
                    <a:lnTo>
                      <a:pt x="437" y="422"/>
                    </a:lnTo>
                    <a:lnTo>
                      <a:pt x="251" y="411"/>
                    </a:lnTo>
                    <a:lnTo>
                      <a:pt x="30" y="327"/>
                    </a:lnTo>
                    <a:lnTo>
                      <a:pt x="56" y="261"/>
                    </a:lnTo>
                    <a:lnTo>
                      <a:pt x="0" y="128"/>
                    </a:lnTo>
                    <a:lnTo>
                      <a:pt x="3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09">
                <a:extLst>
                  <a:ext uri="{FF2B5EF4-FFF2-40B4-BE49-F238E27FC236}">
                    <a16:creationId xmlns:a16="http://schemas.microsoft.com/office/drawing/2014/main" id="{448FD92C-452D-4BFA-85EF-7BFD2CC17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432"/>
                <a:ext cx="755" cy="3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3" y="0"/>
                  </a:cxn>
                  <a:cxn ang="0">
                    <a:pos x="743" y="70"/>
                  </a:cxn>
                  <a:cxn ang="0">
                    <a:pos x="754" y="149"/>
                  </a:cxn>
                  <a:cxn ang="0">
                    <a:pos x="754" y="389"/>
                  </a:cxn>
                  <a:cxn ang="0">
                    <a:pos x="629" y="357"/>
                  </a:cxn>
                  <a:cxn ang="0">
                    <a:pos x="574" y="367"/>
                  </a:cxn>
                  <a:cxn ang="0">
                    <a:pos x="258" y="302"/>
                  </a:cxn>
                  <a:cxn ang="0">
                    <a:pos x="258" y="114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755" h="390">
                    <a:moveTo>
                      <a:pt x="0" y="0"/>
                    </a:moveTo>
                    <a:lnTo>
                      <a:pt x="723" y="0"/>
                    </a:lnTo>
                    <a:lnTo>
                      <a:pt x="743" y="70"/>
                    </a:lnTo>
                    <a:lnTo>
                      <a:pt x="754" y="149"/>
                    </a:lnTo>
                    <a:lnTo>
                      <a:pt x="754" y="389"/>
                    </a:lnTo>
                    <a:lnTo>
                      <a:pt x="629" y="357"/>
                    </a:lnTo>
                    <a:lnTo>
                      <a:pt x="574" y="367"/>
                    </a:lnTo>
                    <a:lnTo>
                      <a:pt x="258" y="302"/>
                    </a:lnTo>
                    <a:lnTo>
                      <a:pt x="258" y="114"/>
                    </a:lnTo>
                    <a:lnTo>
                      <a:pt x="0" y="11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110">
                <a:extLst>
                  <a:ext uri="{FF2B5EF4-FFF2-40B4-BE49-F238E27FC236}">
                    <a16:creationId xmlns:a16="http://schemas.microsoft.com/office/drawing/2014/main" id="{474CD9DA-FB42-4174-977E-67B3343F7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545"/>
                <a:ext cx="1187" cy="1051"/>
              </a:xfrm>
              <a:custGeom>
                <a:avLst/>
                <a:gdLst/>
                <a:ahLst/>
                <a:cxnLst>
                  <a:cxn ang="0">
                    <a:pos x="330" y="0"/>
                  </a:cxn>
                  <a:cxn ang="0">
                    <a:pos x="589" y="0"/>
                  </a:cxn>
                  <a:cxn ang="0">
                    <a:pos x="589" y="187"/>
                  </a:cxn>
                  <a:cxn ang="0">
                    <a:pos x="906" y="254"/>
                  </a:cxn>
                  <a:cxn ang="0">
                    <a:pos x="958" y="246"/>
                  </a:cxn>
                  <a:cxn ang="0">
                    <a:pos x="1086" y="276"/>
                  </a:cxn>
                  <a:cxn ang="0">
                    <a:pos x="1130" y="284"/>
                  </a:cxn>
                  <a:cxn ang="0">
                    <a:pos x="1128" y="471"/>
                  </a:cxn>
                  <a:cxn ang="0">
                    <a:pos x="1186" y="602"/>
                  </a:cxn>
                  <a:cxn ang="0">
                    <a:pos x="1151" y="666"/>
                  </a:cxn>
                  <a:cxn ang="0">
                    <a:pos x="1045" y="693"/>
                  </a:cxn>
                  <a:cxn ang="0">
                    <a:pos x="879" y="828"/>
                  </a:cxn>
                  <a:cxn ang="0">
                    <a:pos x="839" y="934"/>
                  </a:cxn>
                  <a:cxn ang="0">
                    <a:pos x="860" y="1050"/>
                  </a:cxn>
                  <a:cxn ang="0">
                    <a:pos x="647" y="972"/>
                  </a:cxn>
                  <a:cxn ang="0">
                    <a:pos x="510" y="742"/>
                  </a:cxn>
                  <a:cxn ang="0">
                    <a:pos x="401" y="708"/>
                  </a:cxn>
                  <a:cxn ang="0">
                    <a:pos x="341" y="771"/>
                  </a:cxn>
                  <a:cxn ang="0">
                    <a:pos x="256" y="721"/>
                  </a:cxn>
                  <a:cxn ang="0">
                    <a:pos x="177" y="578"/>
                  </a:cxn>
                  <a:cxn ang="0">
                    <a:pos x="0" y="430"/>
                  </a:cxn>
                  <a:cxn ang="0">
                    <a:pos x="330" y="430"/>
                  </a:cxn>
                  <a:cxn ang="0">
                    <a:pos x="330" y="0"/>
                  </a:cxn>
                </a:cxnLst>
                <a:rect l="0" t="0" r="r" b="b"/>
                <a:pathLst>
                  <a:path w="1187" h="1051">
                    <a:moveTo>
                      <a:pt x="330" y="0"/>
                    </a:moveTo>
                    <a:lnTo>
                      <a:pt x="589" y="0"/>
                    </a:lnTo>
                    <a:lnTo>
                      <a:pt x="589" y="187"/>
                    </a:lnTo>
                    <a:lnTo>
                      <a:pt x="906" y="254"/>
                    </a:lnTo>
                    <a:lnTo>
                      <a:pt x="958" y="246"/>
                    </a:lnTo>
                    <a:lnTo>
                      <a:pt x="1086" y="276"/>
                    </a:lnTo>
                    <a:lnTo>
                      <a:pt x="1130" y="284"/>
                    </a:lnTo>
                    <a:lnTo>
                      <a:pt x="1128" y="471"/>
                    </a:lnTo>
                    <a:lnTo>
                      <a:pt x="1186" y="602"/>
                    </a:lnTo>
                    <a:lnTo>
                      <a:pt x="1151" y="666"/>
                    </a:lnTo>
                    <a:lnTo>
                      <a:pt x="1045" y="693"/>
                    </a:lnTo>
                    <a:lnTo>
                      <a:pt x="879" y="828"/>
                    </a:lnTo>
                    <a:lnTo>
                      <a:pt x="839" y="934"/>
                    </a:lnTo>
                    <a:lnTo>
                      <a:pt x="860" y="1050"/>
                    </a:lnTo>
                    <a:lnTo>
                      <a:pt x="647" y="972"/>
                    </a:lnTo>
                    <a:lnTo>
                      <a:pt x="510" y="742"/>
                    </a:lnTo>
                    <a:lnTo>
                      <a:pt x="401" y="708"/>
                    </a:lnTo>
                    <a:lnTo>
                      <a:pt x="341" y="771"/>
                    </a:lnTo>
                    <a:lnTo>
                      <a:pt x="256" y="721"/>
                    </a:lnTo>
                    <a:lnTo>
                      <a:pt x="177" y="578"/>
                    </a:lnTo>
                    <a:lnTo>
                      <a:pt x="0" y="430"/>
                    </a:lnTo>
                    <a:lnTo>
                      <a:pt x="330" y="430"/>
                    </a:lnTo>
                    <a:lnTo>
                      <a:pt x="330" y="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11">
                <a:extLst>
                  <a:ext uri="{FF2B5EF4-FFF2-40B4-BE49-F238E27FC236}">
                    <a16:creationId xmlns:a16="http://schemas.microsoft.com/office/drawing/2014/main" id="{9725ED2A-B757-4D17-BC38-FCBA341EB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879"/>
                <a:ext cx="437" cy="559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436" y="106"/>
                  </a:cxn>
                  <a:cxn ang="0">
                    <a:pos x="436" y="558"/>
                  </a:cxn>
                  <a:cxn ang="0">
                    <a:pos x="0" y="558"/>
                  </a:cxn>
                  <a:cxn ang="0">
                    <a:pos x="0" y="0"/>
                  </a:cxn>
                  <a:cxn ang="0">
                    <a:pos x="256" y="0"/>
                  </a:cxn>
                  <a:cxn ang="0">
                    <a:pos x="256" y="106"/>
                  </a:cxn>
                </a:cxnLst>
                <a:rect l="0" t="0" r="r" b="b"/>
                <a:pathLst>
                  <a:path w="437" h="559">
                    <a:moveTo>
                      <a:pt x="256" y="106"/>
                    </a:moveTo>
                    <a:lnTo>
                      <a:pt x="436" y="106"/>
                    </a:lnTo>
                    <a:lnTo>
                      <a:pt x="436" y="558"/>
                    </a:lnTo>
                    <a:lnTo>
                      <a:pt x="0" y="558"/>
                    </a:lnTo>
                    <a:lnTo>
                      <a:pt x="0" y="0"/>
                    </a:lnTo>
                    <a:lnTo>
                      <a:pt x="256" y="0"/>
                    </a:lnTo>
                    <a:lnTo>
                      <a:pt x="256" y="106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12">
                <a:extLst>
                  <a:ext uri="{FF2B5EF4-FFF2-40B4-BE49-F238E27FC236}">
                    <a16:creationId xmlns:a16="http://schemas.microsoft.com/office/drawing/2014/main" id="{C3E31C58-C0AE-4337-90A5-79262E154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1056"/>
                <a:ext cx="629" cy="391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4" y="115"/>
                  </a:cxn>
                  <a:cxn ang="0">
                    <a:pos x="151" y="141"/>
                  </a:cxn>
                  <a:cxn ang="0">
                    <a:pos x="0" y="118"/>
                  </a:cxn>
                  <a:cxn ang="0">
                    <a:pos x="47" y="323"/>
                  </a:cxn>
                  <a:cxn ang="0">
                    <a:pos x="118" y="328"/>
                  </a:cxn>
                  <a:cxn ang="0">
                    <a:pos x="132" y="390"/>
                  </a:cxn>
                  <a:cxn ang="0">
                    <a:pos x="419" y="333"/>
                  </a:cxn>
                  <a:cxn ang="0">
                    <a:pos x="628" y="333"/>
                  </a:cxn>
                  <a:cxn ang="0">
                    <a:pos x="628" y="2"/>
                  </a:cxn>
                  <a:cxn ang="0">
                    <a:pos x="140" y="0"/>
                  </a:cxn>
                </a:cxnLst>
                <a:rect l="0" t="0" r="r" b="b"/>
                <a:pathLst>
                  <a:path w="629" h="391">
                    <a:moveTo>
                      <a:pt x="140" y="0"/>
                    </a:moveTo>
                    <a:lnTo>
                      <a:pt x="164" y="115"/>
                    </a:lnTo>
                    <a:lnTo>
                      <a:pt x="151" y="141"/>
                    </a:lnTo>
                    <a:lnTo>
                      <a:pt x="0" y="118"/>
                    </a:lnTo>
                    <a:lnTo>
                      <a:pt x="47" y="323"/>
                    </a:lnTo>
                    <a:lnTo>
                      <a:pt x="118" y="328"/>
                    </a:lnTo>
                    <a:lnTo>
                      <a:pt x="132" y="390"/>
                    </a:lnTo>
                    <a:lnTo>
                      <a:pt x="419" y="333"/>
                    </a:lnTo>
                    <a:lnTo>
                      <a:pt x="628" y="333"/>
                    </a:lnTo>
                    <a:lnTo>
                      <a:pt x="628" y="2"/>
                    </a:lnTo>
                    <a:lnTo>
                      <a:pt x="14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13">
                <a:extLst>
                  <a:ext uri="{FF2B5EF4-FFF2-40B4-BE49-F238E27FC236}">
                    <a16:creationId xmlns:a16="http://schemas.microsoft.com/office/drawing/2014/main" id="{03DE7896-12D9-49C9-89AF-D4EED9374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" y="1379"/>
                <a:ext cx="657" cy="49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15" y="2"/>
                  </a:cxn>
                  <a:cxn ang="0">
                    <a:pos x="132" y="66"/>
                  </a:cxn>
                  <a:cxn ang="0">
                    <a:pos x="410" y="10"/>
                  </a:cxn>
                  <a:cxn ang="0">
                    <a:pos x="624" y="10"/>
                  </a:cxn>
                  <a:cxn ang="0">
                    <a:pos x="656" y="61"/>
                  </a:cxn>
                  <a:cxn ang="0">
                    <a:pos x="611" y="249"/>
                  </a:cxn>
                  <a:cxn ang="0">
                    <a:pos x="640" y="256"/>
                  </a:cxn>
                  <a:cxn ang="0">
                    <a:pos x="640" y="498"/>
                  </a:cxn>
                  <a:cxn ang="0">
                    <a:pos x="18" y="498"/>
                  </a:cxn>
                  <a:cxn ang="0">
                    <a:pos x="0" y="390"/>
                  </a:cxn>
                  <a:cxn ang="0">
                    <a:pos x="41" y="0"/>
                  </a:cxn>
                </a:cxnLst>
                <a:rect l="0" t="0" r="r" b="b"/>
                <a:pathLst>
                  <a:path w="657" h="499">
                    <a:moveTo>
                      <a:pt x="41" y="0"/>
                    </a:moveTo>
                    <a:lnTo>
                      <a:pt x="115" y="2"/>
                    </a:lnTo>
                    <a:lnTo>
                      <a:pt x="132" y="66"/>
                    </a:lnTo>
                    <a:lnTo>
                      <a:pt x="410" y="10"/>
                    </a:lnTo>
                    <a:lnTo>
                      <a:pt x="624" y="10"/>
                    </a:lnTo>
                    <a:lnTo>
                      <a:pt x="656" y="61"/>
                    </a:lnTo>
                    <a:lnTo>
                      <a:pt x="611" y="249"/>
                    </a:lnTo>
                    <a:lnTo>
                      <a:pt x="640" y="256"/>
                    </a:lnTo>
                    <a:lnTo>
                      <a:pt x="640" y="498"/>
                    </a:lnTo>
                    <a:lnTo>
                      <a:pt x="18" y="498"/>
                    </a:lnTo>
                    <a:lnTo>
                      <a:pt x="0" y="390"/>
                    </a:lnTo>
                    <a:lnTo>
                      <a:pt x="41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14">
                <a:extLst>
                  <a:ext uri="{FF2B5EF4-FFF2-40B4-BE49-F238E27FC236}">
                    <a16:creationId xmlns:a16="http://schemas.microsoft.com/office/drawing/2014/main" id="{7A53A0B7-DA9F-42F0-B36F-3B47D2EF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" y="1056"/>
                <a:ext cx="538" cy="82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10" y="0"/>
                  </a:cxn>
                  <a:cxn ang="0">
                    <a:pos x="110" y="136"/>
                  </a:cxn>
                  <a:cxn ang="0">
                    <a:pos x="267" y="304"/>
                  </a:cxn>
                  <a:cxn ang="0">
                    <a:pos x="235" y="379"/>
                  </a:cxn>
                  <a:cxn ang="0">
                    <a:pos x="248" y="413"/>
                  </a:cxn>
                  <a:cxn ang="0">
                    <a:pos x="307" y="392"/>
                  </a:cxn>
                  <a:cxn ang="0">
                    <a:pos x="391" y="540"/>
                  </a:cxn>
                  <a:cxn ang="0">
                    <a:pos x="537" y="497"/>
                  </a:cxn>
                  <a:cxn ang="0">
                    <a:pos x="537" y="821"/>
                  </a:cxn>
                  <a:cxn ang="0">
                    <a:pos x="275" y="821"/>
                  </a:cxn>
                  <a:cxn ang="0">
                    <a:pos x="31" y="821"/>
                  </a:cxn>
                  <a:cxn ang="0">
                    <a:pos x="31" y="579"/>
                  </a:cxn>
                  <a:cxn ang="0">
                    <a:pos x="0" y="574"/>
                  </a:cxn>
                  <a:cxn ang="0">
                    <a:pos x="47" y="386"/>
                  </a:cxn>
                  <a:cxn ang="0">
                    <a:pos x="15" y="330"/>
                  </a:cxn>
                  <a:cxn ang="0">
                    <a:pos x="15" y="0"/>
                  </a:cxn>
                </a:cxnLst>
                <a:rect l="0" t="0" r="r" b="b"/>
                <a:pathLst>
                  <a:path w="538" h="822">
                    <a:moveTo>
                      <a:pt x="15" y="0"/>
                    </a:moveTo>
                    <a:lnTo>
                      <a:pt x="110" y="0"/>
                    </a:lnTo>
                    <a:lnTo>
                      <a:pt x="110" y="136"/>
                    </a:lnTo>
                    <a:lnTo>
                      <a:pt x="267" y="304"/>
                    </a:lnTo>
                    <a:lnTo>
                      <a:pt x="235" y="379"/>
                    </a:lnTo>
                    <a:lnTo>
                      <a:pt x="248" y="413"/>
                    </a:lnTo>
                    <a:lnTo>
                      <a:pt x="307" y="392"/>
                    </a:lnTo>
                    <a:lnTo>
                      <a:pt x="391" y="540"/>
                    </a:lnTo>
                    <a:lnTo>
                      <a:pt x="537" y="497"/>
                    </a:lnTo>
                    <a:lnTo>
                      <a:pt x="537" y="821"/>
                    </a:lnTo>
                    <a:lnTo>
                      <a:pt x="275" y="821"/>
                    </a:lnTo>
                    <a:lnTo>
                      <a:pt x="31" y="821"/>
                    </a:lnTo>
                    <a:lnTo>
                      <a:pt x="31" y="579"/>
                    </a:lnTo>
                    <a:lnTo>
                      <a:pt x="0" y="574"/>
                    </a:lnTo>
                    <a:lnTo>
                      <a:pt x="47" y="386"/>
                    </a:lnTo>
                    <a:lnTo>
                      <a:pt x="15" y="330"/>
                    </a:lnTo>
                    <a:lnTo>
                      <a:pt x="15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15">
                <a:extLst>
                  <a:ext uri="{FF2B5EF4-FFF2-40B4-BE49-F238E27FC236}">
                    <a16:creationId xmlns:a16="http://schemas.microsoft.com/office/drawing/2014/main" id="{0749BDE4-4B94-4377-A2BE-837C24B6B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" y="1879"/>
                <a:ext cx="507" cy="8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555"/>
                  </a:cxn>
                  <a:cxn ang="0">
                    <a:pos x="506" y="678"/>
                  </a:cxn>
                  <a:cxn ang="0">
                    <a:pos x="449" y="665"/>
                  </a:cxn>
                  <a:cxn ang="0">
                    <a:pos x="475" y="815"/>
                  </a:cxn>
                  <a:cxn ang="0">
                    <a:pos x="0" y="343"/>
                  </a:cxn>
                  <a:cxn ang="0">
                    <a:pos x="0" y="0"/>
                  </a:cxn>
                </a:cxnLst>
                <a:rect l="0" t="0" r="r" b="b"/>
                <a:pathLst>
                  <a:path w="507" h="816">
                    <a:moveTo>
                      <a:pt x="0" y="0"/>
                    </a:moveTo>
                    <a:lnTo>
                      <a:pt x="506" y="0"/>
                    </a:lnTo>
                    <a:lnTo>
                      <a:pt x="506" y="555"/>
                    </a:lnTo>
                    <a:lnTo>
                      <a:pt x="506" y="678"/>
                    </a:lnTo>
                    <a:lnTo>
                      <a:pt x="449" y="665"/>
                    </a:lnTo>
                    <a:lnTo>
                      <a:pt x="475" y="815"/>
                    </a:lnTo>
                    <a:lnTo>
                      <a:pt x="0" y="343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16">
                <a:extLst>
                  <a:ext uri="{FF2B5EF4-FFF2-40B4-BE49-F238E27FC236}">
                    <a16:creationId xmlns:a16="http://schemas.microsoft.com/office/drawing/2014/main" id="{6ECF4D96-1906-4B9A-A340-64367B8EB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437"/>
                <a:ext cx="496" cy="63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95" y="0"/>
                  </a:cxn>
                  <a:cxn ang="0">
                    <a:pos x="495" y="631"/>
                  </a:cxn>
                  <a:cxn ang="0">
                    <a:pos x="341" y="631"/>
                  </a:cxn>
                  <a:cxn ang="0">
                    <a:pos x="48" y="491"/>
                  </a:cxn>
                  <a:cxn ang="0">
                    <a:pos x="48" y="447"/>
                  </a:cxn>
                  <a:cxn ang="0">
                    <a:pos x="66" y="312"/>
                  </a:cxn>
                  <a:cxn ang="0">
                    <a:pos x="21" y="249"/>
                  </a:cxn>
                  <a:cxn ang="0">
                    <a:pos x="0" y="107"/>
                  </a:cxn>
                  <a:cxn ang="0">
                    <a:pos x="53" y="120"/>
                  </a:cxn>
                  <a:cxn ang="0">
                    <a:pos x="53" y="0"/>
                  </a:cxn>
                </a:cxnLst>
                <a:rect l="0" t="0" r="r" b="b"/>
                <a:pathLst>
                  <a:path w="496" h="632">
                    <a:moveTo>
                      <a:pt x="53" y="0"/>
                    </a:moveTo>
                    <a:lnTo>
                      <a:pt x="495" y="0"/>
                    </a:lnTo>
                    <a:lnTo>
                      <a:pt x="495" y="631"/>
                    </a:lnTo>
                    <a:lnTo>
                      <a:pt x="341" y="631"/>
                    </a:lnTo>
                    <a:lnTo>
                      <a:pt x="48" y="491"/>
                    </a:lnTo>
                    <a:lnTo>
                      <a:pt x="48" y="447"/>
                    </a:lnTo>
                    <a:lnTo>
                      <a:pt x="66" y="312"/>
                    </a:lnTo>
                    <a:lnTo>
                      <a:pt x="21" y="249"/>
                    </a:lnTo>
                    <a:lnTo>
                      <a:pt x="0" y="107"/>
                    </a:lnTo>
                    <a:lnTo>
                      <a:pt x="53" y="120"/>
                    </a:lnTo>
                    <a:lnTo>
                      <a:pt x="53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17">
                <a:extLst>
                  <a:ext uri="{FF2B5EF4-FFF2-40B4-BE49-F238E27FC236}">
                    <a16:creationId xmlns:a16="http://schemas.microsoft.com/office/drawing/2014/main" id="{4EF0E079-15B9-4E2D-8BA4-2B3B677B9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1876"/>
                <a:ext cx="908" cy="101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89" y="0"/>
                  </a:cxn>
                  <a:cxn ang="0">
                    <a:pos x="389" y="344"/>
                  </a:cxn>
                  <a:cxn ang="0">
                    <a:pos x="864" y="817"/>
                  </a:cxn>
                  <a:cxn ang="0">
                    <a:pos x="907" y="873"/>
                  </a:cxn>
                  <a:cxn ang="0">
                    <a:pos x="885" y="1011"/>
                  </a:cxn>
                  <a:cxn ang="0">
                    <a:pos x="648" y="1011"/>
                  </a:cxn>
                  <a:cxn ang="0">
                    <a:pos x="437" y="840"/>
                  </a:cxn>
                  <a:cxn ang="0">
                    <a:pos x="362" y="840"/>
                  </a:cxn>
                  <a:cxn ang="0">
                    <a:pos x="183" y="523"/>
                  </a:cxn>
                  <a:cxn ang="0">
                    <a:pos x="57" y="328"/>
                  </a:cxn>
                  <a:cxn ang="0">
                    <a:pos x="73" y="253"/>
                  </a:cxn>
                  <a:cxn ang="0">
                    <a:pos x="0" y="154"/>
                  </a:cxn>
                  <a:cxn ang="0">
                    <a:pos x="21" y="0"/>
                  </a:cxn>
                </a:cxnLst>
                <a:rect l="0" t="0" r="r" b="b"/>
                <a:pathLst>
                  <a:path w="908" h="1012">
                    <a:moveTo>
                      <a:pt x="21" y="0"/>
                    </a:moveTo>
                    <a:lnTo>
                      <a:pt x="389" y="0"/>
                    </a:lnTo>
                    <a:lnTo>
                      <a:pt x="389" y="344"/>
                    </a:lnTo>
                    <a:lnTo>
                      <a:pt x="864" y="817"/>
                    </a:lnTo>
                    <a:lnTo>
                      <a:pt x="907" y="873"/>
                    </a:lnTo>
                    <a:lnTo>
                      <a:pt x="885" y="1011"/>
                    </a:lnTo>
                    <a:lnTo>
                      <a:pt x="648" y="1011"/>
                    </a:lnTo>
                    <a:lnTo>
                      <a:pt x="437" y="840"/>
                    </a:lnTo>
                    <a:lnTo>
                      <a:pt x="362" y="840"/>
                    </a:lnTo>
                    <a:lnTo>
                      <a:pt x="183" y="523"/>
                    </a:lnTo>
                    <a:lnTo>
                      <a:pt x="57" y="328"/>
                    </a:lnTo>
                    <a:lnTo>
                      <a:pt x="73" y="253"/>
                    </a:lnTo>
                    <a:lnTo>
                      <a:pt x="0" y="154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DB8C477-4EDF-4C0B-9819-A6D683F594B4}"/>
                </a:ext>
              </a:extLst>
            </p:cNvPr>
            <p:cNvGrpSpPr/>
            <p:nvPr/>
          </p:nvGrpSpPr>
          <p:grpSpPr>
            <a:xfrm>
              <a:off x="8012539" y="1398281"/>
              <a:ext cx="632711" cy="443976"/>
              <a:chOff x="1175856" y="3578211"/>
              <a:chExt cx="1341120" cy="941070"/>
            </a:xfrm>
            <a:grpFill/>
            <a:effectLst/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9A336E7-0830-4F49-8C22-E63BF5858EB0}"/>
                  </a:ext>
                </a:extLst>
              </p:cNvPr>
              <p:cNvSpPr/>
              <p:nvPr/>
            </p:nvSpPr>
            <p:spPr>
              <a:xfrm>
                <a:off x="2189316" y="4145901"/>
                <a:ext cx="327660" cy="373380"/>
              </a:xfrm>
              <a:custGeom>
                <a:avLst/>
                <a:gdLst>
                  <a:gd name="connsiteX0" fmla="*/ 45720 w 327660"/>
                  <a:gd name="connsiteY0" fmla="*/ 0 h 373380"/>
                  <a:gd name="connsiteX1" fmla="*/ 201930 w 327660"/>
                  <a:gd name="connsiteY1" fmla="*/ 60960 h 373380"/>
                  <a:gd name="connsiteX2" fmla="*/ 327660 w 327660"/>
                  <a:gd name="connsiteY2" fmla="*/ 217170 h 373380"/>
                  <a:gd name="connsiteX3" fmla="*/ 262890 w 327660"/>
                  <a:gd name="connsiteY3" fmla="*/ 281940 h 373380"/>
                  <a:gd name="connsiteX4" fmla="*/ 213360 w 327660"/>
                  <a:gd name="connsiteY4" fmla="*/ 274320 h 373380"/>
                  <a:gd name="connsiteX5" fmla="*/ 137160 w 327660"/>
                  <a:gd name="connsiteY5" fmla="*/ 339090 h 373380"/>
                  <a:gd name="connsiteX6" fmla="*/ 125730 w 327660"/>
                  <a:gd name="connsiteY6" fmla="*/ 373380 h 373380"/>
                  <a:gd name="connsiteX7" fmla="*/ 34290 w 327660"/>
                  <a:gd name="connsiteY7" fmla="*/ 346710 h 373380"/>
                  <a:gd name="connsiteX8" fmla="*/ 45720 w 327660"/>
                  <a:gd name="connsiteY8" fmla="*/ 243840 h 373380"/>
                  <a:gd name="connsiteX9" fmla="*/ 0 w 327660"/>
                  <a:gd name="connsiteY9" fmla="*/ 137160 h 373380"/>
                  <a:gd name="connsiteX10" fmla="*/ 68580 w 327660"/>
                  <a:gd name="connsiteY10" fmla="*/ 83820 h 373380"/>
                  <a:gd name="connsiteX11" fmla="*/ 45720 w 327660"/>
                  <a:gd name="connsiteY11" fmla="*/ 0 h 3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660" h="373380">
                    <a:moveTo>
                      <a:pt x="45720" y="0"/>
                    </a:moveTo>
                    <a:lnTo>
                      <a:pt x="201930" y="60960"/>
                    </a:lnTo>
                    <a:lnTo>
                      <a:pt x="327660" y="217170"/>
                    </a:lnTo>
                    <a:lnTo>
                      <a:pt x="262890" y="281940"/>
                    </a:lnTo>
                    <a:lnTo>
                      <a:pt x="213360" y="274320"/>
                    </a:lnTo>
                    <a:lnTo>
                      <a:pt x="137160" y="339090"/>
                    </a:lnTo>
                    <a:lnTo>
                      <a:pt x="125730" y="373380"/>
                    </a:lnTo>
                    <a:lnTo>
                      <a:pt x="34290" y="346710"/>
                    </a:lnTo>
                    <a:lnTo>
                      <a:pt x="45720" y="243840"/>
                    </a:lnTo>
                    <a:lnTo>
                      <a:pt x="0" y="137160"/>
                    </a:lnTo>
                    <a:lnTo>
                      <a:pt x="68580" y="83820"/>
                    </a:lnTo>
                    <a:lnTo>
                      <a:pt x="45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36864C7-7602-4EAA-A79B-6044F05CF69A}"/>
                  </a:ext>
                </a:extLst>
              </p:cNvPr>
              <p:cNvSpPr/>
              <p:nvPr/>
            </p:nvSpPr>
            <p:spPr>
              <a:xfrm>
                <a:off x="2012151" y="3932541"/>
                <a:ext cx="184785" cy="121920"/>
              </a:xfrm>
              <a:custGeom>
                <a:avLst/>
                <a:gdLst>
                  <a:gd name="connsiteX0" fmla="*/ 87630 w 184785"/>
                  <a:gd name="connsiteY0" fmla="*/ 121920 h 121920"/>
                  <a:gd name="connsiteX1" fmla="*/ 184785 w 184785"/>
                  <a:gd name="connsiteY1" fmla="*/ 80010 h 121920"/>
                  <a:gd name="connsiteX2" fmla="*/ 118110 w 184785"/>
                  <a:gd name="connsiteY2" fmla="*/ 17145 h 121920"/>
                  <a:gd name="connsiteX3" fmla="*/ 68580 w 184785"/>
                  <a:gd name="connsiteY3" fmla="*/ 26670 h 121920"/>
                  <a:gd name="connsiteX4" fmla="*/ 24765 w 184785"/>
                  <a:gd name="connsiteY4" fmla="*/ 0 h 121920"/>
                  <a:gd name="connsiteX5" fmla="*/ 0 w 184785"/>
                  <a:gd name="connsiteY5" fmla="*/ 11430 h 121920"/>
                  <a:gd name="connsiteX6" fmla="*/ 87630 w 184785"/>
                  <a:gd name="connsiteY6" fmla="*/ 12192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785" h="121920">
                    <a:moveTo>
                      <a:pt x="87630" y="121920"/>
                    </a:moveTo>
                    <a:lnTo>
                      <a:pt x="184785" y="80010"/>
                    </a:lnTo>
                    <a:lnTo>
                      <a:pt x="118110" y="17145"/>
                    </a:lnTo>
                    <a:lnTo>
                      <a:pt x="68580" y="26670"/>
                    </a:lnTo>
                    <a:lnTo>
                      <a:pt x="24765" y="0"/>
                    </a:lnTo>
                    <a:lnTo>
                      <a:pt x="0" y="11430"/>
                    </a:lnTo>
                    <a:lnTo>
                      <a:pt x="87630" y="12192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D52AC30-0933-41E1-8051-34402AB9B141}"/>
                  </a:ext>
                </a:extLst>
              </p:cNvPr>
              <p:cNvSpPr/>
              <p:nvPr/>
            </p:nvSpPr>
            <p:spPr>
              <a:xfrm>
                <a:off x="1948880" y="3949523"/>
                <a:ext cx="76199" cy="68581"/>
              </a:xfrm>
              <a:custGeom>
                <a:avLst/>
                <a:gdLst>
                  <a:gd name="connsiteX0" fmla="*/ 0 w 76200"/>
                  <a:gd name="connsiteY0" fmla="*/ 0 h 68580"/>
                  <a:gd name="connsiteX1" fmla="*/ 62865 w 76200"/>
                  <a:gd name="connsiteY1" fmla="*/ 19050 h 68580"/>
                  <a:gd name="connsiteX2" fmla="*/ 76200 w 76200"/>
                  <a:gd name="connsiteY2" fmla="*/ 45720 h 68580"/>
                  <a:gd name="connsiteX3" fmla="*/ 34290 w 76200"/>
                  <a:gd name="connsiteY3" fmla="*/ 68580 h 68580"/>
                  <a:gd name="connsiteX4" fmla="*/ 0 w 76200"/>
                  <a:gd name="connsiteY4" fmla="*/ 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8580">
                    <a:moveTo>
                      <a:pt x="0" y="0"/>
                    </a:moveTo>
                    <a:lnTo>
                      <a:pt x="62865" y="19050"/>
                    </a:lnTo>
                    <a:lnTo>
                      <a:pt x="76200" y="45720"/>
                    </a:lnTo>
                    <a:lnTo>
                      <a:pt x="34290" y="685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83755E2B-32E5-4985-96B3-CD364CE4AE52}"/>
                  </a:ext>
                </a:extLst>
              </p:cNvPr>
              <p:cNvSpPr/>
              <p:nvPr/>
            </p:nvSpPr>
            <p:spPr>
              <a:xfrm>
                <a:off x="1842606" y="3862056"/>
                <a:ext cx="150495" cy="64770"/>
              </a:xfrm>
              <a:custGeom>
                <a:avLst/>
                <a:gdLst>
                  <a:gd name="connsiteX0" fmla="*/ 15240 w 150495"/>
                  <a:gd name="connsiteY0" fmla="*/ 0 h 64770"/>
                  <a:gd name="connsiteX1" fmla="*/ 83820 w 150495"/>
                  <a:gd name="connsiteY1" fmla="*/ 26670 h 64770"/>
                  <a:gd name="connsiteX2" fmla="*/ 150495 w 150495"/>
                  <a:gd name="connsiteY2" fmla="*/ 24765 h 64770"/>
                  <a:gd name="connsiteX3" fmla="*/ 133350 w 150495"/>
                  <a:gd name="connsiteY3" fmla="*/ 64770 h 64770"/>
                  <a:gd name="connsiteX4" fmla="*/ 68580 w 150495"/>
                  <a:gd name="connsiteY4" fmla="*/ 47625 h 64770"/>
                  <a:gd name="connsiteX5" fmla="*/ 0 w 150495"/>
                  <a:gd name="connsiteY5" fmla="*/ 53340 h 64770"/>
                  <a:gd name="connsiteX6" fmla="*/ 15240 w 150495"/>
                  <a:gd name="connsiteY6" fmla="*/ 0 h 6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495" h="64770">
                    <a:moveTo>
                      <a:pt x="15240" y="0"/>
                    </a:moveTo>
                    <a:lnTo>
                      <a:pt x="83820" y="26670"/>
                    </a:lnTo>
                    <a:lnTo>
                      <a:pt x="150495" y="24765"/>
                    </a:lnTo>
                    <a:lnTo>
                      <a:pt x="133350" y="64770"/>
                    </a:lnTo>
                    <a:lnTo>
                      <a:pt x="68580" y="47625"/>
                    </a:lnTo>
                    <a:lnTo>
                      <a:pt x="0" y="53340"/>
                    </a:lnTo>
                    <a:lnTo>
                      <a:pt x="152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3A6E4C6-6451-4FC0-B358-1C9568FCDE8D}"/>
                  </a:ext>
                </a:extLst>
              </p:cNvPr>
              <p:cNvSpPr/>
              <p:nvPr/>
            </p:nvSpPr>
            <p:spPr>
              <a:xfrm>
                <a:off x="1587336" y="3732516"/>
                <a:ext cx="169545" cy="135255"/>
              </a:xfrm>
              <a:custGeom>
                <a:avLst/>
                <a:gdLst>
                  <a:gd name="connsiteX0" fmla="*/ 72390 w 169545"/>
                  <a:gd name="connsiteY0" fmla="*/ 0 h 135255"/>
                  <a:gd name="connsiteX1" fmla="*/ 161925 w 169545"/>
                  <a:gd name="connsiteY1" fmla="*/ 85725 h 135255"/>
                  <a:gd name="connsiteX2" fmla="*/ 169545 w 169545"/>
                  <a:gd name="connsiteY2" fmla="*/ 112395 h 135255"/>
                  <a:gd name="connsiteX3" fmla="*/ 118110 w 169545"/>
                  <a:gd name="connsiteY3" fmla="*/ 135255 h 135255"/>
                  <a:gd name="connsiteX4" fmla="*/ 97155 w 169545"/>
                  <a:gd name="connsiteY4" fmla="*/ 118110 h 135255"/>
                  <a:gd name="connsiteX5" fmla="*/ 57150 w 169545"/>
                  <a:gd name="connsiteY5" fmla="*/ 121920 h 135255"/>
                  <a:gd name="connsiteX6" fmla="*/ 0 w 169545"/>
                  <a:gd name="connsiteY6" fmla="*/ 55245 h 135255"/>
                  <a:gd name="connsiteX7" fmla="*/ 15240 w 169545"/>
                  <a:gd name="connsiteY7" fmla="*/ 32385 h 135255"/>
                  <a:gd name="connsiteX8" fmla="*/ 72390 w 169545"/>
                  <a:gd name="connsiteY8" fmla="*/ 0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545" h="135255">
                    <a:moveTo>
                      <a:pt x="72390" y="0"/>
                    </a:moveTo>
                    <a:lnTo>
                      <a:pt x="161925" y="85725"/>
                    </a:lnTo>
                    <a:lnTo>
                      <a:pt x="169545" y="112395"/>
                    </a:lnTo>
                    <a:lnTo>
                      <a:pt x="118110" y="135255"/>
                    </a:lnTo>
                    <a:lnTo>
                      <a:pt x="97155" y="118110"/>
                    </a:lnTo>
                    <a:lnTo>
                      <a:pt x="57150" y="121920"/>
                    </a:lnTo>
                    <a:lnTo>
                      <a:pt x="0" y="55245"/>
                    </a:lnTo>
                    <a:lnTo>
                      <a:pt x="15240" y="32385"/>
                    </a:lnTo>
                    <a:lnTo>
                      <a:pt x="723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9C09FEA1-4D91-4493-B428-6A2FF130FAA1}"/>
                  </a:ext>
                </a:extLst>
              </p:cNvPr>
              <p:cNvSpPr/>
              <p:nvPr/>
            </p:nvSpPr>
            <p:spPr>
              <a:xfrm>
                <a:off x="1175856" y="3578211"/>
                <a:ext cx="152400" cy="114300"/>
              </a:xfrm>
              <a:custGeom>
                <a:avLst/>
                <a:gdLst>
                  <a:gd name="connsiteX0" fmla="*/ 93345 w 152400"/>
                  <a:gd name="connsiteY0" fmla="*/ 0 h 114300"/>
                  <a:gd name="connsiteX1" fmla="*/ 152400 w 152400"/>
                  <a:gd name="connsiteY1" fmla="*/ 26670 h 114300"/>
                  <a:gd name="connsiteX2" fmla="*/ 108585 w 152400"/>
                  <a:gd name="connsiteY2" fmla="*/ 114300 h 114300"/>
                  <a:gd name="connsiteX3" fmla="*/ 0 w 152400"/>
                  <a:gd name="connsiteY3" fmla="*/ 62865 h 114300"/>
                  <a:gd name="connsiteX4" fmla="*/ 17145 w 152400"/>
                  <a:gd name="connsiteY4" fmla="*/ 38100 h 114300"/>
                  <a:gd name="connsiteX5" fmla="*/ 93345 w 152400"/>
                  <a:gd name="connsiteY5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114300">
                    <a:moveTo>
                      <a:pt x="93345" y="0"/>
                    </a:moveTo>
                    <a:lnTo>
                      <a:pt x="152400" y="26670"/>
                    </a:lnTo>
                    <a:lnTo>
                      <a:pt x="108585" y="114300"/>
                    </a:lnTo>
                    <a:lnTo>
                      <a:pt x="0" y="62865"/>
                    </a:lnTo>
                    <a:lnTo>
                      <a:pt x="17145" y="38100"/>
                    </a:lnTo>
                    <a:lnTo>
                      <a:pt x="93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8030817" y="250134"/>
            <a:ext cx="3770924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j-lt"/>
              </a:rPr>
              <a:t>New CU*Answers clients </a:t>
            </a:r>
            <a:br>
              <a:rPr lang="en-US" b="1" dirty="0">
                <a:solidFill>
                  <a:schemeClr val="accent1"/>
                </a:solidFill>
                <a:latin typeface="+mj-lt"/>
              </a:rPr>
            </a:br>
            <a:r>
              <a:rPr lang="en-US" b="1" dirty="0">
                <a:solidFill>
                  <a:schemeClr val="accent1"/>
                </a:solidFill>
                <a:latin typeface="+mj-lt"/>
              </a:rPr>
              <a:t>in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</a:t>
            </a:r>
            <a:r>
              <a:rPr lang="en-US" b="1" dirty="0">
                <a:solidFill>
                  <a:schemeClr val="accent1"/>
                </a:solidFill>
                <a:latin typeface="+mj-lt"/>
              </a:rPr>
              <a:t> states since last time!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932EF6-13F3-4AD4-ACBD-930D5C0E0F07}"/>
              </a:ext>
            </a:extLst>
          </p:cNvPr>
          <p:cNvSpPr txBox="1"/>
          <p:nvPr/>
        </p:nvSpPr>
        <p:spPr>
          <a:xfrm>
            <a:off x="6291471" y="-307447"/>
            <a:ext cx="20221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57538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Welcome to our newest community!</a:t>
            </a:r>
          </a:p>
        </p:txBody>
      </p:sp>
      <p:sp>
        <p:nvSpPr>
          <p:cNvPr id="127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 Jersey</a:t>
            </a:r>
          </a:p>
          <a:p>
            <a:pPr lvl="1"/>
            <a:r>
              <a:rPr lang="en-US" dirty="0"/>
              <a:t>Research 1166 FCU *</a:t>
            </a:r>
          </a:p>
          <a:p>
            <a:r>
              <a:rPr lang="en-US" dirty="0"/>
              <a:t>New York</a:t>
            </a:r>
          </a:p>
          <a:p>
            <a:pPr lvl="1"/>
            <a:r>
              <a:rPr lang="en-US" dirty="0"/>
              <a:t>IRS Buffalo FCU</a:t>
            </a:r>
          </a:p>
          <a:p>
            <a:r>
              <a:rPr lang="en-US" dirty="0"/>
              <a:t>Pennsylvania</a:t>
            </a:r>
          </a:p>
          <a:p>
            <a:pPr lvl="1"/>
            <a:r>
              <a:rPr lang="en-US" dirty="0"/>
              <a:t>A C B A Federal CU *</a:t>
            </a:r>
          </a:p>
          <a:p>
            <a:pPr lvl="1"/>
            <a:r>
              <a:rPr lang="en-US" dirty="0"/>
              <a:t>Alcoa Pittsburgh FCU</a:t>
            </a:r>
          </a:p>
          <a:p>
            <a:pPr lvl="1"/>
            <a:r>
              <a:rPr lang="en-US" dirty="0" err="1"/>
              <a:t>Alcose</a:t>
            </a:r>
            <a:r>
              <a:rPr lang="en-US" dirty="0"/>
              <a:t> CU</a:t>
            </a:r>
          </a:p>
          <a:p>
            <a:pPr lvl="1"/>
            <a:r>
              <a:rPr lang="en-US" dirty="0"/>
              <a:t>Allegheny Central Employees FCU *</a:t>
            </a:r>
          </a:p>
          <a:p>
            <a:pPr lvl="1"/>
            <a:r>
              <a:rPr lang="en-US" dirty="0"/>
              <a:t>Allegheny </a:t>
            </a:r>
            <a:r>
              <a:rPr lang="en-US" dirty="0" err="1"/>
              <a:t>Kiski</a:t>
            </a:r>
            <a:r>
              <a:rPr lang="en-US" dirty="0"/>
              <a:t> Postal FCU</a:t>
            </a:r>
          </a:p>
          <a:p>
            <a:pPr lvl="1"/>
            <a:r>
              <a:rPr lang="en-US" dirty="0"/>
              <a:t>Allegheny Ludlum Brackenridge FCU</a:t>
            </a:r>
          </a:p>
          <a:p>
            <a:pPr lvl="1"/>
            <a:r>
              <a:rPr lang="en-US" dirty="0" err="1"/>
              <a:t>A&amp;S</a:t>
            </a:r>
            <a:r>
              <a:rPr lang="en-US" dirty="0"/>
              <a:t> Federal CU *</a:t>
            </a:r>
          </a:p>
          <a:p>
            <a:pPr lvl="1"/>
            <a:r>
              <a:rPr lang="en-US" dirty="0"/>
              <a:t>AT&amp;T Emp Pittsburgh FCU</a:t>
            </a:r>
          </a:p>
          <a:p>
            <a:pPr lvl="1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BBA2E54-90D3-4520-8EE7-85F5880B7D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r>
              <a:rPr lang="en-US" dirty="0"/>
              <a:t>Centerville Clinics </a:t>
            </a:r>
            <a:r>
              <a:rPr lang="en-US" dirty="0" err="1"/>
              <a:t>Empl</a:t>
            </a:r>
            <a:r>
              <a:rPr lang="en-US" dirty="0"/>
              <a:t> FCU *</a:t>
            </a:r>
          </a:p>
          <a:p>
            <a:pPr lvl="1"/>
            <a:r>
              <a:rPr lang="en-US" dirty="0"/>
              <a:t>Cheswick Atomic Division FCU</a:t>
            </a:r>
          </a:p>
          <a:p>
            <a:pPr lvl="1"/>
            <a:r>
              <a:rPr lang="en-US" dirty="0" err="1"/>
              <a:t>CraftMaster</a:t>
            </a:r>
            <a:r>
              <a:rPr lang="en-US" dirty="0"/>
              <a:t> FCU *</a:t>
            </a:r>
          </a:p>
          <a:p>
            <a:pPr lvl="1"/>
            <a:r>
              <a:rPr lang="en-US" dirty="0"/>
              <a:t>Fisher Scientific Employees FCU </a:t>
            </a:r>
          </a:p>
          <a:p>
            <a:pPr lvl="1"/>
            <a:r>
              <a:rPr lang="en-US" dirty="0"/>
              <a:t>Friendly Federal CU</a:t>
            </a:r>
          </a:p>
          <a:p>
            <a:pPr lvl="1"/>
            <a:r>
              <a:rPr lang="en-US" dirty="0"/>
              <a:t>Iron Workers FCU</a:t>
            </a:r>
          </a:p>
          <a:p>
            <a:pPr lvl="1"/>
            <a:r>
              <a:rPr lang="en-US" dirty="0" err="1"/>
              <a:t>JDHM</a:t>
            </a:r>
            <a:r>
              <a:rPr lang="en-US" dirty="0"/>
              <a:t> FCU</a:t>
            </a:r>
          </a:p>
          <a:p>
            <a:pPr lvl="1"/>
            <a:r>
              <a:rPr lang="en-US" dirty="0" err="1"/>
              <a:t>LESCO</a:t>
            </a:r>
            <a:r>
              <a:rPr lang="en-US" dirty="0"/>
              <a:t> FCU</a:t>
            </a:r>
          </a:p>
          <a:p>
            <a:pPr lvl="1"/>
            <a:r>
              <a:rPr lang="en-US" dirty="0"/>
              <a:t>Local 520 UA Federal CU </a:t>
            </a:r>
          </a:p>
          <a:p>
            <a:pPr lvl="1"/>
            <a:r>
              <a:rPr lang="en-US" dirty="0"/>
              <a:t>Mercer County Community FCU</a:t>
            </a:r>
          </a:p>
          <a:p>
            <a:pPr lvl="1"/>
            <a:r>
              <a:rPr lang="en-US" dirty="0"/>
              <a:t>Morning Star Baptist FCU *</a:t>
            </a:r>
          </a:p>
          <a:p>
            <a:pPr lvl="1"/>
            <a:r>
              <a:rPr lang="en-US" dirty="0"/>
              <a:t>Mt Lebanon FCU</a:t>
            </a:r>
          </a:p>
          <a:p>
            <a:pPr lvl="1"/>
            <a:r>
              <a:rPr lang="en-US" dirty="0"/>
              <a:t>Newcastle </a:t>
            </a:r>
            <a:r>
              <a:rPr lang="en-US" dirty="0" err="1"/>
              <a:t>Bellco</a:t>
            </a:r>
            <a:r>
              <a:rPr lang="en-US" dirty="0"/>
              <a:t> FCU</a:t>
            </a:r>
          </a:p>
          <a:p>
            <a:pPr lvl="1"/>
            <a:r>
              <a:rPr lang="en-US" dirty="0"/>
              <a:t>North Districts CU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A79A1D-9650-4C48-86FD-081451122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Penn Hills Municipal FCU *</a:t>
            </a:r>
          </a:p>
          <a:p>
            <a:pPr lvl="1"/>
            <a:r>
              <a:rPr lang="en-US" dirty="0"/>
              <a:t>Penn-Trafford School </a:t>
            </a:r>
            <a:r>
              <a:rPr lang="en-US" dirty="0" err="1"/>
              <a:t>Empl</a:t>
            </a:r>
            <a:r>
              <a:rPr lang="en-US" dirty="0"/>
              <a:t> FCU</a:t>
            </a:r>
          </a:p>
          <a:p>
            <a:pPr lvl="1"/>
            <a:r>
              <a:rPr lang="en-US" dirty="0"/>
              <a:t>Pittsburgh FCU</a:t>
            </a:r>
          </a:p>
          <a:p>
            <a:pPr lvl="1"/>
            <a:r>
              <a:rPr lang="en-US" dirty="0"/>
              <a:t>Post-Gazette FCU *</a:t>
            </a:r>
          </a:p>
          <a:p>
            <a:pPr lvl="1"/>
            <a:r>
              <a:rPr lang="en-US" dirty="0" err="1"/>
              <a:t>Sarco</a:t>
            </a:r>
            <a:r>
              <a:rPr lang="en-US" dirty="0"/>
              <a:t> FCU</a:t>
            </a:r>
          </a:p>
          <a:p>
            <a:pPr lvl="1"/>
            <a:r>
              <a:rPr lang="en-US" dirty="0" err="1"/>
              <a:t>Spojnia</a:t>
            </a:r>
            <a:r>
              <a:rPr lang="en-US" dirty="0"/>
              <a:t> CU *</a:t>
            </a:r>
          </a:p>
          <a:p>
            <a:pPr lvl="1"/>
            <a:r>
              <a:rPr lang="en-US" dirty="0"/>
              <a:t>Strategic FCU</a:t>
            </a:r>
          </a:p>
          <a:p>
            <a:pPr lvl="1"/>
            <a:r>
              <a:rPr lang="en-US" dirty="0"/>
              <a:t>Swindell Dressler CU *</a:t>
            </a:r>
          </a:p>
          <a:p>
            <a:pPr lvl="1"/>
            <a:r>
              <a:rPr lang="en-US" dirty="0"/>
              <a:t>The East End Food Co-Op FCU *</a:t>
            </a:r>
          </a:p>
          <a:p>
            <a:pPr lvl="1"/>
            <a:r>
              <a:rPr lang="en-US" dirty="0" err="1"/>
              <a:t>URE</a:t>
            </a:r>
            <a:r>
              <a:rPr lang="en-US" dirty="0"/>
              <a:t> Federal CU</a:t>
            </a:r>
          </a:p>
          <a:p>
            <a:pPr lvl="1"/>
            <a:r>
              <a:rPr lang="en-US" dirty="0"/>
              <a:t>Valley Pride FCU *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27724" name="Rectangle 12"/>
          <p:cNvSpPr>
            <a:spLocks noChangeArrowheads="1"/>
          </p:cNvSpPr>
          <p:nvPr/>
        </p:nvSpPr>
        <p:spPr bwMode="auto">
          <a:xfrm>
            <a:off x="4648200" y="1824038"/>
            <a:ext cx="2819400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31775" indent="-231775">
              <a:spcBef>
                <a:spcPct val="20000"/>
              </a:spcBef>
              <a:buClr>
                <a:schemeClr val="accent2"/>
              </a:buClr>
              <a:buSzPct val="80000"/>
              <a:buFont typeface="Monotype Sorts" pitchFamily="2" charset="2"/>
              <a:buChar char="l"/>
            </a:pPr>
            <a:endParaRPr lang="en-US" sz="1400" dirty="0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DC7D44A1-331B-4968-B0CB-F71F50CE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4" y="9525"/>
            <a:ext cx="2234081" cy="86734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0E492AC6-CACF-4439-BA05-8C8C14290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60" y="1693546"/>
            <a:ext cx="244792" cy="244792"/>
          </a:xfrm>
          <a:prstGeom prst="rect">
            <a:avLst/>
          </a:prstGeom>
        </p:spPr>
      </p:pic>
      <p:pic>
        <p:nvPicPr>
          <p:cNvPr id="95" name="Picture 94" descr="Logo, company name&#10;&#10;Description automatically generated">
            <a:extLst>
              <a:ext uri="{FF2B5EF4-FFF2-40B4-BE49-F238E27FC236}">
                <a16:creationId xmlns:a16="http://schemas.microsoft.com/office/drawing/2014/main" id="{5163AE52-83C0-4CA9-AB8C-E49845E1B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24" y="3247142"/>
            <a:ext cx="244792" cy="244792"/>
          </a:xfrm>
          <a:prstGeom prst="rect">
            <a:avLst/>
          </a:prstGeom>
        </p:spPr>
      </p:pic>
      <p:pic>
        <p:nvPicPr>
          <p:cNvPr id="96" name="Picture 95" descr="Logo, company name&#10;&#10;Description automatically generated">
            <a:extLst>
              <a:ext uri="{FF2B5EF4-FFF2-40B4-BE49-F238E27FC236}">
                <a16:creationId xmlns:a16="http://schemas.microsoft.com/office/drawing/2014/main" id="{5D357EBE-D6C8-46CB-A3E7-FC95B5212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" y="4702562"/>
            <a:ext cx="244792" cy="244792"/>
          </a:xfrm>
          <a:prstGeom prst="rect">
            <a:avLst/>
          </a:prstGeom>
        </p:spPr>
      </p:pic>
      <p:pic>
        <p:nvPicPr>
          <p:cNvPr id="97" name="Picture 96" descr="Logo, company name&#10;&#10;Description automatically generated">
            <a:extLst>
              <a:ext uri="{FF2B5EF4-FFF2-40B4-BE49-F238E27FC236}">
                <a16:creationId xmlns:a16="http://schemas.microsoft.com/office/drawing/2014/main" id="{3DE46DF9-02AC-45B1-9C3F-0FFE72829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08" y="6118384"/>
            <a:ext cx="244792" cy="244792"/>
          </a:xfrm>
          <a:prstGeom prst="rect">
            <a:avLst/>
          </a:prstGeom>
        </p:spPr>
      </p:pic>
      <p:pic>
        <p:nvPicPr>
          <p:cNvPr id="98" name="Picture 97" descr="Logo, company name&#10;&#10;Description automatically generated">
            <a:extLst>
              <a:ext uri="{FF2B5EF4-FFF2-40B4-BE49-F238E27FC236}">
                <a16:creationId xmlns:a16="http://schemas.microsoft.com/office/drawing/2014/main" id="{7FF58CD5-7B3E-4528-B19D-45C89EE6F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40" y="1219835"/>
            <a:ext cx="244792" cy="244792"/>
          </a:xfrm>
          <a:prstGeom prst="rect">
            <a:avLst/>
          </a:prstGeom>
        </p:spPr>
      </p:pic>
      <p:pic>
        <p:nvPicPr>
          <p:cNvPr id="99" name="Picture 98" descr="Logo, company name&#10;&#10;Description automatically generated">
            <a:extLst>
              <a:ext uri="{FF2B5EF4-FFF2-40B4-BE49-F238E27FC236}">
                <a16:creationId xmlns:a16="http://schemas.microsoft.com/office/drawing/2014/main" id="{B8B46D07-512F-4901-BBF1-449CC513E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82" y="2019935"/>
            <a:ext cx="244792" cy="244792"/>
          </a:xfrm>
          <a:prstGeom prst="rect">
            <a:avLst/>
          </a:prstGeom>
        </p:spPr>
      </p:pic>
      <p:pic>
        <p:nvPicPr>
          <p:cNvPr id="100" name="Picture 99" descr="Logo, company name&#10;&#10;Description automatically generated">
            <a:extLst>
              <a:ext uri="{FF2B5EF4-FFF2-40B4-BE49-F238E27FC236}">
                <a16:creationId xmlns:a16="http://schemas.microsoft.com/office/drawing/2014/main" id="{DDA6F371-CEB9-48B9-A214-C595AE714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2" y="5189855"/>
            <a:ext cx="244792" cy="244792"/>
          </a:xfrm>
          <a:prstGeom prst="rect">
            <a:avLst/>
          </a:prstGeom>
        </p:spPr>
      </p:pic>
      <p:pic>
        <p:nvPicPr>
          <p:cNvPr id="101" name="Picture 100" descr="Logo, company name&#10;&#10;Description automatically generated">
            <a:extLst>
              <a:ext uri="{FF2B5EF4-FFF2-40B4-BE49-F238E27FC236}">
                <a16:creationId xmlns:a16="http://schemas.microsoft.com/office/drawing/2014/main" id="{614B132E-CF24-423E-AFD9-C55C2411C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02" y="5197475"/>
            <a:ext cx="244792" cy="244792"/>
          </a:xfrm>
          <a:prstGeom prst="rect">
            <a:avLst/>
          </a:prstGeom>
        </p:spPr>
      </p:pic>
      <p:pic>
        <p:nvPicPr>
          <p:cNvPr id="102" name="Picture 101" descr="Logo, company name&#10;&#10;Description automatically generated">
            <a:extLst>
              <a:ext uri="{FF2B5EF4-FFF2-40B4-BE49-F238E27FC236}">
                <a16:creationId xmlns:a16="http://schemas.microsoft.com/office/drawing/2014/main" id="{080DE682-38F4-45DF-AC47-506ECFB66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742" y="4404995"/>
            <a:ext cx="244792" cy="244792"/>
          </a:xfrm>
          <a:prstGeom prst="rect">
            <a:avLst/>
          </a:prstGeom>
        </p:spPr>
      </p:pic>
      <p:pic>
        <p:nvPicPr>
          <p:cNvPr id="103" name="Picture 102" descr="Logo, company name&#10;&#10;Description automatically generated">
            <a:extLst>
              <a:ext uri="{FF2B5EF4-FFF2-40B4-BE49-F238E27FC236}">
                <a16:creationId xmlns:a16="http://schemas.microsoft.com/office/drawing/2014/main" id="{87A79469-66C3-4C8C-9530-2C0A50FFD1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961" y="4015105"/>
            <a:ext cx="244792" cy="244792"/>
          </a:xfrm>
          <a:prstGeom prst="rect">
            <a:avLst/>
          </a:prstGeom>
        </p:spPr>
      </p:pic>
      <p:pic>
        <p:nvPicPr>
          <p:cNvPr id="104" name="Picture 103" descr="Logo, company name&#10;&#10;Description automatically generated">
            <a:extLst>
              <a:ext uri="{FF2B5EF4-FFF2-40B4-BE49-F238E27FC236}">
                <a16:creationId xmlns:a16="http://schemas.microsoft.com/office/drawing/2014/main" id="{A7834655-8393-4C1C-AF73-F8411C9E2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35" y="2392045"/>
            <a:ext cx="244792" cy="244792"/>
          </a:xfrm>
          <a:prstGeom prst="rect">
            <a:avLst/>
          </a:prstGeom>
        </p:spPr>
      </p:pic>
      <p:pic>
        <p:nvPicPr>
          <p:cNvPr id="105" name="Picture 104" descr="Logo, company name&#10;&#10;Description automatically generated">
            <a:extLst>
              <a:ext uri="{FF2B5EF4-FFF2-40B4-BE49-F238E27FC236}">
                <a16:creationId xmlns:a16="http://schemas.microsoft.com/office/drawing/2014/main" id="{ED257F18-2D7D-466D-88BA-0AA3DC546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40" y="3207068"/>
            <a:ext cx="244792" cy="244792"/>
          </a:xfrm>
          <a:prstGeom prst="rect">
            <a:avLst/>
          </a:prstGeom>
        </p:spPr>
      </p:pic>
      <p:pic>
        <p:nvPicPr>
          <p:cNvPr id="106" name="Picture 105" descr="Logo, company name&#10;&#10;Description automatically generated">
            <a:extLst>
              <a:ext uri="{FF2B5EF4-FFF2-40B4-BE49-F238E27FC236}">
                <a16:creationId xmlns:a16="http://schemas.microsoft.com/office/drawing/2014/main" id="{2111F498-C3AC-4A04-9EAD-7953A006A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960" y="1219835"/>
            <a:ext cx="244792" cy="244792"/>
          </a:xfrm>
          <a:prstGeom prst="rect">
            <a:avLst/>
          </a:prstGeom>
        </p:spPr>
      </p:pic>
      <p:pic>
        <p:nvPicPr>
          <p:cNvPr id="107" name="Picture 106" descr="Logo, company name&#10;&#10;Description automatically generated">
            <a:extLst>
              <a:ext uri="{FF2B5EF4-FFF2-40B4-BE49-F238E27FC236}">
                <a16:creationId xmlns:a16="http://schemas.microsoft.com/office/drawing/2014/main" id="{5DD3D08E-F36C-4C15-BA2F-B1A1A53A6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32" y="5896916"/>
            <a:ext cx="702968" cy="7029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9A969B-8945-4173-A43C-2A37C15D9E44}"/>
              </a:ext>
            </a:extLst>
          </p:cNvPr>
          <p:cNvSpPr txBox="1"/>
          <p:nvPr/>
        </p:nvSpPr>
        <p:spPr>
          <a:xfrm>
            <a:off x="9372948" y="6100524"/>
            <a:ext cx="2234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en-US" sz="1600" dirty="0">
                <a:solidFill>
                  <a:schemeClr val="accent4"/>
                </a:solidFill>
              </a:rPr>
              <a:t>= 	CU*BASE conversion completed!</a:t>
            </a:r>
          </a:p>
        </p:txBody>
      </p:sp>
    </p:spTree>
    <p:extLst>
      <p:ext uri="{BB962C8B-B14F-4D97-AF65-F5344CB8AC3E}">
        <p14:creationId xmlns:p14="http://schemas.microsoft.com/office/powerpoint/2010/main" val="1544352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4EAD3E3-1C38-48B0-B92C-B9C5EDDBEE71}"/>
              </a:ext>
            </a:extLst>
          </p:cNvPr>
          <p:cNvGrpSpPr/>
          <p:nvPr/>
        </p:nvGrpSpPr>
        <p:grpSpPr>
          <a:xfrm>
            <a:off x="10828189" y="5734049"/>
            <a:ext cx="512763" cy="420877"/>
            <a:chOff x="9829800" y="5521270"/>
            <a:chExt cx="1032164" cy="847203"/>
          </a:xfrm>
          <a:solidFill>
            <a:schemeClr val="accent1"/>
          </a:solidFill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F22F17C-C19A-47F0-9AC2-62FBF52600F4}"/>
                </a:ext>
              </a:extLst>
            </p:cNvPr>
            <p:cNvSpPr/>
            <p:nvPr/>
          </p:nvSpPr>
          <p:spPr>
            <a:xfrm>
              <a:off x="10120745" y="6107545"/>
              <a:ext cx="738910" cy="260928"/>
            </a:xfrm>
            <a:custGeom>
              <a:avLst/>
              <a:gdLst>
                <a:gd name="connsiteX0" fmla="*/ 505691 w 738910"/>
                <a:gd name="connsiteY0" fmla="*/ 175491 h 260928"/>
                <a:gd name="connsiteX1" fmla="*/ 514928 w 738910"/>
                <a:gd name="connsiteY1" fmla="*/ 120073 h 260928"/>
                <a:gd name="connsiteX2" fmla="*/ 563419 w 738910"/>
                <a:gd name="connsiteY2" fmla="*/ 122382 h 260928"/>
                <a:gd name="connsiteX3" fmla="*/ 565728 w 738910"/>
                <a:gd name="connsiteY3" fmla="*/ 140855 h 260928"/>
                <a:gd name="connsiteX4" fmla="*/ 725055 w 738910"/>
                <a:gd name="connsiteY4" fmla="*/ 113146 h 260928"/>
                <a:gd name="connsiteX5" fmla="*/ 738910 w 738910"/>
                <a:gd name="connsiteY5" fmla="*/ 87746 h 260928"/>
                <a:gd name="connsiteX6" fmla="*/ 692728 w 738910"/>
                <a:gd name="connsiteY6" fmla="*/ 46182 h 260928"/>
                <a:gd name="connsiteX7" fmla="*/ 591128 w 738910"/>
                <a:gd name="connsiteY7" fmla="*/ 53110 h 260928"/>
                <a:gd name="connsiteX8" fmla="*/ 480291 w 738910"/>
                <a:gd name="connsiteY8" fmla="*/ 46182 h 260928"/>
                <a:gd name="connsiteX9" fmla="*/ 441037 w 738910"/>
                <a:gd name="connsiteY9" fmla="*/ 87746 h 260928"/>
                <a:gd name="connsiteX10" fmla="*/ 399473 w 738910"/>
                <a:gd name="connsiteY10" fmla="*/ 64655 h 260928"/>
                <a:gd name="connsiteX11" fmla="*/ 378691 w 738910"/>
                <a:gd name="connsiteY11" fmla="*/ 69273 h 260928"/>
                <a:gd name="connsiteX12" fmla="*/ 346364 w 738910"/>
                <a:gd name="connsiteY12" fmla="*/ 30019 h 260928"/>
                <a:gd name="connsiteX13" fmla="*/ 240146 w 738910"/>
                <a:gd name="connsiteY13" fmla="*/ 0 h 260928"/>
                <a:gd name="connsiteX14" fmla="*/ 210128 w 738910"/>
                <a:gd name="connsiteY14" fmla="*/ 11546 h 260928"/>
                <a:gd name="connsiteX15" fmla="*/ 166255 w 738910"/>
                <a:gd name="connsiteY15" fmla="*/ 50800 h 260928"/>
                <a:gd name="connsiteX16" fmla="*/ 83128 w 738910"/>
                <a:gd name="connsiteY16" fmla="*/ 46182 h 260928"/>
                <a:gd name="connsiteX17" fmla="*/ 71582 w 738910"/>
                <a:gd name="connsiteY17" fmla="*/ 43873 h 260928"/>
                <a:gd name="connsiteX18" fmla="*/ 16164 w 738910"/>
                <a:gd name="connsiteY18" fmla="*/ 69273 h 260928"/>
                <a:gd name="connsiteX19" fmla="*/ 16164 w 738910"/>
                <a:gd name="connsiteY19" fmla="*/ 117764 h 260928"/>
                <a:gd name="connsiteX20" fmla="*/ 43873 w 738910"/>
                <a:gd name="connsiteY20" fmla="*/ 150091 h 260928"/>
                <a:gd name="connsiteX21" fmla="*/ 0 w 738910"/>
                <a:gd name="connsiteY21" fmla="*/ 256310 h 260928"/>
                <a:gd name="connsiteX22" fmla="*/ 6928 w 738910"/>
                <a:gd name="connsiteY22" fmla="*/ 260928 h 260928"/>
                <a:gd name="connsiteX23" fmla="*/ 66964 w 738910"/>
                <a:gd name="connsiteY23" fmla="*/ 244764 h 260928"/>
                <a:gd name="connsiteX24" fmla="*/ 138546 w 738910"/>
                <a:gd name="connsiteY24" fmla="*/ 237837 h 260928"/>
                <a:gd name="connsiteX25" fmla="*/ 154710 w 738910"/>
                <a:gd name="connsiteY25" fmla="*/ 260928 h 260928"/>
                <a:gd name="connsiteX26" fmla="*/ 205510 w 738910"/>
                <a:gd name="connsiteY26" fmla="*/ 219364 h 260928"/>
                <a:gd name="connsiteX27" fmla="*/ 267855 w 738910"/>
                <a:gd name="connsiteY27" fmla="*/ 217055 h 260928"/>
                <a:gd name="connsiteX28" fmla="*/ 304800 w 738910"/>
                <a:gd name="connsiteY28" fmla="*/ 228600 h 260928"/>
                <a:gd name="connsiteX29" fmla="*/ 362528 w 738910"/>
                <a:gd name="connsiteY29" fmla="*/ 193964 h 260928"/>
                <a:gd name="connsiteX30" fmla="*/ 399473 w 738910"/>
                <a:gd name="connsiteY30" fmla="*/ 214746 h 260928"/>
                <a:gd name="connsiteX31" fmla="*/ 505691 w 738910"/>
                <a:gd name="connsiteY31" fmla="*/ 175491 h 26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8910" h="260928">
                  <a:moveTo>
                    <a:pt x="505691" y="175491"/>
                  </a:moveTo>
                  <a:lnTo>
                    <a:pt x="514928" y="120073"/>
                  </a:lnTo>
                  <a:lnTo>
                    <a:pt x="563419" y="122382"/>
                  </a:lnTo>
                  <a:lnTo>
                    <a:pt x="565728" y="140855"/>
                  </a:lnTo>
                  <a:lnTo>
                    <a:pt x="725055" y="113146"/>
                  </a:lnTo>
                  <a:lnTo>
                    <a:pt x="738910" y="87746"/>
                  </a:lnTo>
                  <a:lnTo>
                    <a:pt x="692728" y="46182"/>
                  </a:lnTo>
                  <a:lnTo>
                    <a:pt x="591128" y="53110"/>
                  </a:lnTo>
                  <a:lnTo>
                    <a:pt x="480291" y="46182"/>
                  </a:lnTo>
                  <a:lnTo>
                    <a:pt x="441037" y="87746"/>
                  </a:lnTo>
                  <a:lnTo>
                    <a:pt x="399473" y="64655"/>
                  </a:lnTo>
                  <a:lnTo>
                    <a:pt x="378691" y="69273"/>
                  </a:lnTo>
                  <a:lnTo>
                    <a:pt x="346364" y="30019"/>
                  </a:lnTo>
                  <a:lnTo>
                    <a:pt x="240146" y="0"/>
                  </a:lnTo>
                  <a:lnTo>
                    <a:pt x="210128" y="11546"/>
                  </a:lnTo>
                  <a:lnTo>
                    <a:pt x="166255" y="50800"/>
                  </a:lnTo>
                  <a:lnTo>
                    <a:pt x="83128" y="46182"/>
                  </a:lnTo>
                  <a:lnTo>
                    <a:pt x="71582" y="43873"/>
                  </a:lnTo>
                  <a:lnTo>
                    <a:pt x="16164" y="69273"/>
                  </a:lnTo>
                  <a:lnTo>
                    <a:pt x="16164" y="117764"/>
                  </a:lnTo>
                  <a:lnTo>
                    <a:pt x="43873" y="150091"/>
                  </a:lnTo>
                  <a:lnTo>
                    <a:pt x="0" y="256310"/>
                  </a:lnTo>
                  <a:lnTo>
                    <a:pt x="6928" y="260928"/>
                  </a:lnTo>
                  <a:lnTo>
                    <a:pt x="66964" y="244764"/>
                  </a:lnTo>
                  <a:lnTo>
                    <a:pt x="138546" y="237837"/>
                  </a:lnTo>
                  <a:lnTo>
                    <a:pt x="154710" y="260928"/>
                  </a:lnTo>
                  <a:lnTo>
                    <a:pt x="205510" y="219364"/>
                  </a:lnTo>
                  <a:lnTo>
                    <a:pt x="267855" y="217055"/>
                  </a:lnTo>
                  <a:lnTo>
                    <a:pt x="304800" y="228600"/>
                  </a:lnTo>
                  <a:lnTo>
                    <a:pt x="362528" y="193964"/>
                  </a:lnTo>
                  <a:lnTo>
                    <a:pt x="399473" y="214746"/>
                  </a:lnTo>
                  <a:lnTo>
                    <a:pt x="505691" y="17549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A880DC4-1042-478E-9630-EF90A64A89D5}"/>
                </a:ext>
              </a:extLst>
            </p:cNvPr>
            <p:cNvSpPr/>
            <p:nvPr/>
          </p:nvSpPr>
          <p:spPr>
            <a:xfrm>
              <a:off x="10554855" y="5601234"/>
              <a:ext cx="307109" cy="199202"/>
            </a:xfrm>
            <a:custGeom>
              <a:avLst/>
              <a:gdLst>
                <a:gd name="connsiteX0" fmla="*/ 113145 w 307109"/>
                <a:gd name="connsiteY0" fmla="*/ 34637 h 177800"/>
                <a:gd name="connsiteX1" fmla="*/ 4618 w 307109"/>
                <a:gd name="connsiteY1" fmla="*/ 80819 h 177800"/>
                <a:gd name="connsiteX2" fmla="*/ 0 w 307109"/>
                <a:gd name="connsiteY2" fmla="*/ 138546 h 177800"/>
                <a:gd name="connsiteX3" fmla="*/ 55418 w 307109"/>
                <a:gd name="connsiteY3" fmla="*/ 145473 h 177800"/>
                <a:gd name="connsiteX4" fmla="*/ 90054 w 307109"/>
                <a:gd name="connsiteY4" fmla="*/ 147782 h 177800"/>
                <a:gd name="connsiteX5" fmla="*/ 124690 w 307109"/>
                <a:gd name="connsiteY5" fmla="*/ 108528 h 177800"/>
                <a:gd name="connsiteX6" fmla="*/ 175490 w 307109"/>
                <a:gd name="connsiteY6" fmla="*/ 159328 h 177800"/>
                <a:gd name="connsiteX7" fmla="*/ 237836 w 307109"/>
                <a:gd name="connsiteY7" fmla="*/ 177800 h 177800"/>
                <a:gd name="connsiteX8" fmla="*/ 242454 w 307109"/>
                <a:gd name="connsiteY8" fmla="*/ 150091 h 177800"/>
                <a:gd name="connsiteX9" fmla="*/ 219363 w 307109"/>
                <a:gd name="connsiteY9" fmla="*/ 108528 h 177800"/>
                <a:gd name="connsiteX10" fmla="*/ 263236 w 307109"/>
                <a:gd name="connsiteY10" fmla="*/ 115455 h 177800"/>
                <a:gd name="connsiteX11" fmla="*/ 263236 w 307109"/>
                <a:gd name="connsiteY11" fmla="*/ 92364 h 177800"/>
                <a:gd name="connsiteX12" fmla="*/ 307109 w 307109"/>
                <a:gd name="connsiteY12" fmla="*/ 73891 h 177800"/>
                <a:gd name="connsiteX13" fmla="*/ 207818 w 307109"/>
                <a:gd name="connsiteY13" fmla="*/ 39255 h 177800"/>
                <a:gd name="connsiteX14" fmla="*/ 284018 w 307109"/>
                <a:gd name="connsiteY14" fmla="*/ 30019 h 177800"/>
                <a:gd name="connsiteX15" fmla="*/ 223981 w 307109"/>
                <a:gd name="connsiteY15" fmla="*/ 2309 h 177800"/>
                <a:gd name="connsiteX16" fmla="*/ 196272 w 307109"/>
                <a:gd name="connsiteY16" fmla="*/ 0 h 177800"/>
                <a:gd name="connsiteX17" fmla="*/ 113145 w 307109"/>
                <a:gd name="connsiteY17" fmla="*/ 34637 h 177800"/>
                <a:gd name="connsiteX0" fmla="*/ 113145 w 307109"/>
                <a:gd name="connsiteY0" fmla="*/ 56039 h 199202"/>
                <a:gd name="connsiteX1" fmla="*/ 4618 w 307109"/>
                <a:gd name="connsiteY1" fmla="*/ 102221 h 199202"/>
                <a:gd name="connsiteX2" fmla="*/ 0 w 307109"/>
                <a:gd name="connsiteY2" fmla="*/ 159948 h 199202"/>
                <a:gd name="connsiteX3" fmla="*/ 55418 w 307109"/>
                <a:gd name="connsiteY3" fmla="*/ 166875 h 199202"/>
                <a:gd name="connsiteX4" fmla="*/ 90054 w 307109"/>
                <a:gd name="connsiteY4" fmla="*/ 169184 h 199202"/>
                <a:gd name="connsiteX5" fmla="*/ 124690 w 307109"/>
                <a:gd name="connsiteY5" fmla="*/ 129930 h 199202"/>
                <a:gd name="connsiteX6" fmla="*/ 175490 w 307109"/>
                <a:gd name="connsiteY6" fmla="*/ 180730 h 199202"/>
                <a:gd name="connsiteX7" fmla="*/ 237836 w 307109"/>
                <a:gd name="connsiteY7" fmla="*/ 199202 h 199202"/>
                <a:gd name="connsiteX8" fmla="*/ 242454 w 307109"/>
                <a:gd name="connsiteY8" fmla="*/ 171493 h 199202"/>
                <a:gd name="connsiteX9" fmla="*/ 219363 w 307109"/>
                <a:gd name="connsiteY9" fmla="*/ 129930 h 199202"/>
                <a:gd name="connsiteX10" fmla="*/ 263236 w 307109"/>
                <a:gd name="connsiteY10" fmla="*/ 136857 h 199202"/>
                <a:gd name="connsiteX11" fmla="*/ 263236 w 307109"/>
                <a:gd name="connsiteY11" fmla="*/ 113766 h 199202"/>
                <a:gd name="connsiteX12" fmla="*/ 307109 w 307109"/>
                <a:gd name="connsiteY12" fmla="*/ 95293 h 199202"/>
                <a:gd name="connsiteX13" fmla="*/ 207818 w 307109"/>
                <a:gd name="connsiteY13" fmla="*/ 60657 h 199202"/>
                <a:gd name="connsiteX14" fmla="*/ 284018 w 307109"/>
                <a:gd name="connsiteY14" fmla="*/ 51421 h 199202"/>
                <a:gd name="connsiteX15" fmla="*/ 223981 w 307109"/>
                <a:gd name="connsiteY15" fmla="*/ 23711 h 199202"/>
                <a:gd name="connsiteX16" fmla="*/ 196272 w 307109"/>
                <a:gd name="connsiteY16" fmla="*/ 21402 h 199202"/>
                <a:gd name="connsiteX17" fmla="*/ 129309 w 307109"/>
                <a:gd name="connsiteY17" fmla="*/ 621 h 199202"/>
                <a:gd name="connsiteX18" fmla="*/ 113145 w 307109"/>
                <a:gd name="connsiteY18" fmla="*/ 56039 h 19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109" h="199202">
                  <a:moveTo>
                    <a:pt x="113145" y="56039"/>
                  </a:moveTo>
                  <a:lnTo>
                    <a:pt x="4618" y="102221"/>
                  </a:lnTo>
                  <a:lnTo>
                    <a:pt x="0" y="159948"/>
                  </a:lnTo>
                  <a:lnTo>
                    <a:pt x="55418" y="166875"/>
                  </a:lnTo>
                  <a:lnTo>
                    <a:pt x="90054" y="169184"/>
                  </a:lnTo>
                  <a:lnTo>
                    <a:pt x="124690" y="129930"/>
                  </a:lnTo>
                  <a:lnTo>
                    <a:pt x="175490" y="180730"/>
                  </a:lnTo>
                  <a:lnTo>
                    <a:pt x="237836" y="199202"/>
                  </a:lnTo>
                  <a:lnTo>
                    <a:pt x="242454" y="171493"/>
                  </a:lnTo>
                  <a:lnTo>
                    <a:pt x="219363" y="129930"/>
                  </a:lnTo>
                  <a:lnTo>
                    <a:pt x="263236" y="136857"/>
                  </a:lnTo>
                  <a:lnTo>
                    <a:pt x="263236" y="113766"/>
                  </a:lnTo>
                  <a:lnTo>
                    <a:pt x="307109" y="95293"/>
                  </a:lnTo>
                  <a:lnTo>
                    <a:pt x="207818" y="60657"/>
                  </a:lnTo>
                  <a:lnTo>
                    <a:pt x="284018" y="51421"/>
                  </a:lnTo>
                  <a:lnTo>
                    <a:pt x="223981" y="23711"/>
                  </a:lnTo>
                  <a:lnTo>
                    <a:pt x="196272" y="21402"/>
                  </a:lnTo>
                  <a:cubicBezTo>
                    <a:pt x="180878" y="26790"/>
                    <a:pt x="144703" y="-4767"/>
                    <a:pt x="129309" y="621"/>
                  </a:cubicBezTo>
                  <a:lnTo>
                    <a:pt x="113145" y="560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ABE5C04-67A9-4D2C-83A7-A7DF51A102F7}"/>
                </a:ext>
              </a:extLst>
            </p:cNvPr>
            <p:cNvSpPr/>
            <p:nvPr/>
          </p:nvSpPr>
          <p:spPr>
            <a:xfrm>
              <a:off x="9829800" y="5584659"/>
              <a:ext cx="643689" cy="218574"/>
            </a:xfrm>
            <a:custGeom>
              <a:avLst/>
              <a:gdLst>
                <a:gd name="connsiteX0" fmla="*/ 368968 w 643689"/>
                <a:gd name="connsiteY0" fmla="*/ 0 h 220579"/>
                <a:gd name="connsiteX1" fmla="*/ 397042 w 643689"/>
                <a:gd name="connsiteY1" fmla="*/ 36094 h 220579"/>
                <a:gd name="connsiteX2" fmla="*/ 431132 w 643689"/>
                <a:gd name="connsiteY2" fmla="*/ 30079 h 220579"/>
                <a:gd name="connsiteX3" fmla="*/ 479258 w 643689"/>
                <a:gd name="connsiteY3" fmla="*/ 28073 h 220579"/>
                <a:gd name="connsiteX4" fmla="*/ 577516 w 643689"/>
                <a:gd name="connsiteY4" fmla="*/ 92242 h 220579"/>
                <a:gd name="connsiteX5" fmla="*/ 617621 w 643689"/>
                <a:gd name="connsiteY5" fmla="*/ 154405 h 220579"/>
                <a:gd name="connsiteX6" fmla="*/ 605589 w 643689"/>
                <a:gd name="connsiteY6" fmla="*/ 170447 h 220579"/>
                <a:gd name="connsiteX7" fmla="*/ 643689 w 643689"/>
                <a:gd name="connsiteY7" fmla="*/ 190500 h 220579"/>
                <a:gd name="connsiteX8" fmla="*/ 621632 w 643689"/>
                <a:gd name="connsiteY8" fmla="*/ 202531 h 220579"/>
                <a:gd name="connsiteX9" fmla="*/ 557463 w 643689"/>
                <a:gd name="connsiteY9" fmla="*/ 178468 h 220579"/>
                <a:gd name="connsiteX10" fmla="*/ 485274 w 643689"/>
                <a:gd name="connsiteY10" fmla="*/ 172452 h 220579"/>
                <a:gd name="connsiteX11" fmla="*/ 509337 w 643689"/>
                <a:gd name="connsiteY11" fmla="*/ 202531 h 220579"/>
                <a:gd name="connsiteX12" fmla="*/ 547437 w 643689"/>
                <a:gd name="connsiteY12" fmla="*/ 206542 h 220579"/>
                <a:gd name="connsiteX13" fmla="*/ 493295 w 643689"/>
                <a:gd name="connsiteY13" fmla="*/ 220579 h 220579"/>
                <a:gd name="connsiteX14" fmla="*/ 465221 w 643689"/>
                <a:gd name="connsiteY14" fmla="*/ 182479 h 220579"/>
                <a:gd name="connsiteX15" fmla="*/ 395037 w 643689"/>
                <a:gd name="connsiteY15" fmla="*/ 186489 h 220579"/>
                <a:gd name="connsiteX16" fmla="*/ 385011 w 643689"/>
                <a:gd name="connsiteY16" fmla="*/ 166436 h 220579"/>
                <a:gd name="connsiteX17" fmla="*/ 378995 w 643689"/>
                <a:gd name="connsiteY17" fmla="*/ 134352 h 220579"/>
                <a:gd name="connsiteX18" fmla="*/ 401053 w 643689"/>
                <a:gd name="connsiteY18" fmla="*/ 120315 h 220579"/>
                <a:gd name="connsiteX19" fmla="*/ 352926 w 643689"/>
                <a:gd name="connsiteY19" fmla="*/ 88231 h 220579"/>
                <a:gd name="connsiteX20" fmla="*/ 326858 w 643689"/>
                <a:gd name="connsiteY20" fmla="*/ 118310 h 220579"/>
                <a:gd name="connsiteX21" fmla="*/ 350921 w 643689"/>
                <a:gd name="connsiteY21" fmla="*/ 146384 h 220579"/>
                <a:gd name="connsiteX22" fmla="*/ 356937 w 643689"/>
                <a:gd name="connsiteY22" fmla="*/ 170447 h 220579"/>
                <a:gd name="connsiteX23" fmla="*/ 336884 w 643689"/>
                <a:gd name="connsiteY23" fmla="*/ 170447 h 220579"/>
                <a:gd name="connsiteX24" fmla="*/ 312821 w 643689"/>
                <a:gd name="connsiteY24" fmla="*/ 192505 h 220579"/>
                <a:gd name="connsiteX25" fmla="*/ 284747 w 643689"/>
                <a:gd name="connsiteY25" fmla="*/ 190500 h 220579"/>
                <a:gd name="connsiteX26" fmla="*/ 282742 w 643689"/>
                <a:gd name="connsiteY26" fmla="*/ 164431 h 220579"/>
                <a:gd name="connsiteX27" fmla="*/ 322847 w 643689"/>
                <a:gd name="connsiteY27" fmla="*/ 156410 h 220579"/>
                <a:gd name="connsiteX28" fmla="*/ 306805 w 643689"/>
                <a:gd name="connsiteY28" fmla="*/ 134352 h 220579"/>
                <a:gd name="connsiteX29" fmla="*/ 320842 w 643689"/>
                <a:gd name="connsiteY29" fmla="*/ 120315 h 220579"/>
                <a:gd name="connsiteX30" fmla="*/ 292768 w 643689"/>
                <a:gd name="connsiteY30" fmla="*/ 116305 h 220579"/>
                <a:gd name="connsiteX31" fmla="*/ 290763 w 643689"/>
                <a:gd name="connsiteY31" fmla="*/ 140368 h 220579"/>
                <a:gd name="connsiteX32" fmla="*/ 272716 w 643689"/>
                <a:gd name="connsiteY32" fmla="*/ 158415 h 220579"/>
                <a:gd name="connsiteX33" fmla="*/ 238626 w 643689"/>
                <a:gd name="connsiteY33" fmla="*/ 140368 h 220579"/>
                <a:gd name="connsiteX34" fmla="*/ 200526 w 643689"/>
                <a:gd name="connsiteY34" fmla="*/ 120315 h 220579"/>
                <a:gd name="connsiteX35" fmla="*/ 198521 w 643689"/>
                <a:gd name="connsiteY35" fmla="*/ 106279 h 220579"/>
                <a:gd name="connsiteX36" fmla="*/ 168442 w 643689"/>
                <a:gd name="connsiteY36" fmla="*/ 114300 h 220579"/>
                <a:gd name="connsiteX37" fmla="*/ 142374 w 643689"/>
                <a:gd name="connsiteY37" fmla="*/ 108284 h 220579"/>
                <a:gd name="connsiteX38" fmla="*/ 100263 w 643689"/>
                <a:gd name="connsiteY38" fmla="*/ 110289 h 220579"/>
                <a:gd name="connsiteX39" fmla="*/ 80211 w 643689"/>
                <a:gd name="connsiteY39" fmla="*/ 96252 h 220579"/>
                <a:gd name="connsiteX40" fmla="*/ 44116 w 643689"/>
                <a:gd name="connsiteY40" fmla="*/ 70184 h 220579"/>
                <a:gd name="connsiteX41" fmla="*/ 0 w 643689"/>
                <a:gd name="connsiteY41" fmla="*/ 28073 h 220579"/>
                <a:gd name="connsiteX42" fmla="*/ 58153 w 643689"/>
                <a:gd name="connsiteY42" fmla="*/ 34089 h 220579"/>
                <a:gd name="connsiteX43" fmla="*/ 86226 w 643689"/>
                <a:gd name="connsiteY43" fmla="*/ 72189 h 220579"/>
                <a:gd name="connsiteX44" fmla="*/ 106279 w 643689"/>
                <a:gd name="connsiteY44" fmla="*/ 56147 h 220579"/>
                <a:gd name="connsiteX45" fmla="*/ 164432 w 643689"/>
                <a:gd name="connsiteY45" fmla="*/ 50131 h 220579"/>
                <a:gd name="connsiteX46" fmla="*/ 212558 w 643689"/>
                <a:gd name="connsiteY46" fmla="*/ 22058 h 220579"/>
                <a:gd name="connsiteX47" fmla="*/ 252663 w 643689"/>
                <a:gd name="connsiteY47" fmla="*/ 14036 h 220579"/>
                <a:gd name="connsiteX48" fmla="*/ 300789 w 643689"/>
                <a:gd name="connsiteY48" fmla="*/ 2005 h 220579"/>
                <a:gd name="connsiteX49" fmla="*/ 368968 w 643689"/>
                <a:gd name="connsiteY49" fmla="*/ 0 h 220579"/>
                <a:gd name="connsiteX0" fmla="*/ 340894 w 643689"/>
                <a:gd name="connsiteY0" fmla="*/ 38101 h 218574"/>
                <a:gd name="connsiteX1" fmla="*/ 397042 w 643689"/>
                <a:gd name="connsiteY1" fmla="*/ 34089 h 218574"/>
                <a:gd name="connsiteX2" fmla="*/ 431132 w 643689"/>
                <a:gd name="connsiteY2" fmla="*/ 28074 h 218574"/>
                <a:gd name="connsiteX3" fmla="*/ 479258 w 643689"/>
                <a:gd name="connsiteY3" fmla="*/ 26068 h 218574"/>
                <a:gd name="connsiteX4" fmla="*/ 577516 w 643689"/>
                <a:gd name="connsiteY4" fmla="*/ 90237 h 218574"/>
                <a:gd name="connsiteX5" fmla="*/ 617621 w 643689"/>
                <a:gd name="connsiteY5" fmla="*/ 152400 h 218574"/>
                <a:gd name="connsiteX6" fmla="*/ 605589 w 643689"/>
                <a:gd name="connsiteY6" fmla="*/ 168442 h 218574"/>
                <a:gd name="connsiteX7" fmla="*/ 643689 w 643689"/>
                <a:gd name="connsiteY7" fmla="*/ 188495 h 218574"/>
                <a:gd name="connsiteX8" fmla="*/ 621632 w 643689"/>
                <a:gd name="connsiteY8" fmla="*/ 200526 h 218574"/>
                <a:gd name="connsiteX9" fmla="*/ 557463 w 643689"/>
                <a:gd name="connsiteY9" fmla="*/ 176463 h 218574"/>
                <a:gd name="connsiteX10" fmla="*/ 485274 w 643689"/>
                <a:gd name="connsiteY10" fmla="*/ 170447 h 218574"/>
                <a:gd name="connsiteX11" fmla="*/ 509337 w 643689"/>
                <a:gd name="connsiteY11" fmla="*/ 200526 h 218574"/>
                <a:gd name="connsiteX12" fmla="*/ 547437 w 643689"/>
                <a:gd name="connsiteY12" fmla="*/ 204537 h 218574"/>
                <a:gd name="connsiteX13" fmla="*/ 493295 w 643689"/>
                <a:gd name="connsiteY13" fmla="*/ 218574 h 218574"/>
                <a:gd name="connsiteX14" fmla="*/ 465221 w 643689"/>
                <a:gd name="connsiteY14" fmla="*/ 180474 h 218574"/>
                <a:gd name="connsiteX15" fmla="*/ 395037 w 643689"/>
                <a:gd name="connsiteY15" fmla="*/ 184484 h 218574"/>
                <a:gd name="connsiteX16" fmla="*/ 385011 w 643689"/>
                <a:gd name="connsiteY16" fmla="*/ 164431 h 218574"/>
                <a:gd name="connsiteX17" fmla="*/ 378995 w 643689"/>
                <a:gd name="connsiteY17" fmla="*/ 132347 h 218574"/>
                <a:gd name="connsiteX18" fmla="*/ 401053 w 643689"/>
                <a:gd name="connsiteY18" fmla="*/ 118310 h 218574"/>
                <a:gd name="connsiteX19" fmla="*/ 352926 w 643689"/>
                <a:gd name="connsiteY19" fmla="*/ 86226 h 218574"/>
                <a:gd name="connsiteX20" fmla="*/ 326858 w 643689"/>
                <a:gd name="connsiteY20" fmla="*/ 116305 h 218574"/>
                <a:gd name="connsiteX21" fmla="*/ 350921 w 643689"/>
                <a:gd name="connsiteY21" fmla="*/ 144379 h 218574"/>
                <a:gd name="connsiteX22" fmla="*/ 356937 w 643689"/>
                <a:gd name="connsiteY22" fmla="*/ 168442 h 218574"/>
                <a:gd name="connsiteX23" fmla="*/ 336884 w 643689"/>
                <a:gd name="connsiteY23" fmla="*/ 168442 h 218574"/>
                <a:gd name="connsiteX24" fmla="*/ 312821 w 643689"/>
                <a:gd name="connsiteY24" fmla="*/ 190500 h 218574"/>
                <a:gd name="connsiteX25" fmla="*/ 284747 w 643689"/>
                <a:gd name="connsiteY25" fmla="*/ 188495 h 218574"/>
                <a:gd name="connsiteX26" fmla="*/ 282742 w 643689"/>
                <a:gd name="connsiteY26" fmla="*/ 162426 h 218574"/>
                <a:gd name="connsiteX27" fmla="*/ 322847 w 643689"/>
                <a:gd name="connsiteY27" fmla="*/ 154405 h 218574"/>
                <a:gd name="connsiteX28" fmla="*/ 306805 w 643689"/>
                <a:gd name="connsiteY28" fmla="*/ 132347 h 218574"/>
                <a:gd name="connsiteX29" fmla="*/ 320842 w 643689"/>
                <a:gd name="connsiteY29" fmla="*/ 118310 h 218574"/>
                <a:gd name="connsiteX30" fmla="*/ 292768 w 643689"/>
                <a:gd name="connsiteY30" fmla="*/ 114300 h 218574"/>
                <a:gd name="connsiteX31" fmla="*/ 290763 w 643689"/>
                <a:gd name="connsiteY31" fmla="*/ 138363 h 218574"/>
                <a:gd name="connsiteX32" fmla="*/ 272716 w 643689"/>
                <a:gd name="connsiteY32" fmla="*/ 156410 h 218574"/>
                <a:gd name="connsiteX33" fmla="*/ 238626 w 643689"/>
                <a:gd name="connsiteY33" fmla="*/ 138363 h 218574"/>
                <a:gd name="connsiteX34" fmla="*/ 200526 w 643689"/>
                <a:gd name="connsiteY34" fmla="*/ 118310 h 218574"/>
                <a:gd name="connsiteX35" fmla="*/ 198521 w 643689"/>
                <a:gd name="connsiteY35" fmla="*/ 104274 h 218574"/>
                <a:gd name="connsiteX36" fmla="*/ 168442 w 643689"/>
                <a:gd name="connsiteY36" fmla="*/ 112295 h 218574"/>
                <a:gd name="connsiteX37" fmla="*/ 142374 w 643689"/>
                <a:gd name="connsiteY37" fmla="*/ 106279 h 218574"/>
                <a:gd name="connsiteX38" fmla="*/ 100263 w 643689"/>
                <a:gd name="connsiteY38" fmla="*/ 108284 h 218574"/>
                <a:gd name="connsiteX39" fmla="*/ 80211 w 643689"/>
                <a:gd name="connsiteY39" fmla="*/ 94247 h 218574"/>
                <a:gd name="connsiteX40" fmla="*/ 44116 w 643689"/>
                <a:gd name="connsiteY40" fmla="*/ 68179 h 218574"/>
                <a:gd name="connsiteX41" fmla="*/ 0 w 643689"/>
                <a:gd name="connsiteY41" fmla="*/ 26068 h 218574"/>
                <a:gd name="connsiteX42" fmla="*/ 58153 w 643689"/>
                <a:gd name="connsiteY42" fmla="*/ 32084 h 218574"/>
                <a:gd name="connsiteX43" fmla="*/ 86226 w 643689"/>
                <a:gd name="connsiteY43" fmla="*/ 70184 h 218574"/>
                <a:gd name="connsiteX44" fmla="*/ 106279 w 643689"/>
                <a:gd name="connsiteY44" fmla="*/ 54142 h 218574"/>
                <a:gd name="connsiteX45" fmla="*/ 164432 w 643689"/>
                <a:gd name="connsiteY45" fmla="*/ 48126 h 218574"/>
                <a:gd name="connsiteX46" fmla="*/ 212558 w 643689"/>
                <a:gd name="connsiteY46" fmla="*/ 20053 h 218574"/>
                <a:gd name="connsiteX47" fmla="*/ 252663 w 643689"/>
                <a:gd name="connsiteY47" fmla="*/ 12031 h 218574"/>
                <a:gd name="connsiteX48" fmla="*/ 300789 w 643689"/>
                <a:gd name="connsiteY48" fmla="*/ 0 h 218574"/>
                <a:gd name="connsiteX49" fmla="*/ 340894 w 643689"/>
                <a:gd name="connsiteY49" fmla="*/ 38101 h 218574"/>
                <a:gd name="connsiteX0" fmla="*/ 338889 w 643689"/>
                <a:gd name="connsiteY0" fmla="*/ 62164 h 218574"/>
                <a:gd name="connsiteX1" fmla="*/ 397042 w 643689"/>
                <a:gd name="connsiteY1" fmla="*/ 34089 h 218574"/>
                <a:gd name="connsiteX2" fmla="*/ 431132 w 643689"/>
                <a:gd name="connsiteY2" fmla="*/ 28074 h 218574"/>
                <a:gd name="connsiteX3" fmla="*/ 479258 w 643689"/>
                <a:gd name="connsiteY3" fmla="*/ 26068 h 218574"/>
                <a:gd name="connsiteX4" fmla="*/ 577516 w 643689"/>
                <a:gd name="connsiteY4" fmla="*/ 90237 h 218574"/>
                <a:gd name="connsiteX5" fmla="*/ 617621 w 643689"/>
                <a:gd name="connsiteY5" fmla="*/ 152400 h 218574"/>
                <a:gd name="connsiteX6" fmla="*/ 605589 w 643689"/>
                <a:gd name="connsiteY6" fmla="*/ 168442 h 218574"/>
                <a:gd name="connsiteX7" fmla="*/ 643689 w 643689"/>
                <a:gd name="connsiteY7" fmla="*/ 188495 h 218574"/>
                <a:gd name="connsiteX8" fmla="*/ 621632 w 643689"/>
                <a:gd name="connsiteY8" fmla="*/ 200526 h 218574"/>
                <a:gd name="connsiteX9" fmla="*/ 557463 w 643689"/>
                <a:gd name="connsiteY9" fmla="*/ 176463 h 218574"/>
                <a:gd name="connsiteX10" fmla="*/ 485274 w 643689"/>
                <a:gd name="connsiteY10" fmla="*/ 170447 h 218574"/>
                <a:gd name="connsiteX11" fmla="*/ 509337 w 643689"/>
                <a:gd name="connsiteY11" fmla="*/ 200526 h 218574"/>
                <a:gd name="connsiteX12" fmla="*/ 547437 w 643689"/>
                <a:gd name="connsiteY12" fmla="*/ 204537 h 218574"/>
                <a:gd name="connsiteX13" fmla="*/ 493295 w 643689"/>
                <a:gd name="connsiteY13" fmla="*/ 218574 h 218574"/>
                <a:gd name="connsiteX14" fmla="*/ 465221 w 643689"/>
                <a:gd name="connsiteY14" fmla="*/ 180474 h 218574"/>
                <a:gd name="connsiteX15" fmla="*/ 395037 w 643689"/>
                <a:gd name="connsiteY15" fmla="*/ 184484 h 218574"/>
                <a:gd name="connsiteX16" fmla="*/ 385011 w 643689"/>
                <a:gd name="connsiteY16" fmla="*/ 164431 h 218574"/>
                <a:gd name="connsiteX17" fmla="*/ 378995 w 643689"/>
                <a:gd name="connsiteY17" fmla="*/ 132347 h 218574"/>
                <a:gd name="connsiteX18" fmla="*/ 401053 w 643689"/>
                <a:gd name="connsiteY18" fmla="*/ 118310 h 218574"/>
                <a:gd name="connsiteX19" fmla="*/ 352926 w 643689"/>
                <a:gd name="connsiteY19" fmla="*/ 86226 h 218574"/>
                <a:gd name="connsiteX20" fmla="*/ 326858 w 643689"/>
                <a:gd name="connsiteY20" fmla="*/ 116305 h 218574"/>
                <a:gd name="connsiteX21" fmla="*/ 350921 w 643689"/>
                <a:gd name="connsiteY21" fmla="*/ 144379 h 218574"/>
                <a:gd name="connsiteX22" fmla="*/ 356937 w 643689"/>
                <a:gd name="connsiteY22" fmla="*/ 168442 h 218574"/>
                <a:gd name="connsiteX23" fmla="*/ 336884 w 643689"/>
                <a:gd name="connsiteY23" fmla="*/ 168442 h 218574"/>
                <a:gd name="connsiteX24" fmla="*/ 312821 w 643689"/>
                <a:gd name="connsiteY24" fmla="*/ 190500 h 218574"/>
                <a:gd name="connsiteX25" fmla="*/ 284747 w 643689"/>
                <a:gd name="connsiteY25" fmla="*/ 188495 h 218574"/>
                <a:gd name="connsiteX26" fmla="*/ 282742 w 643689"/>
                <a:gd name="connsiteY26" fmla="*/ 162426 h 218574"/>
                <a:gd name="connsiteX27" fmla="*/ 322847 w 643689"/>
                <a:gd name="connsiteY27" fmla="*/ 154405 h 218574"/>
                <a:gd name="connsiteX28" fmla="*/ 306805 w 643689"/>
                <a:gd name="connsiteY28" fmla="*/ 132347 h 218574"/>
                <a:gd name="connsiteX29" fmla="*/ 320842 w 643689"/>
                <a:gd name="connsiteY29" fmla="*/ 118310 h 218574"/>
                <a:gd name="connsiteX30" fmla="*/ 292768 w 643689"/>
                <a:gd name="connsiteY30" fmla="*/ 114300 h 218574"/>
                <a:gd name="connsiteX31" fmla="*/ 290763 w 643689"/>
                <a:gd name="connsiteY31" fmla="*/ 138363 h 218574"/>
                <a:gd name="connsiteX32" fmla="*/ 272716 w 643689"/>
                <a:gd name="connsiteY32" fmla="*/ 156410 h 218574"/>
                <a:gd name="connsiteX33" fmla="*/ 238626 w 643689"/>
                <a:gd name="connsiteY33" fmla="*/ 138363 h 218574"/>
                <a:gd name="connsiteX34" fmla="*/ 200526 w 643689"/>
                <a:gd name="connsiteY34" fmla="*/ 118310 h 218574"/>
                <a:gd name="connsiteX35" fmla="*/ 198521 w 643689"/>
                <a:gd name="connsiteY35" fmla="*/ 104274 h 218574"/>
                <a:gd name="connsiteX36" fmla="*/ 168442 w 643689"/>
                <a:gd name="connsiteY36" fmla="*/ 112295 h 218574"/>
                <a:gd name="connsiteX37" fmla="*/ 142374 w 643689"/>
                <a:gd name="connsiteY37" fmla="*/ 106279 h 218574"/>
                <a:gd name="connsiteX38" fmla="*/ 100263 w 643689"/>
                <a:gd name="connsiteY38" fmla="*/ 108284 h 218574"/>
                <a:gd name="connsiteX39" fmla="*/ 80211 w 643689"/>
                <a:gd name="connsiteY39" fmla="*/ 94247 h 218574"/>
                <a:gd name="connsiteX40" fmla="*/ 44116 w 643689"/>
                <a:gd name="connsiteY40" fmla="*/ 68179 h 218574"/>
                <a:gd name="connsiteX41" fmla="*/ 0 w 643689"/>
                <a:gd name="connsiteY41" fmla="*/ 26068 h 218574"/>
                <a:gd name="connsiteX42" fmla="*/ 58153 w 643689"/>
                <a:gd name="connsiteY42" fmla="*/ 32084 h 218574"/>
                <a:gd name="connsiteX43" fmla="*/ 86226 w 643689"/>
                <a:gd name="connsiteY43" fmla="*/ 70184 h 218574"/>
                <a:gd name="connsiteX44" fmla="*/ 106279 w 643689"/>
                <a:gd name="connsiteY44" fmla="*/ 54142 h 218574"/>
                <a:gd name="connsiteX45" fmla="*/ 164432 w 643689"/>
                <a:gd name="connsiteY45" fmla="*/ 48126 h 218574"/>
                <a:gd name="connsiteX46" fmla="*/ 212558 w 643689"/>
                <a:gd name="connsiteY46" fmla="*/ 20053 h 218574"/>
                <a:gd name="connsiteX47" fmla="*/ 252663 w 643689"/>
                <a:gd name="connsiteY47" fmla="*/ 12031 h 218574"/>
                <a:gd name="connsiteX48" fmla="*/ 300789 w 643689"/>
                <a:gd name="connsiteY48" fmla="*/ 0 h 218574"/>
                <a:gd name="connsiteX49" fmla="*/ 338889 w 643689"/>
                <a:gd name="connsiteY49" fmla="*/ 62164 h 218574"/>
                <a:gd name="connsiteX0" fmla="*/ 338889 w 643689"/>
                <a:gd name="connsiteY0" fmla="*/ 62164 h 218574"/>
                <a:gd name="connsiteX1" fmla="*/ 368968 w 643689"/>
                <a:gd name="connsiteY1" fmla="*/ 4612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38889 w 643689"/>
                <a:gd name="connsiteY50" fmla="*/ 62164 h 218574"/>
                <a:gd name="connsiteX0" fmla="*/ 338889 w 643689"/>
                <a:gd name="connsiteY0" fmla="*/ 62164 h 218574"/>
                <a:gd name="connsiteX1" fmla="*/ 372979 w 643689"/>
                <a:gd name="connsiteY1" fmla="*/ 4211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38889 w 643689"/>
                <a:gd name="connsiteY50" fmla="*/ 62164 h 218574"/>
                <a:gd name="connsiteX0" fmla="*/ 344604 w 643689"/>
                <a:gd name="connsiteY0" fmla="*/ 52639 h 218574"/>
                <a:gd name="connsiteX1" fmla="*/ 372979 w 643689"/>
                <a:gd name="connsiteY1" fmla="*/ 4211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44604 w 643689"/>
                <a:gd name="connsiteY50" fmla="*/ 52639 h 218574"/>
                <a:gd name="connsiteX0" fmla="*/ 344604 w 643689"/>
                <a:gd name="connsiteY0" fmla="*/ 52639 h 218574"/>
                <a:gd name="connsiteX1" fmla="*/ 372979 w 643689"/>
                <a:gd name="connsiteY1" fmla="*/ 20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44604 w 643689"/>
                <a:gd name="connsiteY50" fmla="*/ 52639 h 21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43689" h="218574">
                  <a:moveTo>
                    <a:pt x="344604" y="52639"/>
                  </a:moveTo>
                  <a:lnTo>
                    <a:pt x="372979" y="200"/>
                  </a:lnTo>
                  <a:lnTo>
                    <a:pt x="397042" y="34089"/>
                  </a:lnTo>
                  <a:lnTo>
                    <a:pt x="431132" y="28074"/>
                  </a:lnTo>
                  <a:lnTo>
                    <a:pt x="479258" y="26068"/>
                  </a:lnTo>
                  <a:lnTo>
                    <a:pt x="577516" y="90237"/>
                  </a:lnTo>
                  <a:lnTo>
                    <a:pt x="617621" y="152400"/>
                  </a:lnTo>
                  <a:lnTo>
                    <a:pt x="605589" y="168442"/>
                  </a:lnTo>
                  <a:lnTo>
                    <a:pt x="643689" y="188495"/>
                  </a:lnTo>
                  <a:lnTo>
                    <a:pt x="621632" y="200526"/>
                  </a:lnTo>
                  <a:lnTo>
                    <a:pt x="557463" y="176463"/>
                  </a:lnTo>
                  <a:lnTo>
                    <a:pt x="485274" y="170447"/>
                  </a:lnTo>
                  <a:lnTo>
                    <a:pt x="509337" y="200526"/>
                  </a:lnTo>
                  <a:lnTo>
                    <a:pt x="547437" y="204537"/>
                  </a:lnTo>
                  <a:lnTo>
                    <a:pt x="493295" y="218574"/>
                  </a:lnTo>
                  <a:lnTo>
                    <a:pt x="465221" y="180474"/>
                  </a:lnTo>
                  <a:lnTo>
                    <a:pt x="395037" y="184484"/>
                  </a:lnTo>
                  <a:lnTo>
                    <a:pt x="385011" y="164431"/>
                  </a:lnTo>
                  <a:lnTo>
                    <a:pt x="378995" y="132347"/>
                  </a:lnTo>
                  <a:lnTo>
                    <a:pt x="401053" y="118310"/>
                  </a:lnTo>
                  <a:lnTo>
                    <a:pt x="352926" y="86226"/>
                  </a:lnTo>
                  <a:lnTo>
                    <a:pt x="326858" y="116305"/>
                  </a:lnTo>
                  <a:lnTo>
                    <a:pt x="350921" y="144379"/>
                  </a:lnTo>
                  <a:lnTo>
                    <a:pt x="356937" y="168442"/>
                  </a:lnTo>
                  <a:lnTo>
                    <a:pt x="336884" y="168442"/>
                  </a:lnTo>
                  <a:lnTo>
                    <a:pt x="312821" y="190500"/>
                  </a:lnTo>
                  <a:lnTo>
                    <a:pt x="284747" y="188495"/>
                  </a:lnTo>
                  <a:lnTo>
                    <a:pt x="282742" y="162426"/>
                  </a:lnTo>
                  <a:lnTo>
                    <a:pt x="322847" y="154405"/>
                  </a:lnTo>
                  <a:lnTo>
                    <a:pt x="306805" y="132347"/>
                  </a:lnTo>
                  <a:lnTo>
                    <a:pt x="320842" y="118310"/>
                  </a:lnTo>
                  <a:lnTo>
                    <a:pt x="292768" y="114300"/>
                  </a:lnTo>
                  <a:lnTo>
                    <a:pt x="290763" y="138363"/>
                  </a:lnTo>
                  <a:lnTo>
                    <a:pt x="272716" y="156410"/>
                  </a:lnTo>
                  <a:lnTo>
                    <a:pt x="238626" y="138363"/>
                  </a:lnTo>
                  <a:lnTo>
                    <a:pt x="200526" y="118310"/>
                  </a:lnTo>
                  <a:lnTo>
                    <a:pt x="198521" y="104274"/>
                  </a:lnTo>
                  <a:lnTo>
                    <a:pt x="168442" y="112295"/>
                  </a:lnTo>
                  <a:lnTo>
                    <a:pt x="142374" y="106279"/>
                  </a:lnTo>
                  <a:lnTo>
                    <a:pt x="100263" y="108284"/>
                  </a:lnTo>
                  <a:lnTo>
                    <a:pt x="80211" y="94247"/>
                  </a:lnTo>
                  <a:lnTo>
                    <a:pt x="44116" y="68179"/>
                  </a:lnTo>
                  <a:lnTo>
                    <a:pt x="0" y="26068"/>
                  </a:lnTo>
                  <a:lnTo>
                    <a:pt x="58153" y="32084"/>
                  </a:lnTo>
                  <a:lnTo>
                    <a:pt x="86226" y="70184"/>
                  </a:lnTo>
                  <a:lnTo>
                    <a:pt x="106279" y="54142"/>
                  </a:lnTo>
                  <a:lnTo>
                    <a:pt x="164432" y="48126"/>
                  </a:lnTo>
                  <a:lnTo>
                    <a:pt x="212558" y="20053"/>
                  </a:lnTo>
                  <a:lnTo>
                    <a:pt x="252663" y="12031"/>
                  </a:lnTo>
                  <a:lnTo>
                    <a:pt x="300789" y="0"/>
                  </a:lnTo>
                  <a:lnTo>
                    <a:pt x="344604" y="526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7204969-69D1-4BBA-8F93-DFA21F80201C}"/>
                </a:ext>
              </a:extLst>
            </p:cNvPr>
            <p:cNvSpPr/>
            <p:nvPr/>
          </p:nvSpPr>
          <p:spPr>
            <a:xfrm>
              <a:off x="10048874" y="5521270"/>
              <a:ext cx="44892" cy="74295"/>
            </a:xfrm>
            <a:custGeom>
              <a:avLst/>
              <a:gdLst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1905 w 40005"/>
                <a:gd name="connsiteY4" fmla="*/ 0 h 72390"/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17600 w 40005"/>
                <a:gd name="connsiteY4" fmla="*/ 17946 h 72390"/>
                <a:gd name="connsiteX5" fmla="*/ 1905 w 40005"/>
                <a:gd name="connsiteY5" fmla="*/ 0 h 72390"/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29030 w 40005"/>
                <a:gd name="connsiteY4" fmla="*/ 19851 h 72390"/>
                <a:gd name="connsiteX5" fmla="*/ 1905 w 40005"/>
                <a:gd name="connsiteY5" fmla="*/ 0 h 72390"/>
                <a:gd name="connsiteX0" fmla="*/ 0 w 45720"/>
                <a:gd name="connsiteY0" fmla="*/ 0 h 70485"/>
                <a:gd name="connsiteX1" fmla="*/ 5715 w 45720"/>
                <a:gd name="connsiteY1" fmla="*/ 53340 h 70485"/>
                <a:gd name="connsiteX2" fmla="*/ 45720 w 45720"/>
                <a:gd name="connsiteY2" fmla="*/ 70485 h 70485"/>
                <a:gd name="connsiteX3" fmla="*/ 43815 w 45720"/>
                <a:gd name="connsiteY3" fmla="*/ 38100 h 70485"/>
                <a:gd name="connsiteX4" fmla="*/ 34745 w 45720"/>
                <a:gd name="connsiteY4" fmla="*/ 17946 h 70485"/>
                <a:gd name="connsiteX5" fmla="*/ 0 w 45720"/>
                <a:gd name="connsiteY5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0 w 45720"/>
                <a:gd name="connsiteY6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17973 w 45720"/>
                <a:gd name="connsiteY6" fmla="*/ 8421 h 70485"/>
                <a:gd name="connsiteX7" fmla="*/ 0 w 45720"/>
                <a:gd name="connsiteY7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29403 w 45720"/>
                <a:gd name="connsiteY6" fmla="*/ 12231 h 70485"/>
                <a:gd name="connsiteX7" fmla="*/ 0 w 45720"/>
                <a:gd name="connsiteY7" fmla="*/ 0 h 70485"/>
                <a:gd name="connsiteX0" fmla="*/ 10602 w 42987"/>
                <a:gd name="connsiteY0" fmla="*/ 0 h 74295"/>
                <a:gd name="connsiteX1" fmla="*/ 0 w 42987"/>
                <a:gd name="connsiteY1" fmla="*/ 25566 h 74295"/>
                <a:gd name="connsiteX2" fmla="*/ 2982 w 42987"/>
                <a:gd name="connsiteY2" fmla="*/ 57150 h 74295"/>
                <a:gd name="connsiteX3" fmla="*/ 42987 w 42987"/>
                <a:gd name="connsiteY3" fmla="*/ 74295 h 74295"/>
                <a:gd name="connsiteX4" fmla="*/ 41082 w 42987"/>
                <a:gd name="connsiteY4" fmla="*/ 41910 h 74295"/>
                <a:gd name="connsiteX5" fmla="*/ 32012 w 42987"/>
                <a:gd name="connsiteY5" fmla="*/ 21756 h 74295"/>
                <a:gd name="connsiteX6" fmla="*/ 26670 w 42987"/>
                <a:gd name="connsiteY6" fmla="*/ 16041 h 74295"/>
                <a:gd name="connsiteX7" fmla="*/ 10602 w 42987"/>
                <a:gd name="connsiteY7" fmla="*/ 0 h 74295"/>
                <a:gd name="connsiteX0" fmla="*/ 12507 w 44892"/>
                <a:gd name="connsiteY0" fmla="*/ 0 h 74295"/>
                <a:gd name="connsiteX1" fmla="*/ 0 w 44892"/>
                <a:gd name="connsiteY1" fmla="*/ 33186 h 74295"/>
                <a:gd name="connsiteX2" fmla="*/ 4887 w 44892"/>
                <a:gd name="connsiteY2" fmla="*/ 57150 h 74295"/>
                <a:gd name="connsiteX3" fmla="*/ 44892 w 44892"/>
                <a:gd name="connsiteY3" fmla="*/ 74295 h 74295"/>
                <a:gd name="connsiteX4" fmla="*/ 42987 w 44892"/>
                <a:gd name="connsiteY4" fmla="*/ 41910 h 74295"/>
                <a:gd name="connsiteX5" fmla="*/ 33917 w 44892"/>
                <a:gd name="connsiteY5" fmla="*/ 21756 h 74295"/>
                <a:gd name="connsiteX6" fmla="*/ 28575 w 44892"/>
                <a:gd name="connsiteY6" fmla="*/ 16041 h 74295"/>
                <a:gd name="connsiteX7" fmla="*/ 12507 w 44892"/>
                <a:gd name="connsiteY7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892" h="74295">
                  <a:moveTo>
                    <a:pt x="12507" y="0"/>
                  </a:moveTo>
                  <a:lnTo>
                    <a:pt x="0" y="33186"/>
                  </a:lnTo>
                  <a:lnTo>
                    <a:pt x="4887" y="57150"/>
                  </a:lnTo>
                  <a:lnTo>
                    <a:pt x="44892" y="74295"/>
                  </a:lnTo>
                  <a:lnTo>
                    <a:pt x="42987" y="41910"/>
                  </a:lnTo>
                  <a:lnTo>
                    <a:pt x="33917" y="21756"/>
                  </a:lnTo>
                  <a:lnTo>
                    <a:pt x="28575" y="16041"/>
                  </a:lnTo>
                  <a:lnTo>
                    <a:pt x="12507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8B6C162-9A6C-46C5-87BD-43520EB8850C}"/>
                </a:ext>
              </a:extLst>
            </p:cNvPr>
            <p:cNvSpPr/>
            <p:nvPr/>
          </p:nvSpPr>
          <p:spPr>
            <a:xfrm>
              <a:off x="9936796" y="5709408"/>
              <a:ext cx="87630" cy="72390"/>
            </a:xfrm>
            <a:custGeom>
              <a:avLst/>
              <a:gdLst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83820 w 83820"/>
                <a:gd name="connsiteY5" fmla="*/ 40005 h 72390"/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64770 w 83820"/>
                <a:gd name="connsiteY5" fmla="*/ 57150 h 72390"/>
                <a:gd name="connsiteX6" fmla="*/ 83820 w 83820"/>
                <a:gd name="connsiteY6" fmla="*/ 40005 h 72390"/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43815 w 83820"/>
                <a:gd name="connsiteY5" fmla="*/ 43815 h 72390"/>
                <a:gd name="connsiteX6" fmla="*/ 83820 w 83820"/>
                <a:gd name="connsiteY6" fmla="*/ 40005 h 72390"/>
                <a:gd name="connsiteX0" fmla="*/ 87630 w 87630"/>
                <a:gd name="connsiteY0" fmla="*/ 36195 h 72390"/>
                <a:gd name="connsiteX1" fmla="*/ 28575 w 87630"/>
                <a:gd name="connsiteY1" fmla="*/ 0 h 72390"/>
                <a:gd name="connsiteX2" fmla="*/ 0 w 87630"/>
                <a:gd name="connsiteY2" fmla="*/ 30480 h 72390"/>
                <a:gd name="connsiteX3" fmla="*/ 13335 w 87630"/>
                <a:gd name="connsiteY3" fmla="*/ 72390 h 72390"/>
                <a:gd name="connsiteX4" fmla="*/ 41910 w 87630"/>
                <a:gd name="connsiteY4" fmla="*/ 68580 h 72390"/>
                <a:gd name="connsiteX5" fmla="*/ 43815 w 87630"/>
                <a:gd name="connsiteY5" fmla="*/ 43815 h 72390"/>
                <a:gd name="connsiteX6" fmla="*/ 87630 w 87630"/>
                <a:gd name="connsiteY6" fmla="*/ 36195 h 72390"/>
                <a:gd name="connsiteX0" fmla="*/ 87630 w 87630"/>
                <a:gd name="connsiteY0" fmla="*/ 36195 h 72390"/>
                <a:gd name="connsiteX1" fmla="*/ 49530 w 87630"/>
                <a:gd name="connsiteY1" fmla="*/ 9525 h 72390"/>
                <a:gd name="connsiteX2" fmla="*/ 28575 w 87630"/>
                <a:gd name="connsiteY2" fmla="*/ 0 h 72390"/>
                <a:gd name="connsiteX3" fmla="*/ 0 w 87630"/>
                <a:gd name="connsiteY3" fmla="*/ 30480 h 72390"/>
                <a:gd name="connsiteX4" fmla="*/ 13335 w 87630"/>
                <a:gd name="connsiteY4" fmla="*/ 72390 h 72390"/>
                <a:gd name="connsiteX5" fmla="*/ 41910 w 87630"/>
                <a:gd name="connsiteY5" fmla="*/ 68580 h 72390"/>
                <a:gd name="connsiteX6" fmla="*/ 43815 w 87630"/>
                <a:gd name="connsiteY6" fmla="*/ 43815 h 72390"/>
                <a:gd name="connsiteX7" fmla="*/ 87630 w 87630"/>
                <a:gd name="connsiteY7" fmla="*/ 36195 h 72390"/>
                <a:gd name="connsiteX0" fmla="*/ 87630 w 87630"/>
                <a:gd name="connsiteY0" fmla="*/ 36195 h 72390"/>
                <a:gd name="connsiteX1" fmla="*/ 87630 w 87630"/>
                <a:gd name="connsiteY1" fmla="*/ 3810 h 72390"/>
                <a:gd name="connsiteX2" fmla="*/ 28575 w 87630"/>
                <a:gd name="connsiteY2" fmla="*/ 0 h 72390"/>
                <a:gd name="connsiteX3" fmla="*/ 0 w 87630"/>
                <a:gd name="connsiteY3" fmla="*/ 30480 h 72390"/>
                <a:gd name="connsiteX4" fmla="*/ 13335 w 87630"/>
                <a:gd name="connsiteY4" fmla="*/ 72390 h 72390"/>
                <a:gd name="connsiteX5" fmla="*/ 41910 w 87630"/>
                <a:gd name="connsiteY5" fmla="*/ 68580 h 72390"/>
                <a:gd name="connsiteX6" fmla="*/ 43815 w 87630"/>
                <a:gd name="connsiteY6" fmla="*/ 43815 h 72390"/>
                <a:gd name="connsiteX7" fmla="*/ 87630 w 87630"/>
                <a:gd name="connsiteY7" fmla="*/ 36195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72390">
                  <a:moveTo>
                    <a:pt x="87630" y="36195"/>
                  </a:moveTo>
                  <a:lnTo>
                    <a:pt x="87630" y="3810"/>
                  </a:lnTo>
                  <a:lnTo>
                    <a:pt x="28575" y="0"/>
                  </a:lnTo>
                  <a:lnTo>
                    <a:pt x="0" y="30480"/>
                  </a:lnTo>
                  <a:lnTo>
                    <a:pt x="13335" y="72390"/>
                  </a:lnTo>
                  <a:lnTo>
                    <a:pt x="41910" y="68580"/>
                  </a:lnTo>
                  <a:lnTo>
                    <a:pt x="43815" y="43815"/>
                  </a:lnTo>
                  <a:lnTo>
                    <a:pt x="87630" y="3619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7" name="TextBox 266">
            <a:extLst>
              <a:ext uri="{FF2B5EF4-FFF2-40B4-BE49-F238E27FC236}">
                <a16:creationId xmlns:a16="http://schemas.microsoft.com/office/drawing/2014/main" id="{98E0CABD-4C31-4625-BCEC-0983DE11FE9E}"/>
              </a:ext>
            </a:extLst>
          </p:cNvPr>
          <p:cNvSpPr txBox="1"/>
          <p:nvPr/>
        </p:nvSpPr>
        <p:spPr>
          <a:xfrm>
            <a:off x="11188385" y="5853084"/>
            <a:ext cx="7954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 Narrow" panose="020B0606020202030204" pitchFamily="34" charset="0"/>
              </a:rPr>
              <a:t>US Virgin Islands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4693" y="1376395"/>
            <a:ext cx="10514011" cy="4558120"/>
            <a:chOff x="103188" y="787402"/>
            <a:chExt cx="10514011" cy="455812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2665411" y="1124359"/>
              <a:ext cx="7951788" cy="4221163"/>
              <a:chOff x="336" y="1056"/>
              <a:chExt cx="5009" cy="2659"/>
            </a:xfrm>
          </p:grpSpPr>
          <p:sp>
            <p:nvSpPr>
              <p:cNvPr id="621573" name="Freeform 5"/>
              <p:cNvSpPr>
                <a:spLocks/>
              </p:cNvSpPr>
              <p:nvPr/>
            </p:nvSpPr>
            <p:spPr bwMode="auto">
              <a:xfrm>
                <a:off x="2100" y="1056"/>
                <a:ext cx="653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6" y="0"/>
                  </a:cxn>
                  <a:cxn ang="0">
                    <a:pos x="641" y="259"/>
                  </a:cxn>
                  <a:cxn ang="0">
                    <a:pos x="652" y="346"/>
                  </a:cxn>
                  <a:cxn ang="0">
                    <a:pos x="2" y="346"/>
                  </a:cxn>
                  <a:cxn ang="0">
                    <a:pos x="0" y="0"/>
                  </a:cxn>
                </a:cxnLst>
                <a:rect l="0" t="0" r="r" b="b"/>
                <a:pathLst>
                  <a:path w="653" h="347">
                    <a:moveTo>
                      <a:pt x="0" y="0"/>
                    </a:moveTo>
                    <a:lnTo>
                      <a:pt x="586" y="0"/>
                    </a:lnTo>
                    <a:lnTo>
                      <a:pt x="641" y="259"/>
                    </a:lnTo>
                    <a:lnTo>
                      <a:pt x="652" y="346"/>
                    </a:lnTo>
                    <a:lnTo>
                      <a:pt x="2" y="34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4" name="Freeform 6"/>
              <p:cNvSpPr>
                <a:spLocks/>
              </p:cNvSpPr>
              <p:nvPr/>
            </p:nvSpPr>
            <p:spPr bwMode="auto">
              <a:xfrm>
                <a:off x="337" y="1056"/>
                <a:ext cx="629" cy="391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4" y="115"/>
                  </a:cxn>
                  <a:cxn ang="0">
                    <a:pos x="151" y="141"/>
                  </a:cxn>
                  <a:cxn ang="0">
                    <a:pos x="0" y="118"/>
                  </a:cxn>
                  <a:cxn ang="0">
                    <a:pos x="47" y="323"/>
                  </a:cxn>
                  <a:cxn ang="0">
                    <a:pos x="118" y="328"/>
                  </a:cxn>
                  <a:cxn ang="0">
                    <a:pos x="132" y="390"/>
                  </a:cxn>
                  <a:cxn ang="0">
                    <a:pos x="419" y="333"/>
                  </a:cxn>
                  <a:cxn ang="0">
                    <a:pos x="628" y="333"/>
                  </a:cxn>
                  <a:cxn ang="0">
                    <a:pos x="628" y="2"/>
                  </a:cxn>
                  <a:cxn ang="0">
                    <a:pos x="140" y="0"/>
                  </a:cxn>
                </a:cxnLst>
                <a:rect l="0" t="0" r="r" b="b"/>
                <a:pathLst>
                  <a:path w="629" h="391">
                    <a:moveTo>
                      <a:pt x="140" y="0"/>
                    </a:moveTo>
                    <a:lnTo>
                      <a:pt x="164" y="115"/>
                    </a:lnTo>
                    <a:lnTo>
                      <a:pt x="151" y="141"/>
                    </a:lnTo>
                    <a:lnTo>
                      <a:pt x="0" y="118"/>
                    </a:lnTo>
                    <a:lnTo>
                      <a:pt x="47" y="323"/>
                    </a:lnTo>
                    <a:lnTo>
                      <a:pt x="118" y="328"/>
                    </a:lnTo>
                    <a:lnTo>
                      <a:pt x="132" y="390"/>
                    </a:lnTo>
                    <a:lnTo>
                      <a:pt x="419" y="333"/>
                    </a:lnTo>
                    <a:lnTo>
                      <a:pt x="628" y="333"/>
                    </a:lnTo>
                    <a:lnTo>
                      <a:pt x="628" y="2"/>
                    </a:lnTo>
                    <a:lnTo>
                      <a:pt x="14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5" name="Freeform 7"/>
              <p:cNvSpPr>
                <a:spLocks/>
              </p:cNvSpPr>
              <p:nvPr/>
            </p:nvSpPr>
            <p:spPr bwMode="auto">
              <a:xfrm>
                <a:off x="2687" y="1056"/>
                <a:ext cx="591" cy="6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7" y="0"/>
                  </a:cxn>
                  <a:cxn ang="0">
                    <a:pos x="590" y="78"/>
                  </a:cxn>
                  <a:cxn ang="0">
                    <a:pos x="454" y="204"/>
                  </a:cxn>
                  <a:cxn ang="0">
                    <a:pos x="398" y="397"/>
                  </a:cxn>
                  <a:cxn ang="0">
                    <a:pos x="398" y="500"/>
                  </a:cxn>
                  <a:cxn ang="0">
                    <a:pos x="532" y="598"/>
                  </a:cxn>
                  <a:cxn ang="0">
                    <a:pos x="540" y="647"/>
                  </a:cxn>
                  <a:cxn ang="0">
                    <a:pos x="78" y="647"/>
                  </a:cxn>
                  <a:cxn ang="0">
                    <a:pos x="78" y="460"/>
                  </a:cxn>
                  <a:cxn ang="0">
                    <a:pos x="39" y="413"/>
                  </a:cxn>
                  <a:cxn ang="0">
                    <a:pos x="65" y="384"/>
                  </a:cxn>
                  <a:cxn ang="0">
                    <a:pos x="65" y="343"/>
                  </a:cxn>
                  <a:cxn ang="0">
                    <a:pos x="49" y="230"/>
                  </a:cxn>
                  <a:cxn ang="0">
                    <a:pos x="0" y="0"/>
                  </a:cxn>
                </a:cxnLst>
                <a:rect l="0" t="0" r="r" b="b"/>
                <a:pathLst>
                  <a:path w="591" h="648">
                    <a:moveTo>
                      <a:pt x="0" y="0"/>
                    </a:moveTo>
                    <a:lnTo>
                      <a:pt x="197" y="0"/>
                    </a:lnTo>
                    <a:lnTo>
                      <a:pt x="590" y="78"/>
                    </a:lnTo>
                    <a:lnTo>
                      <a:pt x="454" y="204"/>
                    </a:lnTo>
                    <a:lnTo>
                      <a:pt x="398" y="397"/>
                    </a:lnTo>
                    <a:lnTo>
                      <a:pt x="398" y="500"/>
                    </a:lnTo>
                    <a:lnTo>
                      <a:pt x="532" y="598"/>
                    </a:lnTo>
                    <a:lnTo>
                      <a:pt x="540" y="647"/>
                    </a:lnTo>
                    <a:lnTo>
                      <a:pt x="78" y="647"/>
                    </a:lnTo>
                    <a:lnTo>
                      <a:pt x="78" y="460"/>
                    </a:lnTo>
                    <a:lnTo>
                      <a:pt x="39" y="413"/>
                    </a:lnTo>
                    <a:lnTo>
                      <a:pt x="65" y="384"/>
                    </a:lnTo>
                    <a:lnTo>
                      <a:pt x="65" y="343"/>
                    </a:lnTo>
                    <a:lnTo>
                      <a:pt x="49" y="23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6" name="Freeform 8"/>
              <p:cNvSpPr>
                <a:spLocks/>
              </p:cNvSpPr>
              <p:nvPr/>
            </p:nvSpPr>
            <p:spPr bwMode="auto">
              <a:xfrm>
                <a:off x="1671" y="2429"/>
                <a:ext cx="508" cy="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7" y="0"/>
                  </a:cxn>
                  <a:cxn ang="0">
                    <a:pos x="507" y="548"/>
                  </a:cxn>
                  <a:cxn ang="0">
                    <a:pos x="176" y="548"/>
                  </a:cxn>
                  <a:cxn ang="0">
                    <a:pos x="84" y="548"/>
                  </a:cxn>
                  <a:cxn ang="0">
                    <a:pos x="84" y="636"/>
                  </a:cxn>
                  <a:cxn ang="0">
                    <a:pos x="0" y="636"/>
                  </a:cxn>
                  <a:cxn ang="0">
                    <a:pos x="0" y="0"/>
                  </a:cxn>
                </a:cxnLst>
                <a:rect l="0" t="0" r="r" b="b"/>
                <a:pathLst>
                  <a:path w="508" h="637">
                    <a:moveTo>
                      <a:pt x="0" y="0"/>
                    </a:moveTo>
                    <a:lnTo>
                      <a:pt x="507" y="0"/>
                    </a:lnTo>
                    <a:lnTo>
                      <a:pt x="507" y="548"/>
                    </a:lnTo>
                    <a:lnTo>
                      <a:pt x="176" y="548"/>
                    </a:lnTo>
                    <a:lnTo>
                      <a:pt x="84" y="548"/>
                    </a:lnTo>
                    <a:lnTo>
                      <a:pt x="84" y="636"/>
                    </a:lnTo>
                    <a:lnTo>
                      <a:pt x="0" y="63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7" name="Freeform 9"/>
              <p:cNvSpPr>
                <a:spLocks/>
              </p:cNvSpPr>
              <p:nvPr/>
            </p:nvSpPr>
            <p:spPr bwMode="auto">
              <a:xfrm>
                <a:off x="4170" y="1827"/>
                <a:ext cx="487" cy="2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9" y="0"/>
                  </a:cxn>
                  <a:cxn ang="0">
                    <a:pos x="69" y="53"/>
                  </a:cxn>
                  <a:cxn ang="0">
                    <a:pos x="430" y="53"/>
                  </a:cxn>
                  <a:cxn ang="0">
                    <a:pos x="486" y="141"/>
                  </a:cxn>
                  <a:cxn ang="0">
                    <a:pos x="453" y="168"/>
                  </a:cxn>
                  <a:cxn ang="0">
                    <a:pos x="483" y="243"/>
                  </a:cxn>
                  <a:cxn ang="0">
                    <a:pos x="454" y="274"/>
                  </a:cxn>
                  <a:cxn ang="0">
                    <a:pos x="369" y="274"/>
                  </a:cxn>
                  <a:cxn ang="0">
                    <a:pos x="369" y="297"/>
                  </a:cxn>
                  <a:cxn ang="0">
                    <a:pos x="0" y="297"/>
                  </a:cxn>
                  <a:cxn ang="0">
                    <a:pos x="0" y="56"/>
                  </a:cxn>
                </a:cxnLst>
                <a:rect l="0" t="0" r="r" b="b"/>
                <a:pathLst>
                  <a:path w="487" h="298">
                    <a:moveTo>
                      <a:pt x="0" y="56"/>
                    </a:moveTo>
                    <a:lnTo>
                      <a:pt x="69" y="0"/>
                    </a:lnTo>
                    <a:lnTo>
                      <a:pt x="69" y="53"/>
                    </a:lnTo>
                    <a:lnTo>
                      <a:pt x="430" y="53"/>
                    </a:lnTo>
                    <a:lnTo>
                      <a:pt x="486" y="141"/>
                    </a:lnTo>
                    <a:lnTo>
                      <a:pt x="453" y="168"/>
                    </a:lnTo>
                    <a:lnTo>
                      <a:pt x="483" y="243"/>
                    </a:lnTo>
                    <a:lnTo>
                      <a:pt x="454" y="274"/>
                    </a:lnTo>
                    <a:lnTo>
                      <a:pt x="369" y="274"/>
                    </a:lnTo>
                    <a:lnTo>
                      <a:pt x="369" y="297"/>
                    </a:lnTo>
                    <a:lnTo>
                      <a:pt x="0" y="297"/>
                    </a:lnTo>
                    <a:lnTo>
                      <a:pt x="0" y="56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2" name="Freeform 74"/>
              <p:cNvSpPr>
                <a:spLocks/>
              </p:cNvSpPr>
              <p:nvPr/>
            </p:nvSpPr>
            <p:spPr bwMode="auto">
              <a:xfrm>
                <a:off x="4239" y="1521"/>
                <a:ext cx="546" cy="485"/>
              </a:xfrm>
              <a:custGeom>
                <a:avLst/>
                <a:gdLst/>
                <a:ahLst/>
                <a:cxnLst>
                  <a:cxn ang="0">
                    <a:pos x="0" y="305"/>
                  </a:cxn>
                  <a:cxn ang="0">
                    <a:pos x="0" y="356"/>
                  </a:cxn>
                  <a:cxn ang="0">
                    <a:pos x="357" y="356"/>
                  </a:cxn>
                  <a:cxn ang="0">
                    <a:pos x="415" y="444"/>
                  </a:cxn>
                  <a:cxn ang="0">
                    <a:pos x="482" y="457"/>
                  </a:cxn>
                  <a:cxn ang="0">
                    <a:pos x="484" y="484"/>
                  </a:cxn>
                  <a:cxn ang="0">
                    <a:pos x="531" y="447"/>
                  </a:cxn>
                  <a:cxn ang="0">
                    <a:pos x="545" y="284"/>
                  </a:cxn>
                  <a:cxn ang="0">
                    <a:pos x="545" y="173"/>
                  </a:cxn>
                  <a:cxn ang="0">
                    <a:pos x="524" y="156"/>
                  </a:cxn>
                  <a:cxn ang="0">
                    <a:pos x="534" y="0"/>
                  </a:cxn>
                  <a:cxn ang="0">
                    <a:pos x="417" y="0"/>
                  </a:cxn>
                  <a:cxn ang="0">
                    <a:pos x="292" y="124"/>
                  </a:cxn>
                  <a:cxn ang="0">
                    <a:pos x="313" y="165"/>
                  </a:cxn>
                  <a:cxn ang="0">
                    <a:pos x="235" y="221"/>
                  </a:cxn>
                  <a:cxn ang="0">
                    <a:pos x="140" y="208"/>
                  </a:cxn>
                  <a:cxn ang="0">
                    <a:pos x="55" y="208"/>
                  </a:cxn>
                  <a:cxn ang="0">
                    <a:pos x="36" y="266"/>
                  </a:cxn>
                  <a:cxn ang="0">
                    <a:pos x="0" y="305"/>
                  </a:cxn>
                </a:cxnLst>
                <a:rect l="0" t="0" r="r" b="b"/>
                <a:pathLst>
                  <a:path w="546" h="485">
                    <a:moveTo>
                      <a:pt x="0" y="305"/>
                    </a:moveTo>
                    <a:lnTo>
                      <a:pt x="0" y="356"/>
                    </a:lnTo>
                    <a:lnTo>
                      <a:pt x="357" y="356"/>
                    </a:lnTo>
                    <a:lnTo>
                      <a:pt x="415" y="444"/>
                    </a:lnTo>
                    <a:lnTo>
                      <a:pt x="482" y="457"/>
                    </a:lnTo>
                    <a:lnTo>
                      <a:pt x="484" y="484"/>
                    </a:lnTo>
                    <a:lnTo>
                      <a:pt x="531" y="447"/>
                    </a:lnTo>
                    <a:lnTo>
                      <a:pt x="545" y="284"/>
                    </a:lnTo>
                    <a:lnTo>
                      <a:pt x="545" y="173"/>
                    </a:lnTo>
                    <a:lnTo>
                      <a:pt x="524" y="156"/>
                    </a:lnTo>
                    <a:lnTo>
                      <a:pt x="534" y="0"/>
                    </a:lnTo>
                    <a:lnTo>
                      <a:pt x="417" y="0"/>
                    </a:lnTo>
                    <a:lnTo>
                      <a:pt x="292" y="124"/>
                    </a:lnTo>
                    <a:lnTo>
                      <a:pt x="313" y="165"/>
                    </a:lnTo>
                    <a:lnTo>
                      <a:pt x="235" y="221"/>
                    </a:lnTo>
                    <a:lnTo>
                      <a:pt x="140" y="208"/>
                    </a:lnTo>
                    <a:lnTo>
                      <a:pt x="55" y="208"/>
                    </a:lnTo>
                    <a:lnTo>
                      <a:pt x="36" y="266"/>
                    </a:lnTo>
                    <a:lnTo>
                      <a:pt x="0" y="305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3" name="Freeform 75"/>
              <p:cNvSpPr>
                <a:spLocks/>
              </p:cNvSpPr>
              <p:nvPr/>
            </p:nvSpPr>
            <p:spPr bwMode="auto">
              <a:xfrm>
                <a:off x="4762" y="1524"/>
                <a:ext cx="204" cy="24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03" y="0"/>
                  </a:cxn>
                  <a:cxn ang="0">
                    <a:pos x="195" y="60"/>
                  </a:cxn>
                  <a:cxn ang="0">
                    <a:pos x="161" y="73"/>
                  </a:cxn>
                  <a:cxn ang="0">
                    <a:pos x="108" y="247"/>
                  </a:cxn>
                  <a:cxn ang="0">
                    <a:pos x="23" y="247"/>
                  </a:cxn>
                  <a:cxn ang="0">
                    <a:pos x="23" y="169"/>
                  </a:cxn>
                  <a:cxn ang="0">
                    <a:pos x="0" y="152"/>
                  </a:cxn>
                  <a:cxn ang="0">
                    <a:pos x="13" y="0"/>
                  </a:cxn>
                </a:cxnLst>
                <a:rect l="0" t="0" r="r" b="b"/>
                <a:pathLst>
                  <a:path w="204" h="248">
                    <a:moveTo>
                      <a:pt x="13" y="0"/>
                    </a:moveTo>
                    <a:lnTo>
                      <a:pt x="203" y="0"/>
                    </a:lnTo>
                    <a:lnTo>
                      <a:pt x="195" y="60"/>
                    </a:lnTo>
                    <a:lnTo>
                      <a:pt x="161" y="73"/>
                    </a:lnTo>
                    <a:lnTo>
                      <a:pt x="108" y="247"/>
                    </a:lnTo>
                    <a:lnTo>
                      <a:pt x="23" y="247"/>
                    </a:lnTo>
                    <a:lnTo>
                      <a:pt x="23" y="169"/>
                    </a:lnTo>
                    <a:lnTo>
                      <a:pt x="0" y="152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4" name="Freeform 76"/>
              <p:cNvSpPr>
                <a:spLocks/>
              </p:cNvSpPr>
              <p:nvPr/>
            </p:nvSpPr>
            <p:spPr bwMode="auto">
              <a:xfrm>
                <a:off x="4870" y="1437"/>
                <a:ext cx="153" cy="335"/>
              </a:xfrm>
              <a:custGeom>
                <a:avLst/>
                <a:gdLst/>
                <a:ahLst/>
                <a:cxnLst>
                  <a:cxn ang="0">
                    <a:pos x="94" y="87"/>
                  </a:cxn>
                  <a:cxn ang="0">
                    <a:pos x="152" y="0"/>
                  </a:cxn>
                  <a:cxn ang="0">
                    <a:pos x="152" y="305"/>
                  </a:cxn>
                  <a:cxn ang="0">
                    <a:pos x="96" y="334"/>
                  </a:cxn>
                  <a:cxn ang="0">
                    <a:pos x="0" y="331"/>
                  </a:cxn>
                  <a:cxn ang="0">
                    <a:pos x="52" y="163"/>
                  </a:cxn>
                  <a:cxn ang="0">
                    <a:pos x="89" y="148"/>
                  </a:cxn>
                  <a:cxn ang="0">
                    <a:pos x="94" y="87"/>
                  </a:cxn>
                </a:cxnLst>
                <a:rect l="0" t="0" r="r" b="b"/>
                <a:pathLst>
                  <a:path w="153" h="335">
                    <a:moveTo>
                      <a:pt x="94" y="87"/>
                    </a:moveTo>
                    <a:lnTo>
                      <a:pt x="152" y="0"/>
                    </a:lnTo>
                    <a:lnTo>
                      <a:pt x="152" y="305"/>
                    </a:lnTo>
                    <a:lnTo>
                      <a:pt x="96" y="334"/>
                    </a:lnTo>
                    <a:lnTo>
                      <a:pt x="0" y="331"/>
                    </a:lnTo>
                    <a:lnTo>
                      <a:pt x="52" y="163"/>
                    </a:lnTo>
                    <a:lnTo>
                      <a:pt x="89" y="148"/>
                    </a:lnTo>
                    <a:lnTo>
                      <a:pt x="94" y="8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5" name="Freeform 77"/>
              <p:cNvSpPr>
                <a:spLocks/>
              </p:cNvSpPr>
              <p:nvPr/>
            </p:nvSpPr>
            <p:spPr bwMode="auto">
              <a:xfrm>
                <a:off x="5022" y="1251"/>
                <a:ext cx="323" cy="490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0" y="489"/>
                  </a:cxn>
                  <a:cxn ang="0">
                    <a:pos x="76" y="445"/>
                  </a:cxn>
                  <a:cxn ang="0">
                    <a:pos x="81" y="407"/>
                  </a:cxn>
                  <a:cxn ang="0">
                    <a:pos x="322" y="232"/>
                  </a:cxn>
                  <a:cxn ang="0">
                    <a:pos x="308" y="166"/>
                  </a:cxn>
                  <a:cxn ang="0">
                    <a:pos x="266" y="148"/>
                  </a:cxn>
                  <a:cxn ang="0">
                    <a:pos x="237" y="7"/>
                  </a:cxn>
                  <a:cxn ang="0">
                    <a:pos x="173" y="26"/>
                  </a:cxn>
                  <a:cxn ang="0">
                    <a:pos x="139" y="0"/>
                  </a:cxn>
                  <a:cxn ang="0">
                    <a:pos x="76" y="49"/>
                  </a:cxn>
                  <a:cxn ang="0">
                    <a:pos x="0" y="190"/>
                  </a:cxn>
                </a:cxnLst>
                <a:rect l="0" t="0" r="r" b="b"/>
                <a:pathLst>
                  <a:path w="323" h="490">
                    <a:moveTo>
                      <a:pt x="0" y="190"/>
                    </a:moveTo>
                    <a:lnTo>
                      <a:pt x="0" y="489"/>
                    </a:lnTo>
                    <a:lnTo>
                      <a:pt x="76" y="445"/>
                    </a:lnTo>
                    <a:lnTo>
                      <a:pt x="81" y="407"/>
                    </a:lnTo>
                    <a:lnTo>
                      <a:pt x="322" y="232"/>
                    </a:lnTo>
                    <a:lnTo>
                      <a:pt x="308" y="166"/>
                    </a:lnTo>
                    <a:lnTo>
                      <a:pt x="266" y="148"/>
                    </a:lnTo>
                    <a:lnTo>
                      <a:pt x="237" y="7"/>
                    </a:lnTo>
                    <a:lnTo>
                      <a:pt x="173" y="26"/>
                    </a:lnTo>
                    <a:lnTo>
                      <a:pt x="139" y="0"/>
                    </a:lnTo>
                    <a:lnTo>
                      <a:pt x="76" y="49"/>
                    </a:lnTo>
                    <a:lnTo>
                      <a:pt x="0" y="19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6" name="Freeform 78"/>
              <p:cNvSpPr>
                <a:spLocks/>
              </p:cNvSpPr>
              <p:nvPr/>
            </p:nvSpPr>
            <p:spPr bwMode="auto">
              <a:xfrm>
                <a:off x="4779" y="1750"/>
                <a:ext cx="313" cy="180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188" y="21"/>
                  </a:cxn>
                  <a:cxn ang="0">
                    <a:pos x="233" y="0"/>
                  </a:cxn>
                  <a:cxn ang="0">
                    <a:pos x="254" y="47"/>
                  </a:cxn>
                  <a:cxn ang="0">
                    <a:pos x="225" y="76"/>
                  </a:cxn>
                  <a:cxn ang="0">
                    <a:pos x="265" y="152"/>
                  </a:cxn>
                  <a:cxn ang="0">
                    <a:pos x="312" y="152"/>
                  </a:cxn>
                  <a:cxn ang="0">
                    <a:pos x="246" y="179"/>
                  </a:cxn>
                  <a:cxn ang="0">
                    <a:pos x="185" y="118"/>
                  </a:cxn>
                  <a:cxn ang="0">
                    <a:pos x="0" y="118"/>
                  </a:cxn>
                  <a:cxn ang="0">
                    <a:pos x="7" y="21"/>
                  </a:cxn>
                </a:cxnLst>
                <a:rect l="0" t="0" r="r" b="b"/>
                <a:pathLst>
                  <a:path w="313" h="180">
                    <a:moveTo>
                      <a:pt x="7" y="21"/>
                    </a:moveTo>
                    <a:lnTo>
                      <a:pt x="188" y="21"/>
                    </a:lnTo>
                    <a:lnTo>
                      <a:pt x="233" y="0"/>
                    </a:lnTo>
                    <a:lnTo>
                      <a:pt x="254" y="47"/>
                    </a:lnTo>
                    <a:lnTo>
                      <a:pt x="225" y="76"/>
                    </a:lnTo>
                    <a:lnTo>
                      <a:pt x="265" y="152"/>
                    </a:lnTo>
                    <a:lnTo>
                      <a:pt x="312" y="152"/>
                    </a:lnTo>
                    <a:lnTo>
                      <a:pt x="246" y="179"/>
                    </a:lnTo>
                    <a:lnTo>
                      <a:pt x="185" y="118"/>
                    </a:lnTo>
                    <a:lnTo>
                      <a:pt x="0" y="118"/>
                    </a:lnTo>
                    <a:lnTo>
                      <a:pt x="7" y="2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7" name="Freeform 79"/>
              <p:cNvSpPr>
                <a:spLocks/>
              </p:cNvSpPr>
              <p:nvPr/>
            </p:nvSpPr>
            <p:spPr bwMode="auto">
              <a:xfrm>
                <a:off x="4923" y="1869"/>
                <a:ext cx="6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0"/>
                  </a:cxn>
                  <a:cxn ang="0">
                    <a:pos x="63" y="22"/>
                  </a:cxn>
                  <a:cxn ang="0">
                    <a:pos x="39" y="72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64" h="79">
                    <a:moveTo>
                      <a:pt x="0" y="0"/>
                    </a:moveTo>
                    <a:lnTo>
                      <a:pt x="42" y="0"/>
                    </a:lnTo>
                    <a:lnTo>
                      <a:pt x="63" y="22"/>
                    </a:lnTo>
                    <a:lnTo>
                      <a:pt x="39" y="72"/>
                    </a:lnTo>
                    <a:lnTo>
                      <a:pt x="0" y="7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8" name="Freeform 80"/>
              <p:cNvSpPr>
                <a:spLocks/>
              </p:cNvSpPr>
              <p:nvPr/>
            </p:nvSpPr>
            <p:spPr bwMode="auto">
              <a:xfrm>
                <a:off x="4772" y="1867"/>
                <a:ext cx="152" cy="10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51" y="0"/>
                  </a:cxn>
                  <a:cxn ang="0">
                    <a:pos x="151" y="81"/>
                  </a:cxn>
                  <a:cxn ang="0">
                    <a:pos x="0" y="103"/>
                  </a:cxn>
                  <a:cxn ang="0">
                    <a:pos x="7" y="0"/>
                  </a:cxn>
                </a:cxnLst>
                <a:rect l="0" t="0" r="r" b="b"/>
                <a:pathLst>
                  <a:path w="152" h="104">
                    <a:moveTo>
                      <a:pt x="7" y="0"/>
                    </a:moveTo>
                    <a:lnTo>
                      <a:pt x="151" y="0"/>
                    </a:lnTo>
                    <a:lnTo>
                      <a:pt x="151" y="81"/>
                    </a:lnTo>
                    <a:lnTo>
                      <a:pt x="0" y="103"/>
                    </a:lnTo>
                    <a:lnTo>
                      <a:pt x="7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9" name="Freeform 81"/>
              <p:cNvSpPr>
                <a:spLocks/>
              </p:cNvSpPr>
              <p:nvPr/>
            </p:nvSpPr>
            <p:spPr bwMode="auto">
              <a:xfrm>
                <a:off x="4597" y="1970"/>
                <a:ext cx="131" cy="249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8" y="27"/>
                  </a:cxn>
                  <a:cxn ang="0">
                    <a:pos x="55" y="99"/>
                  </a:cxn>
                  <a:cxn ang="0">
                    <a:pos x="28" y="133"/>
                  </a:cxn>
                  <a:cxn ang="0">
                    <a:pos x="0" y="170"/>
                  </a:cxn>
                  <a:cxn ang="0">
                    <a:pos x="55" y="248"/>
                  </a:cxn>
                  <a:cxn ang="0">
                    <a:pos x="113" y="170"/>
                  </a:cxn>
                  <a:cxn ang="0">
                    <a:pos x="130" y="83"/>
                  </a:cxn>
                  <a:cxn ang="0">
                    <a:pos x="109" y="80"/>
                  </a:cxn>
                  <a:cxn ang="0">
                    <a:pos x="128" y="35"/>
                  </a:cxn>
                  <a:cxn ang="0">
                    <a:pos x="124" y="10"/>
                  </a:cxn>
                  <a:cxn ang="0">
                    <a:pos x="59" y="0"/>
                  </a:cxn>
                </a:cxnLst>
                <a:rect l="0" t="0" r="r" b="b"/>
                <a:pathLst>
                  <a:path w="131" h="249">
                    <a:moveTo>
                      <a:pt x="59" y="0"/>
                    </a:moveTo>
                    <a:lnTo>
                      <a:pt x="28" y="27"/>
                    </a:lnTo>
                    <a:lnTo>
                      <a:pt x="55" y="99"/>
                    </a:lnTo>
                    <a:lnTo>
                      <a:pt x="28" y="133"/>
                    </a:lnTo>
                    <a:lnTo>
                      <a:pt x="0" y="170"/>
                    </a:lnTo>
                    <a:lnTo>
                      <a:pt x="55" y="248"/>
                    </a:lnTo>
                    <a:lnTo>
                      <a:pt x="113" y="170"/>
                    </a:lnTo>
                    <a:lnTo>
                      <a:pt x="130" y="83"/>
                    </a:lnTo>
                    <a:lnTo>
                      <a:pt x="109" y="80"/>
                    </a:lnTo>
                    <a:lnTo>
                      <a:pt x="128" y="35"/>
                    </a:lnTo>
                    <a:lnTo>
                      <a:pt x="124" y="10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0" name="Freeform 82"/>
              <p:cNvSpPr>
                <a:spLocks/>
              </p:cNvSpPr>
              <p:nvPr/>
            </p:nvSpPr>
            <p:spPr bwMode="auto">
              <a:xfrm>
                <a:off x="4540" y="2099"/>
                <a:ext cx="101" cy="176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0"/>
                  </a:cxn>
                  <a:cxn ang="0">
                    <a:pos x="0" y="175"/>
                  </a:cxn>
                  <a:cxn ang="0">
                    <a:pos x="83" y="175"/>
                  </a:cxn>
                  <a:cxn ang="0">
                    <a:pos x="100" y="147"/>
                  </a:cxn>
                  <a:cxn ang="0">
                    <a:pos x="57" y="92"/>
                  </a:cxn>
                  <a:cxn ang="0">
                    <a:pos x="58" y="43"/>
                  </a:cxn>
                  <a:cxn ang="0">
                    <a:pos x="85" y="0"/>
                  </a:cxn>
                </a:cxnLst>
                <a:rect l="0" t="0" r="r" b="b"/>
                <a:pathLst>
                  <a:path w="101" h="176">
                    <a:moveTo>
                      <a:pt x="85" y="0"/>
                    </a:moveTo>
                    <a:lnTo>
                      <a:pt x="0" y="0"/>
                    </a:lnTo>
                    <a:lnTo>
                      <a:pt x="0" y="175"/>
                    </a:lnTo>
                    <a:lnTo>
                      <a:pt x="83" y="175"/>
                    </a:lnTo>
                    <a:lnTo>
                      <a:pt x="100" y="147"/>
                    </a:lnTo>
                    <a:lnTo>
                      <a:pt x="57" y="92"/>
                    </a:lnTo>
                    <a:lnTo>
                      <a:pt x="58" y="43"/>
                    </a:lnTo>
                    <a:lnTo>
                      <a:pt x="85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1" name="Freeform 83"/>
              <p:cNvSpPr>
                <a:spLocks/>
              </p:cNvSpPr>
              <p:nvPr/>
            </p:nvSpPr>
            <p:spPr bwMode="auto">
              <a:xfrm>
                <a:off x="4249" y="2124"/>
                <a:ext cx="378" cy="2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2" y="0"/>
                  </a:cxn>
                  <a:cxn ang="0">
                    <a:pos x="292" y="151"/>
                  </a:cxn>
                  <a:cxn ang="0">
                    <a:pos x="377" y="151"/>
                  </a:cxn>
                  <a:cxn ang="0">
                    <a:pos x="329" y="243"/>
                  </a:cxn>
                  <a:cxn ang="0">
                    <a:pos x="229" y="216"/>
                  </a:cxn>
                  <a:cxn ang="0">
                    <a:pos x="196" y="95"/>
                  </a:cxn>
                  <a:cxn ang="0">
                    <a:pos x="184" y="66"/>
                  </a:cxn>
                  <a:cxn ang="0">
                    <a:pos x="113" y="44"/>
                  </a:cxn>
                  <a:cxn ang="0">
                    <a:pos x="0" y="98"/>
                  </a:cxn>
                  <a:cxn ang="0">
                    <a:pos x="0" y="0"/>
                  </a:cxn>
                </a:cxnLst>
                <a:rect l="0" t="0" r="r" b="b"/>
                <a:pathLst>
                  <a:path w="378" h="244">
                    <a:moveTo>
                      <a:pt x="0" y="0"/>
                    </a:moveTo>
                    <a:lnTo>
                      <a:pt x="292" y="0"/>
                    </a:lnTo>
                    <a:lnTo>
                      <a:pt x="292" y="151"/>
                    </a:lnTo>
                    <a:lnTo>
                      <a:pt x="377" y="151"/>
                    </a:lnTo>
                    <a:lnTo>
                      <a:pt x="329" y="243"/>
                    </a:lnTo>
                    <a:lnTo>
                      <a:pt x="229" y="216"/>
                    </a:lnTo>
                    <a:lnTo>
                      <a:pt x="196" y="95"/>
                    </a:lnTo>
                    <a:lnTo>
                      <a:pt x="184" y="66"/>
                    </a:lnTo>
                    <a:lnTo>
                      <a:pt x="113" y="44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2" name="Freeform 84"/>
              <p:cNvSpPr>
                <a:spLocks/>
              </p:cNvSpPr>
              <p:nvPr/>
            </p:nvSpPr>
            <p:spPr bwMode="auto">
              <a:xfrm>
                <a:off x="2267" y="2103"/>
                <a:ext cx="635" cy="3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9" y="0"/>
                  </a:cxn>
                  <a:cxn ang="0">
                    <a:pos x="618" y="22"/>
                  </a:cxn>
                  <a:cxn ang="0">
                    <a:pos x="592" y="51"/>
                  </a:cxn>
                  <a:cxn ang="0">
                    <a:pos x="634" y="90"/>
                  </a:cxn>
                  <a:cxn ang="0">
                    <a:pos x="634" y="329"/>
                  </a:cxn>
                  <a:cxn ang="0">
                    <a:pos x="0" y="329"/>
                  </a:cxn>
                  <a:cxn ang="0">
                    <a:pos x="0" y="0"/>
                  </a:cxn>
                </a:cxnLst>
                <a:rect l="0" t="0" r="r" b="b"/>
                <a:pathLst>
                  <a:path w="635" h="330">
                    <a:moveTo>
                      <a:pt x="0" y="0"/>
                    </a:moveTo>
                    <a:lnTo>
                      <a:pt x="599" y="0"/>
                    </a:lnTo>
                    <a:lnTo>
                      <a:pt x="618" y="22"/>
                    </a:lnTo>
                    <a:lnTo>
                      <a:pt x="592" y="51"/>
                    </a:lnTo>
                    <a:lnTo>
                      <a:pt x="634" y="90"/>
                    </a:lnTo>
                    <a:lnTo>
                      <a:pt x="634" y="329"/>
                    </a:lnTo>
                    <a:lnTo>
                      <a:pt x="0" y="32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3" name="Freeform 85"/>
              <p:cNvSpPr>
                <a:spLocks/>
              </p:cNvSpPr>
              <p:nvPr/>
            </p:nvSpPr>
            <p:spPr bwMode="auto">
              <a:xfrm>
                <a:off x="2104" y="1402"/>
                <a:ext cx="662" cy="4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7" y="0"/>
                  </a:cxn>
                  <a:cxn ang="0">
                    <a:pos x="647" y="32"/>
                  </a:cxn>
                  <a:cxn ang="0">
                    <a:pos x="619" y="66"/>
                  </a:cxn>
                  <a:cxn ang="0">
                    <a:pos x="661" y="116"/>
                  </a:cxn>
                  <a:cxn ang="0">
                    <a:pos x="661" y="297"/>
                  </a:cxn>
                  <a:cxn ang="0">
                    <a:pos x="632" y="297"/>
                  </a:cxn>
                  <a:cxn ang="0">
                    <a:pos x="632" y="417"/>
                  </a:cxn>
                  <a:cxn ang="0">
                    <a:pos x="519" y="380"/>
                  </a:cxn>
                  <a:cxn ang="0">
                    <a:pos x="473" y="352"/>
                  </a:cxn>
                  <a:cxn ang="0">
                    <a:pos x="0" y="352"/>
                  </a:cxn>
                  <a:cxn ang="0">
                    <a:pos x="0" y="0"/>
                  </a:cxn>
                </a:cxnLst>
                <a:rect l="0" t="0" r="r" b="b"/>
                <a:pathLst>
                  <a:path w="662" h="418">
                    <a:moveTo>
                      <a:pt x="0" y="0"/>
                    </a:moveTo>
                    <a:lnTo>
                      <a:pt x="647" y="0"/>
                    </a:lnTo>
                    <a:lnTo>
                      <a:pt x="647" y="32"/>
                    </a:lnTo>
                    <a:lnTo>
                      <a:pt x="619" y="66"/>
                    </a:lnTo>
                    <a:lnTo>
                      <a:pt x="661" y="116"/>
                    </a:lnTo>
                    <a:lnTo>
                      <a:pt x="661" y="297"/>
                    </a:lnTo>
                    <a:lnTo>
                      <a:pt x="632" y="297"/>
                    </a:lnTo>
                    <a:lnTo>
                      <a:pt x="632" y="417"/>
                    </a:lnTo>
                    <a:lnTo>
                      <a:pt x="519" y="380"/>
                    </a:lnTo>
                    <a:lnTo>
                      <a:pt x="473" y="352"/>
                    </a:lnTo>
                    <a:lnTo>
                      <a:pt x="0" y="35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4" name="Freeform 86"/>
              <p:cNvSpPr>
                <a:spLocks/>
              </p:cNvSpPr>
              <p:nvPr/>
            </p:nvSpPr>
            <p:spPr bwMode="auto">
              <a:xfrm>
                <a:off x="2736" y="1700"/>
                <a:ext cx="577" cy="3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0" y="0"/>
                  </a:cxn>
                  <a:cxn ang="0">
                    <a:pos x="506" y="36"/>
                  </a:cxn>
                  <a:cxn ang="0">
                    <a:pos x="503" y="81"/>
                  </a:cxn>
                  <a:cxn ang="0">
                    <a:pos x="551" y="126"/>
                  </a:cxn>
                  <a:cxn ang="0">
                    <a:pos x="576" y="180"/>
                  </a:cxn>
                  <a:cxn ang="0">
                    <a:pos x="506" y="231"/>
                  </a:cxn>
                  <a:cxn ang="0">
                    <a:pos x="519" y="265"/>
                  </a:cxn>
                  <a:cxn ang="0">
                    <a:pos x="461" y="326"/>
                  </a:cxn>
                  <a:cxn ang="0">
                    <a:pos x="68" y="326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577" h="327">
                    <a:moveTo>
                      <a:pt x="0" y="0"/>
                    </a:moveTo>
                    <a:lnTo>
                      <a:pt x="490" y="0"/>
                    </a:lnTo>
                    <a:lnTo>
                      <a:pt x="506" y="36"/>
                    </a:lnTo>
                    <a:lnTo>
                      <a:pt x="503" y="81"/>
                    </a:lnTo>
                    <a:lnTo>
                      <a:pt x="551" y="126"/>
                    </a:lnTo>
                    <a:lnTo>
                      <a:pt x="576" y="180"/>
                    </a:lnTo>
                    <a:lnTo>
                      <a:pt x="506" y="231"/>
                    </a:lnTo>
                    <a:lnTo>
                      <a:pt x="519" y="265"/>
                    </a:lnTo>
                    <a:lnTo>
                      <a:pt x="461" y="326"/>
                    </a:lnTo>
                    <a:lnTo>
                      <a:pt x="68" y="326"/>
                    </a:lnTo>
                    <a:lnTo>
                      <a:pt x="0" y="11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5" name="Freeform 87"/>
              <p:cNvSpPr>
                <a:spLocks/>
              </p:cNvSpPr>
              <p:nvPr/>
            </p:nvSpPr>
            <p:spPr bwMode="auto">
              <a:xfrm>
                <a:off x="3084" y="1296"/>
                <a:ext cx="516" cy="529"/>
              </a:xfrm>
              <a:custGeom>
                <a:avLst/>
                <a:gdLst/>
                <a:ahLst/>
                <a:cxnLst>
                  <a:cxn ang="0">
                    <a:pos x="31" y="39"/>
                  </a:cxn>
                  <a:cxn ang="0">
                    <a:pos x="162" y="0"/>
                  </a:cxn>
                  <a:cxn ang="0">
                    <a:pos x="189" y="49"/>
                  </a:cxn>
                  <a:cxn ang="0">
                    <a:pos x="366" y="137"/>
                  </a:cxn>
                  <a:cxn ang="0">
                    <a:pos x="407" y="187"/>
                  </a:cxn>
                  <a:cxn ang="0">
                    <a:pos x="420" y="236"/>
                  </a:cxn>
                  <a:cxn ang="0">
                    <a:pos x="488" y="224"/>
                  </a:cxn>
                  <a:cxn ang="0">
                    <a:pos x="515" y="246"/>
                  </a:cxn>
                  <a:cxn ang="0">
                    <a:pos x="457" y="330"/>
                  </a:cxn>
                  <a:cxn ang="0">
                    <a:pos x="428" y="528"/>
                  </a:cxn>
                  <a:cxn ang="0">
                    <a:pos x="199" y="528"/>
                  </a:cxn>
                  <a:cxn ang="0">
                    <a:pos x="155" y="491"/>
                  </a:cxn>
                  <a:cxn ang="0">
                    <a:pos x="157" y="443"/>
                  </a:cxn>
                  <a:cxn ang="0">
                    <a:pos x="139" y="400"/>
                  </a:cxn>
                  <a:cxn ang="0">
                    <a:pos x="134" y="357"/>
                  </a:cxn>
                  <a:cxn ang="0">
                    <a:pos x="0" y="260"/>
                  </a:cxn>
                  <a:cxn ang="0">
                    <a:pos x="0" y="161"/>
                  </a:cxn>
                  <a:cxn ang="0">
                    <a:pos x="31" y="39"/>
                  </a:cxn>
                </a:cxnLst>
                <a:rect l="0" t="0" r="r" b="b"/>
                <a:pathLst>
                  <a:path w="516" h="529">
                    <a:moveTo>
                      <a:pt x="31" y="39"/>
                    </a:moveTo>
                    <a:lnTo>
                      <a:pt x="162" y="0"/>
                    </a:lnTo>
                    <a:lnTo>
                      <a:pt x="189" y="49"/>
                    </a:lnTo>
                    <a:lnTo>
                      <a:pt x="366" y="137"/>
                    </a:lnTo>
                    <a:lnTo>
                      <a:pt x="407" y="187"/>
                    </a:lnTo>
                    <a:lnTo>
                      <a:pt x="420" y="236"/>
                    </a:lnTo>
                    <a:lnTo>
                      <a:pt x="488" y="224"/>
                    </a:lnTo>
                    <a:lnTo>
                      <a:pt x="515" y="246"/>
                    </a:lnTo>
                    <a:lnTo>
                      <a:pt x="457" y="330"/>
                    </a:lnTo>
                    <a:lnTo>
                      <a:pt x="428" y="528"/>
                    </a:lnTo>
                    <a:lnTo>
                      <a:pt x="199" y="528"/>
                    </a:lnTo>
                    <a:lnTo>
                      <a:pt x="155" y="491"/>
                    </a:lnTo>
                    <a:lnTo>
                      <a:pt x="157" y="443"/>
                    </a:lnTo>
                    <a:lnTo>
                      <a:pt x="139" y="400"/>
                    </a:lnTo>
                    <a:lnTo>
                      <a:pt x="134" y="357"/>
                    </a:lnTo>
                    <a:lnTo>
                      <a:pt x="0" y="260"/>
                    </a:lnTo>
                    <a:lnTo>
                      <a:pt x="0" y="161"/>
                    </a:lnTo>
                    <a:lnTo>
                      <a:pt x="31" y="39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6" name="Freeform 88"/>
              <p:cNvSpPr>
                <a:spLocks/>
              </p:cNvSpPr>
              <p:nvPr/>
            </p:nvSpPr>
            <p:spPr bwMode="auto">
              <a:xfrm>
                <a:off x="3271" y="1243"/>
                <a:ext cx="595" cy="288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84" y="196"/>
                  </a:cxn>
                  <a:cxn ang="0">
                    <a:pos x="220" y="243"/>
                  </a:cxn>
                  <a:cxn ang="0">
                    <a:pos x="233" y="287"/>
                  </a:cxn>
                  <a:cxn ang="0">
                    <a:pos x="335" y="186"/>
                  </a:cxn>
                  <a:cxn ang="0">
                    <a:pos x="594" y="146"/>
                  </a:cxn>
                  <a:cxn ang="0">
                    <a:pos x="479" y="74"/>
                  </a:cxn>
                  <a:cxn ang="0">
                    <a:pos x="327" y="141"/>
                  </a:cxn>
                  <a:cxn ang="0">
                    <a:pos x="182" y="82"/>
                  </a:cxn>
                  <a:cxn ang="0">
                    <a:pos x="267" y="11"/>
                  </a:cxn>
                  <a:cxn ang="0">
                    <a:pos x="192" y="0"/>
                  </a:cxn>
                  <a:cxn ang="0">
                    <a:pos x="0" y="98"/>
                  </a:cxn>
                </a:cxnLst>
                <a:rect l="0" t="0" r="r" b="b"/>
                <a:pathLst>
                  <a:path w="595" h="288">
                    <a:moveTo>
                      <a:pt x="0" y="98"/>
                    </a:moveTo>
                    <a:lnTo>
                      <a:pt x="184" y="196"/>
                    </a:lnTo>
                    <a:lnTo>
                      <a:pt x="220" y="243"/>
                    </a:lnTo>
                    <a:lnTo>
                      <a:pt x="233" y="287"/>
                    </a:lnTo>
                    <a:lnTo>
                      <a:pt x="335" y="186"/>
                    </a:lnTo>
                    <a:lnTo>
                      <a:pt x="594" y="146"/>
                    </a:lnTo>
                    <a:lnTo>
                      <a:pt x="479" y="74"/>
                    </a:lnTo>
                    <a:lnTo>
                      <a:pt x="327" y="141"/>
                    </a:lnTo>
                    <a:lnTo>
                      <a:pt x="182" y="82"/>
                    </a:lnTo>
                    <a:lnTo>
                      <a:pt x="267" y="11"/>
                    </a:lnTo>
                    <a:lnTo>
                      <a:pt x="192" y="0"/>
                    </a:lnTo>
                    <a:lnTo>
                      <a:pt x="0" y="98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7" name="Freeform 89"/>
              <p:cNvSpPr>
                <a:spLocks/>
              </p:cNvSpPr>
              <p:nvPr/>
            </p:nvSpPr>
            <p:spPr bwMode="auto">
              <a:xfrm>
                <a:off x="3612" y="1460"/>
                <a:ext cx="387" cy="449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307" y="36"/>
                  </a:cxn>
                  <a:cxn ang="0">
                    <a:pos x="333" y="124"/>
                  </a:cxn>
                  <a:cxn ang="0">
                    <a:pos x="261" y="198"/>
                  </a:cxn>
                  <a:cxn ang="0">
                    <a:pos x="279" y="231"/>
                  </a:cxn>
                  <a:cxn ang="0">
                    <a:pos x="349" y="193"/>
                  </a:cxn>
                  <a:cxn ang="0">
                    <a:pos x="378" y="201"/>
                  </a:cxn>
                  <a:cxn ang="0">
                    <a:pos x="386" y="321"/>
                  </a:cxn>
                  <a:cxn ang="0">
                    <a:pos x="309" y="423"/>
                  </a:cxn>
                  <a:cxn ang="0">
                    <a:pos x="309" y="448"/>
                  </a:cxn>
                  <a:cxn ang="0">
                    <a:pos x="0" y="448"/>
                  </a:cxn>
                  <a:cxn ang="0">
                    <a:pos x="44" y="321"/>
                  </a:cxn>
                  <a:cxn ang="0">
                    <a:pos x="21" y="223"/>
                  </a:cxn>
                  <a:cxn ang="0">
                    <a:pos x="61" y="119"/>
                  </a:cxn>
                  <a:cxn ang="0">
                    <a:pos x="183" y="0"/>
                  </a:cxn>
                </a:cxnLst>
                <a:rect l="0" t="0" r="r" b="b"/>
                <a:pathLst>
                  <a:path w="387" h="449">
                    <a:moveTo>
                      <a:pt x="183" y="0"/>
                    </a:moveTo>
                    <a:lnTo>
                      <a:pt x="307" y="36"/>
                    </a:lnTo>
                    <a:lnTo>
                      <a:pt x="333" y="124"/>
                    </a:lnTo>
                    <a:lnTo>
                      <a:pt x="261" y="198"/>
                    </a:lnTo>
                    <a:lnTo>
                      <a:pt x="279" y="231"/>
                    </a:lnTo>
                    <a:lnTo>
                      <a:pt x="349" y="193"/>
                    </a:lnTo>
                    <a:lnTo>
                      <a:pt x="378" y="201"/>
                    </a:lnTo>
                    <a:lnTo>
                      <a:pt x="386" y="321"/>
                    </a:lnTo>
                    <a:lnTo>
                      <a:pt x="309" y="423"/>
                    </a:lnTo>
                    <a:lnTo>
                      <a:pt x="309" y="448"/>
                    </a:lnTo>
                    <a:lnTo>
                      <a:pt x="0" y="448"/>
                    </a:lnTo>
                    <a:lnTo>
                      <a:pt x="44" y="321"/>
                    </a:lnTo>
                    <a:lnTo>
                      <a:pt x="21" y="223"/>
                    </a:lnTo>
                    <a:lnTo>
                      <a:pt x="61" y="119"/>
                    </a:lnTo>
                    <a:lnTo>
                      <a:pt x="183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8" name="Freeform 90"/>
              <p:cNvSpPr>
                <a:spLocks/>
              </p:cNvSpPr>
              <p:nvPr/>
            </p:nvSpPr>
            <p:spPr bwMode="auto">
              <a:xfrm>
                <a:off x="3197" y="1824"/>
                <a:ext cx="353" cy="599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320" y="0"/>
                  </a:cxn>
                  <a:cxn ang="0">
                    <a:pos x="349" y="89"/>
                  </a:cxn>
                  <a:cxn ang="0">
                    <a:pos x="349" y="396"/>
                  </a:cxn>
                  <a:cxn ang="0">
                    <a:pos x="352" y="423"/>
                  </a:cxn>
                  <a:cxn ang="0">
                    <a:pos x="307" y="476"/>
                  </a:cxn>
                  <a:cxn ang="0">
                    <a:pos x="296" y="538"/>
                  </a:cxn>
                  <a:cxn ang="0">
                    <a:pos x="211" y="598"/>
                  </a:cxn>
                  <a:cxn ang="0">
                    <a:pos x="172" y="584"/>
                  </a:cxn>
                  <a:cxn ang="0">
                    <a:pos x="84" y="457"/>
                  </a:cxn>
                  <a:cxn ang="0">
                    <a:pos x="109" y="418"/>
                  </a:cxn>
                  <a:cxn ang="0">
                    <a:pos x="73" y="393"/>
                  </a:cxn>
                  <a:cxn ang="0">
                    <a:pos x="0" y="274"/>
                  </a:cxn>
                  <a:cxn ang="0">
                    <a:pos x="5" y="199"/>
                  </a:cxn>
                  <a:cxn ang="0">
                    <a:pos x="57" y="139"/>
                  </a:cxn>
                  <a:cxn ang="0">
                    <a:pos x="44" y="104"/>
                  </a:cxn>
                  <a:cxn ang="0">
                    <a:pos x="111" y="56"/>
                  </a:cxn>
                  <a:cxn ang="0">
                    <a:pos x="89" y="0"/>
                  </a:cxn>
                </a:cxnLst>
                <a:rect l="0" t="0" r="r" b="b"/>
                <a:pathLst>
                  <a:path w="353" h="599">
                    <a:moveTo>
                      <a:pt x="89" y="0"/>
                    </a:moveTo>
                    <a:lnTo>
                      <a:pt x="320" y="0"/>
                    </a:lnTo>
                    <a:lnTo>
                      <a:pt x="349" y="89"/>
                    </a:lnTo>
                    <a:lnTo>
                      <a:pt x="349" y="396"/>
                    </a:lnTo>
                    <a:lnTo>
                      <a:pt x="352" y="423"/>
                    </a:lnTo>
                    <a:lnTo>
                      <a:pt x="307" y="476"/>
                    </a:lnTo>
                    <a:lnTo>
                      <a:pt x="296" y="538"/>
                    </a:lnTo>
                    <a:lnTo>
                      <a:pt x="211" y="598"/>
                    </a:lnTo>
                    <a:lnTo>
                      <a:pt x="172" y="584"/>
                    </a:lnTo>
                    <a:lnTo>
                      <a:pt x="84" y="457"/>
                    </a:lnTo>
                    <a:lnTo>
                      <a:pt x="109" y="418"/>
                    </a:lnTo>
                    <a:lnTo>
                      <a:pt x="73" y="393"/>
                    </a:lnTo>
                    <a:lnTo>
                      <a:pt x="0" y="274"/>
                    </a:lnTo>
                    <a:lnTo>
                      <a:pt x="5" y="199"/>
                    </a:lnTo>
                    <a:lnTo>
                      <a:pt x="57" y="139"/>
                    </a:lnTo>
                    <a:lnTo>
                      <a:pt x="44" y="104"/>
                    </a:lnTo>
                    <a:lnTo>
                      <a:pt x="111" y="56"/>
                    </a:lnTo>
                    <a:lnTo>
                      <a:pt x="8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9" name="Freeform 91"/>
              <p:cNvSpPr>
                <a:spLocks/>
              </p:cNvSpPr>
              <p:nvPr/>
            </p:nvSpPr>
            <p:spPr bwMode="auto">
              <a:xfrm>
                <a:off x="2805" y="2026"/>
                <a:ext cx="604" cy="5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7" y="0"/>
                  </a:cxn>
                  <a:cxn ang="0">
                    <a:pos x="391" y="69"/>
                  </a:cxn>
                  <a:cxn ang="0">
                    <a:pos x="465" y="194"/>
                  </a:cxn>
                  <a:cxn ang="0">
                    <a:pos x="500" y="216"/>
                  </a:cxn>
                  <a:cxn ang="0">
                    <a:pos x="478" y="253"/>
                  </a:cxn>
                  <a:cxn ang="0">
                    <a:pos x="563" y="383"/>
                  </a:cxn>
                  <a:cxn ang="0">
                    <a:pos x="603" y="396"/>
                  </a:cxn>
                  <a:cxn ang="0">
                    <a:pos x="550" y="521"/>
                  </a:cxn>
                  <a:cxn ang="0">
                    <a:pos x="498" y="521"/>
                  </a:cxn>
                  <a:cxn ang="0">
                    <a:pos x="513" y="467"/>
                  </a:cxn>
                  <a:cxn ang="0">
                    <a:pos x="114" y="467"/>
                  </a:cxn>
                  <a:cxn ang="0">
                    <a:pos x="94" y="409"/>
                  </a:cxn>
                  <a:cxn ang="0">
                    <a:pos x="94" y="165"/>
                  </a:cxn>
                  <a:cxn ang="0">
                    <a:pos x="52" y="125"/>
                  </a:cxn>
                  <a:cxn ang="0">
                    <a:pos x="78" y="97"/>
                  </a:cxn>
                  <a:cxn ang="0">
                    <a:pos x="0" y="0"/>
                  </a:cxn>
                </a:cxnLst>
                <a:rect l="0" t="0" r="r" b="b"/>
                <a:pathLst>
                  <a:path w="604" h="522">
                    <a:moveTo>
                      <a:pt x="0" y="0"/>
                    </a:moveTo>
                    <a:lnTo>
                      <a:pt x="397" y="0"/>
                    </a:lnTo>
                    <a:lnTo>
                      <a:pt x="391" y="69"/>
                    </a:lnTo>
                    <a:lnTo>
                      <a:pt x="465" y="194"/>
                    </a:lnTo>
                    <a:lnTo>
                      <a:pt x="500" y="216"/>
                    </a:lnTo>
                    <a:lnTo>
                      <a:pt x="478" y="253"/>
                    </a:lnTo>
                    <a:lnTo>
                      <a:pt x="563" y="383"/>
                    </a:lnTo>
                    <a:lnTo>
                      <a:pt x="603" y="396"/>
                    </a:lnTo>
                    <a:lnTo>
                      <a:pt x="550" y="521"/>
                    </a:lnTo>
                    <a:lnTo>
                      <a:pt x="498" y="521"/>
                    </a:lnTo>
                    <a:lnTo>
                      <a:pt x="513" y="467"/>
                    </a:lnTo>
                    <a:lnTo>
                      <a:pt x="114" y="467"/>
                    </a:lnTo>
                    <a:lnTo>
                      <a:pt x="94" y="409"/>
                    </a:lnTo>
                    <a:lnTo>
                      <a:pt x="94" y="165"/>
                    </a:lnTo>
                    <a:lnTo>
                      <a:pt x="52" y="125"/>
                    </a:lnTo>
                    <a:lnTo>
                      <a:pt x="78" y="9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0" name="Freeform 92"/>
              <p:cNvSpPr>
                <a:spLocks/>
              </p:cNvSpPr>
              <p:nvPr/>
            </p:nvSpPr>
            <p:spPr bwMode="auto">
              <a:xfrm>
                <a:off x="3494" y="1905"/>
                <a:ext cx="284" cy="464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75" y="15"/>
                  </a:cxn>
                  <a:cxn ang="0">
                    <a:pos x="115" y="2"/>
                  </a:cxn>
                  <a:cxn ang="0">
                    <a:pos x="283" y="2"/>
                  </a:cxn>
                  <a:cxn ang="0">
                    <a:pos x="283" y="278"/>
                  </a:cxn>
                  <a:cxn ang="0">
                    <a:pos x="179" y="421"/>
                  </a:cxn>
                  <a:cxn ang="0">
                    <a:pos x="0" y="463"/>
                  </a:cxn>
                  <a:cxn ang="0">
                    <a:pos x="13" y="394"/>
                  </a:cxn>
                  <a:cxn ang="0">
                    <a:pos x="52" y="344"/>
                  </a:cxn>
                  <a:cxn ang="0">
                    <a:pos x="52" y="0"/>
                  </a:cxn>
                </a:cxnLst>
                <a:rect l="0" t="0" r="r" b="b"/>
                <a:pathLst>
                  <a:path w="284" h="464">
                    <a:moveTo>
                      <a:pt x="52" y="0"/>
                    </a:moveTo>
                    <a:lnTo>
                      <a:pt x="75" y="15"/>
                    </a:lnTo>
                    <a:lnTo>
                      <a:pt x="115" y="2"/>
                    </a:lnTo>
                    <a:lnTo>
                      <a:pt x="283" y="2"/>
                    </a:lnTo>
                    <a:lnTo>
                      <a:pt x="283" y="278"/>
                    </a:lnTo>
                    <a:lnTo>
                      <a:pt x="179" y="421"/>
                    </a:lnTo>
                    <a:lnTo>
                      <a:pt x="0" y="463"/>
                    </a:lnTo>
                    <a:lnTo>
                      <a:pt x="13" y="394"/>
                    </a:lnTo>
                    <a:lnTo>
                      <a:pt x="52" y="344"/>
                    </a:lnTo>
                    <a:lnTo>
                      <a:pt x="5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1" name="Freeform 93"/>
              <p:cNvSpPr>
                <a:spLocks/>
              </p:cNvSpPr>
              <p:nvPr/>
            </p:nvSpPr>
            <p:spPr bwMode="auto">
              <a:xfrm>
                <a:off x="3778" y="1879"/>
                <a:ext cx="393" cy="39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46" y="27"/>
                  </a:cxn>
                  <a:cxn ang="0">
                    <a:pos x="201" y="53"/>
                  </a:cxn>
                  <a:cxn ang="0">
                    <a:pos x="284" y="53"/>
                  </a:cxn>
                  <a:cxn ang="0">
                    <a:pos x="392" y="0"/>
                  </a:cxn>
                  <a:cxn ang="0">
                    <a:pos x="392" y="173"/>
                  </a:cxn>
                  <a:cxn ang="0">
                    <a:pos x="376" y="181"/>
                  </a:cxn>
                  <a:cxn ang="0">
                    <a:pos x="323" y="285"/>
                  </a:cxn>
                  <a:cxn ang="0">
                    <a:pos x="294" y="285"/>
                  </a:cxn>
                  <a:cxn ang="0">
                    <a:pos x="199" y="397"/>
                  </a:cxn>
                  <a:cxn ang="0">
                    <a:pos x="167" y="368"/>
                  </a:cxn>
                  <a:cxn ang="0">
                    <a:pos x="119" y="381"/>
                  </a:cxn>
                  <a:cxn ang="0">
                    <a:pos x="0" y="282"/>
                  </a:cxn>
                  <a:cxn ang="0">
                    <a:pos x="0" y="27"/>
                  </a:cxn>
                </a:cxnLst>
                <a:rect l="0" t="0" r="r" b="b"/>
                <a:pathLst>
                  <a:path w="393" h="398">
                    <a:moveTo>
                      <a:pt x="0" y="27"/>
                    </a:moveTo>
                    <a:lnTo>
                      <a:pt x="146" y="27"/>
                    </a:lnTo>
                    <a:lnTo>
                      <a:pt x="201" y="53"/>
                    </a:lnTo>
                    <a:lnTo>
                      <a:pt x="284" y="53"/>
                    </a:lnTo>
                    <a:lnTo>
                      <a:pt x="392" y="0"/>
                    </a:lnTo>
                    <a:lnTo>
                      <a:pt x="392" y="173"/>
                    </a:lnTo>
                    <a:lnTo>
                      <a:pt x="376" y="181"/>
                    </a:lnTo>
                    <a:lnTo>
                      <a:pt x="323" y="285"/>
                    </a:lnTo>
                    <a:lnTo>
                      <a:pt x="294" y="285"/>
                    </a:lnTo>
                    <a:lnTo>
                      <a:pt x="199" y="397"/>
                    </a:lnTo>
                    <a:lnTo>
                      <a:pt x="167" y="368"/>
                    </a:lnTo>
                    <a:lnTo>
                      <a:pt x="119" y="381"/>
                    </a:lnTo>
                    <a:lnTo>
                      <a:pt x="0" y="282"/>
                    </a:lnTo>
                    <a:lnTo>
                      <a:pt x="0" y="27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2" name="Freeform 94"/>
              <p:cNvSpPr>
                <a:spLocks/>
              </p:cNvSpPr>
              <p:nvPr/>
            </p:nvSpPr>
            <p:spPr bwMode="auto">
              <a:xfrm>
                <a:off x="1056" y="1056"/>
                <a:ext cx="1049" cy="5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48" y="0"/>
                  </a:cxn>
                  <a:cxn ang="0">
                    <a:pos x="1048" y="467"/>
                  </a:cxn>
                  <a:cxn ang="0">
                    <a:pos x="430" y="467"/>
                  </a:cxn>
                  <a:cxn ang="0">
                    <a:pos x="430" y="496"/>
                  </a:cxn>
                  <a:cxn ang="0">
                    <a:pos x="282" y="540"/>
                  </a:cxn>
                  <a:cxn ang="0">
                    <a:pos x="194" y="389"/>
                  </a:cxn>
                  <a:cxn ang="0">
                    <a:pos x="141" y="410"/>
                  </a:cxn>
                  <a:cxn ang="0">
                    <a:pos x="128" y="381"/>
                  </a:cxn>
                  <a:cxn ang="0">
                    <a:pos x="160" y="301"/>
                  </a:cxn>
                  <a:cxn ang="0">
                    <a:pos x="0" y="136"/>
                  </a:cxn>
                  <a:cxn ang="0">
                    <a:pos x="2" y="0"/>
                  </a:cxn>
                </a:cxnLst>
                <a:rect l="0" t="0" r="r" b="b"/>
                <a:pathLst>
                  <a:path w="1049" h="541">
                    <a:moveTo>
                      <a:pt x="2" y="0"/>
                    </a:moveTo>
                    <a:lnTo>
                      <a:pt x="1048" y="0"/>
                    </a:lnTo>
                    <a:lnTo>
                      <a:pt x="1048" y="467"/>
                    </a:lnTo>
                    <a:lnTo>
                      <a:pt x="430" y="467"/>
                    </a:lnTo>
                    <a:lnTo>
                      <a:pt x="430" y="496"/>
                    </a:lnTo>
                    <a:lnTo>
                      <a:pt x="282" y="540"/>
                    </a:lnTo>
                    <a:lnTo>
                      <a:pt x="194" y="389"/>
                    </a:lnTo>
                    <a:lnTo>
                      <a:pt x="141" y="410"/>
                    </a:lnTo>
                    <a:lnTo>
                      <a:pt x="128" y="381"/>
                    </a:lnTo>
                    <a:lnTo>
                      <a:pt x="160" y="301"/>
                    </a:lnTo>
                    <a:lnTo>
                      <a:pt x="0" y="136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3" name="Freeform 95"/>
              <p:cNvSpPr>
                <a:spLocks/>
              </p:cNvSpPr>
              <p:nvPr/>
            </p:nvSpPr>
            <p:spPr bwMode="auto">
              <a:xfrm>
                <a:off x="1487" y="1527"/>
                <a:ext cx="618" cy="4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7" y="0"/>
                  </a:cxn>
                  <a:cxn ang="0">
                    <a:pos x="617" y="457"/>
                  </a:cxn>
                  <a:cxn ang="0">
                    <a:pos x="0" y="457"/>
                  </a:cxn>
                  <a:cxn ang="0">
                    <a:pos x="0" y="0"/>
                  </a:cxn>
                </a:cxnLst>
                <a:rect l="0" t="0" r="r" b="b"/>
                <a:pathLst>
                  <a:path w="618" h="458">
                    <a:moveTo>
                      <a:pt x="0" y="0"/>
                    </a:moveTo>
                    <a:lnTo>
                      <a:pt x="617" y="0"/>
                    </a:lnTo>
                    <a:lnTo>
                      <a:pt x="617" y="457"/>
                    </a:lnTo>
                    <a:lnTo>
                      <a:pt x="0" y="45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4" name="Freeform 96"/>
              <p:cNvSpPr>
                <a:spLocks/>
              </p:cNvSpPr>
              <p:nvPr/>
            </p:nvSpPr>
            <p:spPr bwMode="auto">
              <a:xfrm>
                <a:off x="2103" y="1757"/>
                <a:ext cx="764" cy="3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525" y="26"/>
                  </a:cxn>
                  <a:cxn ang="0">
                    <a:pos x="634" y="61"/>
                  </a:cxn>
                  <a:cxn ang="0">
                    <a:pos x="705" y="276"/>
                  </a:cxn>
                  <a:cxn ang="0">
                    <a:pos x="763" y="345"/>
                  </a:cxn>
                  <a:cxn ang="0">
                    <a:pos x="164" y="345"/>
                  </a:cxn>
                  <a:cxn ang="0">
                    <a:pos x="164" y="225"/>
                  </a:cxn>
                  <a:cxn ang="0">
                    <a:pos x="0" y="225"/>
                  </a:cxn>
                  <a:cxn ang="0">
                    <a:pos x="0" y="0"/>
                  </a:cxn>
                </a:cxnLst>
                <a:rect l="0" t="0" r="r" b="b"/>
                <a:pathLst>
                  <a:path w="764" h="346">
                    <a:moveTo>
                      <a:pt x="0" y="0"/>
                    </a:moveTo>
                    <a:lnTo>
                      <a:pt x="475" y="0"/>
                    </a:lnTo>
                    <a:lnTo>
                      <a:pt x="525" y="26"/>
                    </a:lnTo>
                    <a:lnTo>
                      <a:pt x="634" y="61"/>
                    </a:lnTo>
                    <a:lnTo>
                      <a:pt x="705" y="276"/>
                    </a:lnTo>
                    <a:lnTo>
                      <a:pt x="763" y="345"/>
                    </a:lnTo>
                    <a:lnTo>
                      <a:pt x="164" y="345"/>
                    </a:lnTo>
                    <a:lnTo>
                      <a:pt x="164" y="225"/>
                    </a:lnTo>
                    <a:lnTo>
                      <a:pt x="0" y="22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5" name="Freeform 97"/>
              <p:cNvSpPr>
                <a:spLocks/>
              </p:cNvSpPr>
              <p:nvPr/>
            </p:nvSpPr>
            <p:spPr bwMode="auto">
              <a:xfrm>
                <a:off x="1667" y="1984"/>
                <a:ext cx="596" cy="4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5" y="0"/>
                  </a:cxn>
                  <a:cxn ang="0">
                    <a:pos x="595" y="445"/>
                  </a:cxn>
                  <a:cxn ang="0">
                    <a:pos x="0" y="445"/>
                  </a:cxn>
                  <a:cxn ang="0">
                    <a:pos x="0" y="0"/>
                  </a:cxn>
                </a:cxnLst>
                <a:rect l="0" t="0" r="r" b="b"/>
                <a:pathLst>
                  <a:path w="596" h="446">
                    <a:moveTo>
                      <a:pt x="0" y="0"/>
                    </a:moveTo>
                    <a:lnTo>
                      <a:pt x="595" y="0"/>
                    </a:lnTo>
                    <a:lnTo>
                      <a:pt x="595" y="445"/>
                    </a:lnTo>
                    <a:lnTo>
                      <a:pt x="0" y="44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6" name="Freeform 98"/>
              <p:cNvSpPr>
                <a:spLocks/>
              </p:cNvSpPr>
              <p:nvPr/>
            </p:nvSpPr>
            <p:spPr bwMode="auto">
              <a:xfrm>
                <a:off x="3978" y="2057"/>
                <a:ext cx="468" cy="355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79" y="0"/>
                  </a:cxn>
                  <a:cxn ang="0">
                    <a:pos x="124" y="106"/>
                  </a:cxn>
                  <a:cxn ang="0">
                    <a:pos x="93" y="106"/>
                  </a:cxn>
                  <a:cxn ang="0">
                    <a:pos x="0" y="215"/>
                  </a:cxn>
                  <a:cxn ang="0">
                    <a:pos x="40" y="330"/>
                  </a:cxn>
                  <a:cxn ang="0">
                    <a:pos x="184" y="354"/>
                  </a:cxn>
                  <a:cxn ang="0">
                    <a:pos x="223" y="325"/>
                  </a:cxn>
                  <a:cxn ang="0">
                    <a:pos x="264" y="242"/>
                  </a:cxn>
                  <a:cxn ang="0">
                    <a:pos x="275" y="234"/>
                  </a:cxn>
                  <a:cxn ang="0">
                    <a:pos x="467" y="165"/>
                  </a:cxn>
                  <a:cxn ang="0">
                    <a:pos x="453" y="134"/>
                  </a:cxn>
                  <a:cxn ang="0">
                    <a:pos x="380" y="109"/>
                  </a:cxn>
                  <a:cxn ang="0">
                    <a:pos x="272" y="165"/>
                  </a:cxn>
                  <a:cxn ang="0">
                    <a:pos x="272" y="67"/>
                  </a:cxn>
                  <a:cxn ang="0">
                    <a:pos x="192" y="67"/>
                  </a:cxn>
                  <a:cxn ang="0">
                    <a:pos x="192" y="0"/>
                  </a:cxn>
                </a:cxnLst>
                <a:rect l="0" t="0" r="r" b="b"/>
                <a:pathLst>
                  <a:path w="468" h="355">
                    <a:moveTo>
                      <a:pt x="192" y="0"/>
                    </a:moveTo>
                    <a:lnTo>
                      <a:pt x="179" y="0"/>
                    </a:lnTo>
                    <a:lnTo>
                      <a:pt x="124" y="106"/>
                    </a:lnTo>
                    <a:lnTo>
                      <a:pt x="93" y="106"/>
                    </a:lnTo>
                    <a:lnTo>
                      <a:pt x="0" y="215"/>
                    </a:lnTo>
                    <a:lnTo>
                      <a:pt x="40" y="330"/>
                    </a:lnTo>
                    <a:lnTo>
                      <a:pt x="184" y="354"/>
                    </a:lnTo>
                    <a:lnTo>
                      <a:pt x="223" y="325"/>
                    </a:lnTo>
                    <a:lnTo>
                      <a:pt x="264" y="242"/>
                    </a:lnTo>
                    <a:lnTo>
                      <a:pt x="275" y="234"/>
                    </a:lnTo>
                    <a:lnTo>
                      <a:pt x="467" y="165"/>
                    </a:lnTo>
                    <a:lnTo>
                      <a:pt x="453" y="134"/>
                    </a:lnTo>
                    <a:lnTo>
                      <a:pt x="380" y="109"/>
                    </a:lnTo>
                    <a:lnTo>
                      <a:pt x="272" y="165"/>
                    </a:lnTo>
                    <a:lnTo>
                      <a:pt x="272" y="67"/>
                    </a:lnTo>
                    <a:lnTo>
                      <a:pt x="192" y="67"/>
                    </a:lnTo>
                    <a:lnTo>
                      <a:pt x="19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7" name="Freeform 99"/>
              <p:cNvSpPr>
                <a:spLocks/>
              </p:cNvSpPr>
              <p:nvPr/>
            </p:nvSpPr>
            <p:spPr bwMode="auto">
              <a:xfrm>
                <a:off x="3827" y="2222"/>
                <a:ext cx="748" cy="269"/>
              </a:xfrm>
              <a:custGeom>
                <a:avLst/>
                <a:gdLst/>
                <a:ahLst/>
                <a:cxnLst>
                  <a:cxn ang="0">
                    <a:pos x="0" y="266"/>
                  </a:cxn>
                  <a:cxn ang="0">
                    <a:pos x="23" y="241"/>
                  </a:cxn>
                  <a:cxn ang="0">
                    <a:pos x="191" y="164"/>
                  </a:cxn>
                  <a:cxn ang="0">
                    <a:pos x="336" y="187"/>
                  </a:cxn>
                  <a:cxn ang="0">
                    <a:pos x="376" y="158"/>
                  </a:cxn>
                  <a:cxn ang="0">
                    <a:pos x="421" y="69"/>
                  </a:cxn>
                  <a:cxn ang="0">
                    <a:pos x="618" y="0"/>
                  </a:cxn>
                  <a:cxn ang="0">
                    <a:pos x="652" y="119"/>
                  </a:cxn>
                  <a:cxn ang="0">
                    <a:pos x="747" y="143"/>
                  </a:cxn>
                  <a:cxn ang="0">
                    <a:pos x="699" y="199"/>
                  </a:cxn>
                  <a:cxn ang="0">
                    <a:pos x="731" y="268"/>
                  </a:cxn>
                  <a:cxn ang="0">
                    <a:pos x="0" y="266"/>
                  </a:cxn>
                </a:cxnLst>
                <a:rect l="0" t="0" r="r" b="b"/>
                <a:pathLst>
                  <a:path w="748" h="269">
                    <a:moveTo>
                      <a:pt x="0" y="266"/>
                    </a:moveTo>
                    <a:lnTo>
                      <a:pt x="23" y="241"/>
                    </a:lnTo>
                    <a:lnTo>
                      <a:pt x="191" y="164"/>
                    </a:lnTo>
                    <a:lnTo>
                      <a:pt x="336" y="187"/>
                    </a:lnTo>
                    <a:lnTo>
                      <a:pt x="376" y="158"/>
                    </a:lnTo>
                    <a:lnTo>
                      <a:pt x="421" y="69"/>
                    </a:lnTo>
                    <a:lnTo>
                      <a:pt x="618" y="0"/>
                    </a:lnTo>
                    <a:lnTo>
                      <a:pt x="652" y="119"/>
                    </a:lnTo>
                    <a:lnTo>
                      <a:pt x="747" y="143"/>
                    </a:lnTo>
                    <a:lnTo>
                      <a:pt x="699" y="199"/>
                    </a:lnTo>
                    <a:lnTo>
                      <a:pt x="731" y="268"/>
                    </a:lnTo>
                    <a:lnTo>
                      <a:pt x="0" y="266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8" name="Freeform 100"/>
              <p:cNvSpPr>
                <a:spLocks/>
              </p:cNvSpPr>
              <p:nvPr/>
            </p:nvSpPr>
            <p:spPr bwMode="auto">
              <a:xfrm>
                <a:off x="3371" y="2165"/>
                <a:ext cx="646" cy="351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6" y="257"/>
                  </a:cxn>
                  <a:cxn ang="0">
                    <a:pos x="122" y="201"/>
                  </a:cxn>
                  <a:cxn ang="0">
                    <a:pos x="299" y="164"/>
                  </a:cxn>
                  <a:cxn ang="0">
                    <a:pos x="405" y="23"/>
                  </a:cxn>
                  <a:cxn ang="0">
                    <a:pos x="405" y="0"/>
                  </a:cxn>
                  <a:cxn ang="0">
                    <a:pos x="525" y="96"/>
                  </a:cxn>
                  <a:cxn ang="0">
                    <a:pos x="574" y="80"/>
                  </a:cxn>
                  <a:cxn ang="0">
                    <a:pos x="602" y="109"/>
                  </a:cxn>
                  <a:cxn ang="0">
                    <a:pos x="645" y="222"/>
                  </a:cxn>
                  <a:cxn ang="0">
                    <a:pos x="479" y="300"/>
                  </a:cxn>
                  <a:cxn ang="0">
                    <a:pos x="455" y="326"/>
                  </a:cxn>
                  <a:cxn ang="0">
                    <a:pos x="135" y="326"/>
                  </a:cxn>
                  <a:cxn ang="0">
                    <a:pos x="135" y="350"/>
                  </a:cxn>
                  <a:cxn ang="0">
                    <a:pos x="0" y="350"/>
                  </a:cxn>
                </a:cxnLst>
                <a:rect l="0" t="0" r="r" b="b"/>
                <a:pathLst>
                  <a:path w="646" h="351">
                    <a:moveTo>
                      <a:pt x="0" y="350"/>
                    </a:moveTo>
                    <a:lnTo>
                      <a:pt x="36" y="257"/>
                    </a:lnTo>
                    <a:lnTo>
                      <a:pt x="122" y="201"/>
                    </a:lnTo>
                    <a:lnTo>
                      <a:pt x="299" y="164"/>
                    </a:lnTo>
                    <a:lnTo>
                      <a:pt x="405" y="23"/>
                    </a:lnTo>
                    <a:lnTo>
                      <a:pt x="405" y="0"/>
                    </a:lnTo>
                    <a:lnTo>
                      <a:pt x="525" y="96"/>
                    </a:lnTo>
                    <a:lnTo>
                      <a:pt x="574" y="80"/>
                    </a:lnTo>
                    <a:lnTo>
                      <a:pt x="602" y="109"/>
                    </a:lnTo>
                    <a:lnTo>
                      <a:pt x="645" y="222"/>
                    </a:lnTo>
                    <a:lnTo>
                      <a:pt x="479" y="300"/>
                    </a:lnTo>
                    <a:lnTo>
                      <a:pt x="455" y="326"/>
                    </a:lnTo>
                    <a:lnTo>
                      <a:pt x="135" y="326"/>
                    </a:lnTo>
                    <a:lnTo>
                      <a:pt x="135" y="350"/>
                    </a:lnTo>
                    <a:lnTo>
                      <a:pt x="0" y="35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9" name="Freeform 101"/>
              <p:cNvSpPr>
                <a:spLocks/>
              </p:cNvSpPr>
              <p:nvPr/>
            </p:nvSpPr>
            <p:spPr bwMode="auto">
              <a:xfrm>
                <a:off x="2919" y="2493"/>
                <a:ext cx="444" cy="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84" y="51"/>
                  </a:cxn>
                  <a:cxn ang="0">
                    <a:pos x="443" y="53"/>
                  </a:cxn>
                  <a:cxn ang="0">
                    <a:pos x="386" y="191"/>
                  </a:cxn>
                  <a:cxn ang="0">
                    <a:pos x="328" y="265"/>
                  </a:cxn>
                  <a:cxn ang="0">
                    <a:pos x="289" y="397"/>
                  </a:cxn>
                  <a:cxn ang="0">
                    <a:pos x="58" y="397"/>
                  </a:cxn>
                  <a:cxn ang="0">
                    <a:pos x="58" y="336"/>
                  </a:cxn>
                  <a:cxn ang="0">
                    <a:pos x="15" y="326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444" h="398">
                    <a:moveTo>
                      <a:pt x="0" y="0"/>
                    </a:moveTo>
                    <a:lnTo>
                      <a:pt x="399" y="0"/>
                    </a:lnTo>
                    <a:lnTo>
                      <a:pt x="384" y="51"/>
                    </a:lnTo>
                    <a:lnTo>
                      <a:pt x="443" y="53"/>
                    </a:lnTo>
                    <a:lnTo>
                      <a:pt x="386" y="191"/>
                    </a:lnTo>
                    <a:lnTo>
                      <a:pt x="328" y="265"/>
                    </a:lnTo>
                    <a:lnTo>
                      <a:pt x="289" y="397"/>
                    </a:lnTo>
                    <a:lnTo>
                      <a:pt x="58" y="397"/>
                    </a:lnTo>
                    <a:lnTo>
                      <a:pt x="58" y="336"/>
                    </a:lnTo>
                    <a:lnTo>
                      <a:pt x="15" y="326"/>
                    </a:lnTo>
                    <a:lnTo>
                      <a:pt x="15" y="8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0" name="Freeform 102"/>
              <p:cNvSpPr>
                <a:spLocks/>
              </p:cNvSpPr>
              <p:nvPr/>
            </p:nvSpPr>
            <p:spPr bwMode="auto">
              <a:xfrm>
                <a:off x="3308" y="2490"/>
                <a:ext cx="755" cy="193"/>
              </a:xfrm>
              <a:custGeom>
                <a:avLst/>
                <a:gdLst/>
                <a:ahLst/>
                <a:cxnLst>
                  <a:cxn ang="0">
                    <a:pos x="66" y="21"/>
                  </a:cxn>
                  <a:cxn ang="0">
                    <a:pos x="198" y="21"/>
                  </a:cxn>
                  <a:cxn ang="0">
                    <a:pos x="198" y="0"/>
                  </a:cxn>
                  <a:cxn ang="0">
                    <a:pos x="754" y="0"/>
                  </a:cxn>
                  <a:cxn ang="0">
                    <a:pos x="743" y="40"/>
                  </a:cxn>
                  <a:cxn ang="0">
                    <a:pos x="520" y="136"/>
                  </a:cxn>
                  <a:cxn ang="0">
                    <a:pos x="499" y="192"/>
                  </a:cxn>
                  <a:cxn ang="0">
                    <a:pos x="0" y="192"/>
                  </a:cxn>
                  <a:cxn ang="0">
                    <a:pos x="66" y="21"/>
                  </a:cxn>
                </a:cxnLst>
                <a:rect l="0" t="0" r="r" b="b"/>
                <a:pathLst>
                  <a:path w="755" h="193">
                    <a:moveTo>
                      <a:pt x="66" y="21"/>
                    </a:moveTo>
                    <a:lnTo>
                      <a:pt x="198" y="21"/>
                    </a:lnTo>
                    <a:lnTo>
                      <a:pt x="198" y="0"/>
                    </a:lnTo>
                    <a:lnTo>
                      <a:pt x="754" y="0"/>
                    </a:lnTo>
                    <a:lnTo>
                      <a:pt x="743" y="40"/>
                    </a:lnTo>
                    <a:lnTo>
                      <a:pt x="520" y="136"/>
                    </a:lnTo>
                    <a:lnTo>
                      <a:pt x="499" y="192"/>
                    </a:lnTo>
                    <a:lnTo>
                      <a:pt x="0" y="192"/>
                    </a:lnTo>
                    <a:lnTo>
                      <a:pt x="66" y="2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1" name="Freeform 103"/>
              <p:cNvSpPr>
                <a:spLocks/>
              </p:cNvSpPr>
              <p:nvPr/>
            </p:nvSpPr>
            <p:spPr bwMode="auto">
              <a:xfrm>
                <a:off x="3807" y="2491"/>
                <a:ext cx="789" cy="307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753" y="0"/>
                  </a:cxn>
                  <a:cxn ang="0">
                    <a:pos x="788" y="93"/>
                  </a:cxn>
                  <a:cxn ang="0">
                    <a:pos x="701" y="186"/>
                  </a:cxn>
                  <a:cxn ang="0">
                    <a:pos x="577" y="225"/>
                  </a:cxn>
                  <a:cxn ang="0">
                    <a:pos x="527" y="306"/>
                  </a:cxn>
                  <a:cxn ang="0">
                    <a:pos x="405" y="173"/>
                  </a:cxn>
                  <a:cxn ang="0">
                    <a:pos x="308" y="173"/>
                  </a:cxn>
                  <a:cxn ang="0">
                    <a:pos x="291" y="147"/>
                  </a:cxn>
                  <a:cxn ang="0">
                    <a:pos x="160" y="147"/>
                  </a:cxn>
                  <a:cxn ang="0">
                    <a:pos x="111" y="191"/>
                  </a:cxn>
                  <a:cxn ang="0">
                    <a:pos x="0" y="191"/>
                  </a:cxn>
                  <a:cxn ang="0">
                    <a:pos x="21" y="135"/>
                  </a:cxn>
                  <a:cxn ang="0">
                    <a:pos x="244" y="43"/>
                  </a:cxn>
                  <a:cxn ang="0">
                    <a:pos x="254" y="0"/>
                  </a:cxn>
                </a:cxnLst>
                <a:rect l="0" t="0" r="r" b="b"/>
                <a:pathLst>
                  <a:path w="789" h="307">
                    <a:moveTo>
                      <a:pt x="254" y="0"/>
                    </a:moveTo>
                    <a:lnTo>
                      <a:pt x="753" y="0"/>
                    </a:lnTo>
                    <a:lnTo>
                      <a:pt x="788" y="93"/>
                    </a:lnTo>
                    <a:lnTo>
                      <a:pt x="701" y="186"/>
                    </a:lnTo>
                    <a:lnTo>
                      <a:pt x="577" y="225"/>
                    </a:lnTo>
                    <a:lnTo>
                      <a:pt x="527" y="306"/>
                    </a:lnTo>
                    <a:lnTo>
                      <a:pt x="405" y="173"/>
                    </a:lnTo>
                    <a:lnTo>
                      <a:pt x="308" y="173"/>
                    </a:lnTo>
                    <a:lnTo>
                      <a:pt x="291" y="147"/>
                    </a:lnTo>
                    <a:lnTo>
                      <a:pt x="160" y="147"/>
                    </a:lnTo>
                    <a:lnTo>
                      <a:pt x="111" y="191"/>
                    </a:lnTo>
                    <a:lnTo>
                      <a:pt x="0" y="191"/>
                    </a:lnTo>
                    <a:lnTo>
                      <a:pt x="21" y="135"/>
                    </a:lnTo>
                    <a:lnTo>
                      <a:pt x="244" y="43"/>
                    </a:lnTo>
                    <a:lnTo>
                      <a:pt x="254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2" name="Freeform 104"/>
              <p:cNvSpPr>
                <a:spLocks/>
              </p:cNvSpPr>
              <p:nvPr/>
            </p:nvSpPr>
            <p:spPr bwMode="auto">
              <a:xfrm>
                <a:off x="3905" y="2639"/>
                <a:ext cx="430" cy="371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61" y="0"/>
                  </a:cxn>
                  <a:cxn ang="0">
                    <a:pos x="192" y="0"/>
                  </a:cxn>
                  <a:cxn ang="0">
                    <a:pos x="207" y="26"/>
                  </a:cxn>
                  <a:cxn ang="0">
                    <a:pos x="306" y="26"/>
                  </a:cxn>
                  <a:cxn ang="0">
                    <a:pos x="429" y="158"/>
                  </a:cxn>
                  <a:cxn ang="0">
                    <a:pos x="317" y="275"/>
                  </a:cxn>
                  <a:cxn ang="0">
                    <a:pos x="233" y="304"/>
                  </a:cxn>
                  <a:cxn ang="0">
                    <a:pos x="223" y="370"/>
                  </a:cxn>
                  <a:cxn ang="0">
                    <a:pos x="179" y="293"/>
                  </a:cxn>
                  <a:cxn ang="0">
                    <a:pos x="0" y="81"/>
                  </a:cxn>
                  <a:cxn ang="0">
                    <a:pos x="17" y="44"/>
                  </a:cxn>
                </a:cxnLst>
                <a:rect l="0" t="0" r="r" b="b"/>
                <a:pathLst>
                  <a:path w="430" h="371">
                    <a:moveTo>
                      <a:pt x="17" y="44"/>
                    </a:moveTo>
                    <a:lnTo>
                      <a:pt x="61" y="0"/>
                    </a:lnTo>
                    <a:lnTo>
                      <a:pt x="192" y="0"/>
                    </a:lnTo>
                    <a:lnTo>
                      <a:pt x="207" y="26"/>
                    </a:lnTo>
                    <a:lnTo>
                      <a:pt x="306" y="26"/>
                    </a:lnTo>
                    <a:lnTo>
                      <a:pt x="429" y="158"/>
                    </a:lnTo>
                    <a:lnTo>
                      <a:pt x="317" y="275"/>
                    </a:lnTo>
                    <a:lnTo>
                      <a:pt x="233" y="304"/>
                    </a:lnTo>
                    <a:lnTo>
                      <a:pt x="223" y="370"/>
                    </a:lnTo>
                    <a:lnTo>
                      <a:pt x="179" y="293"/>
                    </a:lnTo>
                    <a:lnTo>
                      <a:pt x="0" y="81"/>
                    </a:lnTo>
                    <a:lnTo>
                      <a:pt x="17" y="44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3" name="Freeform 105"/>
              <p:cNvSpPr>
                <a:spLocks/>
              </p:cNvSpPr>
              <p:nvPr/>
            </p:nvSpPr>
            <p:spPr bwMode="auto">
              <a:xfrm>
                <a:off x="3716" y="2683"/>
                <a:ext cx="413" cy="4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189" y="36"/>
                  </a:cxn>
                  <a:cxn ang="0">
                    <a:pos x="368" y="249"/>
                  </a:cxn>
                  <a:cxn ang="0">
                    <a:pos x="412" y="325"/>
                  </a:cxn>
                  <a:cxn ang="0">
                    <a:pos x="358" y="464"/>
                  </a:cxn>
                  <a:cxn ang="0">
                    <a:pos x="73" y="464"/>
                  </a:cxn>
                  <a:cxn ang="0">
                    <a:pos x="44" y="406"/>
                  </a:cxn>
                  <a:cxn ang="0">
                    <a:pos x="30" y="332"/>
                  </a:cxn>
                  <a:cxn ang="0">
                    <a:pos x="57" y="292"/>
                  </a:cxn>
                  <a:cxn ang="0">
                    <a:pos x="0" y="0"/>
                  </a:cxn>
                </a:cxnLst>
                <a:rect l="0" t="0" r="r" b="b"/>
                <a:pathLst>
                  <a:path w="413" h="465">
                    <a:moveTo>
                      <a:pt x="0" y="0"/>
                    </a:moveTo>
                    <a:lnTo>
                      <a:pt x="206" y="0"/>
                    </a:lnTo>
                    <a:lnTo>
                      <a:pt x="189" y="36"/>
                    </a:lnTo>
                    <a:lnTo>
                      <a:pt x="368" y="249"/>
                    </a:lnTo>
                    <a:lnTo>
                      <a:pt x="412" y="325"/>
                    </a:lnTo>
                    <a:lnTo>
                      <a:pt x="358" y="464"/>
                    </a:lnTo>
                    <a:lnTo>
                      <a:pt x="73" y="464"/>
                    </a:lnTo>
                    <a:lnTo>
                      <a:pt x="44" y="406"/>
                    </a:lnTo>
                    <a:lnTo>
                      <a:pt x="30" y="332"/>
                    </a:lnTo>
                    <a:lnTo>
                      <a:pt x="57" y="29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4" name="Freeform 106"/>
              <p:cNvSpPr>
                <a:spLocks/>
              </p:cNvSpPr>
              <p:nvPr/>
            </p:nvSpPr>
            <p:spPr bwMode="auto">
              <a:xfrm>
                <a:off x="3440" y="2682"/>
                <a:ext cx="335" cy="48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278" y="0"/>
                  </a:cxn>
                  <a:cxn ang="0">
                    <a:pos x="334" y="296"/>
                  </a:cxn>
                  <a:cxn ang="0">
                    <a:pos x="306" y="336"/>
                  </a:cxn>
                  <a:cxn ang="0">
                    <a:pos x="319" y="405"/>
                  </a:cxn>
                  <a:cxn ang="0">
                    <a:pos x="86" y="405"/>
                  </a:cxn>
                  <a:cxn ang="0">
                    <a:pos x="82" y="474"/>
                  </a:cxn>
                  <a:cxn ang="0">
                    <a:pos x="0" y="486"/>
                  </a:cxn>
                  <a:cxn ang="0">
                    <a:pos x="2" y="349"/>
                  </a:cxn>
                  <a:cxn ang="0">
                    <a:pos x="68" y="0"/>
                  </a:cxn>
                </a:cxnLst>
                <a:rect l="0" t="0" r="r" b="b"/>
                <a:pathLst>
                  <a:path w="335" h="487">
                    <a:moveTo>
                      <a:pt x="68" y="0"/>
                    </a:moveTo>
                    <a:lnTo>
                      <a:pt x="278" y="0"/>
                    </a:lnTo>
                    <a:lnTo>
                      <a:pt x="334" y="296"/>
                    </a:lnTo>
                    <a:lnTo>
                      <a:pt x="306" y="336"/>
                    </a:lnTo>
                    <a:lnTo>
                      <a:pt x="319" y="405"/>
                    </a:lnTo>
                    <a:lnTo>
                      <a:pt x="86" y="405"/>
                    </a:lnTo>
                    <a:lnTo>
                      <a:pt x="82" y="474"/>
                    </a:lnTo>
                    <a:lnTo>
                      <a:pt x="0" y="486"/>
                    </a:lnTo>
                    <a:lnTo>
                      <a:pt x="2" y="349"/>
                    </a:lnTo>
                    <a:lnTo>
                      <a:pt x="68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5" name="Freeform 107"/>
              <p:cNvSpPr>
                <a:spLocks/>
              </p:cNvSpPr>
              <p:nvPr/>
            </p:nvSpPr>
            <p:spPr bwMode="auto">
              <a:xfrm>
                <a:off x="3209" y="2682"/>
                <a:ext cx="299" cy="52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298" y="0"/>
                  </a:cxn>
                  <a:cxn ang="0">
                    <a:pos x="233" y="349"/>
                  </a:cxn>
                  <a:cxn ang="0">
                    <a:pos x="231" y="485"/>
                  </a:cxn>
                  <a:cxn ang="0">
                    <a:pos x="169" y="525"/>
                  </a:cxn>
                  <a:cxn ang="0">
                    <a:pos x="137" y="434"/>
                  </a:cxn>
                  <a:cxn ang="0">
                    <a:pos x="0" y="434"/>
                  </a:cxn>
                  <a:cxn ang="0">
                    <a:pos x="43" y="283"/>
                  </a:cxn>
                  <a:cxn ang="0">
                    <a:pos x="1" y="206"/>
                  </a:cxn>
                  <a:cxn ang="0">
                    <a:pos x="40" y="78"/>
                  </a:cxn>
                  <a:cxn ang="0">
                    <a:pos x="99" y="0"/>
                  </a:cxn>
                </a:cxnLst>
                <a:rect l="0" t="0" r="r" b="b"/>
                <a:pathLst>
                  <a:path w="299" h="526">
                    <a:moveTo>
                      <a:pt x="99" y="0"/>
                    </a:moveTo>
                    <a:lnTo>
                      <a:pt x="298" y="0"/>
                    </a:lnTo>
                    <a:lnTo>
                      <a:pt x="233" y="349"/>
                    </a:lnTo>
                    <a:lnTo>
                      <a:pt x="231" y="485"/>
                    </a:lnTo>
                    <a:lnTo>
                      <a:pt x="169" y="525"/>
                    </a:lnTo>
                    <a:lnTo>
                      <a:pt x="137" y="434"/>
                    </a:lnTo>
                    <a:lnTo>
                      <a:pt x="0" y="434"/>
                    </a:lnTo>
                    <a:lnTo>
                      <a:pt x="43" y="283"/>
                    </a:lnTo>
                    <a:lnTo>
                      <a:pt x="1" y="206"/>
                    </a:lnTo>
                    <a:lnTo>
                      <a:pt x="40" y="78"/>
                    </a:lnTo>
                    <a:lnTo>
                      <a:pt x="9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6" name="Freeform 108"/>
              <p:cNvSpPr>
                <a:spLocks/>
              </p:cNvSpPr>
              <p:nvPr/>
            </p:nvSpPr>
            <p:spPr bwMode="auto">
              <a:xfrm>
                <a:off x="3523" y="3088"/>
                <a:ext cx="717" cy="62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37" y="0"/>
                  </a:cxn>
                  <a:cxn ang="0">
                    <a:pos x="268" y="62"/>
                  </a:cxn>
                  <a:cxn ang="0">
                    <a:pos x="554" y="62"/>
                  </a:cxn>
                  <a:cxn ang="0">
                    <a:pos x="562" y="118"/>
                  </a:cxn>
                  <a:cxn ang="0">
                    <a:pos x="663" y="299"/>
                  </a:cxn>
                  <a:cxn ang="0">
                    <a:pos x="702" y="431"/>
                  </a:cxn>
                  <a:cxn ang="0">
                    <a:pos x="716" y="523"/>
                  </a:cxn>
                  <a:cxn ang="0">
                    <a:pos x="616" y="618"/>
                  </a:cxn>
                  <a:cxn ang="0">
                    <a:pos x="533" y="626"/>
                  </a:cxn>
                  <a:cxn ang="0">
                    <a:pos x="510" y="434"/>
                  </a:cxn>
                  <a:cxn ang="0">
                    <a:pos x="483" y="437"/>
                  </a:cxn>
                  <a:cxn ang="0">
                    <a:pos x="402" y="321"/>
                  </a:cxn>
                  <a:cxn ang="0">
                    <a:pos x="420" y="227"/>
                  </a:cxn>
                  <a:cxn ang="0">
                    <a:pos x="329" y="123"/>
                  </a:cxn>
                  <a:cxn ang="0">
                    <a:pos x="209" y="153"/>
                  </a:cxn>
                  <a:cxn ang="0">
                    <a:pos x="116" y="70"/>
                  </a:cxn>
                  <a:cxn ang="0">
                    <a:pos x="0" y="68"/>
                  </a:cxn>
                  <a:cxn ang="0">
                    <a:pos x="2" y="0"/>
                  </a:cxn>
                </a:cxnLst>
                <a:rect l="0" t="0" r="r" b="b"/>
                <a:pathLst>
                  <a:path w="717" h="627">
                    <a:moveTo>
                      <a:pt x="2" y="0"/>
                    </a:moveTo>
                    <a:lnTo>
                      <a:pt x="237" y="0"/>
                    </a:lnTo>
                    <a:lnTo>
                      <a:pt x="268" y="62"/>
                    </a:lnTo>
                    <a:lnTo>
                      <a:pt x="554" y="62"/>
                    </a:lnTo>
                    <a:lnTo>
                      <a:pt x="562" y="118"/>
                    </a:lnTo>
                    <a:lnTo>
                      <a:pt x="663" y="299"/>
                    </a:lnTo>
                    <a:lnTo>
                      <a:pt x="702" y="431"/>
                    </a:lnTo>
                    <a:lnTo>
                      <a:pt x="716" y="523"/>
                    </a:lnTo>
                    <a:lnTo>
                      <a:pt x="616" y="618"/>
                    </a:lnTo>
                    <a:lnTo>
                      <a:pt x="533" y="626"/>
                    </a:lnTo>
                    <a:lnTo>
                      <a:pt x="510" y="434"/>
                    </a:lnTo>
                    <a:lnTo>
                      <a:pt x="483" y="437"/>
                    </a:lnTo>
                    <a:lnTo>
                      <a:pt x="402" y="321"/>
                    </a:lnTo>
                    <a:lnTo>
                      <a:pt x="420" y="227"/>
                    </a:lnTo>
                    <a:lnTo>
                      <a:pt x="329" y="123"/>
                    </a:lnTo>
                    <a:lnTo>
                      <a:pt x="209" y="153"/>
                    </a:lnTo>
                    <a:lnTo>
                      <a:pt x="116" y="70"/>
                    </a:lnTo>
                    <a:lnTo>
                      <a:pt x="0" y="68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7" name="Freeform 109"/>
              <p:cNvSpPr>
                <a:spLocks/>
              </p:cNvSpPr>
              <p:nvPr/>
            </p:nvSpPr>
            <p:spPr bwMode="auto">
              <a:xfrm>
                <a:off x="2974" y="2878"/>
                <a:ext cx="438" cy="42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37" y="0"/>
                  </a:cxn>
                  <a:cxn ang="0">
                    <a:pos x="278" y="80"/>
                  </a:cxn>
                  <a:cxn ang="0">
                    <a:pos x="234" y="232"/>
                  </a:cxn>
                  <a:cxn ang="0">
                    <a:pos x="372" y="232"/>
                  </a:cxn>
                  <a:cxn ang="0">
                    <a:pos x="404" y="326"/>
                  </a:cxn>
                  <a:cxn ang="0">
                    <a:pos x="437" y="422"/>
                  </a:cxn>
                  <a:cxn ang="0">
                    <a:pos x="251" y="411"/>
                  </a:cxn>
                  <a:cxn ang="0">
                    <a:pos x="30" y="327"/>
                  </a:cxn>
                  <a:cxn ang="0">
                    <a:pos x="56" y="261"/>
                  </a:cxn>
                  <a:cxn ang="0">
                    <a:pos x="0" y="128"/>
                  </a:cxn>
                  <a:cxn ang="0">
                    <a:pos x="3" y="0"/>
                  </a:cxn>
                </a:cxnLst>
                <a:rect l="0" t="0" r="r" b="b"/>
                <a:pathLst>
                  <a:path w="438" h="423">
                    <a:moveTo>
                      <a:pt x="3" y="0"/>
                    </a:moveTo>
                    <a:lnTo>
                      <a:pt x="237" y="0"/>
                    </a:lnTo>
                    <a:lnTo>
                      <a:pt x="278" y="80"/>
                    </a:lnTo>
                    <a:lnTo>
                      <a:pt x="234" y="232"/>
                    </a:lnTo>
                    <a:lnTo>
                      <a:pt x="372" y="232"/>
                    </a:lnTo>
                    <a:lnTo>
                      <a:pt x="404" y="326"/>
                    </a:lnTo>
                    <a:lnTo>
                      <a:pt x="437" y="422"/>
                    </a:lnTo>
                    <a:lnTo>
                      <a:pt x="251" y="411"/>
                    </a:lnTo>
                    <a:lnTo>
                      <a:pt x="30" y="327"/>
                    </a:lnTo>
                    <a:lnTo>
                      <a:pt x="56" y="261"/>
                    </a:lnTo>
                    <a:lnTo>
                      <a:pt x="0" y="128"/>
                    </a:lnTo>
                    <a:lnTo>
                      <a:pt x="3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8" name="Freeform 110"/>
              <p:cNvSpPr>
                <a:spLocks/>
              </p:cNvSpPr>
              <p:nvPr/>
            </p:nvSpPr>
            <p:spPr bwMode="auto">
              <a:xfrm>
                <a:off x="2178" y="2432"/>
                <a:ext cx="755" cy="3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3" y="0"/>
                  </a:cxn>
                  <a:cxn ang="0">
                    <a:pos x="743" y="70"/>
                  </a:cxn>
                  <a:cxn ang="0">
                    <a:pos x="754" y="149"/>
                  </a:cxn>
                  <a:cxn ang="0">
                    <a:pos x="754" y="389"/>
                  </a:cxn>
                  <a:cxn ang="0">
                    <a:pos x="629" y="357"/>
                  </a:cxn>
                  <a:cxn ang="0">
                    <a:pos x="574" y="367"/>
                  </a:cxn>
                  <a:cxn ang="0">
                    <a:pos x="258" y="302"/>
                  </a:cxn>
                  <a:cxn ang="0">
                    <a:pos x="258" y="114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755" h="390">
                    <a:moveTo>
                      <a:pt x="0" y="0"/>
                    </a:moveTo>
                    <a:lnTo>
                      <a:pt x="723" y="0"/>
                    </a:lnTo>
                    <a:lnTo>
                      <a:pt x="743" y="70"/>
                    </a:lnTo>
                    <a:lnTo>
                      <a:pt x="754" y="149"/>
                    </a:lnTo>
                    <a:lnTo>
                      <a:pt x="754" y="389"/>
                    </a:lnTo>
                    <a:lnTo>
                      <a:pt x="629" y="357"/>
                    </a:lnTo>
                    <a:lnTo>
                      <a:pt x="574" y="367"/>
                    </a:lnTo>
                    <a:lnTo>
                      <a:pt x="258" y="302"/>
                    </a:lnTo>
                    <a:lnTo>
                      <a:pt x="258" y="114"/>
                    </a:lnTo>
                    <a:lnTo>
                      <a:pt x="0" y="11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9" name="Freeform 111"/>
              <p:cNvSpPr>
                <a:spLocks/>
              </p:cNvSpPr>
              <p:nvPr/>
            </p:nvSpPr>
            <p:spPr bwMode="auto">
              <a:xfrm>
                <a:off x="1846" y="2545"/>
                <a:ext cx="1187" cy="1051"/>
              </a:xfrm>
              <a:custGeom>
                <a:avLst/>
                <a:gdLst/>
                <a:ahLst/>
                <a:cxnLst>
                  <a:cxn ang="0">
                    <a:pos x="330" y="0"/>
                  </a:cxn>
                  <a:cxn ang="0">
                    <a:pos x="589" y="0"/>
                  </a:cxn>
                  <a:cxn ang="0">
                    <a:pos x="589" y="187"/>
                  </a:cxn>
                  <a:cxn ang="0">
                    <a:pos x="906" y="254"/>
                  </a:cxn>
                  <a:cxn ang="0">
                    <a:pos x="958" y="246"/>
                  </a:cxn>
                  <a:cxn ang="0">
                    <a:pos x="1086" y="276"/>
                  </a:cxn>
                  <a:cxn ang="0">
                    <a:pos x="1130" y="284"/>
                  </a:cxn>
                  <a:cxn ang="0">
                    <a:pos x="1128" y="471"/>
                  </a:cxn>
                  <a:cxn ang="0">
                    <a:pos x="1186" y="602"/>
                  </a:cxn>
                  <a:cxn ang="0">
                    <a:pos x="1151" y="666"/>
                  </a:cxn>
                  <a:cxn ang="0">
                    <a:pos x="1045" y="693"/>
                  </a:cxn>
                  <a:cxn ang="0">
                    <a:pos x="879" y="828"/>
                  </a:cxn>
                  <a:cxn ang="0">
                    <a:pos x="839" y="934"/>
                  </a:cxn>
                  <a:cxn ang="0">
                    <a:pos x="860" y="1050"/>
                  </a:cxn>
                  <a:cxn ang="0">
                    <a:pos x="647" y="972"/>
                  </a:cxn>
                  <a:cxn ang="0">
                    <a:pos x="510" y="742"/>
                  </a:cxn>
                  <a:cxn ang="0">
                    <a:pos x="401" y="708"/>
                  </a:cxn>
                  <a:cxn ang="0">
                    <a:pos x="341" y="771"/>
                  </a:cxn>
                  <a:cxn ang="0">
                    <a:pos x="256" y="721"/>
                  </a:cxn>
                  <a:cxn ang="0">
                    <a:pos x="177" y="578"/>
                  </a:cxn>
                  <a:cxn ang="0">
                    <a:pos x="0" y="430"/>
                  </a:cxn>
                  <a:cxn ang="0">
                    <a:pos x="330" y="430"/>
                  </a:cxn>
                  <a:cxn ang="0">
                    <a:pos x="330" y="0"/>
                  </a:cxn>
                </a:cxnLst>
                <a:rect l="0" t="0" r="r" b="b"/>
                <a:pathLst>
                  <a:path w="1187" h="1051">
                    <a:moveTo>
                      <a:pt x="330" y="0"/>
                    </a:moveTo>
                    <a:lnTo>
                      <a:pt x="589" y="0"/>
                    </a:lnTo>
                    <a:lnTo>
                      <a:pt x="589" y="187"/>
                    </a:lnTo>
                    <a:lnTo>
                      <a:pt x="906" y="254"/>
                    </a:lnTo>
                    <a:lnTo>
                      <a:pt x="958" y="246"/>
                    </a:lnTo>
                    <a:lnTo>
                      <a:pt x="1086" y="276"/>
                    </a:lnTo>
                    <a:lnTo>
                      <a:pt x="1130" y="284"/>
                    </a:lnTo>
                    <a:lnTo>
                      <a:pt x="1128" y="471"/>
                    </a:lnTo>
                    <a:lnTo>
                      <a:pt x="1186" y="602"/>
                    </a:lnTo>
                    <a:lnTo>
                      <a:pt x="1151" y="666"/>
                    </a:lnTo>
                    <a:lnTo>
                      <a:pt x="1045" y="693"/>
                    </a:lnTo>
                    <a:lnTo>
                      <a:pt x="879" y="828"/>
                    </a:lnTo>
                    <a:lnTo>
                      <a:pt x="839" y="934"/>
                    </a:lnTo>
                    <a:lnTo>
                      <a:pt x="860" y="1050"/>
                    </a:lnTo>
                    <a:lnTo>
                      <a:pt x="647" y="972"/>
                    </a:lnTo>
                    <a:lnTo>
                      <a:pt x="510" y="742"/>
                    </a:lnTo>
                    <a:lnTo>
                      <a:pt x="401" y="708"/>
                    </a:lnTo>
                    <a:lnTo>
                      <a:pt x="341" y="771"/>
                    </a:lnTo>
                    <a:lnTo>
                      <a:pt x="256" y="721"/>
                    </a:lnTo>
                    <a:lnTo>
                      <a:pt x="177" y="578"/>
                    </a:lnTo>
                    <a:lnTo>
                      <a:pt x="0" y="430"/>
                    </a:lnTo>
                    <a:lnTo>
                      <a:pt x="330" y="430"/>
                    </a:lnTo>
                    <a:lnTo>
                      <a:pt x="33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0" name="Freeform 112"/>
              <p:cNvSpPr>
                <a:spLocks/>
              </p:cNvSpPr>
              <p:nvPr/>
            </p:nvSpPr>
            <p:spPr bwMode="auto">
              <a:xfrm>
                <a:off x="1231" y="1879"/>
                <a:ext cx="437" cy="559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436" y="106"/>
                  </a:cxn>
                  <a:cxn ang="0">
                    <a:pos x="436" y="558"/>
                  </a:cxn>
                  <a:cxn ang="0">
                    <a:pos x="0" y="558"/>
                  </a:cxn>
                  <a:cxn ang="0">
                    <a:pos x="0" y="0"/>
                  </a:cxn>
                  <a:cxn ang="0">
                    <a:pos x="256" y="0"/>
                  </a:cxn>
                  <a:cxn ang="0">
                    <a:pos x="256" y="106"/>
                  </a:cxn>
                </a:cxnLst>
                <a:rect l="0" t="0" r="r" b="b"/>
                <a:pathLst>
                  <a:path w="437" h="559">
                    <a:moveTo>
                      <a:pt x="256" y="106"/>
                    </a:moveTo>
                    <a:lnTo>
                      <a:pt x="436" y="106"/>
                    </a:lnTo>
                    <a:lnTo>
                      <a:pt x="436" y="558"/>
                    </a:lnTo>
                    <a:lnTo>
                      <a:pt x="0" y="558"/>
                    </a:lnTo>
                    <a:lnTo>
                      <a:pt x="0" y="0"/>
                    </a:lnTo>
                    <a:lnTo>
                      <a:pt x="256" y="0"/>
                    </a:lnTo>
                    <a:lnTo>
                      <a:pt x="256" y="106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1" name="Freeform 113"/>
              <p:cNvSpPr>
                <a:spLocks/>
              </p:cNvSpPr>
              <p:nvPr/>
            </p:nvSpPr>
            <p:spPr bwMode="auto">
              <a:xfrm>
                <a:off x="340" y="1379"/>
                <a:ext cx="657" cy="49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15" y="2"/>
                  </a:cxn>
                  <a:cxn ang="0">
                    <a:pos x="132" y="66"/>
                  </a:cxn>
                  <a:cxn ang="0">
                    <a:pos x="410" y="10"/>
                  </a:cxn>
                  <a:cxn ang="0">
                    <a:pos x="624" y="10"/>
                  </a:cxn>
                  <a:cxn ang="0">
                    <a:pos x="656" y="61"/>
                  </a:cxn>
                  <a:cxn ang="0">
                    <a:pos x="611" y="249"/>
                  </a:cxn>
                  <a:cxn ang="0">
                    <a:pos x="640" y="256"/>
                  </a:cxn>
                  <a:cxn ang="0">
                    <a:pos x="640" y="498"/>
                  </a:cxn>
                  <a:cxn ang="0">
                    <a:pos x="18" y="498"/>
                  </a:cxn>
                  <a:cxn ang="0">
                    <a:pos x="0" y="390"/>
                  </a:cxn>
                  <a:cxn ang="0">
                    <a:pos x="41" y="0"/>
                  </a:cxn>
                </a:cxnLst>
                <a:rect l="0" t="0" r="r" b="b"/>
                <a:pathLst>
                  <a:path w="657" h="499">
                    <a:moveTo>
                      <a:pt x="41" y="0"/>
                    </a:moveTo>
                    <a:lnTo>
                      <a:pt x="115" y="2"/>
                    </a:lnTo>
                    <a:lnTo>
                      <a:pt x="132" y="66"/>
                    </a:lnTo>
                    <a:lnTo>
                      <a:pt x="410" y="10"/>
                    </a:lnTo>
                    <a:lnTo>
                      <a:pt x="624" y="10"/>
                    </a:lnTo>
                    <a:lnTo>
                      <a:pt x="656" y="61"/>
                    </a:lnTo>
                    <a:lnTo>
                      <a:pt x="611" y="249"/>
                    </a:lnTo>
                    <a:lnTo>
                      <a:pt x="640" y="256"/>
                    </a:lnTo>
                    <a:lnTo>
                      <a:pt x="640" y="498"/>
                    </a:lnTo>
                    <a:lnTo>
                      <a:pt x="18" y="498"/>
                    </a:lnTo>
                    <a:lnTo>
                      <a:pt x="0" y="390"/>
                    </a:lnTo>
                    <a:lnTo>
                      <a:pt x="41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2" name="Freeform 114"/>
              <p:cNvSpPr>
                <a:spLocks/>
              </p:cNvSpPr>
              <p:nvPr/>
            </p:nvSpPr>
            <p:spPr bwMode="auto">
              <a:xfrm>
                <a:off x="949" y="1056"/>
                <a:ext cx="538" cy="82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10" y="0"/>
                  </a:cxn>
                  <a:cxn ang="0">
                    <a:pos x="110" y="136"/>
                  </a:cxn>
                  <a:cxn ang="0">
                    <a:pos x="267" y="304"/>
                  </a:cxn>
                  <a:cxn ang="0">
                    <a:pos x="235" y="379"/>
                  </a:cxn>
                  <a:cxn ang="0">
                    <a:pos x="248" y="413"/>
                  </a:cxn>
                  <a:cxn ang="0">
                    <a:pos x="307" y="392"/>
                  </a:cxn>
                  <a:cxn ang="0">
                    <a:pos x="391" y="540"/>
                  </a:cxn>
                  <a:cxn ang="0">
                    <a:pos x="537" y="497"/>
                  </a:cxn>
                  <a:cxn ang="0">
                    <a:pos x="537" y="821"/>
                  </a:cxn>
                  <a:cxn ang="0">
                    <a:pos x="275" y="821"/>
                  </a:cxn>
                  <a:cxn ang="0">
                    <a:pos x="31" y="821"/>
                  </a:cxn>
                  <a:cxn ang="0">
                    <a:pos x="31" y="579"/>
                  </a:cxn>
                  <a:cxn ang="0">
                    <a:pos x="0" y="574"/>
                  </a:cxn>
                  <a:cxn ang="0">
                    <a:pos x="47" y="386"/>
                  </a:cxn>
                  <a:cxn ang="0">
                    <a:pos x="15" y="330"/>
                  </a:cxn>
                  <a:cxn ang="0">
                    <a:pos x="15" y="0"/>
                  </a:cxn>
                </a:cxnLst>
                <a:rect l="0" t="0" r="r" b="b"/>
                <a:pathLst>
                  <a:path w="538" h="822">
                    <a:moveTo>
                      <a:pt x="15" y="0"/>
                    </a:moveTo>
                    <a:lnTo>
                      <a:pt x="110" y="0"/>
                    </a:lnTo>
                    <a:lnTo>
                      <a:pt x="110" y="136"/>
                    </a:lnTo>
                    <a:lnTo>
                      <a:pt x="267" y="304"/>
                    </a:lnTo>
                    <a:lnTo>
                      <a:pt x="235" y="379"/>
                    </a:lnTo>
                    <a:lnTo>
                      <a:pt x="248" y="413"/>
                    </a:lnTo>
                    <a:lnTo>
                      <a:pt x="307" y="392"/>
                    </a:lnTo>
                    <a:lnTo>
                      <a:pt x="391" y="540"/>
                    </a:lnTo>
                    <a:lnTo>
                      <a:pt x="537" y="497"/>
                    </a:lnTo>
                    <a:lnTo>
                      <a:pt x="537" y="821"/>
                    </a:lnTo>
                    <a:lnTo>
                      <a:pt x="275" y="821"/>
                    </a:lnTo>
                    <a:lnTo>
                      <a:pt x="31" y="821"/>
                    </a:lnTo>
                    <a:lnTo>
                      <a:pt x="31" y="579"/>
                    </a:lnTo>
                    <a:lnTo>
                      <a:pt x="0" y="574"/>
                    </a:lnTo>
                    <a:lnTo>
                      <a:pt x="47" y="386"/>
                    </a:lnTo>
                    <a:lnTo>
                      <a:pt x="15" y="330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3" name="Freeform 115"/>
              <p:cNvSpPr>
                <a:spLocks/>
              </p:cNvSpPr>
              <p:nvPr/>
            </p:nvSpPr>
            <p:spPr bwMode="auto">
              <a:xfrm>
                <a:off x="724" y="1879"/>
                <a:ext cx="507" cy="8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555"/>
                  </a:cxn>
                  <a:cxn ang="0">
                    <a:pos x="506" y="678"/>
                  </a:cxn>
                  <a:cxn ang="0">
                    <a:pos x="449" y="665"/>
                  </a:cxn>
                  <a:cxn ang="0">
                    <a:pos x="475" y="815"/>
                  </a:cxn>
                  <a:cxn ang="0">
                    <a:pos x="0" y="343"/>
                  </a:cxn>
                  <a:cxn ang="0">
                    <a:pos x="0" y="0"/>
                  </a:cxn>
                </a:cxnLst>
                <a:rect l="0" t="0" r="r" b="b"/>
                <a:pathLst>
                  <a:path w="507" h="816">
                    <a:moveTo>
                      <a:pt x="0" y="0"/>
                    </a:moveTo>
                    <a:lnTo>
                      <a:pt x="506" y="0"/>
                    </a:lnTo>
                    <a:lnTo>
                      <a:pt x="506" y="555"/>
                    </a:lnTo>
                    <a:lnTo>
                      <a:pt x="506" y="678"/>
                    </a:lnTo>
                    <a:lnTo>
                      <a:pt x="449" y="665"/>
                    </a:lnTo>
                    <a:lnTo>
                      <a:pt x="475" y="815"/>
                    </a:lnTo>
                    <a:lnTo>
                      <a:pt x="0" y="3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4" name="Freeform 116"/>
              <p:cNvSpPr>
                <a:spLocks/>
              </p:cNvSpPr>
              <p:nvPr/>
            </p:nvSpPr>
            <p:spPr bwMode="auto">
              <a:xfrm>
                <a:off x="1176" y="2437"/>
                <a:ext cx="496" cy="63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95" y="0"/>
                  </a:cxn>
                  <a:cxn ang="0">
                    <a:pos x="495" y="631"/>
                  </a:cxn>
                  <a:cxn ang="0">
                    <a:pos x="341" y="631"/>
                  </a:cxn>
                  <a:cxn ang="0">
                    <a:pos x="48" y="491"/>
                  </a:cxn>
                  <a:cxn ang="0">
                    <a:pos x="48" y="447"/>
                  </a:cxn>
                  <a:cxn ang="0">
                    <a:pos x="66" y="312"/>
                  </a:cxn>
                  <a:cxn ang="0">
                    <a:pos x="21" y="249"/>
                  </a:cxn>
                  <a:cxn ang="0">
                    <a:pos x="0" y="107"/>
                  </a:cxn>
                  <a:cxn ang="0">
                    <a:pos x="53" y="120"/>
                  </a:cxn>
                  <a:cxn ang="0">
                    <a:pos x="53" y="0"/>
                  </a:cxn>
                </a:cxnLst>
                <a:rect l="0" t="0" r="r" b="b"/>
                <a:pathLst>
                  <a:path w="496" h="632">
                    <a:moveTo>
                      <a:pt x="53" y="0"/>
                    </a:moveTo>
                    <a:lnTo>
                      <a:pt x="495" y="0"/>
                    </a:lnTo>
                    <a:lnTo>
                      <a:pt x="495" y="631"/>
                    </a:lnTo>
                    <a:lnTo>
                      <a:pt x="341" y="631"/>
                    </a:lnTo>
                    <a:lnTo>
                      <a:pt x="48" y="491"/>
                    </a:lnTo>
                    <a:lnTo>
                      <a:pt x="48" y="447"/>
                    </a:lnTo>
                    <a:lnTo>
                      <a:pt x="66" y="312"/>
                    </a:lnTo>
                    <a:lnTo>
                      <a:pt x="21" y="249"/>
                    </a:lnTo>
                    <a:lnTo>
                      <a:pt x="0" y="107"/>
                    </a:lnTo>
                    <a:lnTo>
                      <a:pt x="53" y="120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5" name="Freeform 117"/>
              <p:cNvSpPr>
                <a:spLocks/>
              </p:cNvSpPr>
              <p:nvPr/>
            </p:nvSpPr>
            <p:spPr bwMode="auto">
              <a:xfrm>
                <a:off x="336" y="1876"/>
                <a:ext cx="908" cy="101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89" y="0"/>
                  </a:cxn>
                  <a:cxn ang="0">
                    <a:pos x="389" y="344"/>
                  </a:cxn>
                  <a:cxn ang="0">
                    <a:pos x="864" y="817"/>
                  </a:cxn>
                  <a:cxn ang="0">
                    <a:pos x="907" y="873"/>
                  </a:cxn>
                  <a:cxn ang="0">
                    <a:pos x="885" y="1011"/>
                  </a:cxn>
                  <a:cxn ang="0">
                    <a:pos x="648" y="1011"/>
                  </a:cxn>
                  <a:cxn ang="0">
                    <a:pos x="437" y="840"/>
                  </a:cxn>
                  <a:cxn ang="0">
                    <a:pos x="362" y="840"/>
                  </a:cxn>
                  <a:cxn ang="0">
                    <a:pos x="183" y="523"/>
                  </a:cxn>
                  <a:cxn ang="0">
                    <a:pos x="57" y="328"/>
                  </a:cxn>
                  <a:cxn ang="0">
                    <a:pos x="73" y="253"/>
                  </a:cxn>
                  <a:cxn ang="0">
                    <a:pos x="0" y="154"/>
                  </a:cxn>
                  <a:cxn ang="0">
                    <a:pos x="21" y="0"/>
                  </a:cxn>
                </a:cxnLst>
                <a:rect l="0" t="0" r="r" b="b"/>
                <a:pathLst>
                  <a:path w="908" h="1012">
                    <a:moveTo>
                      <a:pt x="21" y="0"/>
                    </a:moveTo>
                    <a:lnTo>
                      <a:pt x="389" y="0"/>
                    </a:lnTo>
                    <a:lnTo>
                      <a:pt x="389" y="344"/>
                    </a:lnTo>
                    <a:lnTo>
                      <a:pt x="864" y="817"/>
                    </a:lnTo>
                    <a:lnTo>
                      <a:pt x="907" y="873"/>
                    </a:lnTo>
                    <a:lnTo>
                      <a:pt x="885" y="1011"/>
                    </a:lnTo>
                    <a:lnTo>
                      <a:pt x="648" y="1011"/>
                    </a:lnTo>
                    <a:lnTo>
                      <a:pt x="437" y="840"/>
                    </a:lnTo>
                    <a:lnTo>
                      <a:pt x="362" y="840"/>
                    </a:lnTo>
                    <a:lnTo>
                      <a:pt x="183" y="523"/>
                    </a:lnTo>
                    <a:lnTo>
                      <a:pt x="57" y="328"/>
                    </a:lnTo>
                    <a:lnTo>
                      <a:pt x="73" y="253"/>
                    </a:lnTo>
                    <a:lnTo>
                      <a:pt x="0" y="154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57" name="Group 54"/>
            <p:cNvGrpSpPr>
              <a:grpSpLocks noChangeAspect="1"/>
            </p:cNvGrpSpPr>
            <p:nvPr/>
          </p:nvGrpSpPr>
          <p:grpSpPr bwMode="auto">
            <a:xfrm>
              <a:off x="103188" y="787402"/>
              <a:ext cx="2343160" cy="1752603"/>
              <a:chOff x="65" y="496"/>
              <a:chExt cx="1476" cy="1104"/>
            </a:xfrm>
          </p:grpSpPr>
          <p:sp>
            <p:nvSpPr>
              <p:cNvPr id="158" name="AutoShape 53"/>
              <p:cNvSpPr>
                <a:spLocks noChangeAspect="1" noChangeArrowheads="1" noTextEdit="1"/>
              </p:cNvSpPr>
              <p:nvPr/>
            </p:nvSpPr>
            <p:spPr bwMode="auto">
              <a:xfrm>
                <a:off x="65" y="496"/>
                <a:ext cx="1476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60"/>
              <p:cNvSpPr>
                <a:spLocks/>
              </p:cNvSpPr>
              <p:nvPr/>
            </p:nvSpPr>
            <p:spPr bwMode="auto">
              <a:xfrm>
                <a:off x="778" y="824"/>
                <a:ext cx="9" cy="246"/>
              </a:xfrm>
              <a:custGeom>
                <a:avLst/>
                <a:gdLst>
                  <a:gd name="T0" fmla="*/ 19 w 19"/>
                  <a:gd name="T1" fmla="*/ 25 h 492"/>
                  <a:gd name="T2" fmla="*/ 19 w 19"/>
                  <a:gd name="T3" fmla="*/ 492 h 492"/>
                  <a:gd name="T4" fmla="*/ 0 w 19"/>
                  <a:gd name="T5" fmla="*/ 466 h 492"/>
                  <a:gd name="T6" fmla="*/ 0 w 19"/>
                  <a:gd name="T7" fmla="*/ 0 h 492"/>
                  <a:gd name="T8" fmla="*/ 19 w 19"/>
                  <a:gd name="T9" fmla="*/ 25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92">
                    <a:moveTo>
                      <a:pt x="19" y="25"/>
                    </a:moveTo>
                    <a:lnTo>
                      <a:pt x="19" y="492"/>
                    </a:lnTo>
                    <a:lnTo>
                      <a:pt x="0" y="466"/>
                    </a:lnTo>
                    <a:lnTo>
                      <a:pt x="0" y="0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0F4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85"/>
              <p:cNvSpPr>
                <a:spLocks/>
              </p:cNvSpPr>
              <p:nvPr/>
            </p:nvSpPr>
            <p:spPr bwMode="auto">
              <a:xfrm>
                <a:off x="490" y="496"/>
                <a:ext cx="1051" cy="777"/>
              </a:xfrm>
              <a:custGeom>
                <a:avLst/>
                <a:gdLst>
                  <a:gd name="T0" fmla="*/ 1475 w 2101"/>
                  <a:gd name="T1" fmla="*/ 920 h 1553"/>
                  <a:gd name="T2" fmla="*/ 1577 w 2101"/>
                  <a:gd name="T3" fmla="*/ 920 h 1553"/>
                  <a:gd name="T4" fmla="*/ 1809 w 2101"/>
                  <a:gd name="T5" fmla="*/ 914 h 1553"/>
                  <a:gd name="T6" fmla="*/ 2070 w 2101"/>
                  <a:gd name="T7" fmla="*/ 1100 h 1553"/>
                  <a:gd name="T8" fmla="*/ 2078 w 2101"/>
                  <a:gd name="T9" fmla="*/ 1264 h 1553"/>
                  <a:gd name="T10" fmla="*/ 1818 w 2101"/>
                  <a:gd name="T11" fmla="*/ 1206 h 1553"/>
                  <a:gd name="T12" fmla="*/ 1605 w 2101"/>
                  <a:gd name="T13" fmla="*/ 1014 h 1553"/>
                  <a:gd name="T14" fmla="*/ 1297 w 2101"/>
                  <a:gd name="T15" fmla="*/ 983 h 1553"/>
                  <a:gd name="T16" fmla="*/ 1136 w 2101"/>
                  <a:gd name="T17" fmla="*/ 935 h 1553"/>
                  <a:gd name="T18" fmla="*/ 1065 w 2101"/>
                  <a:gd name="T19" fmla="*/ 1005 h 1553"/>
                  <a:gd name="T20" fmla="*/ 887 w 2101"/>
                  <a:gd name="T21" fmla="*/ 1081 h 1553"/>
                  <a:gd name="T22" fmla="*/ 966 w 2101"/>
                  <a:gd name="T23" fmla="*/ 983 h 1553"/>
                  <a:gd name="T24" fmla="*/ 899 w 2101"/>
                  <a:gd name="T25" fmla="*/ 963 h 1553"/>
                  <a:gd name="T26" fmla="*/ 763 w 2101"/>
                  <a:gd name="T27" fmla="*/ 1117 h 1553"/>
                  <a:gd name="T28" fmla="*/ 741 w 2101"/>
                  <a:gd name="T29" fmla="*/ 1208 h 1553"/>
                  <a:gd name="T30" fmla="*/ 0 w 2101"/>
                  <a:gd name="T31" fmla="*/ 1553 h 1553"/>
                  <a:gd name="T32" fmla="*/ 179 w 2101"/>
                  <a:gd name="T33" fmla="*/ 1432 h 1553"/>
                  <a:gd name="T34" fmla="*/ 382 w 2101"/>
                  <a:gd name="T35" fmla="*/ 1334 h 1553"/>
                  <a:gd name="T36" fmla="*/ 551 w 2101"/>
                  <a:gd name="T37" fmla="*/ 1235 h 1553"/>
                  <a:gd name="T38" fmla="*/ 461 w 2101"/>
                  <a:gd name="T39" fmla="*/ 1178 h 1553"/>
                  <a:gd name="T40" fmla="*/ 372 w 2101"/>
                  <a:gd name="T41" fmla="*/ 1133 h 1553"/>
                  <a:gd name="T42" fmla="*/ 245 w 2101"/>
                  <a:gd name="T43" fmla="*/ 998 h 1553"/>
                  <a:gd name="T44" fmla="*/ 421 w 2101"/>
                  <a:gd name="T45" fmla="*/ 755 h 1553"/>
                  <a:gd name="T46" fmla="*/ 575 w 2101"/>
                  <a:gd name="T47" fmla="*/ 656 h 1553"/>
                  <a:gd name="T48" fmla="*/ 417 w 2101"/>
                  <a:gd name="T49" fmla="*/ 599 h 1553"/>
                  <a:gd name="T50" fmla="*/ 398 w 2101"/>
                  <a:gd name="T51" fmla="*/ 459 h 1553"/>
                  <a:gd name="T52" fmla="*/ 591 w 2101"/>
                  <a:gd name="T53" fmla="*/ 470 h 1553"/>
                  <a:gd name="T54" fmla="*/ 659 w 2101"/>
                  <a:gd name="T55" fmla="*/ 384 h 1553"/>
                  <a:gd name="T56" fmla="*/ 608 w 2101"/>
                  <a:gd name="T57" fmla="*/ 315 h 1553"/>
                  <a:gd name="T58" fmla="*/ 651 w 2101"/>
                  <a:gd name="T59" fmla="*/ 191 h 1553"/>
                  <a:gd name="T60" fmla="*/ 833 w 2101"/>
                  <a:gd name="T61" fmla="*/ 64 h 1553"/>
                  <a:gd name="T62" fmla="*/ 1117 w 2101"/>
                  <a:gd name="T63" fmla="*/ 9 h 1553"/>
                  <a:gd name="T64" fmla="*/ 1272 w 2101"/>
                  <a:gd name="T65" fmla="*/ 23 h 1553"/>
                  <a:gd name="T66" fmla="*/ 1565 w 2101"/>
                  <a:gd name="T67" fmla="*/ 51 h 1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01" h="1553">
                    <a:moveTo>
                      <a:pt x="1565" y="51"/>
                    </a:moveTo>
                    <a:lnTo>
                      <a:pt x="1475" y="920"/>
                    </a:lnTo>
                    <a:lnTo>
                      <a:pt x="1587" y="890"/>
                    </a:lnTo>
                    <a:lnTo>
                      <a:pt x="1577" y="920"/>
                    </a:lnTo>
                    <a:lnTo>
                      <a:pt x="1697" y="984"/>
                    </a:lnTo>
                    <a:lnTo>
                      <a:pt x="1809" y="914"/>
                    </a:lnTo>
                    <a:lnTo>
                      <a:pt x="1993" y="1084"/>
                    </a:lnTo>
                    <a:lnTo>
                      <a:pt x="2070" y="1100"/>
                    </a:lnTo>
                    <a:lnTo>
                      <a:pt x="2101" y="1155"/>
                    </a:lnTo>
                    <a:lnTo>
                      <a:pt x="2078" y="1264"/>
                    </a:lnTo>
                    <a:lnTo>
                      <a:pt x="1916" y="1278"/>
                    </a:lnTo>
                    <a:lnTo>
                      <a:pt x="1818" y="1206"/>
                    </a:lnTo>
                    <a:lnTo>
                      <a:pt x="1764" y="1124"/>
                    </a:lnTo>
                    <a:lnTo>
                      <a:pt x="1605" y="1014"/>
                    </a:lnTo>
                    <a:lnTo>
                      <a:pt x="1485" y="976"/>
                    </a:lnTo>
                    <a:lnTo>
                      <a:pt x="1297" y="983"/>
                    </a:lnTo>
                    <a:lnTo>
                      <a:pt x="1227" y="954"/>
                    </a:lnTo>
                    <a:lnTo>
                      <a:pt x="1136" y="935"/>
                    </a:lnTo>
                    <a:lnTo>
                      <a:pt x="1126" y="984"/>
                    </a:lnTo>
                    <a:lnTo>
                      <a:pt x="1065" y="1005"/>
                    </a:lnTo>
                    <a:lnTo>
                      <a:pt x="1059" y="1022"/>
                    </a:lnTo>
                    <a:lnTo>
                      <a:pt x="887" y="1081"/>
                    </a:lnTo>
                    <a:lnTo>
                      <a:pt x="907" y="1025"/>
                    </a:lnTo>
                    <a:lnTo>
                      <a:pt x="966" y="983"/>
                    </a:lnTo>
                    <a:lnTo>
                      <a:pt x="1005" y="922"/>
                    </a:lnTo>
                    <a:lnTo>
                      <a:pt x="899" y="963"/>
                    </a:lnTo>
                    <a:lnTo>
                      <a:pt x="786" y="1081"/>
                    </a:lnTo>
                    <a:lnTo>
                      <a:pt x="763" y="1117"/>
                    </a:lnTo>
                    <a:lnTo>
                      <a:pt x="811" y="1126"/>
                    </a:lnTo>
                    <a:lnTo>
                      <a:pt x="741" y="1208"/>
                    </a:lnTo>
                    <a:lnTo>
                      <a:pt x="373" y="1425"/>
                    </a:lnTo>
                    <a:lnTo>
                      <a:pt x="0" y="1553"/>
                    </a:lnTo>
                    <a:lnTo>
                      <a:pt x="1" y="1476"/>
                    </a:lnTo>
                    <a:lnTo>
                      <a:pt x="179" y="1432"/>
                    </a:lnTo>
                    <a:lnTo>
                      <a:pt x="200" y="1404"/>
                    </a:lnTo>
                    <a:lnTo>
                      <a:pt x="382" y="1334"/>
                    </a:lnTo>
                    <a:lnTo>
                      <a:pt x="439" y="1307"/>
                    </a:lnTo>
                    <a:lnTo>
                      <a:pt x="551" y="1235"/>
                    </a:lnTo>
                    <a:lnTo>
                      <a:pt x="570" y="1161"/>
                    </a:lnTo>
                    <a:lnTo>
                      <a:pt x="461" y="1178"/>
                    </a:lnTo>
                    <a:lnTo>
                      <a:pt x="376" y="1167"/>
                    </a:lnTo>
                    <a:lnTo>
                      <a:pt x="372" y="1133"/>
                    </a:lnTo>
                    <a:lnTo>
                      <a:pt x="388" y="1027"/>
                    </a:lnTo>
                    <a:lnTo>
                      <a:pt x="245" y="998"/>
                    </a:lnTo>
                    <a:lnTo>
                      <a:pt x="248" y="878"/>
                    </a:lnTo>
                    <a:lnTo>
                      <a:pt x="421" y="755"/>
                    </a:lnTo>
                    <a:lnTo>
                      <a:pt x="594" y="681"/>
                    </a:lnTo>
                    <a:lnTo>
                      <a:pt x="575" y="656"/>
                    </a:lnTo>
                    <a:lnTo>
                      <a:pt x="582" y="595"/>
                    </a:lnTo>
                    <a:lnTo>
                      <a:pt x="417" y="599"/>
                    </a:lnTo>
                    <a:lnTo>
                      <a:pt x="376" y="569"/>
                    </a:lnTo>
                    <a:lnTo>
                      <a:pt x="398" y="459"/>
                    </a:lnTo>
                    <a:lnTo>
                      <a:pt x="544" y="427"/>
                    </a:lnTo>
                    <a:lnTo>
                      <a:pt x="591" y="470"/>
                    </a:lnTo>
                    <a:lnTo>
                      <a:pt x="643" y="436"/>
                    </a:lnTo>
                    <a:lnTo>
                      <a:pt x="659" y="384"/>
                    </a:lnTo>
                    <a:lnTo>
                      <a:pt x="623" y="334"/>
                    </a:lnTo>
                    <a:lnTo>
                      <a:pt x="608" y="315"/>
                    </a:lnTo>
                    <a:lnTo>
                      <a:pt x="580" y="265"/>
                    </a:lnTo>
                    <a:lnTo>
                      <a:pt x="651" y="191"/>
                    </a:lnTo>
                    <a:lnTo>
                      <a:pt x="707" y="174"/>
                    </a:lnTo>
                    <a:lnTo>
                      <a:pt x="833" y="64"/>
                    </a:lnTo>
                    <a:lnTo>
                      <a:pt x="953" y="0"/>
                    </a:lnTo>
                    <a:lnTo>
                      <a:pt x="1117" y="9"/>
                    </a:lnTo>
                    <a:lnTo>
                      <a:pt x="1164" y="51"/>
                    </a:lnTo>
                    <a:lnTo>
                      <a:pt x="1272" y="23"/>
                    </a:lnTo>
                    <a:lnTo>
                      <a:pt x="1418" y="64"/>
                    </a:lnTo>
                    <a:lnTo>
                      <a:pt x="1565" y="5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88"/>
              <p:cNvSpPr>
                <a:spLocks/>
              </p:cNvSpPr>
              <p:nvPr/>
            </p:nvSpPr>
            <p:spPr bwMode="auto">
              <a:xfrm>
                <a:off x="244" y="1265"/>
                <a:ext cx="222" cy="91"/>
              </a:xfrm>
              <a:custGeom>
                <a:avLst/>
                <a:gdLst>
                  <a:gd name="T0" fmla="*/ 433 w 443"/>
                  <a:gd name="T1" fmla="*/ 3 h 184"/>
                  <a:gd name="T2" fmla="*/ 443 w 443"/>
                  <a:gd name="T3" fmla="*/ 57 h 184"/>
                  <a:gd name="T4" fmla="*/ 350 w 443"/>
                  <a:gd name="T5" fmla="*/ 72 h 184"/>
                  <a:gd name="T6" fmla="*/ 164 w 443"/>
                  <a:gd name="T7" fmla="*/ 184 h 184"/>
                  <a:gd name="T8" fmla="*/ 0 w 443"/>
                  <a:gd name="T9" fmla="*/ 168 h 184"/>
                  <a:gd name="T10" fmla="*/ 43 w 443"/>
                  <a:gd name="T11" fmla="*/ 137 h 184"/>
                  <a:gd name="T12" fmla="*/ 132 w 443"/>
                  <a:gd name="T13" fmla="*/ 130 h 184"/>
                  <a:gd name="T14" fmla="*/ 302 w 443"/>
                  <a:gd name="T15" fmla="*/ 0 h 184"/>
                  <a:gd name="T16" fmla="*/ 433 w 443"/>
                  <a:gd name="T17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" h="184">
                    <a:moveTo>
                      <a:pt x="433" y="3"/>
                    </a:moveTo>
                    <a:lnTo>
                      <a:pt x="443" y="57"/>
                    </a:lnTo>
                    <a:lnTo>
                      <a:pt x="350" y="72"/>
                    </a:lnTo>
                    <a:lnTo>
                      <a:pt x="164" y="184"/>
                    </a:lnTo>
                    <a:lnTo>
                      <a:pt x="0" y="168"/>
                    </a:lnTo>
                    <a:lnTo>
                      <a:pt x="43" y="137"/>
                    </a:lnTo>
                    <a:lnTo>
                      <a:pt x="132" y="130"/>
                    </a:lnTo>
                    <a:lnTo>
                      <a:pt x="302" y="0"/>
                    </a:lnTo>
                    <a:lnTo>
                      <a:pt x="433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93"/>
              <p:cNvSpPr>
                <a:spLocks/>
              </p:cNvSpPr>
              <p:nvPr/>
            </p:nvSpPr>
            <p:spPr bwMode="auto">
              <a:xfrm>
                <a:off x="108" y="1321"/>
                <a:ext cx="36" cy="21"/>
              </a:xfrm>
              <a:custGeom>
                <a:avLst/>
                <a:gdLst>
                  <a:gd name="T0" fmla="*/ 72 w 72"/>
                  <a:gd name="T1" fmla="*/ 19 h 41"/>
                  <a:gd name="T2" fmla="*/ 41 w 72"/>
                  <a:gd name="T3" fmla="*/ 41 h 41"/>
                  <a:gd name="T4" fmla="*/ 0 w 72"/>
                  <a:gd name="T5" fmla="*/ 38 h 41"/>
                  <a:gd name="T6" fmla="*/ 4 w 72"/>
                  <a:gd name="T7" fmla="*/ 16 h 41"/>
                  <a:gd name="T8" fmla="*/ 32 w 72"/>
                  <a:gd name="T9" fmla="*/ 0 h 41"/>
                  <a:gd name="T10" fmla="*/ 72 w 72"/>
                  <a:gd name="T11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1">
                    <a:moveTo>
                      <a:pt x="72" y="19"/>
                    </a:moveTo>
                    <a:lnTo>
                      <a:pt x="41" y="41"/>
                    </a:lnTo>
                    <a:lnTo>
                      <a:pt x="0" y="38"/>
                    </a:lnTo>
                    <a:lnTo>
                      <a:pt x="4" y="16"/>
                    </a:lnTo>
                    <a:lnTo>
                      <a:pt x="32" y="0"/>
                    </a:lnTo>
                    <a:lnTo>
                      <a:pt x="72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96"/>
              <p:cNvSpPr>
                <a:spLocks/>
              </p:cNvSpPr>
              <p:nvPr/>
            </p:nvSpPr>
            <p:spPr bwMode="auto">
              <a:xfrm>
                <a:off x="142" y="1340"/>
                <a:ext cx="93" cy="27"/>
              </a:xfrm>
              <a:custGeom>
                <a:avLst/>
                <a:gdLst>
                  <a:gd name="T0" fmla="*/ 143 w 185"/>
                  <a:gd name="T1" fmla="*/ 3 h 56"/>
                  <a:gd name="T2" fmla="*/ 185 w 185"/>
                  <a:gd name="T3" fmla="*/ 0 h 56"/>
                  <a:gd name="T4" fmla="*/ 172 w 185"/>
                  <a:gd name="T5" fmla="*/ 31 h 56"/>
                  <a:gd name="T6" fmla="*/ 103 w 185"/>
                  <a:gd name="T7" fmla="*/ 56 h 56"/>
                  <a:gd name="T8" fmla="*/ 0 w 185"/>
                  <a:gd name="T9" fmla="*/ 41 h 56"/>
                  <a:gd name="T10" fmla="*/ 17 w 185"/>
                  <a:gd name="T11" fmla="*/ 15 h 56"/>
                  <a:gd name="T12" fmla="*/ 143 w 185"/>
                  <a:gd name="T13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56">
                    <a:moveTo>
                      <a:pt x="143" y="3"/>
                    </a:moveTo>
                    <a:lnTo>
                      <a:pt x="185" y="0"/>
                    </a:lnTo>
                    <a:lnTo>
                      <a:pt x="172" y="31"/>
                    </a:lnTo>
                    <a:lnTo>
                      <a:pt x="103" y="56"/>
                    </a:lnTo>
                    <a:lnTo>
                      <a:pt x="0" y="41"/>
                    </a:lnTo>
                    <a:lnTo>
                      <a:pt x="17" y="15"/>
                    </a:lnTo>
                    <a:lnTo>
                      <a:pt x="143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98"/>
              <p:cNvSpPr>
                <a:spLocks/>
              </p:cNvSpPr>
              <p:nvPr/>
            </p:nvSpPr>
            <p:spPr bwMode="auto">
              <a:xfrm>
                <a:off x="65" y="1273"/>
                <a:ext cx="22" cy="9"/>
              </a:xfrm>
              <a:custGeom>
                <a:avLst/>
                <a:gdLst>
                  <a:gd name="T0" fmla="*/ 0 w 44"/>
                  <a:gd name="T1" fmla="*/ 0 h 19"/>
                  <a:gd name="T2" fmla="*/ 44 w 44"/>
                  <a:gd name="T3" fmla="*/ 0 h 19"/>
                  <a:gd name="T4" fmla="*/ 13 w 44"/>
                  <a:gd name="T5" fmla="*/ 19 h 19"/>
                  <a:gd name="T6" fmla="*/ 0 w 44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9">
                    <a:moveTo>
                      <a:pt x="0" y="0"/>
                    </a:moveTo>
                    <a:lnTo>
                      <a:pt x="44" y="0"/>
                    </a:lnTo>
                    <a:lnTo>
                      <a:pt x="1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102"/>
              <p:cNvSpPr>
                <a:spLocks/>
              </p:cNvSpPr>
              <p:nvPr/>
            </p:nvSpPr>
            <p:spPr bwMode="auto">
              <a:xfrm>
                <a:off x="65" y="1289"/>
                <a:ext cx="34" cy="18"/>
              </a:xfrm>
              <a:custGeom>
                <a:avLst/>
                <a:gdLst>
                  <a:gd name="T0" fmla="*/ 0 w 69"/>
                  <a:gd name="T1" fmla="*/ 17 h 35"/>
                  <a:gd name="T2" fmla="*/ 42 w 69"/>
                  <a:gd name="T3" fmla="*/ 0 h 35"/>
                  <a:gd name="T4" fmla="*/ 69 w 69"/>
                  <a:gd name="T5" fmla="*/ 16 h 35"/>
                  <a:gd name="T6" fmla="*/ 57 w 69"/>
                  <a:gd name="T7" fmla="*/ 30 h 35"/>
                  <a:gd name="T8" fmla="*/ 35 w 69"/>
                  <a:gd name="T9" fmla="*/ 35 h 35"/>
                  <a:gd name="T10" fmla="*/ 0 w 69"/>
                  <a:gd name="T11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35">
                    <a:moveTo>
                      <a:pt x="0" y="17"/>
                    </a:moveTo>
                    <a:lnTo>
                      <a:pt x="42" y="0"/>
                    </a:lnTo>
                    <a:lnTo>
                      <a:pt x="69" y="16"/>
                    </a:lnTo>
                    <a:lnTo>
                      <a:pt x="57" y="30"/>
                    </a:lnTo>
                    <a:lnTo>
                      <a:pt x="35" y="3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/>
          <a:p>
            <a:r>
              <a:rPr lang="en-US" dirty="0"/>
              <a:t>Credit Unions Served by State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1739468" y="4836600"/>
            <a:ext cx="2336800" cy="1479550"/>
            <a:chOff x="9677400" y="4311650"/>
            <a:chExt cx="2336800" cy="1479550"/>
          </a:xfrm>
          <a:solidFill>
            <a:schemeClr val="accent1"/>
          </a:solidFill>
        </p:grpSpPr>
        <p:sp>
          <p:nvSpPr>
            <p:cNvPr id="621570" name="Rectangle 2"/>
            <p:cNvSpPr>
              <a:spLocks noChangeArrowheads="1"/>
            </p:cNvSpPr>
            <p:nvPr/>
          </p:nvSpPr>
          <p:spPr bwMode="auto">
            <a:xfrm>
              <a:off x="9677400" y="4311650"/>
              <a:ext cx="2336800" cy="1479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621703" name="Picture 135"/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3468" y="5292002"/>
              <a:ext cx="1420812" cy="424304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621704" name="Picture 1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50405" y="4454401"/>
              <a:ext cx="1484605" cy="331852"/>
            </a:xfrm>
            <a:prstGeom prst="rect">
              <a:avLst/>
            </a:prstGeom>
          </p:spPr>
        </p:pic>
        <p:pic>
          <p:nvPicPr>
            <p:cNvPr id="621705" name="Picture 137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38302" y="4889782"/>
              <a:ext cx="1441446" cy="315028"/>
            </a:xfrm>
            <a:prstGeom prst="rect">
              <a:avLst/>
            </a:prstGeom>
          </p:spPr>
        </p:pic>
      </p:grpSp>
      <p:sp>
        <p:nvSpPr>
          <p:cNvPr id="621710" name="Line 142"/>
          <p:cNvSpPr>
            <a:spLocks noChangeShapeType="1"/>
          </p:cNvSpPr>
          <p:nvPr/>
        </p:nvSpPr>
        <p:spPr bwMode="auto">
          <a:xfrm flipV="1">
            <a:off x="10094915" y="3424879"/>
            <a:ext cx="241300" cy="15672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1713" name="Rectangle 145"/>
          <p:cNvSpPr>
            <a:spLocks noChangeArrowheads="1"/>
          </p:cNvSpPr>
          <p:nvPr/>
        </p:nvSpPr>
        <p:spPr bwMode="auto">
          <a:xfrm>
            <a:off x="3236917" y="1372039"/>
            <a:ext cx="15908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/>
              <a:t># of CUs by State</a:t>
            </a:r>
          </a:p>
        </p:txBody>
      </p:sp>
      <p:sp>
        <p:nvSpPr>
          <p:cNvPr id="621714" name="Line 146"/>
          <p:cNvSpPr>
            <a:spLocks noChangeShapeType="1"/>
          </p:cNvSpPr>
          <p:nvPr/>
        </p:nvSpPr>
        <p:spPr bwMode="auto">
          <a:xfrm>
            <a:off x="10552116" y="2932551"/>
            <a:ext cx="609600" cy="304800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1717" name="Line 149"/>
          <p:cNvSpPr>
            <a:spLocks noChangeShapeType="1"/>
          </p:cNvSpPr>
          <p:nvPr/>
        </p:nvSpPr>
        <p:spPr bwMode="auto">
          <a:xfrm>
            <a:off x="9753035" y="3896164"/>
            <a:ext cx="352201" cy="61674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1721" name="Rectangle 153"/>
          <p:cNvSpPr>
            <a:spLocks noChangeArrowheads="1"/>
          </p:cNvSpPr>
          <p:nvPr/>
        </p:nvSpPr>
        <p:spPr bwMode="auto">
          <a:xfrm>
            <a:off x="9253498" y="310853"/>
            <a:ext cx="2934491" cy="1170193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FFFF"/>
                </a:solidFill>
              </a:rPr>
              <a:t>347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CU*BASE Credit Unions</a:t>
            </a:r>
          </a:p>
          <a:p>
            <a:pPr algn="ctr" eaLnBrk="0" hangingPunct="0"/>
            <a:r>
              <a:rPr lang="en-US" sz="1400" dirty="0">
                <a:solidFill>
                  <a:srgbClr val="FFFFFF"/>
                </a:solidFill>
              </a:rPr>
              <a:t>in </a:t>
            </a:r>
            <a:r>
              <a:rPr lang="en-US" sz="2800" b="1" dirty="0">
                <a:solidFill>
                  <a:srgbClr val="FFFFFF"/>
                </a:solidFill>
              </a:rPr>
              <a:t>42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States</a:t>
            </a:r>
          </a:p>
        </p:txBody>
      </p:sp>
      <p:grpSp>
        <p:nvGrpSpPr>
          <p:cNvPr id="12" name="Group 167"/>
          <p:cNvGrpSpPr/>
          <p:nvPr/>
        </p:nvGrpSpPr>
        <p:grpSpPr>
          <a:xfrm>
            <a:off x="1888484" y="1627220"/>
            <a:ext cx="5187978" cy="4628450"/>
            <a:chOff x="-815032" y="1590268"/>
            <a:chExt cx="5187978" cy="4628450"/>
          </a:xfrm>
          <a:solidFill>
            <a:schemeClr val="accent6"/>
          </a:solidFill>
        </p:grpSpPr>
        <p:sp>
          <p:nvSpPr>
            <p:cNvPr id="621701" name="Rectangle 133"/>
            <p:cNvSpPr>
              <a:spLocks noChangeArrowheads="1"/>
            </p:cNvSpPr>
            <p:nvPr/>
          </p:nvSpPr>
          <p:spPr bwMode="auto">
            <a:xfrm>
              <a:off x="915988" y="1739900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21707" name="Rectangle 139"/>
            <p:cNvSpPr>
              <a:spLocks noChangeArrowheads="1"/>
            </p:cNvSpPr>
            <p:nvPr/>
          </p:nvSpPr>
          <p:spPr bwMode="auto">
            <a:xfrm>
              <a:off x="-815032" y="5828193"/>
              <a:ext cx="517525" cy="390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48</a:t>
              </a:r>
            </a:p>
          </p:txBody>
        </p:sp>
        <p:sp>
          <p:nvSpPr>
            <p:cNvPr id="621709" name="Rectangle 141"/>
            <p:cNvSpPr>
              <a:spLocks noChangeArrowheads="1"/>
            </p:cNvSpPr>
            <p:nvPr/>
          </p:nvSpPr>
          <p:spPr bwMode="auto">
            <a:xfrm>
              <a:off x="1066800" y="2497138"/>
              <a:ext cx="286938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62" name="Rectangle 141"/>
            <p:cNvSpPr>
              <a:spLocks noChangeArrowheads="1"/>
            </p:cNvSpPr>
            <p:nvPr/>
          </p:nvSpPr>
          <p:spPr bwMode="auto">
            <a:xfrm>
              <a:off x="2971800" y="3276600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63" name="Rectangle 141"/>
            <p:cNvSpPr>
              <a:spLocks noChangeArrowheads="1"/>
            </p:cNvSpPr>
            <p:nvPr/>
          </p:nvSpPr>
          <p:spPr bwMode="auto">
            <a:xfrm>
              <a:off x="682235" y="3214244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178" name="Rectangle 141"/>
            <p:cNvSpPr>
              <a:spLocks noChangeArrowheads="1"/>
            </p:cNvSpPr>
            <p:nvPr/>
          </p:nvSpPr>
          <p:spPr bwMode="auto">
            <a:xfrm>
              <a:off x="2399316" y="1817075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90" name="Rectangle 141"/>
            <p:cNvSpPr>
              <a:spLocks noChangeArrowheads="1"/>
            </p:cNvSpPr>
            <p:nvPr/>
          </p:nvSpPr>
          <p:spPr bwMode="auto">
            <a:xfrm>
              <a:off x="-678409" y="1590268"/>
              <a:ext cx="286938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2" name="Rectangle 141">
              <a:extLst>
                <a:ext uri="{FF2B5EF4-FFF2-40B4-BE49-F238E27FC236}">
                  <a16:creationId xmlns:a16="http://schemas.microsoft.com/office/drawing/2014/main" id="{D901E524-C32F-4749-A974-4E3EC12D7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604" y="2453391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4" name="Rectangle 141">
              <a:extLst>
                <a:ext uri="{FF2B5EF4-FFF2-40B4-BE49-F238E27FC236}">
                  <a16:creationId xmlns:a16="http://schemas.microsoft.com/office/drawing/2014/main" id="{E313E838-69B7-485E-A684-128204099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626" y="2986263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67" name="Line 149"/>
          <p:cNvSpPr>
            <a:spLocks noChangeShapeType="1"/>
          </p:cNvSpPr>
          <p:nvPr/>
        </p:nvSpPr>
        <p:spPr bwMode="auto">
          <a:xfrm>
            <a:off x="9966174" y="3686614"/>
            <a:ext cx="719291" cy="26352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239" name="Line 149"/>
          <p:cNvSpPr>
            <a:spLocks noChangeShapeType="1"/>
          </p:cNvSpPr>
          <p:nvPr/>
        </p:nvSpPr>
        <p:spPr bwMode="auto">
          <a:xfrm>
            <a:off x="9840917" y="3735714"/>
            <a:ext cx="352202" cy="25252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038AF4-F6B2-4150-9B25-0378CE4FE4E2}"/>
              </a:ext>
            </a:extLst>
          </p:cNvPr>
          <p:cNvGrpSpPr/>
          <p:nvPr/>
        </p:nvGrpSpPr>
        <p:grpSpPr>
          <a:xfrm>
            <a:off x="1724833" y="1970527"/>
            <a:ext cx="9813120" cy="3474647"/>
            <a:chOff x="1724833" y="1970527"/>
            <a:chExt cx="9813120" cy="3474647"/>
          </a:xfrm>
        </p:grpSpPr>
        <p:grpSp>
          <p:nvGrpSpPr>
            <p:cNvPr id="18" name="Group 17"/>
            <p:cNvGrpSpPr/>
            <p:nvPr/>
          </p:nvGrpSpPr>
          <p:grpSpPr>
            <a:xfrm>
              <a:off x="1724833" y="1970527"/>
              <a:ext cx="9813120" cy="3474647"/>
              <a:chOff x="-987310" y="1933575"/>
              <a:chExt cx="9813120" cy="3474647"/>
            </a:xfrm>
            <a:solidFill>
              <a:schemeClr val="accent2"/>
            </a:solidFill>
          </p:grpSpPr>
          <p:sp>
            <p:nvSpPr>
              <p:cNvPr id="621688" name="Rectangle 120"/>
              <p:cNvSpPr>
                <a:spLocks noChangeArrowheads="1"/>
              </p:cNvSpPr>
              <p:nvPr/>
            </p:nvSpPr>
            <p:spPr bwMode="auto">
              <a:xfrm>
                <a:off x="3704337" y="2313221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621689" name="Rectangle 121"/>
              <p:cNvSpPr>
                <a:spLocks noChangeArrowheads="1"/>
              </p:cNvSpPr>
              <p:nvPr/>
            </p:nvSpPr>
            <p:spPr bwMode="auto">
              <a:xfrm>
                <a:off x="5184560" y="3040017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621690" name="Rectangle 122"/>
              <p:cNvSpPr>
                <a:spLocks noChangeArrowheads="1"/>
              </p:cNvSpPr>
              <p:nvPr/>
            </p:nvSpPr>
            <p:spPr bwMode="auto">
              <a:xfrm>
                <a:off x="5625584" y="3170238"/>
                <a:ext cx="368691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621692" name="Rectangle 124"/>
              <p:cNvSpPr>
                <a:spLocks noChangeArrowheads="1"/>
              </p:cNvSpPr>
              <p:nvPr/>
            </p:nvSpPr>
            <p:spPr bwMode="auto">
              <a:xfrm>
                <a:off x="6140450" y="3138488"/>
                <a:ext cx="368691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  <p:sp>
            <p:nvSpPr>
              <p:cNvPr id="621693" name="Rectangle 125"/>
              <p:cNvSpPr>
                <a:spLocks noChangeArrowheads="1"/>
              </p:cNvSpPr>
              <p:nvPr/>
            </p:nvSpPr>
            <p:spPr bwMode="auto">
              <a:xfrm>
                <a:off x="5029200" y="2257425"/>
                <a:ext cx="397545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  <p:sp>
            <p:nvSpPr>
              <p:cNvPr id="621694" name="Rectangle 126"/>
              <p:cNvSpPr>
                <a:spLocks noChangeArrowheads="1"/>
              </p:cNvSpPr>
              <p:nvPr/>
            </p:nvSpPr>
            <p:spPr bwMode="auto">
              <a:xfrm>
                <a:off x="6237924" y="5099803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621695" name="Rectangle 127"/>
              <p:cNvSpPr>
                <a:spLocks noChangeArrowheads="1"/>
              </p:cNvSpPr>
              <p:nvPr/>
            </p:nvSpPr>
            <p:spPr bwMode="auto">
              <a:xfrm>
                <a:off x="5943600" y="2105025"/>
                <a:ext cx="397545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79</a:t>
                </a:r>
              </a:p>
            </p:txBody>
          </p:sp>
          <p:sp>
            <p:nvSpPr>
              <p:cNvPr id="621696" name="Rectangle 128"/>
              <p:cNvSpPr>
                <a:spLocks noChangeArrowheads="1"/>
              </p:cNvSpPr>
              <p:nvPr/>
            </p:nvSpPr>
            <p:spPr bwMode="auto">
              <a:xfrm>
                <a:off x="7177088" y="2557463"/>
                <a:ext cx="286938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621697" name="Rectangle 129"/>
              <p:cNvSpPr>
                <a:spLocks noChangeArrowheads="1"/>
              </p:cNvSpPr>
              <p:nvPr/>
            </p:nvSpPr>
            <p:spPr bwMode="auto">
              <a:xfrm>
                <a:off x="4545013" y="1933575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621698" name="Rectangle 130"/>
              <p:cNvSpPr>
                <a:spLocks noChangeArrowheads="1"/>
              </p:cNvSpPr>
              <p:nvPr/>
            </p:nvSpPr>
            <p:spPr bwMode="auto">
              <a:xfrm>
                <a:off x="8077200" y="2133600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621699" name="Rectangle 131"/>
              <p:cNvSpPr>
                <a:spLocks noChangeArrowheads="1"/>
              </p:cNvSpPr>
              <p:nvPr/>
            </p:nvSpPr>
            <p:spPr bwMode="auto">
              <a:xfrm>
                <a:off x="3733800" y="4572000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621706" name="Rectangle 138"/>
              <p:cNvSpPr>
                <a:spLocks noChangeArrowheads="1"/>
              </p:cNvSpPr>
              <p:nvPr/>
            </p:nvSpPr>
            <p:spPr bwMode="auto">
              <a:xfrm>
                <a:off x="-823756" y="4908779"/>
                <a:ext cx="517525" cy="3905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/>
                <a:r>
                  <a:rPr lang="en-US" sz="1400" b="1" dirty="0">
                    <a:solidFill>
                      <a:schemeClr val="bg1"/>
                    </a:solidFill>
                  </a:rPr>
                  <a:t>198</a:t>
                </a:r>
              </a:p>
            </p:txBody>
          </p:sp>
          <p:sp>
            <p:nvSpPr>
              <p:cNvPr id="621718" name="Rectangle 150"/>
              <p:cNvSpPr>
                <a:spLocks noChangeArrowheads="1"/>
              </p:cNvSpPr>
              <p:nvPr/>
            </p:nvSpPr>
            <p:spPr bwMode="auto">
              <a:xfrm>
                <a:off x="7315200" y="4389215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621719" name="Rectangle 151"/>
              <p:cNvSpPr>
                <a:spLocks noChangeArrowheads="1"/>
              </p:cNvSpPr>
              <p:nvPr/>
            </p:nvSpPr>
            <p:spPr bwMode="auto">
              <a:xfrm>
                <a:off x="2133600" y="3352800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56" name="Rectangle 125"/>
              <p:cNvSpPr>
                <a:spLocks noChangeArrowheads="1"/>
              </p:cNvSpPr>
              <p:nvPr/>
            </p:nvSpPr>
            <p:spPr bwMode="auto">
              <a:xfrm>
                <a:off x="4572000" y="2819400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5" name="Rectangle 129"/>
              <p:cNvSpPr>
                <a:spLocks noChangeArrowheads="1"/>
              </p:cNvSpPr>
              <p:nvPr/>
            </p:nvSpPr>
            <p:spPr bwMode="auto">
              <a:xfrm>
                <a:off x="6444342" y="3429000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68" name="Rectangle 150"/>
              <p:cNvSpPr>
                <a:spLocks noChangeArrowheads="1"/>
              </p:cNvSpPr>
              <p:nvPr/>
            </p:nvSpPr>
            <p:spPr bwMode="auto">
              <a:xfrm>
                <a:off x="7969861" y="3826669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237" name="Rectangle 130"/>
              <p:cNvSpPr>
                <a:spLocks noChangeArrowheads="1"/>
              </p:cNvSpPr>
              <p:nvPr/>
            </p:nvSpPr>
            <p:spPr bwMode="auto">
              <a:xfrm>
                <a:off x="8548490" y="2645953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40" name="Rectangle 150"/>
              <p:cNvSpPr>
                <a:spLocks noChangeArrowheads="1"/>
              </p:cNvSpPr>
              <p:nvPr/>
            </p:nvSpPr>
            <p:spPr bwMode="auto">
              <a:xfrm>
                <a:off x="7457006" y="3898316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41" name="Rectangle 128"/>
              <p:cNvSpPr>
                <a:spLocks noChangeArrowheads="1"/>
              </p:cNvSpPr>
              <p:nvPr/>
            </p:nvSpPr>
            <p:spPr bwMode="auto">
              <a:xfrm>
                <a:off x="7052217" y="3020568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247" name="Rectangle 121"/>
              <p:cNvSpPr>
                <a:spLocks noChangeArrowheads="1"/>
              </p:cNvSpPr>
              <p:nvPr/>
            </p:nvSpPr>
            <p:spPr bwMode="auto">
              <a:xfrm>
                <a:off x="4727327" y="3453735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58" name="Rectangle 131">
                <a:extLst>
                  <a:ext uri="{FF2B5EF4-FFF2-40B4-BE49-F238E27FC236}">
                    <a16:creationId xmlns:a16="http://schemas.microsoft.com/office/drawing/2014/main" id="{5B3CDEB8-A4FB-4FC4-B75C-7560B4C21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87310" y="3834950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70" name="Rectangle 121">
                <a:extLst>
                  <a:ext uri="{FF2B5EF4-FFF2-40B4-BE49-F238E27FC236}">
                    <a16:creationId xmlns:a16="http://schemas.microsoft.com/office/drawing/2014/main" id="{D3380B3A-1EB3-480D-978C-9CB04B791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833" y="3969713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59" name="Rectangle 151">
                <a:extLst>
                  <a:ext uri="{FF2B5EF4-FFF2-40B4-BE49-F238E27FC236}">
                    <a16:creationId xmlns:a16="http://schemas.microsoft.com/office/drawing/2014/main" id="{06392C35-91B9-4CF2-AE73-A2A8158BD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6828" y="3764617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83" name="Rectangle 151">
                <a:extLst>
                  <a:ext uri="{FF2B5EF4-FFF2-40B4-BE49-F238E27FC236}">
                    <a16:creationId xmlns:a16="http://schemas.microsoft.com/office/drawing/2014/main" id="{BA549FF8-7145-47A0-9DFF-03EF61E44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7951" y="2803825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71" name="Rectangle 129"/>
            <p:cNvSpPr>
              <a:spLocks noChangeArrowheads="1"/>
            </p:cNvSpPr>
            <p:nvPr/>
          </p:nvSpPr>
          <p:spPr bwMode="auto">
            <a:xfrm>
              <a:off x="9436597" y="4071933"/>
              <a:ext cx="277320" cy="3084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4" name="Rectangle 129">
              <a:extLst>
                <a:ext uri="{FF2B5EF4-FFF2-40B4-BE49-F238E27FC236}">
                  <a16:creationId xmlns:a16="http://schemas.microsoft.com/office/drawing/2014/main" id="{46EEB1EC-E743-4AE8-9F51-1D3A1BBE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2347" y="4483201"/>
              <a:ext cx="277320" cy="3084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74" name="Picture 154" descr="cuasteris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6500" y="873483"/>
            <a:ext cx="1310493" cy="969219"/>
          </a:xfrm>
          <a:prstGeom prst="rect">
            <a:avLst/>
          </a:prstGeom>
          <a:noFill/>
        </p:spPr>
      </p:pic>
      <p:sp>
        <p:nvSpPr>
          <p:cNvPr id="238" name="Line 118"/>
          <p:cNvSpPr>
            <a:spLocks noChangeShapeType="1"/>
          </p:cNvSpPr>
          <p:nvPr/>
        </p:nvSpPr>
        <p:spPr bwMode="auto">
          <a:xfrm flipV="1">
            <a:off x="10611865" y="2872227"/>
            <a:ext cx="648768" cy="5202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9734896" y="3601921"/>
            <a:ext cx="182742" cy="246221"/>
            <a:chOff x="4267417" y="5323294"/>
            <a:chExt cx="182742" cy="246221"/>
          </a:xfrm>
        </p:grpSpPr>
        <p:sp>
          <p:nvSpPr>
            <p:cNvPr id="243" name="Oval 242"/>
            <p:cNvSpPr/>
            <p:nvPr/>
          </p:nvSpPr>
          <p:spPr bwMode="auto">
            <a:xfrm>
              <a:off x="4285556" y="5373172"/>
              <a:ext cx="146464" cy="1464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4" name="Text Box 148"/>
            <p:cNvSpPr txBox="1">
              <a:spLocks noChangeArrowheads="1"/>
            </p:cNvSpPr>
            <p:nvPr/>
          </p:nvSpPr>
          <p:spPr bwMode="auto">
            <a:xfrm>
              <a:off x="4267417" y="5323294"/>
              <a:ext cx="18274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dirty="0">
                  <a:sym typeface="Wingdings" panose="05000000000000000000" pitchFamily="2" charset="2"/>
                </a:rPr>
                <a:t></a:t>
              </a:r>
              <a:endParaRPr lang="en-US" sz="1600" dirty="0">
                <a:sym typeface="Monotype Sorts" pitchFamily="2" charset="2"/>
              </a:endParaRPr>
            </a:p>
          </p:txBody>
        </p:sp>
      </p:grpSp>
      <p:sp>
        <p:nvSpPr>
          <p:cNvPr id="246" name="Line 142"/>
          <p:cNvSpPr>
            <a:spLocks noChangeShapeType="1"/>
          </p:cNvSpPr>
          <p:nvPr/>
        </p:nvSpPr>
        <p:spPr bwMode="auto">
          <a:xfrm>
            <a:off x="9717090" y="3878700"/>
            <a:ext cx="248177" cy="723949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F492218E-50AA-43F3-A920-76965CA4028C}"/>
              </a:ext>
            </a:extLst>
          </p:cNvPr>
          <p:cNvGrpSpPr/>
          <p:nvPr/>
        </p:nvGrpSpPr>
        <p:grpSpPr>
          <a:xfrm>
            <a:off x="1413174" y="3579776"/>
            <a:ext cx="1341120" cy="941070"/>
            <a:chOff x="1175856" y="3578211"/>
            <a:chExt cx="1341120" cy="9410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AB02425-CE3B-4A96-9E23-BCF8831F8B63}"/>
                </a:ext>
              </a:extLst>
            </p:cNvPr>
            <p:cNvSpPr/>
            <p:nvPr/>
          </p:nvSpPr>
          <p:spPr>
            <a:xfrm>
              <a:off x="2189316" y="4145901"/>
              <a:ext cx="327660" cy="373380"/>
            </a:xfrm>
            <a:custGeom>
              <a:avLst/>
              <a:gdLst>
                <a:gd name="connsiteX0" fmla="*/ 45720 w 327660"/>
                <a:gd name="connsiteY0" fmla="*/ 0 h 373380"/>
                <a:gd name="connsiteX1" fmla="*/ 201930 w 327660"/>
                <a:gd name="connsiteY1" fmla="*/ 60960 h 373380"/>
                <a:gd name="connsiteX2" fmla="*/ 327660 w 327660"/>
                <a:gd name="connsiteY2" fmla="*/ 217170 h 373380"/>
                <a:gd name="connsiteX3" fmla="*/ 262890 w 327660"/>
                <a:gd name="connsiteY3" fmla="*/ 281940 h 373380"/>
                <a:gd name="connsiteX4" fmla="*/ 213360 w 327660"/>
                <a:gd name="connsiteY4" fmla="*/ 274320 h 373380"/>
                <a:gd name="connsiteX5" fmla="*/ 137160 w 327660"/>
                <a:gd name="connsiteY5" fmla="*/ 339090 h 373380"/>
                <a:gd name="connsiteX6" fmla="*/ 125730 w 327660"/>
                <a:gd name="connsiteY6" fmla="*/ 373380 h 373380"/>
                <a:gd name="connsiteX7" fmla="*/ 34290 w 327660"/>
                <a:gd name="connsiteY7" fmla="*/ 346710 h 373380"/>
                <a:gd name="connsiteX8" fmla="*/ 45720 w 327660"/>
                <a:gd name="connsiteY8" fmla="*/ 243840 h 373380"/>
                <a:gd name="connsiteX9" fmla="*/ 0 w 327660"/>
                <a:gd name="connsiteY9" fmla="*/ 137160 h 373380"/>
                <a:gd name="connsiteX10" fmla="*/ 68580 w 327660"/>
                <a:gd name="connsiteY10" fmla="*/ 83820 h 373380"/>
                <a:gd name="connsiteX11" fmla="*/ 45720 w 327660"/>
                <a:gd name="connsiteY11" fmla="*/ 0 h 3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660" h="373380">
                  <a:moveTo>
                    <a:pt x="45720" y="0"/>
                  </a:moveTo>
                  <a:lnTo>
                    <a:pt x="201930" y="60960"/>
                  </a:lnTo>
                  <a:lnTo>
                    <a:pt x="327660" y="217170"/>
                  </a:lnTo>
                  <a:lnTo>
                    <a:pt x="262890" y="281940"/>
                  </a:lnTo>
                  <a:lnTo>
                    <a:pt x="213360" y="274320"/>
                  </a:lnTo>
                  <a:lnTo>
                    <a:pt x="137160" y="339090"/>
                  </a:lnTo>
                  <a:lnTo>
                    <a:pt x="125730" y="373380"/>
                  </a:lnTo>
                  <a:lnTo>
                    <a:pt x="34290" y="346710"/>
                  </a:lnTo>
                  <a:lnTo>
                    <a:pt x="45720" y="243840"/>
                  </a:lnTo>
                  <a:lnTo>
                    <a:pt x="0" y="137160"/>
                  </a:lnTo>
                  <a:lnTo>
                    <a:pt x="68580" y="83820"/>
                  </a:lnTo>
                  <a:lnTo>
                    <a:pt x="4572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572C940-E806-4989-8D8C-9817CB59E03B}"/>
                </a:ext>
              </a:extLst>
            </p:cNvPr>
            <p:cNvSpPr/>
            <p:nvPr/>
          </p:nvSpPr>
          <p:spPr>
            <a:xfrm>
              <a:off x="2012151" y="3932541"/>
              <a:ext cx="184785" cy="121920"/>
            </a:xfrm>
            <a:custGeom>
              <a:avLst/>
              <a:gdLst>
                <a:gd name="connsiteX0" fmla="*/ 87630 w 184785"/>
                <a:gd name="connsiteY0" fmla="*/ 121920 h 121920"/>
                <a:gd name="connsiteX1" fmla="*/ 184785 w 184785"/>
                <a:gd name="connsiteY1" fmla="*/ 80010 h 121920"/>
                <a:gd name="connsiteX2" fmla="*/ 118110 w 184785"/>
                <a:gd name="connsiteY2" fmla="*/ 17145 h 121920"/>
                <a:gd name="connsiteX3" fmla="*/ 68580 w 184785"/>
                <a:gd name="connsiteY3" fmla="*/ 26670 h 121920"/>
                <a:gd name="connsiteX4" fmla="*/ 24765 w 184785"/>
                <a:gd name="connsiteY4" fmla="*/ 0 h 121920"/>
                <a:gd name="connsiteX5" fmla="*/ 0 w 184785"/>
                <a:gd name="connsiteY5" fmla="*/ 11430 h 121920"/>
                <a:gd name="connsiteX6" fmla="*/ 87630 w 184785"/>
                <a:gd name="connsiteY6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85" h="121920">
                  <a:moveTo>
                    <a:pt x="87630" y="121920"/>
                  </a:moveTo>
                  <a:lnTo>
                    <a:pt x="184785" y="80010"/>
                  </a:lnTo>
                  <a:lnTo>
                    <a:pt x="118110" y="17145"/>
                  </a:lnTo>
                  <a:lnTo>
                    <a:pt x="68580" y="26670"/>
                  </a:lnTo>
                  <a:lnTo>
                    <a:pt x="24765" y="0"/>
                  </a:lnTo>
                  <a:lnTo>
                    <a:pt x="0" y="11430"/>
                  </a:lnTo>
                  <a:lnTo>
                    <a:pt x="87630" y="12192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5C8BE06D-59F3-430B-90FF-7BEDE36D3B1B}"/>
                </a:ext>
              </a:extLst>
            </p:cNvPr>
            <p:cNvSpPr/>
            <p:nvPr/>
          </p:nvSpPr>
          <p:spPr>
            <a:xfrm>
              <a:off x="1911186" y="3953496"/>
              <a:ext cx="76200" cy="68580"/>
            </a:xfrm>
            <a:custGeom>
              <a:avLst/>
              <a:gdLst>
                <a:gd name="connsiteX0" fmla="*/ 0 w 76200"/>
                <a:gd name="connsiteY0" fmla="*/ 0 h 68580"/>
                <a:gd name="connsiteX1" fmla="*/ 62865 w 76200"/>
                <a:gd name="connsiteY1" fmla="*/ 19050 h 68580"/>
                <a:gd name="connsiteX2" fmla="*/ 76200 w 76200"/>
                <a:gd name="connsiteY2" fmla="*/ 45720 h 68580"/>
                <a:gd name="connsiteX3" fmla="*/ 34290 w 76200"/>
                <a:gd name="connsiteY3" fmla="*/ 68580 h 68580"/>
                <a:gd name="connsiteX4" fmla="*/ 0 w 76200"/>
                <a:gd name="connsiteY4" fmla="*/ 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8580">
                  <a:moveTo>
                    <a:pt x="0" y="0"/>
                  </a:moveTo>
                  <a:lnTo>
                    <a:pt x="62865" y="19050"/>
                  </a:lnTo>
                  <a:lnTo>
                    <a:pt x="76200" y="45720"/>
                  </a:lnTo>
                  <a:lnTo>
                    <a:pt x="34290" y="685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E2FDEF80-9597-4DEB-A4C6-2B5D61EDC41F}"/>
                </a:ext>
              </a:extLst>
            </p:cNvPr>
            <p:cNvSpPr/>
            <p:nvPr/>
          </p:nvSpPr>
          <p:spPr>
            <a:xfrm>
              <a:off x="1842606" y="3862056"/>
              <a:ext cx="150495" cy="64770"/>
            </a:xfrm>
            <a:custGeom>
              <a:avLst/>
              <a:gdLst>
                <a:gd name="connsiteX0" fmla="*/ 15240 w 150495"/>
                <a:gd name="connsiteY0" fmla="*/ 0 h 64770"/>
                <a:gd name="connsiteX1" fmla="*/ 83820 w 150495"/>
                <a:gd name="connsiteY1" fmla="*/ 26670 h 64770"/>
                <a:gd name="connsiteX2" fmla="*/ 150495 w 150495"/>
                <a:gd name="connsiteY2" fmla="*/ 24765 h 64770"/>
                <a:gd name="connsiteX3" fmla="*/ 133350 w 150495"/>
                <a:gd name="connsiteY3" fmla="*/ 64770 h 64770"/>
                <a:gd name="connsiteX4" fmla="*/ 68580 w 150495"/>
                <a:gd name="connsiteY4" fmla="*/ 47625 h 64770"/>
                <a:gd name="connsiteX5" fmla="*/ 0 w 150495"/>
                <a:gd name="connsiteY5" fmla="*/ 53340 h 64770"/>
                <a:gd name="connsiteX6" fmla="*/ 15240 w 150495"/>
                <a:gd name="connsiteY6" fmla="*/ 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495" h="64770">
                  <a:moveTo>
                    <a:pt x="15240" y="0"/>
                  </a:moveTo>
                  <a:lnTo>
                    <a:pt x="83820" y="26670"/>
                  </a:lnTo>
                  <a:lnTo>
                    <a:pt x="150495" y="24765"/>
                  </a:lnTo>
                  <a:lnTo>
                    <a:pt x="133350" y="64770"/>
                  </a:lnTo>
                  <a:lnTo>
                    <a:pt x="68580" y="47625"/>
                  </a:lnTo>
                  <a:lnTo>
                    <a:pt x="0" y="53340"/>
                  </a:lnTo>
                  <a:lnTo>
                    <a:pt x="1524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4C5A381-E30E-4A7E-85EF-9DD2E8482F0E}"/>
                </a:ext>
              </a:extLst>
            </p:cNvPr>
            <p:cNvSpPr/>
            <p:nvPr/>
          </p:nvSpPr>
          <p:spPr>
            <a:xfrm>
              <a:off x="1587336" y="3732516"/>
              <a:ext cx="169545" cy="135255"/>
            </a:xfrm>
            <a:custGeom>
              <a:avLst/>
              <a:gdLst>
                <a:gd name="connsiteX0" fmla="*/ 72390 w 169545"/>
                <a:gd name="connsiteY0" fmla="*/ 0 h 135255"/>
                <a:gd name="connsiteX1" fmla="*/ 161925 w 169545"/>
                <a:gd name="connsiteY1" fmla="*/ 85725 h 135255"/>
                <a:gd name="connsiteX2" fmla="*/ 169545 w 169545"/>
                <a:gd name="connsiteY2" fmla="*/ 112395 h 135255"/>
                <a:gd name="connsiteX3" fmla="*/ 118110 w 169545"/>
                <a:gd name="connsiteY3" fmla="*/ 135255 h 135255"/>
                <a:gd name="connsiteX4" fmla="*/ 97155 w 169545"/>
                <a:gd name="connsiteY4" fmla="*/ 118110 h 135255"/>
                <a:gd name="connsiteX5" fmla="*/ 57150 w 169545"/>
                <a:gd name="connsiteY5" fmla="*/ 121920 h 135255"/>
                <a:gd name="connsiteX6" fmla="*/ 0 w 169545"/>
                <a:gd name="connsiteY6" fmla="*/ 55245 h 135255"/>
                <a:gd name="connsiteX7" fmla="*/ 15240 w 169545"/>
                <a:gd name="connsiteY7" fmla="*/ 32385 h 135255"/>
                <a:gd name="connsiteX8" fmla="*/ 72390 w 169545"/>
                <a:gd name="connsiteY8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545" h="135255">
                  <a:moveTo>
                    <a:pt x="72390" y="0"/>
                  </a:moveTo>
                  <a:lnTo>
                    <a:pt x="161925" y="85725"/>
                  </a:lnTo>
                  <a:lnTo>
                    <a:pt x="169545" y="112395"/>
                  </a:lnTo>
                  <a:lnTo>
                    <a:pt x="118110" y="135255"/>
                  </a:lnTo>
                  <a:lnTo>
                    <a:pt x="97155" y="118110"/>
                  </a:lnTo>
                  <a:lnTo>
                    <a:pt x="57150" y="121920"/>
                  </a:lnTo>
                  <a:lnTo>
                    <a:pt x="0" y="55245"/>
                  </a:lnTo>
                  <a:lnTo>
                    <a:pt x="15240" y="32385"/>
                  </a:lnTo>
                  <a:lnTo>
                    <a:pt x="7239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4D76695-5D1B-4878-A264-B18E83DF1EA9}"/>
                </a:ext>
              </a:extLst>
            </p:cNvPr>
            <p:cNvSpPr/>
            <p:nvPr/>
          </p:nvSpPr>
          <p:spPr>
            <a:xfrm>
              <a:off x="1175856" y="3578211"/>
              <a:ext cx="152400" cy="114300"/>
            </a:xfrm>
            <a:custGeom>
              <a:avLst/>
              <a:gdLst>
                <a:gd name="connsiteX0" fmla="*/ 93345 w 152400"/>
                <a:gd name="connsiteY0" fmla="*/ 0 h 114300"/>
                <a:gd name="connsiteX1" fmla="*/ 152400 w 152400"/>
                <a:gd name="connsiteY1" fmla="*/ 26670 h 114300"/>
                <a:gd name="connsiteX2" fmla="*/ 108585 w 152400"/>
                <a:gd name="connsiteY2" fmla="*/ 114300 h 114300"/>
                <a:gd name="connsiteX3" fmla="*/ 0 w 152400"/>
                <a:gd name="connsiteY3" fmla="*/ 62865 h 114300"/>
                <a:gd name="connsiteX4" fmla="*/ 17145 w 152400"/>
                <a:gd name="connsiteY4" fmla="*/ 38100 h 114300"/>
                <a:gd name="connsiteX5" fmla="*/ 93345 w 152400"/>
                <a:gd name="connsiteY5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14300">
                  <a:moveTo>
                    <a:pt x="93345" y="0"/>
                  </a:moveTo>
                  <a:lnTo>
                    <a:pt x="152400" y="26670"/>
                  </a:lnTo>
                  <a:lnTo>
                    <a:pt x="108585" y="114300"/>
                  </a:lnTo>
                  <a:lnTo>
                    <a:pt x="0" y="62865"/>
                  </a:lnTo>
                  <a:lnTo>
                    <a:pt x="17145" y="38100"/>
                  </a:lnTo>
                  <a:lnTo>
                    <a:pt x="9334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86CC16E-434F-4D6A-82B6-E3B691E4E290}"/>
              </a:ext>
            </a:extLst>
          </p:cNvPr>
          <p:cNvSpPr/>
          <p:nvPr/>
        </p:nvSpPr>
        <p:spPr>
          <a:xfrm>
            <a:off x="6732120" y="657355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Includes all cuasterisk.com network partners, all clients under contract as of 5/30/2021</a:t>
            </a:r>
          </a:p>
        </p:txBody>
      </p:sp>
      <p:sp>
        <p:nvSpPr>
          <p:cNvPr id="202" name="Line 146">
            <a:extLst>
              <a:ext uri="{FF2B5EF4-FFF2-40B4-BE49-F238E27FC236}">
                <a16:creationId xmlns:a16="http://schemas.microsoft.com/office/drawing/2014/main" id="{21F4971C-3F8E-4C80-9E55-78ACEFEF8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6936" y="3056586"/>
            <a:ext cx="380764" cy="233563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AC2FC31-5377-4B88-BBE6-9024B266623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36" y="6254794"/>
            <a:ext cx="1416280" cy="549850"/>
          </a:xfrm>
          <a:prstGeom prst="rect">
            <a:avLst/>
          </a:prstGeom>
        </p:spPr>
      </p:pic>
      <p:sp>
        <p:nvSpPr>
          <p:cNvPr id="179" name="Line 142">
            <a:extLst>
              <a:ext uri="{FF2B5EF4-FFF2-40B4-BE49-F238E27FC236}">
                <a16:creationId xmlns:a16="http://schemas.microsoft.com/office/drawing/2014/main" id="{8BFC7144-6B5F-445F-ABDC-904F5ABE4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2246" y="3510401"/>
            <a:ext cx="228571" cy="121083"/>
          </a:xfrm>
          <a:prstGeom prst="line">
            <a:avLst/>
          </a:prstGeom>
          <a:noFill/>
          <a:ln w="12700">
            <a:solidFill>
              <a:schemeClr val="accent5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514A78-F0C4-4EF3-961E-756C4303B661}"/>
              </a:ext>
            </a:extLst>
          </p:cNvPr>
          <p:cNvGrpSpPr/>
          <p:nvPr/>
        </p:nvGrpSpPr>
        <p:grpSpPr>
          <a:xfrm>
            <a:off x="1883206" y="2646842"/>
            <a:ext cx="8676825" cy="4059833"/>
            <a:chOff x="1883206" y="2646842"/>
            <a:chExt cx="8676825" cy="4059833"/>
          </a:xfrm>
          <a:solidFill>
            <a:schemeClr val="accent3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7B929B-3333-41D1-B23E-AEDEC4BF1ED4}"/>
                </a:ext>
              </a:extLst>
            </p:cNvPr>
            <p:cNvSpPr/>
            <p:nvPr/>
          </p:nvSpPr>
          <p:spPr>
            <a:xfrm>
              <a:off x="1883206" y="6316150"/>
              <a:ext cx="517525" cy="390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35</a:t>
              </a:r>
            </a:p>
          </p:txBody>
        </p:sp>
        <p:sp>
          <p:nvSpPr>
            <p:cNvPr id="166" name="Rectangle 151">
              <a:extLst>
                <a:ext uri="{FF2B5EF4-FFF2-40B4-BE49-F238E27FC236}">
                  <a16:creationId xmlns:a16="http://schemas.microsoft.com/office/drawing/2014/main" id="{DB04B08B-7925-4427-89DC-E0C89D2DA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9944" y="3042367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33</a:t>
              </a:r>
            </a:p>
          </p:txBody>
        </p:sp>
        <p:sp>
          <p:nvSpPr>
            <p:cNvPr id="173" name="Rectangle 151">
              <a:extLst>
                <a:ext uri="{FF2B5EF4-FFF2-40B4-BE49-F238E27FC236}">
                  <a16:creationId xmlns:a16="http://schemas.microsoft.com/office/drawing/2014/main" id="{59A25235-2ACB-4783-BC4E-823DFD6D7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3308" y="2646842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77" name="Rectangle 151">
              <a:extLst>
                <a:ext uri="{FF2B5EF4-FFF2-40B4-BE49-F238E27FC236}">
                  <a16:creationId xmlns:a16="http://schemas.microsoft.com/office/drawing/2014/main" id="{E8259462-9333-4A97-8DEB-BEC11C575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8284" y="3483566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19A574-0CDF-4382-8411-26DB3BD6358F}"/>
              </a:ext>
            </a:extLst>
          </p:cNvPr>
          <p:cNvGrpSpPr/>
          <p:nvPr/>
        </p:nvGrpSpPr>
        <p:grpSpPr>
          <a:xfrm>
            <a:off x="1883206" y="2448986"/>
            <a:ext cx="9733919" cy="3353317"/>
            <a:chOff x="1883206" y="2448986"/>
            <a:chExt cx="9733919" cy="3353317"/>
          </a:xfrm>
          <a:solidFill>
            <a:schemeClr val="accent5"/>
          </a:solidFill>
        </p:grpSpPr>
        <p:sp>
          <p:nvSpPr>
            <p:cNvPr id="186" name="Rectangle 134">
              <a:extLst>
                <a:ext uri="{FF2B5EF4-FFF2-40B4-BE49-F238E27FC236}">
                  <a16:creationId xmlns:a16="http://schemas.microsoft.com/office/drawing/2014/main" id="{D61425CD-EC60-4812-9794-2BA7A1BBE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5" y="4484677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87" name="Rectangle 140">
              <a:extLst>
                <a:ext uri="{FF2B5EF4-FFF2-40B4-BE49-F238E27FC236}">
                  <a16:creationId xmlns:a16="http://schemas.microsoft.com/office/drawing/2014/main" id="{6D2A853B-2961-45CA-8491-83CC8070E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206" y="5405925"/>
              <a:ext cx="517525" cy="390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66</a:t>
              </a:r>
            </a:p>
          </p:txBody>
        </p:sp>
        <p:sp>
          <p:nvSpPr>
            <p:cNvPr id="188" name="Rectangle 143">
              <a:extLst>
                <a:ext uri="{FF2B5EF4-FFF2-40B4-BE49-F238E27FC236}">
                  <a16:creationId xmlns:a16="http://schemas.microsoft.com/office/drawing/2014/main" id="{46BDCAD7-7807-404F-AA56-8C585FB38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3546" y="3226481"/>
              <a:ext cx="290144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9" name="Rectangle 147">
              <a:extLst>
                <a:ext uri="{FF2B5EF4-FFF2-40B4-BE49-F238E27FC236}">
                  <a16:creationId xmlns:a16="http://schemas.microsoft.com/office/drawing/2014/main" id="{22CE0388-7246-4199-9FD2-D94ED15EA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5517" y="310990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0" name="Rectangle 134">
              <a:extLst>
                <a:ext uri="{FF2B5EF4-FFF2-40B4-BE49-F238E27FC236}">
                  <a16:creationId xmlns:a16="http://schemas.microsoft.com/office/drawing/2014/main" id="{07AB47E7-065D-4BF6-A28F-B48F019E6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5117" y="448150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1" name="Rectangle 143">
              <a:extLst>
                <a:ext uri="{FF2B5EF4-FFF2-40B4-BE49-F238E27FC236}">
                  <a16:creationId xmlns:a16="http://schemas.microsoft.com/office/drawing/2014/main" id="{9471FFEC-BD2A-4CEE-8982-7DC87589A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1209" y="5493884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92" name="Rectangle 134">
              <a:extLst>
                <a:ext uri="{FF2B5EF4-FFF2-40B4-BE49-F238E27FC236}">
                  <a16:creationId xmlns:a16="http://schemas.microsoft.com/office/drawing/2014/main" id="{56CF9294-3E20-4F75-B633-8123F86FC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917" y="4564612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3" name="Rectangle 134">
              <a:extLst>
                <a:ext uri="{FF2B5EF4-FFF2-40B4-BE49-F238E27FC236}">
                  <a16:creationId xmlns:a16="http://schemas.microsoft.com/office/drawing/2014/main" id="{3720AD55-C390-4420-B811-7C88AE065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5356" y="4303830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4" name="Rectangle 134">
              <a:extLst>
                <a:ext uri="{FF2B5EF4-FFF2-40B4-BE49-F238E27FC236}">
                  <a16:creationId xmlns:a16="http://schemas.microsoft.com/office/drawing/2014/main" id="{2AD81816-DDA3-433D-AAA7-6C8DE8E59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9341" y="3935259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5" name="Rectangle 134">
              <a:extLst>
                <a:ext uri="{FF2B5EF4-FFF2-40B4-BE49-F238E27FC236}">
                  <a16:creationId xmlns:a16="http://schemas.microsoft.com/office/drawing/2014/main" id="{834AAD3B-18CF-474A-8014-D6DCB549E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091" y="4617138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96" name="Rectangle 134">
              <a:extLst>
                <a:ext uri="{FF2B5EF4-FFF2-40B4-BE49-F238E27FC236}">
                  <a16:creationId xmlns:a16="http://schemas.microsoft.com/office/drawing/2014/main" id="{960343BC-79A8-4BB3-87B2-BB42AEABD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539" y="4089200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7" name="Rectangle 134">
              <a:extLst>
                <a:ext uri="{FF2B5EF4-FFF2-40B4-BE49-F238E27FC236}">
                  <a16:creationId xmlns:a16="http://schemas.microsoft.com/office/drawing/2014/main" id="{28E322D1-D912-4E05-ACA8-CD905BBA6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6247" y="3983331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8" name="Rectangle 134">
              <a:extLst>
                <a:ext uri="{FF2B5EF4-FFF2-40B4-BE49-F238E27FC236}">
                  <a16:creationId xmlns:a16="http://schemas.microsoft.com/office/drawing/2014/main" id="{CF26FEC7-CF8F-4C76-9946-08B6D3390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964" y="2448986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9" name="Rectangle 134">
              <a:extLst>
                <a:ext uri="{FF2B5EF4-FFF2-40B4-BE49-F238E27FC236}">
                  <a16:creationId xmlns:a16="http://schemas.microsoft.com/office/drawing/2014/main" id="{F0DD92C5-3EE5-4038-B46B-BD2B2CFF5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6527" y="3614733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0" name="Rectangle 147">
              <a:extLst>
                <a:ext uri="{FF2B5EF4-FFF2-40B4-BE49-F238E27FC236}">
                  <a16:creationId xmlns:a16="http://schemas.microsoft.com/office/drawing/2014/main" id="{8CE18D26-D489-4058-B291-463564FF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4449" y="3215634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4" name="Rectangle 134">
              <a:extLst>
                <a:ext uri="{FF2B5EF4-FFF2-40B4-BE49-F238E27FC236}">
                  <a16:creationId xmlns:a16="http://schemas.microsoft.com/office/drawing/2014/main" id="{44077E59-ED15-4F61-B919-C956E7C94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4117" y="486250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05" name="Rectangle 134">
              <a:extLst>
                <a:ext uri="{FF2B5EF4-FFF2-40B4-BE49-F238E27FC236}">
                  <a16:creationId xmlns:a16="http://schemas.microsoft.com/office/drawing/2014/main" id="{2E8E6AAE-C7A5-4DF4-982B-F31C321B4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82" y="4786302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207" name="Rectangle 134">
              <a:extLst>
                <a:ext uri="{FF2B5EF4-FFF2-40B4-BE49-F238E27FC236}">
                  <a16:creationId xmlns:a16="http://schemas.microsoft.com/office/drawing/2014/main" id="{ECBDFAC6-5E26-4DED-BFA9-511030A73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3802" y="3483566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8" name="Rectangle 134">
              <a:extLst>
                <a:ext uri="{FF2B5EF4-FFF2-40B4-BE49-F238E27FC236}">
                  <a16:creationId xmlns:a16="http://schemas.microsoft.com/office/drawing/2014/main" id="{7E173ACD-4D66-433B-A1B0-7911FCD4C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0072" y="2906374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09" name="Rectangle 134">
              <a:extLst>
                <a:ext uri="{FF2B5EF4-FFF2-40B4-BE49-F238E27FC236}">
                  <a16:creationId xmlns:a16="http://schemas.microsoft.com/office/drawing/2014/main" id="{137E2689-7923-4DB8-ADB9-B21CEF17A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887" y="415629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0" name="Rectangle 134">
              <a:extLst>
                <a:ext uri="{FF2B5EF4-FFF2-40B4-BE49-F238E27FC236}">
                  <a16:creationId xmlns:a16="http://schemas.microsoft.com/office/drawing/2014/main" id="{3E3ACD9E-546B-4C5D-80EE-EC1032ECD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9805" y="5389071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406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B22A-DFC1-4120-8734-928619CA90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Owners are here!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5669B-ED7A-411B-A040-0DD20F8EE2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cooperative rallying call that generates excitement and anticipation</a:t>
            </a:r>
          </a:p>
        </p:txBody>
      </p:sp>
      <p:pic>
        <p:nvPicPr>
          <p:cNvPr id="9" name="Picture 8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4BCD4D34-5C5D-48E4-93D6-3CB7AEC1D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96" y="1158902"/>
            <a:ext cx="5569848" cy="3167449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E89150B-158F-46C5-BE86-10DC8E88BFC1}"/>
              </a:ext>
            </a:extLst>
          </p:cNvPr>
          <p:cNvSpPr/>
          <p:nvPr/>
        </p:nvSpPr>
        <p:spPr>
          <a:xfrm rot="5566456">
            <a:off x="8289890" y="2451798"/>
            <a:ext cx="462224" cy="442127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4EAD3E3-1C38-48B0-B92C-B9C5EDDBEE71}"/>
              </a:ext>
            </a:extLst>
          </p:cNvPr>
          <p:cNvGrpSpPr/>
          <p:nvPr/>
        </p:nvGrpSpPr>
        <p:grpSpPr>
          <a:xfrm>
            <a:off x="10828189" y="5734049"/>
            <a:ext cx="512763" cy="420877"/>
            <a:chOff x="9829800" y="5521270"/>
            <a:chExt cx="1032164" cy="847203"/>
          </a:xfrm>
          <a:solidFill>
            <a:schemeClr val="accent1"/>
          </a:solidFill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F22F17C-C19A-47F0-9AC2-62FBF52600F4}"/>
                </a:ext>
              </a:extLst>
            </p:cNvPr>
            <p:cNvSpPr/>
            <p:nvPr/>
          </p:nvSpPr>
          <p:spPr>
            <a:xfrm>
              <a:off x="10120745" y="6107545"/>
              <a:ext cx="738910" cy="260928"/>
            </a:xfrm>
            <a:custGeom>
              <a:avLst/>
              <a:gdLst>
                <a:gd name="connsiteX0" fmla="*/ 505691 w 738910"/>
                <a:gd name="connsiteY0" fmla="*/ 175491 h 260928"/>
                <a:gd name="connsiteX1" fmla="*/ 514928 w 738910"/>
                <a:gd name="connsiteY1" fmla="*/ 120073 h 260928"/>
                <a:gd name="connsiteX2" fmla="*/ 563419 w 738910"/>
                <a:gd name="connsiteY2" fmla="*/ 122382 h 260928"/>
                <a:gd name="connsiteX3" fmla="*/ 565728 w 738910"/>
                <a:gd name="connsiteY3" fmla="*/ 140855 h 260928"/>
                <a:gd name="connsiteX4" fmla="*/ 725055 w 738910"/>
                <a:gd name="connsiteY4" fmla="*/ 113146 h 260928"/>
                <a:gd name="connsiteX5" fmla="*/ 738910 w 738910"/>
                <a:gd name="connsiteY5" fmla="*/ 87746 h 260928"/>
                <a:gd name="connsiteX6" fmla="*/ 692728 w 738910"/>
                <a:gd name="connsiteY6" fmla="*/ 46182 h 260928"/>
                <a:gd name="connsiteX7" fmla="*/ 591128 w 738910"/>
                <a:gd name="connsiteY7" fmla="*/ 53110 h 260928"/>
                <a:gd name="connsiteX8" fmla="*/ 480291 w 738910"/>
                <a:gd name="connsiteY8" fmla="*/ 46182 h 260928"/>
                <a:gd name="connsiteX9" fmla="*/ 441037 w 738910"/>
                <a:gd name="connsiteY9" fmla="*/ 87746 h 260928"/>
                <a:gd name="connsiteX10" fmla="*/ 399473 w 738910"/>
                <a:gd name="connsiteY10" fmla="*/ 64655 h 260928"/>
                <a:gd name="connsiteX11" fmla="*/ 378691 w 738910"/>
                <a:gd name="connsiteY11" fmla="*/ 69273 h 260928"/>
                <a:gd name="connsiteX12" fmla="*/ 346364 w 738910"/>
                <a:gd name="connsiteY12" fmla="*/ 30019 h 260928"/>
                <a:gd name="connsiteX13" fmla="*/ 240146 w 738910"/>
                <a:gd name="connsiteY13" fmla="*/ 0 h 260928"/>
                <a:gd name="connsiteX14" fmla="*/ 210128 w 738910"/>
                <a:gd name="connsiteY14" fmla="*/ 11546 h 260928"/>
                <a:gd name="connsiteX15" fmla="*/ 166255 w 738910"/>
                <a:gd name="connsiteY15" fmla="*/ 50800 h 260928"/>
                <a:gd name="connsiteX16" fmla="*/ 83128 w 738910"/>
                <a:gd name="connsiteY16" fmla="*/ 46182 h 260928"/>
                <a:gd name="connsiteX17" fmla="*/ 71582 w 738910"/>
                <a:gd name="connsiteY17" fmla="*/ 43873 h 260928"/>
                <a:gd name="connsiteX18" fmla="*/ 16164 w 738910"/>
                <a:gd name="connsiteY18" fmla="*/ 69273 h 260928"/>
                <a:gd name="connsiteX19" fmla="*/ 16164 w 738910"/>
                <a:gd name="connsiteY19" fmla="*/ 117764 h 260928"/>
                <a:gd name="connsiteX20" fmla="*/ 43873 w 738910"/>
                <a:gd name="connsiteY20" fmla="*/ 150091 h 260928"/>
                <a:gd name="connsiteX21" fmla="*/ 0 w 738910"/>
                <a:gd name="connsiteY21" fmla="*/ 256310 h 260928"/>
                <a:gd name="connsiteX22" fmla="*/ 6928 w 738910"/>
                <a:gd name="connsiteY22" fmla="*/ 260928 h 260928"/>
                <a:gd name="connsiteX23" fmla="*/ 66964 w 738910"/>
                <a:gd name="connsiteY23" fmla="*/ 244764 h 260928"/>
                <a:gd name="connsiteX24" fmla="*/ 138546 w 738910"/>
                <a:gd name="connsiteY24" fmla="*/ 237837 h 260928"/>
                <a:gd name="connsiteX25" fmla="*/ 154710 w 738910"/>
                <a:gd name="connsiteY25" fmla="*/ 260928 h 260928"/>
                <a:gd name="connsiteX26" fmla="*/ 205510 w 738910"/>
                <a:gd name="connsiteY26" fmla="*/ 219364 h 260928"/>
                <a:gd name="connsiteX27" fmla="*/ 267855 w 738910"/>
                <a:gd name="connsiteY27" fmla="*/ 217055 h 260928"/>
                <a:gd name="connsiteX28" fmla="*/ 304800 w 738910"/>
                <a:gd name="connsiteY28" fmla="*/ 228600 h 260928"/>
                <a:gd name="connsiteX29" fmla="*/ 362528 w 738910"/>
                <a:gd name="connsiteY29" fmla="*/ 193964 h 260928"/>
                <a:gd name="connsiteX30" fmla="*/ 399473 w 738910"/>
                <a:gd name="connsiteY30" fmla="*/ 214746 h 260928"/>
                <a:gd name="connsiteX31" fmla="*/ 505691 w 738910"/>
                <a:gd name="connsiteY31" fmla="*/ 175491 h 26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8910" h="260928">
                  <a:moveTo>
                    <a:pt x="505691" y="175491"/>
                  </a:moveTo>
                  <a:lnTo>
                    <a:pt x="514928" y="120073"/>
                  </a:lnTo>
                  <a:lnTo>
                    <a:pt x="563419" y="122382"/>
                  </a:lnTo>
                  <a:lnTo>
                    <a:pt x="565728" y="140855"/>
                  </a:lnTo>
                  <a:lnTo>
                    <a:pt x="725055" y="113146"/>
                  </a:lnTo>
                  <a:lnTo>
                    <a:pt x="738910" y="87746"/>
                  </a:lnTo>
                  <a:lnTo>
                    <a:pt x="692728" y="46182"/>
                  </a:lnTo>
                  <a:lnTo>
                    <a:pt x="591128" y="53110"/>
                  </a:lnTo>
                  <a:lnTo>
                    <a:pt x="480291" y="46182"/>
                  </a:lnTo>
                  <a:lnTo>
                    <a:pt x="441037" y="87746"/>
                  </a:lnTo>
                  <a:lnTo>
                    <a:pt x="399473" y="64655"/>
                  </a:lnTo>
                  <a:lnTo>
                    <a:pt x="378691" y="69273"/>
                  </a:lnTo>
                  <a:lnTo>
                    <a:pt x="346364" y="30019"/>
                  </a:lnTo>
                  <a:lnTo>
                    <a:pt x="240146" y="0"/>
                  </a:lnTo>
                  <a:lnTo>
                    <a:pt x="210128" y="11546"/>
                  </a:lnTo>
                  <a:lnTo>
                    <a:pt x="166255" y="50800"/>
                  </a:lnTo>
                  <a:lnTo>
                    <a:pt x="83128" y="46182"/>
                  </a:lnTo>
                  <a:lnTo>
                    <a:pt x="71582" y="43873"/>
                  </a:lnTo>
                  <a:lnTo>
                    <a:pt x="16164" y="69273"/>
                  </a:lnTo>
                  <a:lnTo>
                    <a:pt x="16164" y="117764"/>
                  </a:lnTo>
                  <a:lnTo>
                    <a:pt x="43873" y="150091"/>
                  </a:lnTo>
                  <a:lnTo>
                    <a:pt x="0" y="256310"/>
                  </a:lnTo>
                  <a:lnTo>
                    <a:pt x="6928" y="260928"/>
                  </a:lnTo>
                  <a:lnTo>
                    <a:pt x="66964" y="244764"/>
                  </a:lnTo>
                  <a:lnTo>
                    <a:pt x="138546" y="237837"/>
                  </a:lnTo>
                  <a:lnTo>
                    <a:pt x="154710" y="260928"/>
                  </a:lnTo>
                  <a:lnTo>
                    <a:pt x="205510" y="219364"/>
                  </a:lnTo>
                  <a:lnTo>
                    <a:pt x="267855" y="217055"/>
                  </a:lnTo>
                  <a:lnTo>
                    <a:pt x="304800" y="228600"/>
                  </a:lnTo>
                  <a:lnTo>
                    <a:pt x="362528" y="193964"/>
                  </a:lnTo>
                  <a:lnTo>
                    <a:pt x="399473" y="214746"/>
                  </a:lnTo>
                  <a:lnTo>
                    <a:pt x="505691" y="17549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A880DC4-1042-478E-9630-EF90A64A89D5}"/>
                </a:ext>
              </a:extLst>
            </p:cNvPr>
            <p:cNvSpPr/>
            <p:nvPr/>
          </p:nvSpPr>
          <p:spPr>
            <a:xfrm>
              <a:off x="10554855" y="5601234"/>
              <a:ext cx="307109" cy="199202"/>
            </a:xfrm>
            <a:custGeom>
              <a:avLst/>
              <a:gdLst>
                <a:gd name="connsiteX0" fmla="*/ 113145 w 307109"/>
                <a:gd name="connsiteY0" fmla="*/ 34637 h 177800"/>
                <a:gd name="connsiteX1" fmla="*/ 4618 w 307109"/>
                <a:gd name="connsiteY1" fmla="*/ 80819 h 177800"/>
                <a:gd name="connsiteX2" fmla="*/ 0 w 307109"/>
                <a:gd name="connsiteY2" fmla="*/ 138546 h 177800"/>
                <a:gd name="connsiteX3" fmla="*/ 55418 w 307109"/>
                <a:gd name="connsiteY3" fmla="*/ 145473 h 177800"/>
                <a:gd name="connsiteX4" fmla="*/ 90054 w 307109"/>
                <a:gd name="connsiteY4" fmla="*/ 147782 h 177800"/>
                <a:gd name="connsiteX5" fmla="*/ 124690 w 307109"/>
                <a:gd name="connsiteY5" fmla="*/ 108528 h 177800"/>
                <a:gd name="connsiteX6" fmla="*/ 175490 w 307109"/>
                <a:gd name="connsiteY6" fmla="*/ 159328 h 177800"/>
                <a:gd name="connsiteX7" fmla="*/ 237836 w 307109"/>
                <a:gd name="connsiteY7" fmla="*/ 177800 h 177800"/>
                <a:gd name="connsiteX8" fmla="*/ 242454 w 307109"/>
                <a:gd name="connsiteY8" fmla="*/ 150091 h 177800"/>
                <a:gd name="connsiteX9" fmla="*/ 219363 w 307109"/>
                <a:gd name="connsiteY9" fmla="*/ 108528 h 177800"/>
                <a:gd name="connsiteX10" fmla="*/ 263236 w 307109"/>
                <a:gd name="connsiteY10" fmla="*/ 115455 h 177800"/>
                <a:gd name="connsiteX11" fmla="*/ 263236 w 307109"/>
                <a:gd name="connsiteY11" fmla="*/ 92364 h 177800"/>
                <a:gd name="connsiteX12" fmla="*/ 307109 w 307109"/>
                <a:gd name="connsiteY12" fmla="*/ 73891 h 177800"/>
                <a:gd name="connsiteX13" fmla="*/ 207818 w 307109"/>
                <a:gd name="connsiteY13" fmla="*/ 39255 h 177800"/>
                <a:gd name="connsiteX14" fmla="*/ 284018 w 307109"/>
                <a:gd name="connsiteY14" fmla="*/ 30019 h 177800"/>
                <a:gd name="connsiteX15" fmla="*/ 223981 w 307109"/>
                <a:gd name="connsiteY15" fmla="*/ 2309 h 177800"/>
                <a:gd name="connsiteX16" fmla="*/ 196272 w 307109"/>
                <a:gd name="connsiteY16" fmla="*/ 0 h 177800"/>
                <a:gd name="connsiteX17" fmla="*/ 113145 w 307109"/>
                <a:gd name="connsiteY17" fmla="*/ 34637 h 177800"/>
                <a:gd name="connsiteX0" fmla="*/ 113145 w 307109"/>
                <a:gd name="connsiteY0" fmla="*/ 56039 h 199202"/>
                <a:gd name="connsiteX1" fmla="*/ 4618 w 307109"/>
                <a:gd name="connsiteY1" fmla="*/ 102221 h 199202"/>
                <a:gd name="connsiteX2" fmla="*/ 0 w 307109"/>
                <a:gd name="connsiteY2" fmla="*/ 159948 h 199202"/>
                <a:gd name="connsiteX3" fmla="*/ 55418 w 307109"/>
                <a:gd name="connsiteY3" fmla="*/ 166875 h 199202"/>
                <a:gd name="connsiteX4" fmla="*/ 90054 w 307109"/>
                <a:gd name="connsiteY4" fmla="*/ 169184 h 199202"/>
                <a:gd name="connsiteX5" fmla="*/ 124690 w 307109"/>
                <a:gd name="connsiteY5" fmla="*/ 129930 h 199202"/>
                <a:gd name="connsiteX6" fmla="*/ 175490 w 307109"/>
                <a:gd name="connsiteY6" fmla="*/ 180730 h 199202"/>
                <a:gd name="connsiteX7" fmla="*/ 237836 w 307109"/>
                <a:gd name="connsiteY7" fmla="*/ 199202 h 199202"/>
                <a:gd name="connsiteX8" fmla="*/ 242454 w 307109"/>
                <a:gd name="connsiteY8" fmla="*/ 171493 h 199202"/>
                <a:gd name="connsiteX9" fmla="*/ 219363 w 307109"/>
                <a:gd name="connsiteY9" fmla="*/ 129930 h 199202"/>
                <a:gd name="connsiteX10" fmla="*/ 263236 w 307109"/>
                <a:gd name="connsiteY10" fmla="*/ 136857 h 199202"/>
                <a:gd name="connsiteX11" fmla="*/ 263236 w 307109"/>
                <a:gd name="connsiteY11" fmla="*/ 113766 h 199202"/>
                <a:gd name="connsiteX12" fmla="*/ 307109 w 307109"/>
                <a:gd name="connsiteY12" fmla="*/ 95293 h 199202"/>
                <a:gd name="connsiteX13" fmla="*/ 207818 w 307109"/>
                <a:gd name="connsiteY13" fmla="*/ 60657 h 199202"/>
                <a:gd name="connsiteX14" fmla="*/ 284018 w 307109"/>
                <a:gd name="connsiteY14" fmla="*/ 51421 h 199202"/>
                <a:gd name="connsiteX15" fmla="*/ 223981 w 307109"/>
                <a:gd name="connsiteY15" fmla="*/ 23711 h 199202"/>
                <a:gd name="connsiteX16" fmla="*/ 196272 w 307109"/>
                <a:gd name="connsiteY16" fmla="*/ 21402 h 199202"/>
                <a:gd name="connsiteX17" fmla="*/ 129309 w 307109"/>
                <a:gd name="connsiteY17" fmla="*/ 621 h 199202"/>
                <a:gd name="connsiteX18" fmla="*/ 113145 w 307109"/>
                <a:gd name="connsiteY18" fmla="*/ 56039 h 19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109" h="199202">
                  <a:moveTo>
                    <a:pt x="113145" y="56039"/>
                  </a:moveTo>
                  <a:lnTo>
                    <a:pt x="4618" y="102221"/>
                  </a:lnTo>
                  <a:lnTo>
                    <a:pt x="0" y="159948"/>
                  </a:lnTo>
                  <a:lnTo>
                    <a:pt x="55418" y="166875"/>
                  </a:lnTo>
                  <a:lnTo>
                    <a:pt x="90054" y="169184"/>
                  </a:lnTo>
                  <a:lnTo>
                    <a:pt x="124690" y="129930"/>
                  </a:lnTo>
                  <a:lnTo>
                    <a:pt x="175490" y="180730"/>
                  </a:lnTo>
                  <a:lnTo>
                    <a:pt x="237836" y="199202"/>
                  </a:lnTo>
                  <a:lnTo>
                    <a:pt x="242454" y="171493"/>
                  </a:lnTo>
                  <a:lnTo>
                    <a:pt x="219363" y="129930"/>
                  </a:lnTo>
                  <a:lnTo>
                    <a:pt x="263236" y="136857"/>
                  </a:lnTo>
                  <a:lnTo>
                    <a:pt x="263236" y="113766"/>
                  </a:lnTo>
                  <a:lnTo>
                    <a:pt x="307109" y="95293"/>
                  </a:lnTo>
                  <a:lnTo>
                    <a:pt x="207818" y="60657"/>
                  </a:lnTo>
                  <a:lnTo>
                    <a:pt x="284018" y="51421"/>
                  </a:lnTo>
                  <a:lnTo>
                    <a:pt x="223981" y="23711"/>
                  </a:lnTo>
                  <a:lnTo>
                    <a:pt x="196272" y="21402"/>
                  </a:lnTo>
                  <a:cubicBezTo>
                    <a:pt x="180878" y="26790"/>
                    <a:pt x="144703" y="-4767"/>
                    <a:pt x="129309" y="621"/>
                  </a:cubicBezTo>
                  <a:lnTo>
                    <a:pt x="113145" y="560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ABE5C04-67A9-4D2C-83A7-A7DF51A102F7}"/>
                </a:ext>
              </a:extLst>
            </p:cNvPr>
            <p:cNvSpPr/>
            <p:nvPr/>
          </p:nvSpPr>
          <p:spPr>
            <a:xfrm>
              <a:off x="9829800" y="5584659"/>
              <a:ext cx="643689" cy="218574"/>
            </a:xfrm>
            <a:custGeom>
              <a:avLst/>
              <a:gdLst>
                <a:gd name="connsiteX0" fmla="*/ 368968 w 643689"/>
                <a:gd name="connsiteY0" fmla="*/ 0 h 220579"/>
                <a:gd name="connsiteX1" fmla="*/ 397042 w 643689"/>
                <a:gd name="connsiteY1" fmla="*/ 36094 h 220579"/>
                <a:gd name="connsiteX2" fmla="*/ 431132 w 643689"/>
                <a:gd name="connsiteY2" fmla="*/ 30079 h 220579"/>
                <a:gd name="connsiteX3" fmla="*/ 479258 w 643689"/>
                <a:gd name="connsiteY3" fmla="*/ 28073 h 220579"/>
                <a:gd name="connsiteX4" fmla="*/ 577516 w 643689"/>
                <a:gd name="connsiteY4" fmla="*/ 92242 h 220579"/>
                <a:gd name="connsiteX5" fmla="*/ 617621 w 643689"/>
                <a:gd name="connsiteY5" fmla="*/ 154405 h 220579"/>
                <a:gd name="connsiteX6" fmla="*/ 605589 w 643689"/>
                <a:gd name="connsiteY6" fmla="*/ 170447 h 220579"/>
                <a:gd name="connsiteX7" fmla="*/ 643689 w 643689"/>
                <a:gd name="connsiteY7" fmla="*/ 190500 h 220579"/>
                <a:gd name="connsiteX8" fmla="*/ 621632 w 643689"/>
                <a:gd name="connsiteY8" fmla="*/ 202531 h 220579"/>
                <a:gd name="connsiteX9" fmla="*/ 557463 w 643689"/>
                <a:gd name="connsiteY9" fmla="*/ 178468 h 220579"/>
                <a:gd name="connsiteX10" fmla="*/ 485274 w 643689"/>
                <a:gd name="connsiteY10" fmla="*/ 172452 h 220579"/>
                <a:gd name="connsiteX11" fmla="*/ 509337 w 643689"/>
                <a:gd name="connsiteY11" fmla="*/ 202531 h 220579"/>
                <a:gd name="connsiteX12" fmla="*/ 547437 w 643689"/>
                <a:gd name="connsiteY12" fmla="*/ 206542 h 220579"/>
                <a:gd name="connsiteX13" fmla="*/ 493295 w 643689"/>
                <a:gd name="connsiteY13" fmla="*/ 220579 h 220579"/>
                <a:gd name="connsiteX14" fmla="*/ 465221 w 643689"/>
                <a:gd name="connsiteY14" fmla="*/ 182479 h 220579"/>
                <a:gd name="connsiteX15" fmla="*/ 395037 w 643689"/>
                <a:gd name="connsiteY15" fmla="*/ 186489 h 220579"/>
                <a:gd name="connsiteX16" fmla="*/ 385011 w 643689"/>
                <a:gd name="connsiteY16" fmla="*/ 166436 h 220579"/>
                <a:gd name="connsiteX17" fmla="*/ 378995 w 643689"/>
                <a:gd name="connsiteY17" fmla="*/ 134352 h 220579"/>
                <a:gd name="connsiteX18" fmla="*/ 401053 w 643689"/>
                <a:gd name="connsiteY18" fmla="*/ 120315 h 220579"/>
                <a:gd name="connsiteX19" fmla="*/ 352926 w 643689"/>
                <a:gd name="connsiteY19" fmla="*/ 88231 h 220579"/>
                <a:gd name="connsiteX20" fmla="*/ 326858 w 643689"/>
                <a:gd name="connsiteY20" fmla="*/ 118310 h 220579"/>
                <a:gd name="connsiteX21" fmla="*/ 350921 w 643689"/>
                <a:gd name="connsiteY21" fmla="*/ 146384 h 220579"/>
                <a:gd name="connsiteX22" fmla="*/ 356937 w 643689"/>
                <a:gd name="connsiteY22" fmla="*/ 170447 h 220579"/>
                <a:gd name="connsiteX23" fmla="*/ 336884 w 643689"/>
                <a:gd name="connsiteY23" fmla="*/ 170447 h 220579"/>
                <a:gd name="connsiteX24" fmla="*/ 312821 w 643689"/>
                <a:gd name="connsiteY24" fmla="*/ 192505 h 220579"/>
                <a:gd name="connsiteX25" fmla="*/ 284747 w 643689"/>
                <a:gd name="connsiteY25" fmla="*/ 190500 h 220579"/>
                <a:gd name="connsiteX26" fmla="*/ 282742 w 643689"/>
                <a:gd name="connsiteY26" fmla="*/ 164431 h 220579"/>
                <a:gd name="connsiteX27" fmla="*/ 322847 w 643689"/>
                <a:gd name="connsiteY27" fmla="*/ 156410 h 220579"/>
                <a:gd name="connsiteX28" fmla="*/ 306805 w 643689"/>
                <a:gd name="connsiteY28" fmla="*/ 134352 h 220579"/>
                <a:gd name="connsiteX29" fmla="*/ 320842 w 643689"/>
                <a:gd name="connsiteY29" fmla="*/ 120315 h 220579"/>
                <a:gd name="connsiteX30" fmla="*/ 292768 w 643689"/>
                <a:gd name="connsiteY30" fmla="*/ 116305 h 220579"/>
                <a:gd name="connsiteX31" fmla="*/ 290763 w 643689"/>
                <a:gd name="connsiteY31" fmla="*/ 140368 h 220579"/>
                <a:gd name="connsiteX32" fmla="*/ 272716 w 643689"/>
                <a:gd name="connsiteY32" fmla="*/ 158415 h 220579"/>
                <a:gd name="connsiteX33" fmla="*/ 238626 w 643689"/>
                <a:gd name="connsiteY33" fmla="*/ 140368 h 220579"/>
                <a:gd name="connsiteX34" fmla="*/ 200526 w 643689"/>
                <a:gd name="connsiteY34" fmla="*/ 120315 h 220579"/>
                <a:gd name="connsiteX35" fmla="*/ 198521 w 643689"/>
                <a:gd name="connsiteY35" fmla="*/ 106279 h 220579"/>
                <a:gd name="connsiteX36" fmla="*/ 168442 w 643689"/>
                <a:gd name="connsiteY36" fmla="*/ 114300 h 220579"/>
                <a:gd name="connsiteX37" fmla="*/ 142374 w 643689"/>
                <a:gd name="connsiteY37" fmla="*/ 108284 h 220579"/>
                <a:gd name="connsiteX38" fmla="*/ 100263 w 643689"/>
                <a:gd name="connsiteY38" fmla="*/ 110289 h 220579"/>
                <a:gd name="connsiteX39" fmla="*/ 80211 w 643689"/>
                <a:gd name="connsiteY39" fmla="*/ 96252 h 220579"/>
                <a:gd name="connsiteX40" fmla="*/ 44116 w 643689"/>
                <a:gd name="connsiteY40" fmla="*/ 70184 h 220579"/>
                <a:gd name="connsiteX41" fmla="*/ 0 w 643689"/>
                <a:gd name="connsiteY41" fmla="*/ 28073 h 220579"/>
                <a:gd name="connsiteX42" fmla="*/ 58153 w 643689"/>
                <a:gd name="connsiteY42" fmla="*/ 34089 h 220579"/>
                <a:gd name="connsiteX43" fmla="*/ 86226 w 643689"/>
                <a:gd name="connsiteY43" fmla="*/ 72189 h 220579"/>
                <a:gd name="connsiteX44" fmla="*/ 106279 w 643689"/>
                <a:gd name="connsiteY44" fmla="*/ 56147 h 220579"/>
                <a:gd name="connsiteX45" fmla="*/ 164432 w 643689"/>
                <a:gd name="connsiteY45" fmla="*/ 50131 h 220579"/>
                <a:gd name="connsiteX46" fmla="*/ 212558 w 643689"/>
                <a:gd name="connsiteY46" fmla="*/ 22058 h 220579"/>
                <a:gd name="connsiteX47" fmla="*/ 252663 w 643689"/>
                <a:gd name="connsiteY47" fmla="*/ 14036 h 220579"/>
                <a:gd name="connsiteX48" fmla="*/ 300789 w 643689"/>
                <a:gd name="connsiteY48" fmla="*/ 2005 h 220579"/>
                <a:gd name="connsiteX49" fmla="*/ 368968 w 643689"/>
                <a:gd name="connsiteY49" fmla="*/ 0 h 220579"/>
                <a:gd name="connsiteX0" fmla="*/ 340894 w 643689"/>
                <a:gd name="connsiteY0" fmla="*/ 38101 h 218574"/>
                <a:gd name="connsiteX1" fmla="*/ 397042 w 643689"/>
                <a:gd name="connsiteY1" fmla="*/ 34089 h 218574"/>
                <a:gd name="connsiteX2" fmla="*/ 431132 w 643689"/>
                <a:gd name="connsiteY2" fmla="*/ 28074 h 218574"/>
                <a:gd name="connsiteX3" fmla="*/ 479258 w 643689"/>
                <a:gd name="connsiteY3" fmla="*/ 26068 h 218574"/>
                <a:gd name="connsiteX4" fmla="*/ 577516 w 643689"/>
                <a:gd name="connsiteY4" fmla="*/ 90237 h 218574"/>
                <a:gd name="connsiteX5" fmla="*/ 617621 w 643689"/>
                <a:gd name="connsiteY5" fmla="*/ 152400 h 218574"/>
                <a:gd name="connsiteX6" fmla="*/ 605589 w 643689"/>
                <a:gd name="connsiteY6" fmla="*/ 168442 h 218574"/>
                <a:gd name="connsiteX7" fmla="*/ 643689 w 643689"/>
                <a:gd name="connsiteY7" fmla="*/ 188495 h 218574"/>
                <a:gd name="connsiteX8" fmla="*/ 621632 w 643689"/>
                <a:gd name="connsiteY8" fmla="*/ 200526 h 218574"/>
                <a:gd name="connsiteX9" fmla="*/ 557463 w 643689"/>
                <a:gd name="connsiteY9" fmla="*/ 176463 h 218574"/>
                <a:gd name="connsiteX10" fmla="*/ 485274 w 643689"/>
                <a:gd name="connsiteY10" fmla="*/ 170447 h 218574"/>
                <a:gd name="connsiteX11" fmla="*/ 509337 w 643689"/>
                <a:gd name="connsiteY11" fmla="*/ 200526 h 218574"/>
                <a:gd name="connsiteX12" fmla="*/ 547437 w 643689"/>
                <a:gd name="connsiteY12" fmla="*/ 204537 h 218574"/>
                <a:gd name="connsiteX13" fmla="*/ 493295 w 643689"/>
                <a:gd name="connsiteY13" fmla="*/ 218574 h 218574"/>
                <a:gd name="connsiteX14" fmla="*/ 465221 w 643689"/>
                <a:gd name="connsiteY14" fmla="*/ 180474 h 218574"/>
                <a:gd name="connsiteX15" fmla="*/ 395037 w 643689"/>
                <a:gd name="connsiteY15" fmla="*/ 184484 h 218574"/>
                <a:gd name="connsiteX16" fmla="*/ 385011 w 643689"/>
                <a:gd name="connsiteY16" fmla="*/ 164431 h 218574"/>
                <a:gd name="connsiteX17" fmla="*/ 378995 w 643689"/>
                <a:gd name="connsiteY17" fmla="*/ 132347 h 218574"/>
                <a:gd name="connsiteX18" fmla="*/ 401053 w 643689"/>
                <a:gd name="connsiteY18" fmla="*/ 118310 h 218574"/>
                <a:gd name="connsiteX19" fmla="*/ 352926 w 643689"/>
                <a:gd name="connsiteY19" fmla="*/ 86226 h 218574"/>
                <a:gd name="connsiteX20" fmla="*/ 326858 w 643689"/>
                <a:gd name="connsiteY20" fmla="*/ 116305 h 218574"/>
                <a:gd name="connsiteX21" fmla="*/ 350921 w 643689"/>
                <a:gd name="connsiteY21" fmla="*/ 144379 h 218574"/>
                <a:gd name="connsiteX22" fmla="*/ 356937 w 643689"/>
                <a:gd name="connsiteY22" fmla="*/ 168442 h 218574"/>
                <a:gd name="connsiteX23" fmla="*/ 336884 w 643689"/>
                <a:gd name="connsiteY23" fmla="*/ 168442 h 218574"/>
                <a:gd name="connsiteX24" fmla="*/ 312821 w 643689"/>
                <a:gd name="connsiteY24" fmla="*/ 190500 h 218574"/>
                <a:gd name="connsiteX25" fmla="*/ 284747 w 643689"/>
                <a:gd name="connsiteY25" fmla="*/ 188495 h 218574"/>
                <a:gd name="connsiteX26" fmla="*/ 282742 w 643689"/>
                <a:gd name="connsiteY26" fmla="*/ 162426 h 218574"/>
                <a:gd name="connsiteX27" fmla="*/ 322847 w 643689"/>
                <a:gd name="connsiteY27" fmla="*/ 154405 h 218574"/>
                <a:gd name="connsiteX28" fmla="*/ 306805 w 643689"/>
                <a:gd name="connsiteY28" fmla="*/ 132347 h 218574"/>
                <a:gd name="connsiteX29" fmla="*/ 320842 w 643689"/>
                <a:gd name="connsiteY29" fmla="*/ 118310 h 218574"/>
                <a:gd name="connsiteX30" fmla="*/ 292768 w 643689"/>
                <a:gd name="connsiteY30" fmla="*/ 114300 h 218574"/>
                <a:gd name="connsiteX31" fmla="*/ 290763 w 643689"/>
                <a:gd name="connsiteY31" fmla="*/ 138363 h 218574"/>
                <a:gd name="connsiteX32" fmla="*/ 272716 w 643689"/>
                <a:gd name="connsiteY32" fmla="*/ 156410 h 218574"/>
                <a:gd name="connsiteX33" fmla="*/ 238626 w 643689"/>
                <a:gd name="connsiteY33" fmla="*/ 138363 h 218574"/>
                <a:gd name="connsiteX34" fmla="*/ 200526 w 643689"/>
                <a:gd name="connsiteY34" fmla="*/ 118310 h 218574"/>
                <a:gd name="connsiteX35" fmla="*/ 198521 w 643689"/>
                <a:gd name="connsiteY35" fmla="*/ 104274 h 218574"/>
                <a:gd name="connsiteX36" fmla="*/ 168442 w 643689"/>
                <a:gd name="connsiteY36" fmla="*/ 112295 h 218574"/>
                <a:gd name="connsiteX37" fmla="*/ 142374 w 643689"/>
                <a:gd name="connsiteY37" fmla="*/ 106279 h 218574"/>
                <a:gd name="connsiteX38" fmla="*/ 100263 w 643689"/>
                <a:gd name="connsiteY38" fmla="*/ 108284 h 218574"/>
                <a:gd name="connsiteX39" fmla="*/ 80211 w 643689"/>
                <a:gd name="connsiteY39" fmla="*/ 94247 h 218574"/>
                <a:gd name="connsiteX40" fmla="*/ 44116 w 643689"/>
                <a:gd name="connsiteY40" fmla="*/ 68179 h 218574"/>
                <a:gd name="connsiteX41" fmla="*/ 0 w 643689"/>
                <a:gd name="connsiteY41" fmla="*/ 26068 h 218574"/>
                <a:gd name="connsiteX42" fmla="*/ 58153 w 643689"/>
                <a:gd name="connsiteY42" fmla="*/ 32084 h 218574"/>
                <a:gd name="connsiteX43" fmla="*/ 86226 w 643689"/>
                <a:gd name="connsiteY43" fmla="*/ 70184 h 218574"/>
                <a:gd name="connsiteX44" fmla="*/ 106279 w 643689"/>
                <a:gd name="connsiteY44" fmla="*/ 54142 h 218574"/>
                <a:gd name="connsiteX45" fmla="*/ 164432 w 643689"/>
                <a:gd name="connsiteY45" fmla="*/ 48126 h 218574"/>
                <a:gd name="connsiteX46" fmla="*/ 212558 w 643689"/>
                <a:gd name="connsiteY46" fmla="*/ 20053 h 218574"/>
                <a:gd name="connsiteX47" fmla="*/ 252663 w 643689"/>
                <a:gd name="connsiteY47" fmla="*/ 12031 h 218574"/>
                <a:gd name="connsiteX48" fmla="*/ 300789 w 643689"/>
                <a:gd name="connsiteY48" fmla="*/ 0 h 218574"/>
                <a:gd name="connsiteX49" fmla="*/ 340894 w 643689"/>
                <a:gd name="connsiteY49" fmla="*/ 38101 h 218574"/>
                <a:gd name="connsiteX0" fmla="*/ 338889 w 643689"/>
                <a:gd name="connsiteY0" fmla="*/ 62164 h 218574"/>
                <a:gd name="connsiteX1" fmla="*/ 397042 w 643689"/>
                <a:gd name="connsiteY1" fmla="*/ 34089 h 218574"/>
                <a:gd name="connsiteX2" fmla="*/ 431132 w 643689"/>
                <a:gd name="connsiteY2" fmla="*/ 28074 h 218574"/>
                <a:gd name="connsiteX3" fmla="*/ 479258 w 643689"/>
                <a:gd name="connsiteY3" fmla="*/ 26068 h 218574"/>
                <a:gd name="connsiteX4" fmla="*/ 577516 w 643689"/>
                <a:gd name="connsiteY4" fmla="*/ 90237 h 218574"/>
                <a:gd name="connsiteX5" fmla="*/ 617621 w 643689"/>
                <a:gd name="connsiteY5" fmla="*/ 152400 h 218574"/>
                <a:gd name="connsiteX6" fmla="*/ 605589 w 643689"/>
                <a:gd name="connsiteY6" fmla="*/ 168442 h 218574"/>
                <a:gd name="connsiteX7" fmla="*/ 643689 w 643689"/>
                <a:gd name="connsiteY7" fmla="*/ 188495 h 218574"/>
                <a:gd name="connsiteX8" fmla="*/ 621632 w 643689"/>
                <a:gd name="connsiteY8" fmla="*/ 200526 h 218574"/>
                <a:gd name="connsiteX9" fmla="*/ 557463 w 643689"/>
                <a:gd name="connsiteY9" fmla="*/ 176463 h 218574"/>
                <a:gd name="connsiteX10" fmla="*/ 485274 w 643689"/>
                <a:gd name="connsiteY10" fmla="*/ 170447 h 218574"/>
                <a:gd name="connsiteX11" fmla="*/ 509337 w 643689"/>
                <a:gd name="connsiteY11" fmla="*/ 200526 h 218574"/>
                <a:gd name="connsiteX12" fmla="*/ 547437 w 643689"/>
                <a:gd name="connsiteY12" fmla="*/ 204537 h 218574"/>
                <a:gd name="connsiteX13" fmla="*/ 493295 w 643689"/>
                <a:gd name="connsiteY13" fmla="*/ 218574 h 218574"/>
                <a:gd name="connsiteX14" fmla="*/ 465221 w 643689"/>
                <a:gd name="connsiteY14" fmla="*/ 180474 h 218574"/>
                <a:gd name="connsiteX15" fmla="*/ 395037 w 643689"/>
                <a:gd name="connsiteY15" fmla="*/ 184484 h 218574"/>
                <a:gd name="connsiteX16" fmla="*/ 385011 w 643689"/>
                <a:gd name="connsiteY16" fmla="*/ 164431 h 218574"/>
                <a:gd name="connsiteX17" fmla="*/ 378995 w 643689"/>
                <a:gd name="connsiteY17" fmla="*/ 132347 h 218574"/>
                <a:gd name="connsiteX18" fmla="*/ 401053 w 643689"/>
                <a:gd name="connsiteY18" fmla="*/ 118310 h 218574"/>
                <a:gd name="connsiteX19" fmla="*/ 352926 w 643689"/>
                <a:gd name="connsiteY19" fmla="*/ 86226 h 218574"/>
                <a:gd name="connsiteX20" fmla="*/ 326858 w 643689"/>
                <a:gd name="connsiteY20" fmla="*/ 116305 h 218574"/>
                <a:gd name="connsiteX21" fmla="*/ 350921 w 643689"/>
                <a:gd name="connsiteY21" fmla="*/ 144379 h 218574"/>
                <a:gd name="connsiteX22" fmla="*/ 356937 w 643689"/>
                <a:gd name="connsiteY22" fmla="*/ 168442 h 218574"/>
                <a:gd name="connsiteX23" fmla="*/ 336884 w 643689"/>
                <a:gd name="connsiteY23" fmla="*/ 168442 h 218574"/>
                <a:gd name="connsiteX24" fmla="*/ 312821 w 643689"/>
                <a:gd name="connsiteY24" fmla="*/ 190500 h 218574"/>
                <a:gd name="connsiteX25" fmla="*/ 284747 w 643689"/>
                <a:gd name="connsiteY25" fmla="*/ 188495 h 218574"/>
                <a:gd name="connsiteX26" fmla="*/ 282742 w 643689"/>
                <a:gd name="connsiteY26" fmla="*/ 162426 h 218574"/>
                <a:gd name="connsiteX27" fmla="*/ 322847 w 643689"/>
                <a:gd name="connsiteY27" fmla="*/ 154405 h 218574"/>
                <a:gd name="connsiteX28" fmla="*/ 306805 w 643689"/>
                <a:gd name="connsiteY28" fmla="*/ 132347 h 218574"/>
                <a:gd name="connsiteX29" fmla="*/ 320842 w 643689"/>
                <a:gd name="connsiteY29" fmla="*/ 118310 h 218574"/>
                <a:gd name="connsiteX30" fmla="*/ 292768 w 643689"/>
                <a:gd name="connsiteY30" fmla="*/ 114300 h 218574"/>
                <a:gd name="connsiteX31" fmla="*/ 290763 w 643689"/>
                <a:gd name="connsiteY31" fmla="*/ 138363 h 218574"/>
                <a:gd name="connsiteX32" fmla="*/ 272716 w 643689"/>
                <a:gd name="connsiteY32" fmla="*/ 156410 h 218574"/>
                <a:gd name="connsiteX33" fmla="*/ 238626 w 643689"/>
                <a:gd name="connsiteY33" fmla="*/ 138363 h 218574"/>
                <a:gd name="connsiteX34" fmla="*/ 200526 w 643689"/>
                <a:gd name="connsiteY34" fmla="*/ 118310 h 218574"/>
                <a:gd name="connsiteX35" fmla="*/ 198521 w 643689"/>
                <a:gd name="connsiteY35" fmla="*/ 104274 h 218574"/>
                <a:gd name="connsiteX36" fmla="*/ 168442 w 643689"/>
                <a:gd name="connsiteY36" fmla="*/ 112295 h 218574"/>
                <a:gd name="connsiteX37" fmla="*/ 142374 w 643689"/>
                <a:gd name="connsiteY37" fmla="*/ 106279 h 218574"/>
                <a:gd name="connsiteX38" fmla="*/ 100263 w 643689"/>
                <a:gd name="connsiteY38" fmla="*/ 108284 h 218574"/>
                <a:gd name="connsiteX39" fmla="*/ 80211 w 643689"/>
                <a:gd name="connsiteY39" fmla="*/ 94247 h 218574"/>
                <a:gd name="connsiteX40" fmla="*/ 44116 w 643689"/>
                <a:gd name="connsiteY40" fmla="*/ 68179 h 218574"/>
                <a:gd name="connsiteX41" fmla="*/ 0 w 643689"/>
                <a:gd name="connsiteY41" fmla="*/ 26068 h 218574"/>
                <a:gd name="connsiteX42" fmla="*/ 58153 w 643689"/>
                <a:gd name="connsiteY42" fmla="*/ 32084 h 218574"/>
                <a:gd name="connsiteX43" fmla="*/ 86226 w 643689"/>
                <a:gd name="connsiteY43" fmla="*/ 70184 h 218574"/>
                <a:gd name="connsiteX44" fmla="*/ 106279 w 643689"/>
                <a:gd name="connsiteY44" fmla="*/ 54142 h 218574"/>
                <a:gd name="connsiteX45" fmla="*/ 164432 w 643689"/>
                <a:gd name="connsiteY45" fmla="*/ 48126 h 218574"/>
                <a:gd name="connsiteX46" fmla="*/ 212558 w 643689"/>
                <a:gd name="connsiteY46" fmla="*/ 20053 h 218574"/>
                <a:gd name="connsiteX47" fmla="*/ 252663 w 643689"/>
                <a:gd name="connsiteY47" fmla="*/ 12031 h 218574"/>
                <a:gd name="connsiteX48" fmla="*/ 300789 w 643689"/>
                <a:gd name="connsiteY48" fmla="*/ 0 h 218574"/>
                <a:gd name="connsiteX49" fmla="*/ 338889 w 643689"/>
                <a:gd name="connsiteY49" fmla="*/ 62164 h 218574"/>
                <a:gd name="connsiteX0" fmla="*/ 338889 w 643689"/>
                <a:gd name="connsiteY0" fmla="*/ 62164 h 218574"/>
                <a:gd name="connsiteX1" fmla="*/ 368968 w 643689"/>
                <a:gd name="connsiteY1" fmla="*/ 4612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38889 w 643689"/>
                <a:gd name="connsiteY50" fmla="*/ 62164 h 218574"/>
                <a:gd name="connsiteX0" fmla="*/ 338889 w 643689"/>
                <a:gd name="connsiteY0" fmla="*/ 62164 h 218574"/>
                <a:gd name="connsiteX1" fmla="*/ 372979 w 643689"/>
                <a:gd name="connsiteY1" fmla="*/ 4211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38889 w 643689"/>
                <a:gd name="connsiteY50" fmla="*/ 62164 h 218574"/>
                <a:gd name="connsiteX0" fmla="*/ 344604 w 643689"/>
                <a:gd name="connsiteY0" fmla="*/ 52639 h 218574"/>
                <a:gd name="connsiteX1" fmla="*/ 372979 w 643689"/>
                <a:gd name="connsiteY1" fmla="*/ 4211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44604 w 643689"/>
                <a:gd name="connsiteY50" fmla="*/ 52639 h 218574"/>
                <a:gd name="connsiteX0" fmla="*/ 344604 w 643689"/>
                <a:gd name="connsiteY0" fmla="*/ 52639 h 218574"/>
                <a:gd name="connsiteX1" fmla="*/ 372979 w 643689"/>
                <a:gd name="connsiteY1" fmla="*/ 20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44604 w 643689"/>
                <a:gd name="connsiteY50" fmla="*/ 52639 h 21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43689" h="218574">
                  <a:moveTo>
                    <a:pt x="344604" y="52639"/>
                  </a:moveTo>
                  <a:lnTo>
                    <a:pt x="372979" y="200"/>
                  </a:lnTo>
                  <a:lnTo>
                    <a:pt x="397042" y="34089"/>
                  </a:lnTo>
                  <a:lnTo>
                    <a:pt x="431132" y="28074"/>
                  </a:lnTo>
                  <a:lnTo>
                    <a:pt x="479258" y="26068"/>
                  </a:lnTo>
                  <a:lnTo>
                    <a:pt x="577516" y="90237"/>
                  </a:lnTo>
                  <a:lnTo>
                    <a:pt x="617621" y="152400"/>
                  </a:lnTo>
                  <a:lnTo>
                    <a:pt x="605589" y="168442"/>
                  </a:lnTo>
                  <a:lnTo>
                    <a:pt x="643689" y="188495"/>
                  </a:lnTo>
                  <a:lnTo>
                    <a:pt x="621632" y="200526"/>
                  </a:lnTo>
                  <a:lnTo>
                    <a:pt x="557463" y="176463"/>
                  </a:lnTo>
                  <a:lnTo>
                    <a:pt x="485274" y="170447"/>
                  </a:lnTo>
                  <a:lnTo>
                    <a:pt x="509337" y="200526"/>
                  </a:lnTo>
                  <a:lnTo>
                    <a:pt x="547437" y="204537"/>
                  </a:lnTo>
                  <a:lnTo>
                    <a:pt x="493295" y="218574"/>
                  </a:lnTo>
                  <a:lnTo>
                    <a:pt x="465221" y="180474"/>
                  </a:lnTo>
                  <a:lnTo>
                    <a:pt x="395037" y="184484"/>
                  </a:lnTo>
                  <a:lnTo>
                    <a:pt x="385011" y="164431"/>
                  </a:lnTo>
                  <a:lnTo>
                    <a:pt x="378995" y="132347"/>
                  </a:lnTo>
                  <a:lnTo>
                    <a:pt x="401053" y="118310"/>
                  </a:lnTo>
                  <a:lnTo>
                    <a:pt x="352926" y="86226"/>
                  </a:lnTo>
                  <a:lnTo>
                    <a:pt x="326858" y="116305"/>
                  </a:lnTo>
                  <a:lnTo>
                    <a:pt x="350921" y="144379"/>
                  </a:lnTo>
                  <a:lnTo>
                    <a:pt x="356937" y="168442"/>
                  </a:lnTo>
                  <a:lnTo>
                    <a:pt x="336884" y="168442"/>
                  </a:lnTo>
                  <a:lnTo>
                    <a:pt x="312821" y="190500"/>
                  </a:lnTo>
                  <a:lnTo>
                    <a:pt x="284747" y="188495"/>
                  </a:lnTo>
                  <a:lnTo>
                    <a:pt x="282742" y="162426"/>
                  </a:lnTo>
                  <a:lnTo>
                    <a:pt x="322847" y="154405"/>
                  </a:lnTo>
                  <a:lnTo>
                    <a:pt x="306805" y="132347"/>
                  </a:lnTo>
                  <a:lnTo>
                    <a:pt x="320842" y="118310"/>
                  </a:lnTo>
                  <a:lnTo>
                    <a:pt x="292768" y="114300"/>
                  </a:lnTo>
                  <a:lnTo>
                    <a:pt x="290763" y="138363"/>
                  </a:lnTo>
                  <a:lnTo>
                    <a:pt x="272716" y="156410"/>
                  </a:lnTo>
                  <a:lnTo>
                    <a:pt x="238626" y="138363"/>
                  </a:lnTo>
                  <a:lnTo>
                    <a:pt x="200526" y="118310"/>
                  </a:lnTo>
                  <a:lnTo>
                    <a:pt x="198521" y="104274"/>
                  </a:lnTo>
                  <a:lnTo>
                    <a:pt x="168442" y="112295"/>
                  </a:lnTo>
                  <a:lnTo>
                    <a:pt x="142374" y="106279"/>
                  </a:lnTo>
                  <a:lnTo>
                    <a:pt x="100263" y="108284"/>
                  </a:lnTo>
                  <a:lnTo>
                    <a:pt x="80211" y="94247"/>
                  </a:lnTo>
                  <a:lnTo>
                    <a:pt x="44116" y="68179"/>
                  </a:lnTo>
                  <a:lnTo>
                    <a:pt x="0" y="26068"/>
                  </a:lnTo>
                  <a:lnTo>
                    <a:pt x="58153" y="32084"/>
                  </a:lnTo>
                  <a:lnTo>
                    <a:pt x="86226" y="70184"/>
                  </a:lnTo>
                  <a:lnTo>
                    <a:pt x="106279" y="54142"/>
                  </a:lnTo>
                  <a:lnTo>
                    <a:pt x="164432" y="48126"/>
                  </a:lnTo>
                  <a:lnTo>
                    <a:pt x="212558" y="20053"/>
                  </a:lnTo>
                  <a:lnTo>
                    <a:pt x="252663" y="12031"/>
                  </a:lnTo>
                  <a:lnTo>
                    <a:pt x="300789" y="0"/>
                  </a:lnTo>
                  <a:lnTo>
                    <a:pt x="344604" y="526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7204969-69D1-4BBA-8F93-DFA21F80201C}"/>
                </a:ext>
              </a:extLst>
            </p:cNvPr>
            <p:cNvSpPr/>
            <p:nvPr/>
          </p:nvSpPr>
          <p:spPr>
            <a:xfrm>
              <a:off x="10048874" y="5521270"/>
              <a:ext cx="44892" cy="74295"/>
            </a:xfrm>
            <a:custGeom>
              <a:avLst/>
              <a:gdLst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1905 w 40005"/>
                <a:gd name="connsiteY4" fmla="*/ 0 h 72390"/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17600 w 40005"/>
                <a:gd name="connsiteY4" fmla="*/ 17946 h 72390"/>
                <a:gd name="connsiteX5" fmla="*/ 1905 w 40005"/>
                <a:gd name="connsiteY5" fmla="*/ 0 h 72390"/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29030 w 40005"/>
                <a:gd name="connsiteY4" fmla="*/ 19851 h 72390"/>
                <a:gd name="connsiteX5" fmla="*/ 1905 w 40005"/>
                <a:gd name="connsiteY5" fmla="*/ 0 h 72390"/>
                <a:gd name="connsiteX0" fmla="*/ 0 w 45720"/>
                <a:gd name="connsiteY0" fmla="*/ 0 h 70485"/>
                <a:gd name="connsiteX1" fmla="*/ 5715 w 45720"/>
                <a:gd name="connsiteY1" fmla="*/ 53340 h 70485"/>
                <a:gd name="connsiteX2" fmla="*/ 45720 w 45720"/>
                <a:gd name="connsiteY2" fmla="*/ 70485 h 70485"/>
                <a:gd name="connsiteX3" fmla="*/ 43815 w 45720"/>
                <a:gd name="connsiteY3" fmla="*/ 38100 h 70485"/>
                <a:gd name="connsiteX4" fmla="*/ 34745 w 45720"/>
                <a:gd name="connsiteY4" fmla="*/ 17946 h 70485"/>
                <a:gd name="connsiteX5" fmla="*/ 0 w 45720"/>
                <a:gd name="connsiteY5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0 w 45720"/>
                <a:gd name="connsiteY6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17973 w 45720"/>
                <a:gd name="connsiteY6" fmla="*/ 8421 h 70485"/>
                <a:gd name="connsiteX7" fmla="*/ 0 w 45720"/>
                <a:gd name="connsiteY7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29403 w 45720"/>
                <a:gd name="connsiteY6" fmla="*/ 12231 h 70485"/>
                <a:gd name="connsiteX7" fmla="*/ 0 w 45720"/>
                <a:gd name="connsiteY7" fmla="*/ 0 h 70485"/>
                <a:gd name="connsiteX0" fmla="*/ 10602 w 42987"/>
                <a:gd name="connsiteY0" fmla="*/ 0 h 74295"/>
                <a:gd name="connsiteX1" fmla="*/ 0 w 42987"/>
                <a:gd name="connsiteY1" fmla="*/ 25566 h 74295"/>
                <a:gd name="connsiteX2" fmla="*/ 2982 w 42987"/>
                <a:gd name="connsiteY2" fmla="*/ 57150 h 74295"/>
                <a:gd name="connsiteX3" fmla="*/ 42987 w 42987"/>
                <a:gd name="connsiteY3" fmla="*/ 74295 h 74295"/>
                <a:gd name="connsiteX4" fmla="*/ 41082 w 42987"/>
                <a:gd name="connsiteY4" fmla="*/ 41910 h 74295"/>
                <a:gd name="connsiteX5" fmla="*/ 32012 w 42987"/>
                <a:gd name="connsiteY5" fmla="*/ 21756 h 74295"/>
                <a:gd name="connsiteX6" fmla="*/ 26670 w 42987"/>
                <a:gd name="connsiteY6" fmla="*/ 16041 h 74295"/>
                <a:gd name="connsiteX7" fmla="*/ 10602 w 42987"/>
                <a:gd name="connsiteY7" fmla="*/ 0 h 74295"/>
                <a:gd name="connsiteX0" fmla="*/ 12507 w 44892"/>
                <a:gd name="connsiteY0" fmla="*/ 0 h 74295"/>
                <a:gd name="connsiteX1" fmla="*/ 0 w 44892"/>
                <a:gd name="connsiteY1" fmla="*/ 33186 h 74295"/>
                <a:gd name="connsiteX2" fmla="*/ 4887 w 44892"/>
                <a:gd name="connsiteY2" fmla="*/ 57150 h 74295"/>
                <a:gd name="connsiteX3" fmla="*/ 44892 w 44892"/>
                <a:gd name="connsiteY3" fmla="*/ 74295 h 74295"/>
                <a:gd name="connsiteX4" fmla="*/ 42987 w 44892"/>
                <a:gd name="connsiteY4" fmla="*/ 41910 h 74295"/>
                <a:gd name="connsiteX5" fmla="*/ 33917 w 44892"/>
                <a:gd name="connsiteY5" fmla="*/ 21756 h 74295"/>
                <a:gd name="connsiteX6" fmla="*/ 28575 w 44892"/>
                <a:gd name="connsiteY6" fmla="*/ 16041 h 74295"/>
                <a:gd name="connsiteX7" fmla="*/ 12507 w 44892"/>
                <a:gd name="connsiteY7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892" h="74295">
                  <a:moveTo>
                    <a:pt x="12507" y="0"/>
                  </a:moveTo>
                  <a:lnTo>
                    <a:pt x="0" y="33186"/>
                  </a:lnTo>
                  <a:lnTo>
                    <a:pt x="4887" y="57150"/>
                  </a:lnTo>
                  <a:lnTo>
                    <a:pt x="44892" y="74295"/>
                  </a:lnTo>
                  <a:lnTo>
                    <a:pt x="42987" y="41910"/>
                  </a:lnTo>
                  <a:lnTo>
                    <a:pt x="33917" y="21756"/>
                  </a:lnTo>
                  <a:lnTo>
                    <a:pt x="28575" y="16041"/>
                  </a:lnTo>
                  <a:lnTo>
                    <a:pt x="12507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8B6C162-9A6C-46C5-87BD-43520EB8850C}"/>
                </a:ext>
              </a:extLst>
            </p:cNvPr>
            <p:cNvSpPr/>
            <p:nvPr/>
          </p:nvSpPr>
          <p:spPr>
            <a:xfrm>
              <a:off x="9936796" y="5709408"/>
              <a:ext cx="87630" cy="72390"/>
            </a:xfrm>
            <a:custGeom>
              <a:avLst/>
              <a:gdLst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83820 w 83820"/>
                <a:gd name="connsiteY5" fmla="*/ 40005 h 72390"/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64770 w 83820"/>
                <a:gd name="connsiteY5" fmla="*/ 57150 h 72390"/>
                <a:gd name="connsiteX6" fmla="*/ 83820 w 83820"/>
                <a:gd name="connsiteY6" fmla="*/ 40005 h 72390"/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43815 w 83820"/>
                <a:gd name="connsiteY5" fmla="*/ 43815 h 72390"/>
                <a:gd name="connsiteX6" fmla="*/ 83820 w 83820"/>
                <a:gd name="connsiteY6" fmla="*/ 40005 h 72390"/>
                <a:gd name="connsiteX0" fmla="*/ 87630 w 87630"/>
                <a:gd name="connsiteY0" fmla="*/ 36195 h 72390"/>
                <a:gd name="connsiteX1" fmla="*/ 28575 w 87630"/>
                <a:gd name="connsiteY1" fmla="*/ 0 h 72390"/>
                <a:gd name="connsiteX2" fmla="*/ 0 w 87630"/>
                <a:gd name="connsiteY2" fmla="*/ 30480 h 72390"/>
                <a:gd name="connsiteX3" fmla="*/ 13335 w 87630"/>
                <a:gd name="connsiteY3" fmla="*/ 72390 h 72390"/>
                <a:gd name="connsiteX4" fmla="*/ 41910 w 87630"/>
                <a:gd name="connsiteY4" fmla="*/ 68580 h 72390"/>
                <a:gd name="connsiteX5" fmla="*/ 43815 w 87630"/>
                <a:gd name="connsiteY5" fmla="*/ 43815 h 72390"/>
                <a:gd name="connsiteX6" fmla="*/ 87630 w 87630"/>
                <a:gd name="connsiteY6" fmla="*/ 36195 h 72390"/>
                <a:gd name="connsiteX0" fmla="*/ 87630 w 87630"/>
                <a:gd name="connsiteY0" fmla="*/ 36195 h 72390"/>
                <a:gd name="connsiteX1" fmla="*/ 49530 w 87630"/>
                <a:gd name="connsiteY1" fmla="*/ 9525 h 72390"/>
                <a:gd name="connsiteX2" fmla="*/ 28575 w 87630"/>
                <a:gd name="connsiteY2" fmla="*/ 0 h 72390"/>
                <a:gd name="connsiteX3" fmla="*/ 0 w 87630"/>
                <a:gd name="connsiteY3" fmla="*/ 30480 h 72390"/>
                <a:gd name="connsiteX4" fmla="*/ 13335 w 87630"/>
                <a:gd name="connsiteY4" fmla="*/ 72390 h 72390"/>
                <a:gd name="connsiteX5" fmla="*/ 41910 w 87630"/>
                <a:gd name="connsiteY5" fmla="*/ 68580 h 72390"/>
                <a:gd name="connsiteX6" fmla="*/ 43815 w 87630"/>
                <a:gd name="connsiteY6" fmla="*/ 43815 h 72390"/>
                <a:gd name="connsiteX7" fmla="*/ 87630 w 87630"/>
                <a:gd name="connsiteY7" fmla="*/ 36195 h 72390"/>
                <a:gd name="connsiteX0" fmla="*/ 87630 w 87630"/>
                <a:gd name="connsiteY0" fmla="*/ 36195 h 72390"/>
                <a:gd name="connsiteX1" fmla="*/ 87630 w 87630"/>
                <a:gd name="connsiteY1" fmla="*/ 3810 h 72390"/>
                <a:gd name="connsiteX2" fmla="*/ 28575 w 87630"/>
                <a:gd name="connsiteY2" fmla="*/ 0 h 72390"/>
                <a:gd name="connsiteX3" fmla="*/ 0 w 87630"/>
                <a:gd name="connsiteY3" fmla="*/ 30480 h 72390"/>
                <a:gd name="connsiteX4" fmla="*/ 13335 w 87630"/>
                <a:gd name="connsiteY4" fmla="*/ 72390 h 72390"/>
                <a:gd name="connsiteX5" fmla="*/ 41910 w 87630"/>
                <a:gd name="connsiteY5" fmla="*/ 68580 h 72390"/>
                <a:gd name="connsiteX6" fmla="*/ 43815 w 87630"/>
                <a:gd name="connsiteY6" fmla="*/ 43815 h 72390"/>
                <a:gd name="connsiteX7" fmla="*/ 87630 w 87630"/>
                <a:gd name="connsiteY7" fmla="*/ 36195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72390">
                  <a:moveTo>
                    <a:pt x="87630" y="36195"/>
                  </a:moveTo>
                  <a:lnTo>
                    <a:pt x="87630" y="3810"/>
                  </a:lnTo>
                  <a:lnTo>
                    <a:pt x="28575" y="0"/>
                  </a:lnTo>
                  <a:lnTo>
                    <a:pt x="0" y="30480"/>
                  </a:lnTo>
                  <a:lnTo>
                    <a:pt x="13335" y="72390"/>
                  </a:lnTo>
                  <a:lnTo>
                    <a:pt x="41910" y="68580"/>
                  </a:lnTo>
                  <a:lnTo>
                    <a:pt x="43815" y="43815"/>
                  </a:lnTo>
                  <a:lnTo>
                    <a:pt x="87630" y="3619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7" name="TextBox 266">
            <a:extLst>
              <a:ext uri="{FF2B5EF4-FFF2-40B4-BE49-F238E27FC236}">
                <a16:creationId xmlns:a16="http://schemas.microsoft.com/office/drawing/2014/main" id="{98E0CABD-4C31-4625-BCEC-0983DE11FE9E}"/>
              </a:ext>
            </a:extLst>
          </p:cNvPr>
          <p:cNvSpPr txBox="1"/>
          <p:nvPr/>
        </p:nvSpPr>
        <p:spPr>
          <a:xfrm>
            <a:off x="11188385" y="5853084"/>
            <a:ext cx="7954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 Narrow" panose="020B0606020202030204" pitchFamily="34" charset="0"/>
              </a:rPr>
              <a:t>US Virgin Islands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4693" y="1376395"/>
            <a:ext cx="10514011" cy="4558120"/>
            <a:chOff x="103188" y="787402"/>
            <a:chExt cx="10514011" cy="455812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2665411" y="1124359"/>
              <a:ext cx="7951788" cy="4221163"/>
              <a:chOff x="336" y="1056"/>
              <a:chExt cx="5009" cy="2659"/>
            </a:xfrm>
          </p:grpSpPr>
          <p:sp>
            <p:nvSpPr>
              <p:cNvPr id="621573" name="Freeform 5"/>
              <p:cNvSpPr>
                <a:spLocks/>
              </p:cNvSpPr>
              <p:nvPr/>
            </p:nvSpPr>
            <p:spPr bwMode="auto">
              <a:xfrm>
                <a:off x="2100" y="1056"/>
                <a:ext cx="653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6" y="0"/>
                  </a:cxn>
                  <a:cxn ang="0">
                    <a:pos x="641" y="259"/>
                  </a:cxn>
                  <a:cxn ang="0">
                    <a:pos x="652" y="346"/>
                  </a:cxn>
                  <a:cxn ang="0">
                    <a:pos x="2" y="346"/>
                  </a:cxn>
                  <a:cxn ang="0">
                    <a:pos x="0" y="0"/>
                  </a:cxn>
                </a:cxnLst>
                <a:rect l="0" t="0" r="r" b="b"/>
                <a:pathLst>
                  <a:path w="653" h="347">
                    <a:moveTo>
                      <a:pt x="0" y="0"/>
                    </a:moveTo>
                    <a:lnTo>
                      <a:pt x="586" y="0"/>
                    </a:lnTo>
                    <a:lnTo>
                      <a:pt x="641" y="259"/>
                    </a:lnTo>
                    <a:lnTo>
                      <a:pt x="652" y="346"/>
                    </a:lnTo>
                    <a:lnTo>
                      <a:pt x="2" y="34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4" name="Freeform 6"/>
              <p:cNvSpPr>
                <a:spLocks/>
              </p:cNvSpPr>
              <p:nvPr/>
            </p:nvSpPr>
            <p:spPr bwMode="auto">
              <a:xfrm>
                <a:off x="337" y="1056"/>
                <a:ext cx="629" cy="391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4" y="115"/>
                  </a:cxn>
                  <a:cxn ang="0">
                    <a:pos x="151" y="141"/>
                  </a:cxn>
                  <a:cxn ang="0">
                    <a:pos x="0" y="118"/>
                  </a:cxn>
                  <a:cxn ang="0">
                    <a:pos x="47" y="323"/>
                  </a:cxn>
                  <a:cxn ang="0">
                    <a:pos x="118" y="328"/>
                  </a:cxn>
                  <a:cxn ang="0">
                    <a:pos x="132" y="390"/>
                  </a:cxn>
                  <a:cxn ang="0">
                    <a:pos x="419" y="333"/>
                  </a:cxn>
                  <a:cxn ang="0">
                    <a:pos x="628" y="333"/>
                  </a:cxn>
                  <a:cxn ang="0">
                    <a:pos x="628" y="2"/>
                  </a:cxn>
                  <a:cxn ang="0">
                    <a:pos x="140" y="0"/>
                  </a:cxn>
                </a:cxnLst>
                <a:rect l="0" t="0" r="r" b="b"/>
                <a:pathLst>
                  <a:path w="629" h="391">
                    <a:moveTo>
                      <a:pt x="140" y="0"/>
                    </a:moveTo>
                    <a:lnTo>
                      <a:pt x="164" y="115"/>
                    </a:lnTo>
                    <a:lnTo>
                      <a:pt x="151" y="141"/>
                    </a:lnTo>
                    <a:lnTo>
                      <a:pt x="0" y="118"/>
                    </a:lnTo>
                    <a:lnTo>
                      <a:pt x="47" y="323"/>
                    </a:lnTo>
                    <a:lnTo>
                      <a:pt x="118" y="328"/>
                    </a:lnTo>
                    <a:lnTo>
                      <a:pt x="132" y="390"/>
                    </a:lnTo>
                    <a:lnTo>
                      <a:pt x="419" y="333"/>
                    </a:lnTo>
                    <a:lnTo>
                      <a:pt x="628" y="333"/>
                    </a:lnTo>
                    <a:lnTo>
                      <a:pt x="628" y="2"/>
                    </a:lnTo>
                    <a:lnTo>
                      <a:pt x="14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5" name="Freeform 7"/>
              <p:cNvSpPr>
                <a:spLocks/>
              </p:cNvSpPr>
              <p:nvPr/>
            </p:nvSpPr>
            <p:spPr bwMode="auto">
              <a:xfrm>
                <a:off x="2687" y="1056"/>
                <a:ext cx="591" cy="6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7" y="0"/>
                  </a:cxn>
                  <a:cxn ang="0">
                    <a:pos x="590" y="78"/>
                  </a:cxn>
                  <a:cxn ang="0">
                    <a:pos x="454" y="204"/>
                  </a:cxn>
                  <a:cxn ang="0">
                    <a:pos x="398" y="397"/>
                  </a:cxn>
                  <a:cxn ang="0">
                    <a:pos x="398" y="500"/>
                  </a:cxn>
                  <a:cxn ang="0">
                    <a:pos x="532" y="598"/>
                  </a:cxn>
                  <a:cxn ang="0">
                    <a:pos x="540" y="647"/>
                  </a:cxn>
                  <a:cxn ang="0">
                    <a:pos x="78" y="647"/>
                  </a:cxn>
                  <a:cxn ang="0">
                    <a:pos x="78" y="460"/>
                  </a:cxn>
                  <a:cxn ang="0">
                    <a:pos x="39" y="413"/>
                  </a:cxn>
                  <a:cxn ang="0">
                    <a:pos x="65" y="384"/>
                  </a:cxn>
                  <a:cxn ang="0">
                    <a:pos x="65" y="343"/>
                  </a:cxn>
                  <a:cxn ang="0">
                    <a:pos x="49" y="230"/>
                  </a:cxn>
                  <a:cxn ang="0">
                    <a:pos x="0" y="0"/>
                  </a:cxn>
                </a:cxnLst>
                <a:rect l="0" t="0" r="r" b="b"/>
                <a:pathLst>
                  <a:path w="591" h="648">
                    <a:moveTo>
                      <a:pt x="0" y="0"/>
                    </a:moveTo>
                    <a:lnTo>
                      <a:pt x="197" y="0"/>
                    </a:lnTo>
                    <a:lnTo>
                      <a:pt x="590" y="78"/>
                    </a:lnTo>
                    <a:lnTo>
                      <a:pt x="454" y="204"/>
                    </a:lnTo>
                    <a:lnTo>
                      <a:pt x="398" y="397"/>
                    </a:lnTo>
                    <a:lnTo>
                      <a:pt x="398" y="500"/>
                    </a:lnTo>
                    <a:lnTo>
                      <a:pt x="532" y="598"/>
                    </a:lnTo>
                    <a:lnTo>
                      <a:pt x="540" y="647"/>
                    </a:lnTo>
                    <a:lnTo>
                      <a:pt x="78" y="647"/>
                    </a:lnTo>
                    <a:lnTo>
                      <a:pt x="78" y="460"/>
                    </a:lnTo>
                    <a:lnTo>
                      <a:pt x="39" y="413"/>
                    </a:lnTo>
                    <a:lnTo>
                      <a:pt x="65" y="384"/>
                    </a:lnTo>
                    <a:lnTo>
                      <a:pt x="65" y="343"/>
                    </a:lnTo>
                    <a:lnTo>
                      <a:pt x="49" y="23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6" name="Freeform 8"/>
              <p:cNvSpPr>
                <a:spLocks/>
              </p:cNvSpPr>
              <p:nvPr/>
            </p:nvSpPr>
            <p:spPr bwMode="auto">
              <a:xfrm>
                <a:off x="1671" y="2429"/>
                <a:ext cx="508" cy="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7" y="0"/>
                  </a:cxn>
                  <a:cxn ang="0">
                    <a:pos x="507" y="548"/>
                  </a:cxn>
                  <a:cxn ang="0">
                    <a:pos x="176" y="548"/>
                  </a:cxn>
                  <a:cxn ang="0">
                    <a:pos x="84" y="548"/>
                  </a:cxn>
                  <a:cxn ang="0">
                    <a:pos x="84" y="636"/>
                  </a:cxn>
                  <a:cxn ang="0">
                    <a:pos x="0" y="636"/>
                  </a:cxn>
                  <a:cxn ang="0">
                    <a:pos x="0" y="0"/>
                  </a:cxn>
                </a:cxnLst>
                <a:rect l="0" t="0" r="r" b="b"/>
                <a:pathLst>
                  <a:path w="508" h="637">
                    <a:moveTo>
                      <a:pt x="0" y="0"/>
                    </a:moveTo>
                    <a:lnTo>
                      <a:pt x="507" y="0"/>
                    </a:lnTo>
                    <a:lnTo>
                      <a:pt x="507" y="548"/>
                    </a:lnTo>
                    <a:lnTo>
                      <a:pt x="176" y="548"/>
                    </a:lnTo>
                    <a:lnTo>
                      <a:pt x="84" y="548"/>
                    </a:lnTo>
                    <a:lnTo>
                      <a:pt x="84" y="636"/>
                    </a:lnTo>
                    <a:lnTo>
                      <a:pt x="0" y="63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577" name="Freeform 9"/>
              <p:cNvSpPr>
                <a:spLocks/>
              </p:cNvSpPr>
              <p:nvPr/>
            </p:nvSpPr>
            <p:spPr bwMode="auto">
              <a:xfrm>
                <a:off x="4170" y="1827"/>
                <a:ext cx="487" cy="2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9" y="0"/>
                  </a:cxn>
                  <a:cxn ang="0">
                    <a:pos x="69" y="53"/>
                  </a:cxn>
                  <a:cxn ang="0">
                    <a:pos x="430" y="53"/>
                  </a:cxn>
                  <a:cxn ang="0">
                    <a:pos x="486" y="141"/>
                  </a:cxn>
                  <a:cxn ang="0">
                    <a:pos x="453" y="168"/>
                  </a:cxn>
                  <a:cxn ang="0">
                    <a:pos x="483" y="243"/>
                  </a:cxn>
                  <a:cxn ang="0">
                    <a:pos x="454" y="274"/>
                  </a:cxn>
                  <a:cxn ang="0">
                    <a:pos x="369" y="274"/>
                  </a:cxn>
                  <a:cxn ang="0">
                    <a:pos x="369" y="297"/>
                  </a:cxn>
                  <a:cxn ang="0">
                    <a:pos x="0" y="297"/>
                  </a:cxn>
                  <a:cxn ang="0">
                    <a:pos x="0" y="56"/>
                  </a:cxn>
                </a:cxnLst>
                <a:rect l="0" t="0" r="r" b="b"/>
                <a:pathLst>
                  <a:path w="487" h="298">
                    <a:moveTo>
                      <a:pt x="0" y="56"/>
                    </a:moveTo>
                    <a:lnTo>
                      <a:pt x="69" y="0"/>
                    </a:lnTo>
                    <a:lnTo>
                      <a:pt x="69" y="53"/>
                    </a:lnTo>
                    <a:lnTo>
                      <a:pt x="430" y="53"/>
                    </a:lnTo>
                    <a:lnTo>
                      <a:pt x="486" y="141"/>
                    </a:lnTo>
                    <a:lnTo>
                      <a:pt x="453" y="168"/>
                    </a:lnTo>
                    <a:lnTo>
                      <a:pt x="483" y="243"/>
                    </a:lnTo>
                    <a:lnTo>
                      <a:pt x="454" y="274"/>
                    </a:lnTo>
                    <a:lnTo>
                      <a:pt x="369" y="274"/>
                    </a:lnTo>
                    <a:lnTo>
                      <a:pt x="369" y="297"/>
                    </a:lnTo>
                    <a:lnTo>
                      <a:pt x="0" y="297"/>
                    </a:lnTo>
                    <a:lnTo>
                      <a:pt x="0" y="56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2" name="Freeform 74"/>
              <p:cNvSpPr>
                <a:spLocks/>
              </p:cNvSpPr>
              <p:nvPr/>
            </p:nvSpPr>
            <p:spPr bwMode="auto">
              <a:xfrm>
                <a:off x="4239" y="1521"/>
                <a:ext cx="546" cy="485"/>
              </a:xfrm>
              <a:custGeom>
                <a:avLst/>
                <a:gdLst/>
                <a:ahLst/>
                <a:cxnLst>
                  <a:cxn ang="0">
                    <a:pos x="0" y="305"/>
                  </a:cxn>
                  <a:cxn ang="0">
                    <a:pos x="0" y="356"/>
                  </a:cxn>
                  <a:cxn ang="0">
                    <a:pos x="357" y="356"/>
                  </a:cxn>
                  <a:cxn ang="0">
                    <a:pos x="415" y="444"/>
                  </a:cxn>
                  <a:cxn ang="0">
                    <a:pos x="482" y="457"/>
                  </a:cxn>
                  <a:cxn ang="0">
                    <a:pos x="484" y="484"/>
                  </a:cxn>
                  <a:cxn ang="0">
                    <a:pos x="531" y="447"/>
                  </a:cxn>
                  <a:cxn ang="0">
                    <a:pos x="545" y="284"/>
                  </a:cxn>
                  <a:cxn ang="0">
                    <a:pos x="545" y="173"/>
                  </a:cxn>
                  <a:cxn ang="0">
                    <a:pos x="524" y="156"/>
                  </a:cxn>
                  <a:cxn ang="0">
                    <a:pos x="534" y="0"/>
                  </a:cxn>
                  <a:cxn ang="0">
                    <a:pos x="417" y="0"/>
                  </a:cxn>
                  <a:cxn ang="0">
                    <a:pos x="292" y="124"/>
                  </a:cxn>
                  <a:cxn ang="0">
                    <a:pos x="313" y="165"/>
                  </a:cxn>
                  <a:cxn ang="0">
                    <a:pos x="235" y="221"/>
                  </a:cxn>
                  <a:cxn ang="0">
                    <a:pos x="140" y="208"/>
                  </a:cxn>
                  <a:cxn ang="0">
                    <a:pos x="55" y="208"/>
                  </a:cxn>
                  <a:cxn ang="0">
                    <a:pos x="36" y="266"/>
                  </a:cxn>
                  <a:cxn ang="0">
                    <a:pos x="0" y="305"/>
                  </a:cxn>
                </a:cxnLst>
                <a:rect l="0" t="0" r="r" b="b"/>
                <a:pathLst>
                  <a:path w="546" h="485">
                    <a:moveTo>
                      <a:pt x="0" y="305"/>
                    </a:moveTo>
                    <a:lnTo>
                      <a:pt x="0" y="356"/>
                    </a:lnTo>
                    <a:lnTo>
                      <a:pt x="357" y="356"/>
                    </a:lnTo>
                    <a:lnTo>
                      <a:pt x="415" y="444"/>
                    </a:lnTo>
                    <a:lnTo>
                      <a:pt x="482" y="457"/>
                    </a:lnTo>
                    <a:lnTo>
                      <a:pt x="484" y="484"/>
                    </a:lnTo>
                    <a:lnTo>
                      <a:pt x="531" y="447"/>
                    </a:lnTo>
                    <a:lnTo>
                      <a:pt x="545" y="284"/>
                    </a:lnTo>
                    <a:lnTo>
                      <a:pt x="545" y="173"/>
                    </a:lnTo>
                    <a:lnTo>
                      <a:pt x="524" y="156"/>
                    </a:lnTo>
                    <a:lnTo>
                      <a:pt x="534" y="0"/>
                    </a:lnTo>
                    <a:lnTo>
                      <a:pt x="417" y="0"/>
                    </a:lnTo>
                    <a:lnTo>
                      <a:pt x="292" y="124"/>
                    </a:lnTo>
                    <a:lnTo>
                      <a:pt x="313" y="165"/>
                    </a:lnTo>
                    <a:lnTo>
                      <a:pt x="235" y="221"/>
                    </a:lnTo>
                    <a:lnTo>
                      <a:pt x="140" y="208"/>
                    </a:lnTo>
                    <a:lnTo>
                      <a:pt x="55" y="208"/>
                    </a:lnTo>
                    <a:lnTo>
                      <a:pt x="36" y="266"/>
                    </a:lnTo>
                    <a:lnTo>
                      <a:pt x="0" y="305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3" name="Freeform 75"/>
              <p:cNvSpPr>
                <a:spLocks/>
              </p:cNvSpPr>
              <p:nvPr/>
            </p:nvSpPr>
            <p:spPr bwMode="auto">
              <a:xfrm>
                <a:off x="4762" y="1524"/>
                <a:ext cx="204" cy="24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03" y="0"/>
                  </a:cxn>
                  <a:cxn ang="0">
                    <a:pos x="195" y="60"/>
                  </a:cxn>
                  <a:cxn ang="0">
                    <a:pos x="161" y="73"/>
                  </a:cxn>
                  <a:cxn ang="0">
                    <a:pos x="108" y="247"/>
                  </a:cxn>
                  <a:cxn ang="0">
                    <a:pos x="23" y="247"/>
                  </a:cxn>
                  <a:cxn ang="0">
                    <a:pos x="23" y="169"/>
                  </a:cxn>
                  <a:cxn ang="0">
                    <a:pos x="0" y="152"/>
                  </a:cxn>
                  <a:cxn ang="0">
                    <a:pos x="13" y="0"/>
                  </a:cxn>
                </a:cxnLst>
                <a:rect l="0" t="0" r="r" b="b"/>
                <a:pathLst>
                  <a:path w="204" h="248">
                    <a:moveTo>
                      <a:pt x="13" y="0"/>
                    </a:moveTo>
                    <a:lnTo>
                      <a:pt x="203" y="0"/>
                    </a:lnTo>
                    <a:lnTo>
                      <a:pt x="195" y="60"/>
                    </a:lnTo>
                    <a:lnTo>
                      <a:pt x="161" y="73"/>
                    </a:lnTo>
                    <a:lnTo>
                      <a:pt x="108" y="247"/>
                    </a:lnTo>
                    <a:lnTo>
                      <a:pt x="23" y="247"/>
                    </a:lnTo>
                    <a:lnTo>
                      <a:pt x="23" y="169"/>
                    </a:lnTo>
                    <a:lnTo>
                      <a:pt x="0" y="152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4" name="Freeform 76"/>
              <p:cNvSpPr>
                <a:spLocks/>
              </p:cNvSpPr>
              <p:nvPr/>
            </p:nvSpPr>
            <p:spPr bwMode="auto">
              <a:xfrm>
                <a:off x="4870" y="1437"/>
                <a:ext cx="153" cy="335"/>
              </a:xfrm>
              <a:custGeom>
                <a:avLst/>
                <a:gdLst/>
                <a:ahLst/>
                <a:cxnLst>
                  <a:cxn ang="0">
                    <a:pos x="94" y="87"/>
                  </a:cxn>
                  <a:cxn ang="0">
                    <a:pos x="152" y="0"/>
                  </a:cxn>
                  <a:cxn ang="0">
                    <a:pos x="152" y="305"/>
                  </a:cxn>
                  <a:cxn ang="0">
                    <a:pos x="96" y="334"/>
                  </a:cxn>
                  <a:cxn ang="0">
                    <a:pos x="0" y="331"/>
                  </a:cxn>
                  <a:cxn ang="0">
                    <a:pos x="52" y="163"/>
                  </a:cxn>
                  <a:cxn ang="0">
                    <a:pos x="89" y="148"/>
                  </a:cxn>
                  <a:cxn ang="0">
                    <a:pos x="94" y="87"/>
                  </a:cxn>
                </a:cxnLst>
                <a:rect l="0" t="0" r="r" b="b"/>
                <a:pathLst>
                  <a:path w="153" h="335">
                    <a:moveTo>
                      <a:pt x="94" y="87"/>
                    </a:moveTo>
                    <a:lnTo>
                      <a:pt x="152" y="0"/>
                    </a:lnTo>
                    <a:lnTo>
                      <a:pt x="152" y="305"/>
                    </a:lnTo>
                    <a:lnTo>
                      <a:pt x="96" y="334"/>
                    </a:lnTo>
                    <a:lnTo>
                      <a:pt x="0" y="331"/>
                    </a:lnTo>
                    <a:lnTo>
                      <a:pt x="52" y="163"/>
                    </a:lnTo>
                    <a:lnTo>
                      <a:pt x="89" y="148"/>
                    </a:lnTo>
                    <a:lnTo>
                      <a:pt x="94" y="8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5" name="Freeform 77"/>
              <p:cNvSpPr>
                <a:spLocks/>
              </p:cNvSpPr>
              <p:nvPr/>
            </p:nvSpPr>
            <p:spPr bwMode="auto">
              <a:xfrm>
                <a:off x="5022" y="1251"/>
                <a:ext cx="323" cy="490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0" y="489"/>
                  </a:cxn>
                  <a:cxn ang="0">
                    <a:pos x="76" y="445"/>
                  </a:cxn>
                  <a:cxn ang="0">
                    <a:pos x="81" y="407"/>
                  </a:cxn>
                  <a:cxn ang="0">
                    <a:pos x="322" y="232"/>
                  </a:cxn>
                  <a:cxn ang="0">
                    <a:pos x="308" y="166"/>
                  </a:cxn>
                  <a:cxn ang="0">
                    <a:pos x="266" y="148"/>
                  </a:cxn>
                  <a:cxn ang="0">
                    <a:pos x="237" y="7"/>
                  </a:cxn>
                  <a:cxn ang="0">
                    <a:pos x="173" y="26"/>
                  </a:cxn>
                  <a:cxn ang="0">
                    <a:pos x="139" y="0"/>
                  </a:cxn>
                  <a:cxn ang="0">
                    <a:pos x="76" y="49"/>
                  </a:cxn>
                  <a:cxn ang="0">
                    <a:pos x="0" y="190"/>
                  </a:cxn>
                </a:cxnLst>
                <a:rect l="0" t="0" r="r" b="b"/>
                <a:pathLst>
                  <a:path w="323" h="490">
                    <a:moveTo>
                      <a:pt x="0" y="190"/>
                    </a:moveTo>
                    <a:lnTo>
                      <a:pt x="0" y="489"/>
                    </a:lnTo>
                    <a:lnTo>
                      <a:pt x="76" y="445"/>
                    </a:lnTo>
                    <a:lnTo>
                      <a:pt x="81" y="407"/>
                    </a:lnTo>
                    <a:lnTo>
                      <a:pt x="322" y="232"/>
                    </a:lnTo>
                    <a:lnTo>
                      <a:pt x="308" y="166"/>
                    </a:lnTo>
                    <a:lnTo>
                      <a:pt x="266" y="148"/>
                    </a:lnTo>
                    <a:lnTo>
                      <a:pt x="237" y="7"/>
                    </a:lnTo>
                    <a:lnTo>
                      <a:pt x="173" y="26"/>
                    </a:lnTo>
                    <a:lnTo>
                      <a:pt x="139" y="0"/>
                    </a:lnTo>
                    <a:lnTo>
                      <a:pt x="76" y="49"/>
                    </a:lnTo>
                    <a:lnTo>
                      <a:pt x="0" y="19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6" name="Freeform 78"/>
              <p:cNvSpPr>
                <a:spLocks/>
              </p:cNvSpPr>
              <p:nvPr/>
            </p:nvSpPr>
            <p:spPr bwMode="auto">
              <a:xfrm>
                <a:off x="4779" y="1750"/>
                <a:ext cx="313" cy="180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188" y="21"/>
                  </a:cxn>
                  <a:cxn ang="0">
                    <a:pos x="233" y="0"/>
                  </a:cxn>
                  <a:cxn ang="0">
                    <a:pos x="254" y="47"/>
                  </a:cxn>
                  <a:cxn ang="0">
                    <a:pos x="225" y="76"/>
                  </a:cxn>
                  <a:cxn ang="0">
                    <a:pos x="265" y="152"/>
                  </a:cxn>
                  <a:cxn ang="0">
                    <a:pos x="312" y="152"/>
                  </a:cxn>
                  <a:cxn ang="0">
                    <a:pos x="246" y="179"/>
                  </a:cxn>
                  <a:cxn ang="0">
                    <a:pos x="185" y="118"/>
                  </a:cxn>
                  <a:cxn ang="0">
                    <a:pos x="0" y="118"/>
                  </a:cxn>
                  <a:cxn ang="0">
                    <a:pos x="7" y="21"/>
                  </a:cxn>
                </a:cxnLst>
                <a:rect l="0" t="0" r="r" b="b"/>
                <a:pathLst>
                  <a:path w="313" h="180">
                    <a:moveTo>
                      <a:pt x="7" y="21"/>
                    </a:moveTo>
                    <a:lnTo>
                      <a:pt x="188" y="21"/>
                    </a:lnTo>
                    <a:lnTo>
                      <a:pt x="233" y="0"/>
                    </a:lnTo>
                    <a:lnTo>
                      <a:pt x="254" y="47"/>
                    </a:lnTo>
                    <a:lnTo>
                      <a:pt x="225" y="76"/>
                    </a:lnTo>
                    <a:lnTo>
                      <a:pt x="265" y="152"/>
                    </a:lnTo>
                    <a:lnTo>
                      <a:pt x="312" y="152"/>
                    </a:lnTo>
                    <a:lnTo>
                      <a:pt x="246" y="179"/>
                    </a:lnTo>
                    <a:lnTo>
                      <a:pt x="185" y="118"/>
                    </a:lnTo>
                    <a:lnTo>
                      <a:pt x="0" y="118"/>
                    </a:lnTo>
                    <a:lnTo>
                      <a:pt x="7" y="2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7" name="Freeform 79"/>
              <p:cNvSpPr>
                <a:spLocks/>
              </p:cNvSpPr>
              <p:nvPr/>
            </p:nvSpPr>
            <p:spPr bwMode="auto">
              <a:xfrm>
                <a:off x="4923" y="1869"/>
                <a:ext cx="6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0"/>
                  </a:cxn>
                  <a:cxn ang="0">
                    <a:pos x="63" y="22"/>
                  </a:cxn>
                  <a:cxn ang="0">
                    <a:pos x="39" y="72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64" h="79">
                    <a:moveTo>
                      <a:pt x="0" y="0"/>
                    </a:moveTo>
                    <a:lnTo>
                      <a:pt x="42" y="0"/>
                    </a:lnTo>
                    <a:lnTo>
                      <a:pt x="63" y="22"/>
                    </a:lnTo>
                    <a:lnTo>
                      <a:pt x="39" y="72"/>
                    </a:lnTo>
                    <a:lnTo>
                      <a:pt x="0" y="7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8" name="Freeform 80"/>
              <p:cNvSpPr>
                <a:spLocks/>
              </p:cNvSpPr>
              <p:nvPr/>
            </p:nvSpPr>
            <p:spPr bwMode="auto">
              <a:xfrm>
                <a:off x="4772" y="1867"/>
                <a:ext cx="152" cy="10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51" y="0"/>
                  </a:cxn>
                  <a:cxn ang="0">
                    <a:pos x="151" y="81"/>
                  </a:cxn>
                  <a:cxn ang="0">
                    <a:pos x="0" y="103"/>
                  </a:cxn>
                  <a:cxn ang="0">
                    <a:pos x="7" y="0"/>
                  </a:cxn>
                </a:cxnLst>
                <a:rect l="0" t="0" r="r" b="b"/>
                <a:pathLst>
                  <a:path w="152" h="104">
                    <a:moveTo>
                      <a:pt x="7" y="0"/>
                    </a:moveTo>
                    <a:lnTo>
                      <a:pt x="151" y="0"/>
                    </a:lnTo>
                    <a:lnTo>
                      <a:pt x="151" y="81"/>
                    </a:lnTo>
                    <a:lnTo>
                      <a:pt x="0" y="103"/>
                    </a:lnTo>
                    <a:lnTo>
                      <a:pt x="7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49" name="Freeform 81"/>
              <p:cNvSpPr>
                <a:spLocks/>
              </p:cNvSpPr>
              <p:nvPr/>
            </p:nvSpPr>
            <p:spPr bwMode="auto">
              <a:xfrm>
                <a:off x="4597" y="1970"/>
                <a:ext cx="131" cy="249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8" y="27"/>
                  </a:cxn>
                  <a:cxn ang="0">
                    <a:pos x="55" y="99"/>
                  </a:cxn>
                  <a:cxn ang="0">
                    <a:pos x="28" y="133"/>
                  </a:cxn>
                  <a:cxn ang="0">
                    <a:pos x="0" y="170"/>
                  </a:cxn>
                  <a:cxn ang="0">
                    <a:pos x="55" y="248"/>
                  </a:cxn>
                  <a:cxn ang="0">
                    <a:pos x="113" y="170"/>
                  </a:cxn>
                  <a:cxn ang="0">
                    <a:pos x="130" y="83"/>
                  </a:cxn>
                  <a:cxn ang="0">
                    <a:pos x="109" y="80"/>
                  </a:cxn>
                  <a:cxn ang="0">
                    <a:pos x="128" y="35"/>
                  </a:cxn>
                  <a:cxn ang="0">
                    <a:pos x="124" y="10"/>
                  </a:cxn>
                  <a:cxn ang="0">
                    <a:pos x="59" y="0"/>
                  </a:cxn>
                </a:cxnLst>
                <a:rect l="0" t="0" r="r" b="b"/>
                <a:pathLst>
                  <a:path w="131" h="249">
                    <a:moveTo>
                      <a:pt x="59" y="0"/>
                    </a:moveTo>
                    <a:lnTo>
                      <a:pt x="28" y="27"/>
                    </a:lnTo>
                    <a:lnTo>
                      <a:pt x="55" y="99"/>
                    </a:lnTo>
                    <a:lnTo>
                      <a:pt x="28" y="133"/>
                    </a:lnTo>
                    <a:lnTo>
                      <a:pt x="0" y="170"/>
                    </a:lnTo>
                    <a:lnTo>
                      <a:pt x="55" y="248"/>
                    </a:lnTo>
                    <a:lnTo>
                      <a:pt x="113" y="170"/>
                    </a:lnTo>
                    <a:lnTo>
                      <a:pt x="130" y="83"/>
                    </a:lnTo>
                    <a:lnTo>
                      <a:pt x="109" y="80"/>
                    </a:lnTo>
                    <a:lnTo>
                      <a:pt x="128" y="35"/>
                    </a:lnTo>
                    <a:lnTo>
                      <a:pt x="124" y="10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0" name="Freeform 82"/>
              <p:cNvSpPr>
                <a:spLocks/>
              </p:cNvSpPr>
              <p:nvPr/>
            </p:nvSpPr>
            <p:spPr bwMode="auto">
              <a:xfrm>
                <a:off x="4540" y="2099"/>
                <a:ext cx="101" cy="176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0"/>
                  </a:cxn>
                  <a:cxn ang="0">
                    <a:pos x="0" y="175"/>
                  </a:cxn>
                  <a:cxn ang="0">
                    <a:pos x="83" y="175"/>
                  </a:cxn>
                  <a:cxn ang="0">
                    <a:pos x="100" y="147"/>
                  </a:cxn>
                  <a:cxn ang="0">
                    <a:pos x="57" y="92"/>
                  </a:cxn>
                  <a:cxn ang="0">
                    <a:pos x="58" y="43"/>
                  </a:cxn>
                  <a:cxn ang="0">
                    <a:pos x="85" y="0"/>
                  </a:cxn>
                </a:cxnLst>
                <a:rect l="0" t="0" r="r" b="b"/>
                <a:pathLst>
                  <a:path w="101" h="176">
                    <a:moveTo>
                      <a:pt x="85" y="0"/>
                    </a:moveTo>
                    <a:lnTo>
                      <a:pt x="0" y="0"/>
                    </a:lnTo>
                    <a:lnTo>
                      <a:pt x="0" y="175"/>
                    </a:lnTo>
                    <a:lnTo>
                      <a:pt x="83" y="175"/>
                    </a:lnTo>
                    <a:lnTo>
                      <a:pt x="100" y="147"/>
                    </a:lnTo>
                    <a:lnTo>
                      <a:pt x="57" y="92"/>
                    </a:lnTo>
                    <a:lnTo>
                      <a:pt x="58" y="43"/>
                    </a:lnTo>
                    <a:lnTo>
                      <a:pt x="85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1" name="Freeform 83"/>
              <p:cNvSpPr>
                <a:spLocks/>
              </p:cNvSpPr>
              <p:nvPr/>
            </p:nvSpPr>
            <p:spPr bwMode="auto">
              <a:xfrm>
                <a:off x="4249" y="2124"/>
                <a:ext cx="378" cy="2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2" y="0"/>
                  </a:cxn>
                  <a:cxn ang="0">
                    <a:pos x="292" y="151"/>
                  </a:cxn>
                  <a:cxn ang="0">
                    <a:pos x="377" y="151"/>
                  </a:cxn>
                  <a:cxn ang="0">
                    <a:pos x="329" y="243"/>
                  </a:cxn>
                  <a:cxn ang="0">
                    <a:pos x="229" y="216"/>
                  </a:cxn>
                  <a:cxn ang="0">
                    <a:pos x="196" y="95"/>
                  </a:cxn>
                  <a:cxn ang="0">
                    <a:pos x="184" y="66"/>
                  </a:cxn>
                  <a:cxn ang="0">
                    <a:pos x="113" y="44"/>
                  </a:cxn>
                  <a:cxn ang="0">
                    <a:pos x="0" y="98"/>
                  </a:cxn>
                  <a:cxn ang="0">
                    <a:pos x="0" y="0"/>
                  </a:cxn>
                </a:cxnLst>
                <a:rect l="0" t="0" r="r" b="b"/>
                <a:pathLst>
                  <a:path w="378" h="244">
                    <a:moveTo>
                      <a:pt x="0" y="0"/>
                    </a:moveTo>
                    <a:lnTo>
                      <a:pt x="292" y="0"/>
                    </a:lnTo>
                    <a:lnTo>
                      <a:pt x="292" y="151"/>
                    </a:lnTo>
                    <a:lnTo>
                      <a:pt x="377" y="151"/>
                    </a:lnTo>
                    <a:lnTo>
                      <a:pt x="329" y="243"/>
                    </a:lnTo>
                    <a:lnTo>
                      <a:pt x="229" y="216"/>
                    </a:lnTo>
                    <a:lnTo>
                      <a:pt x="196" y="95"/>
                    </a:lnTo>
                    <a:lnTo>
                      <a:pt x="184" y="66"/>
                    </a:lnTo>
                    <a:lnTo>
                      <a:pt x="113" y="44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2" name="Freeform 84"/>
              <p:cNvSpPr>
                <a:spLocks/>
              </p:cNvSpPr>
              <p:nvPr/>
            </p:nvSpPr>
            <p:spPr bwMode="auto">
              <a:xfrm>
                <a:off x="2267" y="2103"/>
                <a:ext cx="635" cy="3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9" y="0"/>
                  </a:cxn>
                  <a:cxn ang="0">
                    <a:pos x="618" y="22"/>
                  </a:cxn>
                  <a:cxn ang="0">
                    <a:pos x="592" y="51"/>
                  </a:cxn>
                  <a:cxn ang="0">
                    <a:pos x="634" y="90"/>
                  </a:cxn>
                  <a:cxn ang="0">
                    <a:pos x="634" y="329"/>
                  </a:cxn>
                  <a:cxn ang="0">
                    <a:pos x="0" y="329"/>
                  </a:cxn>
                  <a:cxn ang="0">
                    <a:pos x="0" y="0"/>
                  </a:cxn>
                </a:cxnLst>
                <a:rect l="0" t="0" r="r" b="b"/>
                <a:pathLst>
                  <a:path w="635" h="330">
                    <a:moveTo>
                      <a:pt x="0" y="0"/>
                    </a:moveTo>
                    <a:lnTo>
                      <a:pt x="599" y="0"/>
                    </a:lnTo>
                    <a:lnTo>
                      <a:pt x="618" y="22"/>
                    </a:lnTo>
                    <a:lnTo>
                      <a:pt x="592" y="51"/>
                    </a:lnTo>
                    <a:lnTo>
                      <a:pt x="634" y="90"/>
                    </a:lnTo>
                    <a:lnTo>
                      <a:pt x="634" y="329"/>
                    </a:lnTo>
                    <a:lnTo>
                      <a:pt x="0" y="32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3" name="Freeform 85"/>
              <p:cNvSpPr>
                <a:spLocks/>
              </p:cNvSpPr>
              <p:nvPr/>
            </p:nvSpPr>
            <p:spPr bwMode="auto">
              <a:xfrm>
                <a:off x="2104" y="1402"/>
                <a:ext cx="662" cy="4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7" y="0"/>
                  </a:cxn>
                  <a:cxn ang="0">
                    <a:pos x="647" y="32"/>
                  </a:cxn>
                  <a:cxn ang="0">
                    <a:pos x="619" y="66"/>
                  </a:cxn>
                  <a:cxn ang="0">
                    <a:pos x="661" y="116"/>
                  </a:cxn>
                  <a:cxn ang="0">
                    <a:pos x="661" y="297"/>
                  </a:cxn>
                  <a:cxn ang="0">
                    <a:pos x="632" y="297"/>
                  </a:cxn>
                  <a:cxn ang="0">
                    <a:pos x="632" y="417"/>
                  </a:cxn>
                  <a:cxn ang="0">
                    <a:pos x="519" y="380"/>
                  </a:cxn>
                  <a:cxn ang="0">
                    <a:pos x="473" y="352"/>
                  </a:cxn>
                  <a:cxn ang="0">
                    <a:pos x="0" y="352"/>
                  </a:cxn>
                  <a:cxn ang="0">
                    <a:pos x="0" y="0"/>
                  </a:cxn>
                </a:cxnLst>
                <a:rect l="0" t="0" r="r" b="b"/>
                <a:pathLst>
                  <a:path w="662" h="418">
                    <a:moveTo>
                      <a:pt x="0" y="0"/>
                    </a:moveTo>
                    <a:lnTo>
                      <a:pt x="647" y="0"/>
                    </a:lnTo>
                    <a:lnTo>
                      <a:pt x="647" y="32"/>
                    </a:lnTo>
                    <a:lnTo>
                      <a:pt x="619" y="66"/>
                    </a:lnTo>
                    <a:lnTo>
                      <a:pt x="661" y="116"/>
                    </a:lnTo>
                    <a:lnTo>
                      <a:pt x="661" y="297"/>
                    </a:lnTo>
                    <a:lnTo>
                      <a:pt x="632" y="297"/>
                    </a:lnTo>
                    <a:lnTo>
                      <a:pt x="632" y="417"/>
                    </a:lnTo>
                    <a:lnTo>
                      <a:pt x="519" y="380"/>
                    </a:lnTo>
                    <a:lnTo>
                      <a:pt x="473" y="352"/>
                    </a:lnTo>
                    <a:lnTo>
                      <a:pt x="0" y="35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4" name="Freeform 86"/>
              <p:cNvSpPr>
                <a:spLocks/>
              </p:cNvSpPr>
              <p:nvPr/>
            </p:nvSpPr>
            <p:spPr bwMode="auto">
              <a:xfrm>
                <a:off x="2736" y="1700"/>
                <a:ext cx="577" cy="3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0" y="0"/>
                  </a:cxn>
                  <a:cxn ang="0">
                    <a:pos x="506" y="36"/>
                  </a:cxn>
                  <a:cxn ang="0">
                    <a:pos x="503" y="81"/>
                  </a:cxn>
                  <a:cxn ang="0">
                    <a:pos x="551" y="126"/>
                  </a:cxn>
                  <a:cxn ang="0">
                    <a:pos x="576" y="180"/>
                  </a:cxn>
                  <a:cxn ang="0">
                    <a:pos x="506" y="231"/>
                  </a:cxn>
                  <a:cxn ang="0">
                    <a:pos x="519" y="265"/>
                  </a:cxn>
                  <a:cxn ang="0">
                    <a:pos x="461" y="326"/>
                  </a:cxn>
                  <a:cxn ang="0">
                    <a:pos x="68" y="326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577" h="327">
                    <a:moveTo>
                      <a:pt x="0" y="0"/>
                    </a:moveTo>
                    <a:lnTo>
                      <a:pt x="490" y="0"/>
                    </a:lnTo>
                    <a:lnTo>
                      <a:pt x="506" y="36"/>
                    </a:lnTo>
                    <a:lnTo>
                      <a:pt x="503" y="81"/>
                    </a:lnTo>
                    <a:lnTo>
                      <a:pt x="551" y="126"/>
                    </a:lnTo>
                    <a:lnTo>
                      <a:pt x="576" y="180"/>
                    </a:lnTo>
                    <a:lnTo>
                      <a:pt x="506" y="231"/>
                    </a:lnTo>
                    <a:lnTo>
                      <a:pt x="519" y="265"/>
                    </a:lnTo>
                    <a:lnTo>
                      <a:pt x="461" y="326"/>
                    </a:lnTo>
                    <a:lnTo>
                      <a:pt x="68" y="326"/>
                    </a:lnTo>
                    <a:lnTo>
                      <a:pt x="0" y="11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5" name="Freeform 87"/>
              <p:cNvSpPr>
                <a:spLocks/>
              </p:cNvSpPr>
              <p:nvPr/>
            </p:nvSpPr>
            <p:spPr bwMode="auto">
              <a:xfrm>
                <a:off x="3084" y="1296"/>
                <a:ext cx="516" cy="529"/>
              </a:xfrm>
              <a:custGeom>
                <a:avLst/>
                <a:gdLst/>
                <a:ahLst/>
                <a:cxnLst>
                  <a:cxn ang="0">
                    <a:pos x="31" y="39"/>
                  </a:cxn>
                  <a:cxn ang="0">
                    <a:pos x="162" y="0"/>
                  </a:cxn>
                  <a:cxn ang="0">
                    <a:pos x="189" y="49"/>
                  </a:cxn>
                  <a:cxn ang="0">
                    <a:pos x="366" y="137"/>
                  </a:cxn>
                  <a:cxn ang="0">
                    <a:pos x="407" y="187"/>
                  </a:cxn>
                  <a:cxn ang="0">
                    <a:pos x="420" y="236"/>
                  </a:cxn>
                  <a:cxn ang="0">
                    <a:pos x="488" y="224"/>
                  </a:cxn>
                  <a:cxn ang="0">
                    <a:pos x="515" y="246"/>
                  </a:cxn>
                  <a:cxn ang="0">
                    <a:pos x="457" y="330"/>
                  </a:cxn>
                  <a:cxn ang="0">
                    <a:pos x="428" y="528"/>
                  </a:cxn>
                  <a:cxn ang="0">
                    <a:pos x="199" y="528"/>
                  </a:cxn>
                  <a:cxn ang="0">
                    <a:pos x="155" y="491"/>
                  </a:cxn>
                  <a:cxn ang="0">
                    <a:pos x="157" y="443"/>
                  </a:cxn>
                  <a:cxn ang="0">
                    <a:pos x="139" y="400"/>
                  </a:cxn>
                  <a:cxn ang="0">
                    <a:pos x="134" y="357"/>
                  </a:cxn>
                  <a:cxn ang="0">
                    <a:pos x="0" y="260"/>
                  </a:cxn>
                  <a:cxn ang="0">
                    <a:pos x="0" y="161"/>
                  </a:cxn>
                  <a:cxn ang="0">
                    <a:pos x="31" y="39"/>
                  </a:cxn>
                </a:cxnLst>
                <a:rect l="0" t="0" r="r" b="b"/>
                <a:pathLst>
                  <a:path w="516" h="529">
                    <a:moveTo>
                      <a:pt x="31" y="39"/>
                    </a:moveTo>
                    <a:lnTo>
                      <a:pt x="162" y="0"/>
                    </a:lnTo>
                    <a:lnTo>
                      <a:pt x="189" y="49"/>
                    </a:lnTo>
                    <a:lnTo>
                      <a:pt x="366" y="137"/>
                    </a:lnTo>
                    <a:lnTo>
                      <a:pt x="407" y="187"/>
                    </a:lnTo>
                    <a:lnTo>
                      <a:pt x="420" y="236"/>
                    </a:lnTo>
                    <a:lnTo>
                      <a:pt x="488" y="224"/>
                    </a:lnTo>
                    <a:lnTo>
                      <a:pt x="515" y="246"/>
                    </a:lnTo>
                    <a:lnTo>
                      <a:pt x="457" y="330"/>
                    </a:lnTo>
                    <a:lnTo>
                      <a:pt x="428" y="528"/>
                    </a:lnTo>
                    <a:lnTo>
                      <a:pt x="199" y="528"/>
                    </a:lnTo>
                    <a:lnTo>
                      <a:pt x="155" y="491"/>
                    </a:lnTo>
                    <a:lnTo>
                      <a:pt x="157" y="443"/>
                    </a:lnTo>
                    <a:lnTo>
                      <a:pt x="139" y="400"/>
                    </a:lnTo>
                    <a:lnTo>
                      <a:pt x="134" y="357"/>
                    </a:lnTo>
                    <a:lnTo>
                      <a:pt x="0" y="260"/>
                    </a:lnTo>
                    <a:lnTo>
                      <a:pt x="0" y="161"/>
                    </a:lnTo>
                    <a:lnTo>
                      <a:pt x="31" y="39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6" name="Freeform 88"/>
              <p:cNvSpPr>
                <a:spLocks/>
              </p:cNvSpPr>
              <p:nvPr/>
            </p:nvSpPr>
            <p:spPr bwMode="auto">
              <a:xfrm>
                <a:off x="3271" y="1243"/>
                <a:ext cx="595" cy="288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84" y="196"/>
                  </a:cxn>
                  <a:cxn ang="0">
                    <a:pos x="220" y="243"/>
                  </a:cxn>
                  <a:cxn ang="0">
                    <a:pos x="233" y="287"/>
                  </a:cxn>
                  <a:cxn ang="0">
                    <a:pos x="335" y="186"/>
                  </a:cxn>
                  <a:cxn ang="0">
                    <a:pos x="594" y="146"/>
                  </a:cxn>
                  <a:cxn ang="0">
                    <a:pos x="479" y="74"/>
                  </a:cxn>
                  <a:cxn ang="0">
                    <a:pos x="327" y="141"/>
                  </a:cxn>
                  <a:cxn ang="0">
                    <a:pos x="182" y="82"/>
                  </a:cxn>
                  <a:cxn ang="0">
                    <a:pos x="267" y="11"/>
                  </a:cxn>
                  <a:cxn ang="0">
                    <a:pos x="192" y="0"/>
                  </a:cxn>
                  <a:cxn ang="0">
                    <a:pos x="0" y="98"/>
                  </a:cxn>
                </a:cxnLst>
                <a:rect l="0" t="0" r="r" b="b"/>
                <a:pathLst>
                  <a:path w="595" h="288">
                    <a:moveTo>
                      <a:pt x="0" y="98"/>
                    </a:moveTo>
                    <a:lnTo>
                      <a:pt x="184" y="196"/>
                    </a:lnTo>
                    <a:lnTo>
                      <a:pt x="220" y="243"/>
                    </a:lnTo>
                    <a:lnTo>
                      <a:pt x="233" y="287"/>
                    </a:lnTo>
                    <a:lnTo>
                      <a:pt x="335" y="186"/>
                    </a:lnTo>
                    <a:lnTo>
                      <a:pt x="594" y="146"/>
                    </a:lnTo>
                    <a:lnTo>
                      <a:pt x="479" y="74"/>
                    </a:lnTo>
                    <a:lnTo>
                      <a:pt x="327" y="141"/>
                    </a:lnTo>
                    <a:lnTo>
                      <a:pt x="182" y="82"/>
                    </a:lnTo>
                    <a:lnTo>
                      <a:pt x="267" y="11"/>
                    </a:lnTo>
                    <a:lnTo>
                      <a:pt x="192" y="0"/>
                    </a:lnTo>
                    <a:lnTo>
                      <a:pt x="0" y="98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7" name="Freeform 89"/>
              <p:cNvSpPr>
                <a:spLocks/>
              </p:cNvSpPr>
              <p:nvPr/>
            </p:nvSpPr>
            <p:spPr bwMode="auto">
              <a:xfrm>
                <a:off x="3612" y="1460"/>
                <a:ext cx="387" cy="449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307" y="36"/>
                  </a:cxn>
                  <a:cxn ang="0">
                    <a:pos x="333" y="124"/>
                  </a:cxn>
                  <a:cxn ang="0">
                    <a:pos x="261" y="198"/>
                  </a:cxn>
                  <a:cxn ang="0">
                    <a:pos x="279" y="231"/>
                  </a:cxn>
                  <a:cxn ang="0">
                    <a:pos x="349" y="193"/>
                  </a:cxn>
                  <a:cxn ang="0">
                    <a:pos x="378" y="201"/>
                  </a:cxn>
                  <a:cxn ang="0">
                    <a:pos x="386" y="321"/>
                  </a:cxn>
                  <a:cxn ang="0">
                    <a:pos x="309" y="423"/>
                  </a:cxn>
                  <a:cxn ang="0">
                    <a:pos x="309" y="448"/>
                  </a:cxn>
                  <a:cxn ang="0">
                    <a:pos x="0" y="448"/>
                  </a:cxn>
                  <a:cxn ang="0">
                    <a:pos x="44" y="321"/>
                  </a:cxn>
                  <a:cxn ang="0">
                    <a:pos x="21" y="223"/>
                  </a:cxn>
                  <a:cxn ang="0">
                    <a:pos x="61" y="119"/>
                  </a:cxn>
                  <a:cxn ang="0">
                    <a:pos x="183" y="0"/>
                  </a:cxn>
                </a:cxnLst>
                <a:rect l="0" t="0" r="r" b="b"/>
                <a:pathLst>
                  <a:path w="387" h="449">
                    <a:moveTo>
                      <a:pt x="183" y="0"/>
                    </a:moveTo>
                    <a:lnTo>
                      <a:pt x="307" y="36"/>
                    </a:lnTo>
                    <a:lnTo>
                      <a:pt x="333" y="124"/>
                    </a:lnTo>
                    <a:lnTo>
                      <a:pt x="261" y="198"/>
                    </a:lnTo>
                    <a:lnTo>
                      <a:pt x="279" y="231"/>
                    </a:lnTo>
                    <a:lnTo>
                      <a:pt x="349" y="193"/>
                    </a:lnTo>
                    <a:lnTo>
                      <a:pt x="378" y="201"/>
                    </a:lnTo>
                    <a:lnTo>
                      <a:pt x="386" y="321"/>
                    </a:lnTo>
                    <a:lnTo>
                      <a:pt x="309" y="423"/>
                    </a:lnTo>
                    <a:lnTo>
                      <a:pt x="309" y="448"/>
                    </a:lnTo>
                    <a:lnTo>
                      <a:pt x="0" y="448"/>
                    </a:lnTo>
                    <a:lnTo>
                      <a:pt x="44" y="321"/>
                    </a:lnTo>
                    <a:lnTo>
                      <a:pt x="21" y="223"/>
                    </a:lnTo>
                    <a:lnTo>
                      <a:pt x="61" y="119"/>
                    </a:lnTo>
                    <a:lnTo>
                      <a:pt x="183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8" name="Freeform 90"/>
              <p:cNvSpPr>
                <a:spLocks/>
              </p:cNvSpPr>
              <p:nvPr/>
            </p:nvSpPr>
            <p:spPr bwMode="auto">
              <a:xfrm>
                <a:off x="3197" y="1824"/>
                <a:ext cx="353" cy="599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320" y="0"/>
                  </a:cxn>
                  <a:cxn ang="0">
                    <a:pos x="349" y="89"/>
                  </a:cxn>
                  <a:cxn ang="0">
                    <a:pos x="349" y="396"/>
                  </a:cxn>
                  <a:cxn ang="0">
                    <a:pos x="352" y="423"/>
                  </a:cxn>
                  <a:cxn ang="0">
                    <a:pos x="307" y="476"/>
                  </a:cxn>
                  <a:cxn ang="0">
                    <a:pos x="296" y="538"/>
                  </a:cxn>
                  <a:cxn ang="0">
                    <a:pos x="211" y="598"/>
                  </a:cxn>
                  <a:cxn ang="0">
                    <a:pos x="172" y="584"/>
                  </a:cxn>
                  <a:cxn ang="0">
                    <a:pos x="84" y="457"/>
                  </a:cxn>
                  <a:cxn ang="0">
                    <a:pos x="109" y="418"/>
                  </a:cxn>
                  <a:cxn ang="0">
                    <a:pos x="73" y="393"/>
                  </a:cxn>
                  <a:cxn ang="0">
                    <a:pos x="0" y="274"/>
                  </a:cxn>
                  <a:cxn ang="0">
                    <a:pos x="5" y="199"/>
                  </a:cxn>
                  <a:cxn ang="0">
                    <a:pos x="57" y="139"/>
                  </a:cxn>
                  <a:cxn ang="0">
                    <a:pos x="44" y="104"/>
                  </a:cxn>
                  <a:cxn ang="0">
                    <a:pos x="111" y="56"/>
                  </a:cxn>
                  <a:cxn ang="0">
                    <a:pos x="89" y="0"/>
                  </a:cxn>
                </a:cxnLst>
                <a:rect l="0" t="0" r="r" b="b"/>
                <a:pathLst>
                  <a:path w="353" h="599">
                    <a:moveTo>
                      <a:pt x="89" y="0"/>
                    </a:moveTo>
                    <a:lnTo>
                      <a:pt x="320" y="0"/>
                    </a:lnTo>
                    <a:lnTo>
                      <a:pt x="349" y="89"/>
                    </a:lnTo>
                    <a:lnTo>
                      <a:pt x="349" y="396"/>
                    </a:lnTo>
                    <a:lnTo>
                      <a:pt x="352" y="423"/>
                    </a:lnTo>
                    <a:lnTo>
                      <a:pt x="307" y="476"/>
                    </a:lnTo>
                    <a:lnTo>
                      <a:pt x="296" y="538"/>
                    </a:lnTo>
                    <a:lnTo>
                      <a:pt x="211" y="598"/>
                    </a:lnTo>
                    <a:lnTo>
                      <a:pt x="172" y="584"/>
                    </a:lnTo>
                    <a:lnTo>
                      <a:pt x="84" y="457"/>
                    </a:lnTo>
                    <a:lnTo>
                      <a:pt x="109" y="418"/>
                    </a:lnTo>
                    <a:lnTo>
                      <a:pt x="73" y="393"/>
                    </a:lnTo>
                    <a:lnTo>
                      <a:pt x="0" y="274"/>
                    </a:lnTo>
                    <a:lnTo>
                      <a:pt x="5" y="199"/>
                    </a:lnTo>
                    <a:lnTo>
                      <a:pt x="57" y="139"/>
                    </a:lnTo>
                    <a:lnTo>
                      <a:pt x="44" y="104"/>
                    </a:lnTo>
                    <a:lnTo>
                      <a:pt x="111" y="56"/>
                    </a:lnTo>
                    <a:lnTo>
                      <a:pt x="8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59" name="Freeform 91"/>
              <p:cNvSpPr>
                <a:spLocks/>
              </p:cNvSpPr>
              <p:nvPr/>
            </p:nvSpPr>
            <p:spPr bwMode="auto">
              <a:xfrm>
                <a:off x="2805" y="2026"/>
                <a:ext cx="604" cy="5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7" y="0"/>
                  </a:cxn>
                  <a:cxn ang="0">
                    <a:pos x="391" y="69"/>
                  </a:cxn>
                  <a:cxn ang="0">
                    <a:pos x="465" y="194"/>
                  </a:cxn>
                  <a:cxn ang="0">
                    <a:pos x="500" y="216"/>
                  </a:cxn>
                  <a:cxn ang="0">
                    <a:pos x="478" y="253"/>
                  </a:cxn>
                  <a:cxn ang="0">
                    <a:pos x="563" y="383"/>
                  </a:cxn>
                  <a:cxn ang="0">
                    <a:pos x="603" y="396"/>
                  </a:cxn>
                  <a:cxn ang="0">
                    <a:pos x="550" y="521"/>
                  </a:cxn>
                  <a:cxn ang="0">
                    <a:pos x="498" y="521"/>
                  </a:cxn>
                  <a:cxn ang="0">
                    <a:pos x="513" y="467"/>
                  </a:cxn>
                  <a:cxn ang="0">
                    <a:pos x="114" y="467"/>
                  </a:cxn>
                  <a:cxn ang="0">
                    <a:pos x="94" y="409"/>
                  </a:cxn>
                  <a:cxn ang="0">
                    <a:pos x="94" y="165"/>
                  </a:cxn>
                  <a:cxn ang="0">
                    <a:pos x="52" y="125"/>
                  </a:cxn>
                  <a:cxn ang="0">
                    <a:pos x="78" y="97"/>
                  </a:cxn>
                  <a:cxn ang="0">
                    <a:pos x="0" y="0"/>
                  </a:cxn>
                </a:cxnLst>
                <a:rect l="0" t="0" r="r" b="b"/>
                <a:pathLst>
                  <a:path w="604" h="522">
                    <a:moveTo>
                      <a:pt x="0" y="0"/>
                    </a:moveTo>
                    <a:lnTo>
                      <a:pt x="397" y="0"/>
                    </a:lnTo>
                    <a:lnTo>
                      <a:pt x="391" y="69"/>
                    </a:lnTo>
                    <a:lnTo>
                      <a:pt x="465" y="194"/>
                    </a:lnTo>
                    <a:lnTo>
                      <a:pt x="500" y="216"/>
                    </a:lnTo>
                    <a:lnTo>
                      <a:pt x="478" y="253"/>
                    </a:lnTo>
                    <a:lnTo>
                      <a:pt x="563" y="383"/>
                    </a:lnTo>
                    <a:lnTo>
                      <a:pt x="603" y="396"/>
                    </a:lnTo>
                    <a:lnTo>
                      <a:pt x="550" y="521"/>
                    </a:lnTo>
                    <a:lnTo>
                      <a:pt x="498" y="521"/>
                    </a:lnTo>
                    <a:lnTo>
                      <a:pt x="513" y="467"/>
                    </a:lnTo>
                    <a:lnTo>
                      <a:pt x="114" y="467"/>
                    </a:lnTo>
                    <a:lnTo>
                      <a:pt x="94" y="409"/>
                    </a:lnTo>
                    <a:lnTo>
                      <a:pt x="94" y="165"/>
                    </a:lnTo>
                    <a:lnTo>
                      <a:pt x="52" y="125"/>
                    </a:lnTo>
                    <a:lnTo>
                      <a:pt x="78" y="9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0" name="Freeform 92"/>
              <p:cNvSpPr>
                <a:spLocks/>
              </p:cNvSpPr>
              <p:nvPr/>
            </p:nvSpPr>
            <p:spPr bwMode="auto">
              <a:xfrm>
                <a:off x="3494" y="1905"/>
                <a:ext cx="284" cy="464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75" y="15"/>
                  </a:cxn>
                  <a:cxn ang="0">
                    <a:pos x="115" y="2"/>
                  </a:cxn>
                  <a:cxn ang="0">
                    <a:pos x="283" y="2"/>
                  </a:cxn>
                  <a:cxn ang="0">
                    <a:pos x="283" y="278"/>
                  </a:cxn>
                  <a:cxn ang="0">
                    <a:pos x="179" y="421"/>
                  </a:cxn>
                  <a:cxn ang="0">
                    <a:pos x="0" y="463"/>
                  </a:cxn>
                  <a:cxn ang="0">
                    <a:pos x="13" y="394"/>
                  </a:cxn>
                  <a:cxn ang="0">
                    <a:pos x="52" y="344"/>
                  </a:cxn>
                  <a:cxn ang="0">
                    <a:pos x="52" y="0"/>
                  </a:cxn>
                </a:cxnLst>
                <a:rect l="0" t="0" r="r" b="b"/>
                <a:pathLst>
                  <a:path w="284" h="464">
                    <a:moveTo>
                      <a:pt x="52" y="0"/>
                    </a:moveTo>
                    <a:lnTo>
                      <a:pt x="75" y="15"/>
                    </a:lnTo>
                    <a:lnTo>
                      <a:pt x="115" y="2"/>
                    </a:lnTo>
                    <a:lnTo>
                      <a:pt x="283" y="2"/>
                    </a:lnTo>
                    <a:lnTo>
                      <a:pt x="283" y="278"/>
                    </a:lnTo>
                    <a:lnTo>
                      <a:pt x="179" y="421"/>
                    </a:lnTo>
                    <a:lnTo>
                      <a:pt x="0" y="463"/>
                    </a:lnTo>
                    <a:lnTo>
                      <a:pt x="13" y="394"/>
                    </a:lnTo>
                    <a:lnTo>
                      <a:pt x="52" y="344"/>
                    </a:lnTo>
                    <a:lnTo>
                      <a:pt x="5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1" name="Freeform 93"/>
              <p:cNvSpPr>
                <a:spLocks/>
              </p:cNvSpPr>
              <p:nvPr/>
            </p:nvSpPr>
            <p:spPr bwMode="auto">
              <a:xfrm>
                <a:off x="3778" y="1879"/>
                <a:ext cx="393" cy="39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46" y="27"/>
                  </a:cxn>
                  <a:cxn ang="0">
                    <a:pos x="201" y="53"/>
                  </a:cxn>
                  <a:cxn ang="0">
                    <a:pos x="284" y="53"/>
                  </a:cxn>
                  <a:cxn ang="0">
                    <a:pos x="392" y="0"/>
                  </a:cxn>
                  <a:cxn ang="0">
                    <a:pos x="392" y="173"/>
                  </a:cxn>
                  <a:cxn ang="0">
                    <a:pos x="376" y="181"/>
                  </a:cxn>
                  <a:cxn ang="0">
                    <a:pos x="323" y="285"/>
                  </a:cxn>
                  <a:cxn ang="0">
                    <a:pos x="294" y="285"/>
                  </a:cxn>
                  <a:cxn ang="0">
                    <a:pos x="199" y="397"/>
                  </a:cxn>
                  <a:cxn ang="0">
                    <a:pos x="167" y="368"/>
                  </a:cxn>
                  <a:cxn ang="0">
                    <a:pos x="119" y="381"/>
                  </a:cxn>
                  <a:cxn ang="0">
                    <a:pos x="0" y="282"/>
                  </a:cxn>
                  <a:cxn ang="0">
                    <a:pos x="0" y="27"/>
                  </a:cxn>
                </a:cxnLst>
                <a:rect l="0" t="0" r="r" b="b"/>
                <a:pathLst>
                  <a:path w="393" h="398">
                    <a:moveTo>
                      <a:pt x="0" y="27"/>
                    </a:moveTo>
                    <a:lnTo>
                      <a:pt x="146" y="27"/>
                    </a:lnTo>
                    <a:lnTo>
                      <a:pt x="201" y="53"/>
                    </a:lnTo>
                    <a:lnTo>
                      <a:pt x="284" y="53"/>
                    </a:lnTo>
                    <a:lnTo>
                      <a:pt x="392" y="0"/>
                    </a:lnTo>
                    <a:lnTo>
                      <a:pt x="392" y="173"/>
                    </a:lnTo>
                    <a:lnTo>
                      <a:pt x="376" y="181"/>
                    </a:lnTo>
                    <a:lnTo>
                      <a:pt x="323" y="285"/>
                    </a:lnTo>
                    <a:lnTo>
                      <a:pt x="294" y="285"/>
                    </a:lnTo>
                    <a:lnTo>
                      <a:pt x="199" y="397"/>
                    </a:lnTo>
                    <a:lnTo>
                      <a:pt x="167" y="368"/>
                    </a:lnTo>
                    <a:lnTo>
                      <a:pt x="119" y="381"/>
                    </a:lnTo>
                    <a:lnTo>
                      <a:pt x="0" y="282"/>
                    </a:lnTo>
                    <a:lnTo>
                      <a:pt x="0" y="27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2" name="Freeform 94"/>
              <p:cNvSpPr>
                <a:spLocks/>
              </p:cNvSpPr>
              <p:nvPr/>
            </p:nvSpPr>
            <p:spPr bwMode="auto">
              <a:xfrm>
                <a:off x="1056" y="1056"/>
                <a:ext cx="1049" cy="5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48" y="0"/>
                  </a:cxn>
                  <a:cxn ang="0">
                    <a:pos x="1048" y="467"/>
                  </a:cxn>
                  <a:cxn ang="0">
                    <a:pos x="430" y="467"/>
                  </a:cxn>
                  <a:cxn ang="0">
                    <a:pos x="430" y="496"/>
                  </a:cxn>
                  <a:cxn ang="0">
                    <a:pos x="282" y="540"/>
                  </a:cxn>
                  <a:cxn ang="0">
                    <a:pos x="194" y="389"/>
                  </a:cxn>
                  <a:cxn ang="0">
                    <a:pos x="141" y="410"/>
                  </a:cxn>
                  <a:cxn ang="0">
                    <a:pos x="128" y="381"/>
                  </a:cxn>
                  <a:cxn ang="0">
                    <a:pos x="160" y="301"/>
                  </a:cxn>
                  <a:cxn ang="0">
                    <a:pos x="0" y="136"/>
                  </a:cxn>
                  <a:cxn ang="0">
                    <a:pos x="2" y="0"/>
                  </a:cxn>
                </a:cxnLst>
                <a:rect l="0" t="0" r="r" b="b"/>
                <a:pathLst>
                  <a:path w="1049" h="541">
                    <a:moveTo>
                      <a:pt x="2" y="0"/>
                    </a:moveTo>
                    <a:lnTo>
                      <a:pt x="1048" y="0"/>
                    </a:lnTo>
                    <a:lnTo>
                      <a:pt x="1048" y="467"/>
                    </a:lnTo>
                    <a:lnTo>
                      <a:pt x="430" y="467"/>
                    </a:lnTo>
                    <a:lnTo>
                      <a:pt x="430" y="496"/>
                    </a:lnTo>
                    <a:lnTo>
                      <a:pt x="282" y="540"/>
                    </a:lnTo>
                    <a:lnTo>
                      <a:pt x="194" y="389"/>
                    </a:lnTo>
                    <a:lnTo>
                      <a:pt x="141" y="410"/>
                    </a:lnTo>
                    <a:lnTo>
                      <a:pt x="128" y="381"/>
                    </a:lnTo>
                    <a:lnTo>
                      <a:pt x="160" y="301"/>
                    </a:lnTo>
                    <a:lnTo>
                      <a:pt x="0" y="136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3" name="Freeform 95"/>
              <p:cNvSpPr>
                <a:spLocks/>
              </p:cNvSpPr>
              <p:nvPr/>
            </p:nvSpPr>
            <p:spPr bwMode="auto">
              <a:xfrm>
                <a:off x="1487" y="1527"/>
                <a:ext cx="618" cy="4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7" y="0"/>
                  </a:cxn>
                  <a:cxn ang="0">
                    <a:pos x="617" y="457"/>
                  </a:cxn>
                  <a:cxn ang="0">
                    <a:pos x="0" y="457"/>
                  </a:cxn>
                  <a:cxn ang="0">
                    <a:pos x="0" y="0"/>
                  </a:cxn>
                </a:cxnLst>
                <a:rect l="0" t="0" r="r" b="b"/>
                <a:pathLst>
                  <a:path w="618" h="458">
                    <a:moveTo>
                      <a:pt x="0" y="0"/>
                    </a:moveTo>
                    <a:lnTo>
                      <a:pt x="617" y="0"/>
                    </a:lnTo>
                    <a:lnTo>
                      <a:pt x="617" y="457"/>
                    </a:lnTo>
                    <a:lnTo>
                      <a:pt x="0" y="45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4" name="Freeform 96"/>
              <p:cNvSpPr>
                <a:spLocks/>
              </p:cNvSpPr>
              <p:nvPr/>
            </p:nvSpPr>
            <p:spPr bwMode="auto">
              <a:xfrm>
                <a:off x="2103" y="1757"/>
                <a:ext cx="764" cy="3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525" y="26"/>
                  </a:cxn>
                  <a:cxn ang="0">
                    <a:pos x="634" y="61"/>
                  </a:cxn>
                  <a:cxn ang="0">
                    <a:pos x="705" y="276"/>
                  </a:cxn>
                  <a:cxn ang="0">
                    <a:pos x="763" y="345"/>
                  </a:cxn>
                  <a:cxn ang="0">
                    <a:pos x="164" y="345"/>
                  </a:cxn>
                  <a:cxn ang="0">
                    <a:pos x="164" y="225"/>
                  </a:cxn>
                  <a:cxn ang="0">
                    <a:pos x="0" y="225"/>
                  </a:cxn>
                  <a:cxn ang="0">
                    <a:pos x="0" y="0"/>
                  </a:cxn>
                </a:cxnLst>
                <a:rect l="0" t="0" r="r" b="b"/>
                <a:pathLst>
                  <a:path w="764" h="346">
                    <a:moveTo>
                      <a:pt x="0" y="0"/>
                    </a:moveTo>
                    <a:lnTo>
                      <a:pt x="475" y="0"/>
                    </a:lnTo>
                    <a:lnTo>
                      <a:pt x="525" y="26"/>
                    </a:lnTo>
                    <a:lnTo>
                      <a:pt x="634" y="61"/>
                    </a:lnTo>
                    <a:lnTo>
                      <a:pt x="705" y="276"/>
                    </a:lnTo>
                    <a:lnTo>
                      <a:pt x="763" y="345"/>
                    </a:lnTo>
                    <a:lnTo>
                      <a:pt x="164" y="345"/>
                    </a:lnTo>
                    <a:lnTo>
                      <a:pt x="164" y="225"/>
                    </a:lnTo>
                    <a:lnTo>
                      <a:pt x="0" y="22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5" name="Freeform 97"/>
              <p:cNvSpPr>
                <a:spLocks/>
              </p:cNvSpPr>
              <p:nvPr/>
            </p:nvSpPr>
            <p:spPr bwMode="auto">
              <a:xfrm>
                <a:off x="1667" y="1984"/>
                <a:ext cx="596" cy="4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5" y="0"/>
                  </a:cxn>
                  <a:cxn ang="0">
                    <a:pos x="595" y="445"/>
                  </a:cxn>
                  <a:cxn ang="0">
                    <a:pos x="0" y="445"/>
                  </a:cxn>
                  <a:cxn ang="0">
                    <a:pos x="0" y="0"/>
                  </a:cxn>
                </a:cxnLst>
                <a:rect l="0" t="0" r="r" b="b"/>
                <a:pathLst>
                  <a:path w="596" h="446">
                    <a:moveTo>
                      <a:pt x="0" y="0"/>
                    </a:moveTo>
                    <a:lnTo>
                      <a:pt x="595" y="0"/>
                    </a:lnTo>
                    <a:lnTo>
                      <a:pt x="595" y="445"/>
                    </a:lnTo>
                    <a:lnTo>
                      <a:pt x="0" y="44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6" name="Freeform 98"/>
              <p:cNvSpPr>
                <a:spLocks/>
              </p:cNvSpPr>
              <p:nvPr/>
            </p:nvSpPr>
            <p:spPr bwMode="auto">
              <a:xfrm>
                <a:off x="3978" y="2057"/>
                <a:ext cx="468" cy="355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79" y="0"/>
                  </a:cxn>
                  <a:cxn ang="0">
                    <a:pos x="124" y="106"/>
                  </a:cxn>
                  <a:cxn ang="0">
                    <a:pos x="93" y="106"/>
                  </a:cxn>
                  <a:cxn ang="0">
                    <a:pos x="0" y="215"/>
                  </a:cxn>
                  <a:cxn ang="0">
                    <a:pos x="40" y="330"/>
                  </a:cxn>
                  <a:cxn ang="0">
                    <a:pos x="184" y="354"/>
                  </a:cxn>
                  <a:cxn ang="0">
                    <a:pos x="223" y="325"/>
                  </a:cxn>
                  <a:cxn ang="0">
                    <a:pos x="264" y="242"/>
                  </a:cxn>
                  <a:cxn ang="0">
                    <a:pos x="275" y="234"/>
                  </a:cxn>
                  <a:cxn ang="0">
                    <a:pos x="467" y="165"/>
                  </a:cxn>
                  <a:cxn ang="0">
                    <a:pos x="453" y="134"/>
                  </a:cxn>
                  <a:cxn ang="0">
                    <a:pos x="380" y="109"/>
                  </a:cxn>
                  <a:cxn ang="0">
                    <a:pos x="272" y="165"/>
                  </a:cxn>
                  <a:cxn ang="0">
                    <a:pos x="272" y="67"/>
                  </a:cxn>
                  <a:cxn ang="0">
                    <a:pos x="192" y="67"/>
                  </a:cxn>
                  <a:cxn ang="0">
                    <a:pos x="192" y="0"/>
                  </a:cxn>
                </a:cxnLst>
                <a:rect l="0" t="0" r="r" b="b"/>
                <a:pathLst>
                  <a:path w="468" h="355">
                    <a:moveTo>
                      <a:pt x="192" y="0"/>
                    </a:moveTo>
                    <a:lnTo>
                      <a:pt x="179" y="0"/>
                    </a:lnTo>
                    <a:lnTo>
                      <a:pt x="124" y="106"/>
                    </a:lnTo>
                    <a:lnTo>
                      <a:pt x="93" y="106"/>
                    </a:lnTo>
                    <a:lnTo>
                      <a:pt x="0" y="215"/>
                    </a:lnTo>
                    <a:lnTo>
                      <a:pt x="40" y="330"/>
                    </a:lnTo>
                    <a:lnTo>
                      <a:pt x="184" y="354"/>
                    </a:lnTo>
                    <a:lnTo>
                      <a:pt x="223" y="325"/>
                    </a:lnTo>
                    <a:lnTo>
                      <a:pt x="264" y="242"/>
                    </a:lnTo>
                    <a:lnTo>
                      <a:pt x="275" y="234"/>
                    </a:lnTo>
                    <a:lnTo>
                      <a:pt x="467" y="165"/>
                    </a:lnTo>
                    <a:lnTo>
                      <a:pt x="453" y="134"/>
                    </a:lnTo>
                    <a:lnTo>
                      <a:pt x="380" y="109"/>
                    </a:lnTo>
                    <a:lnTo>
                      <a:pt x="272" y="165"/>
                    </a:lnTo>
                    <a:lnTo>
                      <a:pt x="272" y="67"/>
                    </a:lnTo>
                    <a:lnTo>
                      <a:pt x="192" y="67"/>
                    </a:lnTo>
                    <a:lnTo>
                      <a:pt x="19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7" name="Freeform 99"/>
              <p:cNvSpPr>
                <a:spLocks/>
              </p:cNvSpPr>
              <p:nvPr/>
            </p:nvSpPr>
            <p:spPr bwMode="auto">
              <a:xfrm>
                <a:off x="3827" y="2222"/>
                <a:ext cx="748" cy="269"/>
              </a:xfrm>
              <a:custGeom>
                <a:avLst/>
                <a:gdLst/>
                <a:ahLst/>
                <a:cxnLst>
                  <a:cxn ang="0">
                    <a:pos x="0" y="266"/>
                  </a:cxn>
                  <a:cxn ang="0">
                    <a:pos x="23" y="241"/>
                  </a:cxn>
                  <a:cxn ang="0">
                    <a:pos x="191" y="164"/>
                  </a:cxn>
                  <a:cxn ang="0">
                    <a:pos x="336" y="187"/>
                  </a:cxn>
                  <a:cxn ang="0">
                    <a:pos x="376" y="158"/>
                  </a:cxn>
                  <a:cxn ang="0">
                    <a:pos x="421" y="69"/>
                  </a:cxn>
                  <a:cxn ang="0">
                    <a:pos x="618" y="0"/>
                  </a:cxn>
                  <a:cxn ang="0">
                    <a:pos x="652" y="119"/>
                  </a:cxn>
                  <a:cxn ang="0">
                    <a:pos x="747" y="143"/>
                  </a:cxn>
                  <a:cxn ang="0">
                    <a:pos x="699" y="199"/>
                  </a:cxn>
                  <a:cxn ang="0">
                    <a:pos x="731" y="268"/>
                  </a:cxn>
                  <a:cxn ang="0">
                    <a:pos x="0" y="266"/>
                  </a:cxn>
                </a:cxnLst>
                <a:rect l="0" t="0" r="r" b="b"/>
                <a:pathLst>
                  <a:path w="748" h="269">
                    <a:moveTo>
                      <a:pt x="0" y="266"/>
                    </a:moveTo>
                    <a:lnTo>
                      <a:pt x="23" y="241"/>
                    </a:lnTo>
                    <a:lnTo>
                      <a:pt x="191" y="164"/>
                    </a:lnTo>
                    <a:lnTo>
                      <a:pt x="336" y="187"/>
                    </a:lnTo>
                    <a:lnTo>
                      <a:pt x="376" y="158"/>
                    </a:lnTo>
                    <a:lnTo>
                      <a:pt x="421" y="69"/>
                    </a:lnTo>
                    <a:lnTo>
                      <a:pt x="618" y="0"/>
                    </a:lnTo>
                    <a:lnTo>
                      <a:pt x="652" y="119"/>
                    </a:lnTo>
                    <a:lnTo>
                      <a:pt x="747" y="143"/>
                    </a:lnTo>
                    <a:lnTo>
                      <a:pt x="699" y="199"/>
                    </a:lnTo>
                    <a:lnTo>
                      <a:pt x="731" y="268"/>
                    </a:lnTo>
                    <a:lnTo>
                      <a:pt x="0" y="266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8" name="Freeform 100"/>
              <p:cNvSpPr>
                <a:spLocks/>
              </p:cNvSpPr>
              <p:nvPr/>
            </p:nvSpPr>
            <p:spPr bwMode="auto">
              <a:xfrm>
                <a:off x="3371" y="2165"/>
                <a:ext cx="646" cy="351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6" y="257"/>
                  </a:cxn>
                  <a:cxn ang="0">
                    <a:pos x="122" y="201"/>
                  </a:cxn>
                  <a:cxn ang="0">
                    <a:pos x="299" y="164"/>
                  </a:cxn>
                  <a:cxn ang="0">
                    <a:pos x="405" y="23"/>
                  </a:cxn>
                  <a:cxn ang="0">
                    <a:pos x="405" y="0"/>
                  </a:cxn>
                  <a:cxn ang="0">
                    <a:pos x="525" y="96"/>
                  </a:cxn>
                  <a:cxn ang="0">
                    <a:pos x="574" y="80"/>
                  </a:cxn>
                  <a:cxn ang="0">
                    <a:pos x="602" y="109"/>
                  </a:cxn>
                  <a:cxn ang="0">
                    <a:pos x="645" y="222"/>
                  </a:cxn>
                  <a:cxn ang="0">
                    <a:pos x="479" y="300"/>
                  </a:cxn>
                  <a:cxn ang="0">
                    <a:pos x="455" y="326"/>
                  </a:cxn>
                  <a:cxn ang="0">
                    <a:pos x="135" y="326"/>
                  </a:cxn>
                  <a:cxn ang="0">
                    <a:pos x="135" y="350"/>
                  </a:cxn>
                  <a:cxn ang="0">
                    <a:pos x="0" y="350"/>
                  </a:cxn>
                </a:cxnLst>
                <a:rect l="0" t="0" r="r" b="b"/>
                <a:pathLst>
                  <a:path w="646" h="351">
                    <a:moveTo>
                      <a:pt x="0" y="350"/>
                    </a:moveTo>
                    <a:lnTo>
                      <a:pt x="36" y="257"/>
                    </a:lnTo>
                    <a:lnTo>
                      <a:pt x="122" y="201"/>
                    </a:lnTo>
                    <a:lnTo>
                      <a:pt x="299" y="164"/>
                    </a:lnTo>
                    <a:lnTo>
                      <a:pt x="405" y="23"/>
                    </a:lnTo>
                    <a:lnTo>
                      <a:pt x="405" y="0"/>
                    </a:lnTo>
                    <a:lnTo>
                      <a:pt x="525" y="96"/>
                    </a:lnTo>
                    <a:lnTo>
                      <a:pt x="574" y="80"/>
                    </a:lnTo>
                    <a:lnTo>
                      <a:pt x="602" y="109"/>
                    </a:lnTo>
                    <a:lnTo>
                      <a:pt x="645" y="222"/>
                    </a:lnTo>
                    <a:lnTo>
                      <a:pt x="479" y="300"/>
                    </a:lnTo>
                    <a:lnTo>
                      <a:pt x="455" y="326"/>
                    </a:lnTo>
                    <a:lnTo>
                      <a:pt x="135" y="326"/>
                    </a:lnTo>
                    <a:lnTo>
                      <a:pt x="135" y="350"/>
                    </a:lnTo>
                    <a:lnTo>
                      <a:pt x="0" y="35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69" name="Freeform 101"/>
              <p:cNvSpPr>
                <a:spLocks/>
              </p:cNvSpPr>
              <p:nvPr/>
            </p:nvSpPr>
            <p:spPr bwMode="auto">
              <a:xfrm>
                <a:off x="2919" y="2493"/>
                <a:ext cx="444" cy="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84" y="51"/>
                  </a:cxn>
                  <a:cxn ang="0">
                    <a:pos x="443" y="53"/>
                  </a:cxn>
                  <a:cxn ang="0">
                    <a:pos x="386" y="191"/>
                  </a:cxn>
                  <a:cxn ang="0">
                    <a:pos x="328" y="265"/>
                  </a:cxn>
                  <a:cxn ang="0">
                    <a:pos x="289" y="397"/>
                  </a:cxn>
                  <a:cxn ang="0">
                    <a:pos x="58" y="397"/>
                  </a:cxn>
                  <a:cxn ang="0">
                    <a:pos x="58" y="336"/>
                  </a:cxn>
                  <a:cxn ang="0">
                    <a:pos x="15" y="326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444" h="398">
                    <a:moveTo>
                      <a:pt x="0" y="0"/>
                    </a:moveTo>
                    <a:lnTo>
                      <a:pt x="399" y="0"/>
                    </a:lnTo>
                    <a:lnTo>
                      <a:pt x="384" y="51"/>
                    </a:lnTo>
                    <a:lnTo>
                      <a:pt x="443" y="53"/>
                    </a:lnTo>
                    <a:lnTo>
                      <a:pt x="386" y="191"/>
                    </a:lnTo>
                    <a:lnTo>
                      <a:pt x="328" y="265"/>
                    </a:lnTo>
                    <a:lnTo>
                      <a:pt x="289" y="397"/>
                    </a:lnTo>
                    <a:lnTo>
                      <a:pt x="58" y="397"/>
                    </a:lnTo>
                    <a:lnTo>
                      <a:pt x="58" y="336"/>
                    </a:lnTo>
                    <a:lnTo>
                      <a:pt x="15" y="326"/>
                    </a:lnTo>
                    <a:lnTo>
                      <a:pt x="15" y="8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0" name="Freeform 102"/>
              <p:cNvSpPr>
                <a:spLocks/>
              </p:cNvSpPr>
              <p:nvPr/>
            </p:nvSpPr>
            <p:spPr bwMode="auto">
              <a:xfrm>
                <a:off x="3308" y="2490"/>
                <a:ext cx="755" cy="193"/>
              </a:xfrm>
              <a:custGeom>
                <a:avLst/>
                <a:gdLst/>
                <a:ahLst/>
                <a:cxnLst>
                  <a:cxn ang="0">
                    <a:pos x="66" y="21"/>
                  </a:cxn>
                  <a:cxn ang="0">
                    <a:pos x="198" y="21"/>
                  </a:cxn>
                  <a:cxn ang="0">
                    <a:pos x="198" y="0"/>
                  </a:cxn>
                  <a:cxn ang="0">
                    <a:pos x="754" y="0"/>
                  </a:cxn>
                  <a:cxn ang="0">
                    <a:pos x="743" y="40"/>
                  </a:cxn>
                  <a:cxn ang="0">
                    <a:pos x="520" y="136"/>
                  </a:cxn>
                  <a:cxn ang="0">
                    <a:pos x="499" y="192"/>
                  </a:cxn>
                  <a:cxn ang="0">
                    <a:pos x="0" y="192"/>
                  </a:cxn>
                  <a:cxn ang="0">
                    <a:pos x="66" y="21"/>
                  </a:cxn>
                </a:cxnLst>
                <a:rect l="0" t="0" r="r" b="b"/>
                <a:pathLst>
                  <a:path w="755" h="193">
                    <a:moveTo>
                      <a:pt x="66" y="21"/>
                    </a:moveTo>
                    <a:lnTo>
                      <a:pt x="198" y="21"/>
                    </a:lnTo>
                    <a:lnTo>
                      <a:pt x="198" y="0"/>
                    </a:lnTo>
                    <a:lnTo>
                      <a:pt x="754" y="0"/>
                    </a:lnTo>
                    <a:lnTo>
                      <a:pt x="743" y="40"/>
                    </a:lnTo>
                    <a:lnTo>
                      <a:pt x="520" y="136"/>
                    </a:lnTo>
                    <a:lnTo>
                      <a:pt x="499" y="192"/>
                    </a:lnTo>
                    <a:lnTo>
                      <a:pt x="0" y="192"/>
                    </a:lnTo>
                    <a:lnTo>
                      <a:pt x="66" y="2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1" name="Freeform 103"/>
              <p:cNvSpPr>
                <a:spLocks/>
              </p:cNvSpPr>
              <p:nvPr/>
            </p:nvSpPr>
            <p:spPr bwMode="auto">
              <a:xfrm>
                <a:off x="3807" y="2491"/>
                <a:ext cx="789" cy="307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753" y="0"/>
                  </a:cxn>
                  <a:cxn ang="0">
                    <a:pos x="788" y="93"/>
                  </a:cxn>
                  <a:cxn ang="0">
                    <a:pos x="701" y="186"/>
                  </a:cxn>
                  <a:cxn ang="0">
                    <a:pos x="577" y="225"/>
                  </a:cxn>
                  <a:cxn ang="0">
                    <a:pos x="527" y="306"/>
                  </a:cxn>
                  <a:cxn ang="0">
                    <a:pos x="405" y="173"/>
                  </a:cxn>
                  <a:cxn ang="0">
                    <a:pos x="308" y="173"/>
                  </a:cxn>
                  <a:cxn ang="0">
                    <a:pos x="291" y="147"/>
                  </a:cxn>
                  <a:cxn ang="0">
                    <a:pos x="160" y="147"/>
                  </a:cxn>
                  <a:cxn ang="0">
                    <a:pos x="111" y="191"/>
                  </a:cxn>
                  <a:cxn ang="0">
                    <a:pos x="0" y="191"/>
                  </a:cxn>
                  <a:cxn ang="0">
                    <a:pos x="21" y="135"/>
                  </a:cxn>
                  <a:cxn ang="0">
                    <a:pos x="244" y="43"/>
                  </a:cxn>
                  <a:cxn ang="0">
                    <a:pos x="254" y="0"/>
                  </a:cxn>
                </a:cxnLst>
                <a:rect l="0" t="0" r="r" b="b"/>
                <a:pathLst>
                  <a:path w="789" h="307">
                    <a:moveTo>
                      <a:pt x="254" y="0"/>
                    </a:moveTo>
                    <a:lnTo>
                      <a:pt x="753" y="0"/>
                    </a:lnTo>
                    <a:lnTo>
                      <a:pt x="788" y="93"/>
                    </a:lnTo>
                    <a:lnTo>
                      <a:pt x="701" y="186"/>
                    </a:lnTo>
                    <a:lnTo>
                      <a:pt x="577" y="225"/>
                    </a:lnTo>
                    <a:lnTo>
                      <a:pt x="527" y="306"/>
                    </a:lnTo>
                    <a:lnTo>
                      <a:pt x="405" y="173"/>
                    </a:lnTo>
                    <a:lnTo>
                      <a:pt x="308" y="173"/>
                    </a:lnTo>
                    <a:lnTo>
                      <a:pt x="291" y="147"/>
                    </a:lnTo>
                    <a:lnTo>
                      <a:pt x="160" y="147"/>
                    </a:lnTo>
                    <a:lnTo>
                      <a:pt x="111" y="191"/>
                    </a:lnTo>
                    <a:lnTo>
                      <a:pt x="0" y="191"/>
                    </a:lnTo>
                    <a:lnTo>
                      <a:pt x="21" y="135"/>
                    </a:lnTo>
                    <a:lnTo>
                      <a:pt x="244" y="43"/>
                    </a:lnTo>
                    <a:lnTo>
                      <a:pt x="254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2" name="Freeform 104"/>
              <p:cNvSpPr>
                <a:spLocks/>
              </p:cNvSpPr>
              <p:nvPr/>
            </p:nvSpPr>
            <p:spPr bwMode="auto">
              <a:xfrm>
                <a:off x="3905" y="2639"/>
                <a:ext cx="430" cy="371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61" y="0"/>
                  </a:cxn>
                  <a:cxn ang="0">
                    <a:pos x="192" y="0"/>
                  </a:cxn>
                  <a:cxn ang="0">
                    <a:pos x="207" y="26"/>
                  </a:cxn>
                  <a:cxn ang="0">
                    <a:pos x="306" y="26"/>
                  </a:cxn>
                  <a:cxn ang="0">
                    <a:pos x="429" y="158"/>
                  </a:cxn>
                  <a:cxn ang="0">
                    <a:pos x="317" y="275"/>
                  </a:cxn>
                  <a:cxn ang="0">
                    <a:pos x="233" y="304"/>
                  </a:cxn>
                  <a:cxn ang="0">
                    <a:pos x="223" y="370"/>
                  </a:cxn>
                  <a:cxn ang="0">
                    <a:pos x="179" y="293"/>
                  </a:cxn>
                  <a:cxn ang="0">
                    <a:pos x="0" y="81"/>
                  </a:cxn>
                  <a:cxn ang="0">
                    <a:pos x="17" y="44"/>
                  </a:cxn>
                </a:cxnLst>
                <a:rect l="0" t="0" r="r" b="b"/>
                <a:pathLst>
                  <a:path w="430" h="371">
                    <a:moveTo>
                      <a:pt x="17" y="44"/>
                    </a:moveTo>
                    <a:lnTo>
                      <a:pt x="61" y="0"/>
                    </a:lnTo>
                    <a:lnTo>
                      <a:pt x="192" y="0"/>
                    </a:lnTo>
                    <a:lnTo>
                      <a:pt x="207" y="26"/>
                    </a:lnTo>
                    <a:lnTo>
                      <a:pt x="306" y="26"/>
                    </a:lnTo>
                    <a:lnTo>
                      <a:pt x="429" y="158"/>
                    </a:lnTo>
                    <a:lnTo>
                      <a:pt x="317" y="275"/>
                    </a:lnTo>
                    <a:lnTo>
                      <a:pt x="233" y="304"/>
                    </a:lnTo>
                    <a:lnTo>
                      <a:pt x="223" y="370"/>
                    </a:lnTo>
                    <a:lnTo>
                      <a:pt x="179" y="293"/>
                    </a:lnTo>
                    <a:lnTo>
                      <a:pt x="0" y="81"/>
                    </a:lnTo>
                    <a:lnTo>
                      <a:pt x="17" y="44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3" name="Freeform 105"/>
              <p:cNvSpPr>
                <a:spLocks/>
              </p:cNvSpPr>
              <p:nvPr/>
            </p:nvSpPr>
            <p:spPr bwMode="auto">
              <a:xfrm>
                <a:off x="3716" y="2683"/>
                <a:ext cx="413" cy="4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189" y="36"/>
                  </a:cxn>
                  <a:cxn ang="0">
                    <a:pos x="368" y="249"/>
                  </a:cxn>
                  <a:cxn ang="0">
                    <a:pos x="412" y="325"/>
                  </a:cxn>
                  <a:cxn ang="0">
                    <a:pos x="358" y="464"/>
                  </a:cxn>
                  <a:cxn ang="0">
                    <a:pos x="73" y="464"/>
                  </a:cxn>
                  <a:cxn ang="0">
                    <a:pos x="44" y="406"/>
                  </a:cxn>
                  <a:cxn ang="0">
                    <a:pos x="30" y="332"/>
                  </a:cxn>
                  <a:cxn ang="0">
                    <a:pos x="57" y="292"/>
                  </a:cxn>
                  <a:cxn ang="0">
                    <a:pos x="0" y="0"/>
                  </a:cxn>
                </a:cxnLst>
                <a:rect l="0" t="0" r="r" b="b"/>
                <a:pathLst>
                  <a:path w="413" h="465">
                    <a:moveTo>
                      <a:pt x="0" y="0"/>
                    </a:moveTo>
                    <a:lnTo>
                      <a:pt x="206" y="0"/>
                    </a:lnTo>
                    <a:lnTo>
                      <a:pt x="189" y="36"/>
                    </a:lnTo>
                    <a:lnTo>
                      <a:pt x="368" y="249"/>
                    </a:lnTo>
                    <a:lnTo>
                      <a:pt x="412" y="325"/>
                    </a:lnTo>
                    <a:lnTo>
                      <a:pt x="358" y="464"/>
                    </a:lnTo>
                    <a:lnTo>
                      <a:pt x="73" y="464"/>
                    </a:lnTo>
                    <a:lnTo>
                      <a:pt x="44" y="406"/>
                    </a:lnTo>
                    <a:lnTo>
                      <a:pt x="30" y="332"/>
                    </a:lnTo>
                    <a:lnTo>
                      <a:pt x="57" y="29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4" name="Freeform 106"/>
              <p:cNvSpPr>
                <a:spLocks/>
              </p:cNvSpPr>
              <p:nvPr/>
            </p:nvSpPr>
            <p:spPr bwMode="auto">
              <a:xfrm>
                <a:off x="3440" y="2682"/>
                <a:ext cx="335" cy="48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278" y="0"/>
                  </a:cxn>
                  <a:cxn ang="0">
                    <a:pos x="334" y="296"/>
                  </a:cxn>
                  <a:cxn ang="0">
                    <a:pos x="306" y="336"/>
                  </a:cxn>
                  <a:cxn ang="0">
                    <a:pos x="319" y="405"/>
                  </a:cxn>
                  <a:cxn ang="0">
                    <a:pos x="86" y="405"/>
                  </a:cxn>
                  <a:cxn ang="0">
                    <a:pos x="82" y="474"/>
                  </a:cxn>
                  <a:cxn ang="0">
                    <a:pos x="0" y="486"/>
                  </a:cxn>
                  <a:cxn ang="0">
                    <a:pos x="2" y="349"/>
                  </a:cxn>
                  <a:cxn ang="0">
                    <a:pos x="68" y="0"/>
                  </a:cxn>
                </a:cxnLst>
                <a:rect l="0" t="0" r="r" b="b"/>
                <a:pathLst>
                  <a:path w="335" h="487">
                    <a:moveTo>
                      <a:pt x="68" y="0"/>
                    </a:moveTo>
                    <a:lnTo>
                      <a:pt x="278" y="0"/>
                    </a:lnTo>
                    <a:lnTo>
                      <a:pt x="334" y="296"/>
                    </a:lnTo>
                    <a:lnTo>
                      <a:pt x="306" y="336"/>
                    </a:lnTo>
                    <a:lnTo>
                      <a:pt x="319" y="405"/>
                    </a:lnTo>
                    <a:lnTo>
                      <a:pt x="86" y="405"/>
                    </a:lnTo>
                    <a:lnTo>
                      <a:pt x="82" y="474"/>
                    </a:lnTo>
                    <a:lnTo>
                      <a:pt x="0" y="486"/>
                    </a:lnTo>
                    <a:lnTo>
                      <a:pt x="2" y="349"/>
                    </a:lnTo>
                    <a:lnTo>
                      <a:pt x="68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5" name="Freeform 107"/>
              <p:cNvSpPr>
                <a:spLocks/>
              </p:cNvSpPr>
              <p:nvPr/>
            </p:nvSpPr>
            <p:spPr bwMode="auto">
              <a:xfrm>
                <a:off x="3209" y="2682"/>
                <a:ext cx="299" cy="52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298" y="0"/>
                  </a:cxn>
                  <a:cxn ang="0">
                    <a:pos x="233" y="349"/>
                  </a:cxn>
                  <a:cxn ang="0">
                    <a:pos x="231" y="485"/>
                  </a:cxn>
                  <a:cxn ang="0">
                    <a:pos x="169" y="525"/>
                  </a:cxn>
                  <a:cxn ang="0">
                    <a:pos x="137" y="434"/>
                  </a:cxn>
                  <a:cxn ang="0">
                    <a:pos x="0" y="434"/>
                  </a:cxn>
                  <a:cxn ang="0">
                    <a:pos x="43" y="283"/>
                  </a:cxn>
                  <a:cxn ang="0">
                    <a:pos x="1" y="206"/>
                  </a:cxn>
                  <a:cxn ang="0">
                    <a:pos x="40" y="78"/>
                  </a:cxn>
                  <a:cxn ang="0">
                    <a:pos x="99" y="0"/>
                  </a:cxn>
                </a:cxnLst>
                <a:rect l="0" t="0" r="r" b="b"/>
                <a:pathLst>
                  <a:path w="299" h="526">
                    <a:moveTo>
                      <a:pt x="99" y="0"/>
                    </a:moveTo>
                    <a:lnTo>
                      <a:pt x="298" y="0"/>
                    </a:lnTo>
                    <a:lnTo>
                      <a:pt x="233" y="349"/>
                    </a:lnTo>
                    <a:lnTo>
                      <a:pt x="231" y="485"/>
                    </a:lnTo>
                    <a:lnTo>
                      <a:pt x="169" y="525"/>
                    </a:lnTo>
                    <a:lnTo>
                      <a:pt x="137" y="434"/>
                    </a:lnTo>
                    <a:lnTo>
                      <a:pt x="0" y="434"/>
                    </a:lnTo>
                    <a:lnTo>
                      <a:pt x="43" y="283"/>
                    </a:lnTo>
                    <a:lnTo>
                      <a:pt x="1" y="206"/>
                    </a:lnTo>
                    <a:lnTo>
                      <a:pt x="40" y="78"/>
                    </a:lnTo>
                    <a:lnTo>
                      <a:pt x="9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6" name="Freeform 108"/>
              <p:cNvSpPr>
                <a:spLocks/>
              </p:cNvSpPr>
              <p:nvPr/>
            </p:nvSpPr>
            <p:spPr bwMode="auto">
              <a:xfrm>
                <a:off x="3523" y="3088"/>
                <a:ext cx="717" cy="62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37" y="0"/>
                  </a:cxn>
                  <a:cxn ang="0">
                    <a:pos x="268" y="62"/>
                  </a:cxn>
                  <a:cxn ang="0">
                    <a:pos x="554" y="62"/>
                  </a:cxn>
                  <a:cxn ang="0">
                    <a:pos x="562" y="118"/>
                  </a:cxn>
                  <a:cxn ang="0">
                    <a:pos x="663" y="299"/>
                  </a:cxn>
                  <a:cxn ang="0">
                    <a:pos x="702" y="431"/>
                  </a:cxn>
                  <a:cxn ang="0">
                    <a:pos x="716" y="523"/>
                  </a:cxn>
                  <a:cxn ang="0">
                    <a:pos x="616" y="618"/>
                  </a:cxn>
                  <a:cxn ang="0">
                    <a:pos x="533" y="626"/>
                  </a:cxn>
                  <a:cxn ang="0">
                    <a:pos x="510" y="434"/>
                  </a:cxn>
                  <a:cxn ang="0">
                    <a:pos x="483" y="437"/>
                  </a:cxn>
                  <a:cxn ang="0">
                    <a:pos x="402" y="321"/>
                  </a:cxn>
                  <a:cxn ang="0">
                    <a:pos x="420" y="227"/>
                  </a:cxn>
                  <a:cxn ang="0">
                    <a:pos x="329" y="123"/>
                  </a:cxn>
                  <a:cxn ang="0">
                    <a:pos x="209" y="153"/>
                  </a:cxn>
                  <a:cxn ang="0">
                    <a:pos x="116" y="70"/>
                  </a:cxn>
                  <a:cxn ang="0">
                    <a:pos x="0" y="68"/>
                  </a:cxn>
                  <a:cxn ang="0">
                    <a:pos x="2" y="0"/>
                  </a:cxn>
                </a:cxnLst>
                <a:rect l="0" t="0" r="r" b="b"/>
                <a:pathLst>
                  <a:path w="717" h="627">
                    <a:moveTo>
                      <a:pt x="2" y="0"/>
                    </a:moveTo>
                    <a:lnTo>
                      <a:pt x="237" y="0"/>
                    </a:lnTo>
                    <a:lnTo>
                      <a:pt x="268" y="62"/>
                    </a:lnTo>
                    <a:lnTo>
                      <a:pt x="554" y="62"/>
                    </a:lnTo>
                    <a:lnTo>
                      <a:pt x="562" y="118"/>
                    </a:lnTo>
                    <a:lnTo>
                      <a:pt x="663" y="299"/>
                    </a:lnTo>
                    <a:lnTo>
                      <a:pt x="702" y="431"/>
                    </a:lnTo>
                    <a:lnTo>
                      <a:pt x="716" y="523"/>
                    </a:lnTo>
                    <a:lnTo>
                      <a:pt x="616" y="618"/>
                    </a:lnTo>
                    <a:lnTo>
                      <a:pt x="533" y="626"/>
                    </a:lnTo>
                    <a:lnTo>
                      <a:pt x="510" y="434"/>
                    </a:lnTo>
                    <a:lnTo>
                      <a:pt x="483" y="437"/>
                    </a:lnTo>
                    <a:lnTo>
                      <a:pt x="402" y="321"/>
                    </a:lnTo>
                    <a:lnTo>
                      <a:pt x="420" y="227"/>
                    </a:lnTo>
                    <a:lnTo>
                      <a:pt x="329" y="123"/>
                    </a:lnTo>
                    <a:lnTo>
                      <a:pt x="209" y="153"/>
                    </a:lnTo>
                    <a:lnTo>
                      <a:pt x="116" y="70"/>
                    </a:lnTo>
                    <a:lnTo>
                      <a:pt x="0" y="68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7" name="Freeform 109"/>
              <p:cNvSpPr>
                <a:spLocks/>
              </p:cNvSpPr>
              <p:nvPr/>
            </p:nvSpPr>
            <p:spPr bwMode="auto">
              <a:xfrm>
                <a:off x="2974" y="2878"/>
                <a:ext cx="438" cy="42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37" y="0"/>
                  </a:cxn>
                  <a:cxn ang="0">
                    <a:pos x="278" y="80"/>
                  </a:cxn>
                  <a:cxn ang="0">
                    <a:pos x="234" y="232"/>
                  </a:cxn>
                  <a:cxn ang="0">
                    <a:pos x="372" y="232"/>
                  </a:cxn>
                  <a:cxn ang="0">
                    <a:pos x="404" y="326"/>
                  </a:cxn>
                  <a:cxn ang="0">
                    <a:pos x="437" y="422"/>
                  </a:cxn>
                  <a:cxn ang="0">
                    <a:pos x="251" y="411"/>
                  </a:cxn>
                  <a:cxn ang="0">
                    <a:pos x="30" y="327"/>
                  </a:cxn>
                  <a:cxn ang="0">
                    <a:pos x="56" y="261"/>
                  </a:cxn>
                  <a:cxn ang="0">
                    <a:pos x="0" y="128"/>
                  </a:cxn>
                  <a:cxn ang="0">
                    <a:pos x="3" y="0"/>
                  </a:cxn>
                </a:cxnLst>
                <a:rect l="0" t="0" r="r" b="b"/>
                <a:pathLst>
                  <a:path w="438" h="423">
                    <a:moveTo>
                      <a:pt x="3" y="0"/>
                    </a:moveTo>
                    <a:lnTo>
                      <a:pt x="237" y="0"/>
                    </a:lnTo>
                    <a:lnTo>
                      <a:pt x="278" y="80"/>
                    </a:lnTo>
                    <a:lnTo>
                      <a:pt x="234" y="232"/>
                    </a:lnTo>
                    <a:lnTo>
                      <a:pt x="372" y="232"/>
                    </a:lnTo>
                    <a:lnTo>
                      <a:pt x="404" y="326"/>
                    </a:lnTo>
                    <a:lnTo>
                      <a:pt x="437" y="422"/>
                    </a:lnTo>
                    <a:lnTo>
                      <a:pt x="251" y="411"/>
                    </a:lnTo>
                    <a:lnTo>
                      <a:pt x="30" y="327"/>
                    </a:lnTo>
                    <a:lnTo>
                      <a:pt x="56" y="261"/>
                    </a:lnTo>
                    <a:lnTo>
                      <a:pt x="0" y="128"/>
                    </a:lnTo>
                    <a:lnTo>
                      <a:pt x="3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8" name="Freeform 110"/>
              <p:cNvSpPr>
                <a:spLocks/>
              </p:cNvSpPr>
              <p:nvPr/>
            </p:nvSpPr>
            <p:spPr bwMode="auto">
              <a:xfrm>
                <a:off x="2178" y="2432"/>
                <a:ext cx="755" cy="3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3" y="0"/>
                  </a:cxn>
                  <a:cxn ang="0">
                    <a:pos x="743" y="70"/>
                  </a:cxn>
                  <a:cxn ang="0">
                    <a:pos x="754" y="149"/>
                  </a:cxn>
                  <a:cxn ang="0">
                    <a:pos x="754" y="389"/>
                  </a:cxn>
                  <a:cxn ang="0">
                    <a:pos x="629" y="357"/>
                  </a:cxn>
                  <a:cxn ang="0">
                    <a:pos x="574" y="367"/>
                  </a:cxn>
                  <a:cxn ang="0">
                    <a:pos x="258" y="302"/>
                  </a:cxn>
                  <a:cxn ang="0">
                    <a:pos x="258" y="114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755" h="390">
                    <a:moveTo>
                      <a:pt x="0" y="0"/>
                    </a:moveTo>
                    <a:lnTo>
                      <a:pt x="723" y="0"/>
                    </a:lnTo>
                    <a:lnTo>
                      <a:pt x="743" y="70"/>
                    </a:lnTo>
                    <a:lnTo>
                      <a:pt x="754" y="149"/>
                    </a:lnTo>
                    <a:lnTo>
                      <a:pt x="754" y="389"/>
                    </a:lnTo>
                    <a:lnTo>
                      <a:pt x="629" y="357"/>
                    </a:lnTo>
                    <a:lnTo>
                      <a:pt x="574" y="367"/>
                    </a:lnTo>
                    <a:lnTo>
                      <a:pt x="258" y="302"/>
                    </a:lnTo>
                    <a:lnTo>
                      <a:pt x="258" y="114"/>
                    </a:lnTo>
                    <a:lnTo>
                      <a:pt x="0" y="11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79" name="Freeform 111"/>
              <p:cNvSpPr>
                <a:spLocks/>
              </p:cNvSpPr>
              <p:nvPr/>
            </p:nvSpPr>
            <p:spPr bwMode="auto">
              <a:xfrm>
                <a:off x="1846" y="2545"/>
                <a:ext cx="1187" cy="1051"/>
              </a:xfrm>
              <a:custGeom>
                <a:avLst/>
                <a:gdLst/>
                <a:ahLst/>
                <a:cxnLst>
                  <a:cxn ang="0">
                    <a:pos x="330" y="0"/>
                  </a:cxn>
                  <a:cxn ang="0">
                    <a:pos x="589" y="0"/>
                  </a:cxn>
                  <a:cxn ang="0">
                    <a:pos x="589" y="187"/>
                  </a:cxn>
                  <a:cxn ang="0">
                    <a:pos x="906" y="254"/>
                  </a:cxn>
                  <a:cxn ang="0">
                    <a:pos x="958" y="246"/>
                  </a:cxn>
                  <a:cxn ang="0">
                    <a:pos x="1086" y="276"/>
                  </a:cxn>
                  <a:cxn ang="0">
                    <a:pos x="1130" y="284"/>
                  </a:cxn>
                  <a:cxn ang="0">
                    <a:pos x="1128" y="471"/>
                  </a:cxn>
                  <a:cxn ang="0">
                    <a:pos x="1186" y="602"/>
                  </a:cxn>
                  <a:cxn ang="0">
                    <a:pos x="1151" y="666"/>
                  </a:cxn>
                  <a:cxn ang="0">
                    <a:pos x="1045" y="693"/>
                  </a:cxn>
                  <a:cxn ang="0">
                    <a:pos x="879" y="828"/>
                  </a:cxn>
                  <a:cxn ang="0">
                    <a:pos x="839" y="934"/>
                  </a:cxn>
                  <a:cxn ang="0">
                    <a:pos x="860" y="1050"/>
                  </a:cxn>
                  <a:cxn ang="0">
                    <a:pos x="647" y="972"/>
                  </a:cxn>
                  <a:cxn ang="0">
                    <a:pos x="510" y="742"/>
                  </a:cxn>
                  <a:cxn ang="0">
                    <a:pos x="401" y="708"/>
                  </a:cxn>
                  <a:cxn ang="0">
                    <a:pos x="341" y="771"/>
                  </a:cxn>
                  <a:cxn ang="0">
                    <a:pos x="256" y="721"/>
                  </a:cxn>
                  <a:cxn ang="0">
                    <a:pos x="177" y="578"/>
                  </a:cxn>
                  <a:cxn ang="0">
                    <a:pos x="0" y="430"/>
                  </a:cxn>
                  <a:cxn ang="0">
                    <a:pos x="330" y="430"/>
                  </a:cxn>
                  <a:cxn ang="0">
                    <a:pos x="330" y="0"/>
                  </a:cxn>
                </a:cxnLst>
                <a:rect l="0" t="0" r="r" b="b"/>
                <a:pathLst>
                  <a:path w="1187" h="1051">
                    <a:moveTo>
                      <a:pt x="330" y="0"/>
                    </a:moveTo>
                    <a:lnTo>
                      <a:pt x="589" y="0"/>
                    </a:lnTo>
                    <a:lnTo>
                      <a:pt x="589" y="187"/>
                    </a:lnTo>
                    <a:lnTo>
                      <a:pt x="906" y="254"/>
                    </a:lnTo>
                    <a:lnTo>
                      <a:pt x="958" y="246"/>
                    </a:lnTo>
                    <a:lnTo>
                      <a:pt x="1086" y="276"/>
                    </a:lnTo>
                    <a:lnTo>
                      <a:pt x="1130" y="284"/>
                    </a:lnTo>
                    <a:lnTo>
                      <a:pt x="1128" y="471"/>
                    </a:lnTo>
                    <a:lnTo>
                      <a:pt x="1186" y="602"/>
                    </a:lnTo>
                    <a:lnTo>
                      <a:pt x="1151" y="666"/>
                    </a:lnTo>
                    <a:lnTo>
                      <a:pt x="1045" y="693"/>
                    </a:lnTo>
                    <a:lnTo>
                      <a:pt x="879" y="828"/>
                    </a:lnTo>
                    <a:lnTo>
                      <a:pt x="839" y="934"/>
                    </a:lnTo>
                    <a:lnTo>
                      <a:pt x="860" y="1050"/>
                    </a:lnTo>
                    <a:lnTo>
                      <a:pt x="647" y="972"/>
                    </a:lnTo>
                    <a:lnTo>
                      <a:pt x="510" y="742"/>
                    </a:lnTo>
                    <a:lnTo>
                      <a:pt x="401" y="708"/>
                    </a:lnTo>
                    <a:lnTo>
                      <a:pt x="341" y="771"/>
                    </a:lnTo>
                    <a:lnTo>
                      <a:pt x="256" y="721"/>
                    </a:lnTo>
                    <a:lnTo>
                      <a:pt x="177" y="578"/>
                    </a:lnTo>
                    <a:lnTo>
                      <a:pt x="0" y="430"/>
                    </a:lnTo>
                    <a:lnTo>
                      <a:pt x="330" y="430"/>
                    </a:lnTo>
                    <a:lnTo>
                      <a:pt x="33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0" name="Freeform 112"/>
              <p:cNvSpPr>
                <a:spLocks/>
              </p:cNvSpPr>
              <p:nvPr/>
            </p:nvSpPr>
            <p:spPr bwMode="auto">
              <a:xfrm>
                <a:off x="1231" y="1879"/>
                <a:ext cx="437" cy="559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436" y="106"/>
                  </a:cxn>
                  <a:cxn ang="0">
                    <a:pos x="436" y="558"/>
                  </a:cxn>
                  <a:cxn ang="0">
                    <a:pos x="0" y="558"/>
                  </a:cxn>
                  <a:cxn ang="0">
                    <a:pos x="0" y="0"/>
                  </a:cxn>
                  <a:cxn ang="0">
                    <a:pos x="256" y="0"/>
                  </a:cxn>
                  <a:cxn ang="0">
                    <a:pos x="256" y="106"/>
                  </a:cxn>
                </a:cxnLst>
                <a:rect l="0" t="0" r="r" b="b"/>
                <a:pathLst>
                  <a:path w="437" h="559">
                    <a:moveTo>
                      <a:pt x="256" y="106"/>
                    </a:moveTo>
                    <a:lnTo>
                      <a:pt x="436" y="106"/>
                    </a:lnTo>
                    <a:lnTo>
                      <a:pt x="436" y="558"/>
                    </a:lnTo>
                    <a:lnTo>
                      <a:pt x="0" y="558"/>
                    </a:lnTo>
                    <a:lnTo>
                      <a:pt x="0" y="0"/>
                    </a:lnTo>
                    <a:lnTo>
                      <a:pt x="256" y="0"/>
                    </a:lnTo>
                    <a:lnTo>
                      <a:pt x="256" y="106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1" name="Freeform 113"/>
              <p:cNvSpPr>
                <a:spLocks/>
              </p:cNvSpPr>
              <p:nvPr/>
            </p:nvSpPr>
            <p:spPr bwMode="auto">
              <a:xfrm>
                <a:off x="340" y="1379"/>
                <a:ext cx="657" cy="49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15" y="2"/>
                  </a:cxn>
                  <a:cxn ang="0">
                    <a:pos x="132" y="66"/>
                  </a:cxn>
                  <a:cxn ang="0">
                    <a:pos x="410" y="10"/>
                  </a:cxn>
                  <a:cxn ang="0">
                    <a:pos x="624" y="10"/>
                  </a:cxn>
                  <a:cxn ang="0">
                    <a:pos x="656" y="61"/>
                  </a:cxn>
                  <a:cxn ang="0">
                    <a:pos x="611" y="249"/>
                  </a:cxn>
                  <a:cxn ang="0">
                    <a:pos x="640" y="256"/>
                  </a:cxn>
                  <a:cxn ang="0">
                    <a:pos x="640" y="498"/>
                  </a:cxn>
                  <a:cxn ang="0">
                    <a:pos x="18" y="498"/>
                  </a:cxn>
                  <a:cxn ang="0">
                    <a:pos x="0" y="390"/>
                  </a:cxn>
                  <a:cxn ang="0">
                    <a:pos x="41" y="0"/>
                  </a:cxn>
                </a:cxnLst>
                <a:rect l="0" t="0" r="r" b="b"/>
                <a:pathLst>
                  <a:path w="657" h="499">
                    <a:moveTo>
                      <a:pt x="41" y="0"/>
                    </a:moveTo>
                    <a:lnTo>
                      <a:pt x="115" y="2"/>
                    </a:lnTo>
                    <a:lnTo>
                      <a:pt x="132" y="66"/>
                    </a:lnTo>
                    <a:lnTo>
                      <a:pt x="410" y="10"/>
                    </a:lnTo>
                    <a:lnTo>
                      <a:pt x="624" y="10"/>
                    </a:lnTo>
                    <a:lnTo>
                      <a:pt x="656" y="61"/>
                    </a:lnTo>
                    <a:lnTo>
                      <a:pt x="611" y="249"/>
                    </a:lnTo>
                    <a:lnTo>
                      <a:pt x="640" y="256"/>
                    </a:lnTo>
                    <a:lnTo>
                      <a:pt x="640" y="498"/>
                    </a:lnTo>
                    <a:lnTo>
                      <a:pt x="18" y="498"/>
                    </a:lnTo>
                    <a:lnTo>
                      <a:pt x="0" y="390"/>
                    </a:lnTo>
                    <a:lnTo>
                      <a:pt x="41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2" name="Freeform 114"/>
              <p:cNvSpPr>
                <a:spLocks/>
              </p:cNvSpPr>
              <p:nvPr/>
            </p:nvSpPr>
            <p:spPr bwMode="auto">
              <a:xfrm>
                <a:off x="949" y="1056"/>
                <a:ext cx="538" cy="82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10" y="0"/>
                  </a:cxn>
                  <a:cxn ang="0">
                    <a:pos x="110" y="136"/>
                  </a:cxn>
                  <a:cxn ang="0">
                    <a:pos x="267" y="304"/>
                  </a:cxn>
                  <a:cxn ang="0">
                    <a:pos x="235" y="379"/>
                  </a:cxn>
                  <a:cxn ang="0">
                    <a:pos x="248" y="413"/>
                  </a:cxn>
                  <a:cxn ang="0">
                    <a:pos x="307" y="392"/>
                  </a:cxn>
                  <a:cxn ang="0">
                    <a:pos x="391" y="540"/>
                  </a:cxn>
                  <a:cxn ang="0">
                    <a:pos x="537" y="497"/>
                  </a:cxn>
                  <a:cxn ang="0">
                    <a:pos x="537" y="821"/>
                  </a:cxn>
                  <a:cxn ang="0">
                    <a:pos x="275" y="821"/>
                  </a:cxn>
                  <a:cxn ang="0">
                    <a:pos x="31" y="821"/>
                  </a:cxn>
                  <a:cxn ang="0">
                    <a:pos x="31" y="579"/>
                  </a:cxn>
                  <a:cxn ang="0">
                    <a:pos x="0" y="574"/>
                  </a:cxn>
                  <a:cxn ang="0">
                    <a:pos x="47" y="386"/>
                  </a:cxn>
                  <a:cxn ang="0">
                    <a:pos x="15" y="330"/>
                  </a:cxn>
                  <a:cxn ang="0">
                    <a:pos x="15" y="0"/>
                  </a:cxn>
                </a:cxnLst>
                <a:rect l="0" t="0" r="r" b="b"/>
                <a:pathLst>
                  <a:path w="538" h="822">
                    <a:moveTo>
                      <a:pt x="15" y="0"/>
                    </a:moveTo>
                    <a:lnTo>
                      <a:pt x="110" y="0"/>
                    </a:lnTo>
                    <a:lnTo>
                      <a:pt x="110" y="136"/>
                    </a:lnTo>
                    <a:lnTo>
                      <a:pt x="267" y="304"/>
                    </a:lnTo>
                    <a:lnTo>
                      <a:pt x="235" y="379"/>
                    </a:lnTo>
                    <a:lnTo>
                      <a:pt x="248" y="413"/>
                    </a:lnTo>
                    <a:lnTo>
                      <a:pt x="307" y="392"/>
                    </a:lnTo>
                    <a:lnTo>
                      <a:pt x="391" y="540"/>
                    </a:lnTo>
                    <a:lnTo>
                      <a:pt x="537" y="497"/>
                    </a:lnTo>
                    <a:lnTo>
                      <a:pt x="537" y="821"/>
                    </a:lnTo>
                    <a:lnTo>
                      <a:pt x="275" y="821"/>
                    </a:lnTo>
                    <a:lnTo>
                      <a:pt x="31" y="821"/>
                    </a:lnTo>
                    <a:lnTo>
                      <a:pt x="31" y="579"/>
                    </a:lnTo>
                    <a:lnTo>
                      <a:pt x="0" y="574"/>
                    </a:lnTo>
                    <a:lnTo>
                      <a:pt x="47" y="386"/>
                    </a:lnTo>
                    <a:lnTo>
                      <a:pt x="15" y="330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3" name="Freeform 115"/>
              <p:cNvSpPr>
                <a:spLocks/>
              </p:cNvSpPr>
              <p:nvPr/>
            </p:nvSpPr>
            <p:spPr bwMode="auto">
              <a:xfrm>
                <a:off x="724" y="1879"/>
                <a:ext cx="507" cy="8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555"/>
                  </a:cxn>
                  <a:cxn ang="0">
                    <a:pos x="506" y="678"/>
                  </a:cxn>
                  <a:cxn ang="0">
                    <a:pos x="449" y="665"/>
                  </a:cxn>
                  <a:cxn ang="0">
                    <a:pos x="475" y="815"/>
                  </a:cxn>
                  <a:cxn ang="0">
                    <a:pos x="0" y="343"/>
                  </a:cxn>
                  <a:cxn ang="0">
                    <a:pos x="0" y="0"/>
                  </a:cxn>
                </a:cxnLst>
                <a:rect l="0" t="0" r="r" b="b"/>
                <a:pathLst>
                  <a:path w="507" h="816">
                    <a:moveTo>
                      <a:pt x="0" y="0"/>
                    </a:moveTo>
                    <a:lnTo>
                      <a:pt x="506" y="0"/>
                    </a:lnTo>
                    <a:lnTo>
                      <a:pt x="506" y="555"/>
                    </a:lnTo>
                    <a:lnTo>
                      <a:pt x="506" y="678"/>
                    </a:lnTo>
                    <a:lnTo>
                      <a:pt x="449" y="665"/>
                    </a:lnTo>
                    <a:lnTo>
                      <a:pt x="475" y="815"/>
                    </a:lnTo>
                    <a:lnTo>
                      <a:pt x="0" y="3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4" name="Freeform 116"/>
              <p:cNvSpPr>
                <a:spLocks/>
              </p:cNvSpPr>
              <p:nvPr/>
            </p:nvSpPr>
            <p:spPr bwMode="auto">
              <a:xfrm>
                <a:off x="1176" y="2437"/>
                <a:ext cx="496" cy="63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95" y="0"/>
                  </a:cxn>
                  <a:cxn ang="0">
                    <a:pos x="495" y="631"/>
                  </a:cxn>
                  <a:cxn ang="0">
                    <a:pos x="341" y="631"/>
                  </a:cxn>
                  <a:cxn ang="0">
                    <a:pos x="48" y="491"/>
                  </a:cxn>
                  <a:cxn ang="0">
                    <a:pos x="48" y="447"/>
                  </a:cxn>
                  <a:cxn ang="0">
                    <a:pos x="66" y="312"/>
                  </a:cxn>
                  <a:cxn ang="0">
                    <a:pos x="21" y="249"/>
                  </a:cxn>
                  <a:cxn ang="0">
                    <a:pos x="0" y="107"/>
                  </a:cxn>
                  <a:cxn ang="0">
                    <a:pos x="53" y="120"/>
                  </a:cxn>
                  <a:cxn ang="0">
                    <a:pos x="53" y="0"/>
                  </a:cxn>
                </a:cxnLst>
                <a:rect l="0" t="0" r="r" b="b"/>
                <a:pathLst>
                  <a:path w="496" h="632">
                    <a:moveTo>
                      <a:pt x="53" y="0"/>
                    </a:moveTo>
                    <a:lnTo>
                      <a:pt x="495" y="0"/>
                    </a:lnTo>
                    <a:lnTo>
                      <a:pt x="495" y="631"/>
                    </a:lnTo>
                    <a:lnTo>
                      <a:pt x="341" y="631"/>
                    </a:lnTo>
                    <a:lnTo>
                      <a:pt x="48" y="491"/>
                    </a:lnTo>
                    <a:lnTo>
                      <a:pt x="48" y="447"/>
                    </a:lnTo>
                    <a:lnTo>
                      <a:pt x="66" y="312"/>
                    </a:lnTo>
                    <a:lnTo>
                      <a:pt x="21" y="249"/>
                    </a:lnTo>
                    <a:lnTo>
                      <a:pt x="0" y="107"/>
                    </a:lnTo>
                    <a:lnTo>
                      <a:pt x="53" y="120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1685" name="Freeform 117"/>
              <p:cNvSpPr>
                <a:spLocks/>
              </p:cNvSpPr>
              <p:nvPr/>
            </p:nvSpPr>
            <p:spPr bwMode="auto">
              <a:xfrm>
                <a:off x="336" y="1876"/>
                <a:ext cx="908" cy="101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89" y="0"/>
                  </a:cxn>
                  <a:cxn ang="0">
                    <a:pos x="389" y="344"/>
                  </a:cxn>
                  <a:cxn ang="0">
                    <a:pos x="864" y="817"/>
                  </a:cxn>
                  <a:cxn ang="0">
                    <a:pos x="907" y="873"/>
                  </a:cxn>
                  <a:cxn ang="0">
                    <a:pos x="885" y="1011"/>
                  </a:cxn>
                  <a:cxn ang="0">
                    <a:pos x="648" y="1011"/>
                  </a:cxn>
                  <a:cxn ang="0">
                    <a:pos x="437" y="840"/>
                  </a:cxn>
                  <a:cxn ang="0">
                    <a:pos x="362" y="840"/>
                  </a:cxn>
                  <a:cxn ang="0">
                    <a:pos x="183" y="523"/>
                  </a:cxn>
                  <a:cxn ang="0">
                    <a:pos x="57" y="328"/>
                  </a:cxn>
                  <a:cxn ang="0">
                    <a:pos x="73" y="253"/>
                  </a:cxn>
                  <a:cxn ang="0">
                    <a:pos x="0" y="154"/>
                  </a:cxn>
                  <a:cxn ang="0">
                    <a:pos x="21" y="0"/>
                  </a:cxn>
                </a:cxnLst>
                <a:rect l="0" t="0" r="r" b="b"/>
                <a:pathLst>
                  <a:path w="908" h="1012">
                    <a:moveTo>
                      <a:pt x="21" y="0"/>
                    </a:moveTo>
                    <a:lnTo>
                      <a:pt x="389" y="0"/>
                    </a:lnTo>
                    <a:lnTo>
                      <a:pt x="389" y="344"/>
                    </a:lnTo>
                    <a:lnTo>
                      <a:pt x="864" y="817"/>
                    </a:lnTo>
                    <a:lnTo>
                      <a:pt x="907" y="873"/>
                    </a:lnTo>
                    <a:lnTo>
                      <a:pt x="885" y="1011"/>
                    </a:lnTo>
                    <a:lnTo>
                      <a:pt x="648" y="1011"/>
                    </a:lnTo>
                    <a:lnTo>
                      <a:pt x="437" y="840"/>
                    </a:lnTo>
                    <a:lnTo>
                      <a:pt x="362" y="840"/>
                    </a:lnTo>
                    <a:lnTo>
                      <a:pt x="183" y="523"/>
                    </a:lnTo>
                    <a:lnTo>
                      <a:pt x="57" y="328"/>
                    </a:lnTo>
                    <a:lnTo>
                      <a:pt x="73" y="253"/>
                    </a:lnTo>
                    <a:lnTo>
                      <a:pt x="0" y="154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57" name="Group 54"/>
            <p:cNvGrpSpPr>
              <a:grpSpLocks noChangeAspect="1"/>
            </p:cNvGrpSpPr>
            <p:nvPr/>
          </p:nvGrpSpPr>
          <p:grpSpPr bwMode="auto">
            <a:xfrm>
              <a:off x="103188" y="787402"/>
              <a:ext cx="2343160" cy="1752603"/>
              <a:chOff x="65" y="496"/>
              <a:chExt cx="1476" cy="1104"/>
            </a:xfrm>
          </p:grpSpPr>
          <p:sp>
            <p:nvSpPr>
              <p:cNvPr id="158" name="AutoShape 53"/>
              <p:cNvSpPr>
                <a:spLocks noChangeAspect="1" noChangeArrowheads="1" noTextEdit="1"/>
              </p:cNvSpPr>
              <p:nvPr/>
            </p:nvSpPr>
            <p:spPr bwMode="auto">
              <a:xfrm>
                <a:off x="65" y="496"/>
                <a:ext cx="1476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60"/>
              <p:cNvSpPr>
                <a:spLocks/>
              </p:cNvSpPr>
              <p:nvPr/>
            </p:nvSpPr>
            <p:spPr bwMode="auto">
              <a:xfrm>
                <a:off x="778" y="824"/>
                <a:ext cx="9" cy="246"/>
              </a:xfrm>
              <a:custGeom>
                <a:avLst/>
                <a:gdLst>
                  <a:gd name="T0" fmla="*/ 19 w 19"/>
                  <a:gd name="T1" fmla="*/ 25 h 492"/>
                  <a:gd name="T2" fmla="*/ 19 w 19"/>
                  <a:gd name="T3" fmla="*/ 492 h 492"/>
                  <a:gd name="T4" fmla="*/ 0 w 19"/>
                  <a:gd name="T5" fmla="*/ 466 h 492"/>
                  <a:gd name="T6" fmla="*/ 0 w 19"/>
                  <a:gd name="T7" fmla="*/ 0 h 492"/>
                  <a:gd name="T8" fmla="*/ 19 w 19"/>
                  <a:gd name="T9" fmla="*/ 25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92">
                    <a:moveTo>
                      <a:pt x="19" y="25"/>
                    </a:moveTo>
                    <a:lnTo>
                      <a:pt x="19" y="492"/>
                    </a:lnTo>
                    <a:lnTo>
                      <a:pt x="0" y="466"/>
                    </a:lnTo>
                    <a:lnTo>
                      <a:pt x="0" y="0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0F4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85"/>
              <p:cNvSpPr>
                <a:spLocks/>
              </p:cNvSpPr>
              <p:nvPr/>
            </p:nvSpPr>
            <p:spPr bwMode="auto">
              <a:xfrm>
                <a:off x="490" y="496"/>
                <a:ext cx="1051" cy="777"/>
              </a:xfrm>
              <a:custGeom>
                <a:avLst/>
                <a:gdLst>
                  <a:gd name="T0" fmla="*/ 1475 w 2101"/>
                  <a:gd name="T1" fmla="*/ 920 h 1553"/>
                  <a:gd name="T2" fmla="*/ 1577 w 2101"/>
                  <a:gd name="T3" fmla="*/ 920 h 1553"/>
                  <a:gd name="T4" fmla="*/ 1809 w 2101"/>
                  <a:gd name="T5" fmla="*/ 914 h 1553"/>
                  <a:gd name="T6" fmla="*/ 2070 w 2101"/>
                  <a:gd name="T7" fmla="*/ 1100 h 1553"/>
                  <a:gd name="T8" fmla="*/ 2078 w 2101"/>
                  <a:gd name="T9" fmla="*/ 1264 h 1553"/>
                  <a:gd name="T10" fmla="*/ 1818 w 2101"/>
                  <a:gd name="T11" fmla="*/ 1206 h 1553"/>
                  <a:gd name="T12" fmla="*/ 1605 w 2101"/>
                  <a:gd name="T13" fmla="*/ 1014 h 1553"/>
                  <a:gd name="T14" fmla="*/ 1297 w 2101"/>
                  <a:gd name="T15" fmla="*/ 983 h 1553"/>
                  <a:gd name="T16" fmla="*/ 1136 w 2101"/>
                  <a:gd name="T17" fmla="*/ 935 h 1553"/>
                  <a:gd name="T18" fmla="*/ 1065 w 2101"/>
                  <a:gd name="T19" fmla="*/ 1005 h 1553"/>
                  <a:gd name="T20" fmla="*/ 887 w 2101"/>
                  <a:gd name="T21" fmla="*/ 1081 h 1553"/>
                  <a:gd name="T22" fmla="*/ 966 w 2101"/>
                  <a:gd name="T23" fmla="*/ 983 h 1553"/>
                  <a:gd name="T24" fmla="*/ 899 w 2101"/>
                  <a:gd name="T25" fmla="*/ 963 h 1553"/>
                  <a:gd name="T26" fmla="*/ 763 w 2101"/>
                  <a:gd name="T27" fmla="*/ 1117 h 1553"/>
                  <a:gd name="T28" fmla="*/ 741 w 2101"/>
                  <a:gd name="T29" fmla="*/ 1208 h 1553"/>
                  <a:gd name="T30" fmla="*/ 0 w 2101"/>
                  <a:gd name="T31" fmla="*/ 1553 h 1553"/>
                  <a:gd name="T32" fmla="*/ 179 w 2101"/>
                  <a:gd name="T33" fmla="*/ 1432 h 1553"/>
                  <a:gd name="T34" fmla="*/ 382 w 2101"/>
                  <a:gd name="T35" fmla="*/ 1334 h 1553"/>
                  <a:gd name="T36" fmla="*/ 551 w 2101"/>
                  <a:gd name="T37" fmla="*/ 1235 h 1553"/>
                  <a:gd name="T38" fmla="*/ 461 w 2101"/>
                  <a:gd name="T39" fmla="*/ 1178 h 1553"/>
                  <a:gd name="T40" fmla="*/ 372 w 2101"/>
                  <a:gd name="T41" fmla="*/ 1133 h 1553"/>
                  <a:gd name="T42" fmla="*/ 245 w 2101"/>
                  <a:gd name="T43" fmla="*/ 998 h 1553"/>
                  <a:gd name="T44" fmla="*/ 421 w 2101"/>
                  <a:gd name="T45" fmla="*/ 755 h 1553"/>
                  <a:gd name="T46" fmla="*/ 575 w 2101"/>
                  <a:gd name="T47" fmla="*/ 656 h 1553"/>
                  <a:gd name="T48" fmla="*/ 417 w 2101"/>
                  <a:gd name="T49" fmla="*/ 599 h 1553"/>
                  <a:gd name="T50" fmla="*/ 398 w 2101"/>
                  <a:gd name="T51" fmla="*/ 459 h 1553"/>
                  <a:gd name="T52" fmla="*/ 591 w 2101"/>
                  <a:gd name="T53" fmla="*/ 470 h 1553"/>
                  <a:gd name="T54" fmla="*/ 659 w 2101"/>
                  <a:gd name="T55" fmla="*/ 384 h 1553"/>
                  <a:gd name="T56" fmla="*/ 608 w 2101"/>
                  <a:gd name="T57" fmla="*/ 315 h 1553"/>
                  <a:gd name="T58" fmla="*/ 651 w 2101"/>
                  <a:gd name="T59" fmla="*/ 191 h 1553"/>
                  <a:gd name="T60" fmla="*/ 833 w 2101"/>
                  <a:gd name="T61" fmla="*/ 64 h 1553"/>
                  <a:gd name="T62" fmla="*/ 1117 w 2101"/>
                  <a:gd name="T63" fmla="*/ 9 h 1553"/>
                  <a:gd name="T64" fmla="*/ 1272 w 2101"/>
                  <a:gd name="T65" fmla="*/ 23 h 1553"/>
                  <a:gd name="T66" fmla="*/ 1565 w 2101"/>
                  <a:gd name="T67" fmla="*/ 51 h 1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01" h="1553">
                    <a:moveTo>
                      <a:pt x="1565" y="51"/>
                    </a:moveTo>
                    <a:lnTo>
                      <a:pt x="1475" y="920"/>
                    </a:lnTo>
                    <a:lnTo>
                      <a:pt x="1587" y="890"/>
                    </a:lnTo>
                    <a:lnTo>
                      <a:pt x="1577" y="920"/>
                    </a:lnTo>
                    <a:lnTo>
                      <a:pt x="1697" y="984"/>
                    </a:lnTo>
                    <a:lnTo>
                      <a:pt x="1809" y="914"/>
                    </a:lnTo>
                    <a:lnTo>
                      <a:pt x="1993" y="1084"/>
                    </a:lnTo>
                    <a:lnTo>
                      <a:pt x="2070" y="1100"/>
                    </a:lnTo>
                    <a:lnTo>
                      <a:pt x="2101" y="1155"/>
                    </a:lnTo>
                    <a:lnTo>
                      <a:pt x="2078" y="1264"/>
                    </a:lnTo>
                    <a:lnTo>
                      <a:pt x="1916" y="1278"/>
                    </a:lnTo>
                    <a:lnTo>
                      <a:pt x="1818" y="1206"/>
                    </a:lnTo>
                    <a:lnTo>
                      <a:pt x="1764" y="1124"/>
                    </a:lnTo>
                    <a:lnTo>
                      <a:pt x="1605" y="1014"/>
                    </a:lnTo>
                    <a:lnTo>
                      <a:pt x="1485" y="976"/>
                    </a:lnTo>
                    <a:lnTo>
                      <a:pt x="1297" y="983"/>
                    </a:lnTo>
                    <a:lnTo>
                      <a:pt x="1227" y="954"/>
                    </a:lnTo>
                    <a:lnTo>
                      <a:pt x="1136" y="935"/>
                    </a:lnTo>
                    <a:lnTo>
                      <a:pt x="1126" y="984"/>
                    </a:lnTo>
                    <a:lnTo>
                      <a:pt x="1065" y="1005"/>
                    </a:lnTo>
                    <a:lnTo>
                      <a:pt x="1059" y="1022"/>
                    </a:lnTo>
                    <a:lnTo>
                      <a:pt x="887" y="1081"/>
                    </a:lnTo>
                    <a:lnTo>
                      <a:pt x="907" y="1025"/>
                    </a:lnTo>
                    <a:lnTo>
                      <a:pt x="966" y="983"/>
                    </a:lnTo>
                    <a:lnTo>
                      <a:pt x="1005" y="922"/>
                    </a:lnTo>
                    <a:lnTo>
                      <a:pt x="899" y="963"/>
                    </a:lnTo>
                    <a:lnTo>
                      <a:pt x="786" y="1081"/>
                    </a:lnTo>
                    <a:lnTo>
                      <a:pt x="763" y="1117"/>
                    </a:lnTo>
                    <a:lnTo>
                      <a:pt x="811" y="1126"/>
                    </a:lnTo>
                    <a:lnTo>
                      <a:pt x="741" y="1208"/>
                    </a:lnTo>
                    <a:lnTo>
                      <a:pt x="373" y="1425"/>
                    </a:lnTo>
                    <a:lnTo>
                      <a:pt x="0" y="1553"/>
                    </a:lnTo>
                    <a:lnTo>
                      <a:pt x="1" y="1476"/>
                    </a:lnTo>
                    <a:lnTo>
                      <a:pt x="179" y="1432"/>
                    </a:lnTo>
                    <a:lnTo>
                      <a:pt x="200" y="1404"/>
                    </a:lnTo>
                    <a:lnTo>
                      <a:pt x="382" y="1334"/>
                    </a:lnTo>
                    <a:lnTo>
                      <a:pt x="439" y="1307"/>
                    </a:lnTo>
                    <a:lnTo>
                      <a:pt x="551" y="1235"/>
                    </a:lnTo>
                    <a:lnTo>
                      <a:pt x="570" y="1161"/>
                    </a:lnTo>
                    <a:lnTo>
                      <a:pt x="461" y="1178"/>
                    </a:lnTo>
                    <a:lnTo>
                      <a:pt x="376" y="1167"/>
                    </a:lnTo>
                    <a:lnTo>
                      <a:pt x="372" y="1133"/>
                    </a:lnTo>
                    <a:lnTo>
                      <a:pt x="388" y="1027"/>
                    </a:lnTo>
                    <a:lnTo>
                      <a:pt x="245" y="998"/>
                    </a:lnTo>
                    <a:lnTo>
                      <a:pt x="248" y="878"/>
                    </a:lnTo>
                    <a:lnTo>
                      <a:pt x="421" y="755"/>
                    </a:lnTo>
                    <a:lnTo>
                      <a:pt x="594" y="681"/>
                    </a:lnTo>
                    <a:lnTo>
                      <a:pt x="575" y="656"/>
                    </a:lnTo>
                    <a:lnTo>
                      <a:pt x="582" y="595"/>
                    </a:lnTo>
                    <a:lnTo>
                      <a:pt x="417" y="599"/>
                    </a:lnTo>
                    <a:lnTo>
                      <a:pt x="376" y="569"/>
                    </a:lnTo>
                    <a:lnTo>
                      <a:pt x="398" y="459"/>
                    </a:lnTo>
                    <a:lnTo>
                      <a:pt x="544" y="427"/>
                    </a:lnTo>
                    <a:lnTo>
                      <a:pt x="591" y="470"/>
                    </a:lnTo>
                    <a:lnTo>
                      <a:pt x="643" y="436"/>
                    </a:lnTo>
                    <a:lnTo>
                      <a:pt x="659" y="384"/>
                    </a:lnTo>
                    <a:lnTo>
                      <a:pt x="623" y="334"/>
                    </a:lnTo>
                    <a:lnTo>
                      <a:pt x="608" y="315"/>
                    </a:lnTo>
                    <a:lnTo>
                      <a:pt x="580" y="265"/>
                    </a:lnTo>
                    <a:lnTo>
                      <a:pt x="651" y="191"/>
                    </a:lnTo>
                    <a:lnTo>
                      <a:pt x="707" y="174"/>
                    </a:lnTo>
                    <a:lnTo>
                      <a:pt x="833" y="64"/>
                    </a:lnTo>
                    <a:lnTo>
                      <a:pt x="953" y="0"/>
                    </a:lnTo>
                    <a:lnTo>
                      <a:pt x="1117" y="9"/>
                    </a:lnTo>
                    <a:lnTo>
                      <a:pt x="1164" y="51"/>
                    </a:lnTo>
                    <a:lnTo>
                      <a:pt x="1272" y="23"/>
                    </a:lnTo>
                    <a:lnTo>
                      <a:pt x="1418" y="64"/>
                    </a:lnTo>
                    <a:lnTo>
                      <a:pt x="1565" y="5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88"/>
              <p:cNvSpPr>
                <a:spLocks/>
              </p:cNvSpPr>
              <p:nvPr/>
            </p:nvSpPr>
            <p:spPr bwMode="auto">
              <a:xfrm>
                <a:off x="244" y="1265"/>
                <a:ext cx="222" cy="91"/>
              </a:xfrm>
              <a:custGeom>
                <a:avLst/>
                <a:gdLst>
                  <a:gd name="T0" fmla="*/ 433 w 443"/>
                  <a:gd name="T1" fmla="*/ 3 h 184"/>
                  <a:gd name="T2" fmla="*/ 443 w 443"/>
                  <a:gd name="T3" fmla="*/ 57 h 184"/>
                  <a:gd name="T4" fmla="*/ 350 w 443"/>
                  <a:gd name="T5" fmla="*/ 72 h 184"/>
                  <a:gd name="T6" fmla="*/ 164 w 443"/>
                  <a:gd name="T7" fmla="*/ 184 h 184"/>
                  <a:gd name="T8" fmla="*/ 0 w 443"/>
                  <a:gd name="T9" fmla="*/ 168 h 184"/>
                  <a:gd name="T10" fmla="*/ 43 w 443"/>
                  <a:gd name="T11" fmla="*/ 137 h 184"/>
                  <a:gd name="T12" fmla="*/ 132 w 443"/>
                  <a:gd name="T13" fmla="*/ 130 h 184"/>
                  <a:gd name="T14" fmla="*/ 302 w 443"/>
                  <a:gd name="T15" fmla="*/ 0 h 184"/>
                  <a:gd name="T16" fmla="*/ 433 w 443"/>
                  <a:gd name="T17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" h="184">
                    <a:moveTo>
                      <a:pt x="433" y="3"/>
                    </a:moveTo>
                    <a:lnTo>
                      <a:pt x="443" y="57"/>
                    </a:lnTo>
                    <a:lnTo>
                      <a:pt x="350" y="72"/>
                    </a:lnTo>
                    <a:lnTo>
                      <a:pt x="164" y="184"/>
                    </a:lnTo>
                    <a:lnTo>
                      <a:pt x="0" y="168"/>
                    </a:lnTo>
                    <a:lnTo>
                      <a:pt x="43" y="137"/>
                    </a:lnTo>
                    <a:lnTo>
                      <a:pt x="132" y="130"/>
                    </a:lnTo>
                    <a:lnTo>
                      <a:pt x="302" y="0"/>
                    </a:lnTo>
                    <a:lnTo>
                      <a:pt x="433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93"/>
              <p:cNvSpPr>
                <a:spLocks/>
              </p:cNvSpPr>
              <p:nvPr/>
            </p:nvSpPr>
            <p:spPr bwMode="auto">
              <a:xfrm>
                <a:off x="108" y="1321"/>
                <a:ext cx="36" cy="21"/>
              </a:xfrm>
              <a:custGeom>
                <a:avLst/>
                <a:gdLst>
                  <a:gd name="T0" fmla="*/ 72 w 72"/>
                  <a:gd name="T1" fmla="*/ 19 h 41"/>
                  <a:gd name="T2" fmla="*/ 41 w 72"/>
                  <a:gd name="T3" fmla="*/ 41 h 41"/>
                  <a:gd name="T4" fmla="*/ 0 w 72"/>
                  <a:gd name="T5" fmla="*/ 38 h 41"/>
                  <a:gd name="T6" fmla="*/ 4 w 72"/>
                  <a:gd name="T7" fmla="*/ 16 h 41"/>
                  <a:gd name="T8" fmla="*/ 32 w 72"/>
                  <a:gd name="T9" fmla="*/ 0 h 41"/>
                  <a:gd name="T10" fmla="*/ 72 w 72"/>
                  <a:gd name="T11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1">
                    <a:moveTo>
                      <a:pt x="72" y="19"/>
                    </a:moveTo>
                    <a:lnTo>
                      <a:pt x="41" y="41"/>
                    </a:lnTo>
                    <a:lnTo>
                      <a:pt x="0" y="38"/>
                    </a:lnTo>
                    <a:lnTo>
                      <a:pt x="4" y="16"/>
                    </a:lnTo>
                    <a:lnTo>
                      <a:pt x="32" y="0"/>
                    </a:lnTo>
                    <a:lnTo>
                      <a:pt x="72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96"/>
              <p:cNvSpPr>
                <a:spLocks/>
              </p:cNvSpPr>
              <p:nvPr/>
            </p:nvSpPr>
            <p:spPr bwMode="auto">
              <a:xfrm>
                <a:off x="142" y="1340"/>
                <a:ext cx="93" cy="27"/>
              </a:xfrm>
              <a:custGeom>
                <a:avLst/>
                <a:gdLst>
                  <a:gd name="T0" fmla="*/ 143 w 185"/>
                  <a:gd name="T1" fmla="*/ 3 h 56"/>
                  <a:gd name="T2" fmla="*/ 185 w 185"/>
                  <a:gd name="T3" fmla="*/ 0 h 56"/>
                  <a:gd name="T4" fmla="*/ 172 w 185"/>
                  <a:gd name="T5" fmla="*/ 31 h 56"/>
                  <a:gd name="T6" fmla="*/ 103 w 185"/>
                  <a:gd name="T7" fmla="*/ 56 h 56"/>
                  <a:gd name="T8" fmla="*/ 0 w 185"/>
                  <a:gd name="T9" fmla="*/ 41 h 56"/>
                  <a:gd name="T10" fmla="*/ 17 w 185"/>
                  <a:gd name="T11" fmla="*/ 15 h 56"/>
                  <a:gd name="T12" fmla="*/ 143 w 185"/>
                  <a:gd name="T13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56">
                    <a:moveTo>
                      <a:pt x="143" y="3"/>
                    </a:moveTo>
                    <a:lnTo>
                      <a:pt x="185" y="0"/>
                    </a:lnTo>
                    <a:lnTo>
                      <a:pt x="172" y="31"/>
                    </a:lnTo>
                    <a:lnTo>
                      <a:pt x="103" y="56"/>
                    </a:lnTo>
                    <a:lnTo>
                      <a:pt x="0" y="41"/>
                    </a:lnTo>
                    <a:lnTo>
                      <a:pt x="17" y="15"/>
                    </a:lnTo>
                    <a:lnTo>
                      <a:pt x="143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98"/>
              <p:cNvSpPr>
                <a:spLocks/>
              </p:cNvSpPr>
              <p:nvPr/>
            </p:nvSpPr>
            <p:spPr bwMode="auto">
              <a:xfrm>
                <a:off x="65" y="1273"/>
                <a:ext cx="22" cy="9"/>
              </a:xfrm>
              <a:custGeom>
                <a:avLst/>
                <a:gdLst>
                  <a:gd name="T0" fmla="*/ 0 w 44"/>
                  <a:gd name="T1" fmla="*/ 0 h 19"/>
                  <a:gd name="T2" fmla="*/ 44 w 44"/>
                  <a:gd name="T3" fmla="*/ 0 h 19"/>
                  <a:gd name="T4" fmla="*/ 13 w 44"/>
                  <a:gd name="T5" fmla="*/ 19 h 19"/>
                  <a:gd name="T6" fmla="*/ 0 w 44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9">
                    <a:moveTo>
                      <a:pt x="0" y="0"/>
                    </a:moveTo>
                    <a:lnTo>
                      <a:pt x="44" y="0"/>
                    </a:lnTo>
                    <a:lnTo>
                      <a:pt x="1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102"/>
              <p:cNvSpPr>
                <a:spLocks/>
              </p:cNvSpPr>
              <p:nvPr/>
            </p:nvSpPr>
            <p:spPr bwMode="auto">
              <a:xfrm>
                <a:off x="65" y="1289"/>
                <a:ext cx="34" cy="18"/>
              </a:xfrm>
              <a:custGeom>
                <a:avLst/>
                <a:gdLst>
                  <a:gd name="T0" fmla="*/ 0 w 69"/>
                  <a:gd name="T1" fmla="*/ 17 h 35"/>
                  <a:gd name="T2" fmla="*/ 42 w 69"/>
                  <a:gd name="T3" fmla="*/ 0 h 35"/>
                  <a:gd name="T4" fmla="*/ 69 w 69"/>
                  <a:gd name="T5" fmla="*/ 16 h 35"/>
                  <a:gd name="T6" fmla="*/ 57 w 69"/>
                  <a:gd name="T7" fmla="*/ 30 h 35"/>
                  <a:gd name="T8" fmla="*/ 35 w 69"/>
                  <a:gd name="T9" fmla="*/ 35 h 35"/>
                  <a:gd name="T10" fmla="*/ 0 w 69"/>
                  <a:gd name="T11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35">
                    <a:moveTo>
                      <a:pt x="0" y="17"/>
                    </a:moveTo>
                    <a:lnTo>
                      <a:pt x="42" y="0"/>
                    </a:lnTo>
                    <a:lnTo>
                      <a:pt x="69" y="16"/>
                    </a:lnTo>
                    <a:lnTo>
                      <a:pt x="57" y="30"/>
                    </a:lnTo>
                    <a:lnTo>
                      <a:pt x="35" y="3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/>
          <a:p>
            <a:r>
              <a:rPr lang="en-US" dirty="0"/>
              <a:t>Credit Unions Served by State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1739468" y="4836600"/>
            <a:ext cx="2336800" cy="1479550"/>
            <a:chOff x="9677400" y="4311650"/>
            <a:chExt cx="2336800" cy="1479550"/>
          </a:xfrm>
          <a:solidFill>
            <a:schemeClr val="accent1"/>
          </a:solidFill>
        </p:grpSpPr>
        <p:sp>
          <p:nvSpPr>
            <p:cNvPr id="621570" name="Rectangle 2"/>
            <p:cNvSpPr>
              <a:spLocks noChangeArrowheads="1"/>
            </p:cNvSpPr>
            <p:nvPr/>
          </p:nvSpPr>
          <p:spPr bwMode="auto">
            <a:xfrm>
              <a:off x="9677400" y="4311650"/>
              <a:ext cx="2336800" cy="1479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621703" name="Picture 135"/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3468" y="5292002"/>
              <a:ext cx="1420812" cy="424304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621704" name="Picture 1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50405" y="4454401"/>
              <a:ext cx="1484605" cy="331852"/>
            </a:xfrm>
            <a:prstGeom prst="rect">
              <a:avLst/>
            </a:prstGeom>
          </p:spPr>
        </p:pic>
        <p:pic>
          <p:nvPicPr>
            <p:cNvPr id="621705" name="Picture 137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38302" y="4889782"/>
              <a:ext cx="1441446" cy="315028"/>
            </a:xfrm>
            <a:prstGeom prst="rect">
              <a:avLst/>
            </a:prstGeom>
          </p:spPr>
        </p:pic>
      </p:grpSp>
      <p:sp>
        <p:nvSpPr>
          <p:cNvPr id="621710" name="Line 142"/>
          <p:cNvSpPr>
            <a:spLocks noChangeShapeType="1"/>
          </p:cNvSpPr>
          <p:nvPr/>
        </p:nvSpPr>
        <p:spPr bwMode="auto">
          <a:xfrm flipV="1">
            <a:off x="10094915" y="3424879"/>
            <a:ext cx="241300" cy="15672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1713" name="Rectangle 145"/>
          <p:cNvSpPr>
            <a:spLocks noChangeArrowheads="1"/>
          </p:cNvSpPr>
          <p:nvPr/>
        </p:nvSpPr>
        <p:spPr bwMode="auto">
          <a:xfrm>
            <a:off x="3236917" y="1372039"/>
            <a:ext cx="15908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/>
              <a:t># of CUs by State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FD4D2C6-6AEC-46E3-99D4-D6BA74866D41}"/>
              </a:ext>
            </a:extLst>
          </p:cNvPr>
          <p:cNvSpPr/>
          <p:nvPr/>
        </p:nvSpPr>
        <p:spPr>
          <a:xfrm>
            <a:off x="14094" y="4451"/>
            <a:ext cx="8838499" cy="189593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714" name="Line 146"/>
          <p:cNvSpPr>
            <a:spLocks noChangeShapeType="1"/>
          </p:cNvSpPr>
          <p:nvPr/>
        </p:nvSpPr>
        <p:spPr bwMode="auto">
          <a:xfrm>
            <a:off x="10552116" y="2932551"/>
            <a:ext cx="609600" cy="304800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1717" name="Line 149"/>
          <p:cNvSpPr>
            <a:spLocks noChangeShapeType="1"/>
          </p:cNvSpPr>
          <p:nvPr/>
        </p:nvSpPr>
        <p:spPr bwMode="auto">
          <a:xfrm>
            <a:off x="9753035" y="3896164"/>
            <a:ext cx="352201" cy="61674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1721" name="Rectangle 153"/>
          <p:cNvSpPr>
            <a:spLocks noChangeArrowheads="1"/>
          </p:cNvSpPr>
          <p:nvPr/>
        </p:nvSpPr>
        <p:spPr bwMode="auto">
          <a:xfrm>
            <a:off x="9253498" y="310853"/>
            <a:ext cx="2934491" cy="1170193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FFFF"/>
                </a:solidFill>
              </a:rPr>
              <a:t>347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CU*BASE Credit Unions</a:t>
            </a:r>
          </a:p>
          <a:p>
            <a:pPr algn="ctr" eaLnBrk="0" hangingPunct="0"/>
            <a:r>
              <a:rPr lang="en-US" sz="1400" dirty="0">
                <a:solidFill>
                  <a:srgbClr val="FFFFFF"/>
                </a:solidFill>
              </a:rPr>
              <a:t>in </a:t>
            </a:r>
            <a:r>
              <a:rPr lang="en-US" sz="2800" b="1" dirty="0">
                <a:solidFill>
                  <a:srgbClr val="FFFFFF"/>
                </a:solidFill>
              </a:rPr>
              <a:t>42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States</a:t>
            </a:r>
          </a:p>
        </p:txBody>
      </p:sp>
      <p:grpSp>
        <p:nvGrpSpPr>
          <p:cNvPr id="12" name="Group 167"/>
          <p:cNvGrpSpPr/>
          <p:nvPr/>
        </p:nvGrpSpPr>
        <p:grpSpPr>
          <a:xfrm>
            <a:off x="1888484" y="1627220"/>
            <a:ext cx="5187978" cy="4628450"/>
            <a:chOff x="-815032" y="1590268"/>
            <a:chExt cx="5187978" cy="4628450"/>
          </a:xfrm>
          <a:solidFill>
            <a:schemeClr val="accent6"/>
          </a:solidFill>
        </p:grpSpPr>
        <p:sp>
          <p:nvSpPr>
            <p:cNvPr id="621701" name="Rectangle 133"/>
            <p:cNvSpPr>
              <a:spLocks noChangeArrowheads="1"/>
            </p:cNvSpPr>
            <p:nvPr/>
          </p:nvSpPr>
          <p:spPr bwMode="auto">
            <a:xfrm>
              <a:off x="915988" y="1739900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21707" name="Rectangle 139"/>
            <p:cNvSpPr>
              <a:spLocks noChangeArrowheads="1"/>
            </p:cNvSpPr>
            <p:nvPr/>
          </p:nvSpPr>
          <p:spPr bwMode="auto">
            <a:xfrm>
              <a:off x="-815032" y="5828193"/>
              <a:ext cx="517525" cy="390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48</a:t>
              </a:r>
            </a:p>
          </p:txBody>
        </p:sp>
        <p:sp>
          <p:nvSpPr>
            <p:cNvPr id="621709" name="Rectangle 141"/>
            <p:cNvSpPr>
              <a:spLocks noChangeArrowheads="1"/>
            </p:cNvSpPr>
            <p:nvPr/>
          </p:nvSpPr>
          <p:spPr bwMode="auto">
            <a:xfrm>
              <a:off x="1066800" y="2497138"/>
              <a:ext cx="286938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62" name="Rectangle 141"/>
            <p:cNvSpPr>
              <a:spLocks noChangeArrowheads="1"/>
            </p:cNvSpPr>
            <p:nvPr/>
          </p:nvSpPr>
          <p:spPr bwMode="auto">
            <a:xfrm>
              <a:off x="2971800" y="3276600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63" name="Rectangle 141"/>
            <p:cNvSpPr>
              <a:spLocks noChangeArrowheads="1"/>
            </p:cNvSpPr>
            <p:nvPr/>
          </p:nvSpPr>
          <p:spPr bwMode="auto">
            <a:xfrm>
              <a:off x="682235" y="3214244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178" name="Rectangle 141"/>
            <p:cNvSpPr>
              <a:spLocks noChangeArrowheads="1"/>
            </p:cNvSpPr>
            <p:nvPr/>
          </p:nvSpPr>
          <p:spPr bwMode="auto">
            <a:xfrm>
              <a:off x="2399316" y="1817075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90" name="Rectangle 141"/>
            <p:cNvSpPr>
              <a:spLocks noChangeArrowheads="1"/>
            </p:cNvSpPr>
            <p:nvPr/>
          </p:nvSpPr>
          <p:spPr bwMode="auto">
            <a:xfrm>
              <a:off x="-678409" y="1590268"/>
              <a:ext cx="286938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2" name="Rectangle 141">
              <a:extLst>
                <a:ext uri="{FF2B5EF4-FFF2-40B4-BE49-F238E27FC236}">
                  <a16:creationId xmlns:a16="http://schemas.microsoft.com/office/drawing/2014/main" id="{D901E524-C32F-4749-A974-4E3EC12D7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604" y="2453391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4" name="Rectangle 141">
              <a:extLst>
                <a:ext uri="{FF2B5EF4-FFF2-40B4-BE49-F238E27FC236}">
                  <a16:creationId xmlns:a16="http://schemas.microsoft.com/office/drawing/2014/main" id="{E313E838-69B7-485E-A684-128204099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626" y="2986263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67" name="Line 149"/>
          <p:cNvSpPr>
            <a:spLocks noChangeShapeType="1"/>
          </p:cNvSpPr>
          <p:nvPr/>
        </p:nvSpPr>
        <p:spPr bwMode="auto">
          <a:xfrm>
            <a:off x="9966174" y="3686614"/>
            <a:ext cx="719291" cy="26352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239" name="Line 149"/>
          <p:cNvSpPr>
            <a:spLocks noChangeShapeType="1"/>
          </p:cNvSpPr>
          <p:nvPr/>
        </p:nvSpPr>
        <p:spPr bwMode="auto">
          <a:xfrm>
            <a:off x="9840917" y="3735714"/>
            <a:ext cx="352202" cy="25252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038AF4-F6B2-4150-9B25-0378CE4FE4E2}"/>
              </a:ext>
            </a:extLst>
          </p:cNvPr>
          <p:cNvGrpSpPr/>
          <p:nvPr/>
        </p:nvGrpSpPr>
        <p:grpSpPr>
          <a:xfrm>
            <a:off x="1724833" y="1970527"/>
            <a:ext cx="9813120" cy="3474647"/>
            <a:chOff x="1724833" y="1970527"/>
            <a:chExt cx="9813120" cy="3474647"/>
          </a:xfrm>
        </p:grpSpPr>
        <p:grpSp>
          <p:nvGrpSpPr>
            <p:cNvPr id="18" name="Group 17"/>
            <p:cNvGrpSpPr/>
            <p:nvPr/>
          </p:nvGrpSpPr>
          <p:grpSpPr>
            <a:xfrm>
              <a:off x="1724833" y="1970527"/>
              <a:ext cx="9813120" cy="3474647"/>
              <a:chOff x="-987310" y="1933575"/>
              <a:chExt cx="9813120" cy="3474647"/>
            </a:xfrm>
            <a:solidFill>
              <a:schemeClr val="accent2"/>
            </a:solidFill>
          </p:grpSpPr>
          <p:sp>
            <p:nvSpPr>
              <p:cNvPr id="621688" name="Rectangle 120"/>
              <p:cNvSpPr>
                <a:spLocks noChangeArrowheads="1"/>
              </p:cNvSpPr>
              <p:nvPr/>
            </p:nvSpPr>
            <p:spPr bwMode="auto">
              <a:xfrm>
                <a:off x="3704337" y="2313221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621689" name="Rectangle 121"/>
              <p:cNvSpPr>
                <a:spLocks noChangeArrowheads="1"/>
              </p:cNvSpPr>
              <p:nvPr/>
            </p:nvSpPr>
            <p:spPr bwMode="auto">
              <a:xfrm>
                <a:off x="5184560" y="3040017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621690" name="Rectangle 122"/>
              <p:cNvSpPr>
                <a:spLocks noChangeArrowheads="1"/>
              </p:cNvSpPr>
              <p:nvPr/>
            </p:nvSpPr>
            <p:spPr bwMode="auto">
              <a:xfrm>
                <a:off x="5625584" y="3170238"/>
                <a:ext cx="368691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621692" name="Rectangle 124"/>
              <p:cNvSpPr>
                <a:spLocks noChangeArrowheads="1"/>
              </p:cNvSpPr>
              <p:nvPr/>
            </p:nvSpPr>
            <p:spPr bwMode="auto">
              <a:xfrm>
                <a:off x="6140450" y="3138488"/>
                <a:ext cx="368691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  <p:sp>
            <p:nvSpPr>
              <p:cNvPr id="621693" name="Rectangle 125"/>
              <p:cNvSpPr>
                <a:spLocks noChangeArrowheads="1"/>
              </p:cNvSpPr>
              <p:nvPr/>
            </p:nvSpPr>
            <p:spPr bwMode="auto">
              <a:xfrm>
                <a:off x="5029200" y="2257425"/>
                <a:ext cx="397545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  <p:sp>
            <p:nvSpPr>
              <p:cNvPr id="621694" name="Rectangle 126"/>
              <p:cNvSpPr>
                <a:spLocks noChangeArrowheads="1"/>
              </p:cNvSpPr>
              <p:nvPr/>
            </p:nvSpPr>
            <p:spPr bwMode="auto">
              <a:xfrm>
                <a:off x="6237924" y="5099803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621695" name="Rectangle 127"/>
              <p:cNvSpPr>
                <a:spLocks noChangeArrowheads="1"/>
              </p:cNvSpPr>
              <p:nvPr/>
            </p:nvSpPr>
            <p:spPr bwMode="auto">
              <a:xfrm>
                <a:off x="5943600" y="2105025"/>
                <a:ext cx="397545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79</a:t>
                </a:r>
              </a:p>
            </p:txBody>
          </p:sp>
          <p:sp>
            <p:nvSpPr>
              <p:cNvPr id="621696" name="Rectangle 128"/>
              <p:cNvSpPr>
                <a:spLocks noChangeArrowheads="1"/>
              </p:cNvSpPr>
              <p:nvPr/>
            </p:nvSpPr>
            <p:spPr bwMode="auto">
              <a:xfrm>
                <a:off x="7177088" y="2557463"/>
                <a:ext cx="286938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621697" name="Rectangle 129"/>
              <p:cNvSpPr>
                <a:spLocks noChangeArrowheads="1"/>
              </p:cNvSpPr>
              <p:nvPr/>
            </p:nvSpPr>
            <p:spPr bwMode="auto">
              <a:xfrm>
                <a:off x="4545013" y="1933575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621698" name="Rectangle 130"/>
              <p:cNvSpPr>
                <a:spLocks noChangeArrowheads="1"/>
              </p:cNvSpPr>
              <p:nvPr/>
            </p:nvSpPr>
            <p:spPr bwMode="auto">
              <a:xfrm>
                <a:off x="8077200" y="2133600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621699" name="Rectangle 131"/>
              <p:cNvSpPr>
                <a:spLocks noChangeArrowheads="1"/>
              </p:cNvSpPr>
              <p:nvPr/>
            </p:nvSpPr>
            <p:spPr bwMode="auto">
              <a:xfrm>
                <a:off x="3733800" y="4572000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621706" name="Rectangle 138"/>
              <p:cNvSpPr>
                <a:spLocks noChangeArrowheads="1"/>
              </p:cNvSpPr>
              <p:nvPr/>
            </p:nvSpPr>
            <p:spPr bwMode="auto">
              <a:xfrm>
                <a:off x="-823756" y="4908779"/>
                <a:ext cx="517525" cy="3905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/>
                <a:r>
                  <a:rPr lang="en-US" sz="1400" b="1" dirty="0">
                    <a:solidFill>
                      <a:schemeClr val="bg1"/>
                    </a:solidFill>
                  </a:rPr>
                  <a:t>198</a:t>
                </a:r>
              </a:p>
            </p:txBody>
          </p:sp>
          <p:sp>
            <p:nvSpPr>
              <p:cNvPr id="621718" name="Rectangle 150"/>
              <p:cNvSpPr>
                <a:spLocks noChangeArrowheads="1"/>
              </p:cNvSpPr>
              <p:nvPr/>
            </p:nvSpPr>
            <p:spPr bwMode="auto">
              <a:xfrm>
                <a:off x="7315200" y="4389215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621719" name="Rectangle 151"/>
              <p:cNvSpPr>
                <a:spLocks noChangeArrowheads="1"/>
              </p:cNvSpPr>
              <p:nvPr/>
            </p:nvSpPr>
            <p:spPr bwMode="auto">
              <a:xfrm>
                <a:off x="2133600" y="3352800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56" name="Rectangle 125"/>
              <p:cNvSpPr>
                <a:spLocks noChangeArrowheads="1"/>
              </p:cNvSpPr>
              <p:nvPr/>
            </p:nvSpPr>
            <p:spPr bwMode="auto">
              <a:xfrm>
                <a:off x="4572000" y="2819400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5" name="Rectangle 129"/>
              <p:cNvSpPr>
                <a:spLocks noChangeArrowheads="1"/>
              </p:cNvSpPr>
              <p:nvPr/>
            </p:nvSpPr>
            <p:spPr bwMode="auto">
              <a:xfrm>
                <a:off x="6444342" y="3429000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68" name="Rectangle 150"/>
              <p:cNvSpPr>
                <a:spLocks noChangeArrowheads="1"/>
              </p:cNvSpPr>
              <p:nvPr/>
            </p:nvSpPr>
            <p:spPr bwMode="auto">
              <a:xfrm>
                <a:off x="7969861" y="3826669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237" name="Rectangle 130"/>
              <p:cNvSpPr>
                <a:spLocks noChangeArrowheads="1"/>
              </p:cNvSpPr>
              <p:nvPr/>
            </p:nvSpPr>
            <p:spPr bwMode="auto">
              <a:xfrm>
                <a:off x="8548490" y="2645953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40" name="Rectangle 150"/>
              <p:cNvSpPr>
                <a:spLocks noChangeArrowheads="1"/>
              </p:cNvSpPr>
              <p:nvPr/>
            </p:nvSpPr>
            <p:spPr bwMode="auto">
              <a:xfrm>
                <a:off x="7457006" y="3898316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41" name="Rectangle 128"/>
              <p:cNvSpPr>
                <a:spLocks noChangeArrowheads="1"/>
              </p:cNvSpPr>
              <p:nvPr/>
            </p:nvSpPr>
            <p:spPr bwMode="auto">
              <a:xfrm>
                <a:off x="7052217" y="3020568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247" name="Rectangle 121"/>
              <p:cNvSpPr>
                <a:spLocks noChangeArrowheads="1"/>
              </p:cNvSpPr>
              <p:nvPr/>
            </p:nvSpPr>
            <p:spPr bwMode="auto">
              <a:xfrm>
                <a:off x="4727327" y="3453735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58" name="Rectangle 131">
                <a:extLst>
                  <a:ext uri="{FF2B5EF4-FFF2-40B4-BE49-F238E27FC236}">
                    <a16:creationId xmlns:a16="http://schemas.microsoft.com/office/drawing/2014/main" id="{5B3CDEB8-A4FB-4FC4-B75C-7560B4C21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87310" y="3834950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70" name="Rectangle 121">
                <a:extLst>
                  <a:ext uri="{FF2B5EF4-FFF2-40B4-BE49-F238E27FC236}">
                    <a16:creationId xmlns:a16="http://schemas.microsoft.com/office/drawing/2014/main" id="{D3380B3A-1EB3-480D-978C-9CB04B791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833" y="3969713"/>
                <a:ext cx="291747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59" name="Rectangle 151">
                <a:extLst>
                  <a:ext uri="{FF2B5EF4-FFF2-40B4-BE49-F238E27FC236}">
                    <a16:creationId xmlns:a16="http://schemas.microsoft.com/office/drawing/2014/main" id="{06392C35-91B9-4CF2-AE73-A2A8158BD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6828" y="3764617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83" name="Rectangle 151">
                <a:extLst>
                  <a:ext uri="{FF2B5EF4-FFF2-40B4-BE49-F238E27FC236}">
                    <a16:creationId xmlns:a16="http://schemas.microsoft.com/office/drawing/2014/main" id="{BA549FF8-7145-47A0-9DFF-03EF61E44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7951" y="2803825"/>
                <a:ext cx="277320" cy="3084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71" name="Rectangle 129"/>
            <p:cNvSpPr>
              <a:spLocks noChangeArrowheads="1"/>
            </p:cNvSpPr>
            <p:nvPr/>
          </p:nvSpPr>
          <p:spPr bwMode="auto">
            <a:xfrm>
              <a:off x="9436597" y="4071933"/>
              <a:ext cx="277320" cy="3084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4" name="Rectangle 129">
              <a:extLst>
                <a:ext uri="{FF2B5EF4-FFF2-40B4-BE49-F238E27FC236}">
                  <a16:creationId xmlns:a16="http://schemas.microsoft.com/office/drawing/2014/main" id="{46EEB1EC-E743-4AE8-9F51-1D3A1BBE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2347" y="4483201"/>
              <a:ext cx="277320" cy="3084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74" name="Picture 154" descr="cuasteris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6500" y="873483"/>
            <a:ext cx="1310493" cy="969219"/>
          </a:xfrm>
          <a:prstGeom prst="rect">
            <a:avLst/>
          </a:prstGeom>
          <a:noFill/>
        </p:spPr>
      </p:pic>
      <p:sp>
        <p:nvSpPr>
          <p:cNvPr id="238" name="Line 118"/>
          <p:cNvSpPr>
            <a:spLocks noChangeShapeType="1"/>
          </p:cNvSpPr>
          <p:nvPr/>
        </p:nvSpPr>
        <p:spPr bwMode="auto">
          <a:xfrm flipV="1">
            <a:off x="10611865" y="2872227"/>
            <a:ext cx="648768" cy="5202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n>
                <a:solidFill>
                  <a:schemeClr val="accent4"/>
                </a:solidFill>
              </a:ln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9734896" y="3601921"/>
            <a:ext cx="182742" cy="246221"/>
            <a:chOff x="4267417" y="5323294"/>
            <a:chExt cx="182742" cy="246221"/>
          </a:xfrm>
        </p:grpSpPr>
        <p:sp>
          <p:nvSpPr>
            <p:cNvPr id="243" name="Oval 242"/>
            <p:cNvSpPr/>
            <p:nvPr/>
          </p:nvSpPr>
          <p:spPr bwMode="auto">
            <a:xfrm>
              <a:off x="4285556" y="5373172"/>
              <a:ext cx="146464" cy="1464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4" name="Text Box 148"/>
            <p:cNvSpPr txBox="1">
              <a:spLocks noChangeArrowheads="1"/>
            </p:cNvSpPr>
            <p:nvPr/>
          </p:nvSpPr>
          <p:spPr bwMode="auto">
            <a:xfrm>
              <a:off x="4267417" y="5323294"/>
              <a:ext cx="18274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dirty="0">
                  <a:sym typeface="Wingdings" panose="05000000000000000000" pitchFamily="2" charset="2"/>
                </a:rPr>
                <a:t></a:t>
              </a:r>
              <a:endParaRPr lang="en-US" sz="1600" dirty="0">
                <a:sym typeface="Monotype Sorts" pitchFamily="2" charset="2"/>
              </a:endParaRPr>
            </a:p>
          </p:txBody>
        </p:sp>
      </p:grpSp>
      <p:sp>
        <p:nvSpPr>
          <p:cNvPr id="246" name="Line 142"/>
          <p:cNvSpPr>
            <a:spLocks noChangeShapeType="1"/>
          </p:cNvSpPr>
          <p:nvPr/>
        </p:nvSpPr>
        <p:spPr bwMode="auto">
          <a:xfrm>
            <a:off x="9717090" y="3878700"/>
            <a:ext cx="248177" cy="723949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F492218E-50AA-43F3-A920-76965CA4028C}"/>
              </a:ext>
            </a:extLst>
          </p:cNvPr>
          <p:cNvGrpSpPr/>
          <p:nvPr/>
        </p:nvGrpSpPr>
        <p:grpSpPr>
          <a:xfrm>
            <a:off x="1413174" y="3579776"/>
            <a:ext cx="1341120" cy="941070"/>
            <a:chOff x="1175856" y="3578211"/>
            <a:chExt cx="1341120" cy="9410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AB02425-CE3B-4A96-9E23-BCF8831F8B63}"/>
                </a:ext>
              </a:extLst>
            </p:cNvPr>
            <p:cNvSpPr/>
            <p:nvPr/>
          </p:nvSpPr>
          <p:spPr>
            <a:xfrm>
              <a:off x="2189316" y="4145901"/>
              <a:ext cx="327660" cy="373380"/>
            </a:xfrm>
            <a:custGeom>
              <a:avLst/>
              <a:gdLst>
                <a:gd name="connsiteX0" fmla="*/ 45720 w 327660"/>
                <a:gd name="connsiteY0" fmla="*/ 0 h 373380"/>
                <a:gd name="connsiteX1" fmla="*/ 201930 w 327660"/>
                <a:gd name="connsiteY1" fmla="*/ 60960 h 373380"/>
                <a:gd name="connsiteX2" fmla="*/ 327660 w 327660"/>
                <a:gd name="connsiteY2" fmla="*/ 217170 h 373380"/>
                <a:gd name="connsiteX3" fmla="*/ 262890 w 327660"/>
                <a:gd name="connsiteY3" fmla="*/ 281940 h 373380"/>
                <a:gd name="connsiteX4" fmla="*/ 213360 w 327660"/>
                <a:gd name="connsiteY4" fmla="*/ 274320 h 373380"/>
                <a:gd name="connsiteX5" fmla="*/ 137160 w 327660"/>
                <a:gd name="connsiteY5" fmla="*/ 339090 h 373380"/>
                <a:gd name="connsiteX6" fmla="*/ 125730 w 327660"/>
                <a:gd name="connsiteY6" fmla="*/ 373380 h 373380"/>
                <a:gd name="connsiteX7" fmla="*/ 34290 w 327660"/>
                <a:gd name="connsiteY7" fmla="*/ 346710 h 373380"/>
                <a:gd name="connsiteX8" fmla="*/ 45720 w 327660"/>
                <a:gd name="connsiteY8" fmla="*/ 243840 h 373380"/>
                <a:gd name="connsiteX9" fmla="*/ 0 w 327660"/>
                <a:gd name="connsiteY9" fmla="*/ 137160 h 373380"/>
                <a:gd name="connsiteX10" fmla="*/ 68580 w 327660"/>
                <a:gd name="connsiteY10" fmla="*/ 83820 h 373380"/>
                <a:gd name="connsiteX11" fmla="*/ 45720 w 327660"/>
                <a:gd name="connsiteY11" fmla="*/ 0 h 3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660" h="373380">
                  <a:moveTo>
                    <a:pt x="45720" y="0"/>
                  </a:moveTo>
                  <a:lnTo>
                    <a:pt x="201930" y="60960"/>
                  </a:lnTo>
                  <a:lnTo>
                    <a:pt x="327660" y="217170"/>
                  </a:lnTo>
                  <a:lnTo>
                    <a:pt x="262890" y="281940"/>
                  </a:lnTo>
                  <a:lnTo>
                    <a:pt x="213360" y="274320"/>
                  </a:lnTo>
                  <a:lnTo>
                    <a:pt x="137160" y="339090"/>
                  </a:lnTo>
                  <a:lnTo>
                    <a:pt x="125730" y="373380"/>
                  </a:lnTo>
                  <a:lnTo>
                    <a:pt x="34290" y="346710"/>
                  </a:lnTo>
                  <a:lnTo>
                    <a:pt x="45720" y="243840"/>
                  </a:lnTo>
                  <a:lnTo>
                    <a:pt x="0" y="137160"/>
                  </a:lnTo>
                  <a:lnTo>
                    <a:pt x="68580" y="83820"/>
                  </a:lnTo>
                  <a:lnTo>
                    <a:pt x="4572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572C940-E806-4989-8D8C-9817CB59E03B}"/>
                </a:ext>
              </a:extLst>
            </p:cNvPr>
            <p:cNvSpPr/>
            <p:nvPr/>
          </p:nvSpPr>
          <p:spPr>
            <a:xfrm>
              <a:off x="2012151" y="3932541"/>
              <a:ext cx="184785" cy="121920"/>
            </a:xfrm>
            <a:custGeom>
              <a:avLst/>
              <a:gdLst>
                <a:gd name="connsiteX0" fmla="*/ 87630 w 184785"/>
                <a:gd name="connsiteY0" fmla="*/ 121920 h 121920"/>
                <a:gd name="connsiteX1" fmla="*/ 184785 w 184785"/>
                <a:gd name="connsiteY1" fmla="*/ 80010 h 121920"/>
                <a:gd name="connsiteX2" fmla="*/ 118110 w 184785"/>
                <a:gd name="connsiteY2" fmla="*/ 17145 h 121920"/>
                <a:gd name="connsiteX3" fmla="*/ 68580 w 184785"/>
                <a:gd name="connsiteY3" fmla="*/ 26670 h 121920"/>
                <a:gd name="connsiteX4" fmla="*/ 24765 w 184785"/>
                <a:gd name="connsiteY4" fmla="*/ 0 h 121920"/>
                <a:gd name="connsiteX5" fmla="*/ 0 w 184785"/>
                <a:gd name="connsiteY5" fmla="*/ 11430 h 121920"/>
                <a:gd name="connsiteX6" fmla="*/ 87630 w 184785"/>
                <a:gd name="connsiteY6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85" h="121920">
                  <a:moveTo>
                    <a:pt x="87630" y="121920"/>
                  </a:moveTo>
                  <a:lnTo>
                    <a:pt x="184785" y="80010"/>
                  </a:lnTo>
                  <a:lnTo>
                    <a:pt x="118110" y="17145"/>
                  </a:lnTo>
                  <a:lnTo>
                    <a:pt x="68580" y="26670"/>
                  </a:lnTo>
                  <a:lnTo>
                    <a:pt x="24765" y="0"/>
                  </a:lnTo>
                  <a:lnTo>
                    <a:pt x="0" y="11430"/>
                  </a:lnTo>
                  <a:lnTo>
                    <a:pt x="87630" y="12192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5C8BE06D-59F3-430B-90FF-7BEDE36D3B1B}"/>
                </a:ext>
              </a:extLst>
            </p:cNvPr>
            <p:cNvSpPr/>
            <p:nvPr/>
          </p:nvSpPr>
          <p:spPr>
            <a:xfrm>
              <a:off x="1911186" y="3953496"/>
              <a:ext cx="76200" cy="68580"/>
            </a:xfrm>
            <a:custGeom>
              <a:avLst/>
              <a:gdLst>
                <a:gd name="connsiteX0" fmla="*/ 0 w 76200"/>
                <a:gd name="connsiteY0" fmla="*/ 0 h 68580"/>
                <a:gd name="connsiteX1" fmla="*/ 62865 w 76200"/>
                <a:gd name="connsiteY1" fmla="*/ 19050 h 68580"/>
                <a:gd name="connsiteX2" fmla="*/ 76200 w 76200"/>
                <a:gd name="connsiteY2" fmla="*/ 45720 h 68580"/>
                <a:gd name="connsiteX3" fmla="*/ 34290 w 76200"/>
                <a:gd name="connsiteY3" fmla="*/ 68580 h 68580"/>
                <a:gd name="connsiteX4" fmla="*/ 0 w 76200"/>
                <a:gd name="connsiteY4" fmla="*/ 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8580">
                  <a:moveTo>
                    <a:pt x="0" y="0"/>
                  </a:moveTo>
                  <a:lnTo>
                    <a:pt x="62865" y="19050"/>
                  </a:lnTo>
                  <a:lnTo>
                    <a:pt x="76200" y="45720"/>
                  </a:lnTo>
                  <a:lnTo>
                    <a:pt x="34290" y="685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E2FDEF80-9597-4DEB-A4C6-2B5D61EDC41F}"/>
                </a:ext>
              </a:extLst>
            </p:cNvPr>
            <p:cNvSpPr/>
            <p:nvPr/>
          </p:nvSpPr>
          <p:spPr>
            <a:xfrm>
              <a:off x="1842606" y="3862056"/>
              <a:ext cx="150495" cy="64770"/>
            </a:xfrm>
            <a:custGeom>
              <a:avLst/>
              <a:gdLst>
                <a:gd name="connsiteX0" fmla="*/ 15240 w 150495"/>
                <a:gd name="connsiteY0" fmla="*/ 0 h 64770"/>
                <a:gd name="connsiteX1" fmla="*/ 83820 w 150495"/>
                <a:gd name="connsiteY1" fmla="*/ 26670 h 64770"/>
                <a:gd name="connsiteX2" fmla="*/ 150495 w 150495"/>
                <a:gd name="connsiteY2" fmla="*/ 24765 h 64770"/>
                <a:gd name="connsiteX3" fmla="*/ 133350 w 150495"/>
                <a:gd name="connsiteY3" fmla="*/ 64770 h 64770"/>
                <a:gd name="connsiteX4" fmla="*/ 68580 w 150495"/>
                <a:gd name="connsiteY4" fmla="*/ 47625 h 64770"/>
                <a:gd name="connsiteX5" fmla="*/ 0 w 150495"/>
                <a:gd name="connsiteY5" fmla="*/ 53340 h 64770"/>
                <a:gd name="connsiteX6" fmla="*/ 15240 w 150495"/>
                <a:gd name="connsiteY6" fmla="*/ 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495" h="64770">
                  <a:moveTo>
                    <a:pt x="15240" y="0"/>
                  </a:moveTo>
                  <a:lnTo>
                    <a:pt x="83820" y="26670"/>
                  </a:lnTo>
                  <a:lnTo>
                    <a:pt x="150495" y="24765"/>
                  </a:lnTo>
                  <a:lnTo>
                    <a:pt x="133350" y="64770"/>
                  </a:lnTo>
                  <a:lnTo>
                    <a:pt x="68580" y="47625"/>
                  </a:lnTo>
                  <a:lnTo>
                    <a:pt x="0" y="53340"/>
                  </a:lnTo>
                  <a:lnTo>
                    <a:pt x="1524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4C5A381-E30E-4A7E-85EF-9DD2E8482F0E}"/>
                </a:ext>
              </a:extLst>
            </p:cNvPr>
            <p:cNvSpPr/>
            <p:nvPr/>
          </p:nvSpPr>
          <p:spPr>
            <a:xfrm>
              <a:off x="1587336" y="3732516"/>
              <a:ext cx="169545" cy="135255"/>
            </a:xfrm>
            <a:custGeom>
              <a:avLst/>
              <a:gdLst>
                <a:gd name="connsiteX0" fmla="*/ 72390 w 169545"/>
                <a:gd name="connsiteY0" fmla="*/ 0 h 135255"/>
                <a:gd name="connsiteX1" fmla="*/ 161925 w 169545"/>
                <a:gd name="connsiteY1" fmla="*/ 85725 h 135255"/>
                <a:gd name="connsiteX2" fmla="*/ 169545 w 169545"/>
                <a:gd name="connsiteY2" fmla="*/ 112395 h 135255"/>
                <a:gd name="connsiteX3" fmla="*/ 118110 w 169545"/>
                <a:gd name="connsiteY3" fmla="*/ 135255 h 135255"/>
                <a:gd name="connsiteX4" fmla="*/ 97155 w 169545"/>
                <a:gd name="connsiteY4" fmla="*/ 118110 h 135255"/>
                <a:gd name="connsiteX5" fmla="*/ 57150 w 169545"/>
                <a:gd name="connsiteY5" fmla="*/ 121920 h 135255"/>
                <a:gd name="connsiteX6" fmla="*/ 0 w 169545"/>
                <a:gd name="connsiteY6" fmla="*/ 55245 h 135255"/>
                <a:gd name="connsiteX7" fmla="*/ 15240 w 169545"/>
                <a:gd name="connsiteY7" fmla="*/ 32385 h 135255"/>
                <a:gd name="connsiteX8" fmla="*/ 72390 w 169545"/>
                <a:gd name="connsiteY8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545" h="135255">
                  <a:moveTo>
                    <a:pt x="72390" y="0"/>
                  </a:moveTo>
                  <a:lnTo>
                    <a:pt x="161925" y="85725"/>
                  </a:lnTo>
                  <a:lnTo>
                    <a:pt x="169545" y="112395"/>
                  </a:lnTo>
                  <a:lnTo>
                    <a:pt x="118110" y="135255"/>
                  </a:lnTo>
                  <a:lnTo>
                    <a:pt x="97155" y="118110"/>
                  </a:lnTo>
                  <a:lnTo>
                    <a:pt x="57150" y="121920"/>
                  </a:lnTo>
                  <a:lnTo>
                    <a:pt x="0" y="55245"/>
                  </a:lnTo>
                  <a:lnTo>
                    <a:pt x="15240" y="32385"/>
                  </a:lnTo>
                  <a:lnTo>
                    <a:pt x="7239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4D76695-5D1B-4878-A264-B18E83DF1EA9}"/>
                </a:ext>
              </a:extLst>
            </p:cNvPr>
            <p:cNvSpPr/>
            <p:nvPr/>
          </p:nvSpPr>
          <p:spPr>
            <a:xfrm>
              <a:off x="1175856" y="3578211"/>
              <a:ext cx="152400" cy="114300"/>
            </a:xfrm>
            <a:custGeom>
              <a:avLst/>
              <a:gdLst>
                <a:gd name="connsiteX0" fmla="*/ 93345 w 152400"/>
                <a:gd name="connsiteY0" fmla="*/ 0 h 114300"/>
                <a:gd name="connsiteX1" fmla="*/ 152400 w 152400"/>
                <a:gd name="connsiteY1" fmla="*/ 26670 h 114300"/>
                <a:gd name="connsiteX2" fmla="*/ 108585 w 152400"/>
                <a:gd name="connsiteY2" fmla="*/ 114300 h 114300"/>
                <a:gd name="connsiteX3" fmla="*/ 0 w 152400"/>
                <a:gd name="connsiteY3" fmla="*/ 62865 h 114300"/>
                <a:gd name="connsiteX4" fmla="*/ 17145 w 152400"/>
                <a:gd name="connsiteY4" fmla="*/ 38100 h 114300"/>
                <a:gd name="connsiteX5" fmla="*/ 93345 w 152400"/>
                <a:gd name="connsiteY5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14300">
                  <a:moveTo>
                    <a:pt x="93345" y="0"/>
                  </a:moveTo>
                  <a:lnTo>
                    <a:pt x="152400" y="26670"/>
                  </a:lnTo>
                  <a:lnTo>
                    <a:pt x="108585" y="114300"/>
                  </a:lnTo>
                  <a:lnTo>
                    <a:pt x="0" y="62865"/>
                  </a:lnTo>
                  <a:lnTo>
                    <a:pt x="17145" y="38100"/>
                  </a:lnTo>
                  <a:lnTo>
                    <a:pt x="9334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86CC16E-434F-4D6A-82B6-E3B691E4E290}"/>
              </a:ext>
            </a:extLst>
          </p:cNvPr>
          <p:cNvSpPr/>
          <p:nvPr/>
        </p:nvSpPr>
        <p:spPr>
          <a:xfrm>
            <a:off x="6732120" y="657355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Includes all cuasterisk.com network partners, all clients under contract as of 5/30/2021</a:t>
            </a:r>
          </a:p>
        </p:txBody>
      </p:sp>
      <p:sp>
        <p:nvSpPr>
          <p:cNvPr id="202" name="Line 146">
            <a:extLst>
              <a:ext uri="{FF2B5EF4-FFF2-40B4-BE49-F238E27FC236}">
                <a16:creationId xmlns:a16="http://schemas.microsoft.com/office/drawing/2014/main" id="{21F4971C-3F8E-4C80-9E55-78ACEFEF8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6936" y="3056586"/>
            <a:ext cx="380764" cy="233563"/>
          </a:xfrm>
          <a:prstGeom prst="line">
            <a:avLst/>
          </a:prstGeom>
          <a:noFill/>
          <a:ln w="12700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9" name="Line 142">
            <a:extLst>
              <a:ext uri="{FF2B5EF4-FFF2-40B4-BE49-F238E27FC236}">
                <a16:creationId xmlns:a16="http://schemas.microsoft.com/office/drawing/2014/main" id="{8BFC7144-6B5F-445F-ABDC-904F5ABE4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2246" y="3510401"/>
            <a:ext cx="228571" cy="121083"/>
          </a:xfrm>
          <a:prstGeom prst="line">
            <a:avLst/>
          </a:prstGeom>
          <a:noFill/>
          <a:ln w="12700">
            <a:solidFill>
              <a:schemeClr val="accent5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514A78-F0C4-4EF3-961E-756C4303B661}"/>
              </a:ext>
            </a:extLst>
          </p:cNvPr>
          <p:cNvGrpSpPr/>
          <p:nvPr/>
        </p:nvGrpSpPr>
        <p:grpSpPr>
          <a:xfrm>
            <a:off x="1883206" y="2646842"/>
            <a:ext cx="8676825" cy="4059833"/>
            <a:chOff x="1883206" y="2646842"/>
            <a:chExt cx="8676825" cy="4059833"/>
          </a:xfrm>
          <a:solidFill>
            <a:schemeClr val="accent3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7B929B-3333-41D1-B23E-AEDEC4BF1ED4}"/>
                </a:ext>
              </a:extLst>
            </p:cNvPr>
            <p:cNvSpPr/>
            <p:nvPr/>
          </p:nvSpPr>
          <p:spPr>
            <a:xfrm>
              <a:off x="1883206" y="6316150"/>
              <a:ext cx="517525" cy="390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35</a:t>
              </a:r>
            </a:p>
          </p:txBody>
        </p:sp>
        <p:sp>
          <p:nvSpPr>
            <p:cNvPr id="166" name="Rectangle 151">
              <a:extLst>
                <a:ext uri="{FF2B5EF4-FFF2-40B4-BE49-F238E27FC236}">
                  <a16:creationId xmlns:a16="http://schemas.microsoft.com/office/drawing/2014/main" id="{DB04B08B-7925-4427-89DC-E0C89D2DA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9944" y="3042367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33</a:t>
              </a:r>
            </a:p>
          </p:txBody>
        </p:sp>
        <p:sp>
          <p:nvSpPr>
            <p:cNvPr id="173" name="Rectangle 151">
              <a:extLst>
                <a:ext uri="{FF2B5EF4-FFF2-40B4-BE49-F238E27FC236}">
                  <a16:creationId xmlns:a16="http://schemas.microsoft.com/office/drawing/2014/main" id="{59A25235-2ACB-4783-BC4E-823DFD6D7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3308" y="2646842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77" name="Rectangle 151">
              <a:extLst>
                <a:ext uri="{FF2B5EF4-FFF2-40B4-BE49-F238E27FC236}">
                  <a16:creationId xmlns:a16="http://schemas.microsoft.com/office/drawing/2014/main" id="{E8259462-9333-4A97-8DEB-BEC11C575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8284" y="3483566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919A574-0CDF-4382-8411-26DB3BD6358F}"/>
              </a:ext>
            </a:extLst>
          </p:cNvPr>
          <p:cNvGrpSpPr/>
          <p:nvPr/>
        </p:nvGrpSpPr>
        <p:grpSpPr>
          <a:xfrm>
            <a:off x="1883206" y="2448986"/>
            <a:ext cx="9733919" cy="3353317"/>
            <a:chOff x="1883206" y="2448986"/>
            <a:chExt cx="9733919" cy="3353317"/>
          </a:xfrm>
          <a:solidFill>
            <a:schemeClr val="accent5"/>
          </a:solidFill>
        </p:grpSpPr>
        <p:sp>
          <p:nvSpPr>
            <p:cNvPr id="186" name="Rectangle 134">
              <a:extLst>
                <a:ext uri="{FF2B5EF4-FFF2-40B4-BE49-F238E27FC236}">
                  <a16:creationId xmlns:a16="http://schemas.microsoft.com/office/drawing/2014/main" id="{D61425CD-EC60-4812-9794-2BA7A1BBE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5" y="4484677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87" name="Rectangle 140">
              <a:extLst>
                <a:ext uri="{FF2B5EF4-FFF2-40B4-BE49-F238E27FC236}">
                  <a16:creationId xmlns:a16="http://schemas.microsoft.com/office/drawing/2014/main" id="{6D2A853B-2961-45CA-8491-83CC8070E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206" y="5405925"/>
              <a:ext cx="517525" cy="390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66</a:t>
              </a:r>
            </a:p>
          </p:txBody>
        </p:sp>
        <p:sp>
          <p:nvSpPr>
            <p:cNvPr id="188" name="Rectangle 143">
              <a:extLst>
                <a:ext uri="{FF2B5EF4-FFF2-40B4-BE49-F238E27FC236}">
                  <a16:creationId xmlns:a16="http://schemas.microsoft.com/office/drawing/2014/main" id="{46BDCAD7-7807-404F-AA56-8C585FB38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3546" y="3226481"/>
              <a:ext cx="290144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9" name="Rectangle 147">
              <a:extLst>
                <a:ext uri="{FF2B5EF4-FFF2-40B4-BE49-F238E27FC236}">
                  <a16:creationId xmlns:a16="http://schemas.microsoft.com/office/drawing/2014/main" id="{22CE0388-7246-4199-9FD2-D94ED15EA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5517" y="310990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0" name="Rectangle 134">
              <a:extLst>
                <a:ext uri="{FF2B5EF4-FFF2-40B4-BE49-F238E27FC236}">
                  <a16:creationId xmlns:a16="http://schemas.microsoft.com/office/drawing/2014/main" id="{07AB47E7-065D-4BF6-A28F-B48F019E6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5117" y="448150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1" name="Rectangle 143">
              <a:extLst>
                <a:ext uri="{FF2B5EF4-FFF2-40B4-BE49-F238E27FC236}">
                  <a16:creationId xmlns:a16="http://schemas.microsoft.com/office/drawing/2014/main" id="{9471FFEC-BD2A-4CEE-8982-7DC87589A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1209" y="5493884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92" name="Rectangle 134">
              <a:extLst>
                <a:ext uri="{FF2B5EF4-FFF2-40B4-BE49-F238E27FC236}">
                  <a16:creationId xmlns:a16="http://schemas.microsoft.com/office/drawing/2014/main" id="{56CF9294-3E20-4F75-B633-8123F86FC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917" y="4564612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3" name="Rectangle 134">
              <a:extLst>
                <a:ext uri="{FF2B5EF4-FFF2-40B4-BE49-F238E27FC236}">
                  <a16:creationId xmlns:a16="http://schemas.microsoft.com/office/drawing/2014/main" id="{3720AD55-C390-4420-B811-7C88AE065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5356" y="4303830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4" name="Rectangle 134">
              <a:extLst>
                <a:ext uri="{FF2B5EF4-FFF2-40B4-BE49-F238E27FC236}">
                  <a16:creationId xmlns:a16="http://schemas.microsoft.com/office/drawing/2014/main" id="{2AD81816-DDA3-433D-AAA7-6C8DE8E59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9341" y="3935259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5" name="Rectangle 134">
              <a:extLst>
                <a:ext uri="{FF2B5EF4-FFF2-40B4-BE49-F238E27FC236}">
                  <a16:creationId xmlns:a16="http://schemas.microsoft.com/office/drawing/2014/main" id="{834AAD3B-18CF-474A-8014-D6DCB549E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091" y="4617138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96" name="Rectangle 134">
              <a:extLst>
                <a:ext uri="{FF2B5EF4-FFF2-40B4-BE49-F238E27FC236}">
                  <a16:creationId xmlns:a16="http://schemas.microsoft.com/office/drawing/2014/main" id="{960343BC-79A8-4BB3-87B2-BB42AEABD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539" y="4089200"/>
              <a:ext cx="291747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7" name="Rectangle 134">
              <a:extLst>
                <a:ext uri="{FF2B5EF4-FFF2-40B4-BE49-F238E27FC236}">
                  <a16:creationId xmlns:a16="http://schemas.microsoft.com/office/drawing/2014/main" id="{28E322D1-D912-4E05-ACA8-CD905BBA6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6247" y="3983331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8" name="Rectangle 134">
              <a:extLst>
                <a:ext uri="{FF2B5EF4-FFF2-40B4-BE49-F238E27FC236}">
                  <a16:creationId xmlns:a16="http://schemas.microsoft.com/office/drawing/2014/main" id="{CF26FEC7-CF8F-4C76-9946-08B6D3390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964" y="2448986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9" name="Rectangle 134">
              <a:extLst>
                <a:ext uri="{FF2B5EF4-FFF2-40B4-BE49-F238E27FC236}">
                  <a16:creationId xmlns:a16="http://schemas.microsoft.com/office/drawing/2014/main" id="{F0DD92C5-3EE5-4038-B46B-BD2B2CFF5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6527" y="3614733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0" name="Rectangle 147">
              <a:extLst>
                <a:ext uri="{FF2B5EF4-FFF2-40B4-BE49-F238E27FC236}">
                  <a16:creationId xmlns:a16="http://schemas.microsoft.com/office/drawing/2014/main" id="{8CE18D26-D489-4058-B291-463564FF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4449" y="3215634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4" name="Rectangle 134">
              <a:extLst>
                <a:ext uri="{FF2B5EF4-FFF2-40B4-BE49-F238E27FC236}">
                  <a16:creationId xmlns:a16="http://schemas.microsoft.com/office/drawing/2014/main" id="{44077E59-ED15-4F61-B919-C956E7C94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4117" y="486250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05" name="Rectangle 134">
              <a:extLst>
                <a:ext uri="{FF2B5EF4-FFF2-40B4-BE49-F238E27FC236}">
                  <a16:creationId xmlns:a16="http://schemas.microsoft.com/office/drawing/2014/main" id="{2E8E6AAE-C7A5-4DF4-982B-F31C321B4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82" y="4786302"/>
              <a:ext cx="397545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207" name="Rectangle 134">
              <a:extLst>
                <a:ext uri="{FF2B5EF4-FFF2-40B4-BE49-F238E27FC236}">
                  <a16:creationId xmlns:a16="http://schemas.microsoft.com/office/drawing/2014/main" id="{ECBDFAC6-5E26-4DED-BFA9-511030A73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3802" y="3483566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8" name="Rectangle 134">
              <a:extLst>
                <a:ext uri="{FF2B5EF4-FFF2-40B4-BE49-F238E27FC236}">
                  <a16:creationId xmlns:a16="http://schemas.microsoft.com/office/drawing/2014/main" id="{7E173ACD-4D66-433B-A1B0-7911FCD4C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0072" y="2906374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09" name="Rectangle 134">
              <a:extLst>
                <a:ext uri="{FF2B5EF4-FFF2-40B4-BE49-F238E27FC236}">
                  <a16:creationId xmlns:a16="http://schemas.microsoft.com/office/drawing/2014/main" id="{137E2689-7923-4DB8-ADB9-B21CEF17A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887" y="4156292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0" name="Rectangle 134">
              <a:extLst>
                <a:ext uri="{FF2B5EF4-FFF2-40B4-BE49-F238E27FC236}">
                  <a16:creationId xmlns:a16="http://schemas.microsoft.com/office/drawing/2014/main" id="{3E3ACD9E-546B-4C5D-80EE-EC1032ECD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9805" y="5389071"/>
              <a:ext cx="277320" cy="308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82D5420-406D-4C94-B765-161520B4E55B}"/>
              </a:ext>
            </a:extLst>
          </p:cNvPr>
          <p:cNvSpPr/>
          <p:nvPr/>
        </p:nvSpPr>
        <p:spPr>
          <a:xfrm>
            <a:off x="0" y="1897096"/>
            <a:ext cx="12192000" cy="49609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C09D5-5A23-470B-B1E6-5C026761E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650" y="1672292"/>
            <a:ext cx="8069747" cy="453923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B664BBF-A15B-43D1-92F1-66004E0EFE39}"/>
              </a:ext>
            </a:extLst>
          </p:cNvPr>
          <p:cNvSpPr/>
          <p:nvPr/>
        </p:nvSpPr>
        <p:spPr>
          <a:xfrm>
            <a:off x="8066781" y="3307524"/>
            <a:ext cx="4111987" cy="3236065"/>
          </a:xfrm>
          <a:prstGeom prst="wedgeEllipseCallout">
            <a:avLst>
              <a:gd name="adj1" fmla="val -30490"/>
              <a:gd name="adj2" fmla="val -6884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41 new relationships and a whole new network joining the team for the future</a:t>
            </a:r>
          </a:p>
        </p:txBody>
      </p:sp>
      <p:sp>
        <p:nvSpPr>
          <p:cNvPr id="175" name="Speech Bubble: Oval 174">
            <a:extLst>
              <a:ext uri="{FF2B5EF4-FFF2-40B4-BE49-F238E27FC236}">
                <a16:creationId xmlns:a16="http://schemas.microsoft.com/office/drawing/2014/main" id="{FFC580B3-DE99-4822-9969-EA59147D6C42}"/>
              </a:ext>
            </a:extLst>
          </p:cNvPr>
          <p:cNvSpPr/>
          <p:nvPr/>
        </p:nvSpPr>
        <p:spPr>
          <a:xfrm>
            <a:off x="8066780" y="3313874"/>
            <a:ext cx="4111987" cy="3236065"/>
          </a:xfrm>
          <a:prstGeom prst="wedgeEllipseCallout">
            <a:avLst>
              <a:gd name="adj1" fmla="val -140880"/>
              <a:gd name="adj2" fmla="val 45775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41</a:t>
            </a:r>
            <a:r>
              <a:rPr lang="en-US" sz="2400" dirty="0">
                <a:solidFill>
                  <a:schemeClr val="bg2"/>
                </a:solidFill>
              </a:rPr>
              <a:t> new relationships and a whole new network joining the team for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3A12D-87FC-4781-9E8A-BDBD056BC0EC}"/>
              </a:ext>
            </a:extLst>
          </p:cNvPr>
          <p:cNvSpPr txBox="1"/>
          <p:nvPr/>
        </p:nvSpPr>
        <p:spPr>
          <a:xfrm>
            <a:off x="313699" y="1157069"/>
            <a:ext cx="2321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Compare this to last year...</a:t>
            </a:r>
          </a:p>
        </p:txBody>
      </p:sp>
      <p:pic>
        <p:nvPicPr>
          <p:cNvPr id="180" name="Picture 179" descr="Text&#10;&#10;Description automatically generated with low confidence">
            <a:extLst>
              <a:ext uri="{FF2B5EF4-FFF2-40B4-BE49-F238E27FC236}">
                <a16:creationId xmlns:a16="http://schemas.microsoft.com/office/drawing/2014/main" id="{E15AEDE6-196D-4B8D-A165-4851ADF420B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36" y="6254794"/>
            <a:ext cx="1416280" cy="549850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D02FD8F9-FC9C-4469-8A4A-717D2248D2BF}"/>
              </a:ext>
            </a:extLst>
          </p:cNvPr>
          <p:cNvSpPr/>
          <p:nvPr/>
        </p:nvSpPr>
        <p:spPr>
          <a:xfrm>
            <a:off x="1887077" y="6317151"/>
            <a:ext cx="517525" cy="390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339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63F961A-0959-43D0-96E5-937046E2C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566" y="2773823"/>
            <a:ext cx="4288903" cy="41167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59CE10-009D-4CE6-99BB-95E042DA6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49" y="2773823"/>
            <a:ext cx="4243285" cy="409696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044FB8D-D0E9-4F20-917C-4E0D6212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2636"/>
            <a:ext cx="8515139" cy="610314"/>
          </a:xfrm>
        </p:spPr>
        <p:txBody>
          <a:bodyPr/>
          <a:lstStyle/>
          <a:p>
            <a:r>
              <a:rPr lang="en-US" dirty="0"/>
              <a:t>And now for the rest of the story...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9CD63-2D86-42AE-88A0-9C70A043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4569F-C44D-4603-9B65-756B14FF2372}"/>
              </a:ext>
            </a:extLst>
          </p:cNvPr>
          <p:cNvGrpSpPr/>
          <p:nvPr/>
        </p:nvGrpSpPr>
        <p:grpSpPr>
          <a:xfrm>
            <a:off x="753171" y="539326"/>
            <a:ext cx="3537224" cy="2206566"/>
            <a:chOff x="757065" y="1493738"/>
            <a:chExt cx="3537224" cy="2206566"/>
          </a:xfrm>
        </p:grpSpPr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73DD12FC-9D23-40BE-9151-5C25F5902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489" y="1959840"/>
              <a:ext cx="3352800" cy="1740464"/>
            </a:xfrm>
            <a:prstGeom prst="rect">
              <a:avLst/>
            </a:prstGeom>
            <a:solidFill>
              <a:srgbClr val="B79C30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92075" tIns="46038" rIns="92075" bIns="46038">
              <a:noAutofit/>
            </a:bodyPr>
            <a:lstStyle/>
            <a:p>
              <a:pPr algn="r" eaLnBrk="0" hangingPunct="0"/>
              <a:r>
                <a:rPr lang="en-US" dirty="0">
                  <a:solidFill>
                    <a:schemeClr val="bg1"/>
                  </a:solidFill>
                  <a:latin typeface="Calisto MT" panose="02040603050505030304" pitchFamily="18" charset="0"/>
                </a:rPr>
                <a:t>CU*BASE Credit Unions:  </a:t>
              </a:r>
              <a:br>
                <a:rPr lang="en-US" dirty="0">
                  <a:solidFill>
                    <a:schemeClr val="bg1"/>
                  </a:solidFill>
                  <a:latin typeface="Calisto MT" panose="02040603050505030304" pitchFamily="18" charset="0"/>
                </a:rPr>
              </a:br>
              <a:r>
                <a:rPr lang="en-US" sz="3600" b="1" dirty="0">
                  <a:solidFill>
                    <a:schemeClr val="bg1"/>
                  </a:solidFill>
                  <a:latin typeface="Calisto MT" panose="02040603050505030304" pitchFamily="18" charset="0"/>
                </a:rPr>
                <a:t>306</a:t>
              </a:r>
              <a:endParaRPr lang="en-US" sz="2400" b="1" dirty="0">
                <a:solidFill>
                  <a:schemeClr val="bg1"/>
                </a:solidFill>
                <a:latin typeface="Calisto MT" panose="02040603050505030304" pitchFamily="18" charset="0"/>
              </a:endParaRPr>
            </a:p>
            <a:p>
              <a:pPr algn="r" eaLnBrk="0" hangingPunct="0"/>
              <a:r>
                <a:rPr lang="en-US" dirty="0">
                  <a:solidFill>
                    <a:schemeClr val="bg1"/>
                  </a:solidFill>
                  <a:latin typeface="Calisto MT" panose="02040603050505030304" pitchFamily="18" charset="0"/>
                </a:rPr>
                <a:t>Total Members:  </a:t>
              </a:r>
              <a:br>
                <a:rPr lang="en-US" dirty="0">
                  <a:solidFill>
                    <a:schemeClr val="bg1"/>
                  </a:solidFill>
                  <a:latin typeface="Calisto MT" panose="02040603050505030304" pitchFamily="18" charset="0"/>
                </a:rPr>
              </a:br>
              <a:r>
                <a:rPr lang="en-US" sz="3600" b="1" dirty="0">
                  <a:solidFill>
                    <a:schemeClr val="bg1"/>
                  </a:solidFill>
                  <a:latin typeface="Calisto MT" panose="02040603050505030304" pitchFamily="18" charset="0"/>
                </a:rPr>
                <a:t>2,534,800</a:t>
              </a:r>
              <a:endParaRPr lang="en-US" sz="2400" b="1" dirty="0">
                <a:solidFill>
                  <a:schemeClr val="bg1"/>
                </a:solidFill>
                <a:latin typeface="Calisto MT" panose="02040603050505030304" pitchFamily="18" charset="0"/>
              </a:endParaRPr>
            </a:p>
          </p:txBody>
        </p:sp>
        <p:pic>
          <p:nvPicPr>
            <p:cNvPr id="9" name="Picture 154" descr="cuasterisk">
              <a:extLst>
                <a:ext uri="{FF2B5EF4-FFF2-40B4-BE49-F238E27FC236}">
                  <a16:creationId xmlns:a16="http://schemas.microsoft.com/office/drawing/2014/main" id="{095F5659-3755-43F2-BF31-15646B241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7065" y="2318119"/>
              <a:ext cx="1259687" cy="931644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E09F69-CFAD-44DD-A553-3B598085CB9A}"/>
                </a:ext>
              </a:extLst>
            </p:cNvPr>
            <p:cNvSpPr txBox="1"/>
            <p:nvPr/>
          </p:nvSpPr>
          <p:spPr>
            <a:xfrm>
              <a:off x="864158" y="1493738"/>
              <a:ext cx="1259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B79C30"/>
                  </a:solidFill>
                  <a:latin typeface="Calisto MT" panose="02040603050505030304" pitchFamily="18" charset="0"/>
                </a:rPr>
                <a:t>2020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A50FB0-EF7E-4CD3-8768-F2335A994DE5}"/>
              </a:ext>
            </a:extLst>
          </p:cNvPr>
          <p:cNvGrpSpPr/>
          <p:nvPr/>
        </p:nvGrpSpPr>
        <p:grpSpPr>
          <a:xfrm>
            <a:off x="6260688" y="546678"/>
            <a:ext cx="3537223" cy="2217095"/>
            <a:chOff x="757066" y="4417892"/>
            <a:chExt cx="3537223" cy="22170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7E22AD-6B4A-49CE-A6A2-59B370493A2B}"/>
                </a:ext>
              </a:extLst>
            </p:cNvPr>
            <p:cNvGrpSpPr/>
            <p:nvPr/>
          </p:nvGrpSpPr>
          <p:grpSpPr>
            <a:xfrm>
              <a:off x="757066" y="4894523"/>
              <a:ext cx="3537223" cy="1740464"/>
              <a:chOff x="1138338" y="4695956"/>
              <a:chExt cx="3537223" cy="1740464"/>
            </a:xfrm>
          </p:grpSpPr>
          <p:sp>
            <p:nvSpPr>
              <p:cNvPr id="5" name="Rectangle 16">
                <a:extLst>
                  <a:ext uri="{FF2B5EF4-FFF2-40B4-BE49-F238E27FC236}">
                    <a16:creationId xmlns:a16="http://schemas.microsoft.com/office/drawing/2014/main" id="{D3E0BF80-6708-4A6E-939D-6EACDEFBF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2761" y="4695956"/>
                <a:ext cx="3352800" cy="174046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lIns="92075" tIns="46038" rIns="92075" bIns="46038">
                <a:noAutofit/>
              </a:bodyPr>
              <a:lstStyle/>
              <a:p>
                <a:pPr algn="r" eaLnBrk="0" hangingPunct="0"/>
                <a:r>
                  <a:rPr lang="en-US" dirty="0">
                    <a:solidFill>
                      <a:schemeClr val="bg1"/>
                    </a:solidFill>
                  </a:rPr>
                  <a:t>CU*BASE Credit Unions:  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sz="3600" b="1" dirty="0">
                    <a:solidFill>
                      <a:schemeClr val="bg1"/>
                    </a:solidFill>
                  </a:rPr>
                  <a:t>347</a:t>
                </a:r>
                <a:endParaRPr lang="en-US" sz="2400" b="1" dirty="0">
                  <a:solidFill>
                    <a:schemeClr val="bg1"/>
                  </a:solidFill>
                </a:endParaRPr>
              </a:p>
              <a:p>
                <a:pPr algn="r" eaLnBrk="0" hangingPunct="0"/>
                <a:r>
                  <a:rPr lang="en-US" dirty="0">
                    <a:solidFill>
                      <a:schemeClr val="bg1"/>
                    </a:solidFill>
                  </a:rPr>
                  <a:t>Total Members:  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sz="3600" b="1" dirty="0">
                    <a:solidFill>
                      <a:schemeClr val="bg1"/>
                    </a:solidFill>
                  </a:rPr>
                  <a:t>2,486,400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Picture 154" descr="cuasterisk">
                <a:extLst>
                  <a:ext uri="{FF2B5EF4-FFF2-40B4-BE49-F238E27FC236}">
                    <a16:creationId xmlns:a16="http://schemas.microsoft.com/office/drawing/2014/main" id="{B78B9AB2-D3AD-4101-ADC5-6361B4955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8338" y="5024465"/>
                <a:ext cx="1132026" cy="837228"/>
              </a:xfrm>
              <a:prstGeom prst="rect">
                <a:avLst/>
              </a:prstGeom>
              <a:noFill/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E0F28-BC43-4851-9BB5-20670CC31296}"/>
                </a:ext>
              </a:extLst>
            </p:cNvPr>
            <p:cNvSpPr txBox="1"/>
            <p:nvPr/>
          </p:nvSpPr>
          <p:spPr>
            <a:xfrm>
              <a:off x="860755" y="4417892"/>
              <a:ext cx="1787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2021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90DA554-55E2-487A-B058-B3026C9A8CE1}"/>
              </a:ext>
            </a:extLst>
          </p:cNvPr>
          <p:cNvSpPr/>
          <p:nvPr/>
        </p:nvSpPr>
        <p:spPr>
          <a:xfrm>
            <a:off x="10306371" y="686052"/>
            <a:ext cx="1722866" cy="1128110"/>
          </a:xfrm>
          <a:prstGeom prst="wedgeEllipseCallout">
            <a:avLst>
              <a:gd name="adj1" fmla="val -79865"/>
              <a:gd name="adj2" fmla="val 2858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Up 13.4%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F4AAE405-DDAC-4EAF-A49E-B5F060927709}"/>
              </a:ext>
            </a:extLst>
          </p:cNvPr>
          <p:cNvSpPr/>
          <p:nvPr/>
        </p:nvSpPr>
        <p:spPr>
          <a:xfrm>
            <a:off x="10306371" y="1974787"/>
            <a:ext cx="1722866" cy="1128110"/>
          </a:xfrm>
          <a:prstGeom prst="wedgeEllipseCallout">
            <a:avLst>
              <a:gd name="adj1" fmla="val -77699"/>
              <a:gd name="adj2" fmla="val -9458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Down 1.9%</a:t>
            </a:r>
          </a:p>
        </p:txBody>
      </p:sp>
    </p:spTree>
    <p:extLst>
      <p:ext uri="{BB962C8B-B14F-4D97-AF65-F5344CB8AC3E}">
        <p14:creationId xmlns:p14="http://schemas.microsoft.com/office/powerpoint/2010/main" val="110858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FF2422-7728-4CD4-BFF7-4BF1BAB4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7" y="295858"/>
            <a:ext cx="7495630" cy="911962"/>
          </a:xfrm>
        </p:spPr>
        <p:txBody>
          <a:bodyPr/>
          <a:lstStyle/>
          <a:p>
            <a:r>
              <a:rPr lang="en-US" dirty="0"/>
              <a:t>I am more optimistic than ever about the party ahead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44933-FE15-48C7-B091-18BD53415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3" y="2149475"/>
            <a:ext cx="10685353" cy="1731861"/>
          </a:xfrm>
        </p:spPr>
        <p:txBody>
          <a:bodyPr/>
          <a:lstStyle/>
          <a:p>
            <a:r>
              <a:rPr lang="en-US" dirty="0"/>
              <a:t>These 41 new CU relationships extend our annuity for a decade</a:t>
            </a:r>
          </a:p>
          <a:p>
            <a:pPr lvl="1"/>
            <a:r>
              <a:rPr lang="en-US" dirty="0"/>
              <a:t>And a new certified CU*BASE distributor brings another CUSO to our party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812581-36E9-4B7B-9826-5C5107F6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" y="3109235"/>
            <a:ext cx="6219511" cy="3062964"/>
          </a:xfrm>
        </p:spPr>
        <p:txBody>
          <a:bodyPr/>
          <a:lstStyle/>
          <a:p>
            <a:r>
              <a:rPr lang="en-US" dirty="0"/>
              <a:t>The average membership size per CU shrank by 1,200 members...but with 347 total relationships, we’ll replace those members easily</a:t>
            </a:r>
          </a:p>
          <a:p>
            <a:r>
              <a:rPr lang="en-US" dirty="0"/>
              <a:t>With a store that has over 1,000 products to sell to institutions, we’ll have more buyers at our party than ever before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A4CC6-6C35-4ADD-8F01-0D687E67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05311-4DF5-4825-9582-78C0CF4EF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believe in THE relationships THAT WERE added between 2020 and 2021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3A70-A9A8-455A-A6BF-4C8960887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8198" y="5782750"/>
            <a:ext cx="4033816" cy="914400"/>
          </a:xfrm>
        </p:spPr>
        <p:txBody>
          <a:bodyPr/>
          <a:lstStyle/>
          <a:p>
            <a:r>
              <a:rPr lang="en-US" dirty="0"/>
              <a:t>But we are down 48,400 members overall, and that is a rare year for our network</a:t>
            </a:r>
          </a:p>
          <a:p>
            <a:r>
              <a:rPr lang="en-US" dirty="0"/>
              <a:t>So we have some things to prove to ourselves and for the members of our network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0C1732F2-E698-4835-8F1B-A6A00FED8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360" y="3002597"/>
            <a:ext cx="3356654" cy="15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>
                <a:solidFill>
                  <a:schemeClr val="accent5"/>
                </a:solidFill>
              </a:rPr>
              <a:t>The Spirit of CU*Answers Award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FD0B82-683F-4E95-971E-4461041CA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EST.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5115" y="702150"/>
            <a:ext cx="6140450" cy="5645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Since 2011 the Spirit of CU*Answers award has recognized the CU that: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Best exemplifies our Leadership Conference theme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Maintains a strong and vital volunteer program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Demonstrates the principle of being all about the member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Shows an innovative example of collaboration and cooperation (the highest Collaborative Score)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Has started a business in the network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Exhibits strong execution and performance, especially in the face of adversity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Has hit the ground running with adoption of CU*BASE tools or plunged into tools in a new way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Has started a new initiative that really demonstrates the credit union spirit, that moves the industry in a positive direction, that is inspirational to other CUs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36A7EB-1470-4695-B0C9-A63E7ADDD99D}"/>
              </a:ext>
            </a:extLst>
          </p:cNvPr>
          <p:cNvSpPr/>
          <p:nvPr/>
        </p:nvSpPr>
        <p:spPr>
          <a:xfrm>
            <a:off x="356096" y="5048918"/>
            <a:ext cx="6446837" cy="123893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73A2F08A-4260-4517-8C0B-6C892C5A70E0}"/>
              </a:ext>
            </a:extLst>
          </p:cNvPr>
          <p:cNvSpPr/>
          <p:nvPr/>
        </p:nvSpPr>
        <p:spPr>
          <a:xfrm>
            <a:off x="9009985" y="5949480"/>
            <a:ext cx="2957565" cy="791308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And the winner is...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1FD7F-0490-4CE2-8E78-04683D456167}"/>
              </a:ext>
            </a:extLst>
          </p:cNvPr>
          <p:cNvSpPr txBox="1"/>
          <p:nvPr/>
        </p:nvSpPr>
        <p:spPr>
          <a:xfrm>
            <a:off x="406132" y="121450"/>
            <a:ext cx="6143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Speaking of adding more buyers to the party...</a:t>
            </a:r>
          </a:p>
        </p:txBody>
      </p:sp>
    </p:spTree>
    <p:extLst>
      <p:ext uri="{BB962C8B-B14F-4D97-AF65-F5344CB8AC3E}">
        <p14:creationId xmlns:p14="http://schemas.microsoft.com/office/powerpoint/2010/main" val="32858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>
                <a:solidFill>
                  <a:schemeClr val="accent5"/>
                </a:solidFill>
              </a:rPr>
              <a:t>The Spirit of CU*Answers Award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FD0B82-683F-4E95-971E-4461041CA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EST. 2011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F202AE-97EF-4B02-8E57-9768DB1A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0" y="762927"/>
            <a:ext cx="2176041" cy="287957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9B499-8D5A-4EAD-8534-7FE72D416ADE}"/>
              </a:ext>
            </a:extLst>
          </p:cNvPr>
          <p:cNvSpPr txBox="1"/>
          <p:nvPr/>
        </p:nvSpPr>
        <p:spPr>
          <a:xfrm>
            <a:off x="3009899" y="661497"/>
            <a:ext cx="31036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Bill Nikolauk</a:t>
            </a:r>
          </a:p>
          <a:p>
            <a:endParaRPr lang="en-US" sz="2000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President/CEO</a:t>
            </a:r>
          </a:p>
          <a:p>
            <a:r>
              <a:rPr lang="en-US" sz="20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1</a:t>
            </a:r>
            <a:r>
              <a:rPr lang="en-US" sz="2000" baseline="300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st</a:t>
            </a:r>
            <a:r>
              <a:rPr lang="en-US" sz="20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 Community FCU</a:t>
            </a:r>
          </a:p>
          <a:p>
            <a:r>
              <a:rPr lang="en-US" sz="20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San Angelo, Texas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C59F5-D2D5-4A75-8F59-8E9C884F1414}"/>
              </a:ext>
            </a:extLst>
          </p:cNvPr>
          <p:cNvSpPr txBox="1"/>
          <p:nvPr/>
        </p:nvSpPr>
        <p:spPr>
          <a:xfrm>
            <a:off x="619251" y="220454"/>
            <a:ext cx="242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Our 2021 honoree: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65459-420B-49DF-AA85-33464B52E6CD}"/>
              </a:ext>
            </a:extLst>
          </p:cNvPr>
          <p:cNvSpPr txBox="1"/>
          <p:nvPr/>
        </p:nvSpPr>
        <p:spPr>
          <a:xfrm>
            <a:off x="619251" y="5383666"/>
            <a:ext cx="65109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 3" panose="05040102010807070707" pitchFamily="18" charset="2"/>
              <a:buChar char=""/>
            </a:pPr>
            <a:r>
              <a:rPr lang="en-US" sz="2000" dirty="0"/>
              <a:t>Brought 1st Community FCU, Hawaii Central FCU, and Rio Grande Valley CU to our network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 3" panose="05040102010807070707" pitchFamily="18" charset="2"/>
              <a:buChar char=""/>
            </a:pPr>
            <a:r>
              <a:rPr lang="en-US" sz="2000" dirty="0"/>
              <a:t>Chairman of the Sync1 board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1BC2ED3-FBDF-4C82-855B-EEFB0DBB6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945" y="3846419"/>
            <a:ext cx="5486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D587F18-6B8F-4890-8FE7-E8DBFEF2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I want you to be as optimistic as I am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C1B9FE0-4008-457C-BFE3-8758C809F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rest of today we’ll talk about tactics that will fuel the balance of 2021 through 2023</a:t>
            </a:r>
          </a:p>
          <a:p>
            <a:r>
              <a:rPr lang="en-US" dirty="0"/>
              <a:t>Tonight, we’ll spend time</a:t>
            </a:r>
            <a:br>
              <a:rPr lang="en-US" dirty="0"/>
            </a:br>
            <a:r>
              <a:rPr lang="en-US" dirty="0"/>
              <a:t>with our investors on how we’ll</a:t>
            </a:r>
            <a:br>
              <a:rPr lang="en-US" dirty="0"/>
            </a:br>
            <a:r>
              <a:rPr lang="en-US" dirty="0"/>
              <a:t>sustain the effort for the next 10</a:t>
            </a:r>
            <a:br>
              <a:rPr lang="en-US" dirty="0"/>
            </a:br>
            <a:r>
              <a:rPr lang="en-US" dirty="0"/>
              <a:t>years</a:t>
            </a:r>
          </a:p>
          <a:p>
            <a:r>
              <a:rPr lang="en-US" dirty="0"/>
              <a:t>We’ll talk about why everyone </a:t>
            </a:r>
            <a:br>
              <a:rPr lang="en-US" dirty="0"/>
            </a:br>
            <a:r>
              <a:rPr lang="en-US" dirty="0"/>
              <a:t>should be confident about our </a:t>
            </a:r>
            <a:br>
              <a:rPr lang="en-US" dirty="0"/>
            </a:br>
            <a:r>
              <a:rPr lang="en-US" dirty="0"/>
              <a:t>network’s 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535A8-5A34-4BBD-923F-3D96904A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6C525-5C7E-4D35-A649-ED99CE283D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3" y="1676410"/>
            <a:ext cx="11079805" cy="342968"/>
          </a:xfrm>
        </p:spPr>
        <p:txBody>
          <a:bodyPr/>
          <a:lstStyle/>
          <a:p>
            <a:r>
              <a:rPr lang="en-US" dirty="0"/>
              <a:t>In a world of conflicting signals, our network needs to be a constant in moving forward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2B3E5F-A5BD-4414-BE07-4AEEE7EE0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550C3-2993-4E43-B445-20B23CEF0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703" y="3543134"/>
            <a:ext cx="5424311" cy="305117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86181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0EE5D4-667C-4111-9A33-DD3A4B17F4AD}"/>
              </a:ext>
            </a:extLst>
          </p:cNvPr>
          <p:cNvSpPr/>
          <p:nvPr/>
        </p:nvSpPr>
        <p:spPr>
          <a:xfrm>
            <a:off x="0" y="1169043"/>
            <a:ext cx="6096000" cy="4988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777CC9-4531-49F9-A74F-095BB26C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84" y="311278"/>
            <a:ext cx="11256907" cy="734244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2021 CEO Strategies</a:t>
            </a:r>
            <a:r>
              <a:rPr lang="en-US" sz="4000" dirty="0"/>
              <a:t>  |  </a:t>
            </a:r>
            <a:r>
              <a:rPr lang="en-US" sz="4000" dirty="0">
                <a:solidFill>
                  <a:schemeClr val="accent3"/>
                </a:solidFill>
              </a:rPr>
              <a:t>November 8-10,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2127B-9F94-4C95-B752-0B48EE51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/>
              <a:t>26</a:t>
            </a:fld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C4C9CE-1C4D-4488-9160-DE98DF49E8A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2084" y="1474621"/>
            <a:ext cx="9193257" cy="4683125"/>
          </a:xfrm>
        </p:spPr>
        <p:txBody>
          <a:bodyPr/>
          <a:lstStyle/>
          <a:p>
            <a:pPr marL="0" marR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Monday, November 8</a:t>
            </a: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i="0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 NATIONAL EFFORT FOR CEO COLLABORATION</a:t>
            </a:r>
            <a:endParaRPr lang="en-US" sz="1800" b="1" i="1" dirty="0">
              <a:solidFill>
                <a:schemeClr val="bg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US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12:00noon-3:30pm</a:t>
            </a:r>
            <a:r>
              <a:rPr lang="en-US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18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EVENING NETWORKING EVENT</a:t>
            </a:r>
          </a:p>
          <a:p>
            <a:pPr marL="0" marR="0" indent="0"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Tuesday, November 9</a:t>
            </a: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i="0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ARE WE THE CEOS TO CHANGE IT ALL?</a:t>
            </a:r>
            <a:endParaRPr lang="en-US" sz="1800" b="1" i="1" dirty="0">
              <a:solidFill>
                <a:schemeClr val="bg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US" sz="1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8:00am-5:00pm  	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EVENING NETWORKING EVENT</a:t>
            </a:r>
          </a:p>
          <a:p>
            <a:pPr marL="0" marR="0" indent="0"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Wednesday, November 10 </a:t>
            </a: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i="0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CEO ROUNDTABLE </a:t>
            </a:r>
            <a:endParaRPr lang="en-US" sz="1800" b="1" i="1" dirty="0">
              <a:solidFill>
                <a:schemeClr val="bg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US" sz="1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8:00am-12:00noon	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7F5F94-3CD8-467F-A1AA-5EB4C2B22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42890" y="5782750"/>
            <a:ext cx="3429124" cy="914400"/>
          </a:xfrm>
        </p:spPr>
        <p:txBody>
          <a:bodyPr/>
          <a:lstStyle/>
          <a:p>
            <a:r>
              <a:rPr lang="en-US" sz="1800" dirty="0"/>
              <a:t>Watch for more news to come, later this summer</a:t>
            </a:r>
          </a:p>
        </p:txBody>
      </p:sp>
      <p:pic>
        <p:nvPicPr>
          <p:cNvPr id="23" name="Picture 22" descr="Text&#10;&#10;Description automatically generated with medium confidence">
            <a:extLst>
              <a:ext uri="{FF2B5EF4-FFF2-40B4-BE49-F238E27FC236}">
                <a16:creationId xmlns:a16="http://schemas.microsoft.com/office/drawing/2014/main" id="{8C514D91-B819-4A40-9543-BD30B110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1" b="14947"/>
          <a:stretch/>
        </p:blipFill>
        <p:spPr>
          <a:xfrm>
            <a:off x="7383322" y="4201610"/>
            <a:ext cx="3429124" cy="1307938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641B4E-8DA6-4E5B-8AC4-92BF69F81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55" y="935217"/>
            <a:ext cx="5748259" cy="306382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9CF5AA7-CEB0-4B59-90E5-6B47DA1F0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70402" y="4407391"/>
            <a:ext cx="2447824" cy="24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AEDF33-9302-4027-B39C-81D32DCBF6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Launching in 2021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9011BFD-D60F-4700-9339-FE0D6CE64A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decade of evolution ahead</a:t>
            </a:r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948C9269-ECA3-4B13-938E-8B8F1AF3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6" y="3875188"/>
            <a:ext cx="5569302" cy="29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F64B71-0375-4B07-A7C8-C6D494833B1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49" y="2149475"/>
            <a:ext cx="4250967" cy="4048126"/>
          </a:xfrm>
        </p:spPr>
        <p:txBody>
          <a:bodyPr/>
          <a:lstStyle/>
          <a:p>
            <a:r>
              <a:rPr lang="en-US" dirty="0"/>
              <a:t>Introduce the promise of new solutions</a:t>
            </a:r>
          </a:p>
          <a:p>
            <a:r>
              <a:rPr lang="en-US" dirty="0"/>
              <a:t>Hype the potential to change everything</a:t>
            </a:r>
          </a:p>
          <a:p>
            <a:r>
              <a:rPr lang="en-US" dirty="0"/>
              <a:t>Launch the project</a:t>
            </a:r>
          </a:p>
          <a:p>
            <a:r>
              <a:rPr lang="en-US" dirty="0"/>
              <a:t>Settle in to the evolution to reach promised goals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06CAA-35C7-47CA-8B91-5444A575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on with it, already!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1BE2-BAED-4F49-A0CC-0D7C44E5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7F402-AF0E-41B7-9552-E7CDB65E4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 do something big, It seems we have to talk about it forever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C75D0D-07B8-4A1B-91F0-47A8967FE8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2600" y="5782750"/>
            <a:ext cx="6409414" cy="914400"/>
          </a:xfrm>
        </p:spPr>
        <p:txBody>
          <a:bodyPr/>
          <a:lstStyle/>
          <a:p>
            <a:r>
              <a:rPr lang="en-US" dirty="0"/>
              <a:t>In 2021, even we’re bored with talking about some of these projects...so let’s just get on with it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AD331F-2FC2-4426-B6A1-1491817A9CB5}"/>
              </a:ext>
            </a:extLst>
          </p:cNvPr>
          <p:cNvGrpSpPr/>
          <p:nvPr/>
        </p:nvGrpSpPr>
        <p:grpSpPr>
          <a:xfrm>
            <a:off x="5562600" y="2937591"/>
            <a:ext cx="6019800" cy="2188464"/>
            <a:chOff x="5562600" y="2667000"/>
            <a:chExt cx="6019800" cy="218846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ACC5021-8160-43AD-897D-A414C3CD4409}"/>
                </a:ext>
              </a:extLst>
            </p:cNvPr>
            <p:cNvCxnSpPr/>
            <p:nvPr/>
          </p:nvCxnSpPr>
          <p:spPr bwMode="auto">
            <a:xfrm>
              <a:off x="5562600" y="2667000"/>
              <a:ext cx="6019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53AB95E-1A91-4F19-B57F-7452859E9E01}"/>
                </a:ext>
              </a:extLst>
            </p:cNvPr>
            <p:cNvCxnSpPr/>
            <p:nvPr/>
          </p:nvCxnSpPr>
          <p:spPr bwMode="auto">
            <a:xfrm>
              <a:off x="5562600" y="3038856"/>
              <a:ext cx="6019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735462-D54B-4CA8-8B20-4AB27846F9CA}"/>
                </a:ext>
              </a:extLst>
            </p:cNvPr>
            <p:cNvCxnSpPr/>
            <p:nvPr/>
          </p:nvCxnSpPr>
          <p:spPr bwMode="auto">
            <a:xfrm>
              <a:off x="5562600" y="3401568"/>
              <a:ext cx="6019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75BA39-0735-443C-A5BB-CD1ADC9D1E79}"/>
                </a:ext>
              </a:extLst>
            </p:cNvPr>
            <p:cNvCxnSpPr/>
            <p:nvPr/>
          </p:nvCxnSpPr>
          <p:spPr bwMode="auto">
            <a:xfrm>
              <a:off x="5562600" y="3764280"/>
              <a:ext cx="6019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95526D-651E-4F5B-BA19-111CB01D1EB9}"/>
                </a:ext>
              </a:extLst>
            </p:cNvPr>
            <p:cNvCxnSpPr/>
            <p:nvPr/>
          </p:nvCxnSpPr>
          <p:spPr bwMode="auto">
            <a:xfrm>
              <a:off x="5562600" y="4136136"/>
              <a:ext cx="6019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A70E87-0E14-4CFE-BEB3-8F9903086BA0}"/>
                </a:ext>
              </a:extLst>
            </p:cNvPr>
            <p:cNvCxnSpPr/>
            <p:nvPr/>
          </p:nvCxnSpPr>
          <p:spPr bwMode="auto">
            <a:xfrm>
              <a:off x="5562600" y="4498848"/>
              <a:ext cx="6019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3E5955-AC83-44E9-B5F5-634FABEACED9}"/>
                </a:ext>
              </a:extLst>
            </p:cNvPr>
            <p:cNvCxnSpPr/>
            <p:nvPr/>
          </p:nvCxnSpPr>
          <p:spPr bwMode="auto">
            <a:xfrm>
              <a:off x="5562600" y="2667000"/>
              <a:ext cx="0" cy="21884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2B292F-25C0-433B-9F2F-2910425E4A10}"/>
                </a:ext>
              </a:extLst>
            </p:cNvPr>
            <p:cNvCxnSpPr/>
            <p:nvPr/>
          </p:nvCxnSpPr>
          <p:spPr bwMode="auto">
            <a:xfrm>
              <a:off x="5562600" y="4855464"/>
              <a:ext cx="6019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Freeform 12">
            <a:extLst>
              <a:ext uri="{FF2B5EF4-FFF2-40B4-BE49-F238E27FC236}">
                <a16:creationId xmlns:a16="http://schemas.microsoft.com/office/drawing/2014/main" id="{FACFC3E0-91D3-4691-8F5D-D44D0B7C9877}"/>
              </a:ext>
            </a:extLst>
          </p:cNvPr>
          <p:cNvSpPr/>
          <p:nvPr/>
        </p:nvSpPr>
        <p:spPr bwMode="auto">
          <a:xfrm>
            <a:off x="5943600" y="3297255"/>
            <a:ext cx="5486400" cy="1828800"/>
          </a:xfrm>
          <a:custGeom>
            <a:avLst/>
            <a:gdLst>
              <a:gd name="connsiteX0" fmla="*/ 0 w 5486400"/>
              <a:gd name="connsiteY0" fmla="*/ 1828800 h 1828800"/>
              <a:gd name="connsiteX1" fmla="*/ 804672 w 5486400"/>
              <a:gd name="connsiteY1" fmla="*/ 9144 h 1828800"/>
              <a:gd name="connsiteX2" fmla="*/ 1591056 w 5486400"/>
              <a:gd name="connsiteY2" fmla="*/ 0 h 1828800"/>
              <a:gd name="connsiteX3" fmla="*/ 2368296 w 5486400"/>
              <a:gd name="connsiteY3" fmla="*/ 685800 h 1828800"/>
              <a:gd name="connsiteX4" fmla="*/ 3209544 w 5486400"/>
              <a:gd name="connsiteY4" fmla="*/ 1088136 h 1828800"/>
              <a:gd name="connsiteX5" fmla="*/ 5486400 w 5486400"/>
              <a:gd name="connsiteY5" fmla="*/ 108813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828800">
                <a:moveTo>
                  <a:pt x="0" y="1828800"/>
                </a:moveTo>
                <a:lnTo>
                  <a:pt x="804672" y="9144"/>
                </a:lnTo>
                <a:lnTo>
                  <a:pt x="1591056" y="0"/>
                </a:lnTo>
                <a:lnTo>
                  <a:pt x="2368296" y="685800"/>
                </a:lnTo>
                <a:lnTo>
                  <a:pt x="3209544" y="1088136"/>
                </a:lnTo>
                <a:lnTo>
                  <a:pt x="5486400" y="1088136"/>
                </a:lnTo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D57A1B-8564-40E6-818D-52DBC19A1083}"/>
              </a:ext>
            </a:extLst>
          </p:cNvPr>
          <p:cNvSpPr txBox="1"/>
          <p:nvPr/>
        </p:nvSpPr>
        <p:spPr>
          <a:xfrm>
            <a:off x="5105400" y="522359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4255C-7C02-44A9-BD12-AC577DEE6C5B}"/>
              </a:ext>
            </a:extLst>
          </p:cNvPr>
          <p:cNvSpPr txBox="1"/>
          <p:nvPr/>
        </p:nvSpPr>
        <p:spPr>
          <a:xfrm>
            <a:off x="6400800" y="2921827"/>
            <a:ext cx="504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Peak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1855F-70AF-4E8F-AEE4-75DB79C977CC}"/>
              </a:ext>
            </a:extLst>
          </p:cNvPr>
          <p:cNvSpPr txBox="1"/>
          <p:nvPr/>
        </p:nvSpPr>
        <p:spPr>
          <a:xfrm>
            <a:off x="6777549" y="5223591"/>
            <a:ext cx="1544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</a:rPr>
              <a:t>Plateau </a:t>
            </a:r>
            <a:br>
              <a:rPr lang="en-US" sz="1200" dirty="0">
                <a:solidFill>
                  <a:schemeClr val="accent3"/>
                </a:solidFill>
              </a:rPr>
            </a:br>
            <a:r>
              <a:rPr lang="en-US" sz="1200" dirty="0">
                <a:solidFill>
                  <a:schemeClr val="accent3"/>
                </a:solidFill>
                <a:latin typeface="+mj-lt"/>
              </a:rPr>
              <a:t>The “Tipping Point”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46121-7FCD-430D-86DE-E5DCECD970A2}"/>
              </a:ext>
            </a:extLst>
          </p:cNvPr>
          <p:cNvSpPr txBox="1"/>
          <p:nvPr/>
        </p:nvSpPr>
        <p:spPr>
          <a:xfrm>
            <a:off x="9372600" y="3977760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Settled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5F8993-3EE9-40AC-A214-38A25054580C}"/>
              </a:ext>
            </a:extLst>
          </p:cNvPr>
          <p:cNvSpPr txBox="1"/>
          <p:nvPr/>
        </p:nvSpPr>
        <p:spPr>
          <a:xfrm>
            <a:off x="5495327" y="2480232"/>
            <a:ext cx="280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The Life Cycle of a Product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180D68-A6DB-4C48-A5DC-6A82CA044A02}"/>
              </a:ext>
            </a:extLst>
          </p:cNvPr>
          <p:cNvCxnSpPr/>
          <p:nvPr/>
        </p:nvCxnSpPr>
        <p:spPr bwMode="auto">
          <a:xfrm flipV="1">
            <a:off x="7543800" y="2697323"/>
            <a:ext cx="0" cy="2611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9083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6EAA5-EA40-4E31-94EB-35290879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on with it, already!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778E06-ED99-4B81-8C86-BEACC961C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3" y="2487968"/>
            <a:ext cx="8505867" cy="1393368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“Mobile first”</a:t>
            </a:r>
            <a:r>
              <a:rPr lang="en-US" dirty="0"/>
              <a:t> will change the way we think, </a:t>
            </a:r>
            <a:br>
              <a:rPr lang="en-US" dirty="0"/>
            </a:br>
            <a:r>
              <a:rPr lang="en-US" dirty="0"/>
              <a:t>design and plan </a:t>
            </a:r>
          </a:p>
          <a:p>
            <a:pPr lvl="1"/>
            <a:r>
              <a:rPr lang="en-US" sz="2000" dirty="0"/>
              <a:t>For generating mobile apps for app stores</a:t>
            </a:r>
          </a:p>
          <a:p>
            <a:pPr lvl="1"/>
            <a:r>
              <a:rPr lang="en-US" sz="2000" dirty="0"/>
              <a:t>For managing online banking products (desktop/tablet/phone) </a:t>
            </a:r>
          </a:p>
          <a:p>
            <a:pPr lvl="1"/>
            <a:r>
              <a:rPr lang="en-US" sz="2000" dirty="0"/>
              <a:t>The world will now go through CU Publisher for designer control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9049ADB-EBBB-4D8D-9FDC-404ADCA4B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6986" y="4838623"/>
            <a:ext cx="6643397" cy="1333575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Xpress Teller </a:t>
            </a:r>
            <a:r>
              <a:rPr lang="en-US" dirty="0"/>
              <a:t>will provide a concrete example of how CUs can evolve their over-the-counter services </a:t>
            </a:r>
          </a:p>
          <a:p>
            <a:pPr lvl="1"/>
            <a:r>
              <a:rPr lang="en-US" sz="2000" dirty="0"/>
              <a:t>(Assuming they stay in the teller business)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6BB91-EBAB-4C98-B8EA-975A10BA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D1582-3108-4DB9-84AD-02ECAB66B3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After years of anticipation, these projects will fuel our day-to-day evolution for another decade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8B2C76-BA07-4B23-A2B1-A8ACF0D2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7071" y="4838623"/>
            <a:ext cx="3101518" cy="22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8113B9-4BBB-417A-BD13-F438E58E77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454" y="2185212"/>
            <a:ext cx="981306" cy="212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9A7587-200B-4A5E-9E56-BE1CE0F12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980" y="2345869"/>
            <a:ext cx="981306" cy="212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B96B1D3-2115-41F2-9093-5C9D547240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84" y="2647090"/>
            <a:ext cx="981306" cy="212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20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20266DD-9993-451F-8558-7148681A83BA}"/>
              </a:ext>
            </a:extLst>
          </p:cNvPr>
          <p:cNvGrpSpPr/>
          <p:nvPr/>
        </p:nvGrpSpPr>
        <p:grpSpPr>
          <a:xfrm>
            <a:off x="8615446" y="450131"/>
            <a:ext cx="2640021" cy="5999308"/>
            <a:chOff x="8615446" y="450131"/>
            <a:chExt cx="2640021" cy="5999308"/>
          </a:xfrm>
        </p:grpSpPr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14CB6AC2-0525-43FE-B2B8-E182D326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615446" y="450131"/>
              <a:ext cx="2640021" cy="1888630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F78BAE33-1173-4BBE-B6C1-10ED0561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615446" y="2505470"/>
              <a:ext cx="2640021" cy="188863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4782F233-5E77-4F6A-9BEC-2B7F33FCD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615446" y="4560809"/>
              <a:ext cx="2640021" cy="188863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6E2E32-B1C1-46DE-897A-9C635FD11209}"/>
                </a:ext>
              </a:extLst>
            </p:cNvPr>
            <p:cNvSpPr txBox="1"/>
            <p:nvPr/>
          </p:nvSpPr>
          <p:spPr>
            <a:xfrm rot="615062">
              <a:off x="9777770" y="1124868"/>
              <a:ext cx="785681" cy="297969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Amasis MT Pro Black" panose="02040A04050005020304" pitchFamily="18" charset="0"/>
                </a:rPr>
                <a:t>User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940213-D5E3-4CBF-9CF5-83D5C11DE417}"/>
                </a:ext>
              </a:extLst>
            </p:cNvPr>
            <p:cNvSpPr txBox="1"/>
            <p:nvPr/>
          </p:nvSpPr>
          <p:spPr>
            <a:xfrm rot="677732">
              <a:off x="9565283" y="3219099"/>
              <a:ext cx="1271069" cy="282419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  <a:latin typeface="Amasis MT Pro Black" panose="02040A04050005020304" pitchFamily="18" charset="0"/>
                </a:rPr>
                <a:t>Customer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595DEE-AFC9-435E-937D-DDB4B5922B57}"/>
                </a:ext>
              </a:extLst>
            </p:cNvPr>
            <p:cNvSpPr txBox="1"/>
            <p:nvPr/>
          </p:nvSpPr>
          <p:spPr>
            <a:xfrm rot="692503">
              <a:off x="9676840" y="5222513"/>
              <a:ext cx="1047953" cy="336898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Amasis MT Pro Black" panose="02040A04050005020304" pitchFamily="18" charset="0"/>
                </a:rPr>
                <a:t>Owner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2CE0AE-5B5A-44E1-866A-C31EAB950611}"/>
              </a:ext>
            </a:extLst>
          </p:cNvPr>
          <p:cNvGrpSpPr/>
          <p:nvPr/>
        </p:nvGrpSpPr>
        <p:grpSpPr>
          <a:xfrm>
            <a:off x="7767026" y="0"/>
            <a:ext cx="4429124" cy="6858000"/>
            <a:chOff x="7767026" y="0"/>
            <a:chExt cx="4429124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8CCBD9-B2BE-454A-86E4-B450864743FE}"/>
                </a:ext>
              </a:extLst>
            </p:cNvPr>
            <p:cNvSpPr/>
            <p:nvPr/>
          </p:nvSpPr>
          <p:spPr>
            <a:xfrm>
              <a:off x="7767026" y="0"/>
              <a:ext cx="4429124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Have you </a:t>
              </a:r>
              <a:br>
                <a:rPr lang="en-US" sz="3200" b="1" dirty="0">
                  <a:solidFill>
                    <a:schemeClr val="bg1"/>
                  </a:solidFill>
                  <a:latin typeface="+mj-lt"/>
                </a:rPr>
              </a:b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downloaded the conference app?</a:t>
              </a:r>
            </a:p>
            <a:p>
              <a:pPr algn="ctr"/>
              <a:endParaRPr lang="en-US" dirty="0"/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marL="225425"/>
              <a:r>
                <a:rPr lang="en-US" dirty="0">
                  <a:solidFill>
                    <a:schemeClr val="bg1"/>
                  </a:solidFill>
                </a:rPr>
                <a:t>Preview prototypes: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About &gt; Coming Soon</a:t>
              </a:r>
              <a:endParaRPr lang="en-US" dirty="0">
                <a:solidFill>
                  <a:schemeClr val="bg1"/>
                </a:solidFill>
              </a:endParaRPr>
            </a:p>
            <a:p>
              <a:pPr marL="225425"/>
              <a:endParaRPr lang="en-US" b="1" dirty="0">
                <a:solidFill>
                  <a:schemeClr val="bg1"/>
                </a:solidFill>
              </a:endParaRPr>
            </a:p>
            <a:p>
              <a:pPr marL="225425"/>
              <a:r>
                <a:rPr lang="en-US" dirty="0">
                  <a:solidFill>
                    <a:schemeClr val="bg1"/>
                  </a:solidFill>
                </a:rPr>
                <a:t>Catch a ride: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Map &gt; Conference Location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8F5729-D4F1-4D58-8A98-7809A855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3712">
              <a:off x="8292266" y="2315438"/>
              <a:ext cx="2907654" cy="22481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Graphic 6" descr="Paperclip">
              <a:extLst>
                <a:ext uri="{FF2B5EF4-FFF2-40B4-BE49-F238E27FC236}">
                  <a16:creationId xmlns:a16="http://schemas.microsoft.com/office/drawing/2014/main" id="{F66B52CF-FC2F-4EA5-A85B-F52CD392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4252" y="2031350"/>
              <a:ext cx="457200" cy="4572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2432E7-23FA-492D-8F9B-418B8643908F}"/>
                </a:ext>
              </a:extLst>
            </p:cNvPr>
            <p:cNvSpPr/>
            <p:nvPr/>
          </p:nvSpPr>
          <p:spPr>
            <a:xfrm>
              <a:off x="10533219" y="4918379"/>
              <a:ext cx="537751" cy="537751"/>
            </a:xfrm>
            <a:prstGeom prst="round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96EF34-8239-43B5-A27C-1283DA689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94">
              <a:off x="10722049" y="4492984"/>
              <a:ext cx="537751" cy="5377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92D0C2-8FA5-4292-9189-53E85C6284D4}"/>
                </a:ext>
              </a:extLst>
            </p:cNvPr>
            <p:cNvSpPr txBox="1"/>
            <p:nvPr/>
          </p:nvSpPr>
          <p:spPr>
            <a:xfrm>
              <a:off x="11036945" y="4702936"/>
              <a:ext cx="92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+mj-lt"/>
                </a:rPr>
                <a:t>Check it out in the app!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3C9A0C-C4D6-4115-9F3E-42330604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188" y="5323075"/>
              <a:ext cx="206519" cy="266109"/>
            </a:xfrm>
            <a:prstGeom prst="rect">
              <a:avLst/>
            </a:prstGeom>
          </p:spPr>
        </p:pic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A62C88-3242-4756-A2CB-479113A2B6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3" y="1156996"/>
            <a:ext cx="5592694" cy="5323180"/>
          </a:xfrm>
        </p:spPr>
        <p:txBody>
          <a:bodyPr/>
          <a:lstStyle/>
          <a:p>
            <a:r>
              <a:rPr lang="en-US" dirty="0"/>
              <a:t>Experienced, Energized, Engaged: </a:t>
            </a:r>
            <a:br>
              <a:rPr lang="en-US" dirty="0"/>
            </a:br>
            <a:r>
              <a:rPr lang="en-US" dirty="0"/>
              <a:t>Get ready for the party!</a:t>
            </a:r>
          </a:p>
          <a:p>
            <a:r>
              <a:rPr lang="en-US" dirty="0"/>
              <a:t>Launching in 2021</a:t>
            </a:r>
          </a:p>
          <a:p>
            <a:pPr lvl="1"/>
            <a:r>
              <a:rPr lang="en-US" dirty="0"/>
              <a:t>Projects that have consumed the spotlight for the past 3 years, ready for launch</a:t>
            </a:r>
          </a:p>
          <a:p>
            <a:r>
              <a:rPr lang="en-US" dirty="0"/>
              <a:t>The next spotlight-grabbers</a:t>
            </a:r>
          </a:p>
          <a:p>
            <a:pPr lvl="1"/>
            <a:r>
              <a:rPr lang="en-US" dirty="0"/>
              <a:t>How this year’s product launches prepare us to dive into building on our vision for internet retailing for lending</a:t>
            </a:r>
          </a:p>
          <a:p>
            <a:r>
              <a:rPr lang="en-US" dirty="0"/>
              <a:t>Initiatives that should be on your radar</a:t>
            </a:r>
          </a:p>
          <a:p>
            <a:pPr lvl="1"/>
            <a:r>
              <a:rPr lang="en-US" dirty="0"/>
              <a:t>Not the usual suspects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B6D5D-5475-4954-8750-A77FDAD52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155897"/>
            <a:ext cx="9442177" cy="911962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CC995-0FED-4E15-B10B-ED2A500A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4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7B4A30-84C4-4269-A5E5-52898E8E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First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2E696-A7D6-47E0-982F-6251F20A3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Mobile 5.0</a:t>
            </a:r>
          </a:p>
          <a:p>
            <a:r>
              <a:rPr lang="en-US" dirty="0"/>
              <a:t>The New Look for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93326-E6A3-4DE5-A93C-E4626053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19FC1-5702-4795-9F7F-1163E95F650A}"/>
              </a:ext>
            </a:extLst>
          </p:cNvPr>
          <p:cNvSpPr txBox="1"/>
          <p:nvPr/>
        </p:nvSpPr>
        <p:spPr>
          <a:xfrm>
            <a:off x="268392" y="2493243"/>
            <a:ext cx="5487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“A rallying cry for everything we create, write about, or dream about in this next era.”</a:t>
            </a:r>
          </a:p>
        </p:txBody>
      </p:sp>
    </p:spTree>
    <p:extLst>
      <p:ext uri="{BB962C8B-B14F-4D97-AF65-F5344CB8AC3E}">
        <p14:creationId xmlns:p14="http://schemas.microsoft.com/office/powerpoint/2010/main" val="1871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A0D5D4-45CC-4ADD-9B8E-B3ED7A65B96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4689297"/>
            <a:ext cx="5437285" cy="150830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 rallying cry for everything we create, write about, or dream about in this next era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F1F54F-F44E-4C47-9ADB-3318CA4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“Mobile First” is a theme to change our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6608E-2F95-4378-91AE-7FEC4703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8E237-9D5B-407B-B8F1-413508413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easily-identified internet solutions all the way to the lobby and lender desks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AD5763-4166-4065-A3A0-FF7BA777CB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Your members have a fixation on phones; I guess you should, too</a:t>
            </a:r>
          </a:p>
        </p:txBody>
      </p:sp>
      <p:pic>
        <p:nvPicPr>
          <p:cNvPr id="8" name="Picture 7" descr="A picture containing person, indoor, wall, holding&#10;&#10;Description automatically generated">
            <a:extLst>
              <a:ext uri="{FF2B5EF4-FFF2-40B4-BE49-F238E27FC236}">
                <a16:creationId xmlns:a16="http://schemas.microsoft.com/office/drawing/2014/main" id="{A19424B5-2C81-4FD3-B303-20DA3C47E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46" y="2780523"/>
            <a:ext cx="4391104" cy="2626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C76984-0E9E-4283-9F02-675733FD4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2" r="28259" b="7606"/>
          <a:stretch/>
        </p:blipFill>
        <p:spPr>
          <a:xfrm>
            <a:off x="729574" y="2346641"/>
            <a:ext cx="5842893" cy="19267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7D5FE7D-4863-4FC4-A60D-E177A39B08AC}"/>
              </a:ext>
            </a:extLst>
          </p:cNvPr>
          <p:cNvSpPr/>
          <p:nvPr/>
        </p:nvSpPr>
        <p:spPr>
          <a:xfrm rot="5400000">
            <a:off x="8910734" y="3795050"/>
            <a:ext cx="569168" cy="597159"/>
          </a:xfrm>
          <a:prstGeom prst="triangl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8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D894-A810-4830-83D6-F232AD47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840301" cy="911962"/>
          </a:xfrm>
        </p:spPr>
        <p:txBody>
          <a:bodyPr/>
          <a:lstStyle/>
          <a:p>
            <a:r>
              <a:rPr lang="en-US" dirty="0"/>
              <a:t>The vision of modules launched a whole new family of desktop and mobile web banking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C3209-DAAB-4852-A93A-34B24B6D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50C715-40F9-48FE-AE54-484558B99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One software, any device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75A6C2-93A3-4355-B2FD-3546E51CD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84" y="3164571"/>
            <a:ext cx="3324483" cy="3693429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593406-D6B5-41FC-9394-5DA162952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" y="2152645"/>
            <a:ext cx="7902680" cy="43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89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D894-A810-4830-83D6-F232AD47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840301" cy="911962"/>
          </a:xfrm>
        </p:spPr>
        <p:txBody>
          <a:bodyPr/>
          <a:lstStyle/>
          <a:p>
            <a:r>
              <a:rPr lang="en-US" dirty="0"/>
              <a:t>The vision of modules launched a whole new family of desktop and mobile web banking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C3209-DAAB-4852-A93A-34B24B6D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50C715-40F9-48FE-AE54-484558B99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 that have been developed for mobile 5.0 and the new look for </a:t>
            </a:r>
            <a:r>
              <a:rPr lang="en-US" b="1" dirty="0"/>
              <a:t>it’s me 247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5F901-5529-4854-885A-7E41A780D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4" y="2109810"/>
            <a:ext cx="10421700" cy="4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92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CE469FD-94E9-41CC-A575-6688E659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27" y="295857"/>
            <a:ext cx="5267881" cy="1193497"/>
          </a:xfrm>
        </p:spPr>
        <p:txBody>
          <a:bodyPr/>
          <a:lstStyle/>
          <a:p>
            <a:r>
              <a:rPr lang="en-US" dirty="0"/>
              <a:t>The missing piece: </a:t>
            </a:r>
            <a:br>
              <a:rPr lang="en-US" dirty="0"/>
            </a:br>
            <a:r>
              <a:rPr lang="en-US" dirty="0"/>
              <a:t>a vision of click-and-drag navigation design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4AB4A-5503-43D3-B77C-66AA81CD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34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F01B93-223F-4E3F-96F3-40FE03C365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04448" y="5782750"/>
            <a:ext cx="4367565" cy="914400"/>
          </a:xfrm>
        </p:spPr>
        <p:txBody>
          <a:bodyPr/>
          <a:lstStyle/>
          <a:p>
            <a:r>
              <a:rPr lang="en-US" dirty="0"/>
              <a:t>Designed not only for CU*Answers: </a:t>
            </a:r>
            <a:br>
              <a:rPr lang="en-US" dirty="0"/>
            </a:br>
            <a:r>
              <a:rPr lang="en-US" dirty="0"/>
              <a:t>CU Publisher will release the designer in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097324-C59A-4330-AFD7-68B66350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" y="177283"/>
            <a:ext cx="5830812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D9797A-916D-40E4-85D8-DC64B288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03" y="3429000"/>
            <a:ext cx="5830814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AA36C4-776E-4BB1-A8C8-06D726DA38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85" t="7560" r="13920" b="27943"/>
          <a:stretch/>
        </p:blipFill>
        <p:spPr>
          <a:xfrm>
            <a:off x="6416836" y="2194472"/>
            <a:ext cx="5181531" cy="28831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682BED-90FC-444D-A77D-4952D706AFB1}"/>
              </a:ext>
            </a:extLst>
          </p:cNvPr>
          <p:cNvCxnSpPr/>
          <p:nvPr/>
        </p:nvCxnSpPr>
        <p:spPr>
          <a:xfrm flipH="1">
            <a:off x="1268963" y="1418253"/>
            <a:ext cx="886408" cy="288315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FF4A2D-ACCE-4239-9F26-184EE55A7333}"/>
              </a:ext>
            </a:extLst>
          </p:cNvPr>
          <p:cNvCxnSpPr>
            <a:cxnSpLocks/>
          </p:cNvCxnSpPr>
          <p:nvPr/>
        </p:nvCxnSpPr>
        <p:spPr>
          <a:xfrm flipV="1">
            <a:off x="2155371" y="3032449"/>
            <a:ext cx="5645021" cy="1928172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509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7792A-C576-48C7-AD49-9968A0D6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 Publisher will be at the core of almost unlimited options for CU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5F7F-9DE0-438E-90C6-5E8B6032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DB677C-95BC-4C50-9DD7-8CDC9229E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a world of unique member experiences, look and feel might define success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591402-8AAA-4D51-A2F6-E9236D79A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44116" y="5782750"/>
            <a:ext cx="4127898" cy="914400"/>
          </a:xfrm>
        </p:spPr>
        <p:txBody>
          <a:bodyPr/>
          <a:lstStyle/>
          <a:p>
            <a:r>
              <a:rPr lang="en-US" dirty="0"/>
              <a:t>CUs must adopt a manufacturer’s perspective to truly earn from being an internet retailer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6146B-0216-4C39-85AC-D1CA6814958B}"/>
              </a:ext>
            </a:extLst>
          </p:cNvPr>
          <p:cNvSpPr txBox="1"/>
          <p:nvPr/>
        </p:nvSpPr>
        <p:spPr>
          <a:xfrm>
            <a:off x="729574" y="2413591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70%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9FFBAE-B629-4B5E-B635-B7FDB0EB3B10}"/>
              </a:ext>
            </a:extLst>
          </p:cNvPr>
          <p:cNvSpPr txBox="1"/>
          <p:nvPr/>
        </p:nvSpPr>
        <p:spPr>
          <a:xfrm>
            <a:off x="729574" y="3498599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20%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9200A-0182-4335-A324-E78084C4C0FF}"/>
              </a:ext>
            </a:extLst>
          </p:cNvPr>
          <p:cNvSpPr txBox="1"/>
          <p:nvPr/>
        </p:nvSpPr>
        <p:spPr>
          <a:xfrm>
            <a:off x="729574" y="4583608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ADBC4-B253-4626-A391-748186617549}"/>
              </a:ext>
            </a:extLst>
          </p:cNvPr>
          <p:cNvSpPr txBox="1"/>
          <p:nvPr/>
        </p:nvSpPr>
        <p:spPr>
          <a:xfrm>
            <a:off x="219986" y="5668617"/>
            <a:ext cx="194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100%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1AAB32-955E-4D9B-B162-88310FC8DF0D}"/>
              </a:ext>
            </a:extLst>
          </p:cNvPr>
          <p:cNvCxnSpPr/>
          <p:nvPr/>
        </p:nvCxnSpPr>
        <p:spPr>
          <a:xfrm>
            <a:off x="361507" y="5570736"/>
            <a:ext cx="196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014F7-EDE9-448A-93D4-573449A7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255" y="5852253"/>
            <a:ext cx="4213206" cy="5560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B4CDEE-F76D-4F1A-92DF-5AA1FA511347}"/>
              </a:ext>
            </a:extLst>
          </p:cNvPr>
          <p:cNvSpPr/>
          <p:nvPr/>
        </p:nvSpPr>
        <p:spPr>
          <a:xfrm>
            <a:off x="2345138" y="2530549"/>
            <a:ext cx="7415550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Will use as designed by CU*Answers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71CE8C-CEA5-4C6A-8DF4-7CFFC660A2BD}"/>
              </a:ext>
            </a:extLst>
          </p:cNvPr>
          <p:cNvSpPr/>
          <p:nvPr/>
        </p:nvSpPr>
        <p:spPr>
          <a:xfrm>
            <a:off x="2345138" y="3615557"/>
            <a:ext cx="7415550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Will seek out designers to customize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E4A87-8ABF-452A-8C7C-7FA94943BB46}"/>
              </a:ext>
            </a:extLst>
          </p:cNvPr>
          <p:cNvSpPr/>
          <p:nvPr/>
        </p:nvSpPr>
        <p:spPr>
          <a:xfrm>
            <a:off x="2345138" y="4678407"/>
            <a:ext cx="7415550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Will become designers and power users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B450B2A0-CFE3-4FFB-B416-A9D56D6321BC}"/>
              </a:ext>
            </a:extLst>
          </p:cNvPr>
          <p:cNvSpPr/>
          <p:nvPr/>
        </p:nvSpPr>
        <p:spPr>
          <a:xfrm>
            <a:off x="9825699" y="1901101"/>
            <a:ext cx="2317898" cy="1384935"/>
          </a:xfrm>
          <a:prstGeom prst="wedgeEllipseCallout">
            <a:avLst>
              <a:gd name="adj1" fmla="val -68800"/>
              <a:gd name="adj2" fmla="val 25486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Our most aggressively-priced and carefree option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43EF88-7749-4AB0-9A73-C6D2F14A56F8}"/>
              </a:ext>
            </a:extLst>
          </p:cNvPr>
          <p:cNvSpPr/>
          <p:nvPr/>
        </p:nvSpPr>
        <p:spPr>
          <a:xfrm>
            <a:off x="9936783" y="3395200"/>
            <a:ext cx="2206813" cy="1038701"/>
          </a:xfrm>
          <a:prstGeom prst="wedgeEllipseCallout">
            <a:avLst>
              <a:gd name="adj1" fmla="val -73968"/>
              <a:gd name="adj2" fmla="val 15482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Fees </a:t>
            </a:r>
            <a:r>
              <a:rPr lang="en-US" sz="1600" i="1" dirty="0">
                <a:solidFill>
                  <a:schemeClr val="bg1"/>
                </a:solidFill>
              </a:rPr>
              <a:t>a la carte </a:t>
            </a:r>
            <a:r>
              <a:rPr lang="en-US" sz="1600" dirty="0">
                <a:solidFill>
                  <a:schemeClr val="bg1"/>
                </a:solidFill>
              </a:rPr>
              <a:t>based on chosen designer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F7013FCB-9225-470F-8479-3BBBF9A0F40E}"/>
              </a:ext>
            </a:extLst>
          </p:cNvPr>
          <p:cNvSpPr/>
          <p:nvPr/>
        </p:nvSpPr>
        <p:spPr>
          <a:xfrm>
            <a:off x="9825699" y="4878951"/>
            <a:ext cx="2317898" cy="692468"/>
          </a:xfrm>
          <a:prstGeom prst="wedgeEllipseCallout">
            <a:avLst>
              <a:gd name="adj1" fmla="val -61013"/>
              <a:gd name="adj2" fmla="val -5587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CU Publisher license fees</a:t>
            </a:r>
          </a:p>
        </p:txBody>
      </p:sp>
    </p:spTree>
    <p:extLst>
      <p:ext uri="{BB962C8B-B14F-4D97-AF65-F5344CB8AC3E}">
        <p14:creationId xmlns:p14="http://schemas.microsoft.com/office/powerpoint/2010/main" val="141230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7792A-C576-48C7-AD49-9968A0D6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 Publisher will be at the core of almost unlimited options for CU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5F7F-9DE0-438E-90C6-5E8B6032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DB677C-95BC-4C50-9DD7-8CDC9229E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a world of unique member experiences, look and feel might define success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591402-8AAA-4D51-A2F6-E9236D79A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44116" y="5782750"/>
            <a:ext cx="4127898" cy="914400"/>
          </a:xfrm>
        </p:spPr>
        <p:txBody>
          <a:bodyPr/>
          <a:lstStyle/>
          <a:p>
            <a:r>
              <a:rPr lang="en-US" dirty="0"/>
              <a:t>CUs must adopt a manufacturer’s perspective to truly earn from being an internet retailer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6146B-0216-4C39-85AC-D1CA6814958B}"/>
              </a:ext>
            </a:extLst>
          </p:cNvPr>
          <p:cNvSpPr txBox="1"/>
          <p:nvPr/>
        </p:nvSpPr>
        <p:spPr>
          <a:xfrm>
            <a:off x="729574" y="2413591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70%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9FFBAE-B629-4B5E-B635-B7FDB0EB3B10}"/>
              </a:ext>
            </a:extLst>
          </p:cNvPr>
          <p:cNvSpPr txBox="1"/>
          <p:nvPr/>
        </p:nvSpPr>
        <p:spPr>
          <a:xfrm>
            <a:off x="729574" y="3498599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20%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9200A-0182-4335-A324-E78084C4C0FF}"/>
              </a:ext>
            </a:extLst>
          </p:cNvPr>
          <p:cNvSpPr txBox="1"/>
          <p:nvPr/>
        </p:nvSpPr>
        <p:spPr>
          <a:xfrm>
            <a:off x="729574" y="4583608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ADBC4-B253-4626-A391-748186617549}"/>
              </a:ext>
            </a:extLst>
          </p:cNvPr>
          <p:cNvSpPr txBox="1"/>
          <p:nvPr/>
        </p:nvSpPr>
        <p:spPr>
          <a:xfrm>
            <a:off x="219986" y="5668617"/>
            <a:ext cx="194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100%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1AAB32-955E-4D9B-B162-88310FC8DF0D}"/>
              </a:ext>
            </a:extLst>
          </p:cNvPr>
          <p:cNvCxnSpPr/>
          <p:nvPr/>
        </p:nvCxnSpPr>
        <p:spPr>
          <a:xfrm>
            <a:off x="361507" y="5570736"/>
            <a:ext cx="196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014F7-EDE9-448A-93D4-573449A7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255" y="5852253"/>
            <a:ext cx="4213206" cy="5560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B4CDEE-F76D-4F1A-92DF-5AA1FA511347}"/>
              </a:ext>
            </a:extLst>
          </p:cNvPr>
          <p:cNvSpPr/>
          <p:nvPr/>
        </p:nvSpPr>
        <p:spPr>
          <a:xfrm>
            <a:off x="2345138" y="2530549"/>
            <a:ext cx="7415550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Will use as designed by CU*Answers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71CE8C-CEA5-4C6A-8DF4-7CFFC660A2BD}"/>
              </a:ext>
            </a:extLst>
          </p:cNvPr>
          <p:cNvSpPr/>
          <p:nvPr/>
        </p:nvSpPr>
        <p:spPr>
          <a:xfrm>
            <a:off x="2345138" y="3615557"/>
            <a:ext cx="7415550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Will seek out designers to customize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E4A87-8ABF-452A-8C7C-7FA94943BB46}"/>
              </a:ext>
            </a:extLst>
          </p:cNvPr>
          <p:cNvSpPr/>
          <p:nvPr/>
        </p:nvSpPr>
        <p:spPr>
          <a:xfrm>
            <a:off x="2345138" y="4678407"/>
            <a:ext cx="7415550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Will become designers and power users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B450B2A0-CFE3-4FFB-B416-A9D56D6321BC}"/>
              </a:ext>
            </a:extLst>
          </p:cNvPr>
          <p:cNvSpPr/>
          <p:nvPr/>
        </p:nvSpPr>
        <p:spPr>
          <a:xfrm>
            <a:off x="9825699" y="1901101"/>
            <a:ext cx="2317898" cy="1384935"/>
          </a:xfrm>
          <a:prstGeom prst="wedgeEllipseCallout">
            <a:avLst>
              <a:gd name="adj1" fmla="val -68800"/>
              <a:gd name="adj2" fmla="val 25486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Our most aggressively-priced and carefree option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43EF88-7749-4AB0-9A73-C6D2F14A56F8}"/>
              </a:ext>
            </a:extLst>
          </p:cNvPr>
          <p:cNvSpPr/>
          <p:nvPr/>
        </p:nvSpPr>
        <p:spPr>
          <a:xfrm>
            <a:off x="9936783" y="3395200"/>
            <a:ext cx="2206813" cy="1038701"/>
          </a:xfrm>
          <a:prstGeom prst="wedgeEllipseCallout">
            <a:avLst>
              <a:gd name="adj1" fmla="val -73968"/>
              <a:gd name="adj2" fmla="val 15482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Fees </a:t>
            </a:r>
            <a:r>
              <a:rPr lang="en-US" sz="1600" i="1" dirty="0">
                <a:solidFill>
                  <a:schemeClr val="bg1"/>
                </a:solidFill>
              </a:rPr>
              <a:t>a la carte </a:t>
            </a:r>
            <a:r>
              <a:rPr lang="en-US" sz="1600" dirty="0">
                <a:solidFill>
                  <a:schemeClr val="bg1"/>
                </a:solidFill>
              </a:rPr>
              <a:t>based on chosen designer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F7013FCB-9225-470F-8479-3BBBF9A0F40E}"/>
              </a:ext>
            </a:extLst>
          </p:cNvPr>
          <p:cNvSpPr/>
          <p:nvPr/>
        </p:nvSpPr>
        <p:spPr>
          <a:xfrm>
            <a:off x="9825699" y="4878951"/>
            <a:ext cx="2317898" cy="692468"/>
          </a:xfrm>
          <a:prstGeom prst="wedgeEllipseCallout">
            <a:avLst>
              <a:gd name="adj1" fmla="val -61013"/>
              <a:gd name="adj2" fmla="val -5587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CU Publisher license fees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4E7014-053D-4324-AE84-7A8FCE53EA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4">
            <a:extLst>
              <a:ext uri="{FF2B5EF4-FFF2-40B4-BE49-F238E27FC236}">
                <a16:creationId xmlns:a16="http://schemas.microsoft.com/office/drawing/2014/main" id="{F9C297E6-F8C9-44DA-A5BA-80E497751279}"/>
              </a:ext>
            </a:extLst>
          </p:cNvPr>
          <p:cNvSpPr/>
          <p:nvPr/>
        </p:nvSpPr>
        <p:spPr>
          <a:xfrm>
            <a:off x="-472440" y="-2072640"/>
            <a:ext cx="13468312" cy="10761738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If CUs apply themselves,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these numbers might be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different in just a few years</a:t>
            </a:r>
          </a:p>
          <a:p>
            <a:pPr algn="ctr"/>
            <a:endParaRPr lang="en-US" sz="2800" dirty="0">
              <a:solidFill>
                <a:schemeClr val="bg2"/>
              </a:solidFill>
            </a:endParaRPr>
          </a:p>
          <a:p>
            <a:pPr algn="ctr"/>
            <a:endParaRPr lang="en-US" sz="2800" dirty="0">
              <a:solidFill>
                <a:schemeClr val="bg2"/>
              </a:solidFill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8D5437-B4E4-4530-9DC0-444A2D3FDCBD}"/>
              </a:ext>
            </a:extLst>
          </p:cNvPr>
          <p:cNvSpPr txBox="1"/>
          <p:nvPr/>
        </p:nvSpPr>
        <p:spPr>
          <a:xfrm>
            <a:off x="3799925" y="2686949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10%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30137A-1A8A-4E36-8374-275E3D4C040B}"/>
              </a:ext>
            </a:extLst>
          </p:cNvPr>
          <p:cNvSpPr txBox="1"/>
          <p:nvPr/>
        </p:nvSpPr>
        <p:spPr>
          <a:xfrm>
            <a:off x="3799925" y="3771957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40%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03808A-3ECB-4C40-A1C7-30C7ADBE678D}"/>
              </a:ext>
            </a:extLst>
          </p:cNvPr>
          <p:cNvSpPr txBox="1"/>
          <p:nvPr/>
        </p:nvSpPr>
        <p:spPr>
          <a:xfrm>
            <a:off x="3799925" y="4856966"/>
            <a:ext cx="143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/>
              <a:t>50%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2CD2BD-B88E-4571-8496-6C7330D108EB}"/>
              </a:ext>
            </a:extLst>
          </p:cNvPr>
          <p:cNvSpPr/>
          <p:nvPr/>
        </p:nvSpPr>
        <p:spPr>
          <a:xfrm>
            <a:off x="5415489" y="2803907"/>
            <a:ext cx="3762585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Use as designed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4E3E9-EC53-4346-824B-B233B16BB90C}"/>
              </a:ext>
            </a:extLst>
          </p:cNvPr>
          <p:cNvSpPr/>
          <p:nvPr/>
        </p:nvSpPr>
        <p:spPr>
          <a:xfrm>
            <a:off x="5415489" y="3888915"/>
            <a:ext cx="3762585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Find a designer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9D24E8-5208-48B3-AE7B-7EBF631A412D}"/>
              </a:ext>
            </a:extLst>
          </p:cNvPr>
          <p:cNvSpPr/>
          <p:nvPr/>
        </p:nvSpPr>
        <p:spPr>
          <a:xfrm>
            <a:off x="5415489" y="4951765"/>
            <a:ext cx="3762585" cy="806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Become a designer</a:t>
            </a:r>
          </a:p>
        </p:txBody>
      </p:sp>
    </p:spTree>
    <p:extLst>
      <p:ext uri="{BB962C8B-B14F-4D97-AF65-F5344CB8AC3E}">
        <p14:creationId xmlns:p14="http://schemas.microsoft.com/office/powerpoint/2010/main" val="11249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A09CD7-3493-4117-84EE-4C444017A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3" t="43731" r="6528" b="37653"/>
          <a:stretch/>
        </p:blipFill>
        <p:spPr>
          <a:xfrm>
            <a:off x="394430" y="2259124"/>
            <a:ext cx="2594805" cy="7999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1BADE6-D119-4398-9CC9-64969370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5.0 is the best example yet of the power of CU Publisher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E1EB80-D5DB-4EA6-A19E-82361C693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0783" y="2149475"/>
            <a:ext cx="4581330" cy="40227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/>
              <a:t>Our biggest update so far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Entirely new foundation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70+ mobile web modules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Native and customizable navigation</a:t>
            </a:r>
            <a:endParaRPr lang="en-US" sz="2400" b="1" dirty="0"/>
          </a:p>
          <a:p>
            <a:pPr>
              <a:spcBef>
                <a:spcPts val="600"/>
              </a:spcBef>
            </a:pPr>
            <a:r>
              <a:rPr lang="en-US" sz="2400" dirty="0"/>
              <a:t>Native member messages 1.0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Native account summaries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D66550-30C0-4570-B34E-9604C2C87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48055" y="2149475"/>
            <a:ext cx="3243945" cy="40227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Native Jump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RDC improvements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Goodbye, mobile web! </a:t>
            </a:r>
            <a:r>
              <a:rPr lang="en-US" sz="1600" i="1" dirty="0"/>
              <a:t>(well, not really)</a:t>
            </a:r>
            <a:endParaRPr lang="en-US" sz="24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60E0E-D92F-471E-94C0-2DDDFD01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811FB-BFF5-4077-A4FB-F23AC69430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MTG enlists credit unions to join us in developing new solutions, in a new way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5FA7-2D38-4497-9977-5145F26A9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871"/>
          <a:stretch/>
        </p:blipFill>
        <p:spPr>
          <a:xfrm>
            <a:off x="0" y="2948601"/>
            <a:ext cx="3974841" cy="3909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964BBF-CEEF-4C5A-9C01-3CE1E409B285}"/>
              </a:ext>
            </a:extLst>
          </p:cNvPr>
          <p:cNvSpPr txBox="1"/>
          <p:nvPr/>
        </p:nvSpPr>
        <p:spPr>
          <a:xfrm>
            <a:off x="6288833" y="5845959"/>
            <a:ext cx="5913689" cy="5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open.cuanswers.com/Mobile5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A08861A-B4EB-4B49-9CED-209D765FB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45" y="3554702"/>
            <a:ext cx="2193092" cy="31181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7305A-FA99-46F9-8DD2-3AD6F5D33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95" y="3554702"/>
            <a:ext cx="1810590" cy="3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23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A09CD7-3493-4117-84EE-4C444017A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3" t="43731" r="6528" b="37653"/>
          <a:stretch/>
        </p:blipFill>
        <p:spPr>
          <a:xfrm>
            <a:off x="394430" y="2259124"/>
            <a:ext cx="2594805" cy="7999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671CB5-E35C-4428-93E8-564E2D3C17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96139" y="2259124"/>
            <a:ext cx="7580045" cy="4130615"/>
          </a:xfrm>
        </p:spPr>
        <p:txBody>
          <a:bodyPr/>
          <a:lstStyle/>
          <a:p>
            <a:r>
              <a:rPr lang="en-US" sz="2400" dirty="0"/>
              <a:t>More effective than APIs, modules have redefined the way designers will configure unique solutions </a:t>
            </a:r>
          </a:p>
          <a:p>
            <a:r>
              <a:rPr lang="en-US" sz="2400" dirty="0"/>
              <a:t>Mobile 5.0 relies on new </a:t>
            </a:r>
            <a:br>
              <a:rPr lang="en-US" sz="2400" dirty="0"/>
            </a:br>
            <a:r>
              <a:rPr lang="en-US" sz="2400" dirty="0"/>
              <a:t>CU Publisher capabilities to </a:t>
            </a:r>
            <a:br>
              <a:rPr lang="en-US" sz="2400" dirty="0"/>
            </a:br>
            <a:r>
              <a:rPr lang="en-US" sz="2400" dirty="0"/>
              <a:t>configure navigation approaches</a:t>
            </a:r>
          </a:p>
          <a:p>
            <a:r>
              <a:rPr lang="en-US" sz="2400" dirty="0"/>
              <a:t>Mobile 5.0 was the catalyst to a reset for our </a:t>
            </a:r>
            <a:br>
              <a:rPr lang="en-US" sz="2400" dirty="0"/>
            </a:br>
            <a:r>
              <a:rPr lang="en-US" sz="2400" b="1" dirty="0"/>
              <a:t>It’s Me 247 </a:t>
            </a:r>
            <a:r>
              <a:rPr lang="en-US" sz="2400" dirty="0"/>
              <a:t>suite and where it goes from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1BADE6-D119-4398-9CC9-64969370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5.0 is the best example yet of the power of CU Publisher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60E0E-D92F-471E-94C0-2DDDFD01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811FB-BFF5-4077-A4FB-F23AC69430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MTG enlists credit unions to join us in developing new solutions, in a new way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5FA7-2D38-4497-9977-5145F26A9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871"/>
          <a:stretch/>
        </p:blipFill>
        <p:spPr>
          <a:xfrm>
            <a:off x="0" y="2948601"/>
            <a:ext cx="3974841" cy="3909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964BBF-CEEF-4C5A-9C01-3CE1E409B285}"/>
              </a:ext>
            </a:extLst>
          </p:cNvPr>
          <p:cNvSpPr txBox="1"/>
          <p:nvPr/>
        </p:nvSpPr>
        <p:spPr>
          <a:xfrm>
            <a:off x="6288833" y="5845959"/>
            <a:ext cx="5913689" cy="5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open.cuanswers.com/Mobile5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595A5F-0357-4015-9197-33312F3084A1}"/>
              </a:ext>
            </a:extLst>
          </p:cNvPr>
          <p:cNvGrpSpPr/>
          <p:nvPr/>
        </p:nvGrpSpPr>
        <p:grpSpPr>
          <a:xfrm>
            <a:off x="8779069" y="3308063"/>
            <a:ext cx="3413760" cy="591877"/>
            <a:chOff x="8788400" y="3690620"/>
            <a:chExt cx="3413760" cy="5918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49DC28-4FFC-414C-B686-B18473B3953D}"/>
                </a:ext>
              </a:extLst>
            </p:cNvPr>
            <p:cNvSpPr/>
            <p:nvPr/>
          </p:nvSpPr>
          <p:spPr>
            <a:xfrm>
              <a:off x="8788400" y="3690620"/>
              <a:ext cx="3413760" cy="5918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E5E31C23-53F4-4A01-BEEE-CE9732B7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586" y="3767610"/>
              <a:ext cx="3246614" cy="46160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35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8F26-1C7D-4A4E-9063-C55DB531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intense software project in our history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3F5D26-248F-4E0C-8338-9F456510F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9461" y="2217226"/>
            <a:ext cx="5552553" cy="4022724"/>
          </a:xfrm>
        </p:spPr>
        <p:txBody>
          <a:bodyPr/>
          <a:lstStyle/>
          <a:p>
            <a:r>
              <a:rPr lang="en-US" dirty="0"/>
              <a:t>This will do it! But you’ll need to dig in</a:t>
            </a:r>
          </a:p>
          <a:p>
            <a:r>
              <a:rPr lang="en-US" dirty="0"/>
              <a:t>You’ll need to assign a coordinator to work with MTG</a:t>
            </a:r>
          </a:p>
          <a:p>
            <a:r>
              <a:rPr lang="en-US" dirty="0"/>
              <a:t>You may want to assign a designer to learn how to promote your own version of mobile apps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7761E-0495-4735-9D50-592483EF5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1850E-7F14-48B3-B7D0-879CA9FAC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3" y="1676410"/>
            <a:ext cx="11211693" cy="342968"/>
          </a:xfrm>
        </p:spPr>
        <p:txBody>
          <a:bodyPr/>
          <a:lstStyle/>
          <a:p>
            <a:r>
              <a:rPr lang="en-US" dirty="0"/>
              <a:t>For years, CUs have said they want more creative control over their internet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F7D55-28B6-43F1-A072-E2B54D7543BD}"/>
              </a:ext>
            </a:extLst>
          </p:cNvPr>
          <p:cNvSpPr txBox="1"/>
          <p:nvPr/>
        </p:nvSpPr>
        <p:spPr>
          <a:xfrm>
            <a:off x="6288833" y="5845959"/>
            <a:ext cx="5913689" cy="5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open.cuanswers.com/Mobile5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36CDAA6-AFEB-4893-9719-7C215F126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1935"/>
            <a:ext cx="6144905" cy="474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0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F86CEE-BB99-4E42-9708-889351BD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82" y="520810"/>
            <a:ext cx="5448754" cy="5879989"/>
          </a:xfrm>
        </p:spPr>
        <p:txBody>
          <a:bodyPr anchor="t" anchorCtr="0"/>
          <a:lstStyle/>
          <a:p>
            <a:r>
              <a:rPr lang="en-US" sz="3600" dirty="0"/>
              <a:t>My entire career, I have assumed everyone was at the party, everyone was engaged, and everyone was just as excited as I was...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But over the last 14 months, I’ve never felt so much like a supervisor</a:t>
            </a:r>
          </a:p>
        </p:txBody>
      </p:sp>
    </p:spTree>
    <p:extLst>
      <p:ext uri="{BB962C8B-B14F-4D97-AF65-F5344CB8AC3E}">
        <p14:creationId xmlns:p14="http://schemas.microsoft.com/office/powerpoint/2010/main" val="3950395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D398EC-5AC4-4CEE-A336-3CFD8C61A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6"/>
          <a:stretch/>
        </p:blipFill>
        <p:spPr>
          <a:xfrm>
            <a:off x="6096000" y="1266161"/>
            <a:ext cx="5707224" cy="559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1B32D8-B550-4E4C-A12A-6D6CB5DE0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37" r="49798"/>
          <a:stretch/>
        </p:blipFill>
        <p:spPr>
          <a:xfrm>
            <a:off x="729574" y="2474796"/>
            <a:ext cx="4411593" cy="440038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38F86C8-6E2E-44B3-A7D6-78427A2D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Designed for active mobile program managers and the designer’s heart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00DDA-4925-41CD-9804-10DD6A7A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40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FE277-0C52-4458-BEAB-E926735BCC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5055406" cy="848626"/>
          </a:xfrm>
        </p:spPr>
        <p:txBody>
          <a:bodyPr/>
          <a:lstStyle/>
          <a:p>
            <a:r>
              <a:rPr lang="en-US" dirty="0"/>
              <a:t>You can’t learn it from a high-level overview...you have to dig in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E7B028-AC43-4C84-8A6D-F2D5F2E8C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627">
            <a:off x="3960503" y="4456068"/>
            <a:ext cx="3136709" cy="1762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FE5B2-E1D7-40EC-8BE6-1EB8B7A9DCE7}"/>
              </a:ext>
            </a:extLst>
          </p:cNvPr>
          <p:cNvSpPr txBox="1"/>
          <p:nvPr/>
        </p:nvSpPr>
        <p:spPr>
          <a:xfrm>
            <a:off x="6288833" y="5845959"/>
            <a:ext cx="5913689" cy="5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open.cuanswers.com/Mobile5</a:t>
            </a:r>
          </a:p>
        </p:txBody>
      </p:sp>
    </p:spTree>
    <p:extLst>
      <p:ext uri="{BB962C8B-B14F-4D97-AF65-F5344CB8AC3E}">
        <p14:creationId xmlns:p14="http://schemas.microsoft.com/office/powerpoint/2010/main" val="1061029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D26F8A-3AA2-4435-BED1-5FB1E40B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5.0 Release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85D2B-C729-4C1A-8391-062895EA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3F3EC4-96BE-4E3F-BD80-047914424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10100731" cy="342968"/>
          </a:xfrm>
        </p:spPr>
        <p:txBody>
          <a:bodyPr/>
          <a:lstStyle/>
          <a:p>
            <a:r>
              <a:rPr lang="en-US" dirty="0"/>
              <a:t>There’s an army at work here, and CUs are taking control over the marching orders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7B46F9-535C-48A6-88FF-E9E75E5EB5D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r>
              <a:rPr lang="en-US" sz="3600" b="1" dirty="0">
                <a:solidFill>
                  <a:schemeClr val="accent1"/>
                </a:solidFill>
              </a:rPr>
              <a:t>14 </a:t>
            </a:r>
            <a:r>
              <a:rPr lang="en-US" dirty="0"/>
              <a:t>CUs are live in Apple &amp; Android app stores</a:t>
            </a:r>
          </a:p>
          <a:p>
            <a:pPr lvl="1"/>
            <a:r>
              <a:rPr lang="en-US" dirty="0"/>
              <a:t>2 CUs pending with Apple</a:t>
            </a:r>
          </a:p>
          <a:p>
            <a:pPr lvl="0"/>
            <a:r>
              <a:rPr lang="en-US" sz="3600" b="1" dirty="0">
                <a:solidFill>
                  <a:schemeClr val="accent1"/>
                </a:solidFill>
              </a:rPr>
              <a:t>102</a:t>
            </a:r>
            <a:r>
              <a:rPr lang="en-US" sz="3600" b="1" dirty="0"/>
              <a:t> </a:t>
            </a:r>
            <a:r>
              <a:rPr lang="en-US" dirty="0"/>
              <a:t>CUs in staff testing</a:t>
            </a:r>
          </a:p>
          <a:p>
            <a:pPr lvl="1"/>
            <a:r>
              <a:rPr lang="en-US" b="1" dirty="0"/>
              <a:t>700+</a:t>
            </a:r>
            <a:r>
              <a:rPr lang="en-US" dirty="0"/>
              <a:t> Android staff testers </a:t>
            </a:r>
          </a:p>
          <a:p>
            <a:pPr lvl="1"/>
            <a:r>
              <a:rPr lang="en-US" b="1" dirty="0"/>
              <a:t>1,000+ </a:t>
            </a:r>
            <a:r>
              <a:rPr lang="en-US" dirty="0"/>
              <a:t>Apple staff testers</a:t>
            </a:r>
          </a:p>
          <a:p>
            <a:pPr lvl="0"/>
            <a:r>
              <a:rPr lang="en-US" sz="3600" b="1" dirty="0">
                <a:solidFill>
                  <a:schemeClr val="accent1"/>
                </a:solidFill>
              </a:rPr>
              <a:t>7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newly converting CUs will deploy </a:t>
            </a:r>
            <a:br>
              <a:rPr lang="en-US" dirty="0"/>
            </a:br>
            <a:r>
              <a:rPr lang="en-US" dirty="0"/>
              <a:t>direct to Mobile 5.0</a:t>
            </a:r>
          </a:p>
        </p:txBody>
      </p:sp>
      <p:sp>
        <p:nvSpPr>
          <p:cNvPr id="20" name="Callout: Left Arrow 19">
            <a:extLst>
              <a:ext uri="{FF2B5EF4-FFF2-40B4-BE49-F238E27FC236}">
                <a16:creationId xmlns:a16="http://schemas.microsoft.com/office/drawing/2014/main" id="{944BF90F-AFD2-4DC0-B5E0-0BE2B27FD663}"/>
              </a:ext>
            </a:extLst>
          </p:cNvPr>
          <p:cNvSpPr/>
          <p:nvPr/>
        </p:nvSpPr>
        <p:spPr>
          <a:xfrm>
            <a:off x="6299970" y="2893767"/>
            <a:ext cx="4689751" cy="1569660"/>
          </a:xfrm>
          <a:prstGeom prst="leftArrowCallout">
            <a:avLst>
              <a:gd name="adj1" fmla="val 28972"/>
              <a:gd name="adj2" fmla="val 25000"/>
              <a:gd name="adj3" fmla="val 25000"/>
              <a:gd name="adj4" fmla="val 6497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new </a:t>
            </a:r>
            <a:r>
              <a:rPr lang="en-US" sz="2400" b="1" dirty="0">
                <a:solidFill>
                  <a:schemeClr val="bg1"/>
                </a:solidFill>
              </a:rPr>
              <a:t>jump </a:t>
            </a:r>
            <a:r>
              <a:rPr lang="en-US" sz="2400" dirty="0">
                <a:solidFill>
                  <a:schemeClr val="bg1"/>
                </a:solidFill>
              </a:rPr>
              <a:t>module will be available for staff testing by early July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FDD850-B5A9-42DC-83C2-A483508D08DB}"/>
              </a:ext>
            </a:extLst>
          </p:cNvPr>
          <p:cNvSpPr txBox="1"/>
          <p:nvPr/>
        </p:nvSpPr>
        <p:spPr>
          <a:xfrm>
            <a:off x="6288833" y="5845959"/>
            <a:ext cx="5913689" cy="5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open.cuanswers.com/Mobile5</a:t>
            </a:r>
          </a:p>
        </p:txBody>
      </p:sp>
    </p:spTree>
    <p:extLst>
      <p:ext uri="{BB962C8B-B14F-4D97-AF65-F5344CB8AC3E}">
        <p14:creationId xmlns:p14="http://schemas.microsoft.com/office/powerpoint/2010/main" val="202603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0862-8AE3-4E65-9007-A2FCFD2C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MTG mobile app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695AE-5DE6-47BE-AD4C-5C19EA7D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42</a:t>
            </a:fld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044A58B-2F59-42E3-BBF3-21D774758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 annual wash-rinse-repeat routine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D35858-2EBA-4EF8-BDE0-72DCB480AA2F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536878" y="3880149"/>
            <a:ext cx="111182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34B720-98E7-4706-B309-3C707202A81F}"/>
              </a:ext>
            </a:extLst>
          </p:cNvPr>
          <p:cNvSpPr txBox="1"/>
          <p:nvPr/>
        </p:nvSpPr>
        <p:spPr>
          <a:xfrm>
            <a:off x="399401" y="4160767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9FE84-34B5-4982-8C31-B299E5130661}"/>
              </a:ext>
            </a:extLst>
          </p:cNvPr>
          <p:cNvSpPr txBox="1"/>
          <p:nvPr/>
        </p:nvSpPr>
        <p:spPr>
          <a:xfrm>
            <a:off x="1263930" y="416076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0B82D-77D0-4620-AAAE-A1A5B81CB1EE}"/>
              </a:ext>
            </a:extLst>
          </p:cNvPr>
          <p:cNvSpPr txBox="1"/>
          <p:nvPr/>
        </p:nvSpPr>
        <p:spPr>
          <a:xfrm>
            <a:off x="2108424" y="4160767"/>
            <a:ext cx="5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61AB8-CED6-443F-82D8-5BAA2FB03D5B}"/>
              </a:ext>
            </a:extLst>
          </p:cNvPr>
          <p:cNvSpPr txBox="1"/>
          <p:nvPr/>
        </p:nvSpPr>
        <p:spPr>
          <a:xfrm>
            <a:off x="2962534" y="416076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F7300-F9FE-4FF6-BAD3-D423F9B747EF}"/>
              </a:ext>
            </a:extLst>
          </p:cNvPr>
          <p:cNvSpPr txBox="1"/>
          <p:nvPr/>
        </p:nvSpPr>
        <p:spPr>
          <a:xfrm>
            <a:off x="3826263" y="4160767"/>
            <a:ext cx="5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A8132-1635-4CFD-92B0-75703AD7646E}"/>
              </a:ext>
            </a:extLst>
          </p:cNvPr>
          <p:cNvSpPr txBox="1"/>
          <p:nvPr/>
        </p:nvSpPr>
        <p:spPr>
          <a:xfrm>
            <a:off x="4657130" y="4160767"/>
            <a:ext cx="5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FB4C1-D814-4FA0-AA86-AE52F4C121A7}"/>
              </a:ext>
            </a:extLst>
          </p:cNvPr>
          <p:cNvSpPr txBox="1"/>
          <p:nvPr/>
        </p:nvSpPr>
        <p:spPr>
          <a:xfrm>
            <a:off x="5528071" y="4160767"/>
            <a:ext cx="54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67EF3-A190-48D6-AB54-C9D51FF58CB1}"/>
              </a:ext>
            </a:extLst>
          </p:cNvPr>
          <p:cNvSpPr txBox="1"/>
          <p:nvPr/>
        </p:nvSpPr>
        <p:spPr>
          <a:xfrm>
            <a:off x="6411036" y="4160767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Jul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B0A623-4A9D-432E-8B6C-C2115BAD52C0}"/>
              </a:ext>
            </a:extLst>
          </p:cNvPr>
          <p:cNvSpPr txBox="1"/>
          <p:nvPr/>
        </p:nvSpPr>
        <p:spPr>
          <a:xfrm>
            <a:off x="7227477" y="416076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B0E85-978C-463E-8F14-2FD58D5EFACC}"/>
              </a:ext>
            </a:extLst>
          </p:cNvPr>
          <p:cNvSpPr txBox="1"/>
          <p:nvPr/>
        </p:nvSpPr>
        <p:spPr>
          <a:xfrm>
            <a:off x="8087197" y="416076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259F2-E353-4A06-9AEA-D52C88AC5260}"/>
              </a:ext>
            </a:extLst>
          </p:cNvPr>
          <p:cNvSpPr txBox="1"/>
          <p:nvPr/>
        </p:nvSpPr>
        <p:spPr>
          <a:xfrm>
            <a:off x="8942911" y="4160767"/>
            <a:ext cx="5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30E704-C495-4DB3-ADD3-8D33FE09F597}"/>
              </a:ext>
            </a:extLst>
          </p:cNvPr>
          <p:cNvSpPr txBox="1"/>
          <p:nvPr/>
        </p:nvSpPr>
        <p:spPr>
          <a:xfrm>
            <a:off x="9784197" y="416076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7768D-6CEB-438A-BBAB-A0DCBA9AD71C}"/>
              </a:ext>
            </a:extLst>
          </p:cNvPr>
          <p:cNvSpPr txBox="1"/>
          <p:nvPr/>
        </p:nvSpPr>
        <p:spPr>
          <a:xfrm>
            <a:off x="10639109" y="4160767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7C8EDE-1B6E-4D5A-A57E-934EFA68D994}"/>
              </a:ext>
            </a:extLst>
          </p:cNvPr>
          <p:cNvSpPr txBox="1"/>
          <p:nvPr/>
        </p:nvSpPr>
        <p:spPr>
          <a:xfrm>
            <a:off x="11503634" y="416076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Jan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708AC0-2767-4804-A432-EE1765AFFA10}"/>
              </a:ext>
            </a:extLst>
          </p:cNvPr>
          <p:cNvSpPr/>
          <p:nvPr/>
        </p:nvSpPr>
        <p:spPr>
          <a:xfrm>
            <a:off x="416600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8F0D20-F8F9-4B43-B617-F0B937B23EE7}"/>
              </a:ext>
            </a:extLst>
          </p:cNvPr>
          <p:cNvSpPr/>
          <p:nvPr/>
        </p:nvSpPr>
        <p:spPr>
          <a:xfrm>
            <a:off x="1415522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1961EB-9849-4E21-BA49-4326B52F3025}"/>
              </a:ext>
            </a:extLst>
          </p:cNvPr>
          <p:cNvSpPr/>
          <p:nvPr/>
        </p:nvSpPr>
        <p:spPr>
          <a:xfrm>
            <a:off x="2268832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6CA815-46E8-41DC-B359-E64B3A2ECDFD}"/>
              </a:ext>
            </a:extLst>
          </p:cNvPr>
          <p:cNvSpPr/>
          <p:nvPr/>
        </p:nvSpPr>
        <p:spPr>
          <a:xfrm>
            <a:off x="3135989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EA83C3-6AF0-482F-9A1B-5D60B1652E2D}"/>
              </a:ext>
            </a:extLst>
          </p:cNvPr>
          <p:cNvSpPr/>
          <p:nvPr/>
        </p:nvSpPr>
        <p:spPr>
          <a:xfrm>
            <a:off x="3975450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1394700-4908-44D3-B68E-6F52660A81E5}"/>
              </a:ext>
            </a:extLst>
          </p:cNvPr>
          <p:cNvSpPr/>
          <p:nvPr/>
        </p:nvSpPr>
        <p:spPr>
          <a:xfrm>
            <a:off x="4828759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A9A382-B3F1-44BE-BD6F-BCC844E78B05}"/>
              </a:ext>
            </a:extLst>
          </p:cNvPr>
          <p:cNvSpPr/>
          <p:nvPr/>
        </p:nvSpPr>
        <p:spPr>
          <a:xfrm>
            <a:off x="5682068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5E82324-99E8-4F40-94AE-996FAD9D506C}"/>
              </a:ext>
            </a:extLst>
          </p:cNvPr>
          <p:cNvSpPr/>
          <p:nvPr/>
        </p:nvSpPr>
        <p:spPr>
          <a:xfrm>
            <a:off x="6535376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199B88-4F4F-432A-A0D7-F6DAB0B70593}"/>
              </a:ext>
            </a:extLst>
          </p:cNvPr>
          <p:cNvSpPr/>
          <p:nvPr/>
        </p:nvSpPr>
        <p:spPr>
          <a:xfrm>
            <a:off x="7388686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9CBCE19-A410-48C1-A031-893652D349A3}"/>
              </a:ext>
            </a:extLst>
          </p:cNvPr>
          <p:cNvSpPr/>
          <p:nvPr/>
        </p:nvSpPr>
        <p:spPr>
          <a:xfrm>
            <a:off x="8241994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510FC3-E94D-49F2-B479-45CB98D8CDE1}"/>
              </a:ext>
            </a:extLst>
          </p:cNvPr>
          <p:cNvSpPr/>
          <p:nvPr/>
        </p:nvSpPr>
        <p:spPr>
          <a:xfrm>
            <a:off x="9095303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86FB62-979D-474F-A0CB-0FB170000828}"/>
              </a:ext>
            </a:extLst>
          </p:cNvPr>
          <p:cNvSpPr/>
          <p:nvPr/>
        </p:nvSpPr>
        <p:spPr>
          <a:xfrm>
            <a:off x="9948183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9DCCF26-A019-4488-9276-97B4FD9103AC}"/>
              </a:ext>
            </a:extLst>
          </p:cNvPr>
          <p:cNvSpPr/>
          <p:nvPr/>
        </p:nvSpPr>
        <p:spPr>
          <a:xfrm>
            <a:off x="10801922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F58E2F-9416-43CB-9E2E-A42A26572751}"/>
              </a:ext>
            </a:extLst>
          </p:cNvPr>
          <p:cNvSpPr/>
          <p:nvPr/>
        </p:nvSpPr>
        <p:spPr>
          <a:xfrm>
            <a:off x="11655122" y="3759871"/>
            <a:ext cx="240556" cy="2405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FF7410C0-40BF-4F0E-A6D6-CE519BDF3FC0}"/>
              </a:ext>
            </a:extLst>
          </p:cNvPr>
          <p:cNvSpPr/>
          <p:nvPr/>
        </p:nvSpPr>
        <p:spPr>
          <a:xfrm>
            <a:off x="1577573" y="2127057"/>
            <a:ext cx="1558416" cy="917442"/>
          </a:xfrm>
          <a:prstGeom prst="wedgeRoundRectCallout">
            <a:avLst>
              <a:gd name="adj1" fmla="val 22954"/>
              <a:gd name="adj2" fmla="val 80570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Deploy the current release (5.0)</a:t>
            </a:r>
          </a:p>
        </p:txBody>
      </p: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AA446AEB-ABB3-4125-9038-96E95E60EBDA}"/>
              </a:ext>
            </a:extLst>
          </p:cNvPr>
          <p:cNvSpPr/>
          <p:nvPr/>
        </p:nvSpPr>
        <p:spPr>
          <a:xfrm>
            <a:off x="2024743" y="3349956"/>
            <a:ext cx="9853733" cy="308885"/>
          </a:xfrm>
          <a:prstGeom prst="left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Left-Right 42">
            <a:extLst>
              <a:ext uri="{FF2B5EF4-FFF2-40B4-BE49-F238E27FC236}">
                <a16:creationId xmlns:a16="http://schemas.microsoft.com/office/drawing/2014/main" id="{4A4098CF-A8DF-4D56-80CC-5F925F3C709E}"/>
              </a:ext>
            </a:extLst>
          </p:cNvPr>
          <p:cNvSpPr/>
          <p:nvPr/>
        </p:nvSpPr>
        <p:spPr>
          <a:xfrm>
            <a:off x="2024742" y="4697425"/>
            <a:ext cx="1726163" cy="308885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5915AE90-0B08-4C84-B15E-0F356A74349F}"/>
              </a:ext>
            </a:extLst>
          </p:cNvPr>
          <p:cNvSpPr/>
          <p:nvPr/>
        </p:nvSpPr>
        <p:spPr>
          <a:xfrm>
            <a:off x="2140821" y="5519612"/>
            <a:ext cx="1836122" cy="917442"/>
          </a:xfrm>
          <a:prstGeom prst="wedgeRoundRectCallout">
            <a:avLst>
              <a:gd name="adj1" fmla="val -14142"/>
              <a:gd name="adj2" fmla="val -9741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Decide what’s in the next version (6.0)</a:t>
            </a:r>
          </a:p>
        </p:txBody>
      </p:sp>
      <p:sp>
        <p:nvSpPr>
          <p:cNvPr id="45" name="Arrow: Left-Right 44">
            <a:extLst>
              <a:ext uri="{FF2B5EF4-FFF2-40B4-BE49-F238E27FC236}">
                <a16:creationId xmlns:a16="http://schemas.microsoft.com/office/drawing/2014/main" id="{87D9E8A8-754D-4E49-A68E-7E0F1B778D7E}"/>
              </a:ext>
            </a:extLst>
          </p:cNvPr>
          <p:cNvSpPr/>
          <p:nvPr/>
        </p:nvSpPr>
        <p:spPr>
          <a:xfrm>
            <a:off x="3909526" y="4697425"/>
            <a:ext cx="7986151" cy="308885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B4841C45-D953-4944-9D67-396D07BE1CC2}"/>
              </a:ext>
            </a:extLst>
          </p:cNvPr>
          <p:cNvSpPr/>
          <p:nvPr/>
        </p:nvSpPr>
        <p:spPr>
          <a:xfrm>
            <a:off x="4828759" y="5496840"/>
            <a:ext cx="2290498" cy="917442"/>
          </a:xfrm>
          <a:prstGeom prst="wedgeRoundRectCallout">
            <a:avLst>
              <a:gd name="adj1" fmla="val -14142"/>
              <a:gd name="adj2" fmla="val -9741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Do the development work for the next version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6D74A35F-503B-40E8-91C7-C1E94C364714}"/>
              </a:ext>
            </a:extLst>
          </p:cNvPr>
          <p:cNvSpPr/>
          <p:nvPr/>
        </p:nvSpPr>
        <p:spPr>
          <a:xfrm>
            <a:off x="399400" y="3349955"/>
            <a:ext cx="1558415" cy="30888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CEC2B237-F1D8-4AD9-97DA-27DB99EED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30" y="3675758"/>
            <a:ext cx="365760" cy="365760"/>
          </a:xfrm>
          <a:prstGeom prst="rect">
            <a:avLst/>
          </a:prstGeom>
        </p:spPr>
      </p:pic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54FD594E-AE11-4E08-9901-57129FEF8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8" y="3675758"/>
            <a:ext cx="365760" cy="365760"/>
          </a:xfrm>
          <a:prstGeom prst="rect">
            <a:avLst/>
          </a:prstGeom>
        </p:spPr>
      </p:pic>
      <p:pic>
        <p:nvPicPr>
          <p:cNvPr id="56" name="Picture 55" descr="Logo&#10;&#10;Description automatically generated">
            <a:extLst>
              <a:ext uri="{FF2B5EF4-FFF2-40B4-BE49-F238E27FC236}">
                <a16:creationId xmlns:a16="http://schemas.microsoft.com/office/drawing/2014/main" id="{4D9DB13E-18F0-4899-8F7C-97284B36F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316" y="3675758"/>
            <a:ext cx="365760" cy="365760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F36147A9-BFC4-4182-B7F3-4917328BE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" y="6239950"/>
            <a:ext cx="365760" cy="36576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635C8DB-0B55-45AC-B28C-4EE6C5230CBB}"/>
              </a:ext>
            </a:extLst>
          </p:cNvPr>
          <p:cNvSpPr txBox="1"/>
          <p:nvPr/>
        </p:nvSpPr>
        <p:spPr>
          <a:xfrm>
            <a:off x="430342" y="6283165"/>
            <a:ext cx="220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= CU*BASE release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1340D7-82C3-45E2-A886-349EE97D2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99" y="1708155"/>
            <a:ext cx="2431449" cy="10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123D393-A351-4ABD-82DA-D695943A2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9" r="49001"/>
          <a:stretch/>
        </p:blipFill>
        <p:spPr>
          <a:xfrm>
            <a:off x="1481973" y="1704523"/>
            <a:ext cx="3808484" cy="5035683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82E58-AB77-4DE4-9A75-A3F1ECFA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6.0 is only 9 months away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FCF47A-0C28-4CAF-A844-957AAD35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938AC7-62D0-4A1E-B8DB-0F5A5F5033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 what’s being planned for the next update?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2A63E0E-88FA-4EF1-BCE9-7B74C3E0C60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9665" y="1797050"/>
            <a:ext cx="6074229" cy="4683125"/>
          </a:xfrm>
        </p:spPr>
        <p:txBody>
          <a:bodyPr/>
          <a:lstStyle/>
          <a:p>
            <a:r>
              <a:rPr lang="en-US" dirty="0"/>
              <a:t>Is your organization ready to enhance your mobile program once a year?</a:t>
            </a:r>
          </a:p>
          <a:p>
            <a:pPr lvl="1"/>
            <a:r>
              <a:rPr lang="en-US" dirty="0"/>
              <a:t>Will you build a factory to do it? </a:t>
            </a:r>
          </a:p>
          <a:p>
            <a:pPr lvl="1"/>
            <a:r>
              <a:rPr lang="en-US" dirty="0"/>
              <a:t>Can you be Apple and Android, and get your marketplace ready for the next big thing?</a:t>
            </a:r>
          </a:p>
          <a:p>
            <a:pPr lvl="1"/>
            <a:r>
              <a:rPr lang="en-US" dirty="0"/>
              <a:t>Are you going to use our version of the next big thing, or be a designer and tweak your own?</a:t>
            </a:r>
          </a:p>
          <a:p>
            <a:r>
              <a:rPr lang="en-US" dirty="0"/>
              <a:t>Are you ready to go beyond being just a user of a tool, to being a true internet channel retailer?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E34C8-1BF9-4408-BDE9-CBD83DED6BE3}"/>
              </a:ext>
            </a:extLst>
          </p:cNvPr>
          <p:cNvSpPr txBox="1"/>
          <p:nvPr/>
        </p:nvSpPr>
        <p:spPr>
          <a:xfrm>
            <a:off x="1860635" y="5447487"/>
            <a:ext cx="2524330" cy="1103059"/>
          </a:xfrm>
          <a:prstGeom prst="rect">
            <a:avLst/>
          </a:prstGeom>
          <a:solidFill>
            <a:srgbClr val="F27200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i="1" dirty="0">
                <a:solidFill>
                  <a:schemeClr val="bg1"/>
                </a:solidFill>
              </a:rPr>
              <a:t>Considering the timeline and scope of the RDC Enrollment project, Mobile 6 needs to </a:t>
            </a:r>
            <a:br>
              <a:rPr lang="en-US" sz="1400" i="1" dirty="0">
                <a:solidFill>
                  <a:schemeClr val="bg1"/>
                </a:solidFill>
              </a:rPr>
            </a:br>
            <a:r>
              <a:rPr lang="en-US" sz="1400" i="1" dirty="0">
                <a:solidFill>
                  <a:schemeClr val="bg1"/>
                </a:solidFill>
              </a:rPr>
              <a:t>be fairly light weight</a:t>
            </a:r>
          </a:p>
        </p:txBody>
      </p:sp>
    </p:spTree>
    <p:extLst>
      <p:ext uri="{BB962C8B-B14F-4D97-AF65-F5344CB8AC3E}">
        <p14:creationId xmlns:p14="http://schemas.microsoft.com/office/powerpoint/2010/main" val="783815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ext&#10;&#10;Description automatically generated with medium confidence">
            <a:extLst>
              <a:ext uri="{FF2B5EF4-FFF2-40B4-BE49-F238E27FC236}">
                <a16:creationId xmlns:a16="http://schemas.microsoft.com/office/drawing/2014/main" id="{7F32FF06-F616-4BBE-AEAA-51643FE4C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3"/>
            <a:ext cx="12189610" cy="2285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B22C-F8D5-49CB-A159-7DF0DDC6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bg2"/>
                </a:solidFill>
              </a:rPr>
              <a:pPr/>
              <a:t>44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01ADD6-C18B-4E14-9BEC-1AC0B31AA5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7748" y="2441597"/>
            <a:ext cx="4595813" cy="490492"/>
          </a:xfrm>
        </p:spPr>
        <p:txBody>
          <a:bodyPr>
            <a:noAutofit/>
          </a:bodyPr>
          <a:lstStyle/>
          <a:p>
            <a:pPr marL="0" indent="0">
              <a:buClr>
                <a:schemeClr val="accent6"/>
              </a:buClr>
              <a:buNone/>
            </a:pPr>
            <a:r>
              <a:rPr lang="en-US" dirty="0"/>
              <a:t>Let’s take a look...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73999-5FDA-44C5-8C5E-91B8419E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618" y="2491548"/>
            <a:ext cx="3679010" cy="4315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CEB49D04-932C-49E6-8890-54FC80857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60">
            <a:off x="9028133" y="4236219"/>
            <a:ext cx="2992322" cy="3870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8" descr="Paperclip with solid fill">
            <a:extLst>
              <a:ext uri="{FF2B5EF4-FFF2-40B4-BE49-F238E27FC236}">
                <a16:creationId xmlns:a16="http://schemas.microsoft.com/office/drawing/2014/main" id="{E40C3B09-AE63-4C55-8D75-6054B2CA7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2130" y="3834755"/>
            <a:ext cx="747366" cy="747366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DB6A6BE-BC7C-47E3-977B-1049771AFE15}"/>
              </a:ext>
            </a:extLst>
          </p:cNvPr>
          <p:cNvSpPr/>
          <p:nvPr/>
        </p:nvSpPr>
        <p:spPr>
          <a:xfrm>
            <a:off x="6859074" y="6151418"/>
            <a:ext cx="5330536" cy="5664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open.cuanswers.com/NewLook2021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214F3-B3DA-4F25-B13C-22D57B1535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" r="-190"/>
          <a:stretch/>
        </p:blipFill>
        <p:spPr>
          <a:xfrm>
            <a:off x="101600" y="3119051"/>
            <a:ext cx="3515359" cy="22471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8A0FB25-2A2D-449B-837D-E687825D11CA}"/>
              </a:ext>
            </a:extLst>
          </p:cNvPr>
          <p:cNvSpPr/>
          <p:nvPr/>
        </p:nvSpPr>
        <p:spPr>
          <a:xfrm rot="5400000">
            <a:off x="1574799" y="3929121"/>
            <a:ext cx="568960" cy="627029"/>
          </a:xfrm>
          <a:prstGeom prst="triangle">
            <a:avLst/>
          </a:prstGeom>
          <a:solidFill>
            <a:srgbClr val="F6A533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44A54B9-B4CB-4323-8C3F-73B10E116530}"/>
              </a:ext>
            </a:extLst>
          </p:cNvPr>
          <p:cNvSpPr/>
          <p:nvPr/>
        </p:nvSpPr>
        <p:spPr>
          <a:xfrm>
            <a:off x="438253" y="5578956"/>
            <a:ext cx="1483360" cy="855673"/>
          </a:xfrm>
          <a:prstGeom prst="wedgeEllipseCallout">
            <a:avLst>
              <a:gd name="adj1" fmla="val 46290"/>
              <a:gd name="adj2" fmla="val -76422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Promo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47AFA3-4980-4257-A629-5C8A758C75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2735"/>
          <a:stretch/>
        </p:blipFill>
        <p:spPr>
          <a:xfrm>
            <a:off x="3979547" y="3119051"/>
            <a:ext cx="3515359" cy="22471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129AE50-5167-451B-B561-108B5D69FCA9}"/>
              </a:ext>
            </a:extLst>
          </p:cNvPr>
          <p:cNvSpPr/>
          <p:nvPr/>
        </p:nvSpPr>
        <p:spPr>
          <a:xfrm rot="5400000">
            <a:off x="5452746" y="3929121"/>
            <a:ext cx="568960" cy="627029"/>
          </a:xfrm>
          <a:prstGeom prst="triangle">
            <a:avLst/>
          </a:prstGeom>
          <a:solidFill>
            <a:srgbClr val="F6A533">
              <a:alpha val="6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BDDCE46-34AF-4EBA-9785-84DA41B94F6B}"/>
              </a:ext>
            </a:extLst>
          </p:cNvPr>
          <p:cNvSpPr/>
          <p:nvPr/>
        </p:nvSpPr>
        <p:spPr>
          <a:xfrm>
            <a:off x="3582749" y="5578956"/>
            <a:ext cx="1483360" cy="855673"/>
          </a:xfrm>
          <a:prstGeom prst="wedgeEllipseCallout">
            <a:avLst>
              <a:gd name="adj1" fmla="val 46290"/>
              <a:gd name="adj2" fmla="val -76422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Feature overview</a:t>
            </a:r>
          </a:p>
        </p:txBody>
      </p:sp>
      <p:pic>
        <p:nvPicPr>
          <p:cNvPr id="15" name="Picture 14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A6059FE5-E495-4626-AE00-42DDEFFE1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D533D573-79B0-4979-8906-0A7160BB17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9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6779EBAD-6345-4659-8BF9-BB72EC0AE38C}"/>
              </a:ext>
            </a:extLst>
          </p:cNvPr>
          <p:cNvSpPr/>
          <p:nvPr/>
        </p:nvSpPr>
        <p:spPr>
          <a:xfrm>
            <a:off x="6859074" y="6151418"/>
            <a:ext cx="5330536" cy="5664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open.cuanswers.com/NewLook2021</a:t>
            </a:r>
          </a:p>
        </p:txBody>
      </p:sp>
      <p:pic>
        <p:nvPicPr>
          <p:cNvPr id="34" name="Picture 33" descr="Text&#10;&#10;Description automatically generated with medium confidence">
            <a:extLst>
              <a:ext uri="{FF2B5EF4-FFF2-40B4-BE49-F238E27FC236}">
                <a16:creationId xmlns:a16="http://schemas.microsoft.com/office/drawing/2014/main" id="{7F32FF06-F616-4BBE-AEAA-51643FE4C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3"/>
            <a:ext cx="12189610" cy="2285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B22C-F8D5-49CB-A159-7DF0DDC6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bg2"/>
                </a:solidFill>
              </a:rPr>
              <a:pPr/>
              <a:t>45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01ADD6-C18B-4E14-9BEC-1AC0B31AA5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79117" y="2413000"/>
            <a:ext cx="4794695" cy="3232150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</a:pPr>
            <a:r>
              <a:rPr lang="en-US" dirty="0"/>
              <a:t>Phased rollout 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7 CU groups, June-October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CU staff get a 2-4 week test drive, </a:t>
            </a:r>
            <a:br>
              <a:rPr lang="en-US" dirty="0"/>
            </a:br>
            <a:r>
              <a:rPr lang="en-US" dirty="0"/>
              <a:t>then live to members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After this introduction, releases will </a:t>
            </a:r>
            <a:br>
              <a:rPr lang="en-US" dirty="0"/>
            </a:br>
            <a:r>
              <a:rPr lang="en-US" dirty="0"/>
              <a:t>go back to our usual routine</a:t>
            </a:r>
          </a:p>
          <a:p>
            <a:pPr>
              <a:buClr>
                <a:schemeClr val="accent6"/>
              </a:buClr>
            </a:pPr>
            <a:r>
              <a:rPr lang="en-US" dirty="0"/>
              <a:t>See the Kitchen for your test-drive and go-live dates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As with Mobile 5.0, you need to dig in!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FB73ED-7AB8-481A-8F2B-E74168BA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46" y="1132833"/>
            <a:ext cx="3841079" cy="4332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EA00D7-8203-42AE-8D87-12E5F121F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711">
            <a:off x="3789716" y="2813717"/>
            <a:ext cx="2098730" cy="2716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D616AF-A26C-42D4-9857-F790D5AB2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311" y="4680396"/>
            <a:ext cx="2393649" cy="2177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77CDC0-2EB3-41AF-84D9-009AA6E24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744" y="4437466"/>
            <a:ext cx="2386791" cy="257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85463F-4852-4EFD-A5F0-7542B87ED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19" y="4893350"/>
            <a:ext cx="2393649" cy="283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482D9D-0104-4300-95BD-790F8FC361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031" y="5725167"/>
            <a:ext cx="2431008" cy="2857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B97E4F7-5034-4039-B7BE-CFE0901A26E7}"/>
              </a:ext>
            </a:extLst>
          </p:cNvPr>
          <p:cNvSpPr/>
          <p:nvPr/>
        </p:nvSpPr>
        <p:spPr>
          <a:xfrm>
            <a:off x="-21688" y="3516374"/>
            <a:ext cx="1986432" cy="8684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“New Look 101” Email Series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2BCBE-18D9-4DAC-B477-CD00BB41A96E}"/>
              </a:ext>
            </a:extLst>
          </p:cNvPr>
          <p:cNvSpPr/>
          <p:nvPr/>
        </p:nvSpPr>
        <p:spPr>
          <a:xfrm>
            <a:off x="5185660" y="2275608"/>
            <a:ext cx="1537258" cy="1537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Customizable marketing kit with poster and web banners</a:t>
            </a:r>
          </a:p>
        </p:txBody>
      </p:sp>
      <p:pic>
        <p:nvPicPr>
          <p:cNvPr id="14" name="Picture 13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6DD6597D-9DCC-41BE-BD7F-EE81DC0F7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E1D63B7C-1A47-44AC-A1B1-9F628B4B46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72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6779EBAD-6345-4659-8BF9-BB72EC0AE38C}"/>
              </a:ext>
            </a:extLst>
          </p:cNvPr>
          <p:cNvSpPr/>
          <p:nvPr/>
        </p:nvSpPr>
        <p:spPr>
          <a:xfrm>
            <a:off x="6859074" y="6151418"/>
            <a:ext cx="5330536" cy="5664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open.cuanswers.com/NewLook2021</a:t>
            </a:r>
          </a:p>
        </p:txBody>
      </p:sp>
      <p:pic>
        <p:nvPicPr>
          <p:cNvPr id="34" name="Picture 33" descr="Text&#10;&#10;Description automatically generated with medium confidence">
            <a:extLst>
              <a:ext uri="{FF2B5EF4-FFF2-40B4-BE49-F238E27FC236}">
                <a16:creationId xmlns:a16="http://schemas.microsoft.com/office/drawing/2014/main" id="{7F32FF06-F616-4BBE-AEAA-51643FE4C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3"/>
            <a:ext cx="12189610" cy="2285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B22C-F8D5-49CB-A159-7DF0DDC6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bg2"/>
                </a:solidFill>
              </a:rPr>
              <a:pPr/>
              <a:t>46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01ADD6-C18B-4E14-9BEC-1AC0B31AA5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79117" y="2413000"/>
            <a:ext cx="4794695" cy="3232150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</a:pPr>
            <a:r>
              <a:rPr lang="en-US" dirty="0"/>
              <a:t>Phased rollout 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7 CU groups, June-October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CU staff get a 2-4 week test drive, </a:t>
            </a:r>
            <a:br>
              <a:rPr lang="en-US" dirty="0"/>
            </a:br>
            <a:r>
              <a:rPr lang="en-US" dirty="0"/>
              <a:t>then live to members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After this introduction, releases will </a:t>
            </a:r>
            <a:br>
              <a:rPr lang="en-US" dirty="0"/>
            </a:br>
            <a:r>
              <a:rPr lang="en-US" dirty="0"/>
              <a:t>go back to our usual routine</a:t>
            </a:r>
          </a:p>
          <a:p>
            <a:pPr>
              <a:buClr>
                <a:schemeClr val="accent6"/>
              </a:buClr>
            </a:pPr>
            <a:r>
              <a:rPr lang="en-US" dirty="0"/>
              <a:t>See the Kitchen for your test-drive and go-live dates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As with Mobile 5.0, you need to dig in!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FB73ED-7AB8-481A-8F2B-E74168BA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46" y="1132833"/>
            <a:ext cx="3841079" cy="4332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EA00D7-8203-42AE-8D87-12E5F121F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711">
            <a:off x="3789716" y="2813717"/>
            <a:ext cx="2098730" cy="2716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D616AF-A26C-42D4-9857-F790D5AB2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311" y="4680396"/>
            <a:ext cx="2393649" cy="2177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77CDC0-2EB3-41AF-84D9-009AA6E24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744" y="4437466"/>
            <a:ext cx="2386791" cy="257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85463F-4852-4EFD-A5F0-7542B87ED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19" y="4893350"/>
            <a:ext cx="2393649" cy="283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482D9D-0104-4300-95BD-790F8FC361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031" y="5725167"/>
            <a:ext cx="2431008" cy="2857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B97E4F7-5034-4039-B7BE-CFE0901A26E7}"/>
              </a:ext>
            </a:extLst>
          </p:cNvPr>
          <p:cNvSpPr/>
          <p:nvPr/>
        </p:nvSpPr>
        <p:spPr>
          <a:xfrm>
            <a:off x="-21688" y="3516374"/>
            <a:ext cx="1986432" cy="8684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“New Look 101” Email Series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2BCBE-18D9-4DAC-B477-CD00BB41A96E}"/>
              </a:ext>
            </a:extLst>
          </p:cNvPr>
          <p:cNvSpPr/>
          <p:nvPr/>
        </p:nvSpPr>
        <p:spPr>
          <a:xfrm>
            <a:off x="5185660" y="2275608"/>
            <a:ext cx="1537258" cy="1537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Customizable marketing kit with poster and web banners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58DB2E-8A94-4518-A739-4887440351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4">
            <a:extLst>
              <a:ext uri="{FF2B5EF4-FFF2-40B4-BE49-F238E27FC236}">
                <a16:creationId xmlns:a16="http://schemas.microsoft.com/office/drawing/2014/main" id="{4B97F96B-F9A4-4450-80B5-2C1C8237589E}"/>
              </a:ext>
            </a:extLst>
          </p:cNvPr>
          <p:cNvSpPr/>
          <p:nvPr/>
        </p:nvSpPr>
        <p:spPr>
          <a:xfrm>
            <a:off x="1176793" y="-962108"/>
            <a:ext cx="9287124" cy="9287124"/>
          </a:xfrm>
          <a:prstGeom prst="irregularSeal1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These dates aren’t “tentative” or negotiable</a:t>
            </a:r>
          </a:p>
          <a:p>
            <a:pPr algn="ctr"/>
            <a:endParaRPr lang="en-US" sz="2800" dirty="0">
              <a:solidFill>
                <a:schemeClr val="bg2"/>
              </a:solidFill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</a:rPr>
              <a:t>We usually have just 1 release date – the only difference this time is we have 7 of them</a:t>
            </a:r>
          </a:p>
        </p:txBody>
      </p:sp>
      <p:pic>
        <p:nvPicPr>
          <p:cNvPr id="16" name="Picture 15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CE7AF393-D4AC-4B5D-AB7F-6CDD828F9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9BAEA66C-117F-4B9E-9AD0-4F8D1A0E9F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99D215-E0FD-430F-BC18-344B95C35755}"/>
              </a:ext>
            </a:extLst>
          </p:cNvPr>
          <p:cNvSpPr/>
          <p:nvPr/>
        </p:nvSpPr>
        <p:spPr>
          <a:xfrm>
            <a:off x="6859074" y="6151418"/>
            <a:ext cx="5330536" cy="5664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open.cuanswers.com/NewLook2021</a:t>
            </a:r>
          </a:p>
        </p:txBody>
      </p:sp>
      <p:pic>
        <p:nvPicPr>
          <p:cNvPr id="34" name="Picture 33" descr="Text&#10;&#10;Description automatically generated with medium confidence">
            <a:extLst>
              <a:ext uri="{FF2B5EF4-FFF2-40B4-BE49-F238E27FC236}">
                <a16:creationId xmlns:a16="http://schemas.microsoft.com/office/drawing/2014/main" id="{7F32FF06-F616-4BBE-AEAA-51643FE4C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3"/>
            <a:ext cx="12189610" cy="2285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B22C-F8D5-49CB-A159-7DF0DDC6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bg2"/>
                </a:solidFill>
              </a:rPr>
              <a:pPr/>
              <a:t>47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01ADD6-C18B-4E14-9BEC-1AC0B31AA5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2555" y="2454419"/>
            <a:ext cx="4595812" cy="3232150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</a:pPr>
            <a:r>
              <a:rPr lang="en-US" dirty="0"/>
              <a:t>No more OBC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New login page can be customized</a:t>
            </a:r>
          </a:p>
          <a:p>
            <a:pPr>
              <a:buClr>
                <a:schemeClr val="accent6"/>
              </a:buClr>
            </a:pPr>
            <a:r>
              <a:rPr lang="en-US" dirty="0"/>
              <a:t>Your website login widget might need to be changed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They’ll all work when you go live to members, but you might want a different look to fit your website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90184-2841-4760-A2AF-B64A19F8D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10" y="2239436"/>
            <a:ext cx="4358959" cy="4618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DD23E-32E3-4C3F-8222-C081959915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92"/>
          <a:stretch/>
        </p:blipFill>
        <p:spPr>
          <a:xfrm>
            <a:off x="2421715" y="2075896"/>
            <a:ext cx="4205353" cy="4358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7ECAA30-837E-48C1-BFD5-4DFE4693290B}"/>
              </a:ext>
            </a:extLst>
          </p:cNvPr>
          <p:cNvSpPr/>
          <p:nvPr/>
        </p:nvSpPr>
        <p:spPr>
          <a:xfrm>
            <a:off x="593633" y="5393240"/>
            <a:ext cx="2174473" cy="1204929"/>
          </a:xfrm>
          <a:prstGeom prst="wedgeEllipseCallout">
            <a:avLst>
              <a:gd name="adj1" fmla="val 25785"/>
              <a:gd name="adj2" fmla="val -98762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Watch your email for this, coming soon!</a:t>
            </a:r>
          </a:p>
        </p:txBody>
      </p:sp>
      <p:pic>
        <p:nvPicPr>
          <p:cNvPr id="9" name="Picture 8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C12AE0F3-7394-4332-B8BD-F4761CD13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36703091-5135-42B8-8FB8-524C22A96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99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321E9DB-8FD8-472B-B029-B1F13543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3"/>
            <a:ext cx="12189610" cy="2285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BB22C-F8D5-49CB-A159-7DF0DDC6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>
                <a:solidFill>
                  <a:schemeClr val="bg2"/>
                </a:solidFill>
              </a:rPr>
              <a:pPr/>
              <a:t>48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64E3EB6-6513-4F65-AAD6-756BBA965AC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2980" y="2435548"/>
            <a:ext cx="4770219" cy="3927894"/>
          </a:xfrm>
        </p:spPr>
        <p:txBody>
          <a:bodyPr/>
          <a:lstStyle/>
          <a:p>
            <a:pPr marL="0" lvl="0" indent="0">
              <a:buClr>
                <a:schemeClr val="accent6"/>
              </a:buClr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How’s the beta-test going?</a:t>
            </a:r>
          </a:p>
          <a:p>
            <a:pPr lvl="0">
              <a:buClr>
                <a:schemeClr val="accent6"/>
              </a:buClr>
            </a:pPr>
            <a:r>
              <a:rPr lang="en-US" dirty="0"/>
              <a:t>Beta CUs in staff testing: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14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# of connections: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300,000</a:t>
            </a:r>
            <a:endParaRPr lang="en-US" dirty="0"/>
          </a:p>
          <a:p>
            <a:pPr>
              <a:buClr>
                <a:schemeClr val="accent6"/>
              </a:buClr>
            </a:pPr>
            <a:r>
              <a:rPr lang="en-US" dirty="0"/>
              <a:t>“Jump” is coming June 22</a:t>
            </a:r>
          </a:p>
          <a:p>
            <a:pPr lvl="1">
              <a:buClr>
                <a:schemeClr val="accent6"/>
              </a:buClr>
            </a:pPr>
            <a:r>
              <a:rPr lang="en-US" dirty="0"/>
              <a:t>Pre-release “try it now” lets beta members use the new or the old until then</a:t>
            </a:r>
          </a:p>
          <a:p>
            <a:pPr lvl="0">
              <a:buClr>
                <a:schemeClr val="accent6"/>
              </a:buClr>
            </a:pPr>
            <a:r>
              <a:rPr lang="en-US" dirty="0"/>
              <a:t>New CUs converting now will go directly to the new look</a:t>
            </a:r>
          </a:p>
        </p:txBody>
      </p:sp>
      <p:pic>
        <p:nvPicPr>
          <p:cNvPr id="17" name="Picture 1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F0B12B3-C6C7-4521-AB53-22A181958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84" y="2402834"/>
            <a:ext cx="6390991" cy="4202753"/>
          </a:xfrm>
          <a:prstGeom prst="rect">
            <a:avLst/>
          </a:prstGeom>
        </p:spPr>
      </p:pic>
      <p:pic>
        <p:nvPicPr>
          <p:cNvPr id="6" name="Picture 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9D556788-BB3A-4532-A208-041993C83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C49A3E47-E156-46A0-91EA-2D7B9BBD9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4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ABBDB257-895A-470A-A94C-9D9BDD48C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92" y="1873904"/>
            <a:ext cx="3023598" cy="131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6D894-A810-4830-83D6-F232AD47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840301" cy="911962"/>
          </a:xfrm>
        </p:spPr>
        <p:txBody>
          <a:bodyPr/>
          <a:lstStyle/>
          <a:p>
            <a:r>
              <a:rPr lang="en-US" dirty="0"/>
              <a:t>The vision of modules launched a new capability for delineating internet audiences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C3209-DAAB-4852-A93A-34B24B6D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50C715-40F9-48FE-AE54-484558B99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Look-and-feel designs that fit addressable audiences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1F4845-423D-4D8B-8D6F-1CAC5A94A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8" y="2051166"/>
            <a:ext cx="2733107" cy="957479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2A23EC0-EEB5-4517-84E7-9898E7F73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27" y="2023625"/>
            <a:ext cx="4050240" cy="101256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43F60E-8DF3-4351-91FA-C4B816A4E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4" y="3050209"/>
            <a:ext cx="3395934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FA8AB-6FE0-4B84-A2F0-B10293E83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393" y="3050209"/>
            <a:ext cx="3370196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548DC5-D446-405F-94B7-0986D0CFB6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2497" y="3050209"/>
            <a:ext cx="33273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2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D0F502-A803-4C75-94AC-08DD7CF55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74" y="2198930"/>
            <a:ext cx="3245113" cy="4320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15B6C-0EF2-4A19-ACC3-908FB8BAF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" t="8358" r="8311" b="63973"/>
          <a:stretch/>
        </p:blipFill>
        <p:spPr>
          <a:xfrm>
            <a:off x="823965" y="165111"/>
            <a:ext cx="8259746" cy="2333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0824D-F8DA-4F2C-9A9A-C6AEC0BF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31" y="2836285"/>
            <a:ext cx="7327949" cy="33735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F27CA7-5B97-41A4-BA8A-EEC6A8192EC8}"/>
              </a:ext>
            </a:extLst>
          </p:cNvPr>
          <p:cNvSpPr txBox="1"/>
          <p:nvPr/>
        </p:nvSpPr>
        <p:spPr>
          <a:xfrm>
            <a:off x="3305078" y="165112"/>
            <a:ext cx="445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45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CU*Answers Daily Census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5A993-1FAC-4616-8B98-20156E25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B0E6D58-83D6-4D86-850C-CF51FD71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kind of credit union are you?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E36387-BEDA-4C7A-931A-F5151537F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233" y="3190778"/>
            <a:ext cx="5263245" cy="3073880"/>
          </a:xfrm>
        </p:spPr>
        <p:txBody>
          <a:bodyPr/>
          <a:lstStyle/>
          <a:p>
            <a:r>
              <a:rPr lang="en-US" dirty="0"/>
              <a:t>Single tool with two brands</a:t>
            </a:r>
          </a:p>
          <a:p>
            <a:r>
              <a:rPr lang="en-US" dirty="0"/>
              <a:t>These two brands are the left and right hands of a CU that wants to address traditional members, as well as businesses that act like traditional members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35E6E5-BB27-414C-A516-892D91444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6779" y="3190778"/>
            <a:ext cx="5599987" cy="3073880"/>
          </a:xfrm>
        </p:spPr>
        <p:txBody>
          <a:bodyPr/>
          <a:lstStyle/>
          <a:p>
            <a:r>
              <a:rPr lang="en-US" dirty="0"/>
              <a:t>Two separate tools</a:t>
            </a:r>
          </a:p>
          <a:p>
            <a:r>
              <a:rPr lang="en-US" dirty="0"/>
              <a:t>When presented this way, these two brands are the left and right hands of a CU subsidiary that focuses only on business members </a:t>
            </a:r>
          </a:p>
          <a:p>
            <a:pPr lvl="1"/>
            <a:r>
              <a:rPr lang="en-US" dirty="0"/>
              <a:t>Sole proprietors and LLCs who act like traditional members</a:t>
            </a:r>
          </a:p>
          <a:p>
            <a:pPr lvl="1"/>
            <a:r>
              <a:rPr lang="en-US" dirty="0"/>
              <a:t>Larger organizations and their employees who all need to interact with the software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44C39-E803-4CF1-AD5E-0FFE9779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50</a:t>
            </a:fld>
            <a:endParaRPr lang="en-US" dirty="0"/>
          </a:p>
        </p:txBody>
      </p:sp>
      <p:pic>
        <p:nvPicPr>
          <p:cNvPr id="18" name="Picture 1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20AA252C-743C-424C-A436-9451E2EFD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 b="16971"/>
          <a:stretch/>
        </p:blipFill>
        <p:spPr>
          <a:xfrm>
            <a:off x="3491318" y="2341908"/>
            <a:ext cx="2101681" cy="510768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D51D5E4-DBC4-48D3-A8AA-5D59C4F37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5" y="2279846"/>
            <a:ext cx="1899762" cy="6655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99BC69-FD1A-4E8C-91BF-3011ECE57A95}"/>
              </a:ext>
            </a:extLst>
          </p:cNvPr>
          <p:cNvCxnSpPr/>
          <p:nvPr/>
        </p:nvCxnSpPr>
        <p:spPr>
          <a:xfrm>
            <a:off x="5945222" y="1791475"/>
            <a:ext cx="0" cy="4509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CB84F44C-2FEC-413D-AD64-3E76D8842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96" y="2216728"/>
            <a:ext cx="2730411" cy="682603"/>
          </a:xfrm>
          <a:prstGeom prst="rect">
            <a:avLst/>
          </a:prstGeom>
        </p:spPr>
      </p:pic>
      <p:pic>
        <p:nvPicPr>
          <p:cNvPr id="23" name="Picture 22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0F03087C-A1DD-41E9-A048-6A05DCF8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 b="16971"/>
          <a:stretch/>
        </p:blipFill>
        <p:spPr>
          <a:xfrm>
            <a:off x="6157084" y="2341908"/>
            <a:ext cx="2101681" cy="510768"/>
          </a:xfrm>
          <a:prstGeom prst="rect">
            <a:avLst/>
          </a:prstGeom>
        </p:spPr>
      </p:pic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BEE5D072-45D8-447D-A975-90DCFA213863}"/>
              </a:ext>
            </a:extLst>
          </p:cNvPr>
          <p:cNvSpPr/>
          <p:nvPr/>
        </p:nvSpPr>
        <p:spPr>
          <a:xfrm>
            <a:off x="2660128" y="2308661"/>
            <a:ext cx="704445" cy="484632"/>
          </a:xfrm>
          <a:prstGeom prst="leftRightArrow">
            <a:avLst>
              <a:gd name="adj1" fmla="val 50000"/>
              <a:gd name="adj2" fmla="val 36523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ACD9B6F-3F9A-4789-AD75-B60FD542C039}"/>
              </a:ext>
            </a:extLst>
          </p:cNvPr>
          <p:cNvSpPr/>
          <p:nvPr/>
        </p:nvSpPr>
        <p:spPr>
          <a:xfrm>
            <a:off x="8397961" y="2295144"/>
            <a:ext cx="704445" cy="484632"/>
          </a:xfrm>
          <a:prstGeom prst="leftRightArrow">
            <a:avLst>
              <a:gd name="adj1" fmla="val 50000"/>
              <a:gd name="adj2" fmla="val 36523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CE3402DA-D873-4E9F-AEB6-D537C628516D}"/>
              </a:ext>
            </a:extLst>
          </p:cNvPr>
          <p:cNvSpPr/>
          <p:nvPr/>
        </p:nvSpPr>
        <p:spPr>
          <a:xfrm>
            <a:off x="8258765" y="2070436"/>
            <a:ext cx="979064" cy="979064"/>
          </a:xfrm>
          <a:prstGeom prst="noSmoking">
            <a:avLst>
              <a:gd name="adj" fmla="val 81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BD19A6-0103-4773-8ACC-C9CAD87F7115}"/>
              </a:ext>
            </a:extLst>
          </p:cNvPr>
          <p:cNvSpPr txBox="1"/>
          <p:nvPr/>
        </p:nvSpPr>
        <p:spPr>
          <a:xfrm>
            <a:off x="6981641" y="1644736"/>
            <a:ext cx="372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CLEAR SEPARATION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4A9608-0FB7-4D58-B306-D6C2158756D4}"/>
              </a:ext>
            </a:extLst>
          </p:cNvPr>
          <p:cNvSpPr txBox="1"/>
          <p:nvPr/>
        </p:nvSpPr>
        <p:spPr>
          <a:xfrm>
            <a:off x="1141608" y="1644736"/>
            <a:ext cx="372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FLUID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12AD6C-B740-4A7E-9E2E-EC2A491ECB55}"/>
              </a:ext>
            </a:extLst>
          </p:cNvPr>
          <p:cNvCxnSpPr/>
          <p:nvPr/>
        </p:nvCxnSpPr>
        <p:spPr>
          <a:xfrm>
            <a:off x="270588" y="3086824"/>
            <a:ext cx="11670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84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E67F1E-DF6C-4859-B8FE-F3BC4D0A7C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6333023" cy="4048126"/>
          </a:xfrm>
        </p:spPr>
        <p:txBody>
          <a:bodyPr/>
          <a:lstStyle/>
          <a:p>
            <a:r>
              <a:rPr lang="en-US" sz="2400" dirty="0"/>
              <a:t>Engaging thousands of businesses hiding among our everyday members</a:t>
            </a:r>
          </a:p>
          <a:p>
            <a:r>
              <a:rPr lang="en-US" sz="2400" dirty="0"/>
              <a:t>Proven tactics (retail banking), labeled and presented as business banking for small and medium-sized businesses</a:t>
            </a:r>
          </a:p>
          <a:p>
            <a:r>
              <a:rPr lang="en-US" sz="2400" dirty="0"/>
              <a:t>A new calling card for CUs who want to address and evolve their relationship with this audience</a:t>
            </a:r>
          </a:p>
          <a:p>
            <a:r>
              <a:rPr lang="en-US" sz="2400" dirty="0"/>
              <a:t>A CU*Answers freemium on the way to premium business banking for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2C77B-891A-4A6E-9FC0-3108E1B4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BBB48-4329-49B4-93EB-BBFA927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Business banking that will launch 100+ business programs for CU*BASE credit unions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5BE0ACE-5CA0-4B62-8126-9D34BD2FB058}"/>
              </a:ext>
            </a:extLst>
          </p:cNvPr>
          <p:cNvSpPr/>
          <p:nvPr/>
        </p:nvSpPr>
        <p:spPr>
          <a:xfrm>
            <a:off x="7030466" y="330009"/>
            <a:ext cx="3956997" cy="920098"/>
          </a:xfrm>
          <a:prstGeom prst="leftArrow">
            <a:avLst>
              <a:gd name="adj1" fmla="val 50000"/>
              <a:gd name="adj2" fmla="val 8043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Launching later this year!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D88-5858-4177-A165-D55B7E827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8"/>
          <a:stretch/>
        </p:blipFill>
        <p:spPr>
          <a:xfrm>
            <a:off x="7209805" y="2180648"/>
            <a:ext cx="4615676" cy="33523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86990-39C8-4D22-9A0F-FF5366B952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663045"/>
            <a:ext cx="5120916" cy="103410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 vision is to allow every CU*BASE credit union to launch a member business program in the next 3 years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C3B093-5005-4DD0-BEC2-C3EEE7FDF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0575" y="-41112"/>
            <a:ext cx="3990549" cy="16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81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9FFE9B-CD13-456B-9484-F5DDD60D22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5036068" cy="4048126"/>
          </a:xfrm>
        </p:spPr>
        <p:txBody>
          <a:bodyPr/>
          <a:lstStyle/>
          <a:p>
            <a:r>
              <a:rPr lang="en-US" dirty="0"/>
              <a:t>A multi-logon business product for a limited audience</a:t>
            </a:r>
          </a:p>
          <a:p>
            <a:pPr lvl="1"/>
            <a:r>
              <a:rPr lang="en-US" dirty="0"/>
              <a:t>Maybe ??? CUs and ??? business members max</a:t>
            </a:r>
          </a:p>
          <a:p>
            <a:r>
              <a:rPr lang="en-US" dirty="0"/>
              <a:t>Last step will be to bring it up to speed with modules and master navigation controls </a:t>
            </a:r>
          </a:p>
          <a:p>
            <a:pPr lvl="1"/>
            <a:r>
              <a:rPr lang="en-US" dirty="0"/>
              <a:t>More consistency between all three online banking solutions</a:t>
            </a:r>
          </a:p>
          <a:p>
            <a:pPr lvl="1"/>
            <a:r>
              <a:rPr lang="en-US" dirty="0"/>
              <a:t>Coming later this year!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C4FBD-279F-48A7-9C19-E820E3CB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B7A0A-ED35-4E88-B36C-0AE8D22E7D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It’s been a heck of a journey; let’s review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C61B085-D0E5-4CCD-89E5-3580F37732C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99" y="201663"/>
            <a:ext cx="5020704" cy="1255176"/>
          </a:xfrm>
          <a:prstGeom prst="rect">
            <a:avLst/>
          </a:prstGeom>
        </p:spPr>
      </p:pic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3B91CB59-3ABB-4F88-A2EE-A3A378E67C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3"/>
          <a:stretch/>
        </p:blipFill>
        <p:spPr>
          <a:xfrm>
            <a:off x="6372255" y="2205810"/>
            <a:ext cx="5489059" cy="66625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6B1F89-E28B-4E61-9EDE-702B3ED48BD6}"/>
              </a:ext>
            </a:extLst>
          </p:cNvPr>
          <p:cNvCxnSpPr>
            <a:cxnSpLocks/>
          </p:cNvCxnSpPr>
          <p:nvPr/>
        </p:nvCxnSpPr>
        <p:spPr>
          <a:xfrm>
            <a:off x="6249367" y="1990221"/>
            <a:ext cx="0" cy="463563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483DEA81-E6CE-4E86-92D5-955203B958A9}"/>
              </a:ext>
            </a:extLst>
          </p:cNvPr>
          <p:cNvSpPr/>
          <p:nvPr/>
        </p:nvSpPr>
        <p:spPr>
          <a:xfrm>
            <a:off x="6126480" y="3116191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E132AC-D1E0-4702-85B3-EBCB7E1E2BEB}"/>
              </a:ext>
            </a:extLst>
          </p:cNvPr>
          <p:cNvSpPr/>
          <p:nvPr/>
        </p:nvSpPr>
        <p:spPr>
          <a:xfrm>
            <a:off x="6126480" y="3967323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A77CEB-0345-4539-9A8D-66E56D43EE5B}"/>
              </a:ext>
            </a:extLst>
          </p:cNvPr>
          <p:cNvSpPr/>
          <p:nvPr/>
        </p:nvSpPr>
        <p:spPr>
          <a:xfrm>
            <a:off x="6126480" y="4818455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3FB9DE-7E2D-4A0E-9118-C28F8632D1D4}"/>
              </a:ext>
            </a:extLst>
          </p:cNvPr>
          <p:cNvSpPr/>
          <p:nvPr/>
        </p:nvSpPr>
        <p:spPr>
          <a:xfrm>
            <a:off x="6126480" y="5669587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9F1F03-2E7F-4124-B77F-E5887F74F762}"/>
              </a:ext>
            </a:extLst>
          </p:cNvPr>
          <p:cNvSpPr txBox="1"/>
          <p:nvPr/>
        </p:nvSpPr>
        <p:spPr>
          <a:xfrm>
            <a:off x="6406912" y="3018848"/>
            <a:ext cx="585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2014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Launched </a:t>
            </a:r>
            <a:r>
              <a:rPr lang="en-US" sz="2400" b="1" dirty="0">
                <a:solidFill>
                  <a:schemeClr val="accent2"/>
                </a:solidFill>
              </a:rPr>
              <a:t>It’s My Biz 247 </a:t>
            </a:r>
            <a:r>
              <a:rPr lang="en-US" sz="2400" dirty="0">
                <a:solidFill>
                  <a:schemeClr val="accent2"/>
                </a:solidFill>
              </a:rPr>
              <a:t>desktop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BA3865-A878-4CA9-A31A-549E8C43B836}"/>
              </a:ext>
            </a:extLst>
          </p:cNvPr>
          <p:cNvSpPr txBox="1"/>
          <p:nvPr/>
        </p:nvSpPr>
        <p:spPr>
          <a:xfrm>
            <a:off x="6406912" y="3835607"/>
            <a:ext cx="5489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2018 </a:t>
            </a:r>
            <a:r>
              <a:rPr lang="en-US" sz="2400" dirty="0">
                <a:solidFill>
                  <a:schemeClr val="accent2"/>
                </a:solidFill>
              </a:rPr>
              <a:t>Launched </a:t>
            </a:r>
            <a:r>
              <a:rPr lang="en-US" sz="2400" b="1" dirty="0">
                <a:solidFill>
                  <a:schemeClr val="accent2"/>
                </a:solidFill>
              </a:rPr>
              <a:t>It’s My Biz 247 </a:t>
            </a:r>
            <a:r>
              <a:rPr lang="en-US" sz="2400" dirty="0">
                <a:solidFill>
                  <a:schemeClr val="accent2"/>
                </a:solidFill>
              </a:rPr>
              <a:t>mobile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FE65E4-0596-4B98-8FEC-EFA3CDB20EA9}"/>
              </a:ext>
            </a:extLst>
          </p:cNvPr>
          <p:cNvSpPr txBox="1"/>
          <p:nvPr/>
        </p:nvSpPr>
        <p:spPr>
          <a:xfrm>
            <a:off x="6406912" y="4703628"/>
            <a:ext cx="5534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2021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Rebranded to </a:t>
            </a:r>
            <a:r>
              <a:rPr lang="en-US" sz="2400" b="1" dirty="0">
                <a:solidFill>
                  <a:schemeClr val="accent2"/>
                </a:solidFill>
              </a:rPr>
              <a:t>BizLink 247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81D80E-1A3C-498D-9794-D3987BBCAC7E}"/>
              </a:ext>
            </a:extLst>
          </p:cNvPr>
          <p:cNvSpPr txBox="1"/>
          <p:nvPr/>
        </p:nvSpPr>
        <p:spPr>
          <a:xfrm>
            <a:off x="6406911" y="5550406"/>
            <a:ext cx="5324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2021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Active at 20 CUs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         Used by 1,652 members in May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930E7A9-4935-4E49-B2F4-C2D27EFA2ED0}"/>
              </a:ext>
            </a:extLst>
          </p:cNvPr>
          <p:cNvSpPr/>
          <p:nvPr/>
        </p:nvSpPr>
        <p:spPr>
          <a:xfrm>
            <a:off x="6126480" y="1881146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24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B0E6D58-83D6-4D86-850C-CF51FD71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we add features, we’ll always have to consider the fork in the road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44C39-E803-4CF1-AD5E-0FFE9779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53</a:t>
            </a:fld>
            <a:endParaRPr lang="en-US" dirty="0"/>
          </a:p>
        </p:txBody>
      </p:sp>
      <p:pic>
        <p:nvPicPr>
          <p:cNvPr id="18" name="Picture 1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20AA252C-743C-424C-A436-9451E2EFD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 b="16971"/>
          <a:stretch/>
        </p:blipFill>
        <p:spPr>
          <a:xfrm>
            <a:off x="3491318" y="2313919"/>
            <a:ext cx="2101681" cy="510768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D51D5E4-DBC4-48D3-A8AA-5D59C4F37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5" y="2251857"/>
            <a:ext cx="1899762" cy="6655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99BC69-FD1A-4E8C-91BF-3011ECE57A95}"/>
              </a:ext>
            </a:extLst>
          </p:cNvPr>
          <p:cNvCxnSpPr/>
          <p:nvPr/>
        </p:nvCxnSpPr>
        <p:spPr>
          <a:xfrm>
            <a:off x="5945222" y="1763486"/>
            <a:ext cx="0" cy="4509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CB84F44C-2FEC-413D-AD64-3E76D8842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96" y="2188739"/>
            <a:ext cx="2730411" cy="682603"/>
          </a:xfrm>
          <a:prstGeom prst="rect">
            <a:avLst/>
          </a:prstGeom>
        </p:spPr>
      </p:pic>
      <p:pic>
        <p:nvPicPr>
          <p:cNvPr id="23" name="Picture 22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0F03087C-A1DD-41E9-A048-6A05DCF8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 b="16971"/>
          <a:stretch/>
        </p:blipFill>
        <p:spPr>
          <a:xfrm>
            <a:off x="6157084" y="2313919"/>
            <a:ext cx="2101681" cy="510768"/>
          </a:xfrm>
          <a:prstGeom prst="rect">
            <a:avLst/>
          </a:prstGeom>
        </p:spPr>
      </p:pic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BEE5D072-45D8-447D-A975-90DCFA213863}"/>
              </a:ext>
            </a:extLst>
          </p:cNvPr>
          <p:cNvSpPr/>
          <p:nvPr/>
        </p:nvSpPr>
        <p:spPr>
          <a:xfrm>
            <a:off x="2660128" y="2280672"/>
            <a:ext cx="704445" cy="484632"/>
          </a:xfrm>
          <a:prstGeom prst="leftRightArrow">
            <a:avLst>
              <a:gd name="adj1" fmla="val 50000"/>
              <a:gd name="adj2" fmla="val 36523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ACD9B6F-3F9A-4789-AD75-B60FD542C039}"/>
              </a:ext>
            </a:extLst>
          </p:cNvPr>
          <p:cNvSpPr/>
          <p:nvPr/>
        </p:nvSpPr>
        <p:spPr>
          <a:xfrm>
            <a:off x="8397961" y="2267155"/>
            <a:ext cx="704445" cy="484632"/>
          </a:xfrm>
          <a:prstGeom prst="leftRightArrow">
            <a:avLst>
              <a:gd name="adj1" fmla="val 50000"/>
              <a:gd name="adj2" fmla="val 36523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CE3402DA-D873-4E9F-AEB6-D537C628516D}"/>
              </a:ext>
            </a:extLst>
          </p:cNvPr>
          <p:cNvSpPr/>
          <p:nvPr/>
        </p:nvSpPr>
        <p:spPr>
          <a:xfrm>
            <a:off x="8258765" y="2042447"/>
            <a:ext cx="979064" cy="979064"/>
          </a:xfrm>
          <a:prstGeom prst="noSmoking">
            <a:avLst>
              <a:gd name="adj" fmla="val 81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BD19A6-0103-4773-8ACC-C9CAD87F7115}"/>
              </a:ext>
            </a:extLst>
          </p:cNvPr>
          <p:cNvSpPr txBox="1"/>
          <p:nvPr/>
        </p:nvSpPr>
        <p:spPr>
          <a:xfrm>
            <a:off x="6981641" y="1616747"/>
            <a:ext cx="372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CLEAR SEPARATION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4A9608-0FB7-4D58-B306-D6C2158756D4}"/>
              </a:ext>
            </a:extLst>
          </p:cNvPr>
          <p:cNvSpPr txBox="1"/>
          <p:nvPr/>
        </p:nvSpPr>
        <p:spPr>
          <a:xfrm>
            <a:off x="1141608" y="1616747"/>
            <a:ext cx="372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FLUID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12AD6C-B740-4A7E-9E2E-EC2A491ECB55}"/>
              </a:ext>
            </a:extLst>
          </p:cNvPr>
          <p:cNvCxnSpPr/>
          <p:nvPr/>
        </p:nvCxnSpPr>
        <p:spPr>
          <a:xfrm>
            <a:off x="270588" y="3058835"/>
            <a:ext cx="11670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3261-07A2-463D-81DA-FF6BD979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7907" y="3144924"/>
            <a:ext cx="5332764" cy="234614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Consumer to business “jump”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AutoBooks available for both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RDC available for both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Merchant Capture for MyBIZ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Consumer bill pay for both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One URL </a:t>
            </a:r>
            <a:r>
              <a:rPr lang="en-US" sz="2000" dirty="0"/>
              <a:t>(itsme247.com)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Two mobile apps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A14A2-1A1E-40AC-A07B-B7B5AB11C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775" y="3144924"/>
            <a:ext cx="5554285" cy="326560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BizLink 247 cannot jump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AutoBooks available for both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RDC and Merchant Capture for both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Bill pay? </a:t>
            </a:r>
            <a:r>
              <a:rPr lang="en-US" sz="2000" dirty="0"/>
              <a:t>(even I have to check)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Two URLs </a:t>
            </a:r>
            <a:r>
              <a:rPr lang="en-US" sz="2000" dirty="0"/>
              <a:t>(itsme247.com, bizlink247.com)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Two mobile apps</a:t>
            </a:r>
          </a:p>
        </p:txBody>
      </p:sp>
    </p:spTree>
    <p:extLst>
      <p:ext uri="{BB962C8B-B14F-4D97-AF65-F5344CB8AC3E}">
        <p14:creationId xmlns:p14="http://schemas.microsoft.com/office/powerpoint/2010/main" val="2262896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9B629-AC22-4D33-8F86-5F19759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54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7E854F-CCB3-43CD-AD7B-85DA404F82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3" y="1797050"/>
            <a:ext cx="5555874" cy="4683125"/>
          </a:xfrm>
        </p:spPr>
        <p:txBody>
          <a:bodyPr/>
          <a:lstStyle/>
          <a:p>
            <a:r>
              <a:rPr lang="en-US" dirty="0"/>
              <a:t>The BizLink Advisory Board is a partnership between some first-mover CUs and CU*Answers </a:t>
            </a:r>
          </a:p>
          <a:p>
            <a:r>
              <a:rPr lang="en-US" dirty="0"/>
              <a:t>These CUs are building </a:t>
            </a:r>
            <a:r>
              <a:rPr lang="en-US" b="1" dirty="0"/>
              <a:t>brands for business members</a:t>
            </a:r>
            <a:r>
              <a:rPr lang="en-US" dirty="0"/>
              <a:t>, almost to the point of standalone subsidiaries</a:t>
            </a:r>
          </a:p>
          <a:p>
            <a:r>
              <a:rPr lang="en-US" dirty="0"/>
              <a:t>CU*Answers wants to help every CU in our network to have product offerings for businesses as </a:t>
            </a:r>
            <a:br>
              <a:rPr lang="en-US" dirty="0"/>
            </a:br>
            <a:r>
              <a:rPr lang="en-US" dirty="0"/>
              <a:t>part of their total menu of products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6878C7-93ED-4A86-BFCD-64FFA4E4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24" y="-58597"/>
            <a:ext cx="5146990" cy="1854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13E9AE-9E4A-4644-96C3-C31CB6850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944"/>
          <a:stretch/>
        </p:blipFill>
        <p:spPr>
          <a:xfrm>
            <a:off x="7944104" y="735478"/>
            <a:ext cx="3929450" cy="62344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E103A7-33BC-45DB-B9D2-1A0B06B2F19D}"/>
              </a:ext>
            </a:extLst>
          </p:cNvPr>
          <p:cNvSpPr/>
          <p:nvPr/>
        </p:nvSpPr>
        <p:spPr>
          <a:xfrm>
            <a:off x="6941127" y="5590760"/>
            <a:ext cx="5250873" cy="529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cuanswers.com/solutions/bizlink/</a:t>
            </a:r>
          </a:p>
        </p:txBody>
      </p:sp>
    </p:spTree>
    <p:extLst>
      <p:ext uri="{BB962C8B-B14F-4D97-AF65-F5344CB8AC3E}">
        <p14:creationId xmlns:p14="http://schemas.microsoft.com/office/powerpoint/2010/main" val="250080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9B629-AC22-4D33-8F86-5F19759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55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7E854F-CCB3-43CD-AD7B-85DA404F82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5931149" cy="4683125"/>
          </a:xfrm>
        </p:spPr>
        <p:txBody>
          <a:bodyPr/>
          <a:lstStyle/>
          <a:p>
            <a:r>
              <a:rPr lang="en-US" dirty="0"/>
              <a:t>Our internet banking solutions are the gateway for business members to interact with the credit union </a:t>
            </a:r>
          </a:p>
          <a:p>
            <a:r>
              <a:rPr lang="en-US" dirty="0"/>
              <a:t>The products that BizLink are designing are the features for internet and CU*BASE business member services</a:t>
            </a:r>
          </a:p>
          <a:p>
            <a:r>
              <a:rPr lang="en-US" dirty="0"/>
              <a:t>The future will have a greater focus on developing and supporting </a:t>
            </a:r>
            <a:br>
              <a:rPr lang="en-US" dirty="0"/>
            </a:br>
            <a:r>
              <a:rPr lang="en-US" dirty="0"/>
              <a:t>the roadmaps for CUs who wish 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/>
              <a:t>start new business initiatives</a:t>
            </a:r>
          </a:p>
          <a:p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6878C7-93ED-4A86-BFCD-64FFA4E4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24" y="-58597"/>
            <a:ext cx="5146990" cy="1854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13E9AE-9E4A-4644-96C3-C31CB6850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944"/>
          <a:stretch/>
        </p:blipFill>
        <p:spPr>
          <a:xfrm>
            <a:off x="7944104" y="735478"/>
            <a:ext cx="3929450" cy="62344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E103A7-33BC-45DB-B9D2-1A0B06B2F19D}"/>
              </a:ext>
            </a:extLst>
          </p:cNvPr>
          <p:cNvSpPr/>
          <p:nvPr/>
        </p:nvSpPr>
        <p:spPr>
          <a:xfrm>
            <a:off x="6941127" y="5590760"/>
            <a:ext cx="5250873" cy="529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cuanswers.com/solutions/bizlink/</a:t>
            </a:r>
          </a:p>
        </p:txBody>
      </p:sp>
    </p:spTree>
    <p:extLst>
      <p:ext uri="{BB962C8B-B14F-4D97-AF65-F5344CB8AC3E}">
        <p14:creationId xmlns:p14="http://schemas.microsoft.com/office/powerpoint/2010/main" val="1656300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4901011-70DB-45A6-B5CE-18CE25AEEF53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87802878"/>
              </p:ext>
            </p:extLst>
          </p:nvPr>
        </p:nvGraphicFramePr>
        <p:xfrm>
          <a:off x="730250" y="2149474"/>
          <a:ext cx="10991580" cy="42999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116073">
                  <a:extLst>
                    <a:ext uri="{9D8B030D-6E8A-4147-A177-3AD203B41FA5}">
                      <a16:colId xmlns:a16="http://schemas.microsoft.com/office/drawing/2014/main" val="3580264498"/>
                    </a:ext>
                  </a:extLst>
                </a:gridCol>
                <a:gridCol w="5875507">
                  <a:extLst>
                    <a:ext uri="{9D8B030D-6E8A-4147-A177-3AD203B41FA5}">
                      <a16:colId xmlns:a16="http://schemas.microsoft.com/office/drawing/2014/main" val="2973463432"/>
                    </a:ext>
                  </a:extLst>
                </a:gridCol>
              </a:tblGrid>
              <a:tr h="7371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The BizLink Advisory Board’s Focus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CU*Answers’ Focus as to </a:t>
                      </a:r>
                      <a:br>
                        <a:rPr 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Business Member Solutions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837023"/>
                  </a:ext>
                </a:extLst>
              </a:tr>
              <a:tr h="1538372">
                <a:tc>
                  <a:txBody>
                    <a:bodyPr/>
                    <a:lstStyle/>
                    <a:p>
                      <a:r>
                        <a:rPr lang="en-US" dirty="0"/>
                        <a:t>Solutions needed by CUs who have developed business member initiatives, and who consider themselves on the path to sophisticated strategies for the business member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the inspiration and the gateway products for CUs who wish to someday have a developed business member initiative, or who simply want to define a brand to identify with their members who happen to have businesses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509418"/>
                  </a:ext>
                </a:extLst>
              </a:tr>
              <a:tr h="673038">
                <a:tc>
                  <a:txBody>
                    <a:bodyPr/>
                    <a:lstStyle/>
                    <a:p>
                      <a:r>
                        <a:rPr lang="en-US" dirty="0"/>
                        <a:t>2021: 5% of today’s network</a:t>
                      </a:r>
                    </a:p>
                    <a:p>
                      <a:r>
                        <a:rPr lang="en-US" dirty="0"/>
                        <a:t>2022: 20% of the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2021: 20% of today’s network</a:t>
                      </a:r>
                    </a:p>
                    <a:p>
                      <a:r>
                        <a:rPr lang="en-US" dirty="0"/>
                        <a:t>2022: 80% of the 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418069"/>
                  </a:ext>
                </a:extLst>
              </a:tr>
              <a:tr h="389935">
                <a:tc>
                  <a:txBody>
                    <a:bodyPr/>
                    <a:lstStyle/>
                    <a:p>
                      <a:r>
                        <a:rPr lang="en-US" dirty="0"/>
                        <a:t>Working on 5 tactical solutions at a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Working on developing an audience for the future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253699"/>
                  </a:ext>
                </a:extLst>
              </a:tr>
              <a:tr h="961482">
                <a:tc>
                  <a:txBody>
                    <a:bodyPr/>
                    <a:lstStyle/>
                    <a:p>
                      <a:r>
                        <a:rPr lang="en-US" i="1" dirty="0"/>
                        <a:t>Example: </a:t>
                      </a:r>
                      <a:r>
                        <a:rPr lang="en-US" dirty="0"/>
                        <a:t>Develop an integration with </a:t>
                      </a:r>
                      <a:br>
                        <a:rPr lang="en-US" dirty="0"/>
                      </a:br>
                      <a:r>
                        <a:rPr lang="en-US" dirty="0"/>
                        <a:t>Jack Henry’s business member ACH origination 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Example: </a:t>
                      </a:r>
                      <a:r>
                        <a:rPr lang="en-US" dirty="0"/>
                        <a:t>Develop a partnership with Magic-</a:t>
                      </a:r>
                      <a:r>
                        <a:rPr lang="en-US" dirty="0" err="1"/>
                        <a:t>Wrighter’s</a:t>
                      </a:r>
                      <a:r>
                        <a:rPr lang="en-US" dirty="0"/>
                        <a:t> suite as the gateway for business member ACH origination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0096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31874E8-2976-4105-8CD7-69F8DC55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pools of investment capital for the future of business member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417B0-71F0-4810-A417-A58FD41C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481EAB-8648-4129-B4BB-B2B8F16B13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our network uses advisory boards might be key to the success of our inventions</a:t>
            </a:r>
          </a:p>
        </p:txBody>
      </p:sp>
    </p:spTree>
    <p:extLst>
      <p:ext uri="{BB962C8B-B14F-4D97-AF65-F5344CB8AC3E}">
        <p14:creationId xmlns:p14="http://schemas.microsoft.com/office/powerpoint/2010/main" val="1263261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03E355F-2B27-49FA-909D-E40E1CADF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342445"/>
              </p:ext>
            </p:extLst>
          </p:nvPr>
        </p:nvGraphicFramePr>
        <p:xfrm>
          <a:off x="1918265" y="-890925"/>
          <a:ext cx="9680102" cy="658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DC937F8E-43CF-44E7-AE53-1584C7BB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434597"/>
            <a:ext cx="9193257" cy="734244"/>
          </a:xfrm>
        </p:spPr>
        <p:txBody>
          <a:bodyPr/>
          <a:lstStyle/>
          <a:p>
            <a:r>
              <a:rPr lang="en-US" dirty="0"/>
              <a:t>Imagine </a:t>
            </a:r>
            <a:r>
              <a:rPr lang="en-US"/>
              <a:t>this </a:t>
            </a:r>
            <a:br>
              <a:rPr lang="en-US"/>
            </a:br>
            <a:r>
              <a:rPr lang="en-US"/>
              <a:t>for the future...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45592-4663-4751-9E29-A7C2EF65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100062-ABDD-44A9-8DB3-7E90190FC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2139" y="5782750"/>
            <a:ext cx="1983188" cy="914400"/>
          </a:xfrm>
        </p:spPr>
        <p:txBody>
          <a:bodyPr/>
          <a:lstStyle/>
          <a:p>
            <a:r>
              <a:rPr lang="en-US" dirty="0"/>
              <a:t>A project for us all in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62D45-3941-49A6-9213-97374E6D0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461" y="4944212"/>
            <a:ext cx="3271814" cy="259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6D04BA-0D6B-4C61-94AF-622398C9C765}"/>
              </a:ext>
            </a:extLst>
          </p:cNvPr>
          <p:cNvCxnSpPr>
            <a:cxnSpLocks/>
          </p:cNvCxnSpPr>
          <p:nvPr/>
        </p:nvCxnSpPr>
        <p:spPr>
          <a:xfrm>
            <a:off x="6758940" y="1645920"/>
            <a:ext cx="0" cy="204216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95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4998-3C29-4396-BDED-6C4332EA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Xpress Teller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1D976-5A56-4930-81BB-BC11C13C0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second teller platform for CU*BASE</a:t>
            </a:r>
          </a:p>
          <a:p>
            <a:r>
              <a:rPr lang="en-US" dirty="0"/>
              <a:t>new search engine</a:t>
            </a:r>
          </a:p>
          <a:p>
            <a:r>
              <a:rPr lang="en-US" dirty="0"/>
              <a:t>Vertical receipts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46F14-F216-4F60-96EA-2C4A052DEC45}"/>
              </a:ext>
            </a:extLst>
          </p:cNvPr>
          <p:cNvSpPr txBox="1"/>
          <p:nvPr/>
        </p:nvSpPr>
        <p:spPr>
          <a:xfrm>
            <a:off x="268392" y="2046684"/>
            <a:ext cx="6291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“It’s a different cat altogether...Xpress Teller is more than just a new tool; it represents a whole new strategy for your front line.”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922A4-F9F0-48B6-980F-5327F565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E8F6DAB-5990-4D15-AE74-E9663923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Xpress Teller</a:t>
            </a:r>
            <a:br>
              <a:rPr lang="en-US" dirty="0"/>
            </a:br>
            <a:r>
              <a:rPr lang="en-US" sz="2400" dirty="0"/>
              <a:t>An </a:t>
            </a:r>
            <a:r>
              <a:rPr lang="en-US" sz="2400" i="1" dirty="0"/>
              <a:t>alternative </a:t>
            </a:r>
            <a:r>
              <a:rPr lang="en-US" sz="2400" dirty="0"/>
              <a:t>future, not the </a:t>
            </a:r>
            <a:r>
              <a:rPr lang="en-US" sz="2400" i="1" dirty="0"/>
              <a:t>only </a:t>
            </a:r>
            <a:r>
              <a:rPr lang="en-US" sz="2400" dirty="0"/>
              <a:t>future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9F709-AFA3-4F15-BFC5-8B272D614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3" y="2149475"/>
            <a:ext cx="4924777" cy="4022724"/>
          </a:xfrm>
        </p:spPr>
        <p:txBody>
          <a:bodyPr/>
          <a:lstStyle/>
          <a:p>
            <a:r>
              <a:rPr lang="en-US" dirty="0"/>
              <a:t>The shakedown cruise has only just begun</a:t>
            </a:r>
          </a:p>
          <a:p>
            <a:pPr lvl="1"/>
            <a:r>
              <a:rPr lang="en-US" dirty="0"/>
              <a:t>Our 4 beta CUs accessed the tool 1,420 times during May</a:t>
            </a:r>
          </a:p>
          <a:p>
            <a:pPr lvl="1"/>
            <a:r>
              <a:rPr lang="en-US" dirty="0"/>
              <a:t>34 CUs at least tried it during the first couple days of June (19 CU*A, 15 S-4)</a:t>
            </a:r>
          </a:p>
          <a:p>
            <a:pPr lvl="1"/>
            <a:r>
              <a:rPr lang="en-US" dirty="0"/>
              <a:t>A GOLD update on June 6 tweaked a few things based on early feedback</a:t>
            </a:r>
          </a:p>
          <a:p>
            <a:r>
              <a:rPr lang="en-US" dirty="0"/>
              <a:t>Earnings Edge has done 15 engagements so far with CUs, helping them dig deeper and develop their strategies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784F1E-5EFC-465E-B504-014CA96FA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0476" y="2149475"/>
            <a:ext cx="4073684" cy="4022724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>
                <a:solidFill>
                  <a:schemeClr val="accent3">
                    <a:lumMod val="75000"/>
                  </a:schemeClr>
                </a:solidFill>
              </a:rPr>
              <a:t>Let’s take a look...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82571-C5B3-4EEE-A104-3AC27553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59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6FDE8C-60FA-4EE8-9527-D242AFE89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7652" y="5782750"/>
            <a:ext cx="5434362" cy="914400"/>
          </a:xfrm>
        </p:spPr>
        <p:txBody>
          <a:bodyPr/>
          <a:lstStyle/>
          <a:p>
            <a:r>
              <a:rPr lang="en-US" dirty="0"/>
              <a:t>This is the first of several Xpress Teller how-to videos we are planning...stay tuned to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ondemand.cuanswers.com</a:t>
            </a:r>
            <a:r>
              <a:rPr lang="en-US" dirty="0"/>
              <a:t> for more!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819F25D-89D2-4C6B-8666-86832E6C5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new foundation for a decade of innovation and evolution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B92B6F8-DF99-4F94-8FE5-F1B0BD562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76" y="2635416"/>
            <a:ext cx="3871416" cy="2808820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9201C9F-AA3C-4AFE-B4A7-E10CD28B09DC}"/>
              </a:ext>
            </a:extLst>
          </p:cNvPr>
          <p:cNvSpPr/>
          <p:nvPr/>
        </p:nvSpPr>
        <p:spPr>
          <a:xfrm rot="5400000">
            <a:off x="8427103" y="3621394"/>
            <a:ext cx="593388" cy="559340"/>
          </a:xfrm>
          <a:prstGeom prst="triangl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3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D0F502-A803-4C75-94AC-08DD7CF55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74" y="2198930"/>
            <a:ext cx="3245113" cy="4320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15B6C-0EF2-4A19-ACC3-908FB8BAF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" t="8358" r="8311" b="63973"/>
          <a:stretch/>
        </p:blipFill>
        <p:spPr>
          <a:xfrm>
            <a:off x="823965" y="165111"/>
            <a:ext cx="8259746" cy="2333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0824D-F8DA-4F2C-9A9A-C6AEC0BF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31" y="2836285"/>
            <a:ext cx="7327949" cy="33735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F27CA7-5B97-41A4-BA8A-EEC6A8192EC8}"/>
              </a:ext>
            </a:extLst>
          </p:cNvPr>
          <p:cNvSpPr txBox="1"/>
          <p:nvPr/>
        </p:nvSpPr>
        <p:spPr>
          <a:xfrm>
            <a:off x="3305078" y="165112"/>
            <a:ext cx="445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45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CU*Answers Daily Census</a:t>
            </a:r>
          </a:p>
        </p:txBody>
      </p:sp>
      <p:pic>
        <p:nvPicPr>
          <p:cNvPr id="6" name="Picture 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64EF995C-331B-4842-8CC7-3B3363F66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644" y="-1197762"/>
            <a:ext cx="9862388" cy="856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F61228-876B-4027-B81F-35093BB17B9F}"/>
              </a:ext>
            </a:extLst>
          </p:cNvPr>
          <p:cNvSpPr txBox="1"/>
          <p:nvPr/>
        </p:nvSpPr>
        <p:spPr>
          <a:xfrm>
            <a:off x="2165255" y="1943754"/>
            <a:ext cx="50419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don’t want to lament about the last 14 months...</a:t>
            </a:r>
          </a:p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just want to blow it all up, analyze the pieces, and dream about where to go from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B04BD6-8AB8-481F-B9B8-8E82DC4C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9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59C08A-06FA-41BA-A0F7-442E65646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574" y="2212507"/>
            <a:ext cx="5400802" cy="698351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Xpress Teller</a:t>
            </a:r>
            <a:endParaRPr lang="en-US" sz="32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5A7D99-97A1-4A0B-AAB6-BB1848302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574" y="2910860"/>
            <a:ext cx="5400802" cy="307388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400" dirty="0"/>
              <a:t>Where’s the transfer proc code?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How do I get to Cross Sales and Trackers and Wrap-up Codes?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How do I get to Phone Op?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Where’s transaction history?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It doesn’t ask for name ID?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Where’s balance forward?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Why only 20 checks at a time?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34236-1746-4CA0-A029-A517E876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Feedback so far on Xpress Teller and the new search engine in XT and Inquiry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3F2446-4F49-4906-807D-160D124C1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836" y="2212507"/>
            <a:ext cx="5179682" cy="69835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New Search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37921-102E-4B90-B1DB-4BF18FD39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4836" y="2910860"/>
            <a:ext cx="5179682" cy="3073880"/>
          </a:xfrm>
        </p:spPr>
        <p:txBody>
          <a:bodyPr/>
          <a:lstStyle/>
          <a:p>
            <a:r>
              <a:rPr lang="en-US" dirty="0"/>
              <a:t>Everyone loves the phone number, email, and driver’s license searches </a:t>
            </a:r>
          </a:p>
          <a:p>
            <a:r>
              <a:rPr lang="en-US" dirty="0"/>
              <a:t>Everyone hates the name searches</a:t>
            </a:r>
          </a:p>
          <a:p>
            <a:pPr lvl="1"/>
            <a:r>
              <a:rPr lang="en-US" dirty="0"/>
              <a:t>Yep, we’re making tweaks to improve how these work!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15215B-7998-4E95-B0AB-EBCDBE3D5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As predicted, “make it more like regular teller” tops the list!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6FE26-4E20-4267-805F-833B1214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01C5A-E9C9-4838-8955-156153CDF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686" y="5667588"/>
            <a:ext cx="3164581" cy="1068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16CA7B-1848-48E9-A5B5-C3F38A198CFE}"/>
              </a:ext>
            </a:extLst>
          </p:cNvPr>
          <p:cNvSpPr txBox="1"/>
          <p:nvPr/>
        </p:nvSpPr>
        <p:spPr>
          <a:xfrm>
            <a:off x="6640287" y="6259286"/>
            <a:ext cx="197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4"/>
                </a:solidFill>
              </a:rPr>
              <a:t>(This is what everyone </a:t>
            </a:r>
            <a:r>
              <a:rPr lang="en-US" sz="1200" dirty="0">
                <a:solidFill>
                  <a:schemeClr val="accent4"/>
                </a:solidFill>
              </a:rPr>
              <a:t>thought </a:t>
            </a:r>
            <a:r>
              <a:rPr lang="en-US" sz="1200" i="1" dirty="0">
                <a:solidFill>
                  <a:schemeClr val="accent4"/>
                </a:solidFill>
              </a:rPr>
              <a:t>they wanted)</a:t>
            </a:r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9B05C7F-AEF7-4E67-A3DB-33C4F3F06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22" y="5940335"/>
            <a:ext cx="2661485" cy="917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7ACC533-0EA4-4066-8183-280FE1C6D9C8}"/>
              </a:ext>
            </a:extLst>
          </p:cNvPr>
          <p:cNvSpPr/>
          <p:nvPr/>
        </p:nvSpPr>
        <p:spPr>
          <a:xfrm>
            <a:off x="8610601" y="6352162"/>
            <a:ext cx="524636" cy="20998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73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8B0CF5B-C90F-4C0C-9E47-BAFBF3F70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</a:t>
            </a:r>
            <a:br>
              <a:rPr lang="en-US" dirty="0"/>
            </a:br>
            <a:r>
              <a:rPr lang="en-US" dirty="0"/>
              <a:t>Xpress Teller?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189F34-A8D8-4674-8A8D-978E5A6C3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5111696" cy="4022724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400" dirty="0"/>
              <a:t>Printing checks/money orders to remote printers for new tellerless branch strategies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Transaction limits by teller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Different privacy controls and ID verification tools for shared branch members 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New receipt printing options and controls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Other new functionality that’s </a:t>
            </a:r>
            <a:r>
              <a:rPr lang="en-US" sz="2400" b="1" dirty="0"/>
              <a:t>unique to Xpress Teller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7B713-E807-4FF2-A0F2-ACA3DF51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61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4C2A4D-61FB-4BFF-BAB8-7C4AC3824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5549928" cy="342968"/>
          </a:xfrm>
        </p:spPr>
        <p:txBody>
          <a:bodyPr/>
          <a:lstStyle/>
          <a:p>
            <a:r>
              <a:rPr lang="en-US" dirty="0"/>
              <a:t>Working together to build something </a:t>
            </a:r>
            <a:r>
              <a:rPr lang="en-US" i="1" dirty="0"/>
              <a:t>new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B8287-E3AB-4F7A-B1A0-CE5397C9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005" y="987396"/>
            <a:ext cx="5478261" cy="58706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0A1B58-C26C-4B13-9307-B367BA5426BB}"/>
              </a:ext>
            </a:extLst>
          </p:cNvPr>
          <p:cNvSpPr txBox="1"/>
          <p:nvPr/>
        </p:nvSpPr>
        <p:spPr>
          <a:xfrm>
            <a:off x="6092003" y="6172199"/>
            <a:ext cx="6099997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open.cuanswers.com/XpressTeller</a:t>
            </a:r>
          </a:p>
        </p:txBody>
      </p:sp>
    </p:spTree>
    <p:extLst>
      <p:ext uri="{BB962C8B-B14F-4D97-AF65-F5344CB8AC3E}">
        <p14:creationId xmlns:p14="http://schemas.microsoft.com/office/powerpoint/2010/main" val="2324506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47BE-766C-4B28-A730-39AB08773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Don’t mistake our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98797-23CD-42C5-8A96-17A0A8CCD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249" y="3860623"/>
            <a:ext cx="11073824" cy="2744534"/>
          </a:xfrm>
        </p:spPr>
        <p:txBody>
          <a:bodyPr/>
          <a:lstStyle/>
          <a:p>
            <a:r>
              <a:rPr lang="en-US" sz="2400" dirty="0"/>
              <a:t>Current focus group for our </a:t>
            </a:r>
            <a:br>
              <a:rPr lang="en-US" sz="2400" dirty="0"/>
            </a:br>
            <a:r>
              <a:rPr lang="en-US" sz="2400" dirty="0"/>
              <a:t>soup-to-nuts teller</a:t>
            </a:r>
          </a:p>
          <a:p>
            <a:r>
              <a:rPr lang="en-US" sz="2400" dirty="0"/>
              <a:t>We’re listening to this group </a:t>
            </a:r>
            <a:br>
              <a:rPr lang="en-US" sz="2400" dirty="0"/>
            </a:br>
            <a:r>
              <a:rPr lang="en-US" sz="2400" dirty="0"/>
              <a:t>about </a:t>
            </a:r>
            <a:r>
              <a:rPr lang="en-US" sz="2400" i="1" dirty="0"/>
              <a:t>this</a:t>
            </a:r>
            <a:r>
              <a:rPr lang="en-US" sz="2400" dirty="0"/>
              <a:t> solution</a:t>
            </a:r>
          </a:p>
          <a:p>
            <a:pPr>
              <a:spcBef>
                <a:spcPts val="3000"/>
              </a:spcBef>
              <a:buClr>
                <a:schemeClr val="accent6"/>
              </a:buClr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But we’re not listening to one group about the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other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solution</a:t>
            </a:r>
            <a:r>
              <a:rPr lang="en-US" sz="2800" dirty="0">
                <a:solidFill>
                  <a:schemeClr val="accent6"/>
                </a:solidFill>
                <a:sym typeface="Wingdings 3" panose="05040102010807070707" pitchFamily="18" charset="2"/>
              </a:rPr>
              <a:t>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D0726-68B5-4FF5-9097-337A951DB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1078" y="3860623"/>
            <a:ext cx="5119688" cy="2373923"/>
          </a:xfrm>
        </p:spPr>
        <p:txBody>
          <a:bodyPr/>
          <a:lstStyle/>
          <a:p>
            <a:r>
              <a:rPr lang="en-US" sz="2400" dirty="0"/>
              <a:t>New focus group of dreamers and a growing list of converts</a:t>
            </a:r>
          </a:p>
          <a:p>
            <a:r>
              <a:rPr lang="en-US" sz="2400" dirty="0"/>
              <a:t>We’re listening to this group about </a:t>
            </a:r>
            <a:r>
              <a:rPr lang="en-US" sz="2400" i="1" dirty="0"/>
              <a:t>this</a:t>
            </a:r>
            <a:r>
              <a:rPr lang="en-US" sz="2400" dirty="0"/>
              <a:t> 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3E649-A034-42B2-8294-1D5715B2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48689B1-D6B5-4D6B-ABF4-C1FAE49BD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We’re excited to be off to the races, but we’re on two different racetracks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14ED9-EE20-41BA-97DF-845534A14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7944"/>
          <a:stretch/>
        </p:blipFill>
        <p:spPr>
          <a:xfrm>
            <a:off x="1228350" y="2129224"/>
            <a:ext cx="4288196" cy="1417845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EA39BF2A-E8E4-442E-8E7C-DAEE4AF93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70915" y="2258431"/>
            <a:ext cx="1436256" cy="134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0B67C-7AE5-421B-83FA-51EE78E5F92C}"/>
              </a:ext>
            </a:extLst>
          </p:cNvPr>
          <p:cNvSpPr/>
          <p:nvPr/>
        </p:nvSpPr>
        <p:spPr>
          <a:xfrm>
            <a:off x="719525" y="3135088"/>
            <a:ext cx="5128616" cy="7134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CU*BASE Teller Line Posting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DD37B-4EE9-4231-B9D9-4D190F8BEF8B}"/>
              </a:ext>
            </a:extLst>
          </p:cNvPr>
          <p:cNvSpPr/>
          <p:nvPr/>
        </p:nvSpPr>
        <p:spPr>
          <a:xfrm>
            <a:off x="6401079" y="3135088"/>
            <a:ext cx="5128616" cy="7134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CU*BASE Xpress Teller</a:t>
            </a:r>
          </a:p>
        </p:txBody>
      </p:sp>
    </p:spTree>
    <p:extLst>
      <p:ext uri="{BB962C8B-B14F-4D97-AF65-F5344CB8AC3E}">
        <p14:creationId xmlns:p14="http://schemas.microsoft.com/office/powerpoint/2010/main" val="28283327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0CD489-298C-4FE8-8317-2B4D296F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of wish list items...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D6A22-9EEB-4E52-B1A4-CE8A60D1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63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CD490E-D09E-4FD3-845A-D4DA6AF70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Coming this fall in Xpress teller: CLEAN UP PHOTO IMAGES IN YOUR VAULT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D72D2E-2307-4B99-B588-E5FEDE243D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3233001" cy="4683125"/>
          </a:xfrm>
        </p:spPr>
        <p:txBody>
          <a:bodyPr/>
          <a:lstStyle/>
          <a:p>
            <a:r>
              <a:rPr lang="en-US" sz="2400" dirty="0"/>
              <a:t>We’re adding a new “Edit” tool to Xpress Teller</a:t>
            </a:r>
          </a:p>
          <a:p>
            <a:r>
              <a:rPr lang="en-US" sz="2400" dirty="0"/>
              <a:t>Zoom, rotate, or crop photo ID images so they’ll look their best on the Xpress Teller ID Verification screen</a:t>
            </a:r>
          </a:p>
          <a:p>
            <a:pPr lvl="1"/>
            <a:r>
              <a:rPr lang="en-US" dirty="0"/>
              <a:t>Changes are saved as a separate image in the vault</a:t>
            </a:r>
          </a:p>
          <a:p>
            <a:endParaRPr lang="en-US" sz="24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4E959F-72B4-419F-8C19-CC8F518A1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0560" y="5660830"/>
            <a:ext cx="3783054" cy="914400"/>
          </a:xfrm>
        </p:spPr>
        <p:txBody>
          <a:bodyPr/>
          <a:lstStyle/>
          <a:p>
            <a:pPr algn="l"/>
            <a:r>
              <a:rPr lang="en-US" dirty="0"/>
              <a:t>Brought to you by:</a:t>
            </a:r>
          </a:p>
          <a:p>
            <a:endParaRPr lang="en-US" dirty="0"/>
          </a:p>
        </p:txBody>
      </p:sp>
      <p:pic>
        <p:nvPicPr>
          <p:cNvPr id="13" name="Picture 12" descr="Calendar&#10;&#10;Description automatically generated with low confidence">
            <a:extLst>
              <a:ext uri="{FF2B5EF4-FFF2-40B4-BE49-F238E27FC236}">
                <a16:creationId xmlns:a16="http://schemas.microsoft.com/office/drawing/2014/main" id="{36B195EA-C053-4D3C-9A0E-3D9E1BEE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04" y="1745472"/>
            <a:ext cx="6844904" cy="358256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B1559E5E-1A25-4F04-83F6-F9DD907BC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73" y="6116085"/>
            <a:ext cx="3551394" cy="6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8B0CF5B-C90F-4C0C-9E47-BAFBF3F70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the new </a:t>
            </a:r>
            <a:br>
              <a:rPr lang="en-US" dirty="0"/>
            </a:br>
            <a:r>
              <a:rPr lang="en-US" dirty="0"/>
              <a:t>search engine?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189F34-A8D8-4674-8A8D-978E5A6C3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5478260" cy="4022724"/>
          </a:xfrm>
        </p:spPr>
        <p:txBody>
          <a:bodyPr/>
          <a:lstStyle/>
          <a:p>
            <a:r>
              <a:rPr lang="en-US" sz="2400" dirty="0"/>
              <a:t>Improved name searches and advanced search controls</a:t>
            </a:r>
          </a:p>
          <a:p>
            <a:r>
              <a:rPr lang="en-US" sz="2400" dirty="0"/>
              <a:t>New workflow controls for configuring search settings</a:t>
            </a:r>
          </a:p>
          <a:p>
            <a:r>
              <a:rPr lang="en-US" sz="2400" dirty="0"/>
              <a:t>Adding the engine to other places in CU*BASE as the new global search</a:t>
            </a:r>
          </a:p>
          <a:p>
            <a:r>
              <a:rPr lang="en-US" sz="2400" dirty="0"/>
              <a:t>Search in more places? </a:t>
            </a:r>
            <a:br>
              <a:rPr lang="en-US" sz="2400" dirty="0"/>
            </a:br>
            <a:r>
              <a:rPr lang="en-US" sz="2000" dirty="0"/>
              <a:t>(VIN#?  Street address? Closed accounts?)</a:t>
            </a: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7B713-E807-4FF2-A0F2-ACA3DF51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64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4C2A4D-61FB-4BFF-BAB8-7C4AC3824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5605912" cy="342968"/>
          </a:xfrm>
        </p:spPr>
        <p:txBody>
          <a:bodyPr/>
          <a:lstStyle/>
          <a:p>
            <a:r>
              <a:rPr lang="en-US" dirty="0"/>
              <a:t>Working together to build something </a:t>
            </a:r>
            <a:r>
              <a:rPr lang="en-US" i="1" dirty="0"/>
              <a:t>new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52AE8-D9F8-480C-A4E1-F03D87DDC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005" y="1001928"/>
            <a:ext cx="5478261" cy="58560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FF7137-44E4-4D3B-983A-0A30993CB750}"/>
              </a:ext>
            </a:extLst>
          </p:cNvPr>
          <p:cNvSpPr txBox="1"/>
          <p:nvPr/>
        </p:nvSpPr>
        <p:spPr>
          <a:xfrm>
            <a:off x="5641023" y="6161637"/>
            <a:ext cx="6550977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open.cuanswers.com/NewSearch2021</a:t>
            </a:r>
          </a:p>
        </p:txBody>
      </p:sp>
    </p:spTree>
    <p:extLst>
      <p:ext uri="{BB962C8B-B14F-4D97-AF65-F5344CB8AC3E}">
        <p14:creationId xmlns:p14="http://schemas.microsoft.com/office/powerpoint/2010/main" val="671435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6F04D-5E31-4FBC-BFB9-0556A2BFA34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487967"/>
            <a:ext cx="5577244" cy="3709633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7</a:t>
            </a:r>
            <a:r>
              <a:rPr lang="en-US" dirty="0"/>
              <a:t> CUs are active now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66</a:t>
            </a:r>
            <a:r>
              <a:rPr lang="en-US" dirty="0"/>
              <a:t> CUs currently in the pipeline </a:t>
            </a:r>
          </a:p>
          <a:p>
            <a:pPr lvl="1"/>
            <a:r>
              <a:rPr lang="en-US" dirty="0"/>
              <a:t>Will convert in the next 90-120 days</a:t>
            </a:r>
          </a:p>
          <a:p>
            <a:r>
              <a:rPr lang="en-US" dirty="0"/>
              <a:t>What’s next?</a:t>
            </a:r>
          </a:p>
          <a:p>
            <a:pPr lvl="1"/>
            <a:r>
              <a:rPr lang="en-US" dirty="0"/>
              <a:t>More controls for what prints in the account balance summary</a:t>
            </a:r>
          </a:p>
          <a:p>
            <a:pPr lvl="1"/>
            <a:r>
              <a:rPr lang="en-US" dirty="0"/>
              <a:t>Native </a:t>
            </a:r>
            <a:r>
              <a:rPr lang="en-US" dirty="0" err="1"/>
              <a:t>eReceipts</a:t>
            </a:r>
            <a:r>
              <a:rPr lang="en-US" dirty="0"/>
              <a:t> with receipt review and signature right on the GOLD screen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82678-D4D4-49DC-8015-D3D7ACB2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Receipts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06A81-6AC6-47DA-BA5C-2B80BC7A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462B72E-DC22-4CB0-ACE7-E9DB4B309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5577244" cy="342968"/>
          </a:xfrm>
        </p:spPr>
        <p:txBody>
          <a:bodyPr/>
          <a:lstStyle/>
          <a:p>
            <a:r>
              <a:rPr lang="en-US" dirty="0"/>
              <a:t>Born from Xpress teller designs, but used across all of CU*BASE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A47F4F-E12A-43B7-8F1B-163FA8CA1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006" y="1438055"/>
            <a:ext cx="5478261" cy="49910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958E-5A6E-4718-9D63-D503689589BD}"/>
              </a:ext>
            </a:extLst>
          </p:cNvPr>
          <p:cNvSpPr txBox="1"/>
          <p:nvPr/>
        </p:nvSpPr>
        <p:spPr>
          <a:xfrm>
            <a:off x="5066523" y="6161637"/>
            <a:ext cx="712547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store.cuanswers.com/product/vertical-receipts/</a:t>
            </a:r>
          </a:p>
        </p:txBody>
      </p:sp>
    </p:spTree>
    <p:extLst>
      <p:ext uri="{BB962C8B-B14F-4D97-AF65-F5344CB8AC3E}">
        <p14:creationId xmlns:p14="http://schemas.microsoft.com/office/powerpoint/2010/main" val="287857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4DF4DE-C769-4ED2-9A47-F4398D11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of what’s next...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B3C6C-CBCA-45A6-B42B-8A92ACDE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E12E3E-0C2B-41ED-985B-230715E62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a native engine for receipts...on the way to many end points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F6CEB5-CD5E-4FC0-84AE-3E3D665570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3" y="1806381"/>
            <a:ext cx="5014698" cy="4683125"/>
          </a:xfrm>
        </p:spPr>
        <p:txBody>
          <a:bodyPr/>
          <a:lstStyle/>
          <a:p>
            <a:r>
              <a:rPr lang="en-US" dirty="0"/>
              <a:t>Give the programming team an inch and they’ll take a mile...</a:t>
            </a:r>
          </a:p>
          <a:p>
            <a:r>
              <a:rPr lang="en-US" dirty="0"/>
              <a:t>Every great idea for Xpress Teller leads to conversations about what </a:t>
            </a:r>
            <a:r>
              <a:rPr lang="en-US" i="1" dirty="0"/>
              <a:t>else </a:t>
            </a:r>
            <a:r>
              <a:rPr lang="en-US" dirty="0"/>
              <a:t>we could do </a:t>
            </a:r>
          </a:p>
          <a:p>
            <a:r>
              <a:rPr lang="en-US" dirty="0"/>
              <a:t>Not only in soup-to-nuts teller, but in almost every other member contact channel, such as a mobile app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C0BACB-6353-4462-85DA-C9C679E589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81936" y="5782750"/>
            <a:ext cx="4890078" cy="914400"/>
          </a:xfrm>
        </p:spPr>
        <p:txBody>
          <a:bodyPr/>
          <a:lstStyle/>
          <a:p>
            <a:r>
              <a:rPr lang="en-US" dirty="0"/>
              <a:t>And here I thought receipts were a dying idea...until the other day when a CU*BASE receipt printed on an NCR ITM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FFA5D1-CFDF-4DDA-943A-407F52AF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26" y="2183364"/>
            <a:ext cx="4847216" cy="27265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1174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4DF4DE-C769-4ED2-9A47-F4398D11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of what’s next...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B3C6C-CBCA-45A6-B42B-8A92ACDE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E12E3E-0C2B-41ED-985B-230715E62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a native engine for receipts...on the way to many end points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F6CEB5-CD5E-4FC0-84AE-3E3D665570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5537213" cy="4683125"/>
          </a:xfrm>
        </p:spPr>
        <p:txBody>
          <a:bodyPr/>
          <a:lstStyle/>
          <a:p>
            <a:r>
              <a:rPr lang="en-US" dirty="0"/>
              <a:t>Reaching into eDOC vaults to deliver receipt images to CU*BASE GOLD, </a:t>
            </a:r>
            <a:r>
              <a:rPr lang="en-US" dirty="0" err="1"/>
              <a:t>ITMs</a:t>
            </a:r>
            <a:r>
              <a:rPr lang="en-US" dirty="0"/>
              <a:t>, </a:t>
            </a:r>
            <a:r>
              <a:rPr lang="en-US" b="1" dirty="0"/>
              <a:t>It’s Me 247</a:t>
            </a:r>
            <a:r>
              <a:rPr lang="en-US" dirty="0"/>
              <a:t>, and your member’s mobile phone</a:t>
            </a:r>
          </a:p>
          <a:p>
            <a:r>
              <a:rPr lang="en-US" dirty="0"/>
              <a:t>Converting eDOC from a third-party fixed vision to one where a collaborative piece of software, owned by the network, can innovate anywhere in the network</a:t>
            </a:r>
          </a:p>
          <a:p>
            <a:r>
              <a:rPr lang="en-US" dirty="0"/>
              <a:t>Beta-testing by fall 2022, full-out launch spring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E2D64B-5F38-4F11-8F69-B7CBA384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200" y="1797050"/>
            <a:ext cx="4169754" cy="44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52BCBC-D6E1-4C4F-BA04-DD95DF6DF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0" y="3852954"/>
            <a:ext cx="8623913" cy="1846144"/>
          </a:xfrm>
        </p:spPr>
        <p:txBody>
          <a:bodyPr/>
          <a:lstStyle/>
          <a:p>
            <a:r>
              <a:rPr lang="en-US" dirty="0"/>
              <a:t>It takes time to get around to what we </a:t>
            </a:r>
            <a:r>
              <a:rPr lang="en-US" i="1" dirty="0"/>
              <a:t>really </a:t>
            </a:r>
            <a:r>
              <a:rPr lang="en-US" dirty="0"/>
              <a:t>want to do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3E217E-3C89-4AB3-8F03-8D516BC396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When it comes to lending, Where will CU*BASE focus in the next couple of years?</a:t>
            </a:r>
          </a:p>
        </p:txBody>
      </p:sp>
    </p:spTree>
    <p:extLst>
      <p:ext uri="{BB962C8B-B14F-4D97-AF65-F5344CB8AC3E}">
        <p14:creationId xmlns:p14="http://schemas.microsoft.com/office/powerpoint/2010/main" val="40581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95306-21F9-4F26-BA76-5D7FB2C68134}"/>
              </a:ext>
            </a:extLst>
          </p:cNvPr>
          <p:cNvSpPr/>
          <p:nvPr/>
        </p:nvSpPr>
        <p:spPr>
          <a:xfrm>
            <a:off x="821094" y="2148653"/>
            <a:ext cx="2972009" cy="5292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9B3F09-B2E4-4389-B708-B7427FADCF47}"/>
              </a:ext>
            </a:extLst>
          </p:cNvPr>
          <p:cNvSpPr/>
          <p:nvPr/>
        </p:nvSpPr>
        <p:spPr>
          <a:xfrm>
            <a:off x="4167167" y="2148653"/>
            <a:ext cx="2972009" cy="529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F78E5E-18D5-47CE-BAAF-56F547A80930}"/>
              </a:ext>
            </a:extLst>
          </p:cNvPr>
          <p:cNvSpPr/>
          <p:nvPr/>
        </p:nvSpPr>
        <p:spPr>
          <a:xfrm>
            <a:off x="7604759" y="2148653"/>
            <a:ext cx="3993191" cy="5292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76116E-4948-4E69-B18B-A56B4C2A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Lender*VP’s concerns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0A111-0D95-49ED-BC1E-54EE331AA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189282" cy="4022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Third-party LOS</a:t>
            </a:r>
          </a:p>
          <a:p>
            <a:r>
              <a:rPr lang="en-US" sz="2400" dirty="0"/>
              <a:t>Across the desk</a:t>
            </a:r>
          </a:p>
          <a:p>
            <a:r>
              <a:rPr lang="en-US" sz="2400" dirty="0"/>
              <a:t>Via the internet</a:t>
            </a:r>
          </a:p>
          <a:p>
            <a:r>
              <a:rPr lang="en-US" sz="2400" dirty="0"/>
              <a:t>Exposing more decision models </a:t>
            </a:r>
          </a:p>
          <a:p>
            <a:r>
              <a:rPr lang="en-US" sz="2400" dirty="0"/>
              <a:t>Deepening integrations</a:t>
            </a:r>
          </a:p>
          <a:p>
            <a:r>
              <a:rPr lang="en-US" sz="2400" dirty="0"/>
              <a:t>Keeping up with the Joneses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01399D-D9AD-4436-8246-316F6ABFB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063528" cy="4022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Native LOS</a:t>
            </a:r>
          </a:p>
          <a:p>
            <a:r>
              <a:rPr lang="en-US" sz="2400" dirty="0"/>
              <a:t>Across the desk</a:t>
            </a:r>
          </a:p>
          <a:p>
            <a:r>
              <a:rPr lang="en-US" sz="2400" dirty="0"/>
              <a:t>Via the internet</a:t>
            </a:r>
          </a:p>
          <a:p>
            <a:r>
              <a:rPr lang="en-US" sz="2400" dirty="0"/>
              <a:t>Evolving CLR Path</a:t>
            </a:r>
          </a:p>
          <a:p>
            <a:r>
              <a:rPr lang="en-US" sz="2400" dirty="0"/>
              <a:t>Competing with 3</a:t>
            </a:r>
            <a:r>
              <a:rPr lang="en-US" sz="2400" baseline="30000" dirty="0"/>
              <a:t>rd</a:t>
            </a:r>
            <a:r>
              <a:rPr lang="en-US" sz="2400" dirty="0"/>
              <a:t> party LOS solutions</a:t>
            </a:r>
          </a:p>
          <a:p>
            <a:r>
              <a:rPr lang="en-US" sz="2400" dirty="0"/>
              <a:t>Redefining lending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40A2-FA88-4128-9121-9028CCA5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69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857F9-9460-4A38-BD84-134E3E66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the past 3 years, we have been looking for an opening to change it all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D09AFB-F94E-436F-93A3-208E25C425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04759" y="2148653"/>
            <a:ext cx="3993191" cy="4184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Servicing Loans</a:t>
            </a:r>
          </a:p>
          <a:p>
            <a:r>
              <a:rPr lang="en-US" sz="2400" dirty="0"/>
              <a:t>Evolving a product set</a:t>
            </a:r>
          </a:p>
          <a:p>
            <a:r>
              <a:rPr lang="en-US" sz="2400" dirty="0"/>
              <a:t>Exposing new services to the internet</a:t>
            </a:r>
          </a:p>
          <a:p>
            <a:r>
              <a:rPr lang="en-US" sz="2400" dirty="0"/>
              <a:t>Automating member-initiated fulfillment</a:t>
            </a:r>
          </a:p>
          <a:p>
            <a:r>
              <a:rPr lang="en-US" sz="2400" dirty="0"/>
              <a:t>Redefining lending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336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725CFDB-5C29-4F3E-B0B7-A3EB79F9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2636"/>
            <a:ext cx="9862038" cy="899064"/>
          </a:xfrm>
        </p:spPr>
        <p:txBody>
          <a:bodyPr/>
          <a:lstStyle/>
          <a:p>
            <a:pPr marL="0" indent="0"/>
            <a:r>
              <a:rPr lang="en-US" dirty="0"/>
              <a:t>After months of empty branch lobbies, are we going to blow them all up, or restart the party?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1FC25-9430-4401-B0CE-9BEEB4E2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8C335C-983B-4813-9F43-975F83335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74" y="2198930"/>
            <a:ext cx="3245113" cy="4320791"/>
          </a:xfrm>
          <a:prstGeom prst="rect">
            <a:avLst/>
          </a:prstGeom>
        </p:spPr>
      </p:pic>
      <p:pic>
        <p:nvPicPr>
          <p:cNvPr id="30" name="Picture 29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31D4FB45-5B0A-4B35-B78E-BC21F21EB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2" y="1228305"/>
            <a:ext cx="7197749" cy="48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95306-21F9-4F26-BA76-5D7FB2C68134}"/>
              </a:ext>
            </a:extLst>
          </p:cNvPr>
          <p:cNvSpPr/>
          <p:nvPr/>
        </p:nvSpPr>
        <p:spPr>
          <a:xfrm>
            <a:off x="821094" y="2148653"/>
            <a:ext cx="2972009" cy="5292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76116E-4948-4E69-B18B-A56B4C2A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Lender*VP’s concerns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0A111-0D95-49ED-BC1E-54EE331AA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189282" cy="4022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Third-party LOS</a:t>
            </a:r>
          </a:p>
          <a:p>
            <a:r>
              <a:rPr lang="en-US" sz="2400" dirty="0"/>
              <a:t>Across the desk</a:t>
            </a:r>
          </a:p>
          <a:p>
            <a:r>
              <a:rPr lang="en-US" sz="2400" dirty="0"/>
              <a:t>Via the internet</a:t>
            </a:r>
          </a:p>
          <a:p>
            <a:r>
              <a:rPr lang="en-US" sz="2400" dirty="0"/>
              <a:t>Exposing more decision models </a:t>
            </a:r>
          </a:p>
          <a:p>
            <a:r>
              <a:rPr lang="en-US" sz="2400" dirty="0"/>
              <a:t>Deepening integrations</a:t>
            </a:r>
          </a:p>
          <a:p>
            <a:r>
              <a:rPr lang="en-US" sz="2400" dirty="0"/>
              <a:t>Keeping up with the Joneses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40A2-FA88-4128-9121-9028CCA5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70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857F9-9460-4A38-BD84-134E3E66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the past 3 years, we have been looking for an opening to change it all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E0809F-E3B1-40EE-B491-7D5539920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810" y="2119800"/>
            <a:ext cx="5120916" cy="39181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104E52-B094-4CB2-8E10-E4A6CE29C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44" y="4372850"/>
            <a:ext cx="5713623" cy="2090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722610-D585-41E9-95F4-47C14AC45AB8}"/>
              </a:ext>
            </a:extLst>
          </p:cNvPr>
          <p:cNvSpPr txBox="1"/>
          <p:nvPr/>
        </p:nvSpPr>
        <p:spPr>
          <a:xfrm>
            <a:off x="6478377" y="6161637"/>
            <a:ext cx="571362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store.cuanswers.com/store/</a:t>
            </a:r>
            <a:r>
              <a:rPr lang="en-US" sz="2400" dirty="0" err="1">
                <a:solidFill>
                  <a:schemeClr val="bg1"/>
                </a:solidFill>
              </a:rPr>
              <a:t>lendervp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A2F1ADE-C92E-4B37-B0E5-85A2B60E2279}"/>
              </a:ext>
            </a:extLst>
          </p:cNvPr>
          <p:cNvSpPr/>
          <p:nvPr/>
        </p:nvSpPr>
        <p:spPr>
          <a:xfrm>
            <a:off x="7741227" y="2137540"/>
            <a:ext cx="4200040" cy="7286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D5C8A-D06D-42D2-A0E6-E2082F52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Lender*VP has built a factory to include 3</a:t>
            </a:r>
            <a:r>
              <a:rPr lang="en-US" baseline="30000" dirty="0"/>
              <a:t>rd</a:t>
            </a:r>
            <a:r>
              <a:rPr lang="en-US" dirty="0"/>
              <a:t>-party players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FC58F-049A-444D-8364-335D42680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5" y="2937164"/>
            <a:ext cx="6729432" cy="328667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/>
              <a:t>Retailer Direct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6</a:t>
            </a:r>
            <a:r>
              <a:rPr lang="en-US" sz="1800" dirty="0"/>
              <a:t> CUs / 371 apps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TCI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7</a:t>
            </a:r>
            <a:r>
              <a:rPr lang="en-US" sz="1800" dirty="0"/>
              <a:t> CUs / 9,061 apps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Dealertrack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27</a:t>
            </a:r>
            <a:r>
              <a:rPr lang="en-US" sz="1800" dirty="0"/>
              <a:t> CUs / 11,617 apps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RouteOne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32</a:t>
            </a:r>
            <a:r>
              <a:rPr lang="en-US" sz="1800" dirty="0"/>
              <a:t> CUs / 32,587 apps </a:t>
            </a:r>
            <a:r>
              <a:rPr lang="en-US" sz="1600" dirty="0" err="1"/>
              <a:t>FYTD</a:t>
            </a:r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BF2F4B-C22C-4F34-BD67-F271D31AC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90110" y="2937164"/>
            <a:ext cx="3886200" cy="282127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2200" dirty="0" err="1"/>
              <a:t>CUDC</a:t>
            </a:r>
            <a:endParaRPr lang="en-US" sz="2200" dirty="0"/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2</a:t>
            </a:r>
            <a:r>
              <a:rPr lang="en-US" sz="1800" dirty="0"/>
              <a:t> CUs / 371 apps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LSI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1</a:t>
            </a:r>
            <a:r>
              <a:rPr lang="en-US" sz="1800" dirty="0"/>
              <a:t> CU / 442 apps </a:t>
            </a:r>
            <a:r>
              <a:rPr lang="en-US" sz="1600" dirty="0" err="1"/>
              <a:t>FYTD</a:t>
            </a:r>
            <a:r>
              <a:rPr lang="en-US" sz="1800" dirty="0"/>
              <a:t> </a:t>
            </a:r>
          </a:p>
          <a:p>
            <a:pPr>
              <a:spcBef>
                <a:spcPts val="1000"/>
              </a:spcBef>
            </a:pPr>
            <a:r>
              <a:rPr lang="en-US" sz="2200" dirty="0"/>
              <a:t>Allegro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4</a:t>
            </a:r>
            <a:r>
              <a:rPr lang="en-US" sz="1800" dirty="0"/>
              <a:t> CUs / 2,256 apps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Fannie 3.2 DU Import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20</a:t>
            </a:r>
            <a:r>
              <a:rPr lang="en-US" sz="1800" dirty="0"/>
              <a:t> CUs / 1,367 apps </a:t>
            </a:r>
            <a:r>
              <a:rPr lang="en-US" sz="1600" dirty="0" err="1"/>
              <a:t>FYTD</a:t>
            </a:r>
            <a:endParaRPr lang="en-US" sz="1800" dirty="0"/>
          </a:p>
          <a:p>
            <a:pPr marL="274320" lvl="1" indent="0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AMX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Calyx Pointe, Mortgage Bot, Mortgage Computer, Encompass)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115F1-70ED-4DDA-B76D-3A6BB5DD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65C78FD-F3AA-441F-90CC-57A278366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1005226" cy="342968"/>
          </a:xfrm>
        </p:spPr>
        <p:txBody>
          <a:bodyPr/>
          <a:lstStyle/>
          <a:p>
            <a:r>
              <a:rPr lang="en-US" dirty="0"/>
              <a:t>153 CUs -- roughly 50% of all CU*BASE clients -- are working with these CU*Answers solutions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2F9CD1-574E-4A4B-A5F0-A9B050F43B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59436" y="2839886"/>
            <a:ext cx="3775364" cy="355200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1800" i="1" dirty="0">
                <a:solidFill>
                  <a:schemeClr val="accent3"/>
                </a:solidFill>
              </a:rPr>
              <a:t>(GAP/warranty)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Frost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3"/>
                </a:solidFill>
              </a:rPr>
              <a:t>2</a:t>
            </a:r>
            <a:r>
              <a:rPr lang="en-US" sz="1800" dirty="0"/>
              <a:t> CUs / 879 quotes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CUNA Protection Advisor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3"/>
                </a:solidFill>
              </a:rPr>
              <a:t>20</a:t>
            </a:r>
            <a:r>
              <a:rPr lang="en-US" sz="1800" dirty="0"/>
              <a:t> CUs / 1,725 quotes </a:t>
            </a:r>
            <a:r>
              <a:rPr lang="en-US" sz="1600" dirty="0" err="1"/>
              <a:t>FYTD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sz="2200" dirty="0"/>
              <a:t>Allied (</a:t>
            </a:r>
            <a:r>
              <a:rPr lang="en-US" sz="2200" dirty="0" err="1"/>
              <a:t>iQQ</a:t>
            </a:r>
            <a:r>
              <a:rPr lang="en-US" sz="2200" dirty="0"/>
              <a:t>)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chemeClr val="accent3"/>
                </a:solidFill>
              </a:rPr>
              <a:t>15</a:t>
            </a:r>
            <a:r>
              <a:rPr lang="en-US" sz="1800" dirty="0"/>
              <a:t> CUs / 1,854 quotes </a:t>
            </a:r>
            <a:r>
              <a:rPr lang="en-US" sz="1600" dirty="0" err="1"/>
              <a:t>FYTD</a:t>
            </a:r>
            <a:endParaRPr lang="en-US" sz="1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3B0796-0074-48D2-9418-F4A3F0030F85}"/>
              </a:ext>
            </a:extLst>
          </p:cNvPr>
          <p:cNvGrpSpPr/>
          <p:nvPr/>
        </p:nvGrpSpPr>
        <p:grpSpPr>
          <a:xfrm>
            <a:off x="723900" y="2149475"/>
            <a:ext cx="6892636" cy="728690"/>
            <a:chOff x="723900" y="2149475"/>
            <a:chExt cx="6892636" cy="72869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EF5B73-3CDB-49BE-8BA5-2BC5BBD63DE3}"/>
                </a:ext>
              </a:extLst>
            </p:cNvPr>
            <p:cNvSpPr/>
            <p:nvPr/>
          </p:nvSpPr>
          <p:spPr>
            <a:xfrm>
              <a:off x="723900" y="2149475"/>
              <a:ext cx="6892636" cy="7286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914E00-50AA-4EB6-BAED-5C3223E8DAEC}"/>
                </a:ext>
              </a:extLst>
            </p:cNvPr>
            <p:cNvSpPr txBox="1"/>
            <p:nvPr/>
          </p:nvSpPr>
          <p:spPr>
            <a:xfrm>
              <a:off x="1044319" y="2252210"/>
              <a:ext cx="60942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600"/>
                </a:spcBef>
                <a:buNone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r>
                <a:rPr lang="en-US" sz="2800" dirty="0">
                  <a:solidFill>
                    <a:schemeClr val="bg1"/>
                  </a:solidFill>
                </a:rPr>
                <a:t> Ready2Look integration partners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8E6AC90-489C-4C75-B44E-FBE72229FD30}"/>
              </a:ext>
            </a:extLst>
          </p:cNvPr>
          <p:cNvSpPr txBox="1"/>
          <p:nvPr/>
        </p:nvSpPr>
        <p:spPr>
          <a:xfrm>
            <a:off x="7697931" y="2074810"/>
            <a:ext cx="4243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Misc</a:t>
            </a:r>
            <a:r>
              <a:rPr lang="en-US" sz="2400" dirty="0">
                <a:solidFill>
                  <a:schemeClr val="bg1"/>
                </a:solidFill>
              </a:rPr>
              <a:t> Coverage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integration partners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2C6541-0B16-4C15-B965-7F9B9382E898}"/>
              </a:ext>
            </a:extLst>
          </p:cNvPr>
          <p:cNvSpPr/>
          <p:nvPr/>
        </p:nvSpPr>
        <p:spPr>
          <a:xfrm>
            <a:off x="723900" y="2137540"/>
            <a:ext cx="6892636" cy="46373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C40F-01B1-4E98-BD6B-3F9DE4375189}"/>
              </a:ext>
            </a:extLst>
          </p:cNvPr>
          <p:cNvSpPr/>
          <p:nvPr/>
        </p:nvSpPr>
        <p:spPr>
          <a:xfrm>
            <a:off x="7741227" y="2137540"/>
            <a:ext cx="4200040" cy="463733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7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5B3BA3-07E8-4FF2-A960-9F461556F59F}"/>
              </a:ext>
            </a:extLst>
          </p:cNvPr>
          <p:cNvSpPr/>
          <p:nvPr/>
        </p:nvSpPr>
        <p:spPr>
          <a:xfrm>
            <a:off x="5851072" y="4149813"/>
            <a:ext cx="6120941" cy="19216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CA70B47-7AD7-4B62-9E4F-B9FC800D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Lender*VP has built a factory to include 3</a:t>
            </a:r>
            <a:r>
              <a:rPr lang="en-US" baseline="30000" dirty="0"/>
              <a:t>rd</a:t>
            </a:r>
            <a:r>
              <a:rPr lang="en-US" dirty="0"/>
              <a:t>-party players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E6253-6DEC-440B-B358-96B421EB3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798" y="2247796"/>
            <a:ext cx="4805363" cy="3907196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Live with Sync1: </a:t>
            </a:r>
            <a:r>
              <a:rPr lang="en-US" b="1" dirty="0">
                <a:solidFill>
                  <a:schemeClr val="accent3"/>
                </a:solidFill>
              </a:rPr>
              <a:t>7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5,431</a:t>
            </a:r>
          </a:p>
          <a:p>
            <a:pPr lvl="1"/>
            <a:r>
              <a:rPr lang="en-US" dirty="0"/>
              <a:t>CUs in development: 5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0" indent="0">
              <a:buNone/>
            </a:pPr>
            <a:r>
              <a:rPr lang="en-US" dirty="0"/>
              <a:t>Live with </a:t>
            </a:r>
            <a:r>
              <a:rPr lang="en-US" dirty="0" err="1"/>
              <a:t>MeridianLink</a:t>
            </a:r>
            <a:r>
              <a:rPr lang="en-US" dirty="0"/>
              <a:t>: </a:t>
            </a:r>
            <a:r>
              <a:rPr lang="en-US" b="1" dirty="0">
                <a:solidFill>
                  <a:schemeClr val="accent3"/>
                </a:solidFill>
              </a:rPr>
              <a:t>4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4,764</a:t>
            </a:r>
          </a:p>
          <a:p>
            <a:pPr lvl="1"/>
            <a:r>
              <a:rPr lang="en-US" dirty="0"/>
              <a:t>CUs in development: 0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5E45ED-FFC5-4721-A184-FB6495B9D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2842" y="2247795"/>
            <a:ext cx="6014229" cy="4022725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Live with Lending 360: </a:t>
            </a:r>
            <a:r>
              <a:rPr lang="en-US" b="1" dirty="0">
                <a:solidFill>
                  <a:schemeClr val="accent3"/>
                </a:solidFill>
              </a:rPr>
              <a:t>4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9,456</a:t>
            </a:r>
          </a:p>
          <a:p>
            <a:pPr lvl="1"/>
            <a:r>
              <a:rPr lang="en-US" dirty="0"/>
              <a:t>CUs in development: 0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Live with </a:t>
            </a:r>
            <a:r>
              <a:rPr lang="en-US" dirty="0" err="1">
                <a:solidFill>
                  <a:schemeClr val="bg1"/>
                </a:solidFill>
              </a:rPr>
              <a:t>CUDL</a:t>
            </a:r>
            <a:r>
              <a:rPr lang="en-US" dirty="0">
                <a:solidFill>
                  <a:schemeClr val="bg1"/>
                </a:solidFill>
              </a:rPr>
              <a:t> (indirect-only): 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  <a:p>
            <a:pPr lvl="1"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FYTD</a:t>
            </a:r>
            <a:r>
              <a:rPr lang="en-US" dirty="0">
                <a:solidFill>
                  <a:schemeClr val="bg1"/>
                </a:solidFill>
              </a:rPr>
              <a:t> applications: 1,352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CUs in development: 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740A2-CB5B-45AC-A932-9587DE61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E10DA7-6898-470F-AB46-CBC4835D4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/>
          <a:lstStyle/>
          <a:p>
            <a:r>
              <a:rPr lang="en-US" dirty="0"/>
              <a:t>Our deepest los integrations</a:t>
            </a: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F1BDB0-A1DE-4814-8F63-DB117C9C3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89" y="2993288"/>
            <a:ext cx="1386243" cy="815437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723C108-3C21-4281-B5F9-38FD3697F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19" y="5505533"/>
            <a:ext cx="1977912" cy="40511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888F19-2057-433F-8A49-7B30A5FE43FD}"/>
              </a:ext>
            </a:extLst>
          </p:cNvPr>
          <p:cNvSpPr/>
          <p:nvPr/>
        </p:nvSpPr>
        <p:spPr>
          <a:xfrm>
            <a:off x="485322" y="2104193"/>
            <a:ext cx="5131707" cy="1805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30C56-079C-4BC5-9757-94CC8F44EC93}"/>
              </a:ext>
            </a:extLst>
          </p:cNvPr>
          <p:cNvSpPr/>
          <p:nvPr/>
        </p:nvSpPr>
        <p:spPr>
          <a:xfrm>
            <a:off x="485321" y="4149813"/>
            <a:ext cx="5131707" cy="19216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31EF00-EB7D-472A-A113-B31FD79F25D8}"/>
              </a:ext>
            </a:extLst>
          </p:cNvPr>
          <p:cNvSpPr/>
          <p:nvPr/>
        </p:nvSpPr>
        <p:spPr>
          <a:xfrm>
            <a:off x="5851072" y="2104194"/>
            <a:ext cx="6120941" cy="1805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99884C-B087-4E7D-82E9-107E06465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7863" y="3341611"/>
            <a:ext cx="2411679" cy="3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19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5B3BA3-07E8-4FF2-A960-9F461556F59F}"/>
              </a:ext>
            </a:extLst>
          </p:cNvPr>
          <p:cNvSpPr/>
          <p:nvPr/>
        </p:nvSpPr>
        <p:spPr>
          <a:xfrm>
            <a:off x="5851072" y="4149813"/>
            <a:ext cx="6120941" cy="19216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CA70B47-7AD7-4B62-9E4F-B9FC800D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Lender*VP has built a factory to include 3</a:t>
            </a:r>
            <a:r>
              <a:rPr lang="en-US" baseline="30000" dirty="0"/>
              <a:t>rd</a:t>
            </a:r>
            <a:r>
              <a:rPr lang="en-US" dirty="0"/>
              <a:t>-party players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E6253-6DEC-440B-B358-96B421EB3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798" y="2247796"/>
            <a:ext cx="4805363" cy="3907196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Live with Sync1: </a:t>
            </a:r>
            <a:r>
              <a:rPr lang="en-US" b="1" dirty="0">
                <a:solidFill>
                  <a:schemeClr val="accent3"/>
                </a:solidFill>
              </a:rPr>
              <a:t>7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5,431</a:t>
            </a:r>
          </a:p>
          <a:p>
            <a:pPr lvl="1"/>
            <a:r>
              <a:rPr lang="en-US" dirty="0"/>
              <a:t>CUs in development: 5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0" indent="0">
              <a:buNone/>
            </a:pPr>
            <a:r>
              <a:rPr lang="en-US" dirty="0"/>
              <a:t>Live with </a:t>
            </a:r>
            <a:r>
              <a:rPr lang="en-US" dirty="0" err="1"/>
              <a:t>MeridianLink</a:t>
            </a:r>
            <a:r>
              <a:rPr lang="en-US" dirty="0"/>
              <a:t>: </a:t>
            </a:r>
            <a:r>
              <a:rPr lang="en-US" b="1" dirty="0">
                <a:solidFill>
                  <a:schemeClr val="accent3"/>
                </a:solidFill>
              </a:rPr>
              <a:t>4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4,764</a:t>
            </a:r>
          </a:p>
          <a:p>
            <a:pPr lvl="1"/>
            <a:r>
              <a:rPr lang="en-US" dirty="0"/>
              <a:t>CUs in development: 0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5E45ED-FFC5-4721-A184-FB6495B9D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2842" y="2247795"/>
            <a:ext cx="6014229" cy="4022725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Live with Lending 360: </a:t>
            </a:r>
            <a:r>
              <a:rPr lang="en-US" b="1" dirty="0">
                <a:solidFill>
                  <a:schemeClr val="accent3"/>
                </a:solidFill>
              </a:rPr>
              <a:t>4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9,456</a:t>
            </a:r>
          </a:p>
          <a:p>
            <a:pPr lvl="1"/>
            <a:r>
              <a:rPr lang="en-US" dirty="0"/>
              <a:t>CUs in development: 0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Live with </a:t>
            </a:r>
            <a:r>
              <a:rPr lang="en-US" dirty="0" err="1">
                <a:solidFill>
                  <a:schemeClr val="bg1"/>
                </a:solidFill>
              </a:rPr>
              <a:t>CUDL</a:t>
            </a:r>
            <a:r>
              <a:rPr lang="en-US" dirty="0">
                <a:solidFill>
                  <a:schemeClr val="bg1"/>
                </a:solidFill>
              </a:rPr>
              <a:t> (indirect-only): 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  <a:p>
            <a:pPr lvl="1"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FYTD</a:t>
            </a:r>
            <a:r>
              <a:rPr lang="en-US" dirty="0">
                <a:solidFill>
                  <a:schemeClr val="bg1"/>
                </a:solidFill>
              </a:rPr>
              <a:t> applications: 1,352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CUs in development: 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740A2-CB5B-45AC-A932-9587DE61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E10DA7-6898-470F-AB46-CBC4835D4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/>
          <a:lstStyle/>
          <a:p>
            <a:r>
              <a:rPr lang="en-US" dirty="0"/>
              <a:t>Our deepest los integrations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723C108-3C21-4281-B5F9-38FD3697F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19" y="5505533"/>
            <a:ext cx="1977912" cy="40511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AD30C56-079C-4BC5-9757-94CC8F44EC93}"/>
              </a:ext>
            </a:extLst>
          </p:cNvPr>
          <p:cNvSpPr/>
          <p:nvPr/>
        </p:nvSpPr>
        <p:spPr>
          <a:xfrm>
            <a:off x="485321" y="4149813"/>
            <a:ext cx="5131707" cy="19216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31EF00-EB7D-472A-A113-B31FD79F25D8}"/>
              </a:ext>
            </a:extLst>
          </p:cNvPr>
          <p:cNvSpPr/>
          <p:nvPr/>
        </p:nvSpPr>
        <p:spPr>
          <a:xfrm>
            <a:off x="5851072" y="2104194"/>
            <a:ext cx="6120941" cy="1805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99884C-B087-4E7D-82E9-107E06465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7863" y="3341611"/>
            <a:ext cx="2411679" cy="3768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E5C5AD-0E0E-4141-8E71-6A92BA48C131}"/>
              </a:ext>
            </a:extLst>
          </p:cNvPr>
          <p:cNvSpPr/>
          <p:nvPr/>
        </p:nvSpPr>
        <p:spPr>
          <a:xfrm>
            <a:off x="0" y="1763486"/>
            <a:ext cx="12192000" cy="50945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F1BDB0-A1DE-4814-8F63-DB117C9C3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89" y="2993288"/>
            <a:ext cx="1386243" cy="8154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888F19-2057-433F-8A49-7B30A5FE43FD}"/>
              </a:ext>
            </a:extLst>
          </p:cNvPr>
          <p:cNvSpPr/>
          <p:nvPr/>
        </p:nvSpPr>
        <p:spPr>
          <a:xfrm>
            <a:off x="485322" y="2114584"/>
            <a:ext cx="5131707" cy="1805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BE0153B4-3A5D-4BFE-9A03-488022F152CB}"/>
              </a:ext>
            </a:extLst>
          </p:cNvPr>
          <p:cNvSpPr txBox="1">
            <a:spLocks/>
          </p:cNvSpPr>
          <p:nvPr/>
        </p:nvSpPr>
        <p:spPr>
          <a:xfrm>
            <a:off x="555333" y="2254722"/>
            <a:ext cx="4805363" cy="3907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100000"/>
              <a:buFont typeface="Wingdings 3" panose="05040102010807070707" pitchFamily="18" charset="2"/>
              <a:buChar char=""/>
              <a:def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Wingdings 3" panose="05040102010807070707" pitchFamily="18" charset="2"/>
              <a:buChar char="Æ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dirty="0"/>
              <a:t>Live with Sync1: </a:t>
            </a:r>
            <a:r>
              <a:rPr lang="en-US" b="1" dirty="0">
                <a:solidFill>
                  <a:schemeClr val="accent3"/>
                </a:solidFill>
              </a:rPr>
              <a:t>7</a:t>
            </a:r>
          </a:p>
          <a:p>
            <a:pPr lvl="1"/>
            <a:r>
              <a:rPr lang="en-US" dirty="0" err="1"/>
              <a:t>FYTD</a:t>
            </a:r>
            <a:r>
              <a:rPr lang="en-US" dirty="0"/>
              <a:t> applications: 5,431</a:t>
            </a:r>
          </a:p>
          <a:p>
            <a:pPr lvl="1"/>
            <a:r>
              <a:rPr lang="en-US" dirty="0"/>
              <a:t>CUs in development: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1927B0-18E1-4D09-B6B8-D3FCFD808BD8}"/>
              </a:ext>
            </a:extLst>
          </p:cNvPr>
          <p:cNvSpPr/>
          <p:nvPr/>
        </p:nvSpPr>
        <p:spPr>
          <a:xfrm>
            <a:off x="492248" y="2121510"/>
            <a:ext cx="5131707" cy="1805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8B46A24-2516-4518-822B-EE471F64473F}"/>
              </a:ext>
            </a:extLst>
          </p:cNvPr>
          <p:cNvSpPr/>
          <p:nvPr/>
        </p:nvSpPr>
        <p:spPr>
          <a:xfrm>
            <a:off x="200057" y="4237259"/>
            <a:ext cx="3443546" cy="2207240"/>
          </a:xfrm>
          <a:prstGeom prst="wedgeEllipseCallout">
            <a:avLst>
              <a:gd name="adj1" fmla="val 55652"/>
              <a:gd name="adj2" fmla="val -83766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Championing new loan disbursement integration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5226D58-C852-407B-BA4F-7F04C3A8D15A}"/>
              </a:ext>
            </a:extLst>
          </p:cNvPr>
          <p:cNvSpPr/>
          <p:nvPr/>
        </p:nvSpPr>
        <p:spPr>
          <a:xfrm>
            <a:off x="7215563" y="2325380"/>
            <a:ext cx="3185319" cy="2207240"/>
          </a:xfrm>
          <a:prstGeom prst="wedgeEllipseCallout">
            <a:avLst>
              <a:gd name="adj1" fmla="val -100475"/>
              <a:gd name="adj2" fmla="val 3376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Becoming our primary credit bureau partner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C2F8-C744-4E32-BF78-9C67D6F3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Lender*VP has built a factory to include 3</a:t>
            </a:r>
            <a:r>
              <a:rPr lang="en-US" baseline="30000" dirty="0"/>
              <a:t>rd</a:t>
            </a:r>
            <a:r>
              <a:rPr lang="en-US" dirty="0"/>
              <a:t>-party players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36CE-E4FE-4330-A50B-4F629BE98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823" y="2247795"/>
            <a:ext cx="4887454" cy="40227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Live with the FUEL </a:t>
            </a:r>
            <a:br>
              <a:rPr lang="en-US" dirty="0"/>
            </a:br>
            <a:r>
              <a:rPr lang="en-US" dirty="0"/>
              <a:t>decision model: </a:t>
            </a:r>
            <a:r>
              <a:rPr lang="en-US" b="1" dirty="0">
                <a:solidFill>
                  <a:schemeClr val="accent3"/>
                </a:solidFill>
              </a:rPr>
              <a:t>8</a:t>
            </a:r>
          </a:p>
          <a:p>
            <a:pPr lvl="1"/>
            <a:r>
              <a:rPr lang="en-US" dirty="0"/>
              <a:t># of pulls March-April 2021: 1,207</a:t>
            </a:r>
          </a:p>
          <a:p>
            <a:pPr lvl="1"/>
            <a:r>
              <a:rPr lang="en-US" dirty="0"/>
              <a:t>CUs in development: 12</a:t>
            </a:r>
          </a:p>
          <a:p>
            <a:pPr lvl="1"/>
            <a:r>
              <a:rPr lang="en-US" dirty="0"/>
              <a:t>CUs in sales/demo process: 5+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35A71-13E4-45F4-8AEA-DA60B755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8560" y="2247795"/>
            <a:ext cx="4789714" cy="40227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Live with 247 Lender decision model: </a:t>
            </a:r>
            <a:r>
              <a:rPr lang="en-US" b="1" dirty="0">
                <a:solidFill>
                  <a:schemeClr val="accent3"/>
                </a:solidFill>
              </a:rPr>
              <a:t>39</a:t>
            </a:r>
          </a:p>
          <a:p>
            <a:pPr lvl="1"/>
            <a:r>
              <a:rPr lang="en-US" dirty="0"/>
              <a:t>Getting ready to move to </a:t>
            </a:r>
            <a:br>
              <a:rPr lang="en-US" dirty="0"/>
            </a:br>
            <a:r>
              <a:rPr lang="en-US" dirty="0"/>
              <a:t>FUEL: 5</a:t>
            </a:r>
          </a:p>
          <a:p>
            <a:pPr lvl="1"/>
            <a:r>
              <a:rPr lang="en-US" dirty="0"/>
              <a:t>Live as of Jan. 1: 56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B4939-9FCD-45D1-911C-6682683F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011EB0-BAFF-40EC-88DF-C77F71847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103 CUs using one or both of our decision models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BC182C6-FA8B-4884-9D50-ABB005278C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187897" y="4876869"/>
            <a:ext cx="6735665" cy="8060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Live with Sync1 credit report pulls: </a:t>
            </a:r>
            <a:r>
              <a:rPr lang="en-US" b="1" dirty="0">
                <a:solidFill>
                  <a:schemeClr val="accent3"/>
                </a:solidFill>
              </a:rPr>
              <a:t>20</a:t>
            </a:r>
          </a:p>
          <a:p>
            <a:pPr lvl="1"/>
            <a:r>
              <a:rPr lang="en-US" dirty="0"/>
              <a:t># of pulls March-April 2021: 1,889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B57DFF-FFDC-46E2-8E7B-3EF8719F4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52" y="2440840"/>
            <a:ext cx="1862244" cy="48977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1B7EA33-0592-48D5-9926-2C4B15AEA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93" y="2909258"/>
            <a:ext cx="1194342" cy="629418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9CF2B5-5957-4486-9D72-DB50F839C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4" y="5471245"/>
            <a:ext cx="1386243" cy="8154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0DA992-0096-407F-8DA0-8245EB4235A4}"/>
              </a:ext>
            </a:extLst>
          </p:cNvPr>
          <p:cNvSpPr/>
          <p:nvPr/>
        </p:nvSpPr>
        <p:spPr>
          <a:xfrm>
            <a:off x="362858" y="2117620"/>
            <a:ext cx="5926139" cy="24150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B8EF75-C8BA-4ED1-A346-26A31B9313A8}"/>
              </a:ext>
            </a:extLst>
          </p:cNvPr>
          <p:cNvSpPr/>
          <p:nvPr/>
        </p:nvSpPr>
        <p:spPr>
          <a:xfrm>
            <a:off x="6483706" y="2117620"/>
            <a:ext cx="5215236" cy="24150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E0AD08-DF15-40BE-9F92-C36A5DECBF43}"/>
              </a:ext>
            </a:extLst>
          </p:cNvPr>
          <p:cNvSpPr/>
          <p:nvPr/>
        </p:nvSpPr>
        <p:spPr>
          <a:xfrm>
            <a:off x="2106256" y="4725713"/>
            <a:ext cx="6735665" cy="16749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4C80D43-6297-4D3A-B180-BF9FB5C46859}"/>
              </a:ext>
            </a:extLst>
          </p:cNvPr>
          <p:cNvSpPr/>
          <p:nvPr/>
        </p:nvSpPr>
        <p:spPr>
          <a:xfrm>
            <a:off x="9805380" y="3819058"/>
            <a:ext cx="2276755" cy="1863893"/>
          </a:xfrm>
          <a:prstGeom prst="wedgeEllipseCallout">
            <a:avLst>
              <a:gd name="adj1" fmla="val -60551"/>
              <a:gd name="adj2" fmla="val -44816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17 </a:t>
            </a:r>
            <a:r>
              <a:rPr lang="en-US" sz="1600" dirty="0">
                <a:solidFill>
                  <a:schemeClr val="bg1"/>
                </a:solidFill>
              </a:rPr>
              <a:t>CUs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have migrated to Sync1 and FUEL since January!</a:t>
            </a:r>
          </a:p>
        </p:txBody>
      </p:sp>
    </p:spTree>
    <p:extLst>
      <p:ext uri="{BB962C8B-B14F-4D97-AF65-F5344CB8AC3E}">
        <p14:creationId xmlns:p14="http://schemas.microsoft.com/office/powerpoint/2010/main" val="4322453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95306-21F9-4F26-BA76-5D7FB2C68134}"/>
              </a:ext>
            </a:extLst>
          </p:cNvPr>
          <p:cNvSpPr/>
          <p:nvPr/>
        </p:nvSpPr>
        <p:spPr>
          <a:xfrm>
            <a:off x="821094" y="2148653"/>
            <a:ext cx="2972009" cy="529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76116E-4948-4E69-B18B-A56B4C2A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Lender*VP’s concerns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0A111-0D95-49ED-BC1E-54EE331AA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189282" cy="4022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Native LOS</a:t>
            </a:r>
          </a:p>
          <a:p>
            <a:r>
              <a:rPr lang="en-US" sz="2400" dirty="0"/>
              <a:t>Across the desk</a:t>
            </a:r>
          </a:p>
          <a:p>
            <a:r>
              <a:rPr lang="en-US" sz="2400" dirty="0"/>
              <a:t>Via the internet</a:t>
            </a:r>
          </a:p>
          <a:p>
            <a:r>
              <a:rPr lang="en-US" sz="2400" dirty="0"/>
              <a:t>Evolving CLR Path</a:t>
            </a:r>
          </a:p>
          <a:p>
            <a:r>
              <a:rPr lang="en-US" sz="2400" dirty="0"/>
              <a:t>Competing with 3</a:t>
            </a:r>
            <a:r>
              <a:rPr lang="en-US" sz="2400" baseline="30000" dirty="0"/>
              <a:t>rd</a:t>
            </a:r>
            <a:r>
              <a:rPr lang="en-US" sz="2400" dirty="0"/>
              <a:t> party LOS solutions</a:t>
            </a:r>
          </a:p>
          <a:p>
            <a:r>
              <a:rPr lang="en-US" sz="2400" dirty="0"/>
              <a:t>Redefining lending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40A2-FA88-4128-9121-9028CCA5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75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857F9-9460-4A38-BD84-134E3E66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the past 3 years, we have been looking for an opening to change it all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7E031E3-4B34-4E84-989B-08D9114A3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84" y="2126764"/>
            <a:ext cx="2057400" cy="2057400"/>
          </a:xfrm>
          <a:prstGeom prst="rect">
            <a:avLst/>
          </a:prstGeom>
        </p:spPr>
      </p:pic>
      <p:pic>
        <p:nvPicPr>
          <p:cNvPr id="17" name="Picture 16" descr="A picture containing text, scene, road, highway&#10;&#10;Description automatically generated">
            <a:extLst>
              <a:ext uri="{FF2B5EF4-FFF2-40B4-BE49-F238E27FC236}">
                <a16:creationId xmlns:a16="http://schemas.microsoft.com/office/drawing/2014/main" id="{66EDD2B8-9419-4231-B359-0844B71B8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67" y="2126764"/>
            <a:ext cx="2057400" cy="2057400"/>
          </a:xfrm>
          <a:prstGeom prst="rect">
            <a:avLst/>
          </a:prstGeom>
        </p:spPr>
      </p:pic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4DB4465C-0CD8-4BE5-A9DE-3E2A300FE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84" y="4269716"/>
            <a:ext cx="2057400" cy="2057400"/>
          </a:xfrm>
          <a:prstGeom prst="rect">
            <a:avLst/>
          </a:prstGeom>
        </p:spPr>
      </p:pic>
      <p:pic>
        <p:nvPicPr>
          <p:cNvPr id="21" name="Picture 2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93B081-5299-45FD-A9FB-38F525208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2126764"/>
            <a:ext cx="2057400" cy="205740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6865E2A-AD82-4F21-B83B-1214C4C08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67" y="4269716"/>
            <a:ext cx="2057400" cy="2057400"/>
          </a:xfrm>
          <a:prstGeom prst="rect">
            <a:avLst/>
          </a:prstGeom>
        </p:spPr>
      </p:pic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5EC1F573-F7C9-4168-AAE0-2AF6390571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45" y="4269716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E67519-35E5-427B-A292-444924368B04}"/>
              </a:ext>
            </a:extLst>
          </p:cNvPr>
          <p:cNvSpPr txBox="1"/>
          <p:nvPr/>
        </p:nvSpPr>
        <p:spPr>
          <a:xfrm>
            <a:off x="6478377" y="6161637"/>
            <a:ext cx="571362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store.cuanswers.com/store/</a:t>
            </a:r>
            <a:r>
              <a:rPr lang="en-US" sz="2400" dirty="0" err="1">
                <a:solidFill>
                  <a:schemeClr val="bg1"/>
                </a:solidFill>
              </a:rPr>
              <a:t>lendervp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76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95306-21F9-4F26-BA76-5D7FB2C68134}"/>
              </a:ext>
            </a:extLst>
          </p:cNvPr>
          <p:cNvSpPr/>
          <p:nvPr/>
        </p:nvSpPr>
        <p:spPr>
          <a:xfrm>
            <a:off x="821094" y="2148653"/>
            <a:ext cx="2972009" cy="529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76116E-4948-4E69-B18B-A56B4C2A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Lender*VP’s concerns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0A111-0D95-49ED-BC1E-54EE331AA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189282" cy="4022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Native LOS</a:t>
            </a:r>
          </a:p>
          <a:p>
            <a:r>
              <a:rPr lang="en-US" sz="2400" dirty="0"/>
              <a:t>Across the desk</a:t>
            </a:r>
          </a:p>
          <a:p>
            <a:r>
              <a:rPr lang="en-US" sz="2400" dirty="0">
                <a:solidFill>
                  <a:schemeClr val="tx2"/>
                </a:solidFill>
              </a:rPr>
              <a:t>Via the internet</a:t>
            </a:r>
          </a:p>
          <a:p>
            <a:r>
              <a:rPr lang="en-US" sz="2400" dirty="0">
                <a:solidFill>
                  <a:schemeClr val="tx2"/>
                </a:solidFill>
              </a:rPr>
              <a:t>Evolving CLR Path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Competing with 3</a:t>
            </a:r>
            <a:r>
              <a:rPr lang="en-US" sz="2400" baseline="30000" dirty="0">
                <a:solidFill>
                  <a:schemeClr val="tx2"/>
                </a:solidFill>
              </a:rPr>
              <a:t>rd</a:t>
            </a:r>
            <a:r>
              <a:rPr lang="en-US" sz="2400" dirty="0">
                <a:solidFill>
                  <a:schemeClr val="tx2"/>
                </a:solidFill>
              </a:rPr>
              <a:t> party LOS solutions</a:t>
            </a:r>
          </a:p>
          <a:p>
            <a:r>
              <a:rPr lang="en-US" sz="2400" dirty="0"/>
              <a:t>Redefining lending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40A2-FA88-4128-9121-9028CCA5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76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857F9-9460-4A38-BD84-134E3E66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the next 2 years we’ll prioritize these things (and we mean it!)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B48CA7B5-9557-4B6B-85F4-8AB3487A51F5}"/>
              </a:ext>
            </a:extLst>
          </p:cNvPr>
          <p:cNvSpPr/>
          <p:nvPr/>
        </p:nvSpPr>
        <p:spPr>
          <a:xfrm flipH="1">
            <a:off x="3793102" y="5399554"/>
            <a:ext cx="8234774" cy="649554"/>
          </a:xfrm>
          <a:prstGeom prst="homePlate">
            <a:avLst/>
          </a:prstGeom>
          <a:solidFill>
            <a:srgbClr val="5C380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</a:t>
            </a:r>
            <a:r>
              <a:rPr lang="en-US" sz="2200" dirty="0">
                <a:solidFill>
                  <a:schemeClr val="bg1"/>
                </a:solidFill>
              </a:rPr>
              <a:t> A deep and intense focus on the internet-engaged member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FA4EF503-BA97-43E6-8743-5E100FB315F6}"/>
              </a:ext>
            </a:extLst>
          </p:cNvPr>
          <p:cNvSpPr/>
          <p:nvPr/>
        </p:nvSpPr>
        <p:spPr>
          <a:xfrm flipH="1">
            <a:off x="3793102" y="4709764"/>
            <a:ext cx="8234774" cy="649554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</a:t>
            </a:r>
            <a:r>
              <a:rPr lang="en-US" sz="2200" dirty="0">
                <a:solidFill>
                  <a:schemeClr val="bg1"/>
                </a:solidFill>
              </a:rPr>
              <a:t> Invest and develop things that only our LOS can do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57798BA3-5BA6-4519-93F7-2D7E7963F6F9}"/>
              </a:ext>
            </a:extLst>
          </p:cNvPr>
          <p:cNvSpPr/>
          <p:nvPr/>
        </p:nvSpPr>
        <p:spPr>
          <a:xfrm flipH="1">
            <a:off x="3793101" y="3330184"/>
            <a:ext cx="8234774" cy="649554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</a:t>
            </a:r>
            <a:r>
              <a:rPr lang="en-US" sz="2200" dirty="0">
                <a:solidFill>
                  <a:schemeClr val="bg1"/>
                </a:solidFill>
              </a:rPr>
              <a:t> A deep and intense focus on the internet-engaged member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2D4151B-3917-43B0-BC2F-631F33EC047C}"/>
              </a:ext>
            </a:extLst>
          </p:cNvPr>
          <p:cNvSpPr/>
          <p:nvPr/>
        </p:nvSpPr>
        <p:spPr>
          <a:xfrm flipH="1">
            <a:off x="3793102" y="4019974"/>
            <a:ext cx="8234774" cy="64955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</a:t>
            </a:r>
            <a:r>
              <a:rPr lang="en-US" sz="2200" dirty="0">
                <a:solidFill>
                  <a:schemeClr val="bg1"/>
                </a:solidFill>
              </a:rPr>
              <a:t> Focus CUs on separating themselves from their competitors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8D1A412-88A3-4C9D-817E-18EB50459326}"/>
              </a:ext>
            </a:extLst>
          </p:cNvPr>
          <p:cNvSpPr/>
          <p:nvPr/>
        </p:nvSpPr>
        <p:spPr>
          <a:xfrm flipH="1">
            <a:off x="3793102" y="2640394"/>
            <a:ext cx="8234774" cy="64955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</a:t>
            </a:r>
            <a:r>
              <a:rPr lang="en-US" sz="2200" dirty="0">
                <a:solidFill>
                  <a:schemeClr val="bg1"/>
                </a:solidFill>
              </a:rPr>
              <a:t> Invest in what happens </a:t>
            </a:r>
            <a:r>
              <a:rPr lang="en-US" sz="2200" i="1" dirty="0">
                <a:solidFill>
                  <a:schemeClr val="bg1"/>
                </a:solidFill>
              </a:rPr>
              <a:t>after</a:t>
            </a:r>
            <a:r>
              <a:rPr lang="en-US" sz="2200" dirty="0">
                <a:solidFill>
                  <a:schemeClr val="bg1"/>
                </a:solidFill>
              </a:rPr>
              <a:t> the LOS that sets us apart</a:t>
            </a:r>
          </a:p>
        </p:txBody>
      </p:sp>
    </p:spTree>
    <p:extLst>
      <p:ext uri="{BB962C8B-B14F-4D97-AF65-F5344CB8AC3E}">
        <p14:creationId xmlns:p14="http://schemas.microsoft.com/office/powerpoint/2010/main" val="22322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FD1382-9896-43D9-9644-1A30CF61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700342" cy="911962"/>
          </a:xfrm>
        </p:spPr>
        <p:txBody>
          <a:bodyPr/>
          <a:lstStyle/>
          <a:p>
            <a:r>
              <a:rPr lang="en-US" dirty="0"/>
              <a:t>Where should Lender*VP focus, and when?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5012981-D7E8-4158-AD27-237B1EABD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46" y="4577929"/>
            <a:ext cx="3561069" cy="151495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Forms generation/fulfillment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Websites, mobile, desktop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For the least trusted borrower</a:t>
            </a:r>
          </a:p>
          <a:p>
            <a:pPr>
              <a:spcBef>
                <a:spcPts val="1200"/>
              </a:spcBef>
            </a:pPr>
            <a:endParaRPr lang="en-US" sz="1800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99328AD-57EC-42AE-8145-3D854AFD0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5941" y="4577929"/>
            <a:ext cx="3625592" cy="219609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Build the ultimate mobile first solution for internet retailers and their most trusted channels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For the most seasoned internet member relationships</a:t>
            </a:r>
          </a:p>
          <a:p>
            <a:pPr>
              <a:spcBef>
                <a:spcPts val="1200"/>
              </a:spcBef>
            </a:pP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9A7B8-9101-4FEC-B803-C96308E5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77</a:t>
            </a:fld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EC48D1-5BA6-4EC8-9E6E-F6861CDD2B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6408" y="5677673"/>
            <a:ext cx="3625592" cy="96929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Add an enhanced process for the new member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For the newest internet users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F241AA3-E699-41C6-9BBE-BBD17B7BACFF}"/>
              </a:ext>
            </a:extLst>
          </p:cNvPr>
          <p:cNvSpPr/>
          <p:nvPr/>
        </p:nvSpPr>
        <p:spPr>
          <a:xfrm>
            <a:off x="1888243" y="2983280"/>
            <a:ext cx="484632" cy="5850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631B276D-0B6A-40CF-9BF2-54F9EA774A55}"/>
              </a:ext>
            </a:extLst>
          </p:cNvPr>
          <p:cNvSpPr/>
          <p:nvPr/>
        </p:nvSpPr>
        <p:spPr>
          <a:xfrm>
            <a:off x="316314" y="1696933"/>
            <a:ext cx="3628490" cy="1439662"/>
          </a:xfrm>
          <a:prstGeom prst="clou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Non-members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AC904339-E39F-42A2-8855-41F9AC909E2A}"/>
              </a:ext>
            </a:extLst>
          </p:cNvPr>
          <p:cNvSpPr/>
          <p:nvPr/>
        </p:nvSpPr>
        <p:spPr>
          <a:xfrm>
            <a:off x="603518" y="3643499"/>
            <a:ext cx="3054082" cy="779443"/>
          </a:xfrm>
          <a:prstGeom prst="flowChartProcess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ONE-WAY FORMS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5F362D-29F9-451D-AE1F-7EA705A9D3F1}"/>
              </a:ext>
            </a:extLst>
          </p:cNvPr>
          <p:cNvGrpSpPr/>
          <p:nvPr/>
        </p:nvGrpSpPr>
        <p:grpSpPr>
          <a:xfrm>
            <a:off x="8340626" y="1585779"/>
            <a:ext cx="3630972" cy="3911087"/>
            <a:chOff x="4328470" y="2080302"/>
            <a:chExt cx="3630972" cy="3911087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795584A6-46F5-4530-B898-B8F560CB2934}"/>
                </a:ext>
              </a:extLst>
            </p:cNvPr>
            <p:cNvSpPr/>
            <p:nvPr/>
          </p:nvSpPr>
          <p:spPr>
            <a:xfrm>
              <a:off x="5901640" y="4522049"/>
              <a:ext cx="484632" cy="5850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F928EE8A-DF34-4399-8D95-EBAABEBBB7A8}"/>
                </a:ext>
              </a:extLst>
            </p:cNvPr>
            <p:cNvSpPr/>
            <p:nvPr/>
          </p:nvSpPr>
          <p:spPr>
            <a:xfrm>
              <a:off x="5901640" y="3477803"/>
              <a:ext cx="484632" cy="5850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239B224-44BB-4AAC-817A-887B896EFDB8}"/>
                </a:ext>
              </a:extLst>
            </p:cNvPr>
            <p:cNvSpPr/>
            <p:nvPr/>
          </p:nvSpPr>
          <p:spPr>
            <a:xfrm>
              <a:off x="4328470" y="2080302"/>
              <a:ext cx="3630972" cy="1439662"/>
            </a:xfrm>
            <a:prstGeom prst="cloud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Non-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internet-enabled members</a:t>
              </a: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725302B6-18D1-481D-9093-CF6FCB2DD5A6}"/>
                </a:ext>
              </a:extLst>
            </p:cNvPr>
            <p:cNvSpPr/>
            <p:nvPr/>
          </p:nvSpPr>
          <p:spPr>
            <a:xfrm>
              <a:off x="4616908" y="4089559"/>
              <a:ext cx="3054096" cy="585037"/>
            </a:xfrm>
            <a:prstGeom prst="flowChartProcess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ENABLE</a:t>
              </a:r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8D1FA92D-89D5-4FF0-90CD-8FACB2BB7AE7}"/>
                </a:ext>
              </a:extLst>
            </p:cNvPr>
            <p:cNvSpPr/>
            <p:nvPr/>
          </p:nvSpPr>
          <p:spPr>
            <a:xfrm>
              <a:off x="4665402" y="5171283"/>
              <a:ext cx="3054096" cy="820106"/>
            </a:xfrm>
            <a:prstGeom prst="flowChartProcess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SMART APPLICATIONS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850E5-5D52-484F-AA06-3B6A30C39953}"/>
              </a:ext>
            </a:extLst>
          </p:cNvPr>
          <p:cNvGrpSpPr/>
          <p:nvPr/>
        </p:nvGrpSpPr>
        <p:grpSpPr>
          <a:xfrm>
            <a:off x="4328470" y="1641356"/>
            <a:ext cx="3628490" cy="2795636"/>
            <a:chOff x="8343528" y="2135879"/>
            <a:chExt cx="3628490" cy="2795636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8644C1ED-123F-45E3-A0D6-6CF63BBB9C51}"/>
                </a:ext>
              </a:extLst>
            </p:cNvPr>
            <p:cNvSpPr/>
            <p:nvPr/>
          </p:nvSpPr>
          <p:spPr>
            <a:xfrm>
              <a:off x="10061441" y="3477803"/>
              <a:ext cx="484632" cy="5850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60CF9432-8B4C-41FE-B934-D12C6F46F2C7}"/>
                </a:ext>
              </a:extLst>
            </p:cNvPr>
            <p:cNvSpPr/>
            <p:nvPr/>
          </p:nvSpPr>
          <p:spPr>
            <a:xfrm>
              <a:off x="8343528" y="2135879"/>
              <a:ext cx="3628490" cy="1439662"/>
            </a:xfrm>
            <a:prstGeom prst="cloud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Internet-enabled members</a:t>
              </a: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30675235-1495-4749-8657-B88337F6904A}"/>
                </a:ext>
              </a:extLst>
            </p:cNvPr>
            <p:cNvSpPr/>
            <p:nvPr/>
          </p:nvSpPr>
          <p:spPr>
            <a:xfrm>
              <a:off x="8776199" y="4111409"/>
              <a:ext cx="3054096" cy="820106"/>
            </a:xfrm>
            <a:prstGeom prst="flowChartProcess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SMART 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3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13" grpId="0" animBg="1"/>
      <p:bldP spid="16" grpId="0" animBg="1"/>
      <p:bldP spid="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FD1382-9896-43D9-9644-1A30CF61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700342" cy="911962"/>
          </a:xfrm>
        </p:spPr>
        <p:txBody>
          <a:bodyPr/>
          <a:lstStyle/>
          <a:p>
            <a:r>
              <a:rPr lang="en-US" dirty="0"/>
              <a:t>Where should Lender*VP focus, and when?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5012981-D7E8-4158-AD27-237B1EABD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46" y="4577929"/>
            <a:ext cx="3561069" cy="151495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Forms generation/fulfillment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Websites, mobile, desktop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For the least trusted borrower</a:t>
            </a:r>
          </a:p>
          <a:p>
            <a:pPr>
              <a:spcBef>
                <a:spcPts val="1200"/>
              </a:spcBef>
            </a:pPr>
            <a:endParaRPr lang="en-US" sz="1800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99328AD-57EC-42AE-8145-3D854AFD0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5941" y="4577929"/>
            <a:ext cx="3625592" cy="219609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Build the ultimate mobile first solution for internet retailers and their most trusted channels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For the most seasoned internet member relationships</a:t>
            </a:r>
          </a:p>
          <a:p>
            <a:pPr>
              <a:spcBef>
                <a:spcPts val="1200"/>
              </a:spcBef>
            </a:pP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9A7B8-9101-4FEC-B803-C96308E5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78</a:t>
            </a:fld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EC48D1-5BA6-4EC8-9E6E-F6861CDD2B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6408" y="5677673"/>
            <a:ext cx="3625592" cy="96929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Add an enhanced process for the new member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For the newest internet users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F241AA3-E699-41C6-9BBE-BBD17B7BACFF}"/>
              </a:ext>
            </a:extLst>
          </p:cNvPr>
          <p:cNvSpPr/>
          <p:nvPr/>
        </p:nvSpPr>
        <p:spPr>
          <a:xfrm>
            <a:off x="1888243" y="2983280"/>
            <a:ext cx="484632" cy="5850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631B276D-0B6A-40CF-9BF2-54F9EA774A55}"/>
              </a:ext>
            </a:extLst>
          </p:cNvPr>
          <p:cNvSpPr/>
          <p:nvPr/>
        </p:nvSpPr>
        <p:spPr>
          <a:xfrm>
            <a:off x="316314" y="1696933"/>
            <a:ext cx="3628490" cy="1439662"/>
          </a:xfrm>
          <a:prstGeom prst="clou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Non-members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AC904339-E39F-42A2-8855-41F9AC909E2A}"/>
              </a:ext>
            </a:extLst>
          </p:cNvPr>
          <p:cNvSpPr/>
          <p:nvPr/>
        </p:nvSpPr>
        <p:spPr>
          <a:xfrm>
            <a:off x="603518" y="3643499"/>
            <a:ext cx="3054082" cy="779443"/>
          </a:xfrm>
          <a:prstGeom prst="flowChartProcess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ONE-WAY FORMS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5F362D-29F9-451D-AE1F-7EA705A9D3F1}"/>
              </a:ext>
            </a:extLst>
          </p:cNvPr>
          <p:cNvGrpSpPr/>
          <p:nvPr/>
        </p:nvGrpSpPr>
        <p:grpSpPr>
          <a:xfrm>
            <a:off x="8340626" y="1585779"/>
            <a:ext cx="3630972" cy="3911087"/>
            <a:chOff x="4328470" y="2080302"/>
            <a:chExt cx="3630972" cy="3911087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795584A6-46F5-4530-B898-B8F560CB2934}"/>
                </a:ext>
              </a:extLst>
            </p:cNvPr>
            <p:cNvSpPr/>
            <p:nvPr/>
          </p:nvSpPr>
          <p:spPr>
            <a:xfrm>
              <a:off x="5901640" y="4522049"/>
              <a:ext cx="484632" cy="5850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F928EE8A-DF34-4399-8D95-EBAABEBBB7A8}"/>
                </a:ext>
              </a:extLst>
            </p:cNvPr>
            <p:cNvSpPr/>
            <p:nvPr/>
          </p:nvSpPr>
          <p:spPr>
            <a:xfrm>
              <a:off x="5901640" y="3477803"/>
              <a:ext cx="484632" cy="5850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239B224-44BB-4AAC-817A-887B896EFDB8}"/>
                </a:ext>
              </a:extLst>
            </p:cNvPr>
            <p:cNvSpPr/>
            <p:nvPr/>
          </p:nvSpPr>
          <p:spPr>
            <a:xfrm>
              <a:off x="4328470" y="2080302"/>
              <a:ext cx="3630972" cy="1439662"/>
            </a:xfrm>
            <a:prstGeom prst="cloud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Non-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internet-enabled members</a:t>
              </a: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725302B6-18D1-481D-9093-CF6FCB2DD5A6}"/>
                </a:ext>
              </a:extLst>
            </p:cNvPr>
            <p:cNvSpPr/>
            <p:nvPr/>
          </p:nvSpPr>
          <p:spPr>
            <a:xfrm>
              <a:off x="4616908" y="4089559"/>
              <a:ext cx="3054096" cy="585037"/>
            </a:xfrm>
            <a:prstGeom prst="flowChartProcess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ENABLE</a:t>
              </a:r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8D1FA92D-89D5-4FF0-90CD-8FACB2BB7AE7}"/>
                </a:ext>
              </a:extLst>
            </p:cNvPr>
            <p:cNvSpPr/>
            <p:nvPr/>
          </p:nvSpPr>
          <p:spPr>
            <a:xfrm>
              <a:off x="4665402" y="5171283"/>
              <a:ext cx="3054096" cy="820106"/>
            </a:xfrm>
            <a:prstGeom prst="flowChartProcess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SMART APPLICATIONS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850E5-5D52-484F-AA06-3B6A30C39953}"/>
              </a:ext>
            </a:extLst>
          </p:cNvPr>
          <p:cNvGrpSpPr/>
          <p:nvPr/>
        </p:nvGrpSpPr>
        <p:grpSpPr>
          <a:xfrm>
            <a:off x="4328470" y="1641356"/>
            <a:ext cx="3628490" cy="2795636"/>
            <a:chOff x="8343528" y="2135879"/>
            <a:chExt cx="3628490" cy="2795636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8644C1ED-123F-45E3-A0D6-6CF63BBB9C51}"/>
                </a:ext>
              </a:extLst>
            </p:cNvPr>
            <p:cNvSpPr/>
            <p:nvPr/>
          </p:nvSpPr>
          <p:spPr>
            <a:xfrm>
              <a:off x="10061441" y="3477803"/>
              <a:ext cx="484632" cy="5850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60CF9432-8B4C-41FE-B934-D12C6F46F2C7}"/>
                </a:ext>
              </a:extLst>
            </p:cNvPr>
            <p:cNvSpPr/>
            <p:nvPr/>
          </p:nvSpPr>
          <p:spPr>
            <a:xfrm>
              <a:off x="8343528" y="2135879"/>
              <a:ext cx="3628490" cy="1439662"/>
            </a:xfrm>
            <a:prstGeom prst="cloud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Internet-enabled members</a:t>
              </a: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30675235-1495-4749-8657-B88337F6904A}"/>
                </a:ext>
              </a:extLst>
            </p:cNvPr>
            <p:cNvSpPr/>
            <p:nvPr/>
          </p:nvSpPr>
          <p:spPr>
            <a:xfrm>
              <a:off x="8776199" y="4111409"/>
              <a:ext cx="3054096" cy="820106"/>
            </a:xfrm>
            <a:prstGeom prst="flowChartProcess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SMART APPLICATIONS</a:t>
              </a:r>
            </a:p>
          </p:txBody>
        </p:sp>
      </p:grp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7CC42407-0A10-4CB0-A1AB-C56686F52E25}"/>
              </a:ext>
            </a:extLst>
          </p:cNvPr>
          <p:cNvSpPr/>
          <p:nvPr/>
        </p:nvSpPr>
        <p:spPr>
          <a:xfrm>
            <a:off x="373131" y="3681653"/>
            <a:ext cx="3450444" cy="3359020"/>
          </a:xfrm>
          <a:prstGeom prst="irregularSeal1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2020/21</a:t>
            </a:r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07923DC-98DA-49C5-9218-5D889B9463CE}"/>
              </a:ext>
            </a:extLst>
          </p:cNvPr>
          <p:cNvSpPr/>
          <p:nvPr/>
        </p:nvSpPr>
        <p:spPr>
          <a:xfrm>
            <a:off x="4451906" y="3681653"/>
            <a:ext cx="3450444" cy="3359020"/>
          </a:xfrm>
          <a:prstGeom prst="irregularSeal1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3FB3D191-DF38-4475-B73F-F48513E5F288}"/>
              </a:ext>
            </a:extLst>
          </p:cNvPr>
          <p:cNvSpPr/>
          <p:nvPr/>
        </p:nvSpPr>
        <p:spPr>
          <a:xfrm>
            <a:off x="8530681" y="3681653"/>
            <a:ext cx="3450444" cy="3359020"/>
          </a:xfrm>
          <a:prstGeom prst="irregularSeal1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46369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52560CB2-D575-456F-9849-208379D4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2635"/>
            <a:ext cx="10038303" cy="1022295"/>
          </a:xfrm>
        </p:spPr>
        <p:txBody>
          <a:bodyPr/>
          <a:lstStyle/>
          <a:p>
            <a:r>
              <a:rPr lang="en-US" dirty="0"/>
              <a:t>Secure online forms for your least </a:t>
            </a:r>
            <a:br>
              <a:rPr lang="en-US" dirty="0"/>
            </a:br>
            <a:r>
              <a:rPr lang="en-US" dirty="0"/>
              <a:t>trusted borrowers: non-members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9892C-F5B2-4A79-BB5D-2B22E258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79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D01FA8-F92A-4604-852E-8C651B25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974" y="3104450"/>
            <a:ext cx="4465293" cy="3753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A58A71-A650-4B39-99B5-3A1AC16BE0A1}"/>
              </a:ext>
            </a:extLst>
          </p:cNvPr>
          <p:cNvSpPr txBox="1"/>
          <p:nvPr/>
        </p:nvSpPr>
        <p:spPr>
          <a:xfrm>
            <a:off x="6478377" y="6161637"/>
            <a:ext cx="571362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store.cuanswers.com/store/</a:t>
            </a:r>
            <a:r>
              <a:rPr lang="en-US" sz="2400" dirty="0" err="1">
                <a:solidFill>
                  <a:schemeClr val="bg1"/>
                </a:solidFill>
              </a:rPr>
              <a:t>irsc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DF6192E1-75A2-4CF8-ABFE-7D039533A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79" y="1857710"/>
            <a:ext cx="4065581" cy="5949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5FDF4F2-B702-48D3-8B22-ABE0D845ADF7}"/>
              </a:ext>
            </a:extLst>
          </p:cNvPr>
          <p:cNvSpPr txBox="1"/>
          <p:nvPr/>
        </p:nvSpPr>
        <p:spPr>
          <a:xfrm>
            <a:off x="1186965" y="1483407"/>
            <a:ext cx="6612417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accent6"/>
                </a:solidFill>
              </a:rPr>
              <a:t>158</a:t>
            </a:r>
            <a:r>
              <a:rPr lang="en-US" sz="4400" dirty="0"/>
              <a:t> </a:t>
            </a:r>
            <a:r>
              <a:rPr lang="en-US" sz="2800" dirty="0"/>
              <a:t>active CUs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6"/>
                </a:solidFill>
              </a:rPr>
              <a:t>150</a:t>
            </a:r>
            <a:r>
              <a:rPr lang="en-US" sz="2400" dirty="0"/>
              <a:t> via IRSC designers / </a:t>
            </a:r>
            <a:r>
              <a:rPr lang="en-US" sz="2400" dirty="0">
                <a:solidFill>
                  <a:schemeClr val="accent6"/>
                </a:solidFill>
              </a:rPr>
              <a:t>8</a:t>
            </a:r>
            <a:r>
              <a:rPr lang="en-US" sz="2400" dirty="0"/>
              <a:t> </a:t>
            </a:r>
            <a:r>
              <a:rPr lang="en-US" sz="2400" dirty="0" err="1"/>
              <a:t>DYI-ers</a:t>
            </a: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accent6"/>
                </a:solidFill>
              </a:rPr>
              <a:t>1,000+</a:t>
            </a:r>
            <a:r>
              <a:rPr lang="en-US" sz="4400" dirty="0"/>
              <a:t> </a:t>
            </a:r>
            <a:r>
              <a:rPr lang="en-US" sz="2800" dirty="0"/>
              <a:t>custom forms in play</a:t>
            </a:r>
          </a:p>
          <a:p>
            <a:pPr>
              <a:spcBef>
                <a:spcPts val="600"/>
              </a:spcBef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accent6"/>
                </a:solidFill>
              </a:rPr>
              <a:t>113,000+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2800" dirty="0"/>
              <a:t>forms submitted</a:t>
            </a:r>
            <a:endParaRPr lang="en-US" sz="3600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B761AB65-8507-4C86-A6E9-AEE77429C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79" y="2450276"/>
            <a:ext cx="3989273" cy="595414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3A3A62DF-2AA7-498D-AEAA-9D6A9A321081}"/>
              </a:ext>
            </a:extLst>
          </p:cNvPr>
          <p:cNvSpPr/>
          <p:nvPr/>
        </p:nvSpPr>
        <p:spPr>
          <a:xfrm>
            <a:off x="592279" y="1636549"/>
            <a:ext cx="613063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C2ED47F-F660-4E15-8660-149C1F63D485}"/>
              </a:ext>
            </a:extLst>
          </p:cNvPr>
          <p:cNvSpPr/>
          <p:nvPr/>
        </p:nvSpPr>
        <p:spPr>
          <a:xfrm>
            <a:off x="592279" y="3285175"/>
            <a:ext cx="613063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523C1A7-AEE2-4FD2-B4A3-C0C3B1C0DC8D}"/>
              </a:ext>
            </a:extLst>
          </p:cNvPr>
          <p:cNvSpPr/>
          <p:nvPr/>
        </p:nvSpPr>
        <p:spPr>
          <a:xfrm>
            <a:off x="592279" y="4449169"/>
            <a:ext cx="613063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3B0F6F-3FD6-4B5B-9C53-7219DF777976}"/>
              </a:ext>
            </a:extLst>
          </p:cNvPr>
          <p:cNvCxnSpPr>
            <a:cxnSpLocks/>
          </p:cNvCxnSpPr>
          <p:nvPr/>
        </p:nvCxnSpPr>
        <p:spPr>
          <a:xfrm>
            <a:off x="337457" y="2940131"/>
            <a:ext cx="6455228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E50858-9F8E-41D0-AB89-A9759EF329D3}"/>
              </a:ext>
            </a:extLst>
          </p:cNvPr>
          <p:cNvCxnSpPr>
            <a:cxnSpLocks/>
          </p:cNvCxnSpPr>
          <p:nvPr/>
        </p:nvCxnSpPr>
        <p:spPr>
          <a:xfrm>
            <a:off x="337457" y="4170217"/>
            <a:ext cx="6455228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81C0EB-8237-43F4-84EF-75D657E343A5}"/>
              </a:ext>
            </a:extLst>
          </p:cNvPr>
          <p:cNvCxnSpPr>
            <a:cxnSpLocks/>
          </p:cNvCxnSpPr>
          <p:nvPr/>
        </p:nvCxnSpPr>
        <p:spPr>
          <a:xfrm>
            <a:off x="337457" y="5389417"/>
            <a:ext cx="6455228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94FA81-745A-4C73-B669-C7442A969FB6}"/>
              </a:ext>
            </a:extLst>
          </p:cNvPr>
          <p:cNvCxnSpPr>
            <a:cxnSpLocks/>
          </p:cNvCxnSpPr>
          <p:nvPr/>
        </p:nvCxnSpPr>
        <p:spPr>
          <a:xfrm>
            <a:off x="337457" y="1396321"/>
            <a:ext cx="6455228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>
            <a:extLst>
              <a:ext uri="{FF2B5EF4-FFF2-40B4-BE49-F238E27FC236}">
                <a16:creationId xmlns:a16="http://schemas.microsoft.com/office/drawing/2014/main" id="{F88DEF7B-B5B9-44AE-A6FF-7C1640E8EF95}"/>
              </a:ext>
            </a:extLst>
          </p:cNvPr>
          <p:cNvSpPr/>
          <p:nvPr/>
        </p:nvSpPr>
        <p:spPr>
          <a:xfrm>
            <a:off x="7719448" y="230897"/>
            <a:ext cx="3628490" cy="1439662"/>
          </a:xfrm>
          <a:prstGeom prst="clou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Non-members</a:t>
            </a:r>
          </a:p>
        </p:txBody>
      </p:sp>
    </p:spTree>
    <p:extLst>
      <p:ext uri="{BB962C8B-B14F-4D97-AF65-F5344CB8AC3E}">
        <p14:creationId xmlns:p14="http://schemas.microsoft.com/office/powerpoint/2010/main" val="3039109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3CFEE9C-55D7-4600-8A6E-3F198F5C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2636"/>
            <a:ext cx="8515139" cy="914400"/>
          </a:xfrm>
        </p:spPr>
        <p:txBody>
          <a:bodyPr/>
          <a:lstStyle/>
          <a:p>
            <a:r>
              <a:rPr lang="en-US" dirty="0"/>
              <a:t>Are we going to redesign work and the need for employee campuses?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9DFFAA-65D8-4A6C-9C4B-06922CA7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B1889D-A75B-4A7E-88F6-231CAEA3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74" y="2198930"/>
            <a:ext cx="3245113" cy="4320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284C87-183D-4740-994D-03EF2D525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662" y="1245503"/>
            <a:ext cx="7080737" cy="47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2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68E51E0-4B8A-4189-B257-9368EE20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2569"/>
          <a:stretch/>
        </p:blipFill>
        <p:spPr>
          <a:xfrm>
            <a:off x="7612900" y="2244535"/>
            <a:ext cx="4328367" cy="46243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5FE28D-D09D-4F38-8242-08857AA7FF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1807030"/>
            <a:ext cx="6514612" cy="505097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A focus on serving </a:t>
            </a:r>
            <a:r>
              <a:rPr lang="en-US" sz="2400" b="1" dirty="0"/>
              <a:t>authenticated members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Reducing the clutter in the loan queue</a:t>
            </a:r>
          </a:p>
          <a:p>
            <a:pPr lvl="1"/>
            <a:r>
              <a:rPr lang="en-US" sz="1800" dirty="0"/>
              <a:t>Automatic “store and return” for incomplete apps</a:t>
            </a:r>
          </a:p>
          <a:p>
            <a:pPr lvl="1"/>
            <a:r>
              <a:rPr lang="en-US" sz="1800" dirty="0"/>
              <a:t>Urgency prompt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2400" dirty="0"/>
              <a:t>Quoting insurance coverage up front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Smarter handling for secured vs. </a:t>
            </a:r>
            <a:br>
              <a:rPr lang="en-US" sz="2400" dirty="0"/>
            </a:br>
            <a:r>
              <a:rPr lang="en-US" sz="2400" dirty="0"/>
              <a:t>unsecured apps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New payment estimator, pulling </a:t>
            </a:r>
            <a:br>
              <a:rPr lang="en-US" sz="2400" dirty="0"/>
            </a:br>
            <a:r>
              <a:rPr lang="en-US" sz="2400" dirty="0"/>
              <a:t>from your core config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AB4F07-3B14-4EC4-8926-987F4F0F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6660048" cy="911962"/>
          </a:xfrm>
        </p:spPr>
        <p:txBody>
          <a:bodyPr/>
          <a:lstStyle/>
          <a:p>
            <a:r>
              <a:rPr lang="en-US" sz="3200" dirty="0"/>
              <a:t>For your most seasoned internet member relationships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DFC48-F6DD-4FAD-8A47-31EBE8BE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D9DFE-24DC-45E0-B7CE-EC51191AE590}"/>
              </a:ext>
            </a:extLst>
          </p:cNvPr>
          <p:cNvSpPr txBox="1"/>
          <p:nvPr/>
        </p:nvSpPr>
        <p:spPr>
          <a:xfrm>
            <a:off x="6430945" y="6161637"/>
            <a:ext cx="5761055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open.cuanswers.com/</a:t>
            </a:r>
            <a:r>
              <a:rPr lang="en-US" sz="2800" dirty="0" err="1">
                <a:solidFill>
                  <a:schemeClr val="bg1"/>
                </a:solidFill>
              </a:rPr>
              <a:t>LOSProjects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CAF3836B-A06D-474D-8431-0AFEE2CB5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74" y="3479073"/>
            <a:ext cx="6514613" cy="86906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8BA93D8-50F0-4BF9-9960-03FB9AA3DEC4}"/>
              </a:ext>
            </a:extLst>
          </p:cNvPr>
          <p:cNvSpPr/>
          <p:nvPr/>
        </p:nvSpPr>
        <p:spPr>
          <a:xfrm>
            <a:off x="8138736" y="620844"/>
            <a:ext cx="3628490" cy="143966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Internet-enabled members</a:t>
            </a:r>
          </a:p>
        </p:txBody>
      </p:sp>
    </p:spTree>
    <p:extLst>
      <p:ext uri="{BB962C8B-B14F-4D97-AF65-F5344CB8AC3E}">
        <p14:creationId xmlns:p14="http://schemas.microsoft.com/office/powerpoint/2010/main" val="2362719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9FEE5F-C3FE-415F-9F82-11E4F442596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800" dirty="0"/>
              <a:t>What might we create that would set our processes apart?</a:t>
            </a:r>
          </a:p>
          <a:p>
            <a:r>
              <a:rPr lang="en-US" sz="2800" dirty="0"/>
              <a:t>We don’t want to keep up with the Joneses, we want to play a whole new game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6794CA-F94B-4488-A94D-8A2B2F0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15616"/>
            <a:ext cx="3657600" cy="1240972"/>
          </a:xfrm>
        </p:spPr>
        <p:txBody>
          <a:bodyPr/>
          <a:lstStyle/>
          <a:p>
            <a:r>
              <a:rPr lang="en-US" dirty="0"/>
              <a:t>Database Lending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D0CA9-B985-4C4B-99D9-026035E09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813315"/>
            <a:ext cx="3657600" cy="446320"/>
          </a:xfrm>
        </p:spPr>
        <p:txBody>
          <a:bodyPr/>
          <a:lstStyle/>
          <a:p>
            <a:r>
              <a:rPr lang="en-US" dirty="0"/>
              <a:t>Redefining Lending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869EF-6B00-44DA-8B20-7D5953A2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81</a:t>
            </a:fld>
            <a:endParaRPr lang="en-US" dirty="0"/>
          </a:p>
        </p:txBody>
      </p:sp>
      <p:pic>
        <p:nvPicPr>
          <p:cNvPr id="7" name="Picture 6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39B97976-030C-4B76-87C7-D390F503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57902" y="3429000"/>
            <a:ext cx="5194571" cy="30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57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B0D807-12B6-43F3-977B-260E54C7E0F6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465982373"/>
              </p:ext>
            </p:extLst>
          </p:nvPr>
        </p:nvGraphicFramePr>
        <p:xfrm>
          <a:off x="730250" y="2149475"/>
          <a:ext cx="10166350" cy="4450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83175">
                  <a:extLst>
                    <a:ext uri="{9D8B030D-6E8A-4147-A177-3AD203B41FA5}">
                      <a16:colId xmlns:a16="http://schemas.microsoft.com/office/drawing/2014/main" val="2199102891"/>
                    </a:ext>
                  </a:extLst>
                </a:gridCol>
                <a:gridCol w="5083175">
                  <a:extLst>
                    <a:ext uri="{9D8B030D-6E8A-4147-A177-3AD203B41FA5}">
                      <a16:colId xmlns:a16="http://schemas.microsoft.com/office/drawing/2014/main" val="3365935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Taking 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Making Offers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14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Inspiring people to apply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Inspiring people to take the loan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39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Higher cost-of-sales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Potentially zero cost-of-sales investment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15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Members are apprehensive about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being 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Members are more confident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that all will go 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173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In-the-moment underwriting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Campaign-based underwriting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4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Relies on a proactive member: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higher barrier to entry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Takes advantage of impulse-buying: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lower barrier to entry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95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More likely to require CU employee participation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Requires only up-front CU employee participation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35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Will always be part of the CU’s </a:t>
                      </a:r>
                    </a:p>
                    <a:p>
                      <a:pPr algn="ctr"/>
                      <a:r>
                        <a:rPr lang="en-US" sz="2000" dirty="0"/>
                        <a:t>lending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 a short time, should surpass the volumes of order-taking lending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909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70E42DD-816D-4CB5-9FB1-7FF33E52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internet retailer’s loan department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58153-8098-49F7-A288-199607C8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4B8F2A-6630-4EB4-A9AE-6A94214717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need to prove the point now so CU designers will add another cylinder</a:t>
            </a:r>
          </a:p>
        </p:txBody>
      </p:sp>
    </p:spTree>
    <p:extLst>
      <p:ext uri="{BB962C8B-B14F-4D97-AF65-F5344CB8AC3E}">
        <p14:creationId xmlns:p14="http://schemas.microsoft.com/office/powerpoint/2010/main" val="1092342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719D13-62CA-4818-A813-FC6EDA60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60521"/>
            <a:ext cx="9193257" cy="734244"/>
          </a:xfrm>
        </p:spPr>
        <p:txBody>
          <a:bodyPr/>
          <a:lstStyle/>
          <a:p>
            <a:r>
              <a:rPr lang="en-US" dirty="0"/>
              <a:t>Dream with me a bit...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347F1-3856-4533-8D25-D56C3E60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8CD42F-4A15-426F-B6BC-48AECF26D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3342" y="757614"/>
            <a:ext cx="9193257" cy="342968"/>
          </a:xfrm>
        </p:spPr>
        <p:txBody>
          <a:bodyPr/>
          <a:lstStyle/>
          <a:p>
            <a:r>
              <a:rPr lang="en-US" sz="1800" dirty="0"/>
              <a:t>(a marketer’s math that might make your head swim)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7B9D4E-490D-4B7E-B4BC-A102F267AD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0" y="5782750"/>
            <a:ext cx="6485614" cy="914400"/>
          </a:xfrm>
        </p:spPr>
        <p:txBody>
          <a:bodyPr/>
          <a:lstStyle/>
          <a:p>
            <a:r>
              <a:rPr lang="en-US" dirty="0"/>
              <a:t>If you only receive 1,000 applications a week, with one chance for you and the member to say yes, you only get 52,000 opportunities for it to work 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502EF-A4D7-4467-8A08-5C0043E9B3A8}"/>
              </a:ext>
            </a:extLst>
          </p:cNvPr>
          <p:cNvSpPr txBox="1"/>
          <p:nvPr/>
        </p:nvSpPr>
        <p:spPr>
          <a:xfrm>
            <a:off x="1704273" y="1304868"/>
            <a:ext cx="9687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tabLst>
                <a:tab pos="1654175" algn="r"/>
                <a:tab pos="1946275" algn="l"/>
              </a:tabLst>
            </a:pPr>
            <a:r>
              <a:rPr lang="en-US" sz="2800" dirty="0"/>
              <a:t>       14		campaigns in a year</a:t>
            </a:r>
          </a:p>
          <a:p>
            <a:pPr marL="0" lvl="2">
              <a:tabLst>
                <a:tab pos="1654175" algn="r"/>
                <a:tab pos="1946275" algn="l"/>
              </a:tabLst>
            </a:pPr>
            <a:r>
              <a:rPr lang="en-US" sz="2800" u="sng" dirty="0"/>
              <a:t>      	400</a:t>
            </a:r>
            <a:r>
              <a:rPr lang="en-US" sz="2800" dirty="0"/>
              <a:t>	members per campaign</a:t>
            </a:r>
            <a:endParaRPr lang="en-US" sz="2800" u="sng" dirty="0"/>
          </a:p>
          <a:p>
            <a:pPr marL="0" lvl="1">
              <a:tabLst>
                <a:tab pos="1654175" algn="r"/>
                <a:tab pos="1946275" algn="l"/>
              </a:tabLst>
            </a:pPr>
            <a:r>
              <a:rPr lang="en-US" sz="2800" dirty="0"/>
              <a:t>	5,600	members offered a loan each week</a:t>
            </a:r>
          </a:p>
          <a:p>
            <a:pPr marL="0" lvl="1">
              <a:tabLst>
                <a:tab pos="1654175" algn="r"/>
                <a:tab pos="1946275" algn="l"/>
              </a:tabLst>
            </a:pPr>
            <a:r>
              <a:rPr lang="en-US" sz="2800" dirty="0">
                <a:solidFill>
                  <a:schemeClr val="accent6"/>
                </a:solidFill>
              </a:rPr>
              <a:t>	291,000	offers made to targeted members per 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0E20E-9CBE-455F-A4F5-D9BEEBD8CC89}"/>
              </a:ext>
            </a:extLst>
          </p:cNvPr>
          <p:cNvSpPr txBox="1"/>
          <p:nvPr/>
        </p:nvSpPr>
        <p:spPr>
          <a:xfrm>
            <a:off x="1704273" y="3383956"/>
            <a:ext cx="11042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tabLst>
                <a:tab pos="1654175" algn="r"/>
                <a:tab pos="1946275" algn="l"/>
              </a:tabLst>
            </a:pPr>
            <a:r>
              <a:rPr lang="en-US" sz="2800" dirty="0"/>
              <a:t>	5,600	members being offered a loan</a:t>
            </a:r>
          </a:p>
          <a:p>
            <a:pPr marL="0" lvl="1">
              <a:tabLst>
                <a:tab pos="1654175" algn="r"/>
                <a:tab pos="1946275" algn="l"/>
              </a:tabLst>
            </a:pPr>
            <a:r>
              <a:rPr lang="en-US" sz="2800" u="sng" dirty="0"/>
              <a:t>	4.5</a:t>
            </a:r>
            <a:r>
              <a:rPr lang="en-US" sz="2800" i="1" dirty="0"/>
              <a:t>	</a:t>
            </a:r>
            <a:r>
              <a:rPr lang="en-US" sz="2800" dirty="0"/>
              <a:t>average views per targeted member per week</a:t>
            </a:r>
          </a:p>
          <a:p>
            <a:pPr marL="0" lvl="1">
              <a:tabLst>
                <a:tab pos="1654175" algn="r"/>
                <a:tab pos="1946275" algn="l"/>
              </a:tabLst>
            </a:pPr>
            <a:r>
              <a:rPr lang="en-US" sz="2800" dirty="0"/>
              <a:t>	25,200	opportunities for a member to say yes per week</a:t>
            </a:r>
          </a:p>
          <a:p>
            <a:pPr marL="0" lvl="1">
              <a:tabLst>
                <a:tab pos="1654175" algn="r"/>
                <a:tab pos="1946275" algn="l"/>
              </a:tabLst>
            </a:pPr>
            <a:r>
              <a:rPr lang="en-US" sz="2800" dirty="0">
                <a:solidFill>
                  <a:schemeClr val="accent5"/>
                </a:solidFill>
              </a:rPr>
              <a:t>	1.3 million	opportunities for a member to say yes per year</a:t>
            </a:r>
          </a:p>
        </p:txBody>
      </p:sp>
    </p:spTree>
    <p:extLst>
      <p:ext uri="{BB962C8B-B14F-4D97-AF65-F5344CB8AC3E}">
        <p14:creationId xmlns:p14="http://schemas.microsoft.com/office/powerpoint/2010/main" val="2624200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13628D-B762-42F8-9A15-307D51C1C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internet retailer’s loan department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7FABE6-3D5E-406F-AD10-CC6B819EA8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convince you to invest in a future where you make secured loans via database offers?</a:t>
            </a:r>
          </a:p>
          <a:p>
            <a:pPr marL="0" indent="0">
              <a:buNone/>
            </a:pPr>
            <a:r>
              <a:rPr lang="en-US" dirty="0"/>
              <a:t>Should we modify loan apps to receive collateral verifications and </a:t>
            </a:r>
            <a:r>
              <a:rPr lang="en-US" b="1" dirty="0"/>
              <a:t>remove the employee from the transaction altogether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83CC4-28B9-4A5D-A656-A53E0DC7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84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172E35-82CB-4126-883F-ADD4F0C80511}"/>
              </a:ext>
            </a:extLst>
          </p:cNvPr>
          <p:cNvCxnSpPr>
            <a:cxnSpLocks/>
          </p:cNvCxnSpPr>
          <p:nvPr/>
        </p:nvCxnSpPr>
        <p:spPr>
          <a:xfrm>
            <a:off x="6249367" y="1990221"/>
            <a:ext cx="0" cy="463563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BF1E514-028E-411B-8E26-4B81EF7C876A}"/>
              </a:ext>
            </a:extLst>
          </p:cNvPr>
          <p:cNvSpPr/>
          <p:nvPr/>
        </p:nvSpPr>
        <p:spPr>
          <a:xfrm>
            <a:off x="6126480" y="3526515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97E543-1FC6-4508-AC24-6E7C16AD0F1F}"/>
              </a:ext>
            </a:extLst>
          </p:cNvPr>
          <p:cNvSpPr/>
          <p:nvPr/>
        </p:nvSpPr>
        <p:spPr>
          <a:xfrm>
            <a:off x="6126480" y="4406774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50F78B-8192-432B-91B4-2C3988F68AE3}"/>
              </a:ext>
            </a:extLst>
          </p:cNvPr>
          <p:cNvSpPr/>
          <p:nvPr/>
        </p:nvSpPr>
        <p:spPr>
          <a:xfrm>
            <a:off x="6126480" y="6005489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5FE9E-A732-49E2-8AF4-3BCED360FB5A}"/>
              </a:ext>
            </a:extLst>
          </p:cNvPr>
          <p:cNvSpPr txBox="1"/>
          <p:nvPr/>
        </p:nvSpPr>
        <p:spPr>
          <a:xfrm>
            <a:off x="6406912" y="1774412"/>
            <a:ext cx="5856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/>
            <a:r>
              <a:rPr lang="en-US" sz="2400" b="1" dirty="0">
                <a:solidFill>
                  <a:schemeClr val="accent1"/>
                </a:solidFill>
              </a:rPr>
              <a:t>20.07</a:t>
            </a:r>
            <a:r>
              <a:rPr lang="en-US" sz="2400" b="1" dirty="0">
                <a:solidFill>
                  <a:schemeClr val="accent2"/>
                </a:solidFill>
              </a:rPr>
              <a:t>	</a:t>
            </a:r>
            <a:r>
              <a:rPr lang="en-US" sz="2400" dirty="0">
                <a:solidFill>
                  <a:schemeClr val="accent2"/>
                </a:solidFill>
              </a:rPr>
              <a:t>1Click Credit Card Offers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i="1" dirty="0">
                <a:solidFill>
                  <a:schemeClr val="accent2"/>
                </a:solidFill>
              </a:rPr>
              <a:t>(Also launched Flex loans </a:t>
            </a:r>
            <a:br>
              <a:rPr lang="en-US" i="1" dirty="0">
                <a:solidFill>
                  <a:schemeClr val="accent2"/>
                </a:solidFill>
              </a:rPr>
            </a:br>
            <a:r>
              <a:rPr lang="en-US" i="1" dirty="0">
                <a:solidFill>
                  <a:schemeClr val="accent2"/>
                </a:solidFill>
              </a:rPr>
              <a:t>&amp; a new </a:t>
            </a:r>
            <a:r>
              <a:rPr lang="en-US" i="1" dirty="0" err="1">
                <a:solidFill>
                  <a:schemeClr val="accent2"/>
                </a:solidFill>
              </a:rPr>
              <a:t>eSign</a:t>
            </a:r>
            <a:r>
              <a:rPr lang="en-US" i="1" dirty="0">
                <a:solidFill>
                  <a:schemeClr val="accent2"/>
                </a:solidFill>
              </a:rPr>
              <a:t> experience)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F1EF53-AF3B-4E8C-B9A7-A24C4A2F6BC5}"/>
              </a:ext>
            </a:extLst>
          </p:cNvPr>
          <p:cNvSpPr txBox="1"/>
          <p:nvPr/>
        </p:nvSpPr>
        <p:spPr>
          <a:xfrm>
            <a:off x="6406912" y="3390742"/>
            <a:ext cx="5489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20.11	</a:t>
            </a:r>
            <a:r>
              <a:rPr lang="en-US" sz="2400" dirty="0">
                <a:solidFill>
                  <a:schemeClr val="accent2"/>
                </a:solidFill>
              </a:rPr>
              <a:t>CD-secured Loan Offers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5DC71-91BB-40A4-BE18-F0D605074043}"/>
              </a:ext>
            </a:extLst>
          </p:cNvPr>
          <p:cNvSpPr txBox="1"/>
          <p:nvPr/>
        </p:nvSpPr>
        <p:spPr>
          <a:xfrm>
            <a:off x="6406912" y="4279296"/>
            <a:ext cx="44395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/>
            <a:r>
              <a:rPr lang="en-US" sz="2400" b="1" dirty="0">
                <a:solidFill>
                  <a:schemeClr val="accent1"/>
                </a:solidFill>
              </a:rPr>
              <a:t>21.10 </a:t>
            </a:r>
            <a:r>
              <a:rPr lang="en-US" sz="2400" dirty="0">
                <a:solidFill>
                  <a:schemeClr val="accent2"/>
                </a:solidFill>
              </a:rPr>
              <a:t>1Click Unsecured Offers </a:t>
            </a:r>
            <a:r>
              <a:rPr lang="en-US" i="1" dirty="0">
                <a:solidFill>
                  <a:schemeClr val="accent2"/>
                </a:solidFill>
              </a:rPr>
              <a:t>(for signature loans &amp; LOCs)</a:t>
            </a: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05C70D-DCD4-4D08-89F8-0EE102E75A94}"/>
              </a:ext>
            </a:extLst>
          </p:cNvPr>
          <p:cNvSpPr txBox="1"/>
          <p:nvPr/>
        </p:nvSpPr>
        <p:spPr>
          <a:xfrm>
            <a:off x="6406911" y="5886308"/>
            <a:ext cx="5489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21.10 </a:t>
            </a:r>
            <a:r>
              <a:rPr lang="en-US" sz="2400" dirty="0">
                <a:solidFill>
                  <a:schemeClr val="accent2"/>
                </a:solidFill>
              </a:rPr>
              <a:t>Savings-secured Loan Offers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45E99E-1A4B-4493-93E1-EAF45D381164}"/>
              </a:ext>
            </a:extLst>
          </p:cNvPr>
          <p:cNvSpPr/>
          <p:nvPr/>
        </p:nvSpPr>
        <p:spPr>
          <a:xfrm>
            <a:off x="6126480" y="1881146"/>
            <a:ext cx="228600" cy="2481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2BC3D3-E935-4EC0-BD72-1D1AA65541ED}"/>
              </a:ext>
            </a:extLst>
          </p:cNvPr>
          <p:cNvGrpSpPr/>
          <p:nvPr/>
        </p:nvGrpSpPr>
        <p:grpSpPr>
          <a:xfrm>
            <a:off x="5830163" y="5044823"/>
            <a:ext cx="1205988" cy="655915"/>
            <a:chOff x="6228998" y="5044823"/>
            <a:chExt cx="1205988" cy="655915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F3A6B4EC-F75A-4B4D-BEA4-15BFFDADE9BC}"/>
                </a:ext>
              </a:extLst>
            </p:cNvPr>
            <p:cNvSpPr/>
            <p:nvPr/>
          </p:nvSpPr>
          <p:spPr>
            <a:xfrm>
              <a:off x="6228998" y="5044823"/>
              <a:ext cx="1205988" cy="655915"/>
            </a:xfrm>
            <a:prstGeom prst="cloudCallout">
              <a:avLst>
                <a:gd name="adj1" fmla="val 26757"/>
                <a:gd name="adj2" fmla="val -9915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Coming soon!</a:t>
              </a:r>
            </a:p>
          </p:txBody>
        </p:sp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4D8E7A70-2DB9-4FF0-A238-EB9CFA6409E2}"/>
                </a:ext>
              </a:extLst>
            </p:cNvPr>
            <p:cNvSpPr/>
            <p:nvPr/>
          </p:nvSpPr>
          <p:spPr>
            <a:xfrm>
              <a:off x="6228998" y="5044823"/>
              <a:ext cx="1205988" cy="655915"/>
            </a:xfrm>
            <a:prstGeom prst="cloudCallout">
              <a:avLst>
                <a:gd name="adj1" fmla="val 34823"/>
                <a:gd name="adj2" fmla="val 87712"/>
              </a:avLst>
            </a:prstGeom>
            <a:solidFill>
              <a:schemeClr val="accent4"/>
            </a:solidFill>
            <a:ln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Coming soon!</a:t>
              </a: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986FAB4-12A9-4E72-AFAB-E3C1663F9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82" y="2178341"/>
            <a:ext cx="1636088" cy="72848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0FEFF5E-70A6-4766-985A-3CB498D9A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032" y="4643094"/>
            <a:ext cx="1668974" cy="82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1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9FEE5F-C3FE-415F-9F82-11E4F44259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84949" y="527050"/>
            <a:ext cx="5953221" cy="5645150"/>
          </a:xfrm>
        </p:spPr>
        <p:txBody>
          <a:bodyPr/>
          <a:lstStyle/>
          <a:p>
            <a:r>
              <a:rPr lang="en-US" dirty="0"/>
              <a:t>Every day, you compete with lenders who are more powerful, more successful financially, and able to reach more consumers than you can dream of</a:t>
            </a:r>
          </a:p>
          <a:p>
            <a:r>
              <a:rPr lang="en-US" dirty="0"/>
              <a:t>You think you have the secret sauce for success</a:t>
            </a:r>
          </a:p>
          <a:p>
            <a:r>
              <a:rPr lang="en-US" dirty="0"/>
              <a:t>In reality, everybody uses the same secret sauce to say yes or no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6794CA-F94B-4488-A94D-8A2B2F0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15616"/>
            <a:ext cx="3657600" cy="1791478"/>
          </a:xfrm>
        </p:spPr>
        <p:txBody>
          <a:bodyPr anchor="t" anchorCtr="0"/>
          <a:lstStyle/>
          <a:p>
            <a:r>
              <a:rPr lang="en-US" dirty="0"/>
              <a:t>Stop sharing member relationship data with the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D0CA9-B985-4C4B-99D9-026035E09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813315"/>
            <a:ext cx="3657600" cy="446320"/>
          </a:xfrm>
        </p:spPr>
        <p:txBody>
          <a:bodyPr/>
          <a:lstStyle/>
          <a:p>
            <a:r>
              <a:rPr lang="en-US" dirty="0"/>
              <a:t>Redefining Lending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869EF-6B00-44DA-8B20-7D5953A2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E4231-885E-4595-9C5D-F9771BF827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 give yourself a lending edge, can you rely on what you, and only you, know about your members?</a:t>
            </a:r>
          </a:p>
        </p:txBody>
      </p:sp>
    </p:spTree>
    <p:extLst>
      <p:ext uri="{BB962C8B-B14F-4D97-AF65-F5344CB8AC3E}">
        <p14:creationId xmlns:p14="http://schemas.microsoft.com/office/powerpoint/2010/main" val="41033620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1C2BCC-1923-4C05-A236-F3B7EA56AD5D}"/>
              </a:ext>
            </a:extLst>
          </p:cNvPr>
          <p:cNvSpPr/>
          <p:nvPr/>
        </p:nvSpPr>
        <p:spPr>
          <a:xfrm>
            <a:off x="6630169" y="1730478"/>
            <a:ext cx="4831774" cy="1860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25C029-1BA9-4BF3-BD5D-32C46146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CLR Path Decision Advisor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7682-3890-4D0A-9D3D-08E05774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7EA4FC-2BFB-4567-A960-1F102FD9A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930939" cy="342968"/>
          </a:xfrm>
        </p:spPr>
        <p:txBody>
          <a:bodyPr/>
          <a:lstStyle/>
          <a:p>
            <a:r>
              <a:rPr lang="en-US" dirty="0"/>
              <a:t>Underwriting decisions based on what you already know about your members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7F18D-3D38-4BC1-8706-CAE097E5D8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493177" cy="4683125"/>
          </a:xfrm>
        </p:spPr>
        <p:txBody>
          <a:bodyPr/>
          <a:lstStyle/>
          <a:p>
            <a:r>
              <a:rPr lang="en-US" dirty="0"/>
              <a:t>Introduced in the 20.11 release</a:t>
            </a:r>
          </a:p>
          <a:p>
            <a:r>
              <a:rPr lang="en-US" dirty="0"/>
              <a:t>Active CUs: </a:t>
            </a:r>
            <a:r>
              <a:rPr lang="en-US" b="1" dirty="0">
                <a:solidFill>
                  <a:schemeClr val="accent3"/>
                </a:solidFill>
              </a:rPr>
              <a:t>28</a:t>
            </a:r>
          </a:p>
          <a:p>
            <a:pPr lvl="1"/>
            <a:r>
              <a:rPr lang="en-US" b="1" dirty="0"/>
              <a:t>19</a:t>
            </a:r>
            <a:r>
              <a:rPr lang="en-US" dirty="0"/>
              <a:t> CU*Answers, </a:t>
            </a:r>
            <a:r>
              <a:rPr lang="en-US" b="1" dirty="0"/>
              <a:t>9</a:t>
            </a:r>
            <a:r>
              <a:rPr lang="en-US" dirty="0"/>
              <a:t> Site-4</a:t>
            </a:r>
          </a:p>
          <a:p>
            <a:r>
              <a:rPr lang="en-US" dirty="0"/>
              <a:t>Templates configured: </a:t>
            </a:r>
            <a:r>
              <a:rPr lang="en-US" b="1" dirty="0">
                <a:solidFill>
                  <a:schemeClr val="accent3"/>
                </a:solidFill>
              </a:rPr>
              <a:t>48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Most CUs have just one or two</a:t>
            </a:r>
          </a:p>
          <a:p>
            <a:r>
              <a:rPr lang="en-US" dirty="0"/>
              <a:t>CLR Path scores pulled: </a:t>
            </a:r>
            <a:r>
              <a:rPr lang="en-US" b="1" dirty="0">
                <a:solidFill>
                  <a:schemeClr val="accent3"/>
                </a:solidFill>
              </a:rPr>
              <a:t>16,381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B898A9-9CBE-48F9-82E9-C5D7CC8952A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1"/>
            <a:ext cx="4776980" cy="18605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We’ll be adding CLR Path to: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Teller tools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Phone Operator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New Membership Workflow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047743-7404-46B0-9341-8B92ABEF8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12" y="71015"/>
            <a:ext cx="2660593" cy="968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D99271-15EE-4C89-8486-AE934AB49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536"/>
          <a:stretch/>
        </p:blipFill>
        <p:spPr>
          <a:xfrm>
            <a:off x="6080411" y="4202348"/>
            <a:ext cx="5982452" cy="26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556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BF0DE6-3A8C-4776-9171-E8F378795E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Initiatives That Should Be On Your Radar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D9A911D-6BC5-4D7E-8952-F1BD471E00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Setting a target beyond your members might be exactly what your members need</a:t>
            </a:r>
          </a:p>
        </p:txBody>
      </p:sp>
    </p:spTree>
    <p:extLst>
      <p:ext uri="{BB962C8B-B14F-4D97-AF65-F5344CB8AC3E}">
        <p14:creationId xmlns:p14="http://schemas.microsoft.com/office/powerpoint/2010/main" val="8914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54F55-3F04-4F90-8DB2-57924A75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6E80A-4EAC-4E53-BD07-3A14F7AD18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“It is said that to be a great leader, you need to know how to follow. </a:t>
            </a:r>
          </a:p>
          <a:p>
            <a:r>
              <a:rPr lang="en-US" dirty="0"/>
              <a:t>“Thank goodness I have so many great leaders to follow.”</a:t>
            </a:r>
          </a:p>
        </p:txBody>
      </p:sp>
      <p:pic>
        <p:nvPicPr>
          <p:cNvPr id="9" name="Picture 8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41052FD-DD85-44BD-B88A-A62E01C5D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3" y="4007338"/>
            <a:ext cx="4557714" cy="9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67C3B1-F1FC-4D6A-A069-C2EA01467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01"/>
          <a:stretch/>
        </p:blipFill>
        <p:spPr>
          <a:xfrm>
            <a:off x="7375490" y="1364680"/>
            <a:ext cx="4686929" cy="5493320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4F2713-0CEF-4612-9248-AA006CFA3ED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6645240" cy="4048126"/>
          </a:xfrm>
        </p:spPr>
        <p:txBody>
          <a:bodyPr/>
          <a:lstStyle/>
          <a:p>
            <a:r>
              <a:rPr lang="en-US" dirty="0"/>
              <a:t>Sales never slowed, and we never missed a day of log management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112</a:t>
            </a:r>
            <a:r>
              <a:rPr lang="en-US" b="1" dirty="0"/>
              <a:t> </a:t>
            </a:r>
            <a:r>
              <a:rPr lang="en-US" dirty="0"/>
              <a:t>daily log management clients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abnormal activity monitoring clients</a:t>
            </a:r>
          </a:p>
          <a:p>
            <a:r>
              <a:rPr lang="en-US" dirty="0"/>
              <a:t>Released Vendor Monitor site and new Contract Management site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85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/>
              <a:t>vendor management clients</a:t>
            </a:r>
          </a:p>
          <a:p>
            <a:r>
              <a:rPr lang="en-US" sz="2800" dirty="0"/>
              <a:t>Announced AuditLink Lite for FREE</a:t>
            </a:r>
          </a:p>
          <a:p>
            <a:pPr lvl="1"/>
            <a:r>
              <a:rPr lang="en-US" dirty="0"/>
              <a:t>30+ takers so far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386EA9-10FB-4BFA-B3A9-270F0548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                      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99D0E-5BEB-44D9-B52F-7EDCCF42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89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3DD8AA-669A-4C9A-96D4-BDB487C2E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6516335" cy="342968"/>
          </a:xfrm>
        </p:spPr>
        <p:txBody>
          <a:bodyPr/>
          <a:lstStyle/>
          <a:p>
            <a:r>
              <a:rPr lang="en-US" dirty="0"/>
              <a:t>Highlights from the past year</a:t>
            </a:r>
          </a:p>
          <a:p>
            <a:endParaRPr lang="en-US" dirty="0"/>
          </a:p>
        </p:txBody>
      </p:sp>
      <p:pic>
        <p:nvPicPr>
          <p:cNvPr id="15" name="Picture 1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C70C02CA-DA14-4E26-89E9-84C8B0F30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23" y="549520"/>
            <a:ext cx="3001042" cy="658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1E32B2-21DF-4895-B1A7-3DBEB053D3BE}"/>
              </a:ext>
            </a:extLst>
          </p:cNvPr>
          <p:cNvSpPr txBox="1"/>
          <p:nvPr/>
        </p:nvSpPr>
        <p:spPr>
          <a:xfrm>
            <a:off x="5641023" y="6161637"/>
            <a:ext cx="6550977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store.cuanswers.com/store/auditlink/</a:t>
            </a:r>
          </a:p>
        </p:txBody>
      </p:sp>
    </p:spTree>
    <p:extLst>
      <p:ext uri="{BB962C8B-B14F-4D97-AF65-F5344CB8AC3E}">
        <p14:creationId xmlns:p14="http://schemas.microsoft.com/office/powerpoint/2010/main" val="315486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0AE09FE5-C801-44A8-AD5C-E2A35446A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2842" y="917036"/>
            <a:ext cx="5898267" cy="58982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37D85DC-7F6C-4716-8843-4B5BC73E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2636"/>
            <a:ext cx="10411405" cy="914400"/>
          </a:xfrm>
        </p:spPr>
        <p:txBody>
          <a:bodyPr/>
          <a:lstStyle/>
          <a:p>
            <a:r>
              <a:rPr lang="en-US" dirty="0"/>
              <a:t>Are we going to shift our retailing from physical locations to something bigger? Can we all be internet retailers?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E5594-E01B-4B80-802B-1CD4F8DB9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62649DA-051F-4331-B270-9FAB6EA54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74" y="2198930"/>
            <a:ext cx="3245113" cy="43207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45112A-588B-43B0-B230-B97328076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466237" y="1610466"/>
            <a:ext cx="734653" cy="441939"/>
          </a:xfrm>
          <a:prstGeom prst="rect">
            <a:avLst/>
          </a:prstGeom>
        </p:spPr>
      </p:pic>
      <p:pic>
        <p:nvPicPr>
          <p:cNvPr id="65" name="Picture 43">
            <a:extLst>
              <a:ext uri="{FF2B5EF4-FFF2-40B4-BE49-F238E27FC236}">
                <a16:creationId xmlns:a16="http://schemas.microsoft.com/office/drawing/2014/main" id="{1987ADD8-A87F-4D8A-95C0-25447C0A17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467847" y="1732492"/>
            <a:ext cx="734653" cy="441939"/>
          </a:xfrm>
          <a:prstGeom prst="rect">
            <a:avLst/>
          </a:prstGeom>
        </p:spPr>
      </p:pic>
      <p:pic>
        <p:nvPicPr>
          <p:cNvPr id="66" name="Picture 43">
            <a:extLst>
              <a:ext uri="{FF2B5EF4-FFF2-40B4-BE49-F238E27FC236}">
                <a16:creationId xmlns:a16="http://schemas.microsoft.com/office/drawing/2014/main" id="{0254ACAB-871D-4652-9E52-3D258B643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07321" y="2333882"/>
            <a:ext cx="734653" cy="441939"/>
          </a:xfrm>
          <a:prstGeom prst="rect">
            <a:avLst/>
          </a:prstGeom>
        </p:spPr>
      </p:pic>
      <p:pic>
        <p:nvPicPr>
          <p:cNvPr id="67" name="Picture 43">
            <a:extLst>
              <a:ext uri="{FF2B5EF4-FFF2-40B4-BE49-F238E27FC236}">
                <a16:creationId xmlns:a16="http://schemas.microsoft.com/office/drawing/2014/main" id="{D298F31C-37C9-4DD0-91B3-E0314FF670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041974" y="2410661"/>
            <a:ext cx="734653" cy="441939"/>
          </a:xfrm>
          <a:prstGeom prst="rect">
            <a:avLst/>
          </a:prstGeom>
        </p:spPr>
      </p:pic>
      <p:pic>
        <p:nvPicPr>
          <p:cNvPr id="68" name="Picture 43">
            <a:extLst>
              <a:ext uri="{FF2B5EF4-FFF2-40B4-BE49-F238E27FC236}">
                <a16:creationId xmlns:a16="http://schemas.microsoft.com/office/drawing/2014/main" id="{6FC793DA-3BE8-412E-9A47-B9616BF915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308691" y="1163273"/>
            <a:ext cx="734653" cy="441939"/>
          </a:xfrm>
          <a:prstGeom prst="rect">
            <a:avLst/>
          </a:prstGeom>
        </p:spPr>
      </p:pic>
      <p:pic>
        <p:nvPicPr>
          <p:cNvPr id="69" name="Picture 43">
            <a:extLst>
              <a:ext uri="{FF2B5EF4-FFF2-40B4-BE49-F238E27FC236}">
                <a16:creationId xmlns:a16="http://schemas.microsoft.com/office/drawing/2014/main" id="{74A477E2-FD8E-41DA-9420-53D506BB3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12213" y="1997790"/>
            <a:ext cx="734653" cy="441939"/>
          </a:xfrm>
          <a:prstGeom prst="rect">
            <a:avLst/>
          </a:prstGeom>
        </p:spPr>
      </p:pic>
      <p:pic>
        <p:nvPicPr>
          <p:cNvPr id="70" name="Picture 43">
            <a:extLst>
              <a:ext uri="{FF2B5EF4-FFF2-40B4-BE49-F238E27FC236}">
                <a16:creationId xmlns:a16="http://schemas.microsoft.com/office/drawing/2014/main" id="{E4ECB838-BA18-43F6-8B1F-153A36458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779539" y="2782946"/>
            <a:ext cx="734653" cy="441939"/>
          </a:xfrm>
          <a:prstGeom prst="rect">
            <a:avLst/>
          </a:prstGeom>
        </p:spPr>
      </p:pic>
      <p:pic>
        <p:nvPicPr>
          <p:cNvPr id="71" name="Picture 43">
            <a:extLst>
              <a:ext uri="{FF2B5EF4-FFF2-40B4-BE49-F238E27FC236}">
                <a16:creationId xmlns:a16="http://schemas.microsoft.com/office/drawing/2014/main" id="{30080BEF-416A-4BF5-A29E-3FFD239839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833563" y="4138355"/>
            <a:ext cx="734653" cy="441939"/>
          </a:xfrm>
          <a:prstGeom prst="rect">
            <a:avLst/>
          </a:prstGeom>
        </p:spPr>
      </p:pic>
      <p:pic>
        <p:nvPicPr>
          <p:cNvPr id="72" name="Picture 43">
            <a:extLst>
              <a:ext uri="{FF2B5EF4-FFF2-40B4-BE49-F238E27FC236}">
                <a16:creationId xmlns:a16="http://schemas.microsoft.com/office/drawing/2014/main" id="{77D4922E-BCE2-4B25-BAC4-7CB842FA0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34300" y="3489153"/>
            <a:ext cx="734653" cy="441939"/>
          </a:xfrm>
          <a:prstGeom prst="rect">
            <a:avLst/>
          </a:prstGeom>
        </p:spPr>
      </p:pic>
      <p:pic>
        <p:nvPicPr>
          <p:cNvPr id="73" name="Picture 43">
            <a:extLst>
              <a:ext uri="{FF2B5EF4-FFF2-40B4-BE49-F238E27FC236}">
                <a16:creationId xmlns:a16="http://schemas.microsoft.com/office/drawing/2014/main" id="{AB4C3194-2D80-4FB3-A836-F61535D84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531193" y="4791517"/>
            <a:ext cx="734653" cy="441939"/>
          </a:xfrm>
          <a:prstGeom prst="rect">
            <a:avLst/>
          </a:prstGeom>
        </p:spPr>
      </p:pic>
      <p:pic>
        <p:nvPicPr>
          <p:cNvPr id="74" name="Picture 43">
            <a:extLst>
              <a:ext uri="{FF2B5EF4-FFF2-40B4-BE49-F238E27FC236}">
                <a16:creationId xmlns:a16="http://schemas.microsoft.com/office/drawing/2014/main" id="{EF0E8577-C8B3-4756-A456-848AB1A1D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65846" y="1141419"/>
            <a:ext cx="734653" cy="4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628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683E86-E4A9-4C85-80DE-465E980E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                       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4A8E54-CF58-4D44-8DE7-685B7715D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3" y="2149475"/>
            <a:ext cx="6134680" cy="40227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New alliances with Lillie and Vizo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Launched new monthly fraud group </a:t>
            </a:r>
            <a:br>
              <a:rPr lang="en-US" sz="2400" dirty="0"/>
            </a:br>
            <a:r>
              <a:rPr lang="en-US" sz="2400" dirty="0"/>
              <a:t>(50+ clients)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Published advice on dealing with brute force attack; held 3 companion webinars</a:t>
            </a:r>
          </a:p>
          <a:p>
            <a:pPr>
              <a:spcBef>
                <a:spcPts val="600"/>
              </a:spcBef>
            </a:pPr>
            <a:r>
              <a:rPr lang="en-US" sz="2400" dirty="0" err="1"/>
              <a:t>NASCUS</a:t>
            </a:r>
            <a:r>
              <a:rPr lang="en-US" sz="2400" dirty="0"/>
              <a:t> speaking engagement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annual Conversations on </a:t>
            </a:r>
            <a:br>
              <a:rPr lang="en-US" sz="2400" dirty="0"/>
            </a:br>
            <a:r>
              <a:rPr lang="en-US" sz="2400" dirty="0"/>
              <a:t>Compliance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Published a new Employee </a:t>
            </a:r>
            <a:br>
              <a:rPr lang="en-US" sz="2400" dirty="0"/>
            </a:br>
            <a:r>
              <a:rPr lang="en-US" sz="2400" dirty="0"/>
              <a:t>Security Audit resource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94DD4-4A48-4D18-B591-85AEB505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B6D3C0D-A65C-4C17-9121-48F882E01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Highlights from the past year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4F5D2A-725D-4004-AFC4-D5C3A31FC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066"/>
          <a:stretch/>
        </p:blipFill>
        <p:spPr>
          <a:xfrm>
            <a:off x="7151387" y="1345015"/>
            <a:ext cx="4813174" cy="5532741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88C8B12D-EB01-47DD-A271-16979FD9B4FE}"/>
              </a:ext>
            </a:extLst>
          </p:cNvPr>
          <p:cNvSpPr/>
          <p:nvPr/>
        </p:nvSpPr>
        <p:spPr>
          <a:xfrm>
            <a:off x="7302516" y="4399548"/>
            <a:ext cx="4480108" cy="1179287"/>
          </a:xfrm>
          <a:prstGeom prst="wedgeEllipseCallout">
            <a:avLst>
              <a:gd name="adj1" fmla="val -25146"/>
              <a:gd name="adj2" fmla="val -183966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dirty="0"/>
              <a:t>Check out our channel on </a:t>
            </a:r>
            <a:r>
              <a:rPr lang="en-US" sz="2000" b="1" dirty="0">
                <a:solidFill>
                  <a:schemeClr val="bg1"/>
                </a:solidFill>
              </a:rPr>
              <a:t>ondemand.cuanswers.com</a:t>
            </a:r>
          </a:p>
        </p:txBody>
      </p:sp>
      <p:pic>
        <p:nvPicPr>
          <p:cNvPr id="37" name="Picture 36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3E03E8B-FE32-446B-900E-9D6E3716B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23" y="549520"/>
            <a:ext cx="3001042" cy="6583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1A8A373-6CDD-4309-8851-1EE14A071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69">
            <a:off x="4995341" y="5148899"/>
            <a:ext cx="1960761" cy="2535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phic 13" descr="Paperclip">
            <a:extLst>
              <a:ext uri="{FF2B5EF4-FFF2-40B4-BE49-F238E27FC236}">
                <a16:creationId xmlns:a16="http://schemas.microsoft.com/office/drawing/2014/main" id="{FA852AB8-36B8-4757-9450-7458EC9B5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2115" y="4867887"/>
            <a:ext cx="627406" cy="6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57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5AAD9-51EB-4DC0-B1DD-651B12DE44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2149475"/>
            <a:ext cx="5577032" cy="4048126"/>
          </a:xfrm>
        </p:spPr>
        <p:txBody>
          <a:bodyPr/>
          <a:lstStyle/>
          <a:p>
            <a:r>
              <a:rPr lang="en-US" dirty="0"/>
              <a:t>AuditLink created the default configurations for all CUs</a:t>
            </a:r>
          </a:p>
          <a:p>
            <a:pPr lvl="1"/>
            <a:r>
              <a:rPr lang="en-US" dirty="0"/>
              <a:t>10 velocity, 10 out-of-the-ordinary, and </a:t>
            </a:r>
            <a:br>
              <a:rPr lang="en-US" dirty="0"/>
            </a:br>
            <a:r>
              <a:rPr lang="en-US" dirty="0"/>
              <a:t>10 idle activity patterns</a:t>
            </a:r>
          </a:p>
          <a:p>
            <a:r>
              <a:rPr lang="en-US" dirty="0"/>
              <a:t>AuditLink reviewed activity for the 21.05 beta CUs</a:t>
            </a:r>
          </a:p>
          <a:p>
            <a:pPr lvl="1"/>
            <a:r>
              <a:rPr lang="en-US" sz="2400" dirty="0"/>
              <a:t>To build a validation and governance model</a:t>
            </a:r>
          </a:p>
          <a:p>
            <a:pPr lvl="1"/>
            <a:r>
              <a:rPr lang="en-US" sz="2400" dirty="0"/>
              <a:t>To give confidence to third party examiners and commentators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B889D6-B1AD-4EF1-B5DC-BD648750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towards the golden ring of </a:t>
            </a:r>
            <a:br>
              <a:rPr lang="en-US" dirty="0"/>
            </a:br>
            <a:r>
              <a:rPr lang="en-US" dirty="0"/>
              <a:t>Stop-Go-No for fraud management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7603-95E9-485D-8D27-5E4BA21A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46A55-E885-4B2F-8B38-2BC4495CF0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Abnormal Activity Monitoring transaction patterns in the 21.05 release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85A761-3F58-4D7C-8254-24A07A603EC1}"/>
              </a:ext>
            </a:extLst>
          </p:cNvPr>
          <p:cNvSpPr/>
          <p:nvPr/>
        </p:nvSpPr>
        <p:spPr>
          <a:xfrm>
            <a:off x="6286499" y="2265217"/>
            <a:ext cx="5488512" cy="43399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We’re now compiling time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studies on the work done for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the betas, getting ready to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roll out a new service...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Abnormal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Pattern Monitoring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brought to you by 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7C02BB-2533-426F-9D50-549AEE345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034" y="6077319"/>
            <a:ext cx="2183442" cy="4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03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E566E13-11CF-4120-A700-FC7859EA2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01"/>
          <a:stretch/>
        </p:blipFill>
        <p:spPr>
          <a:xfrm>
            <a:off x="7375490" y="1364680"/>
            <a:ext cx="4686929" cy="54933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E79D0A3-6B12-418D-BD8F-455F34B88850}"/>
              </a:ext>
            </a:extLst>
          </p:cNvPr>
          <p:cNvSpPr txBox="1"/>
          <p:nvPr/>
        </p:nvSpPr>
        <p:spPr>
          <a:xfrm>
            <a:off x="5641023" y="6161637"/>
            <a:ext cx="6550977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store.cuanswers.com/store/auditlink/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B889D6-B1AD-4EF1-B5DC-BD648750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Pattern Monitoring Services</a:t>
            </a:r>
            <a:br>
              <a:rPr lang="en-US" dirty="0"/>
            </a:br>
            <a:r>
              <a:rPr lang="en-US" dirty="0"/>
              <a:t>from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7603-95E9-485D-8D27-5E4BA21A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D7B71-E3C1-4AB2-A6B2-DC254FC1A645}"/>
              </a:ext>
            </a:extLst>
          </p:cNvPr>
          <p:cNvSpPr txBox="1"/>
          <p:nvPr/>
        </p:nvSpPr>
        <p:spPr>
          <a:xfrm>
            <a:off x="203882" y="4880681"/>
            <a:ext cx="1556039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/>
            <a:r>
              <a:rPr lang="en-US" sz="2600" spc="-50" dirty="0">
                <a:solidFill>
                  <a:schemeClr val="accent2"/>
                </a:solidFill>
              </a:rPr>
              <a:t>Account Takeover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C7C51-8AD1-4C9C-9929-D9EC215CBF15}"/>
              </a:ext>
            </a:extLst>
          </p:cNvPr>
          <p:cNvSpPr txBox="1"/>
          <p:nvPr/>
        </p:nvSpPr>
        <p:spPr>
          <a:xfrm>
            <a:off x="3043637" y="2745067"/>
            <a:ext cx="2130983" cy="5876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spc="-50" dirty="0">
                <a:solidFill>
                  <a:schemeClr val="accent4">
                    <a:lumMod val="75000"/>
                  </a:schemeClr>
                </a:solidFill>
              </a:rPr>
              <a:t>RDC Fraud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10864-940B-4FE2-8072-C6A9D6846373}"/>
              </a:ext>
            </a:extLst>
          </p:cNvPr>
          <p:cNvSpPr txBox="1"/>
          <p:nvPr/>
        </p:nvSpPr>
        <p:spPr>
          <a:xfrm>
            <a:off x="5063949" y="4063581"/>
            <a:ext cx="1912557" cy="5876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/>
            <a:r>
              <a:rPr lang="en-US" sz="2600" spc="-50" dirty="0">
                <a:solidFill>
                  <a:schemeClr val="accent2"/>
                </a:solidFill>
              </a:rPr>
              <a:t>ATM Fraud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2178F8-B244-4C6E-AB4A-531D299F0202}"/>
              </a:ext>
            </a:extLst>
          </p:cNvPr>
          <p:cNvSpPr txBox="1"/>
          <p:nvPr/>
        </p:nvSpPr>
        <p:spPr>
          <a:xfrm>
            <a:off x="2901351" y="1820649"/>
            <a:ext cx="1556039" cy="5876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spc="-50" dirty="0">
                <a:solidFill>
                  <a:schemeClr val="accent1"/>
                </a:solidFill>
              </a:rPr>
              <a:t>P2P Hack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C71BF1-5BC8-4B21-AC6F-2F912E373033}"/>
              </a:ext>
            </a:extLst>
          </p:cNvPr>
          <p:cNvSpPr txBox="1"/>
          <p:nvPr/>
        </p:nvSpPr>
        <p:spPr>
          <a:xfrm>
            <a:off x="3098085" y="5019449"/>
            <a:ext cx="1556040" cy="15426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/>
            <a:r>
              <a:rPr lang="en-US" sz="2600" spc="-50" dirty="0">
                <a:solidFill>
                  <a:schemeClr val="accent1">
                    <a:lumMod val="75000"/>
                  </a:schemeClr>
                </a:solidFill>
              </a:rPr>
              <a:t>Online Banking Hack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CB7208-3709-4AFC-B122-4DD632807AE7}"/>
              </a:ext>
            </a:extLst>
          </p:cNvPr>
          <p:cNvSpPr txBox="1"/>
          <p:nvPr/>
        </p:nvSpPr>
        <p:spPr>
          <a:xfrm>
            <a:off x="4627347" y="1546235"/>
            <a:ext cx="2463571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600" spc="-50" dirty="0">
                <a:solidFill>
                  <a:srgbClr val="7030A0"/>
                </a:solidFill>
              </a:rPr>
              <a:t>Compromised Cards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8AA90-78E5-42E9-8A41-45E281664C4B}"/>
              </a:ext>
            </a:extLst>
          </p:cNvPr>
          <p:cNvSpPr txBox="1"/>
          <p:nvPr/>
        </p:nvSpPr>
        <p:spPr>
          <a:xfrm>
            <a:off x="4796411" y="4880682"/>
            <a:ext cx="2503769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spc="-50" dirty="0">
                <a:solidFill>
                  <a:schemeClr val="accent4"/>
                </a:solidFill>
              </a:rPr>
              <a:t>Compromised ACH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05BA-5869-4A4D-AEB8-0931F04A1381}"/>
              </a:ext>
            </a:extLst>
          </p:cNvPr>
          <p:cNvSpPr txBox="1"/>
          <p:nvPr/>
        </p:nvSpPr>
        <p:spPr>
          <a:xfrm>
            <a:off x="3217758" y="3557149"/>
            <a:ext cx="1710354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spc="-50" dirty="0">
                <a:solidFill>
                  <a:schemeClr val="accent3"/>
                </a:solidFill>
              </a:rPr>
              <a:t>Elder Abuse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A114B-B04A-4D5C-81CD-7E3230F020DB}"/>
              </a:ext>
            </a:extLst>
          </p:cNvPr>
          <p:cNvSpPr txBox="1"/>
          <p:nvPr/>
        </p:nvSpPr>
        <p:spPr>
          <a:xfrm>
            <a:off x="490862" y="6097164"/>
            <a:ext cx="2203760" cy="5876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/>
            <a:r>
              <a:rPr lang="en-US" sz="2600" spc="-50" dirty="0">
                <a:solidFill>
                  <a:schemeClr val="accent5"/>
                </a:solidFill>
              </a:rPr>
              <a:t>Check Kiting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1205C0-B6B7-446E-A8FD-EE723C13E664}"/>
              </a:ext>
            </a:extLst>
          </p:cNvPr>
          <p:cNvSpPr txBox="1"/>
          <p:nvPr/>
        </p:nvSpPr>
        <p:spPr>
          <a:xfrm>
            <a:off x="563639" y="1778665"/>
            <a:ext cx="2130983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/>
            <a:r>
              <a:rPr lang="en-US" sz="2600" spc="-50" dirty="0">
                <a:solidFill>
                  <a:schemeClr val="accent6">
                    <a:lumMod val="75000"/>
                  </a:schemeClr>
                </a:solidFill>
              </a:rPr>
              <a:t>Money Laundering</a:t>
            </a:r>
          </a:p>
        </p:txBody>
      </p:sp>
      <p:pic>
        <p:nvPicPr>
          <p:cNvPr id="34" name="Picture 3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3F83DAB-8986-4830-9176-3598CA7E1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41" y="766367"/>
            <a:ext cx="2305455" cy="5057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5E28BBA-9441-4345-B22F-2F906C5B5AE0}"/>
              </a:ext>
            </a:extLst>
          </p:cNvPr>
          <p:cNvSpPr txBox="1"/>
          <p:nvPr/>
        </p:nvSpPr>
        <p:spPr>
          <a:xfrm>
            <a:off x="205158" y="3120620"/>
            <a:ext cx="2708898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600" spc="-50" dirty="0">
                <a:solidFill>
                  <a:srgbClr val="00B0F0"/>
                </a:solidFill>
              </a:rPr>
              <a:t>Unemployment Fraud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29AA14-D8A3-4A11-9B5C-BBFBE5494CDA}"/>
              </a:ext>
            </a:extLst>
          </p:cNvPr>
          <p:cNvSpPr txBox="1"/>
          <p:nvPr/>
        </p:nvSpPr>
        <p:spPr>
          <a:xfrm>
            <a:off x="5379426" y="2827190"/>
            <a:ext cx="1829828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600" spc="-50" dirty="0">
                <a:solidFill>
                  <a:schemeClr val="accent6"/>
                </a:solidFill>
              </a:rPr>
              <a:t>Human Trafficking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785492-E5F8-440F-BCB6-E1BD0B2CFB66}"/>
              </a:ext>
            </a:extLst>
          </p:cNvPr>
          <p:cNvSpPr txBox="1"/>
          <p:nvPr/>
        </p:nvSpPr>
        <p:spPr>
          <a:xfrm>
            <a:off x="1939386" y="4386943"/>
            <a:ext cx="1048574" cy="106519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spc="-50" dirty="0">
                <a:solidFill>
                  <a:schemeClr val="accent3">
                    <a:lumMod val="75000"/>
                  </a:schemeClr>
                </a:solidFill>
              </a:rPr>
              <a:t>PPP Fraud</a:t>
            </a:r>
          </a:p>
        </p:txBody>
      </p:sp>
    </p:spTree>
    <p:extLst>
      <p:ext uri="{BB962C8B-B14F-4D97-AF65-F5344CB8AC3E}">
        <p14:creationId xmlns:p14="http://schemas.microsoft.com/office/powerpoint/2010/main" val="747349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B8D3A49-EA54-459E-813D-1C01041F1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9" r="1916"/>
          <a:stretch/>
        </p:blipFill>
        <p:spPr>
          <a:xfrm>
            <a:off x="831273" y="180106"/>
            <a:ext cx="9154391" cy="6347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9F40D-5024-4FE5-9C14-A177E343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76C5564D-F915-44A9-B748-575C2B7D6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62" y="5885234"/>
            <a:ext cx="2312084" cy="89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7F8A3BA-C2E7-4A1E-AA09-FA914AB40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85234"/>
            <a:ext cx="2312084" cy="89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2546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324F-9B35-4898-BCC0-BA178194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95" y="246308"/>
            <a:ext cx="3343757" cy="3109953"/>
          </a:xfrm>
        </p:spPr>
        <p:txBody>
          <a:bodyPr/>
          <a:lstStyle/>
          <a:p>
            <a:r>
              <a:rPr lang="en-US" sz="2800" dirty="0"/>
              <a:t>When a credit union asks, </a:t>
            </a:r>
            <a:br>
              <a:rPr lang="en-US" sz="2800" dirty="0"/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“Can your tools do this?” 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that starts a conversation</a:t>
            </a:r>
            <a:endParaRPr lang="en-US" sz="28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C2676-8B91-4D1F-9E71-DAAD3DBA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94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8B36B3-E870-4980-B998-D3ACD6EFF7C1}"/>
              </a:ext>
            </a:extLst>
          </p:cNvPr>
          <p:cNvGrpSpPr/>
          <p:nvPr/>
        </p:nvGrpSpPr>
        <p:grpSpPr>
          <a:xfrm>
            <a:off x="4603473" y="185905"/>
            <a:ext cx="7485578" cy="1817727"/>
            <a:chOff x="4603473" y="185905"/>
            <a:chExt cx="7485578" cy="1817727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657E312-C1C0-4199-98B4-03AEBF30F496}"/>
                </a:ext>
              </a:extLst>
            </p:cNvPr>
            <p:cNvSpPr/>
            <p:nvPr/>
          </p:nvSpPr>
          <p:spPr>
            <a:xfrm>
              <a:off x="4603473" y="185905"/>
              <a:ext cx="3929877" cy="1817727"/>
            </a:xfrm>
            <a:prstGeom prst="wedgeEllipseCallout">
              <a:avLst>
                <a:gd name="adj1" fmla="val -68976"/>
                <a:gd name="adj2" fmla="val 3720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“Could you tweak it to do it a little better?”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598FA8-725E-48C6-9AC0-E4A0F870F5A0}"/>
                </a:ext>
              </a:extLst>
            </p:cNvPr>
            <p:cNvSpPr txBox="1"/>
            <p:nvPr/>
          </p:nvSpPr>
          <p:spPr>
            <a:xfrm>
              <a:off x="7928843" y="1261775"/>
              <a:ext cx="41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</a:rPr>
                <a:t>...and we make money as a tool manufacturer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6CCC35-E32D-4094-8E40-76B1612A021B}"/>
              </a:ext>
            </a:extLst>
          </p:cNvPr>
          <p:cNvGrpSpPr/>
          <p:nvPr/>
        </p:nvGrpSpPr>
        <p:grpSpPr>
          <a:xfrm>
            <a:off x="5479848" y="2034805"/>
            <a:ext cx="6331721" cy="2780377"/>
            <a:chOff x="5479848" y="2034805"/>
            <a:chExt cx="6331721" cy="2780377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40FB4317-39B5-49F5-9EFF-724B060661E0}"/>
                </a:ext>
              </a:extLst>
            </p:cNvPr>
            <p:cNvSpPr/>
            <p:nvPr/>
          </p:nvSpPr>
          <p:spPr>
            <a:xfrm>
              <a:off x="5479848" y="2034805"/>
              <a:ext cx="3841943" cy="2423636"/>
            </a:xfrm>
            <a:prstGeom prst="wedgeEllipseCallout">
              <a:avLst>
                <a:gd name="adj1" fmla="val -87644"/>
                <a:gd name="adj2" fmla="val -2210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“How could we share the work needed to use the tool?”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FD69FE-B8E9-4C0B-9901-6D6CE9EC6793}"/>
                </a:ext>
              </a:extLst>
            </p:cNvPr>
            <p:cNvSpPr txBox="1"/>
            <p:nvPr/>
          </p:nvSpPr>
          <p:spPr>
            <a:xfrm>
              <a:off x="7969626" y="4107296"/>
              <a:ext cx="38419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</a:rPr>
                <a:t>...and we make money as a service provider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72BF50-6743-473C-A64A-710C00ACC59A}"/>
              </a:ext>
            </a:extLst>
          </p:cNvPr>
          <p:cNvGrpSpPr/>
          <p:nvPr/>
        </p:nvGrpSpPr>
        <p:grpSpPr>
          <a:xfrm>
            <a:off x="3668569" y="4340419"/>
            <a:ext cx="8002535" cy="2423636"/>
            <a:chOff x="3668569" y="4340419"/>
            <a:chExt cx="8002535" cy="2423636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1E388C2-B6E0-4CF6-9EB4-DC49A06A9768}"/>
                </a:ext>
              </a:extLst>
            </p:cNvPr>
            <p:cNvSpPr/>
            <p:nvPr/>
          </p:nvSpPr>
          <p:spPr>
            <a:xfrm>
              <a:off x="3668569" y="4340419"/>
              <a:ext cx="4260274" cy="2423636"/>
            </a:xfrm>
            <a:prstGeom prst="wedgeEllipseCallout">
              <a:avLst>
                <a:gd name="adj1" fmla="val -70772"/>
                <a:gd name="adj2" fmla="val -8941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“How could we share the tool and the work with even more CUs?”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F637B3-2F7B-4625-8CB1-3889EC62E3F4}"/>
                </a:ext>
              </a:extLst>
            </p:cNvPr>
            <p:cNvSpPr txBox="1"/>
            <p:nvPr/>
          </p:nvSpPr>
          <p:spPr>
            <a:xfrm>
              <a:off x="7151439" y="5882405"/>
              <a:ext cx="45196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</a:rPr>
                <a:t>...and we struggle to go beyond our CU*BASE 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6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76427-E76E-440B-9939-7AEFEF34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C681-8FF8-4E54-A1AE-730606928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“It is said that to be a great leader, you need to know how to follow. </a:t>
            </a:r>
          </a:p>
          <a:p>
            <a:r>
              <a:rPr lang="en-US" dirty="0"/>
              <a:t>“Thank goodness I have so many great leaders to follow.”</a:t>
            </a:r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F75A9F5A-09C4-48A5-ADD2-E3DF0718D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51" y="3429000"/>
            <a:ext cx="3482677" cy="16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92A885-41AF-45F1-B129-DAF64592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Asterisk Intelligence: Engineered for a big future...even a spin-off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BAC5E-E427-4A06-974A-8A25E71B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8BADDE-99DE-441F-B7AC-809EE2DBD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906" y="2464689"/>
            <a:ext cx="9566378" cy="39796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5FE1C1-0D2B-4159-BDBC-047E1B3F0320}"/>
              </a:ext>
            </a:extLst>
          </p:cNvPr>
          <p:cNvSpPr txBox="1"/>
          <p:nvPr/>
        </p:nvSpPr>
        <p:spPr>
          <a:xfrm>
            <a:off x="9487985" y="5028635"/>
            <a:ext cx="2019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BC2C10"/>
                </a:solidFill>
              </a:rPr>
              <a:t>A partnership between AI and AuditLink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D2610E-C44D-4FA7-9773-6E35E03EDFDC}"/>
              </a:ext>
            </a:extLst>
          </p:cNvPr>
          <p:cNvSpPr txBox="1"/>
          <p:nvPr/>
        </p:nvSpPr>
        <p:spPr>
          <a:xfrm>
            <a:off x="8772040" y="3101351"/>
            <a:ext cx="2963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26C0C"/>
                </a:solidFill>
              </a:rPr>
              <a:t>A partnership between AI and our overall sales effort to expand to larger markets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BD0AAF-C8A5-4708-8A57-2D72732B1E70}"/>
              </a:ext>
            </a:extLst>
          </p:cNvPr>
          <p:cNvSpPr txBox="1"/>
          <p:nvPr/>
        </p:nvSpPr>
        <p:spPr>
          <a:xfrm>
            <a:off x="4380296" y="1740101"/>
            <a:ext cx="3431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67D17"/>
                </a:solidFill>
              </a:rPr>
              <a:t>A partnership between AI and everything CU*BASE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BB158E-BD47-43A4-A5F8-476B0E2D44F8}"/>
              </a:ext>
            </a:extLst>
          </p:cNvPr>
          <p:cNvSpPr txBox="1"/>
          <p:nvPr/>
        </p:nvSpPr>
        <p:spPr>
          <a:xfrm>
            <a:off x="124691" y="3142413"/>
            <a:ext cx="3243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B8421C"/>
                </a:solidFill>
              </a:rPr>
              <a:t>A partnership between AI, Xtend, and our CU marketing teams to campaign for more opportunity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E5052E-6E38-4696-9071-DEFD89D444BF}"/>
              </a:ext>
            </a:extLst>
          </p:cNvPr>
          <p:cNvSpPr txBox="1"/>
          <p:nvPr/>
        </p:nvSpPr>
        <p:spPr>
          <a:xfrm>
            <a:off x="241219" y="4890136"/>
            <a:ext cx="23981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ECB230"/>
                </a:solidFill>
              </a:rPr>
              <a:t>A partnership between AI and CU boards/management teams driving for financial success</a:t>
            </a:r>
          </a:p>
        </p:txBody>
      </p:sp>
      <p:pic>
        <p:nvPicPr>
          <p:cNvPr id="31" name="Picture 30" descr="Text, logo&#10;&#10;Description automatically generated">
            <a:extLst>
              <a:ext uri="{FF2B5EF4-FFF2-40B4-BE49-F238E27FC236}">
                <a16:creationId xmlns:a16="http://schemas.microsoft.com/office/drawing/2014/main" id="{AED27791-DA7A-478A-B81F-141BA7FB6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21" y="1583226"/>
            <a:ext cx="2446193" cy="11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29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E37F46-29D4-47E5-9973-FA2FB58F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EC540F-B08B-4737-8ACF-8BF27736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7" y="1264916"/>
            <a:ext cx="5519684" cy="559308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624C6D-4DBA-4987-B640-03DCA5A1C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82" y="1264915"/>
            <a:ext cx="5519685" cy="559308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089D94-8721-42A0-B9A3-FD1DEA21BA87}"/>
              </a:ext>
            </a:extLst>
          </p:cNvPr>
          <p:cNvSpPr/>
          <p:nvPr/>
        </p:nvSpPr>
        <p:spPr>
          <a:xfrm>
            <a:off x="0" y="5205845"/>
            <a:ext cx="6858000" cy="5922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cuanswers.com/solutions/asterisk-intelligence/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33B8B9-7960-4E04-97C0-4B0E1846798B}"/>
              </a:ext>
            </a:extLst>
          </p:cNvPr>
          <p:cNvSpPr/>
          <p:nvPr/>
        </p:nvSpPr>
        <p:spPr>
          <a:xfrm>
            <a:off x="5683827" y="6096002"/>
            <a:ext cx="6508173" cy="5091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store.cuanswers.com/asterisk-intelligence/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CD03C56-34D5-48F9-9E1B-F653936CA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73" y="127149"/>
            <a:ext cx="2269547" cy="10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939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3E1973-E91D-43B9-8304-E315EF17DA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250" y="1702341"/>
            <a:ext cx="6408305" cy="4495260"/>
          </a:xfrm>
        </p:spPr>
        <p:txBody>
          <a:bodyPr/>
          <a:lstStyle/>
          <a:p>
            <a:pPr lvl="0"/>
            <a:r>
              <a:rPr lang="en-US" dirty="0"/>
              <a:t>New team investments and outreach to CU*Answers &amp; cuasterisk.com markets</a:t>
            </a:r>
          </a:p>
          <a:p>
            <a:pPr lvl="0"/>
            <a:r>
              <a:rPr lang="en-US" dirty="0"/>
              <a:t>Become a major vendor for </a:t>
            </a:r>
            <a:r>
              <a:rPr lang="en-US" i="1" dirty="0"/>
              <a:t>every </a:t>
            </a:r>
            <a:r>
              <a:rPr lang="en-US" dirty="0"/>
              <a:t>credit union board team</a:t>
            </a:r>
          </a:p>
          <a:p>
            <a:pPr lvl="0"/>
            <a:r>
              <a:rPr lang="en-US" dirty="0"/>
              <a:t>Proof-of-concept for serving non-CU*BASE credit unions</a:t>
            </a:r>
          </a:p>
          <a:p>
            <a:pPr lvl="0"/>
            <a:r>
              <a:rPr lang="en-US" dirty="0"/>
              <a:t>Identify &amp; train new data analyst positions for CUs and other CUSOs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05A8E3-762E-46E3-8EA7-B85FBF61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</p:spPr>
        <p:txBody>
          <a:bodyPr/>
          <a:lstStyle/>
          <a:p>
            <a:r>
              <a:rPr lang="en-US" dirty="0"/>
              <a:t>2022 will be a big year for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36972-9B55-4BF7-AB2F-BAE179CD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0F26151-B274-4D5E-BF59-B1070A5FE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35" y="2771636"/>
            <a:ext cx="2855637" cy="3693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A4BD84-2AD0-4976-81A5-065632368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21" y="1583226"/>
            <a:ext cx="2446193" cy="113249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A03AA2E-D4B3-400C-9FD0-4525E03A4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44" y="3444150"/>
            <a:ext cx="2855637" cy="3693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phic 14" descr="Paperclip">
            <a:extLst>
              <a:ext uri="{FF2B5EF4-FFF2-40B4-BE49-F238E27FC236}">
                <a16:creationId xmlns:a16="http://schemas.microsoft.com/office/drawing/2014/main" id="{2CE814D9-FE36-4B8D-ABAD-6335811A9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8338" y="2532381"/>
            <a:ext cx="627406" cy="627406"/>
          </a:xfrm>
          <a:prstGeom prst="rect">
            <a:avLst/>
          </a:prstGeom>
        </p:spPr>
      </p:pic>
      <p:pic>
        <p:nvPicPr>
          <p:cNvPr id="16" name="Graphic 15" descr="Paperclip">
            <a:extLst>
              <a:ext uri="{FF2B5EF4-FFF2-40B4-BE49-F238E27FC236}">
                <a16:creationId xmlns:a16="http://schemas.microsoft.com/office/drawing/2014/main" id="{7393D5F6-C88D-47DE-8A2F-C69EBCAD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79582" y="3130447"/>
            <a:ext cx="627406" cy="6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33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9B425F8-CBBE-47F2-A949-332434BD0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223"/>
          <a:stretch/>
        </p:blipFill>
        <p:spPr>
          <a:xfrm>
            <a:off x="277861" y="2170989"/>
            <a:ext cx="5201268" cy="4687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91B263-140A-41B2-80D2-40174412E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059" y="2214442"/>
            <a:ext cx="4264747" cy="2756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9B2A1F-B907-459C-943C-17168BCF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 It: Inspire analysts everywhere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43888-BE79-4B31-B90B-0C4F2174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DF5E8-6E98-42B9-A8FE-2CF2F0869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had a goal to send 1,000 teaser emails a year – I think we exceeded our goal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4E36-62AB-4411-B8E0-06A415AA8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36816" y="5782750"/>
            <a:ext cx="3235198" cy="914400"/>
          </a:xfrm>
        </p:spPr>
        <p:txBody>
          <a:bodyPr/>
          <a:lstStyle/>
          <a:p>
            <a:r>
              <a:rPr lang="en-US" dirty="0"/>
              <a:t>And if you didn’t get the original, I’m sure I sent you a copy one day later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0F196E-B100-473A-82AE-D85E63BFC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400">
            <a:off x="10416113" y="3519586"/>
            <a:ext cx="1558826" cy="2019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59C69D-A5CB-4A4B-A2B9-7B3CBA2E3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0062">
            <a:off x="5519048" y="3485377"/>
            <a:ext cx="2618614" cy="3392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461961"/>
      </p:ext>
    </p:extLst>
  </p:cSld>
  <p:clrMapOvr>
    <a:masterClrMapping/>
  </p:clrMapOvr>
</p:sld>
</file>

<file path=ppt/theme/theme1.xml><?xml version="1.0" encoding="utf-8"?>
<a:theme xmlns:a="http://schemas.openxmlformats.org/drawingml/2006/main" name="1-Main">
  <a:themeElements>
    <a:clrScheme name="2021LeadConf">
      <a:dk1>
        <a:srgbClr val="FFFFFF"/>
      </a:dk1>
      <a:lt1>
        <a:srgbClr val="31312F"/>
      </a:lt1>
      <a:dk2>
        <a:srgbClr val="FFFFFF"/>
      </a:dk2>
      <a:lt2>
        <a:srgbClr val="000000"/>
      </a:lt2>
      <a:accent1>
        <a:srgbClr val="68C9D1"/>
      </a:accent1>
      <a:accent2>
        <a:srgbClr val="3875BA"/>
      </a:accent2>
      <a:accent3>
        <a:srgbClr val="EA64A5"/>
      </a:accent3>
      <a:accent4>
        <a:srgbClr val="ED1C24"/>
      </a:accent4>
      <a:accent5>
        <a:srgbClr val="9CCB3B"/>
      </a:accent5>
      <a:accent6>
        <a:srgbClr val="F6A533"/>
      </a:accent6>
      <a:hlink>
        <a:srgbClr val="62459E"/>
      </a:hlink>
      <a:folHlink>
        <a:srgbClr val="62459E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1_1-Main">
  <a:themeElements>
    <a:clrScheme name="2021LeadConf">
      <a:dk1>
        <a:srgbClr val="FFFFFF"/>
      </a:dk1>
      <a:lt1>
        <a:srgbClr val="31312F"/>
      </a:lt1>
      <a:dk2>
        <a:srgbClr val="FFFFFF"/>
      </a:dk2>
      <a:lt2>
        <a:srgbClr val="000000"/>
      </a:lt2>
      <a:accent1>
        <a:srgbClr val="68C9D1"/>
      </a:accent1>
      <a:accent2>
        <a:srgbClr val="3875BA"/>
      </a:accent2>
      <a:accent3>
        <a:srgbClr val="EA64A5"/>
      </a:accent3>
      <a:accent4>
        <a:srgbClr val="ED1C24"/>
      </a:accent4>
      <a:accent5>
        <a:srgbClr val="9CCB3B"/>
      </a:accent5>
      <a:accent6>
        <a:srgbClr val="F6A533"/>
      </a:accent6>
      <a:hlink>
        <a:srgbClr val="62459E"/>
      </a:hlink>
      <a:folHlink>
        <a:srgbClr val="62459E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3.xml><?xml version="1.0" encoding="utf-8"?>
<a:theme xmlns:a="http://schemas.openxmlformats.org/drawingml/2006/main" name="2_1-Main">
  <a:themeElements>
    <a:clrScheme name="2021LeadConf">
      <a:dk1>
        <a:srgbClr val="FFFFFF"/>
      </a:dk1>
      <a:lt1>
        <a:srgbClr val="31312F"/>
      </a:lt1>
      <a:dk2>
        <a:srgbClr val="FFFFFF"/>
      </a:dk2>
      <a:lt2>
        <a:srgbClr val="000000"/>
      </a:lt2>
      <a:accent1>
        <a:srgbClr val="68C9D1"/>
      </a:accent1>
      <a:accent2>
        <a:srgbClr val="3875BA"/>
      </a:accent2>
      <a:accent3>
        <a:srgbClr val="EA64A5"/>
      </a:accent3>
      <a:accent4>
        <a:srgbClr val="ED1C24"/>
      </a:accent4>
      <a:accent5>
        <a:srgbClr val="9CCB3B"/>
      </a:accent5>
      <a:accent6>
        <a:srgbClr val="F6A533"/>
      </a:accent6>
      <a:hlink>
        <a:srgbClr val="62459E"/>
      </a:hlink>
      <a:folHlink>
        <a:srgbClr val="62459E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4.xml><?xml version="1.0" encoding="utf-8"?>
<a:theme xmlns:a="http://schemas.openxmlformats.org/drawingml/2006/main" name="3_1-Main">
  <a:themeElements>
    <a:clrScheme name="2021LeadConf">
      <a:dk1>
        <a:srgbClr val="FFFFFF"/>
      </a:dk1>
      <a:lt1>
        <a:srgbClr val="31312F"/>
      </a:lt1>
      <a:dk2>
        <a:srgbClr val="FFFFFF"/>
      </a:dk2>
      <a:lt2>
        <a:srgbClr val="000000"/>
      </a:lt2>
      <a:accent1>
        <a:srgbClr val="68C9D1"/>
      </a:accent1>
      <a:accent2>
        <a:srgbClr val="3875BA"/>
      </a:accent2>
      <a:accent3>
        <a:srgbClr val="EA64A5"/>
      </a:accent3>
      <a:accent4>
        <a:srgbClr val="ED1C24"/>
      </a:accent4>
      <a:accent5>
        <a:srgbClr val="9CCB3B"/>
      </a:accent5>
      <a:accent6>
        <a:srgbClr val="F6A533"/>
      </a:accent6>
      <a:hlink>
        <a:srgbClr val="62459E"/>
      </a:hlink>
      <a:folHlink>
        <a:srgbClr val="62459E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4_1-Main">
  <a:themeElements>
    <a:clrScheme name="2021LeadConf">
      <a:dk1>
        <a:srgbClr val="FFFFFF"/>
      </a:dk1>
      <a:lt1>
        <a:srgbClr val="31312F"/>
      </a:lt1>
      <a:dk2>
        <a:srgbClr val="FFFFFF"/>
      </a:dk2>
      <a:lt2>
        <a:srgbClr val="000000"/>
      </a:lt2>
      <a:accent1>
        <a:srgbClr val="68C9D1"/>
      </a:accent1>
      <a:accent2>
        <a:srgbClr val="3875BA"/>
      </a:accent2>
      <a:accent3>
        <a:srgbClr val="EA64A5"/>
      </a:accent3>
      <a:accent4>
        <a:srgbClr val="ED1C24"/>
      </a:accent4>
      <a:accent5>
        <a:srgbClr val="9CCB3B"/>
      </a:accent5>
      <a:accent6>
        <a:srgbClr val="F6A533"/>
      </a:accent6>
      <a:hlink>
        <a:srgbClr val="62459E"/>
      </a:hlink>
      <a:folHlink>
        <a:srgbClr val="62459E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6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2019LeadConf">
      <a:majorFont>
        <a:latin typeface="Segoe UI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92E8D6-7A87-418E-8C48-2723019F95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Blue-Tan Gradient presentation (widescreen)</Template>
  <TotalTime>0</TotalTime>
  <Words>9477</Words>
  <Application>Microsoft Office PowerPoint</Application>
  <PresentationFormat>Widescreen</PresentationFormat>
  <Paragraphs>1621</Paragraphs>
  <Slides>128</Slides>
  <Notes>128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128</vt:i4>
      </vt:variant>
    </vt:vector>
  </HeadingPairs>
  <TitlesOfParts>
    <vt:vector size="145" baseType="lpstr">
      <vt:lpstr>Amasis MT Pro Black</vt:lpstr>
      <vt:lpstr>Arial</vt:lpstr>
      <vt:lpstr>Arial Narrow</vt:lpstr>
      <vt:lpstr>Calibri</vt:lpstr>
      <vt:lpstr>Calisto MT</vt:lpstr>
      <vt:lpstr>Franklin Gothic Medium</vt:lpstr>
      <vt:lpstr>Monotype Sorts</vt:lpstr>
      <vt:lpstr>Segoe UI</vt:lpstr>
      <vt:lpstr>Tahoma</vt:lpstr>
      <vt:lpstr>Trebuchet MS</vt:lpstr>
      <vt:lpstr>Wingdings</vt:lpstr>
      <vt:lpstr>Wingdings 3</vt:lpstr>
      <vt:lpstr>1-Main</vt:lpstr>
      <vt:lpstr>1_1-Main</vt:lpstr>
      <vt:lpstr>2_1-Main</vt:lpstr>
      <vt:lpstr>3_1-Main</vt:lpstr>
      <vt:lpstr>4_1-Main</vt:lpstr>
      <vt:lpstr>PowerPoint Presentation</vt:lpstr>
      <vt:lpstr>The Owners are here!</vt:lpstr>
      <vt:lpstr>Today’s Agenda</vt:lpstr>
      <vt:lpstr>My entire career, I have assumed everyone was at the party, everyone was engaged, and everyone was just as excited as I was...  But over the last 14 months, I’ve never felt so much like a supervisor</vt:lpstr>
      <vt:lpstr>PowerPoint Presentation</vt:lpstr>
      <vt:lpstr>PowerPoint Presentation</vt:lpstr>
      <vt:lpstr>After months of empty branch lobbies, are we going to blow them all up, or restart the party? </vt:lpstr>
      <vt:lpstr>Are we going to redesign work and the need for employee campuses?</vt:lpstr>
      <vt:lpstr>Are we going to shift our retailing from physical locations to something bigger? Can we all be internet retailers?</vt:lpstr>
      <vt:lpstr>Defining the party crowd</vt:lpstr>
      <vt:lpstr>PowerPoint Presentation</vt:lpstr>
      <vt:lpstr>PowerPoint Presentation</vt:lpstr>
      <vt:lpstr>The  Robert H. Mackay Leadership Award </vt:lpstr>
      <vt:lpstr>The  Robert H. Mackay Leadership Award </vt:lpstr>
      <vt:lpstr>Our party’s theme:  Walk, talk, and live an internet retailer’s future for the next 10  years</vt:lpstr>
      <vt:lpstr>Let’s get today’s party started...</vt:lpstr>
      <vt:lpstr>New Peers to Greet</vt:lpstr>
      <vt:lpstr>Welcome to our newest community!</vt:lpstr>
      <vt:lpstr>Credit Unions Served by State</vt:lpstr>
      <vt:lpstr>Credit Unions Served by State</vt:lpstr>
      <vt:lpstr>And now for the rest of the story...</vt:lpstr>
      <vt:lpstr>I am more optimistic than ever about the party ahead</vt:lpstr>
      <vt:lpstr>The Spirit of CU*Answers Award</vt:lpstr>
      <vt:lpstr>The Spirit of CU*Answers Award</vt:lpstr>
      <vt:lpstr>I want you to be as optimistic as I am</vt:lpstr>
      <vt:lpstr>2021 CEO Strategies  |  November 8-10, 2021</vt:lpstr>
      <vt:lpstr>Launching in 2021</vt:lpstr>
      <vt:lpstr>Get on with it, already!</vt:lpstr>
      <vt:lpstr>Get on with it, already!</vt:lpstr>
      <vt:lpstr>Mobile First</vt:lpstr>
      <vt:lpstr>“Mobile First” is a theme to change our future</vt:lpstr>
      <vt:lpstr>The vision of modules launched a whole new family of desktop and mobile web banking</vt:lpstr>
      <vt:lpstr>The vision of modules launched a whole new family of desktop and mobile web banking</vt:lpstr>
      <vt:lpstr>The missing piece:  a vision of click-and-drag navigation design </vt:lpstr>
      <vt:lpstr>CU Publisher will be at the core of almost unlimited options for CU solutions</vt:lpstr>
      <vt:lpstr>CU Publisher will be at the core of almost unlimited options for CU solutions</vt:lpstr>
      <vt:lpstr>Mobile 5.0 is the best example yet of the power of CU Publisher</vt:lpstr>
      <vt:lpstr>Mobile 5.0 is the best example yet of the power of CU Publisher</vt:lpstr>
      <vt:lpstr>The most intense software project in our history</vt:lpstr>
      <vt:lpstr>Designed for active mobile program managers and the designer’s heart</vt:lpstr>
      <vt:lpstr>Mobile 5.0 Release Update</vt:lpstr>
      <vt:lpstr>MTG mobile app development</vt:lpstr>
      <vt:lpstr>Mobile 6.0 is only 9 months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vision of modules launched a new capability for delineating internet audiences</vt:lpstr>
      <vt:lpstr>Which kind of credit union are you?</vt:lpstr>
      <vt:lpstr>PowerPoint Presentation</vt:lpstr>
      <vt:lpstr>PowerPoint Presentation</vt:lpstr>
      <vt:lpstr>As we add features, we’ll always have to consider the fork in the road</vt:lpstr>
      <vt:lpstr>PowerPoint Presentation</vt:lpstr>
      <vt:lpstr>PowerPoint Presentation</vt:lpstr>
      <vt:lpstr>Two pools of investment capital for the future of business member programs</vt:lpstr>
      <vt:lpstr>Imagine this  for the future...</vt:lpstr>
      <vt:lpstr>Xpress Teller</vt:lpstr>
      <vt:lpstr>Xpress Teller An alternative future, not the only future </vt:lpstr>
      <vt:lpstr>Feedback so far on Xpress Teller and the new search engine in XT and Inquiry</vt:lpstr>
      <vt:lpstr>What’s next for  Xpress Teller?</vt:lpstr>
      <vt:lpstr>Don’t mistake our intentions</vt:lpstr>
      <vt:lpstr>Speaking of wish list items...</vt:lpstr>
      <vt:lpstr>What’s next for the new  search engine?</vt:lpstr>
      <vt:lpstr>Vertical Receipts</vt:lpstr>
      <vt:lpstr>Speaking of what’s next...</vt:lpstr>
      <vt:lpstr>Speaking of what’s next...</vt:lpstr>
      <vt:lpstr>It takes time to get around to what we really want to do</vt:lpstr>
      <vt:lpstr>Mapping Lender*VP’s concerns</vt:lpstr>
      <vt:lpstr>Mapping Lender*VP’s concerns</vt:lpstr>
      <vt:lpstr>Lender*VP has built a factory to include 3rd-party players</vt:lpstr>
      <vt:lpstr>Lender*VP has built a factory to include 3rd-party players</vt:lpstr>
      <vt:lpstr>Lender*VP has built a factory to include 3rd-party players</vt:lpstr>
      <vt:lpstr>Lender*VP has built a factory to include 3rd-party players</vt:lpstr>
      <vt:lpstr>Mapping Lender*VP’s concerns</vt:lpstr>
      <vt:lpstr>Mapping Lender*VP’s concerns</vt:lpstr>
      <vt:lpstr>Where should Lender*VP focus, and when?</vt:lpstr>
      <vt:lpstr>Where should Lender*VP focus, and when?</vt:lpstr>
      <vt:lpstr>Secure online forms for your least  trusted borrowers: non-members</vt:lpstr>
      <vt:lpstr>For your most seasoned internet member relationships</vt:lpstr>
      <vt:lpstr>Database Lending</vt:lpstr>
      <vt:lpstr>Building an internet retailer’s loan department</vt:lpstr>
      <vt:lpstr>Dream with me a bit...</vt:lpstr>
      <vt:lpstr>Building an internet retailer’s loan department</vt:lpstr>
      <vt:lpstr>Stop sharing member relationship data with the world</vt:lpstr>
      <vt:lpstr>CLR Path Decision Advisor</vt:lpstr>
      <vt:lpstr>Initiatives That Should Be On Your Radar</vt:lpstr>
      <vt:lpstr>PowerPoint Presentation</vt:lpstr>
      <vt:lpstr>What’s up with                        ?</vt:lpstr>
      <vt:lpstr>What’s up with                        ?</vt:lpstr>
      <vt:lpstr>Racing towards the golden ring of  Stop-Go-No for fraud management</vt:lpstr>
      <vt:lpstr>Activity Pattern Monitoring Services from </vt:lpstr>
      <vt:lpstr>PowerPoint Presentation</vt:lpstr>
      <vt:lpstr>When a credit union asks,  “Can your tools do this?”  that starts a conversation</vt:lpstr>
      <vt:lpstr>PowerPoint Presentation</vt:lpstr>
      <vt:lpstr>Asterisk Intelligence: Engineered for a big future...even a spin-off</vt:lpstr>
      <vt:lpstr>PowerPoint Presentation</vt:lpstr>
      <vt:lpstr>2022 will be a big year for AI</vt:lpstr>
      <vt:lpstr>Prove It: Inspire analysts everywhere</vt:lpstr>
      <vt:lpstr>Proving to analysts they can work anywhere, no matter their role in the CU</vt:lpstr>
      <vt:lpstr>Data warehouses: inspiring mini-storage buyers everywhere</vt:lpstr>
      <vt:lpstr>Data warehouses: inspiring mini-storage buyers everywhere</vt:lpstr>
      <vt:lpstr>AI Engaged: a new development sandbox with a live audience</vt:lpstr>
      <vt:lpstr>Optics will put our data warehouse initiative on the map</vt:lpstr>
      <vt:lpstr>A growing partnership</vt:lpstr>
      <vt:lpstr>A busy team in 2022</vt:lpstr>
      <vt:lpstr>Projects in the works to leverage ISO data</vt:lpstr>
      <vt:lpstr>PowerPoint Presentation</vt:lpstr>
      <vt:lpstr>The Tearsheet award means we’re on the right track for our future with payment strategies...   DATA is the key </vt:lpstr>
      <vt:lpstr>Why does a CU leave a long-time  core processor relationship?</vt:lpstr>
      <vt:lpstr>Introducing Conversion2</vt:lpstr>
      <vt:lpstr>PowerPoint Presentation</vt:lpstr>
      <vt:lpstr>When a credit union asks,  “Can your tools do this?”  that starts a conversation</vt:lpstr>
      <vt:lpstr>PowerPoint Presentation</vt:lpstr>
      <vt:lpstr>Nothing can force you to evaluate what you must do like a pandemic  When everyone goes home, who keeps the lights on and fulfills your contractual responsibilities? </vt:lpstr>
      <vt:lpstr>2022: Updating your pandemic contingency plan</vt:lpstr>
      <vt:lpstr>Consistency  you can count on</vt:lpstr>
      <vt:lpstr>Consistency you can count on</vt:lpstr>
      <vt:lpstr>Connections  you can count on</vt:lpstr>
      <vt:lpstr>Cybersecurity (another word for “more expenses ahead”)</vt:lpstr>
      <vt:lpstr>Are we built for consistency when it comes to managing cybersecurity?</vt:lpstr>
      <vt:lpstr>Wrapping Up the Day</vt:lpstr>
      <vt:lpstr>Also in your packet...</vt:lpstr>
      <vt:lpstr>Also in your packet...</vt:lpstr>
      <vt:lpstr>Also in your packet...</vt:lpstr>
      <vt:lpstr>Talk about experienced, energized, and engaged . . .   Let’s give our crew a hand!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2017-04-12T16:51:44Z</dcterms:created>
  <dcterms:modified xsi:type="dcterms:W3CDTF">2021-06-18T14:20:00Z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