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notesSlides/notesSlide18.xml" ContentType="application/vnd.openxmlformats-officedocument.presentationml.notesSlide+xml"/>
  <Override PartName="/ppt/charts/chart3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9" r:id="rId1"/>
    <p:sldMasterId id="2147484009" r:id="rId2"/>
  </p:sldMasterIdLst>
  <p:notesMasterIdLst>
    <p:notesMasterId r:id="rId38"/>
  </p:notesMasterIdLst>
  <p:handoutMasterIdLst>
    <p:handoutMasterId r:id="rId39"/>
  </p:handoutMasterIdLst>
  <p:sldIdLst>
    <p:sldId id="256" r:id="rId3"/>
    <p:sldId id="688" r:id="rId4"/>
    <p:sldId id="685" r:id="rId5"/>
    <p:sldId id="672" r:id="rId6"/>
    <p:sldId id="696" r:id="rId7"/>
    <p:sldId id="657" r:id="rId8"/>
    <p:sldId id="278" r:id="rId9"/>
    <p:sldId id="310" r:id="rId10"/>
    <p:sldId id="686" r:id="rId11"/>
    <p:sldId id="684" r:id="rId12"/>
    <p:sldId id="300" r:id="rId13"/>
    <p:sldId id="692" r:id="rId14"/>
    <p:sldId id="695" r:id="rId15"/>
    <p:sldId id="264" r:id="rId16"/>
    <p:sldId id="690" r:id="rId17"/>
    <p:sldId id="274" r:id="rId18"/>
    <p:sldId id="270" r:id="rId19"/>
    <p:sldId id="271" r:id="rId20"/>
    <p:sldId id="272" r:id="rId21"/>
    <p:sldId id="344" r:id="rId22"/>
    <p:sldId id="346" r:id="rId23"/>
    <p:sldId id="335" r:id="rId24"/>
    <p:sldId id="275" r:id="rId25"/>
    <p:sldId id="365" r:id="rId26"/>
    <p:sldId id="373" r:id="rId27"/>
    <p:sldId id="810" r:id="rId28"/>
    <p:sldId id="818" r:id="rId29"/>
    <p:sldId id="819" r:id="rId30"/>
    <p:sldId id="697" r:id="rId31"/>
    <p:sldId id="698" r:id="rId32"/>
    <p:sldId id="814" r:id="rId33"/>
    <p:sldId id="809" r:id="rId34"/>
    <p:sldId id="815" r:id="rId35"/>
    <p:sldId id="451" r:id="rId36"/>
    <p:sldId id="683" r:id="rId37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5C5DD1C3-737D-4C32-950A-F415F53E687B}">
          <p14:sldIdLst>
            <p14:sldId id="256"/>
            <p14:sldId id="688"/>
            <p14:sldId id="685"/>
          </p14:sldIdLst>
        </p14:section>
        <p14:section name="Chairman Comments" id="{39115901-41EA-4276-97DA-4145C74E48AF}">
          <p14:sldIdLst>
            <p14:sldId id="672"/>
            <p14:sldId id="696"/>
            <p14:sldId id="657"/>
            <p14:sldId id="278"/>
            <p14:sldId id="310"/>
            <p14:sldId id="686"/>
          </p14:sldIdLst>
        </p14:section>
        <p14:section name="Elections" id="{CC5DBE0E-0EE9-452D-A249-D2FE07596070}">
          <p14:sldIdLst>
            <p14:sldId id="684"/>
            <p14:sldId id="300"/>
            <p14:sldId id="692"/>
            <p14:sldId id="695"/>
          </p14:sldIdLst>
        </p14:section>
        <p14:section name="Numbers" id="{9BE768F4-FEA7-49C7-B30C-E223677926C3}">
          <p14:sldIdLst>
            <p14:sldId id="264"/>
            <p14:sldId id="690"/>
            <p14:sldId id="274"/>
            <p14:sldId id="270"/>
            <p14:sldId id="271"/>
            <p14:sldId id="272"/>
            <p14:sldId id="344"/>
            <p14:sldId id="346"/>
            <p14:sldId id="335"/>
            <p14:sldId id="275"/>
            <p14:sldId id="365"/>
          </p14:sldIdLst>
        </p14:section>
        <p14:section name="CEO Comments" id="{3409713C-6D83-4D9A-B4A4-9A5CDA3B1937}">
          <p14:sldIdLst>
            <p14:sldId id="373"/>
            <p14:sldId id="810"/>
            <p14:sldId id="818"/>
            <p14:sldId id="819"/>
            <p14:sldId id="697"/>
            <p14:sldId id="698"/>
            <p14:sldId id="814"/>
            <p14:sldId id="809"/>
            <p14:sldId id="815"/>
          </p14:sldIdLst>
        </p14:section>
        <p14:section name="Wrapup" id="{D8FB27CD-FFE2-4161-8879-6B21F40FC3A8}">
          <p14:sldIdLst>
            <p14:sldId id="451"/>
            <p14:sldId id="6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pos="3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wn Moore" initials="DM" lastIdx="1" clrIdx="0">
    <p:extLst>
      <p:ext uri="{19B8F6BF-5375-455C-9EA6-DF929625EA0E}">
        <p15:presenceInfo xmlns:p15="http://schemas.microsoft.com/office/powerpoint/2012/main" userId="S::dmoore@cuanswers.com::92dc5e93-3ae7-45c0-a7fe-ec996bdd5aa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6363"/>
    <a:srgbClr val="FFFFFF"/>
    <a:srgbClr val="3F3EC0"/>
    <a:srgbClr val="000000"/>
    <a:srgbClr val="00C6BB"/>
    <a:srgbClr val="FFE89F"/>
    <a:srgbClr val="FFDA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5" autoAdjust="0"/>
    <p:restoredTop sz="95652" autoAdjust="0"/>
  </p:normalViewPr>
  <p:slideViewPr>
    <p:cSldViewPr>
      <p:cViewPr varScale="1">
        <p:scale>
          <a:sx n="77" d="100"/>
          <a:sy n="77" d="100"/>
        </p:scale>
        <p:origin x="787" y="62"/>
      </p:cViewPr>
      <p:guideLst>
        <p:guide orient="horz" pos="1008"/>
        <p:guide pos="3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66" d="100"/>
        <a:sy n="66" d="100"/>
      </p:scale>
      <p:origin x="0" y="-5189"/>
    </p:cViewPr>
  </p:sorterViewPr>
  <p:notesViewPr>
    <p:cSldViewPr>
      <p:cViewPr varScale="1">
        <p:scale>
          <a:sx n="68" d="100"/>
          <a:sy n="68" d="100"/>
        </p:scale>
        <p:origin x="2995" y="6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96237286745406"/>
          <c:y val="6.6350823794084565E-2"/>
          <c:w val="0.79321844428537369"/>
          <c:h val="0.729857819905213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Net Income before Patronage Dividends &amp; Taxes</c:v>
                </c:pt>
              </c:strCache>
            </c:strRef>
          </c:tx>
          <c:spPr>
            <a:solidFill>
              <a:schemeClr val="accent1"/>
            </a:solidFill>
            <a:ln w="9525" cap="rnd" cmpd="sng" algn="ctr">
              <a:noFill/>
              <a:prstDash val="solid"/>
              <a:round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 w="9525" cap="rnd" cmpd="sng" algn="ctr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EC3D-49CB-829D-1C4F8348B43D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9525" cap="rnd" cmpd="sng" algn="ctr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EC3D-49CB-829D-1C4F8348B43D}"/>
              </c:ext>
            </c:extLst>
          </c:dPt>
          <c:cat>
            <c:strRef>
              <c:f>Sheet1!$B$1:$AA$1</c:f>
              <c:strCach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 (Proj.)</c:v>
                </c:pt>
              </c:strCache>
            </c:strRef>
          </c:cat>
          <c:val>
            <c:numRef>
              <c:f>Sheet1!$B$2:$AA$2</c:f>
              <c:numCache>
                <c:formatCode>_("$"* #,##0_);_("$"* \(#,##0\);_("$"* "-"??_);_(@_)</c:formatCode>
                <c:ptCount val="8"/>
                <c:pt idx="0">
                  <c:v>3126000</c:v>
                </c:pt>
                <c:pt idx="1">
                  <c:v>3871262</c:v>
                </c:pt>
                <c:pt idx="2">
                  <c:v>5145000</c:v>
                </c:pt>
                <c:pt idx="3">
                  <c:v>6656000</c:v>
                </c:pt>
                <c:pt idx="4">
                  <c:v>6800000</c:v>
                </c:pt>
                <c:pt idx="5">
                  <c:v>7500000</c:v>
                </c:pt>
                <c:pt idx="6">
                  <c:v>8870000</c:v>
                </c:pt>
                <c:pt idx="7">
                  <c:v>9400000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C3D-49CB-829D-1C4F8348B43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Patronage Dividends</c:v>
                </c:pt>
              </c:strCache>
            </c:strRef>
          </c:tx>
          <c:spPr>
            <a:solidFill>
              <a:schemeClr val="accent4"/>
            </a:solidFill>
            <a:ln w="9525" cap="rnd" cmpd="sng" algn="ctr">
              <a:noFill/>
              <a:prstDash val="solid"/>
              <a:round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4"/>
              </a:solidFill>
              <a:ln w="9525" cap="rnd" cmpd="sng" algn="ctr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EC3D-49CB-829D-1C4F8348B43D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 w="9525" cap="rnd" cmpd="sng" algn="ctr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EC3D-49CB-829D-1C4F8348B43D}"/>
              </c:ext>
            </c:extLst>
          </c:dPt>
          <c:cat>
            <c:strRef>
              <c:f>Sheet1!$B$1:$AA$1</c:f>
              <c:strCach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 (Proj.)</c:v>
                </c:pt>
              </c:strCache>
            </c:strRef>
          </c:cat>
          <c:val>
            <c:numRef>
              <c:f>Sheet1!$B$3:$AA$3</c:f>
              <c:numCache>
                <c:formatCode>_("$"* #,##0_);_("$"* \(#,##0\);_("$"* "-"??_);_(@_)</c:formatCode>
                <c:ptCount val="8"/>
                <c:pt idx="0">
                  <c:v>-800000</c:v>
                </c:pt>
                <c:pt idx="1">
                  <c:v>-1000000</c:v>
                </c:pt>
                <c:pt idx="2">
                  <c:v>-1500000</c:v>
                </c:pt>
                <c:pt idx="3">
                  <c:v>-1750000</c:v>
                </c:pt>
                <c:pt idx="4">
                  <c:v>-2000000</c:v>
                </c:pt>
                <c:pt idx="5">
                  <c:v>-2250000</c:v>
                </c:pt>
                <c:pt idx="6">
                  <c:v>-2250000</c:v>
                </c:pt>
                <c:pt idx="7">
                  <c:v>-4250000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C3D-49CB-829D-1C4F8348B43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Bonus Dividend</c:v>
                </c:pt>
              </c:strCache>
            </c:strRef>
          </c:tx>
          <c:spPr>
            <a:solidFill>
              <a:schemeClr val="accent3"/>
            </a:solidFill>
            <a:ln w="9525" cap="rnd" cmpd="sng" algn="ctr">
              <a:noFill/>
              <a:prstDash val="solid"/>
              <a:round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3"/>
              </a:solidFill>
              <a:ln w="9525" cap="rnd" cmpd="sng" algn="ctr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EC3D-49CB-829D-1C4F8348B43D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 w="9525" cap="rnd" cmpd="sng" algn="ctr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EC3D-49CB-829D-1C4F8348B43D}"/>
              </c:ext>
            </c:extLst>
          </c:dPt>
          <c:cat>
            <c:strRef>
              <c:f>Sheet1!$B$1:$AA$1</c:f>
              <c:strCach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 (Proj.)</c:v>
                </c:pt>
              </c:strCache>
            </c:strRef>
          </c:cat>
          <c:val>
            <c:numRef>
              <c:f>Sheet1!$B$4:$AA$4</c:f>
              <c:numCache>
                <c:formatCode>_("$"* #,##0_);_("$"* \(#,##0\);_("$"* "-"??_);_(@_)</c:formatCode>
                <c:ptCount val="8"/>
                <c:pt idx="0">
                  <c:v>-1250000</c:v>
                </c:pt>
                <c:pt idx="1">
                  <c:v>-1500000</c:v>
                </c:pt>
                <c:pt idx="2">
                  <c:v>-2000000</c:v>
                </c:pt>
                <c:pt idx="3">
                  <c:v>-2750000</c:v>
                </c:pt>
                <c:pt idx="4">
                  <c:v>-4000000</c:v>
                </c:pt>
                <c:pt idx="5">
                  <c:v>-4000000</c:v>
                </c:pt>
                <c:pt idx="6">
                  <c:v>-4750000</c:v>
                </c:pt>
                <c:pt idx="7">
                  <c:v>-2750000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C3D-49CB-829D-1C4F8348B4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35037008"/>
        <c:axId val="235037568"/>
      </c:barChart>
      <c:catAx>
        <c:axId val="235037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rnd" cmpd="sng" algn="ctr">
            <a:solidFill>
              <a:schemeClr val="bg1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503756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35037568"/>
        <c:scaling>
          <c:orientation val="minMax"/>
        </c:scaling>
        <c:delete val="0"/>
        <c:axPos val="l"/>
        <c:majorGridlines>
          <c:spPr>
            <a:ln w="9525" cap="rnd" cmpd="sng" algn="ctr">
              <a:solidFill>
                <a:schemeClr val="tx1">
                  <a:lumMod val="75000"/>
                </a:schemeClr>
              </a:solidFill>
              <a:prstDash val="solid"/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out"/>
        <c:minorTickMark val="none"/>
        <c:tickLblPos val="nextTo"/>
        <c:spPr>
          <a:noFill/>
          <a:ln w="9525" cap="rnd" cmpd="sng" algn="ctr">
            <a:solidFill>
              <a:schemeClr val="bg1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5037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0489095037718265E-2"/>
          <c:y val="0.91606410358247403"/>
          <c:w val="0.96227164716017877"/>
          <c:h val="8.39358964175260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800" baseline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44565217391304E-2"/>
          <c:y val="8.2781456953642543E-2"/>
          <c:w val="0.91032608695652151"/>
          <c:h val="0.758278145695364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Value per Share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</c:spPr>
          <c:invertIfNegative val="0"/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31C-48D6-A398-BA7A4E4B317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B31C-48D6-A398-BA7A4E4B3178}"/>
              </c:ext>
            </c:extLst>
          </c:dPt>
          <c:dLbls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$822.59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31C-48D6-A398-BA7A4E4B3178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</a:rPr>
                      <a:t>$952.64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31C-48D6-A398-BA7A4E4B31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Sheet1!$B$1:$AA$1</c:f>
              <c:strCach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 (Proj.)</c:v>
                </c:pt>
              </c:strCache>
            </c:strRef>
          </c:cat>
          <c:val>
            <c:numRef>
              <c:f>Sheet1!$B$2:$AA$2</c:f>
              <c:numCache>
                <c:formatCode>"$"#,##0.00_);[Red]\("$"#,##0.00\)</c:formatCode>
                <c:ptCount val="8"/>
                <c:pt idx="0">
                  <c:v>488.99</c:v>
                </c:pt>
                <c:pt idx="1">
                  <c:v>521.64</c:v>
                </c:pt>
                <c:pt idx="2" formatCode="_(&quot;$&quot;* #,##0.00_);_(&quot;$&quot;* \(#,##0.00\);_(&quot;$&quot;* &quot;-&quot;??_);_(@_)">
                  <c:v>571.07000000000005</c:v>
                </c:pt>
                <c:pt idx="3" formatCode="_(&quot;$&quot;* #,##0.00_);_(&quot;$&quot;* \(#,##0.00\);_(&quot;$&quot;* &quot;-&quot;??_);_(@_)">
                  <c:v>621.41</c:v>
                </c:pt>
                <c:pt idx="4" formatCode="_(&quot;$&quot;* #,##0.00_);_(&quot;$&quot;* \(#,##0.00\);_(&quot;$&quot;* &quot;-&quot;??_);_(@_)">
                  <c:v>719.53</c:v>
                </c:pt>
                <c:pt idx="5" formatCode="_(&quot;$&quot;* #,##0.00_);_(&quot;$&quot;* \(#,##0.00\);_(&quot;$&quot;* &quot;-&quot;??_);_(@_)">
                  <c:v>758.04</c:v>
                </c:pt>
                <c:pt idx="6" formatCode="_(&quot;$&quot;* #,##0.00_);_(&quot;$&quot;* \(#,##0.00\);_(&quot;$&quot;* &quot;-&quot;??_);_(@_)">
                  <c:v>822.59</c:v>
                </c:pt>
                <c:pt idx="7" formatCode="_(&quot;$&quot;* #,##0.00_);_(&quot;$&quot;* \(#,##0.00\);_(&quot;$&quot;* &quot;-&quot;??_);_(@_)">
                  <c:v>952.64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31C-48D6-A398-BA7A4E4B317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235039808"/>
        <c:axId val="235040368"/>
      </c:barChart>
      <c:catAx>
        <c:axId val="235039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sz="1400"/>
            </a:pPr>
            <a:endParaRPr lang="en-US"/>
          </a:p>
        </c:txPr>
        <c:crossAx val="23504036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35040368"/>
        <c:scaling>
          <c:orientation val="minMax"/>
          <c:max val="1000"/>
        </c:scaling>
        <c:delete val="0"/>
        <c:axPos val="l"/>
        <c:majorGridlines>
          <c:spPr>
            <a:ln>
              <a:solidFill>
                <a:schemeClr val="tx1">
                  <a:lumMod val="85000"/>
                </a:schemeClr>
              </a:solidFill>
            </a:ln>
          </c:spPr>
        </c:majorGridlines>
        <c:numFmt formatCode="\$#,##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2350398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Value per Share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</c:spPr>
          <c:invertIfNegative val="0"/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F41-4C0F-8A3D-A848867B4CF0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1F41-4C0F-8A3D-A848867B4CF0}"/>
              </c:ext>
            </c:extLst>
          </c:dPt>
          <c:dLbls>
            <c:dLbl>
              <c:idx val="6"/>
              <c:layout>
                <c:manualLayout>
                  <c:x val="-4.0650410841219179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$822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1F41-4C0F-8A3D-A848867B4CF0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/>
                      <a:t>$952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F41-4C0F-8A3D-A848867B4CF0}"/>
                </c:ext>
              </c:extLst>
            </c:dLbl>
            <c:dLbl>
              <c:idx val="10"/>
              <c:layout>
                <c:manualLayout>
                  <c:x val="-5.420054778829223E-3"/>
                  <c:y val="7.4283167445789661E-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F41-4C0F-8A3D-A848867B4CF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Sheet1!$B$1:$AA$1</c:f>
              <c:strCach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 (Proj.)</c:v>
                </c:pt>
              </c:strCache>
            </c:strRef>
          </c:cat>
          <c:val>
            <c:numRef>
              <c:f>Sheet1!$B$2:$AA$2</c:f>
              <c:numCache>
                <c:formatCode>_("$"* #,##0_);_("$"* \(#,##0\);_("$"* "-"??_);_(@_)</c:formatCode>
                <c:ptCount val="8"/>
                <c:pt idx="0">
                  <c:v>489</c:v>
                </c:pt>
                <c:pt idx="1">
                  <c:v>521.64</c:v>
                </c:pt>
                <c:pt idx="2">
                  <c:v>571</c:v>
                </c:pt>
                <c:pt idx="3">
                  <c:v>621.41</c:v>
                </c:pt>
                <c:pt idx="4">
                  <c:v>719.53</c:v>
                </c:pt>
                <c:pt idx="5">
                  <c:v>758.04</c:v>
                </c:pt>
                <c:pt idx="6">
                  <c:v>822</c:v>
                </c:pt>
                <c:pt idx="7">
                  <c:v>952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F41-4C0F-8A3D-A848867B4CF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Purchase Price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</c:spPr>
          <c:invertIfNegative val="0"/>
          <c:dPt>
            <c:idx val="7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8F67-42BD-B69B-F29C0E26C042}"/>
              </c:ext>
            </c:extLst>
          </c:dPt>
          <c:dLbls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$1,650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C16-48A6-B5F0-0BC5D0C87F80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/>
                      <a:t>$1,800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8F67-42BD-B69B-F29C0E26C042}"/>
                </c:ext>
              </c:extLst>
            </c:dLbl>
            <c:spPr>
              <a:solidFill>
                <a:schemeClr val="bg2"/>
              </a:solidFill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Sheet1!$B$1:$AA$1</c:f>
              <c:strCach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 (Proj.)</c:v>
                </c:pt>
              </c:strCache>
            </c:strRef>
          </c:cat>
          <c:val>
            <c:numRef>
              <c:f>Sheet1!$B$3:$AA$3</c:f>
              <c:numCache>
                <c:formatCode>_("$"* #,##0_);_("$"* \(#,##0\);_("$"* "-"??_);_(@_)</c:formatCode>
                <c:ptCount val="8"/>
                <c:pt idx="0">
                  <c:v>1125</c:v>
                </c:pt>
                <c:pt idx="1">
                  <c:v>1125</c:v>
                </c:pt>
                <c:pt idx="2">
                  <c:v>1225</c:v>
                </c:pt>
                <c:pt idx="3">
                  <c:v>1375</c:v>
                </c:pt>
                <c:pt idx="4">
                  <c:v>1450</c:v>
                </c:pt>
                <c:pt idx="5">
                  <c:v>1650</c:v>
                </c:pt>
                <c:pt idx="6">
                  <c:v>1650</c:v>
                </c:pt>
                <c:pt idx="7">
                  <c:v>1800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F41-4C0F-8A3D-A848867B4CF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35043168"/>
        <c:axId val="235043728"/>
      </c:barChart>
      <c:catAx>
        <c:axId val="23504316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235043728"/>
        <c:crosses val="autoZero"/>
        <c:auto val="1"/>
        <c:lblAlgn val="ctr"/>
        <c:lblOffset val="100"/>
        <c:noMultiLvlLbl val="0"/>
      </c:catAx>
      <c:valAx>
        <c:axId val="235043728"/>
        <c:scaling>
          <c:orientation val="minMax"/>
        </c:scaling>
        <c:delete val="1"/>
        <c:axPos val="t"/>
        <c:majorGridlines>
          <c:spPr>
            <a:ln>
              <a:solidFill>
                <a:schemeClr val="tx1">
                  <a:lumMod val="65000"/>
                </a:schemeClr>
              </a:solidFill>
            </a:ln>
          </c:spPr>
        </c:majorGridlines>
        <c:numFmt formatCode="\$#,##0" sourceLinked="0"/>
        <c:majorTickMark val="out"/>
        <c:minorTickMark val="none"/>
        <c:tickLblPos val="nextTo"/>
        <c:crossAx val="235043168"/>
        <c:crosses val="autoZero"/>
        <c:crossBetween val="between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76401792736196772"/>
          <c:y val="0.11560579527479385"/>
          <c:w val="0.19988991313935442"/>
          <c:h val="0.15644233150101519"/>
        </c:manualLayout>
      </c:layout>
      <c:overlay val="1"/>
      <c:spPr>
        <a:solidFill>
          <a:schemeClr val="bg2"/>
        </a:solidFill>
      </c:spPr>
    </c:legend>
    <c:plotVisOnly val="1"/>
    <c:dispBlanksAs val="gap"/>
    <c:showDLblsOverMax val="0"/>
  </c:chart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110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>
  <cs:dataPoint3D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>
          <a:xfrm>
            <a:off x="0" y="228604"/>
            <a:ext cx="7313616" cy="481013"/>
          </a:xfrm>
          <a:prstGeom prst="rect">
            <a:avLst/>
          </a:prstGeom>
        </p:spPr>
        <p:txBody>
          <a:bodyPr vert="horz" lIns="91386" tIns="45694" rIns="91386" bIns="45694" rtlCol="0"/>
          <a:lstStyle>
            <a:lvl1pPr algn="l">
              <a:defRPr sz="1200"/>
            </a:lvl1pPr>
          </a:lstStyle>
          <a:p>
            <a:pPr algn="ctr"/>
            <a:r>
              <a:rPr lang="en-US" sz="1300" dirty="0"/>
              <a:t>2021 CU*Answers Annual Stockholders Meeting</a:t>
            </a:r>
          </a:p>
          <a:p>
            <a:pPr algn="ctr"/>
            <a:r>
              <a:rPr lang="en-US" sz="1300" dirty="0"/>
              <a:t>June 16, 2021</a:t>
            </a:r>
          </a:p>
        </p:txBody>
      </p:sp>
    </p:spTree>
    <p:extLst>
      <p:ext uri="{BB962C8B-B14F-4D97-AF65-F5344CB8AC3E}">
        <p14:creationId xmlns:p14="http://schemas.microsoft.com/office/powerpoint/2010/main" val="1199360615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2388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22" tIns="48261" rIns="96522" bIns="4826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522" tIns="48261" rIns="96522" bIns="4826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522" tIns="48261" rIns="96522" bIns="48261" rtlCol="0" anchor="b"/>
          <a:lstStyle>
            <a:lvl1pPr algn="r">
              <a:defRPr sz="1300"/>
            </a:lvl1pPr>
          </a:lstStyle>
          <a:p>
            <a:fld id="{11BD06A5-0E9E-47A8-8DAB-E565FA5599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"/>
            <a:ext cx="3975652" cy="667522"/>
          </a:xfrm>
          <a:prstGeom prst="rect">
            <a:avLst/>
          </a:prstGeom>
          <a:noFill/>
        </p:spPr>
        <p:txBody>
          <a:bodyPr wrap="square" lIns="94795" tIns="47397" rIns="94795" bIns="47397" rtlCol="0">
            <a:spAutoFit/>
          </a:bodyPr>
          <a:lstStyle/>
          <a:p>
            <a:r>
              <a:rPr lang="en-US" sz="1200" dirty="0"/>
              <a:t>ANNUAL STOCKHOLDERS MEETING</a:t>
            </a:r>
          </a:p>
          <a:p>
            <a:r>
              <a:rPr lang="en-US" sz="1200" dirty="0">
                <a:solidFill>
                  <a:srgbClr val="FF0000"/>
                </a:solidFill>
              </a:rPr>
              <a:t> </a:t>
            </a:r>
          </a:p>
          <a:p>
            <a:endParaRPr lang="en-US" sz="12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4142966" y="5"/>
            <a:ext cx="3170583" cy="482027"/>
          </a:xfrm>
          <a:prstGeom prst="rect">
            <a:avLst/>
          </a:prstGeom>
        </p:spPr>
        <p:txBody>
          <a:bodyPr vert="horz" lIns="94795" tIns="47397" rIns="94795" bIns="47397" rtlCol="0"/>
          <a:lstStyle>
            <a:lvl1pPr algn="r">
              <a:defRPr sz="1200"/>
            </a:lvl1pPr>
          </a:lstStyle>
          <a:p>
            <a:fld id="{A8CAC644-FE2B-4E68-B25D-097890DA2505}" type="datetime1">
              <a:rPr lang="en-US" smtClean="0"/>
              <a:t>6/14/2021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82110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2388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D06A5-0E9E-47A8-8DAB-E565FA55995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1A30652-C966-4E3A-9998-C560AF2DF53B}" type="datetime1">
              <a:rPr lang="en-US" smtClean="0"/>
              <a:t>6/14/2021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28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457EF6-5439-48F0-8381-BA80DCBE7EA2}" type="slidenum">
              <a:rPr lang="en-US"/>
              <a:pPr/>
              <a:t>16</a:t>
            </a:fld>
            <a:endParaRPr lang="en-US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2388" cy="3602038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48CB4A6-9430-40EB-B6B9-83A854B06E01}" type="datetime1">
              <a:rPr lang="en-US" smtClean="0"/>
              <a:t>6/14/2021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94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D06A5-0E9E-47A8-8DAB-E565FA55995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DC4C668-EB2E-49D1-8BDE-1FF2F0D4727C}" type="datetime1">
              <a:rPr lang="en-US" smtClean="0"/>
              <a:t>6/14/2021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72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D06A5-0E9E-47A8-8DAB-E565FA559959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1201D92-1BE1-4D0E-ABBF-1C0BB729F6F9}" type="datetime1">
              <a:rPr lang="en-US" smtClean="0"/>
              <a:t>6/14/2021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70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2252F3-E483-4DC1-B743-7EFCC1BE4D60}" type="slidenum">
              <a:rPr lang="en-US"/>
              <a:pPr/>
              <a:t>19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2388" cy="3602038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C935AD8-1D0A-469D-9BF8-9BF72640653A}" type="datetime1">
              <a:rPr lang="en-US" smtClean="0"/>
              <a:t>6/14/2021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6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D06A5-0E9E-47A8-8DAB-E565FA55995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3EC99C6-367F-4193-B074-D5F636D9695A}" type="datetime1">
              <a:rPr lang="en-US" smtClean="0"/>
              <a:t>6/14/2021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53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D06A5-0E9E-47A8-8DAB-E565FA559959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C67DCB5-9F50-4D90-B2B6-0F09BF8AB37D}" type="datetime1">
              <a:rPr lang="en-US" smtClean="0"/>
              <a:t>6/14/2021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79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B99F44-4E0F-4079-8434-0B97676C2D8E}" type="slidenum">
              <a:rPr lang="en-US"/>
              <a:pPr/>
              <a:t>22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2388" cy="3602038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9038C-78D7-4F5B-85B8-796C127267E7}" type="datetime1">
              <a:rPr lang="en-US" smtClean="0"/>
              <a:t>6/14/2021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64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CAF34E-0819-4212-B6EA-BF17FFF306D2}" type="slidenum">
              <a:rPr lang="en-US"/>
              <a:pPr/>
              <a:t>23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2388" cy="3602038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97183BF-8456-4A75-85E6-071F9EFECEEA}" type="datetime1">
              <a:rPr lang="en-US" smtClean="0"/>
              <a:t>6/14/2021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1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CAF34E-0819-4212-B6EA-BF17FFF306D2}" type="slidenum">
              <a:rPr lang="en-US"/>
              <a:pPr/>
              <a:t>24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2388" cy="3602038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B18AECE-65A1-4DCF-B19E-79F9A930D28E}" type="datetime1">
              <a:rPr lang="en-US" smtClean="0"/>
              <a:t>6/14/2021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319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2388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D06A5-0E9E-47A8-8DAB-E565FA559959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E356363-79A2-43BA-8B53-C1032CC747DE}" type="datetime1">
              <a:rPr lang="en-US" smtClean="0"/>
              <a:t>6/14/2021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27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2388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D06A5-0E9E-47A8-8DAB-E565FA55995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C4D41DF-9CA1-41C3-83EC-8EA94DC97C8F}" type="datetime1">
              <a:rPr lang="en-US" smtClean="0"/>
              <a:t>6/14/2021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416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D06A5-0E9E-47A8-8DAB-E565FA559959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8CAC644-FE2B-4E68-B25D-097890DA2505}" type="datetime1">
              <a:rPr lang="en-US" smtClean="0"/>
              <a:t>6/14/2021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586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`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D06A5-0E9E-47A8-8DAB-E565FA559959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8CAC644-FE2B-4E68-B25D-097890DA2505}" type="datetime1">
              <a:rPr lang="en-US" smtClean="0"/>
              <a:t>6/14/2021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244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D06A5-0E9E-47A8-8DAB-E565FA559959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8CAC644-FE2B-4E68-B25D-097890DA2505}" type="datetime1">
              <a:rPr lang="en-US" smtClean="0"/>
              <a:t>6/14/2021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492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BD06A5-0E9E-47A8-8DAB-E565FA559959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F8671567-74B8-430A-AA27-628AABCC4B5B}" type="datetime1">
              <a:rPr lang="en-US" smtClean="0"/>
              <a:t>6/14/2021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035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2388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D06A5-0E9E-47A8-8DAB-E565FA559959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35A67C3-875C-409B-A3AE-3DACC6C4C1E2}" type="datetime1">
              <a:rPr lang="en-US" smtClean="0"/>
              <a:t>6/14/2021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55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BD06A5-0E9E-47A8-8DAB-E565FA55995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A992DA9-949A-47E5-A640-FF6A48317F82}" type="datetime1">
              <a:rPr lang="en-US" smtClean="0"/>
              <a:t>6/14/2021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12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8FA1D0-F187-4433-96CE-AD6897A80517}" type="slidenum">
              <a:rPr lang="en-US"/>
              <a:pPr/>
              <a:t>7</a:t>
            </a:fld>
            <a:endParaRPr lang="en-US"/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1950" y="677863"/>
            <a:ext cx="5995988" cy="3373437"/>
          </a:xfrm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will take us to the future – our owners, current and future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9F05CD-B757-4369-A07D-3AE6EBF11241}" type="datetime1">
              <a:rPr lang="en-US" smtClean="0"/>
              <a:t>6/14/2021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41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BD06A5-0E9E-47A8-8DAB-E565FA55995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17BF6DFB-49B0-4221-B590-38B34D8F0DD6}" type="datetime1">
              <a:rPr lang="en-US" smtClean="0"/>
              <a:t>6/14/2021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17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BD06A5-0E9E-47A8-8DAB-E565FA55995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1651CA30-0C84-4361-9E44-3F60DC3E7F14}" type="datetime1">
              <a:rPr lang="en-US" smtClean="0"/>
              <a:t>6/14/2021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53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two great candidates with long resumes of service, not only to CU*Answers but to our CU industry.  Ask if they want to address the group.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BD06A5-0E9E-47A8-8DAB-E565FA55995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F7B237F-3D7C-4718-8E19-CCB2EB98372B}" type="datetime1">
              <a:rPr lang="en-US" smtClean="0"/>
              <a:t>6/14/2021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80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two great candidates with long resumes of service, not only to CU*Answers but to our CU industry.  Ask if they want to address the group.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BD06A5-0E9E-47A8-8DAB-E565FA55995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F7B237F-3D7C-4718-8E19-CCB2EB98372B}" type="datetime1">
              <a:rPr lang="en-US" smtClean="0"/>
              <a:t>6/14/2021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25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D06A5-0E9E-47A8-8DAB-E565FA55995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4B605F26-596C-4D21-94D8-A0FDC80BF250}" type="datetime1">
              <a:rPr lang="en-US" smtClean="0"/>
              <a:t>6/14/2021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21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hyperlink" Target="lunch%20and%20giveaway.pptx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break%20and%20giveaway.pptx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hyperlink" Target="lunch%20and%20giveaway.pptx" TargetMode="Externa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appinventor.mit.edu/blogs/evan/2019/10/07/mit-app-inventor-reaches-10-million-users" TargetMode="External"/><Relationship Id="rId7" Type="http://schemas.openxmlformats.org/officeDocument/2006/relationships/hyperlink" Target="lunch%20and%20giveaway.pptx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lunch%20and%20giveaway.pptx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break%20and%20giveaway.pptx" TargetMode="Externa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hyperlink" Target="lunch%20and%20giveaway.pptx" TargetMode="Externa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hyperlink" Target="lunch%20and%20giveaway.pptx" TargetMode="Externa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hyperlink" Target="lunch%20and%20giveaway.pptx" TargetMode="Externa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hyperlink" Target="lunch%20and%20giveaway.pptx" TargetMode="Externa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break%20and%20giveaway.pptx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hyperlink" Target="lunch%20and%20giveaway.pptx" TargetMode="Externa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break%20and%20giveaway.pptx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hyperlink" Target="lunch%20and%20giveaway.pptx" TargetMode="Externa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lunch%20and%20giveaway.pptx" TargetMode="Externa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lunch%20and%20giveaway.pptx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bstract image">
            <a:extLst>
              <a:ext uri="{FF2B5EF4-FFF2-40B4-BE49-F238E27FC236}">
                <a16:creationId xmlns:a16="http://schemas.microsoft.com/office/drawing/2014/main" id="{9772405F-8012-4F93-B4BB-67A9235700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7B1682B-41AE-4E2A-B8FB-6CB575724079}"/>
              </a:ext>
            </a:extLst>
          </p:cNvPr>
          <p:cNvSpPr/>
          <p:nvPr userDrawn="1"/>
        </p:nvSpPr>
        <p:spPr>
          <a:xfrm>
            <a:off x="609600" y="1219201"/>
            <a:ext cx="10772399" cy="3352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162799" cy="2741853"/>
          </a:xfrm>
          <a:noFill/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B60F51-01DB-4D31-B102-329F8025A06D}"/>
              </a:ext>
            </a:extLst>
          </p:cNvPr>
          <p:cNvSpPr/>
          <p:nvPr userDrawn="1"/>
        </p:nvSpPr>
        <p:spPr>
          <a:xfrm>
            <a:off x="609600" y="4650145"/>
            <a:ext cx="10772398" cy="15220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4800377"/>
            <a:ext cx="10162799" cy="1295623"/>
          </a:xfrm>
          <a:noFill/>
          <a:ln>
            <a:noFill/>
          </a:ln>
        </p:spPr>
        <p:txBody>
          <a:bodyPr anchor="t"/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322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bstract image">
            <a:extLst>
              <a:ext uri="{FF2B5EF4-FFF2-40B4-BE49-F238E27FC236}">
                <a16:creationId xmlns:a16="http://schemas.microsoft.com/office/drawing/2014/main" id="{97ABFB14-8F20-4FA1-8CAD-4C8D0C5AC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9" t="74" r="-753" b="-74"/>
          <a:stretch/>
        </p:blipFill>
        <p:spPr>
          <a:xfrm>
            <a:off x="0" y="-5070"/>
            <a:ext cx="550640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75ADEAF-68B9-4997-9956-09DB506C9903}"/>
              </a:ext>
            </a:extLst>
          </p:cNvPr>
          <p:cNvSpPr/>
          <p:nvPr userDrawn="1"/>
        </p:nvSpPr>
        <p:spPr>
          <a:xfrm>
            <a:off x="533400" y="446087"/>
            <a:ext cx="4267200" cy="58451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66799"/>
            <a:ext cx="3886200" cy="138914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362199"/>
            <a:ext cx="3886200" cy="327660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1FB0124-3324-46EC-B507-583573B8AB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3FB235D-533A-4B4F-8D6A-E9AD909E0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151" y="446088"/>
            <a:ext cx="5949335" cy="5414963"/>
          </a:xfrm>
          <a:effectLst/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D523B52E-E4B7-40AB-9FEC-B64F36B291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8400" y="5715000"/>
            <a:ext cx="5384800" cy="838200"/>
          </a:xfrm>
          <a:noFill/>
          <a:effectLst/>
        </p:spPr>
        <p:txBody>
          <a:bodyPr anchor="b" anchorCtr="0">
            <a:noAutofit/>
          </a:bodyPr>
          <a:lstStyle>
            <a:lvl1pPr marL="0" indent="0" algn="r">
              <a:buNone/>
              <a:defRPr sz="2000" b="1" cap="none" spc="0">
                <a:ln>
                  <a:noFill/>
                </a:ln>
                <a:solidFill>
                  <a:schemeClr val="accent1"/>
                </a:solidFill>
                <a:effectLst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9345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bstract image">
            <a:extLst>
              <a:ext uri="{FF2B5EF4-FFF2-40B4-BE49-F238E27FC236}">
                <a16:creationId xmlns:a16="http://schemas.microsoft.com/office/drawing/2014/main" id="{97ABFB14-8F20-4FA1-8CAD-4C8D0C5AC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9" t="74" r="-753" b="-74"/>
          <a:stretch/>
        </p:blipFill>
        <p:spPr>
          <a:xfrm>
            <a:off x="0" y="-5070"/>
            <a:ext cx="550640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75ADEAF-68B9-4997-9956-09DB506C9903}"/>
              </a:ext>
            </a:extLst>
          </p:cNvPr>
          <p:cNvSpPr/>
          <p:nvPr userDrawn="1"/>
        </p:nvSpPr>
        <p:spPr>
          <a:xfrm>
            <a:off x="533400" y="446087"/>
            <a:ext cx="4267200" cy="58451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66799"/>
            <a:ext cx="3886200" cy="138914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362199"/>
            <a:ext cx="3886200" cy="327660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1FB0124-3324-46EC-B507-583573B8AB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3FB235D-533A-4B4F-8D6A-E9AD909E0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151" y="446089"/>
            <a:ext cx="5867449" cy="3135312"/>
          </a:xfrm>
          <a:effectLst/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34607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AAFD47-0242-4E23-A3A9-F19B6157B5B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91200" y="3810000"/>
            <a:ext cx="5867400" cy="2481263"/>
          </a:xfrm>
          <a:effectLst/>
        </p:spPr>
        <p:txBody>
          <a:bodyPr/>
          <a:lstStyle>
            <a:lvl1pPr marL="342900" indent="-342900"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342900" lvl="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Wingdings" panose="05000000000000000000" pitchFamily="2" charset="2"/>
              <a:buChar char="Ø"/>
            </a:pPr>
            <a:r>
              <a:rPr lang="en-US" dirty="0"/>
              <a:t>Click to edit Master text styles</a:t>
            </a:r>
          </a:p>
          <a:p>
            <a:pPr marL="346075" lvl="1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21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53227E-DD90-42B2-A8E4-7212348DB16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2000" y="1683778"/>
            <a:ext cx="3502152" cy="377762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120276" y="5486400"/>
            <a:ext cx="5384800" cy="838200"/>
          </a:xfrm>
          <a:noFill/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A0FFF7E-11FE-449C-BD5A-3BF2C59F56C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480560" y="1683778"/>
            <a:ext cx="3227832" cy="3733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816CA-C95E-41D1-A361-021E1009106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924800" y="1683778"/>
            <a:ext cx="3227832" cy="3733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A86E3BB0-55D8-48CF-8865-0F1D2FFA9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769" y="76200"/>
            <a:ext cx="1062155" cy="490599"/>
          </a:xfrm>
        </p:spPr>
        <p:txBody>
          <a:bodyPr/>
          <a:lstStyle/>
          <a:p>
            <a:fld id="{61FB0124-3324-46EC-B507-583573B8AB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824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03342" y="1230613"/>
            <a:ext cx="9193257" cy="342968"/>
          </a:xfrm>
        </p:spPr>
        <p:txBody>
          <a:bodyPr>
            <a:noAutofit/>
          </a:bodyPr>
          <a:lstStyle>
            <a:lvl1pPr marL="0" indent="0">
              <a:buNone/>
              <a:defRPr sz="1800" b="0" cap="all" normalizeH="0" baseline="0">
                <a:solidFill>
                  <a:schemeClr val="accent3"/>
                </a:solidFill>
                <a:effectLst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552F54-B562-4436-B2A0-719B1D003B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03342" y="1797050"/>
            <a:ext cx="9193257" cy="4683125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3440F4E-9DF5-4ECD-818E-526A3E756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40949D8-80F5-454B-954B-8307569A34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FBF346-6E30-4480-92D5-08E01B2840E8}"/>
              </a:ext>
            </a:extLst>
          </p:cNvPr>
          <p:cNvSpPr/>
          <p:nvPr userDrawn="1"/>
        </p:nvSpPr>
        <p:spPr bwMode="hidden">
          <a:xfrm flipH="1">
            <a:off x="219984" y="0"/>
            <a:ext cx="1263375" cy="68562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F4C21B-2477-4C63-AA56-770A2054F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-857709" y="3596640"/>
            <a:ext cx="2706155" cy="326136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5C84A5-A667-48CC-A9F5-DB60ED03D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42" y="295858"/>
            <a:ext cx="9442177" cy="9119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18A140A0-BBC7-47CA-B040-45FC54537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6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blur&#10;&#10;Description automatically generated">
            <a:extLst>
              <a:ext uri="{FF2B5EF4-FFF2-40B4-BE49-F238E27FC236}">
                <a16:creationId xmlns:a16="http://schemas.microsoft.com/office/drawing/2014/main" id="{A3C98A88-C49F-498F-97B2-36F2F54AFE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2" b="24793"/>
          <a:stretch/>
        </p:blipFill>
        <p:spPr>
          <a:xfrm>
            <a:off x="0" y="3901440"/>
            <a:ext cx="12188952" cy="2954707"/>
          </a:xfrm>
          <a:prstGeom prst="rect">
            <a:avLst/>
          </a:prstGeom>
        </p:spPr>
      </p:pic>
      <p:sp>
        <p:nvSpPr>
          <p:cNvPr id="21" name="Flowchart: Document 20">
            <a:extLst>
              <a:ext uri="{FF2B5EF4-FFF2-40B4-BE49-F238E27FC236}">
                <a16:creationId xmlns:a16="http://schemas.microsoft.com/office/drawing/2014/main" id="{CF90352B-BBE5-4B61-81AC-8FFB6B8F2A2D}"/>
              </a:ext>
            </a:extLst>
          </p:cNvPr>
          <p:cNvSpPr/>
          <p:nvPr/>
        </p:nvSpPr>
        <p:spPr>
          <a:xfrm>
            <a:off x="-30480" y="1270000"/>
            <a:ext cx="6746240" cy="404603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6631"/>
              <a:gd name="connsiteX1" fmla="*/ 21600 w 21600"/>
              <a:gd name="connsiteY1" fmla="*/ 0 h 26631"/>
              <a:gd name="connsiteX2" fmla="*/ 21600 w 21600"/>
              <a:gd name="connsiteY2" fmla="*/ 17322 h 26631"/>
              <a:gd name="connsiteX3" fmla="*/ 47 w 21600"/>
              <a:gd name="connsiteY3" fmla="*/ 25923 h 26631"/>
              <a:gd name="connsiteX4" fmla="*/ 0 w 21600"/>
              <a:gd name="connsiteY4" fmla="*/ 0 h 26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6631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10847" y="29673"/>
                  <a:pt x="47" y="25923"/>
                </a:cubicBezTo>
                <a:cubicBezTo>
                  <a:pt x="31" y="17282"/>
                  <a:pt x="16" y="864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E778270-0E50-4162-9534-F37001E3D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6781" y="-301972"/>
            <a:ext cx="13915293" cy="49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871" y="3852954"/>
            <a:ext cx="8094104" cy="1846144"/>
          </a:xfrm>
        </p:spPr>
        <p:txBody>
          <a:bodyPr anchor="b"/>
          <a:lstStyle>
            <a:lvl1pPr algn="l">
              <a:lnSpc>
                <a:spcPct val="80000"/>
              </a:lnSpc>
              <a:defRPr lang="en-US" sz="4800" dirty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871" y="5773641"/>
            <a:ext cx="8094104" cy="87861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lang="en-US" sz="2400" cap="all" baseline="0" dirty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24FD45B7-1E96-4E2C-8813-FBF99FD9E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0470"/>
            <a:ext cx="495369" cy="485843"/>
          </a:xfrm>
          <a:prstGeom prst="rect">
            <a:avLst/>
          </a:prstGeom>
        </p:spPr>
      </p:pic>
      <p:pic>
        <p:nvPicPr>
          <p:cNvPr id="9" name="Picture 8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80812587-8446-4611-9152-1857A94BC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70304"/>
            <a:ext cx="495369" cy="4858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3D6E40-A7E0-4B96-BAB1-9C0BF95E9C99}"/>
              </a:ext>
            </a:extLst>
          </p:cNvPr>
          <p:cNvSpPr/>
          <p:nvPr/>
        </p:nvSpPr>
        <p:spPr>
          <a:xfrm>
            <a:off x="0" y="-1"/>
            <a:ext cx="12188952" cy="38529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F5C348-38F0-4C40-960D-7825FB1E18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 rot="5400000">
            <a:off x="460077" y="-659654"/>
            <a:ext cx="4484966" cy="540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7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574" y="2149474"/>
            <a:ext cx="10167026" cy="4022725"/>
          </a:xfrm>
        </p:spPr>
        <p:txBody>
          <a:bodyPr/>
          <a:lstStyle>
            <a:lvl1pPr marL="228600" indent="-228600">
              <a:buClr>
                <a:schemeClr val="accent3"/>
              </a:buClr>
              <a:buSzPct val="100000"/>
              <a:buFont typeface="Arial" panose="020B0604020202020204" pitchFamily="34" charset="0"/>
              <a:buChar char="►"/>
              <a:defRPr lang="en-US" dirty="0"/>
            </a:lvl1pPr>
            <a:lvl2pPr marL="502920" indent="-228600">
              <a:buClr>
                <a:schemeClr val="accent1"/>
              </a:buClr>
              <a:buFont typeface="Arial" panose="020B0604020202020204" pitchFamily="34" charset="0"/>
              <a:buChar char="►"/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B7E3-A564-48BD-9291-2DFEBC85F4B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9B425C4-5BD4-4FFB-9117-F4DE6FE901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30B21A-BF0C-4898-8FB5-6C620F790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0014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4C6BD87-829B-4E8F-8238-BDF3F312A5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 b="18471"/>
          <a:stretch/>
        </p:blipFill>
        <p:spPr>
          <a:xfrm rot="5400000">
            <a:off x="687101" y="-700723"/>
            <a:ext cx="1524636" cy="29260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hidden">
          <a:xfrm>
            <a:off x="1449420" y="890729"/>
            <a:ext cx="10742579" cy="1798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65" y="190662"/>
            <a:ext cx="11979634" cy="645917"/>
          </a:xfrm>
        </p:spPr>
        <p:txBody>
          <a:bodyPr anchor="b"/>
          <a:lstStyle>
            <a:lvl1pPr algn="ctr">
              <a:defRPr lang="en-US" dirty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5857" y="1012926"/>
            <a:ext cx="6080760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20" indent="0"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2875" y="1012926"/>
            <a:ext cx="3657600" cy="155448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/>
        </p:nvSpPr>
        <p:spPr bwMode="hidden">
          <a:xfrm>
            <a:off x="1449420" y="2790724"/>
            <a:ext cx="10742579" cy="1798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 bwMode="hidden">
          <a:xfrm>
            <a:off x="1449420" y="4690718"/>
            <a:ext cx="10742579" cy="1798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5695857" y="2919547"/>
            <a:ext cx="6080760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20" indent="0"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1"/>
          </p:nvPr>
        </p:nvSpPr>
        <p:spPr>
          <a:xfrm>
            <a:off x="1622875" y="2919547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2"/>
          </p:nvPr>
        </p:nvSpPr>
        <p:spPr>
          <a:xfrm>
            <a:off x="5695857" y="4835896"/>
            <a:ext cx="6080760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20" indent="0"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3"/>
          </p:nvPr>
        </p:nvSpPr>
        <p:spPr>
          <a:xfrm>
            <a:off x="1622875" y="4835896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212365" y="1012189"/>
            <a:ext cx="995128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accent3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212365" y="2919547"/>
            <a:ext cx="995128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accent3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212365" y="4835896"/>
            <a:ext cx="995128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accent3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3</a:t>
            </a:r>
          </a:p>
        </p:txBody>
      </p:sp>
      <p:pic>
        <p:nvPicPr>
          <p:cNvPr id="21" name="Picture 20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A74688A2-CAC5-448B-8C88-5B9B0B276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22" name="Picture 21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1CF5EDFF-94D3-443F-B883-57BFA70824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51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group of people exercising&#10;&#10;Description automatically generated with low confidence">
            <a:extLst>
              <a:ext uri="{FF2B5EF4-FFF2-40B4-BE49-F238E27FC236}">
                <a16:creationId xmlns:a16="http://schemas.microsoft.com/office/drawing/2014/main" id="{77051AAD-2DDC-4280-8E69-B0787B57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332" t="20744" r="2161" b="5058"/>
          <a:stretch/>
        </p:blipFill>
        <p:spPr>
          <a:xfrm>
            <a:off x="0" y="10165"/>
            <a:ext cx="12188952" cy="62010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hidden">
          <a:xfrm>
            <a:off x="1449420" y="890729"/>
            <a:ext cx="10742579" cy="1798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5857" y="1012926"/>
            <a:ext cx="6080760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20" indent="0"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2875" y="1012926"/>
            <a:ext cx="3657600" cy="155448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/>
        </p:nvSpPr>
        <p:spPr bwMode="hidden">
          <a:xfrm>
            <a:off x="1449420" y="2790724"/>
            <a:ext cx="10742579" cy="17988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 bwMode="hidden">
          <a:xfrm>
            <a:off x="1449420" y="4690718"/>
            <a:ext cx="10742579" cy="17988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5695857" y="2919547"/>
            <a:ext cx="6080760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20" indent="0"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1"/>
          </p:nvPr>
        </p:nvSpPr>
        <p:spPr>
          <a:xfrm>
            <a:off x="1622875" y="2919547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2"/>
          </p:nvPr>
        </p:nvSpPr>
        <p:spPr>
          <a:xfrm>
            <a:off x="5695857" y="4835896"/>
            <a:ext cx="6080760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20" indent="0"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3"/>
          </p:nvPr>
        </p:nvSpPr>
        <p:spPr>
          <a:xfrm>
            <a:off x="1622875" y="4835896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D071BC-13F9-426D-9850-231ECD1FA0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-857709" y="3596640"/>
            <a:ext cx="2706155" cy="3261360"/>
          </a:xfrm>
          <a:prstGeom prst="rect">
            <a:avLst/>
          </a:prstGeom>
        </p:spPr>
      </p:pic>
      <p:pic>
        <p:nvPicPr>
          <p:cNvPr id="21" name="Picture 20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A74688A2-CAC5-448B-8C88-5B9B0B276C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pres?slideindex=1&amp;slidetitle="/>
            <a:extLst>
              <a:ext uri="{FF2B5EF4-FFF2-40B4-BE49-F238E27FC236}">
                <a16:creationId xmlns:a16="http://schemas.microsoft.com/office/drawing/2014/main" id="{1CF5EDFF-94D3-443F-B883-57BFA70824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59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574" y="2149475"/>
            <a:ext cx="4805464" cy="4022724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14416" y="2149475"/>
            <a:ext cx="4809744" cy="4022724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B7E3-A564-48BD-9291-2DFEBC85F4B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A44D84-D8AA-4A53-A685-DD714F0CA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7962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1768651"/>
            <a:ext cx="10554574" cy="4090148"/>
          </a:xfrm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F30C171-414B-497B-AD42-1158D1824A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8400" y="5715000"/>
            <a:ext cx="5384800" cy="838200"/>
          </a:xfrm>
          <a:noFill/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1"/>
                </a:solidFill>
                <a:effectLst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5955FC-9CEB-4969-A9D4-AF2AC4376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2289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rap for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574" y="2149475"/>
            <a:ext cx="6926094" cy="1731861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4046705"/>
            <a:ext cx="10000260" cy="2125493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B7E3-A564-48BD-9291-2DFEBC85F4B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37F3623-9BDD-4AB8-93B9-2BA517249D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8DFC9D3-B549-4B68-9657-175C6D494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6879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195" y="2212507"/>
            <a:ext cx="4809744" cy="698351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195" y="2910860"/>
            <a:ext cx="4809744" cy="3073880"/>
          </a:xfrm>
        </p:spPr>
        <p:txBody>
          <a:bodyPr>
            <a:noAutofit/>
          </a:bodyPr>
          <a:lstStyle>
            <a:lvl1pPr>
              <a:defRPr lang="en-US" sz="2400" dirty="0"/>
            </a:lvl1pPr>
            <a:lvl2pPr>
              <a:defRPr lang="en-US" sz="1800" dirty="0"/>
            </a:lvl2pPr>
            <a:lvl3pPr>
              <a:defRPr lang="en-US" sz="14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45222" y="2212507"/>
            <a:ext cx="4809744" cy="698351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45222" y="2910860"/>
            <a:ext cx="4809744" cy="3073880"/>
          </a:xfrm>
        </p:spPr>
        <p:txBody>
          <a:bodyPr>
            <a:noAutofit/>
          </a:bodyPr>
          <a:lstStyle>
            <a:lvl1pPr>
              <a:defRPr lang="en-US" sz="2400" dirty="0"/>
            </a:lvl1pPr>
            <a:lvl2pPr>
              <a:defRPr lang="en-US" sz="1800" dirty="0"/>
            </a:lvl2pPr>
            <a:lvl3pPr>
              <a:defRPr lang="en-US" sz="14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B7E3-A564-48BD-9291-2DFEBC85F4B7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326A508-0D76-4106-9417-FAE9281A8D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0A284BB-7286-403F-A2F0-1DF5011F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1077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575" y="2149475"/>
            <a:ext cx="3291840" cy="4022724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7167" y="2149475"/>
            <a:ext cx="3291840" cy="4022724"/>
          </a:xfrm>
        </p:spPr>
        <p:txBody>
          <a:bodyPr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B7E3-A564-48BD-9291-2DFEBC85F4B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7604760" y="2148653"/>
            <a:ext cx="3291840" cy="4184650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00D12A8-A2E6-495E-8142-878E0B9638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BDB9A3-E73C-4FEC-B7F5-F5E8BF03B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7224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B7E3-A564-48BD-9291-2DFEBC85F4B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4" y="1676410"/>
            <a:ext cx="10167026" cy="342968"/>
          </a:xfrm>
        </p:spPr>
        <p:txBody>
          <a:bodyPr>
            <a:noAutofit/>
          </a:bodyPr>
          <a:lstStyle>
            <a:lvl1pPr marL="0" indent="0">
              <a:buNone/>
              <a:defRPr sz="1800" cap="all" normalizeH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0A64600-822A-45AF-874F-C76BEB732C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597EAE-055B-43D7-AE06-E9E3B0363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1396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47AD61-2A31-4409-AEC0-3601B1605EA2}"/>
              </a:ext>
            </a:extLst>
          </p:cNvPr>
          <p:cNvSpPr/>
          <p:nvPr/>
        </p:nvSpPr>
        <p:spPr>
          <a:xfrm>
            <a:off x="0" y="-1"/>
            <a:ext cx="12188952" cy="22940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B7E3-A564-48BD-9291-2DFEBC85F4B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7A0D5-206F-406C-906B-B7D4416E08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63" y="2638425"/>
            <a:ext cx="11068050" cy="3730625"/>
          </a:xfrm>
        </p:spPr>
        <p:txBody>
          <a:bodyPr/>
          <a:lstStyle>
            <a:lvl1pPr marL="0" indent="0">
              <a:buNone/>
              <a:defRPr/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8F91FBBD-F51A-45B2-9211-69F0FAC31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8" name="Picture 7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5A7294CB-25BE-4D2A-9A26-ED38A7124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723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53BB7E3-A564-48BD-9291-2DFEBC85F4B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03342" y="1230613"/>
            <a:ext cx="9193257" cy="342968"/>
          </a:xfrm>
        </p:spPr>
        <p:txBody>
          <a:bodyPr>
            <a:noAutofit/>
          </a:bodyPr>
          <a:lstStyle>
            <a:lvl1pPr marL="0" indent="0">
              <a:buNone/>
              <a:defRPr sz="1800" b="0" cap="all" normalizeH="0" baseline="0">
                <a:solidFill>
                  <a:schemeClr val="accent3"/>
                </a:solidFill>
                <a:effectLst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552F54-B562-4436-B2A0-719B1D003B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03342" y="1797050"/>
            <a:ext cx="9193257" cy="4683125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3440F4E-9DF5-4ECD-818E-526A3E756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40949D8-80F5-454B-954B-8307569A34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FBF346-6E30-4480-92D5-08E01B2840E8}"/>
              </a:ext>
            </a:extLst>
          </p:cNvPr>
          <p:cNvSpPr/>
          <p:nvPr/>
        </p:nvSpPr>
        <p:spPr bwMode="hidden">
          <a:xfrm flipH="1">
            <a:off x="219984" y="0"/>
            <a:ext cx="1263375" cy="68562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F4C21B-2477-4C63-AA56-770A2054F3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-857709" y="3596640"/>
            <a:ext cx="2706155" cy="326136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5C84A5-A667-48CC-A9F5-DB60ED03D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42" y="295858"/>
            <a:ext cx="9442177" cy="9119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18A140A0-BBC7-47CA-B040-45FC54537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987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53BB7E3-A564-48BD-9291-2DFEBC85F4B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03342" y="1230613"/>
            <a:ext cx="9193257" cy="342968"/>
          </a:xfrm>
        </p:spPr>
        <p:txBody>
          <a:bodyPr>
            <a:noAutofit/>
          </a:bodyPr>
          <a:lstStyle>
            <a:lvl1pPr marL="0" indent="0">
              <a:buNone/>
              <a:defRPr sz="1800" b="0" cap="all" normalizeH="0" baseline="0">
                <a:solidFill>
                  <a:schemeClr val="accent3"/>
                </a:solidFill>
                <a:effectLst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552F54-B562-4436-B2A0-719B1D003B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03342" y="1797050"/>
            <a:ext cx="4782669" cy="468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3440F4E-9DF5-4ECD-818E-526A3E756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40949D8-80F5-454B-954B-8307569A34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FBF346-6E30-4480-92D5-08E01B2840E8}"/>
              </a:ext>
            </a:extLst>
          </p:cNvPr>
          <p:cNvSpPr/>
          <p:nvPr/>
        </p:nvSpPr>
        <p:spPr bwMode="hidden">
          <a:xfrm flipH="1">
            <a:off x="219984" y="0"/>
            <a:ext cx="1263375" cy="68562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F4C21B-2477-4C63-AA56-770A2054F3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-857709" y="3596640"/>
            <a:ext cx="2706155" cy="326136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101946-132E-47F8-8996-E509AACD844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684963" y="1797050"/>
            <a:ext cx="4211637" cy="468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674AED-3740-433E-841E-B15A53444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42" y="295858"/>
            <a:ext cx="9442177" cy="9119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18A140A0-BBC7-47CA-B040-45FC54537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09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53BB7E3-A564-48BD-9291-2DFEBC85F4B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3440F4E-9DF5-4ECD-818E-526A3E756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3FBF346-6E30-4480-92D5-08E01B2840E8}"/>
              </a:ext>
            </a:extLst>
          </p:cNvPr>
          <p:cNvSpPr/>
          <p:nvPr/>
        </p:nvSpPr>
        <p:spPr bwMode="hidden">
          <a:xfrm flipH="1">
            <a:off x="219984" y="0"/>
            <a:ext cx="1263375" cy="68562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F4C21B-2477-4C63-AA56-770A2054F3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-857709" y="3596640"/>
            <a:ext cx="2706155" cy="326136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959EF2-E1A8-4A62-B1F5-49E339E6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44" y="295858"/>
            <a:ext cx="9442176" cy="9119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18A140A0-BBC7-47CA-B040-45FC54537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872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D4C32C-8296-486D-860B-B7963F2A5D9D}"/>
              </a:ext>
            </a:extLst>
          </p:cNvPr>
          <p:cNvSpPr/>
          <p:nvPr/>
        </p:nvSpPr>
        <p:spPr bwMode="hidden">
          <a:xfrm flipH="1">
            <a:off x="0" y="0"/>
            <a:ext cx="723900" cy="68562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062" y="2636"/>
            <a:ext cx="8515139" cy="610314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53BB7E3-A564-48BD-9291-2DFEBC85F4B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3440F4E-9DF5-4ECD-818E-526A3E756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91E993-E59D-4749-A629-4D5B5E9B17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-575669" y="4873451"/>
            <a:ext cx="1646705" cy="1984549"/>
          </a:xfrm>
          <a:prstGeom prst="rect">
            <a:avLst/>
          </a:prstGeom>
        </p:spPr>
      </p:pic>
      <p:pic>
        <p:nvPicPr>
          <p:cNvPr id="9" name="Picture 8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18A140A0-BBC7-47CA-B040-45FC54537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391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de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4876800" y="0"/>
            <a:ext cx="7315200" cy="68562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526865"/>
            <a:ext cx="3657600" cy="1828800"/>
          </a:xfrm>
        </p:spPr>
        <p:txBody>
          <a:bodyPr anchor="b"/>
          <a:lstStyle>
            <a:lvl1pPr>
              <a:defRPr sz="40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4020" y="526866"/>
            <a:ext cx="6080760" cy="5645334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lang="en-US" dirty="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492825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 cap="all" baseline="0">
                <a:solidFill>
                  <a:schemeClr val="accent3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B7E3-A564-48BD-9291-2DFEBC85F4B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75453C0E-3F94-4351-B73E-6515D4C31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C6C8287-0E92-49B2-B708-C618361568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E0BE45-77A6-4309-A7EC-2ED0051760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2576314" y="3606806"/>
            <a:ext cx="2697720" cy="3251194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E0CCFD17-E0EA-4285-B25C-98475AA8A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61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1752601"/>
            <a:ext cx="5185873" cy="410845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1752600"/>
            <a:ext cx="5194583" cy="4108451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D29C9B9-6668-4733-AD48-5F18303ECA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8400" y="5715000"/>
            <a:ext cx="5384800" cy="838200"/>
          </a:xfrm>
          <a:noFill/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1"/>
                </a:solidFill>
                <a:effectLst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9859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ide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4876800" y="0"/>
            <a:ext cx="7315200" cy="68562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526865"/>
            <a:ext cx="3657600" cy="1828800"/>
          </a:xfrm>
        </p:spPr>
        <p:txBody>
          <a:bodyPr anchor="b"/>
          <a:lstStyle>
            <a:lvl1pPr>
              <a:defRPr sz="40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4020" y="526866"/>
            <a:ext cx="6080760" cy="2510248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lang="en-US" dirty="0">
                <a:solidFill>
                  <a:schemeClr val="bg2"/>
                </a:solidFill>
              </a:defRPr>
            </a:lvl1pPr>
            <a:lvl2pPr>
              <a:buClr>
                <a:schemeClr val="accent1"/>
              </a:buClr>
              <a:defRPr lang="en-US" dirty="0">
                <a:solidFill>
                  <a:schemeClr val="bg2"/>
                </a:solidFill>
              </a:defRPr>
            </a:lvl2pPr>
            <a:lvl3pPr>
              <a:defRPr lang="en-US" dirty="0">
                <a:solidFill>
                  <a:schemeClr val="bg2"/>
                </a:solidFill>
              </a:defRPr>
            </a:lvl3pPr>
            <a:lvl4pPr>
              <a:defRPr lang="en-US" dirty="0">
                <a:solidFill>
                  <a:schemeClr val="bg2"/>
                </a:solidFill>
              </a:defRPr>
            </a:lvl4pPr>
            <a:lvl5pPr>
              <a:defRPr lang="en-US" dirty="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492825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 cap="all" baseline="0">
                <a:solidFill>
                  <a:schemeClr val="accent3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B7E3-A564-48BD-9291-2DFEBC85F4B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0CCFD17-E0EA-4285-B25C-98475AA8A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75453C0E-3F94-4351-B73E-6515D4C31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C6C8287-0E92-49B2-B708-C618361568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098" y="5782750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B146AAD-782B-4FE0-8C43-B1AEE3A8794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494020" y="3166256"/>
            <a:ext cx="6080760" cy="2510248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lang="en-US" dirty="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59011A-F268-4145-AE9B-DD0D993C83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2576314" y="3606806"/>
            <a:ext cx="2697720" cy="325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860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ide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76131-383F-44C2-9E1A-D97DA2D731C9}"/>
              </a:ext>
            </a:extLst>
          </p:cNvPr>
          <p:cNvSpPr/>
          <p:nvPr/>
        </p:nvSpPr>
        <p:spPr bwMode="hidden">
          <a:xfrm>
            <a:off x="0" y="0"/>
            <a:ext cx="7315200" cy="68562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282" y="520811"/>
            <a:ext cx="4953000" cy="1828800"/>
          </a:xfrm>
        </p:spPr>
        <p:txBody>
          <a:bodyPr anchor="b"/>
          <a:lstStyle>
            <a:lvl1pPr>
              <a:defRPr sz="440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3281" y="2486771"/>
            <a:ext cx="49530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AD16DCF4-E43F-4A8B-AE30-D1C57CB87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9" name="Picture 8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1FC3063B-376E-4C30-8FD2-24F034C81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64CA38-83F5-42E7-BD7D-DB9462DB49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5011881" y="3606806"/>
            <a:ext cx="2697720" cy="3251194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1BBE031-D58D-4B22-88AD-0ADA2A6EC3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732" y="738072"/>
            <a:ext cx="5573150" cy="573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264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ide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76131-383F-44C2-9E1A-D97DA2D731C9}"/>
              </a:ext>
            </a:extLst>
          </p:cNvPr>
          <p:cNvSpPr/>
          <p:nvPr/>
        </p:nvSpPr>
        <p:spPr bwMode="hidden">
          <a:xfrm>
            <a:off x="0" y="0"/>
            <a:ext cx="7315200" cy="68562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0430" y="520811"/>
            <a:ext cx="4556041" cy="1828800"/>
          </a:xfrm>
        </p:spPr>
        <p:txBody>
          <a:bodyPr anchor="t" anchorCtr="0"/>
          <a:lstStyle>
            <a:lvl1pPr>
              <a:defRPr sz="54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50429" y="3160643"/>
            <a:ext cx="4556041" cy="44616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AD16DCF4-E43F-4A8B-AE30-D1C57CB87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9" name="Picture 8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1FC3063B-376E-4C30-8FD2-24F034C81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64CA38-83F5-42E7-BD7D-DB9462DB49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6333785" y="3606806"/>
            <a:ext cx="2697720" cy="325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320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Sidebar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76131-383F-44C2-9E1A-D97DA2D731C9}"/>
              </a:ext>
            </a:extLst>
          </p:cNvPr>
          <p:cNvSpPr/>
          <p:nvPr/>
        </p:nvSpPr>
        <p:spPr bwMode="hidden">
          <a:xfrm>
            <a:off x="0" y="0"/>
            <a:ext cx="7315200" cy="685628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0430" y="520811"/>
            <a:ext cx="4556041" cy="1828800"/>
          </a:xfrm>
        </p:spPr>
        <p:txBody>
          <a:bodyPr anchor="t" anchorCtr="0"/>
          <a:lstStyle>
            <a:lvl1pPr>
              <a:defRPr sz="54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50429" y="3160643"/>
            <a:ext cx="4556041" cy="44616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AD16DCF4-E43F-4A8B-AE30-D1C57CB87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9" name="Picture 8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1FC3063B-376E-4C30-8FD2-24F034C81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64CA38-83F5-42E7-BD7D-DB9462DB49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6333785" y="3606806"/>
            <a:ext cx="2697720" cy="325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070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3FD61B-FD3D-4DE7-8628-E74C92B841C5}"/>
              </a:ext>
            </a:extLst>
          </p:cNvPr>
          <p:cNvSpPr/>
          <p:nvPr/>
        </p:nvSpPr>
        <p:spPr>
          <a:xfrm>
            <a:off x="0" y="-1"/>
            <a:ext cx="12188952" cy="785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1F29AD-8414-4283-852A-C9FA392DF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84" y="155948"/>
            <a:ext cx="10167026" cy="52983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35664371-CB5E-4369-8A1C-4D3C48343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67" y="252843"/>
            <a:ext cx="685800" cy="274022"/>
          </a:xfrm>
        </p:spPr>
        <p:txBody>
          <a:bodyPr/>
          <a:lstStyle/>
          <a:p>
            <a:fld id="{A53BB7E3-A564-48BD-9291-2DFEBC85F4B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CD8ED1-302D-4599-8C70-39B8F7CF061B}"/>
              </a:ext>
            </a:extLst>
          </p:cNvPr>
          <p:cNvSpPr/>
          <p:nvPr/>
        </p:nvSpPr>
        <p:spPr>
          <a:xfrm>
            <a:off x="0" y="6073001"/>
            <a:ext cx="12188952" cy="785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446929-FB4A-4CCE-AB1B-324A05E219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 rot="5400000">
            <a:off x="388297" y="3007155"/>
            <a:ext cx="3785245" cy="456184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F4E3A3A8-D674-4FEA-80D8-0D394E056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5" name="Picture 4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34860919-C718-4B8C-B6B4-ABE216BA3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972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NewClien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212365" y="267964"/>
            <a:ext cx="3671220" cy="65975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 bwMode="hidden">
          <a:xfrm>
            <a:off x="4207895" y="267964"/>
            <a:ext cx="3671220" cy="65975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 bwMode="hidden">
          <a:xfrm>
            <a:off x="8203426" y="267964"/>
            <a:ext cx="3671220" cy="65975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52839" y="1240972"/>
            <a:ext cx="3390272" cy="5502728"/>
          </a:xfrm>
        </p:spPr>
        <p:txBody>
          <a:bodyPr/>
          <a:lstStyle>
            <a:lvl1pPr>
              <a:buSzPct val="100000"/>
              <a:defRPr lang="en-US" sz="2000" dirty="0" smtClean="0">
                <a:solidFill>
                  <a:schemeClr val="accent3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348369" y="1240972"/>
            <a:ext cx="3390272" cy="5502728"/>
          </a:xfrm>
        </p:spPr>
        <p:txBody>
          <a:bodyPr/>
          <a:lstStyle>
            <a:lvl1pPr marL="228600" indent="-228600">
              <a:buSzPct val="100000"/>
              <a:defRPr lang="en-US" sz="20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600"/>
              </a:spcBef>
              <a:defRPr sz="20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8343900" y="1240972"/>
            <a:ext cx="3390272" cy="5502728"/>
          </a:xfrm>
        </p:spPr>
        <p:txBody>
          <a:bodyPr/>
          <a:lstStyle>
            <a:lvl1pPr marL="228600" indent="-228600">
              <a:buSzPct val="100000"/>
              <a:defRPr lang="en-US" sz="20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600"/>
              </a:spcBef>
              <a:defRPr sz="20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162716-2A62-4717-BCDE-8663D48B221D}"/>
              </a:ext>
            </a:extLst>
          </p:cNvPr>
          <p:cNvSpPr/>
          <p:nvPr/>
        </p:nvSpPr>
        <p:spPr>
          <a:xfrm>
            <a:off x="212365" y="265925"/>
            <a:ext cx="3690164" cy="8584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5F8786-5943-4154-91E5-B34E1C39B29C}"/>
              </a:ext>
            </a:extLst>
          </p:cNvPr>
          <p:cNvSpPr/>
          <p:nvPr/>
        </p:nvSpPr>
        <p:spPr>
          <a:xfrm>
            <a:off x="4188951" y="265925"/>
            <a:ext cx="3690164" cy="8584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78014A-6360-4592-A20C-059BB357274B}"/>
              </a:ext>
            </a:extLst>
          </p:cNvPr>
          <p:cNvSpPr/>
          <p:nvPr/>
        </p:nvSpPr>
        <p:spPr>
          <a:xfrm>
            <a:off x="8193954" y="265925"/>
            <a:ext cx="3690164" cy="8584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2D69F6-E876-42A3-BBC7-CD578B4CA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2425" y="432934"/>
            <a:ext cx="3390900" cy="67259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F8DC3BF-2DD8-4E76-AEAC-7AEF467491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8583" y="432934"/>
            <a:ext cx="3390900" cy="67259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DCBB173-9D0A-49B9-BFD8-3B1623719A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43272" y="432934"/>
            <a:ext cx="3390900" cy="67259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8F40F-57DA-4C30-8DB3-4D27E47BF6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5191565" y="4804547"/>
            <a:ext cx="1703879" cy="20534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2CCB26-AA35-46A9-8A10-477200602F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1195935" y="4804547"/>
            <a:ext cx="1703879" cy="20534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40D8B7-7D32-4C04-A76A-D8B583E83B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>
            <a:off x="9323564" y="4804547"/>
            <a:ext cx="1703879" cy="2053453"/>
          </a:xfrm>
          <a:prstGeom prst="rect">
            <a:avLst/>
          </a:prstGeom>
        </p:spPr>
      </p:pic>
      <p:pic>
        <p:nvPicPr>
          <p:cNvPr id="25" name="Picture 24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6F32181C-C8A4-4DE1-A06E-8B45E89EE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26" name="Picture 25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751B6755-3BDE-4F62-91C3-78492A40F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873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NewClien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F9DE351-0974-4843-BD49-E7C612F66352}"/>
              </a:ext>
            </a:extLst>
          </p:cNvPr>
          <p:cNvSpPr/>
          <p:nvPr/>
        </p:nvSpPr>
        <p:spPr bwMode="hidden">
          <a:xfrm>
            <a:off x="-1" y="202237"/>
            <a:ext cx="12185759" cy="6459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 bwMode="hidden">
          <a:xfrm>
            <a:off x="212365" y="1027242"/>
            <a:ext cx="3671220" cy="58395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65" y="190662"/>
            <a:ext cx="11979634" cy="645917"/>
          </a:xfrm>
        </p:spPr>
        <p:txBody>
          <a:bodyPr anchor="b"/>
          <a:lstStyle>
            <a:lvl1pPr algn="ctr">
              <a:defRPr sz="36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 bwMode="hidden">
          <a:xfrm>
            <a:off x="4207895" y="1027242"/>
            <a:ext cx="3671220" cy="58395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1" name="Rectangle 20"/>
          <p:cNvSpPr/>
          <p:nvPr/>
        </p:nvSpPr>
        <p:spPr bwMode="hidden">
          <a:xfrm>
            <a:off x="8203426" y="1027242"/>
            <a:ext cx="3671220" cy="58395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17354" y="1196975"/>
            <a:ext cx="3285101" cy="5671073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SzPct val="100000"/>
              <a:defRPr lang="en-US" sz="2000" b="1" dirty="0" smtClean="0">
                <a:solidFill>
                  <a:schemeClr val="accent3"/>
                </a:solidFill>
              </a:defRPr>
            </a:lvl1pPr>
            <a:lvl2pPr>
              <a:spcBef>
                <a:spcPts val="600"/>
              </a:spcBef>
              <a:defRPr sz="16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8A7929-2ADF-48CC-8193-BBB4A5BC700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99959" y="252843"/>
            <a:ext cx="685800" cy="274022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A53BB7E3-A564-48BD-9291-2DFEBC85F4B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9C006-EECA-4C79-9393-8BC7F93F57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03713" y="1196975"/>
            <a:ext cx="3459162" cy="5667375"/>
          </a:xfr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defRPr lang="en-US" sz="2000" b="1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600"/>
              </a:spcBef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BF5CE9-6913-4C5B-8529-7FEDFFD7D6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8975" y="1196975"/>
            <a:ext cx="3489325" cy="5651500"/>
          </a:xfr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defRPr lang="en-US" sz="2000" b="1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600"/>
              </a:spcBef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9D0608D8-4540-484F-AC62-9FDDC8862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FB4041F0-879B-4E8F-B58B-DF766C0CA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355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NewClien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F9DE351-0974-4843-BD49-E7C612F66352}"/>
              </a:ext>
            </a:extLst>
          </p:cNvPr>
          <p:cNvSpPr/>
          <p:nvPr/>
        </p:nvSpPr>
        <p:spPr bwMode="hidden">
          <a:xfrm>
            <a:off x="-1" y="202237"/>
            <a:ext cx="12185759" cy="6459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 bwMode="hidden">
          <a:xfrm>
            <a:off x="212365" y="1027242"/>
            <a:ext cx="3671220" cy="58395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65" y="190662"/>
            <a:ext cx="11979634" cy="645917"/>
          </a:xfrm>
        </p:spPr>
        <p:txBody>
          <a:bodyPr anchor="b"/>
          <a:lstStyle>
            <a:lvl1pPr algn="l">
              <a:defRPr sz="3600"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 bwMode="hidden">
          <a:xfrm>
            <a:off x="4207895" y="1027242"/>
            <a:ext cx="3671220" cy="58395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1" name="Rectangle 20"/>
          <p:cNvSpPr/>
          <p:nvPr/>
        </p:nvSpPr>
        <p:spPr bwMode="hidden">
          <a:xfrm>
            <a:off x="8203426" y="1027242"/>
            <a:ext cx="3671220" cy="58395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17354" y="1196975"/>
            <a:ext cx="3285101" cy="567107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SzPct val="100000"/>
              <a:buNone/>
              <a:defRPr lang="en-US" sz="2000" b="1" dirty="0" smtClean="0">
                <a:solidFill>
                  <a:schemeClr val="accent6"/>
                </a:solidFill>
              </a:defRPr>
            </a:lvl1pPr>
            <a:lvl2pPr marL="284163" indent="-228600">
              <a:lnSpc>
                <a:spcPct val="100000"/>
              </a:lnSpc>
              <a:spcBef>
                <a:spcPts val="1200"/>
              </a:spcBef>
              <a:buClr>
                <a:schemeClr val="accent5"/>
              </a:buClr>
              <a:defRPr sz="16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8A7929-2ADF-48CC-8193-BBB4A5BC700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99959" y="252843"/>
            <a:ext cx="685800" cy="274022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A53BB7E3-A564-48BD-9291-2DFEBC85F4B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9C006-EECA-4C79-9393-8BC7F93F57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03713" y="1196975"/>
            <a:ext cx="3459162" cy="5667375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 lang="en-US" sz="2000" b="1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284163" indent="-228600">
              <a:lnSpc>
                <a:spcPct val="100000"/>
              </a:lnSpc>
              <a:spcBef>
                <a:spcPts val="1200"/>
              </a:spcBef>
              <a:buClr>
                <a:schemeClr val="accent5"/>
              </a:buCl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BF5CE9-6913-4C5B-8529-7FEDFFD7D6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8975" y="1196975"/>
            <a:ext cx="3489325" cy="56515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2000" b="1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284163" indent="-228600">
              <a:lnSpc>
                <a:spcPct val="100000"/>
              </a:lnSpc>
              <a:spcBef>
                <a:spcPts val="1200"/>
              </a:spcBef>
              <a:buClr>
                <a:schemeClr val="accent5"/>
              </a:buCl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3"/>
              </a:buClr>
              <a:buSzPct val="100000"/>
              <a:buFont typeface="Wingdings 3" panose="05040102010807070707" pitchFamily="18" charset="2"/>
              <a:buChar char=""/>
            </a:pPr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9D0608D8-4540-484F-AC62-9FDDC8862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FB4041F0-879B-4E8F-B58B-DF766C0CA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1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1785937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362200"/>
            <a:ext cx="5189856" cy="3109913"/>
          </a:xfrm>
        </p:spPr>
        <p:txBody>
          <a:bodyPr anchor="t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1785937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362200"/>
            <a:ext cx="5194583" cy="3109913"/>
          </a:xfrm>
        </p:spPr>
        <p:txBody>
          <a:bodyPr anchor="t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CCEC7C2-FC55-433F-A2B9-7B4031C49B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8400" y="5715000"/>
            <a:ext cx="5384800" cy="838200"/>
          </a:xfrm>
          <a:noFill/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1"/>
                </a:solidFill>
                <a:effectLst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5131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53227E-DD90-42B2-A8E4-7212348DB16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2000" y="1753408"/>
            <a:ext cx="3502152" cy="370799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48400" y="5715000"/>
            <a:ext cx="5384800" cy="838200"/>
          </a:xfrm>
          <a:noFill/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1"/>
                </a:solidFill>
                <a:effectLst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A0FFF7E-11FE-449C-BD5A-3BF2C59F56C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480560" y="1752600"/>
            <a:ext cx="3227832" cy="366497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816CA-C95E-41D1-A361-021E1009106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924800" y="1752600"/>
            <a:ext cx="3227832" cy="366497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407A959-F833-4846-BA8C-5B8FAAA81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769" y="76200"/>
            <a:ext cx="1062155" cy="490599"/>
          </a:xfrm>
        </p:spPr>
        <p:txBody>
          <a:bodyPr/>
          <a:lstStyle/>
          <a:p>
            <a:fld id="{61FB0124-3324-46EC-B507-583573B8AB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924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bstract image">
            <a:extLst>
              <a:ext uri="{FF2B5EF4-FFF2-40B4-BE49-F238E27FC236}">
                <a16:creationId xmlns:a16="http://schemas.microsoft.com/office/drawing/2014/main" id="{298E400C-731E-4867-AFFB-DFEBB30C9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0" r="30625"/>
          <a:stretch/>
        </p:blipFill>
        <p:spPr>
          <a:xfrm>
            <a:off x="-1" y="-1703"/>
            <a:ext cx="685801" cy="685799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1ADC91-023F-42EA-9686-E4BF63D7EA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8400" y="5715000"/>
            <a:ext cx="5384800" cy="838200"/>
          </a:xfrm>
          <a:noFill/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1"/>
                </a:solidFill>
                <a:effectLst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10038598" cy="74185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1766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10038598" cy="74185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1ADC91-023F-42EA-9686-E4BF63D7EA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8400" y="5715000"/>
            <a:ext cx="5384800" cy="838200"/>
          </a:xfrm>
          <a:noFill/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1"/>
                </a:solidFill>
                <a:effectLst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80C1ADCA-007E-478F-A5FD-8573F8E8AE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" y="905371"/>
            <a:ext cx="3502152" cy="4556029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B9EE2C-E0B9-4A66-BEBE-3E39549EBD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480560" y="914401"/>
            <a:ext cx="3227832" cy="4503178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1F46B15-7E49-4330-85DF-1A5CC3F69D2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924800" y="914401"/>
            <a:ext cx="3227832" cy="4503178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0" name="Picture 19" descr="abstract image">
            <a:extLst>
              <a:ext uri="{FF2B5EF4-FFF2-40B4-BE49-F238E27FC236}">
                <a16:creationId xmlns:a16="http://schemas.microsoft.com/office/drawing/2014/main" id="{6767733D-A1D5-4A9E-9C9E-7AACA42A1B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0" r="30625"/>
          <a:stretch/>
        </p:blipFill>
        <p:spPr>
          <a:xfrm>
            <a:off x="-1" y="-1703"/>
            <a:ext cx="68580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80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13EE3B7-963B-4ACE-B8AC-3DE6BA7791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8400" y="5715000"/>
            <a:ext cx="5384800" cy="838200"/>
          </a:xfrm>
          <a:noFill/>
        </p:spPr>
        <p:txBody>
          <a:bodyPr anchor="b" anchorCtr="0">
            <a:noAutofit/>
          </a:bodyPr>
          <a:lstStyle>
            <a:lvl1pPr marL="0" indent="0" algn="r">
              <a:buNone/>
              <a:defRPr sz="2000" b="1">
                <a:solidFill>
                  <a:schemeClr val="accent1"/>
                </a:solidFill>
                <a:effectLst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F2BFD535-E54C-4953-A6CE-4DBD728A9F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0" r="30625"/>
          <a:stretch/>
        </p:blipFill>
        <p:spPr>
          <a:xfrm>
            <a:off x="-1" y="8457"/>
            <a:ext cx="6858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E6414-3EAF-40D4-B57D-441499F2A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732054-2814-4708-ACE0-AE36F50B68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9625" y="1524000"/>
            <a:ext cx="4448175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5260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bstract image">
            <a:extLst>
              <a:ext uri="{FF2B5EF4-FFF2-40B4-BE49-F238E27FC236}">
                <a16:creationId xmlns:a16="http://schemas.microsoft.com/office/drawing/2014/main" id="{97ABFB14-8F20-4FA1-8CAD-4C8D0C5AC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9" t="74" r="-753" b="-74"/>
          <a:stretch/>
        </p:blipFill>
        <p:spPr>
          <a:xfrm>
            <a:off x="0" y="-5070"/>
            <a:ext cx="550640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75ADEAF-68B9-4997-9956-09DB506C9903}"/>
              </a:ext>
            </a:extLst>
          </p:cNvPr>
          <p:cNvSpPr/>
          <p:nvPr userDrawn="1"/>
        </p:nvSpPr>
        <p:spPr>
          <a:xfrm>
            <a:off x="533400" y="446088"/>
            <a:ext cx="4038600" cy="16183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E29D2F7-0BCD-4D6E-A4D5-11E67FBDFE7C}"/>
              </a:ext>
            </a:extLst>
          </p:cNvPr>
          <p:cNvSpPr/>
          <p:nvPr userDrawn="1"/>
        </p:nvSpPr>
        <p:spPr>
          <a:xfrm>
            <a:off x="554937" y="2260738"/>
            <a:ext cx="4038600" cy="36828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66799"/>
            <a:ext cx="3547533" cy="138914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362199"/>
            <a:ext cx="3547533" cy="327660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1FB0124-3324-46EC-B507-583573B8AB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3FB235D-533A-4B4F-8D6A-E9AD909E0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151" y="446088"/>
            <a:ext cx="5949335" cy="5414963"/>
          </a:xfrm>
          <a:effectLst/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D523B52E-E4B7-40AB-9FEC-B64F36B291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8400" y="5715000"/>
            <a:ext cx="5384800" cy="838200"/>
          </a:xfrm>
          <a:noFill/>
          <a:effectLst/>
        </p:spPr>
        <p:txBody>
          <a:bodyPr anchor="b" anchorCtr="0">
            <a:noAutofit/>
          </a:bodyPr>
          <a:lstStyle>
            <a:lvl1pPr marL="0" indent="0" algn="r">
              <a:buNone/>
              <a:defRPr sz="2000" b="1" cap="none" spc="0">
                <a:ln>
                  <a:noFill/>
                </a:ln>
                <a:solidFill>
                  <a:schemeClr val="accent1"/>
                </a:solidFill>
                <a:effectLst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8661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hyperlink" Target="break%20and%20giveaway.pptx" TargetMode="Externa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hyperlink" Target="lunch%20and%20giveaway.pptx" TargetMode="Externa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bstract image">
            <a:extLst>
              <a:ext uri="{FF2B5EF4-FFF2-40B4-BE49-F238E27FC236}">
                <a16:creationId xmlns:a16="http://schemas.microsoft.com/office/drawing/2014/main" id="{F74D6577-F86C-4287-9D9B-1F2933BC0A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ABAF327-2392-43CC-9294-5B2605F50F93}"/>
              </a:ext>
            </a:extLst>
          </p:cNvPr>
          <p:cNvSpPr/>
          <p:nvPr userDrawn="1"/>
        </p:nvSpPr>
        <p:spPr>
          <a:xfrm>
            <a:off x="609600" y="1596099"/>
            <a:ext cx="11049000" cy="49571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9D3A37-FDEE-4BB2-800E-51F05A91332A}"/>
              </a:ext>
            </a:extLst>
          </p:cNvPr>
          <p:cNvSpPr/>
          <p:nvPr userDrawn="1"/>
        </p:nvSpPr>
        <p:spPr>
          <a:xfrm>
            <a:off x="614680" y="224497"/>
            <a:ext cx="11049000" cy="1223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304800"/>
            <a:ext cx="10571998" cy="970450"/>
          </a:xfrm>
          <a:prstGeom prst="rect">
            <a:avLst/>
          </a:prstGeom>
          <a:noFill/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1752601"/>
            <a:ext cx="10563285" cy="4106198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3769" y="76200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fld id="{61FB0124-3324-46EC-B507-583573B8AB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886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3" r:id="rId3"/>
    <p:sldLayoutId id="2147483944" r:id="rId4"/>
    <p:sldLayoutId id="2147483955" r:id="rId5"/>
    <p:sldLayoutId id="2147483945" r:id="rId6"/>
    <p:sldLayoutId id="2147483956" r:id="rId7"/>
    <p:sldLayoutId id="2147483946" r:id="rId8"/>
    <p:sldLayoutId id="2147483992" r:id="rId9"/>
    <p:sldLayoutId id="2147484034" r:id="rId10"/>
    <p:sldLayoutId id="2147484035" r:id="rId11"/>
    <p:sldLayoutId id="2147483995" r:id="rId12"/>
    <p:sldLayoutId id="2147483996" r:id="rId1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25000"/>
        <a:buFont typeface="Wingdings" panose="05000000000000000000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8AC4CC-5BFC-4FA0-A2A9-A4556BB7850F}"/>
              </a:ext>
            </a:extLst>
          </p:cNvPr>
          <p:cNvSpPr/>
          <p:nvPr/>
        </p:nvSpPr>
        <p:spPr>
          <a:xfrm>
            <a:off x="0" y="-1"/>
            <a:ext cx="12188952" cy="1503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01666" y="295858"/>
            <a:ext cx="8443853" cy="9119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574" y="2149474"/>
            <a:ext cx="10167026" cy="4022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55467" y="252843"/>
            <a:ext cx="685800" cy="2740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61FB0124-3324-46EC-B507-583573B8AB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hlinkClick r:id="rId26" action="ppaction://hlinkpres?slideindex=1&amp;slidetitle="/>
            <a:extLst>
              <a:ext uri="{FF2B5EF4-FFF2-40B4-BE49-F238E27FC236}">
                <a16:creationId xmlns:a16="http://schemas.microsoft.com/office/drawing/2014/main" id="{DC750DA5-B137-4590-87FE-5F5C8432013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6" name="Picture 15">
            <a:hlinkClick r:id="rId28" action="ppaction://hlinkpres?slideindex=1&amp;slidetitle="/>
            <a:extLst>
              <a:ext uri="{FF2B5EF4-FFF2-40B4-BE49-F238E27FC236}">
                <a16:creationId xmlns:a16="http://schemas.microsoft.com/office/drawing/2014/main" id="{A235914B-C3F7-4EF3-BDB1-89E3553032C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75C27F-1F9A-4EA4-898F-739805C14501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1"/>
          <a:stretch/>
        </p:blipFill>
        <p:spPr>
          <a:xfrm rot="5400000">
            <a:off x="229964" y="-429540"/>
            <a:ext cx="2241741" cy="270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770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  <p:sldLayoutId id="2147484022" r:id="rId13"/>
    <p:sldLayoutId id="2147484023" r:id="rId14"/>
    <p:sldLayoutId id="2147484024" r:id="rId15"/>
    <p:sldLayoutId id="2147484025" r:id="rId16"/>
    <p:sldLayoutId id="2147484026" r:id="rId17"/>
    <p:sldLayoutId id="2147484027" r:id="rId18"/>
    <p:sldLayoutId id="2147484028" r:id="rId19"/>
    <p:sldLayoutId id="2147484029" r:id="rId20"/>
    <p:sldLayoutId id="2147484030" r:id="rId21"/>
    <p:sldLayoutId id="2147484031" r:id="rId22"/>
    <p:sldLayoutId id="2147484032" r:id="rId23"/>
    <p:sldLayoutId id="2147484033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200" b="1" kern="1200" baseline="0" dirty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accent3"/>
        </a:buClr>
        <a:buSzPct val="100000"/>
        <a:buFont typeface="Wingdings 3" panose="05040102010807070707" pitchFamily="18" charset="2"/>
        <a:buChar char="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90000"/>
        <a:buFont typeface="Wingdings 3" panose="05040102010807070707" pitchFamily="18" charset="2"/>
        <a:buChar char="Æ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630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916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54">
          <p15:clr>
            <a:srgbClr val="F26B43"/>
          </p15:clr>
        </p15:guide>
        <p15:guide id="2" pos="4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flickr.com/photos/neutronboy/9788045101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D43EBB-467E-49D9-8C15-BA522C074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/>
          <a:p>
            <a:r>
              <a:rPr lang="en-US" dirty="0"/>
              <a:t>Welcome to the 2021 Annual Stockholders Meeting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810001" y="4724177"/>
            <a:ext cx="10572000" cy="1295623"/>
          </a:xfrm>
        </p:spPr>
        <p:txBody>
          <a:bodyPr/>
          <a:lstStyle/>
          <a:p>
            <a:r>
              <a:rPr lang="en-US" dirty="0"/>
              <a:t>June 16, 2021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8B5BB1-69A1-4331-900C-138C0DCFE0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99" y="1600200"/>
            <a:ext cx="4366447" cy="9760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22EEB10-491A-4E8E-8D03-FC26895AC9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2021 Board Elections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E8E9271-9095-4EC8-BA23-DFEC3C7A33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NOMINATING COMMITTEE</a:t>
            </a:r>
            <a:br>
              <a:rPr lang="en-US" sz="2400" dirty="0"/>
            </a:br>
            <a:r>
              <a:rPr lang="en-US" sz="2400" dirty="0"/>
              <a:t>Dean Wilson, Nominating Committee Chair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B0D261-6E0B-4D78-8724-479ADB57304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29963" y="201613"/>
            <a:ext cx="1062037" cy="490537"/>
          </a:xfrm>
        </p:spPr>
        <p:txBody>
          <a:bodyPr/>
          <a:lstStyle/>
          <a:p>
            <a:fld id="{61FB0124-3324-46EC-B507-583573B8ABF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69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03769" y="76200"/>
            <a:ext cx="1062155" cy="490599"/>
          </a:xfrm>
        </p:spPr>
        <p:txBody>
          <a:bodyPr/>
          <a:lstStyle/>
          <a:p>
            <a:fld id="{61FB0124-3324-46EC-B507-583573B8ABF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22740176-CD83-47F4-B334-D5ED53BBA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2021 Nominating Committee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8B96D2-CD1B-4A16-851A-CD72D43A98A1}"/>
              </a:ext>
            </a:extLst>
          </p:cNvPr>
          <p:cNvSpPr/>
          <p:nvPr/>
        </p:nvSpPr>
        <p:spPr>
          <a:xfrm>
            <a:off x="1447802" y="2102128"/>
            <a:ext cx="3428998" cy="4298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2880" rIns="0" rtlCol="0" anchor="t" anchorCtr="0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3E3FA3-B140-4FEB-9768-9C4389062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2057400"/>
            <a:ext cx="1780032" cy="1780032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E80D9C-17FF-4993-A25A-8980C924C33A}"/>
              </a:ext>
            </a:extLst>
          </p:cNvPr>
          <p:cNvSpPr txBox="1"/>
          <p:nvPr/>
        </p:nvSpPr>
        <p:spPr>
          <a:xfrm>
            <a:off x="1617820" y="3442506"/>
            <a:ext cx="2506792" cy="461665"/>
          </a:xfrm>
          <a:prstGeom prst="rect">
            <a:avLst/>
          </a:prstGeom>
          <a:solidFill>
            <a:schemeClr val="accent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COMMITTEE CHAIR</a:t>
            </a:r>
          </a:p>
          <a:p>
            <a:pPr algn="ctr"/>
            <a:r>
              <a:rPr lang="en-US" sz="1200" dirty="0"/>
              <a:t>Dean Wilson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167DCA-573A-4D93-BBE8-B0642FE76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48" y="4175906"/>
            <a:ext cx="1772854" cy="1780032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2ED08A-34E6-4750-A817-F82ECB715DA1}"/>
              </a:ext>
            </a:extLst>
          </p:cNvPr>
          <p:cNvSpPr txBox="1"/>
          <p:nvPr/>
        </p:nvSpPr>
        <p:spPr>
          <a:xfrm>
            <a:off x="1594374" y="5705495"/>
            <a:ext cx="2514602" cy="276999"/>
          </a:xfrm>
          <a:prstGeom prst="rect">
            <a:avLst/>
          </a:prstGeom>
          <a:solidFill>
            <a:schemeClr val="accent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Vickie Schmitzer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429E1E-C102-4710-AB02-B3217D68DF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628" y="1635564"/>
            <a:ext cx="4904998" cy="5242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2909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5"/>
          </p:nvPr>
        </p:nvSpPr>
        <p:spPr>
          <a:xfrm>
            <a:off x="7914042" y="1683778"/>
            <a:ext cx="3227832" cy="3733800"/>
          </a:xfrm>
        </p:spPr>
        <p:txBody>
          <a:bodyPr/>
          <a:lstStyle/>
          <a:p>
            <a:r>
              <a:rPr lang="en-US" sz="2400" b="1" dirty="0"/>
              <a:t>Scott McFarland</a:t>
            </a:r>
          </a:p>
          <a:p>
            <a:pPr marL="457200" lvl="1" indent="0">
              <a:buNone/>
            </a:pPr>
            <a:r>
              <a:rPr lang="en-US" sz="1600" dirty="0"/>
              <a:t>CEO, Honor Credit Union</a:t>
            </a:r>
            <a:br>
              <a:rPr lang="en-US" sz="1600" dirty="0"/>
            </a:br>
            <a:r>
              <a:rPr lang="en-US" sz="1600" dirty="0"/>
              <a:t>(St. Joseph, Michigan)</a:t>
            </a:r>
          </a:p>
          <a:p>
            <a:pPr marL="457200" lvl="1" indent="0">
              <a:buNone/>
            </a:pPr>
            <a:r>
              <a:rPr lang="en-US" sz="1600" i="1" dirty="0"/>
              <a:t>Incumbent</a:t>
            </a:r>
          </a:p>
          <a:p>
            <a:endParaRPr lang="en-US" sz="1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FCBD6E-02CD-429D-A3BC-30AB69268A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1" t="6795" r="28311" b="55333"/>
          <a:stretch/>
        </p:blipFill>
        <p:spPr>
          <a:xfrm>
            <a:off x="8404008" y="3467099"/>
            <a:ext cx="2286000" cy="26289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2400" b="1" dirty="0"/>
              <a:t>Thomas Gryp</a:t>
            </a:r>
          </a:p>
          <a:p>
            <a:pPr marL="457200" lvl="1" indent="0">
              <a:buNone/>
            </a:pPr>
            <a:r>
              <a:rPr lang="en-US" sz="1600" dirty="0"/>
              <a:t>CEO, Notre Dame FCU</a:t>
            </a:r>
            <a:br>
              <a:rPr lang="en-US" sz="1600" dirty="0"/>
            </a:br>
            <a:r>
              <a:rPr lang="en-US" sz="1600" dirty="0"/>
              <a:t>(Notre Dame, Indiana)</a:t>
            </a:r>
          </a:p>
          <a:p>
            <a:pPr marL="457200" lvl="1" indent="0">
              <a:buNone/>
            </a:pPr>
            <a:r>
              <a:rPr lang="en-US" sz="1600" i="1" dirty="0"/>
              <a:t>Incumbent</a:t>
            </a:r>
          </a:p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year’s candidates</a:t>
            </a:r>
            <a:endParaRPr lang="en-US" sz="2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9A6CB0-5BA6-4516-91FF-2AEC0405067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36294" y="1683778"/>
            <a:ext cx="3429000" cy="3733800"/>
          </a:xfrm>
        </p:spPr>
        <p:txBody>
          <a:bodyPr/>
          <a:lstStyle/>
          <a:p>
            <a:r>
              <a:rPr lang="en-US" sz="2400" b="1" dirty="0"/>
              <a:t>Kris Lewis</a:t>
            </a:r>
          </a:p>
          <a:p>
            <a:pPr marL="457200" lvl="1" indent="0">
              <a:buNone/>
            </a:pPr>
            <a:r>
              <a:rPr lang="en-US" sz="1600" dirty="0"/>
              <a:t>CEO, Allegan Credit Union</a:t>
            </a:r>
            <a:br>
              <a:rPr lang="en-US" sz="1600" dirty="0"/>
            </a:br>
            <a:r>
              <a:rPr lang="en-US" sz="1600" dirty="0"/>
              <a:t>(Allegan, Michigan)</a:t>
            </a:r>
          </a:p>
          <a:p>
            <a:pPr marL="457200" lvl="1" indent="0">
              <a:buNone/>
            </a:pPr>
            <a:r>
              <a:rPr lang="en-US" sz="1600" i="1" dirty="0"/>
              <a:t>Incumbent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86D333-E6E3-4F14-8228-702A2D624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t="3207" b="23925"/>
          <a:stretch/>
        </p:blipFill>
        <p:spPr>
          <a:xfrm>
            <a:off x="4964766" y="3467099"/>
            <a:ext cx="2286000" cy="26289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217371-3540-4018-BA47-FA5B1FF25A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7" t="14445" r="19456" b="55446"/>
          <a:stretch/>
        </p:blipFill>
        <p:spPr>
          <a:xfrm>
            <a:off x="1287780" y="3467099"/>
            <a:ext cx="2286000" cy="262890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CA743E-ACEC-4151-BA4D-22269C15C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5"/>
          </p:nvPr>
        </p:nvSpPr>
        <p:spPr>
          <a:xfrm>
            <a:off x="7914042" y="1683778"/>
            <a:ext cx="3227832" cy="3733800"/>
          </a:xfrm>
        </p:spPr>
        <p:txBody>
          <a:bodyPr/>
          <a:lstStyle/>
          <a:p>
            <a:r>
              <a:rPr lang="en-US" sz="2400" b="1" dirty="0"/>
              <a:t>Scott McFarland</a:t>
            </a:r>
          </a:p>
          <a:p>
            <a:pPr marL="457200" lvl="1" indent="0">
              <a:buNone/>
            </a:pPr>
            <a:r>
              <a:rPr lang="en-US" sz="1600" dirty="0"/>
              <a:t>CEO, Honor Credit Union</a:t>
            </a:r>
            <a:br>
              <a:rPr lang="en-US" sz="1600" dirty="0"/>
            </a:br>
            <a:r>
              <a:rPr lang="en-US" sz="1600" dirty="0"/>
              <a:t>(St. Joseph, Michigan)</a:t>
            </a:r>
          </a:p>
          <a:p>
            <a:pPr marL="457200" lvl="1" indent="0">
              <a:buNone/>
            </a:pPr>
            <a:r>
              <a:rPr lang="en-US" sz="1600" i="1" dirty="0"/>
              <a:t>Incumbent</a:t>
            </a:r>
          </a:p>
          <a:p>
            <a:endParaRPr lang="en-US" sz="1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FCBD6E-02CD-429D-A3BC-30AB69268A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1" t="6795" r="28311" b="55333"/>
          <a:stretch/>
        </p:blipFill>
        <p:spPr>
          <a:xfrm>
            <a:off x="8404008" y="3467099"/>
            <a:ext cx="2286000" cy="26289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2400" b="1" dirty="0"/>
              <a:t>Thomas Gryp</a:t>
            </a:r>
          </a:p>
          <a:p>
            <a:pPr marL="457200" lvl="1" indent="0">
              <a:buNone/>
            </a:pPr>
            <a:r>
              <a:rPr lang="en-US" sz="1600" dirty="0"/>
              <a:t>CEO, Notre Dame FCU</a:t>
            </a:r>
            <a:br>
              <a:rPr lang="en-US" sz="1600" dirty="0"/>
            </a:br>
            <a:r>
              <a:rPr lang="en-US" sz="1600" dirty="0"/>
              <a:t>(Notre Dame, Indiana)</a:t>
            </a:r>
          </a:p>
          <a:p>
            <a:pPr marL="457200" lvl="1" indent="0">
              <a:buNone/>
            </a:pPr>
            <a:r>
              <a:rPr lang="en-US" sz="1600" i="1" dirty="0"/>
              <a:t>Incumbent</a:t>
            </a:r>
          </a:p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year’s candidates</a:t>
            </a:r>
            <a:endParaRPr lang="en-US" sz="2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9A6CB0-5BA6-4516-91FF-2AEC0405067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36294" y="1683778"/>
            <a:ext cx="3429000" cy="3733800"/>
          </a:xfrm>
        </p:spPr>
        <p:txBody>
          <a:bodyPr/>
          <a:lstStyle/>
          <a:p>
            <a:r>
              <a:rPr lang="en-US" sz="2400" b="1" dirty="0"/>
              <a:t>Kris Lewis</a:t>
            </a:r>
          </a:p>
          <a:p>
            <a:pPr marL="457200" lvl="1" indent="0">
              <a:buNone/>
            </a:pPr>
            <a:r>
              <a:rPr lang="en-US" sz="1600" dirty="0"/>
              <a:t>CEO, Allegan Credit Union</a:t>
            </a:r>
            <a:br>
              <a:rPr lang="en-US" sz="1600" dirty="0"/>
            </a:br>
            <a:r>
              <a:rPr lang="en-US" sz="1600" dirty="0"/>
              <a:t>(Allegan, Michigan)</a:t>
            </a:r>
          </a:p>
          <a:p>
            <a:pPr marL="457200" lvl="1" indent="0">
              <a:buNone/>
            </a:pPr>
            <a:r>
              <a:rPr lang="en-US" sz="1600" i="1" dirty="0"/>
              <a:t>Incumbent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86D333-E6E3-4F14-8228-702A2D624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t="3207" b="23925"/>
          <a:stretch/>
        </p:blipFill>
        <p:spPr>
          <a:xfrm>
            <a:off x="4964766" y="3467099"/>
            <a:ext cx="2286000" cy="26289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217371-3540-4018-BA47-FA5B1FF25A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7" t="14445" r="19456" b="55446"/>
          <a:stretch/>
        </p:blipFill>
        <p:spPr>
          <a:xfrm>
            <a:off x="1287780" y="3467099"/>
            <a:ext cx="2286000" cy="262890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CA743E-ACEC-4151-BA4D-22269C15C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2A6F5C-DA8D-4334-83F2-457DEEC32D5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 1 7">
            <a:extLst>
              <a:ext uri="{FF2B5EF4-FFF2-40B4-BE49-F238E27FC236}">
                <a16:creationId xmlns:a16="http://schemas.microsoft.com/office/drawing/2014/main" id="{096249EA-F6E8-4E0C-B96A-F26423DCC8A9}"/>
              </a:ext>
            </a:extLst>
          </p:cNvPr>
          <p:cNvSpPr/>
          <p:nvPr/>
        </p:nvSpPr>
        <p:spPr bwMode="auto">
          <a:xfrm>
            <a:off x="921457" y="-786987"/>
            <a:ext cx="8382000" cy="8382000"/>
          </a:xfrm>
          <a:prstGeom prst="irregularSeal1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schemeClr val="tx1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chemeClr val="tx1"/>
                </a:solidFill>
              </a:rPr>
              <a:t>Let’s vote!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chemeClr val="tx1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</a:rPr>
              <a:t>Or perhaps there’s a motion for a call for a unanimous resolution?</a:t>
            </a:r>
          </a:p>
        </p:txBody>
      </p:sp>
      <p:sp>
        <p:nvSpPr>
          <p:cNvPr id="13" name="Explosion 1 7">
            <a:extLst>
              <a:ext uri="{FF2B5EF4-FFF2-40B4-BE49-F238E27FC236}">
                <a16:creationId xmlns:a16="http://schemas.microsoft.com/office/drawing/2014/main" id="{9B4005D8-E91B-4A07-B86C-CDA220DF9D38}"/>
              </a:ext>
            </a:extLst>
          </p:cNvPr>
          <p:cNvSpPr/>
          <p:nvPr/>
        </p:nvSpPr>
        <p:spPr bwMode="auto">
          <a:xfrm>
            <a:off x="6540486" y="2155654"/>
            <a:ext cx="5753100" cy="5439359"/>
          </a:xfrm>
          <a:prstGeom prst="irregularSeal1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chemeClr val="tx1"/>
                </a:solidFill>
              </a:rPr>
              <a:t>Congrats to our winners!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22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27BD67C-3B4F-4C25-8C5A-AC0B3DCB4A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Look at the 2020 Numbers</a:t>
            </a:r>
            <a:br>
              <a:rPr lang="en-US" dirty="0"/>
            </a:br>
            <a:r>
              <a:rPr lang="en-US" sz="3200" b="0" dirty="0"/>
              <a:t>A GREAT YEAR IN SPITE OF THE ASTERISK</a:t>
            </a:r>
            <a:endParaRPr lang="en-US" b="0" dirty="0"/>
          </a:p>
        </p:txBody>
      </p:sp>
      <p:sp>
        <p:nvSpPr>
          <p:cNvPr id="10" name="Text Placeholder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CFO REPORT</a:t>
            </a:r>
            <a:br>
              <a:rPr lang="en-US" sz="2400" dirty="0"/>
            </a:br>
            <a:r>
              <a:rPr lang="en-US" sz="2400" dirty="0"/>
              <a:t>Bob Frizzle, CFO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13906-4257-4804-89AF-6E4AE5AC5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87538"/>
            <a:ext cx="3886200" cy="1389062"/>
          </a:xfrm>
        </p:spPr>
        <p:txBody>
          <a:bodyPr/>
          <a:lstStyle/>
          <a:p>
            <a:r>
              <a:rPr lang="en-US" sz="4400" dirty="0"/>
              <a:t>We are </a:t>
            </a:r>
            <a:br>
              <a:rPr lang="en-US" sz="4400" dirty="0"/>
            </a:br>
            <a:r>
              <a:rPr lang="en-US" sz="4400" dirty="0"/>
              <a:t>built for challenging times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92EB3EE2-C7FA-4EF8-AEC4-EB5F0CCCF5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3428999"/>
            <a:ext cx="3657600" cy="3276601"/>
          </a:xfrm>
        </p:spPr>
        <p:txBody>
          <a:bodyPr/>
          <a:lstStyle/>
          <a:p>
            <a:r>
              <a:rPr lang="en-US" dirty="0"/>
              <a:t>It’s easy these days for people to throw shade on our industry, on cooperatives, and on our viability as a vendor</a:t>
            </a:r>
          </a:p>
          <a:p>
            <a:r>
              <a:rPr lang="en-US" dirty="0"/>
              <a:t>But I would tell you that we are built for moments just like this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6993C5-833C-4754-B1C9-8D765729E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769" y="76200"/>
            <a:ext cx="1062155" cy="490599"/>
          </a:xfrm>
        </p:spPr>
        <p:txBody>
          <a:bodyPr/>
          <a:lstStyle/>
          <a:p>
            <a:fld id="{61FB0124-3324-46EC-B507-583573B8ABF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649C5-71FD-4666-B24E-A3C1C05CF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200" y="757238"/>
            <a:ext cx="5949950" cy="54149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We won’t throw a party when we hit $50 million in assets, but we do rely on the equity you bestow on us, and count on the cash for rocky moments</a:t>
            </a:r>
          </a:p>
          <a:p>
            <a:pPr marL="0" indent="0">
              <a:spcBef>
                <a:spcPts val="3000"/>
              </a:spcBef>
              <a:buNone/>
            </a:pPr>
            <a:r>
              <a:rPr lang="en-US" sz="3200" dirty="0"/>
              <a:t>Vested owners, win-win attitudes, and everyone playing the long game will sustain us long into the future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73966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6746456"/>
              </p:ext>
            </p:extLst>
          </p:nvPr>
        </p:nvGraphicFramePr>
        <p:xfrm>
          <a:off x="819150" y="1905001"/>
          <a:ext cx="9772649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title"/>
          </p:nvPr>
        </p:nvSpPr>
        <p:spPr>
          <a:xfrm>
            <a:off x="810000" y="447188"/>
            <a:ext cx="10571998" cy="921368"/>
          </a:xfrm>
        </p:spPr>
        <p:txBody>
          <a:bodyPr/>
          <a:lstStyle/>
          <a:p>
            <a:r>
              <a:rPr lang="en-US" dirty="0"/>
              <a:t>Net Income &amp; Patronage Dividends</a:t>
            </a:r>
            <a:br>
              <a:rPr lang="en-US" dirty="0"/>
            </a:br>
            <a:r>
              <a:rPr lang="en-US" sz="2000" dirty="0">
                <a:solidFill>
                  <a:schemeClr val="accent4"/>
                </a:solidFill>
              </a:rPr>
              <a:t>What do shareholders get, and what are we putting away for our future?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0591798" y="3288268"/>
            <a:ext cx="1143001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r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 dirty="0"/>
              <a:t>$9.40M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0591798" y="4278868"/>
            <a:ext cx="1143001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r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 dirty="0"/>
              <a:t>$4.25M</a:t>
            </a:r>
          </a:p>
        </p:txBody>
      </p:sp>
      <p:sp>
        <p:nvSpPr>
          <p:cNvPr id="20" name="Line 6"/>
          <p:cNvSpPr>
            <a:spLocks noChangeShapeType="1"/>
          </p:cNvSpPr>
          <p:nvPr/>
        </p:nvSpPr>
        <p:spPr bwMode="auto">
          <a:xfrm flipH="1">
            <a:off x="10363200" y="3472140"/>
            <a:ext cx="195263" cy="1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 flipH="1">
            <a:off x="10363200" y="4431268"/>
            <a:ext cx="195263" cy="1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0591799" y="4953000"/>
            <a:ext cx="1143000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r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 dirty="0"/>
              <a:t>$???</a:t>
            </a: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H="1">
            <a:off x="10363200" y="5105400"/>
            <a:ext cx="195263" cy="1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DD4DEAF7-D3F2-4271-9298-74EE02811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2510" y="3048000"/>
            <a:ext cx="838200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r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/>
              <a:t>$8.87M</a:t>
            </a: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90D18B72-38D1-402A-AB9E-ABCB51989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4191000"/>
            <a:ext cx="838200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r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chemeClr val="bg2"/>
                </a:solidFill>
              </a:rPr>
              <a:t>$2.25M</a:t>
            </a: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C5F0EBF9-BBF6-4FDD-AA9F-66AEDA43E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1" y="4648200"/>
            <a:ext cx="838199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r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/>
              <a:t>$4.75M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oup 6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8954090"/>
              </p:ext>
            </p:extLst>
          </p:nvPr>
        </p:nvGraphicFramePr>
        <p:xfrm>
          <a:off x="819150" y="1768475"/>
          <a:ext cx="10553698" cy="3519486"/>
        </p:xfrm>
        <a:graphic>
          <a:graphicData uri="http://schemas.openxmlformats.org/drawingml/2006/table">
            <a:tbl>
              <a:tblPr firstRow="1">
                <a:tableStyleId>{1FECB4D8-DB02-4DC6-A0A2-4F2EBAE1DC90}</a:tableStyleId>
              </a:tblPr>
              <a:tblGrid>
                <a:gridCol w="2795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51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5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75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75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21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Detail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4320" marR="9432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YE 2019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4320" marR="9432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YE 2020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4320" marR="9432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2020-2019</a:t>
                      </a:r>
                      <a:b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% Change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4320" marR="9432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2019-2018</a:t>
                      </a:r>
                      <a:b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% Change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4320" marR="9432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2018-2017</a:t>
                      </a:r>
                      <a:b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% Change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4320" marR="94320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Total Assets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0" dirty="0"/>
                        <a:t>$42,539K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dirty="0"/>
                        <a:t>$45,821K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dirty="0"/>
                        <a:t>7.72%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0" dirty="0"/>
                        <a:t>9.10%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0" dirty="0"/>
                        <a:t>14.35%</a:t>
                      </a:r>
                    </a:p>
                  </a:txBody>
                  <a:tcPr marL="94320" marR="9432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8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Total Liabilities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0" dirty="0"/>
                        <a:t>$21,920K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dirty="0"/>
                        <a:t>$23,282K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6.21%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12.06%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5.39%</a:t>
                      </a:r>
                    </a:p>
                  </a:txBody>
                  <a:tcPr marL="94320" marR="9432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8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Total Equity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0" dirty="0"/>
                        <a:t>$20,618K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dirty="0"/>
                        <a:t>$22,538K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dirty="0"/>
                        <a:t>9.31%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0" dirty="0"/>
                        <a:t>6.13%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0" dirty="0"/>
                        <a:t>25.05%</a:t>
                      </a:r>
                    </a:p>
                  </a:txBody>
                  <a:tcPr marL="94320" marR="9432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08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Retained Earnings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0" dirty="0"/>
                        <a:t>$4,220K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dirty="0"/>
                        <a:t>$4,740K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dirty="0"/>
                        <a:t>12.32%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0" dirty="0"/>
                        <a:t>8.85%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0" dirty="0"/>
                        <a:t>8.03%</a:t>
                      </a:r>
                    </a:p>
                  </a:txBody>
                  <a:tcPr marL="94320" marR="9432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66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Book Value of Class A Stock </a:t>
                      </a: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($ per share)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0" dirty="0"/>
                        <a:t>$758.04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dirty="0"/>
                        <a:t>$822.59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dirty="0"/>
                        <a:t>8.5%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0" dirty="0"/>
                        <a:t>5.40%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0" dirty="0"/>
                        <a:t>15.80%</a:t>
                      </a:r>
                    </a:p>
                  </a:txBody>
                  <a:tcPr marL="94320" marR="9432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05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Book Value of Ownership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0" dirty="0"/>
                        <a:t>$151,608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dirty="0"/>
                        <a:t>$164,518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dirty="0"/>
                        <a:t>8.5%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0" dirty="0"/>
                        <a:t>5.40%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0" dirty="0"/>
                        <a:t>15.80%</a:t>
                      </a:r>
                    </a:p>
                  </a:txBody>
                  <a:tcPr marL="94320" marR="9432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 Numbers Worth Celebrating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oup 6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5484923"/>
              </p:ext>
            </p:extLst>
          </p:nvPr>
        </p:nvGraphicFramePr>
        <p:xfrm>
          <a:off x="819150" y="1752600"/>
          <a:ext cx="10554218" cy="3377167"/>
        </p:xfrm>
        <a:graphic>
          <a:graphicData uri="http://schemas.openxmlformats.org/drawingml/2006/table">
            <a:tbl>
              <a:tblPr firstRow="1">
                <a:tableStyleId>{B301B821-A1FF-4177-AEE7-76D212191A09}</a:tableStyleId>
              </a:tblPr>
              <a:tblGrid>
                <a:gridCol w="3537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4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4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27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27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27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03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Detail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4320" marR="9432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YE 2019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4320" marR="9432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YE 2020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4320" marR="94320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2020-2019</a:t>
                      </a:r>
                      <a:b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% Change</a:t>
                      </a:r>
                      <a:endParaRPr lang="en-US" sz="1200" dirty="0"/>
                    </a:p>
                  </a:txBody>
                  <a:tcPr marL="94320" marR="94320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2019-2018</a:t>
                      </a:r>
                      <a:b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% Change</a:t>
                      </a:r>
                      <a:endParaRPr lang="en-US" sz="1200" dirty="0"/>
                    </a:p>
                  </a:txBody>
                  <a:tcPr marL="94320" marR="94320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2018-2017</a:t>
                      </a:r>
                      <a:b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% Change</a:t>
                      </a:r>
                      <a:endParaRPr lang="en-US" sz="1200" b="1" dirty="0"/>
                    </a:p>
                  </a:txBody>
                  <a:tcPr marL="94320" marR="94320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Patronage Dividend ($)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2,250,000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2,250,000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0.0%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12.5%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14.3%</a:t>
                      </a:r>
                    </a:p>
                  </a:txBody>
                  <a:tcPr marL="94320" marR="9432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dirty="0"/>
                        <a:t>Bonus Patronage ($)</a:t>
                      </a:r>
                      <a:endParaRPr lang="en-US" sz="1600" b="1" dirty="0"/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3,750,000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4,750,000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26.7%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-6.3%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45.5%</a:t>
                      </a:r>
                    </a:p>
                  </a:txBody>
                  <a:tcPr marL="94320" marR="9432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Ownership Dividend Rate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4.0%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4.0%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0.0%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0.0%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0.0%</a:t>
                      </a:r>
                    </a:p>
                  </a:txBody>
                  <a:tcPr marL="94320" marR="9432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Ownership Dividend ($)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844,071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928,544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10.0%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8.8%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21.5%</a:t>
                      </a:r>
                    </a:p>
                  </a:txBody>
                  <a:tcPr marL="94320" marR="9432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5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Book Value of Class A Stock </a:t>
                      </a:r>
                      <a:b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($ per share)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758.04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822.59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8.5%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5.4%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15.8%</a:t>
                      </a:r>
                    </a:p>
                  </a:txBody>
                  <a:tcPr marL="94320" marR="9432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11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Price to Purchase CUSO Ownership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330,000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330,000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0.0%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0.0%</a:t>
                      </a:r>
                    </a:p>
                  </a:txBody>
                  <a:tcPr marL="94320" marR="9432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13.8%</a:t>
                      </a:r>
                    </a:p>
                  </a:txBody>
                  <a:tcPr marL="94320" marR="9432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Year-end 2020 Dividend Payments</a:t>
            </a:r>
            <a:br>
              <a:rPr lang="en-US" dirty="0"/>
            </a:br>
            <a:r>
              <a:rPr lang="en-US" sz="2000" dirty="0">
                <a:solidFill>
                  <a:schemeClr val="accent4"/>
                </a:solidFill>
              </a:rPr>
              <a:t>These numbers can flex, and I predict they will again in the future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9200" y="5638800"/>
            <a:ext cx="9753598" cy="1089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2021 Net Earnings as of May 2021:  </a:t>
            </a:r>
            <a:br>
              <a:rPr lang="en-US" sz="2400" dirty="0"/>
            </a:b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$3.4M </a:t>
            </a:r>
            <a:r>
              <a:rPr lang="en-US" dirty="0"/>
              <a:t>after adjustments for </a:t>
            </a:r>
            <a:r>
              <a:rPr lang="en-US" sz="2000" dirty="0"/>
              <a:t>$2.8M </a:t>
            </a:r>
            <a:r>
              <a:rPr lang="en-US" dirty="0"/>
              <a:t>patronage dividends and </a:t>
            </a:r>
            <a:r>
              <a:rPr lang="en-US" sz="2000" dirty="0"/>
              <a:t>$1.1MK </a:t>
            </a:r>
            <a:r>
              <a:rPr lang="en-US" dirty="0"/>
              <a:t>taxes  </a:t>
            </a:r>
            <a:br>
              <a:rPr lang="en-US" dirty="0"/>
            </a:br>
            <a:r>
              <a:rPr lang="en-US" i="1" dirty="0"/>
              <a:t>(projected to be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$4M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/>
              <a:t>by 9/30/21)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810000" y="412853"/>
            <a:ext cx="10571998" cy="882547"/>
          </a:xfrm>
        </p:spPr>
        <p:txBody>
          <a:bodyPr/>
          <a:lstStyle/>
          <a:p>
            <a:r>
              <a:rPr lang="en-US" dirty="0"/>
              <a:t>2020 Return on Investment</a:t>
            </a:r>
          </a:p>
        </p:txBody>
      </p:sp>
      <p:sp>
        <p:nvSpPr>
          <p:cNvPr id="121860" name="AutoShape 4"/>
          <p:cNvSpPr>
            <a:spLocks noChangeArrowheads="1"/>
          </p:cNvSpPr>
          <p:nvPr/>
        </p:nvSpPr>
        <p:spPr bwMode="auto">
          <a:xfrm>
            <a:off x="1220787" y="4973360"/>
            <a:ext cx="9750424" cy="10464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82880" tIns="182880" rIns="182880" bIns="182880">
            <a:spAutoFit/>
          </a:bodyPr>
          <a:lstStyle/>
          <a:p>
            <a:pPr marL="5203825" indent="-5203825" algn="ctr" eaLnBrk="0" hangingPunct="0"/>
            <a:r>
              <a:rPr lang="en-US" sz="2800" dirty="0"/>
              <a:t>2020 Return Per Total Dollars Received:  </a:t>
            </a:r>
            <a:r>
              <a:rPr lang="en-US" sz="2800" b="1" dirty="0"/>
              <a:t>$0.2656</a:t>
            </a:r>
            <a:endParaRPr lang="en-US" sz="3200" b="1" dirty="0"/>
          </a:p>
          <a:p>
            <a:pPr marL="5994400" indent="-5994400" algn="ctr" eaLnBrk="0" hangingPunct="0"/>
            <a:r>
              <a:rPr lang="en-US" sz="1600" dirty="0"/>
              <a:t>$8,242,521 </a:t>
            </a:r>
            <a:r>
              <a:rPr lang="en-US" sz="1600" dirty="0">
                <a:sym typeface="Symbol" pitchFamily="18" charset="2"/>
              </a:rPr>
              <a:t> $31,029,637</a:t>
            </a:r>
            <a:r>
              <a:rPr lang="en-US" sz="1100" dirty="0">
                <a:sym typeface="Symbol" pitchFamily="18" charset="2"/>
              </a:rPr>
              <a:t> </a:t>
            </a:r>
            <a:r>
              <a:rPr lang="en-US" sz="1200" dirty="0">
                <a:sym typeface="Symbol" pitchFamily="18" charset="2"/>
              </a:rPr>
              <a:t>(excludes vendor pass-throughs)</a:t>
            </a:r>
            <a:r>
              <a:rPr lang="en-US" sz="1600" dirty="0">
                <a:sym typeface="Symbol" pitchFamily="18" charset="2"/>
              </a:rPr>
              <a:t>  =  26.56% return per CU*A $ received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838200" y="1828800"/>
            <a:ext cx="11049000" cy="2846037"/>
          </a:xfrm>
          <a:prstGeom prst="rect">
            <a:avLst/>
          </a:prstGeom>
          <a:noFill/>
          <a:ln/>
        </p:spPr>
        <p:txBody>
          <a:bodyPr vert="horz" lIns="92075" tIns="46038" rIns="92075" bIns="4603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" pitchFamily="2" charset="2"/>
              <a:buChar char="l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33363">
              <a:buNone/>
              <a:tabLst>
                <a:tab pos="457200" algn="l"/>
                <a:tab pos="6342063" algn="r"/>
                <a:tab pos="6400800" algn="l"/>
                <a:tab pos="10058400" algn="r"/>
              </a:tabLst>
            </a:pPr>
            <a:r>
              <a:rPr lang="en-US" dirty="0"/>
              <a:t>2020 Gross Income Submitted by Owners to CU*Answers	</a:t>
            </a:r>
            <a:r>
              <a:rPr lang="en-US" sz="3200" b="1" dirty="0"/>
              <a:t>$ 31,029,637</a:t>
            </a:r>
            <a:br>
              <a:rPr lang="en-US" sz="1800" dirty="0"/>
            </a:br>
            <a:r>
              <a:rPr lang="en-US" sz="1600" i="1" dirty="0"/>
              <a:t>(</a:t>
            </a:r>
            <a:r>
              <a:rPr lang="en-US" sz="1600" i="1" u="sng" dirty="0"/>
              <a:t>Excludes</a:t>
            </a:r>
            <a:r>
              <a:rPr lang="en-US" sz="1600" i="1" dirty="0"/>
              <a:t> all vendor pass-throughs)</a:t>
            </a:r>
            <a:endParaRPr lang="en-US" sz="1400" i="1" dirty="0"/>
          </a:p>
          <a:p>
            <a:pPr marL="233363" indent="-233363">
              <a:buNone/>
              <a:tabLst>
                <a:tab pos="457200" algn="l"/>
                <a:tab pos="6342063" algn="r"/>
                <a:tab pos="6400800" algn="l"/>
                <a:tab pos="9144000" algn="r"/>
              </a:tabLst>
            </a:pPr>
            <a:endParaRPr lang="en-US" sz="1050" dirty="0"/>
          </a:p>
          <a:p>
            <a:pPr marL="233363" indent="-233363">
              <a:buNone/>
              <a:tabLst>
                <a:tab pos="457200" algn="l"/>
                <a:tab pos="7256463" algn="r"/>
                <a:tab pos="7315200" algn="l"/>
                <a:tab pos="9144000" algn="r"/>
              </a:tabLst>
            </a:pPr>
            <a:r>
              <a:rPr lang="en-US" dirty="0"/>
              <a:t>	2020 Patronage Dividends Paid	$ 7,000,000</a:t>
            </a:r>
          </a:p>
          <a:p>
            <a:pPr marL="233363" indent="-233363">
              <a:buNone/>
              <a:tabLst>
                <a:tab pos="457200" algn="l"/>
                <a:tab pos="7256463" algn="r"/>
                <a:tab pos="7315200" algn="l"/>
                <a:tab pos="9144000" algn="r"/>
              </a:tabLst>
            </a:pPr>
            <a:r>
              <a:rPr lang="en-US" dirty="0"/>
              <a:t>	2020 Class A Stock Dividends Paid	928,544	  </a:t>
            </a:r>
            <a:r>
              <a:rPr lang="en-US" sz="1600" i="1" dirty="0"/>
              <a:t>(4.0%)</a:t>
            </a:r>
            <a:endParaRPr lang="en-US" dirty="0"/>
          </a:p>
          <a:p>
            <a:pPr marL="233363" indent="-233363">
              <a:buNone/>
              <a:tabLst>
                <a:tab pos="457200" algn="l"/>
                <a:tab pos="7256463" algn="r"/>
                <a:tab pos="7315200" algn="l"/>
                <a:tab pos="9144000" algn="r"/>
              </a:tabLst>
            </a:pPr>
            <a:r>
              <a:rPr lang="en-US" dirty="0"/>
              <a:t>	2020 Interest Paid Credit Unions on Loans	313,977	  </a:t>
            </a:r>
            <a:r>
              <a:rPr lang="en-US" sz="1600" i="1" dirty="0"/>
              <a:t>(~5.0%)</a:t>
            </a:r>
            <a:endParaRPr lang="en-US" u="sng" dirty="0"/>
          </a:p>
          <a:p>
            <a:pPr marL="233363" indent="-233363">
              <a:buNone/>
              <a:tabLst>
                <a:tab pos="457200" algn="l"/>
                <a:tab pos="6342063" algn="r"/>
                <a:tab pos="6400800" algn="l"/>
                <a:tab pos="9144000" algn="r"/>
              </a:tabLst>
            </a:pPr>
            <a:endParaRPr lang="en-US" sz="1050" dirty="0"/>
          </a:p>
          <a:p>
            <a:pPr marL="233363" indent="-233363">
              <a:buNone/>
              <a:tabLst>
                <a:tab pos="457200" algn="l"/>
                <a:tab pos="6342063" algn="r"/>
                <a:tab pos="6400800" algn="l"/>
                <a:tab pos="10117138" algn="r"/>
              </a:tabLst>
            </a:pPr>
            <a:r>
              <a:rPr lang="en-US" dirty="0"/>
              <a:t>Total Revenue Returned to Credit Unions</a:t>
            </a:r>
            <a:r>
              <a:rPr lang="en-US" sz="1800" dirty="0"/>
              <a:t>			</a:t>
            </a:r>
            <a:r>
              <a:rPr lang="en-US" sz="3200" b="1" dirty="0"/>
              <a:t>$8,242,521</a:t>
            </a:r>
            <a:endParaRPr lang="en-US" sz="1800" dirty="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466015-6F85-4E6F-9CF4-F261C84A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ACECC6E-B5DA-43BB-980A-7FCDA057E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this from last year’s show?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E1B132-C20F-40CE-A1B2-F791C8343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143000"/>
            <a:ext cx="8382000" cy="471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32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>
            <a:extLst>
              <a:ext uri="{FF2B5EF4-FFF2-40B4-BE49-F238E27FC236}">
                <a16:creationId xmlns:a16="http://schemas.microsoft.com/office/drawing/2014/main" id="{2B475D5F-BDD8-4C31-BF23-58C0ACA22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788" y="3476033"/>
            <a:ext cx="9750424" cy="10464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82880" tIns="182880" rIns="182880" bIns="182880">
            <a:spAutoFit/>
          </a:bodyPr>
          <a:lstStyle/>
          <a:p>
            <a:pPr marL="5203825" indent="-5203825" algn="ctr" eaLnBrk="0" hangingPunct="0"/>
            <a:r>
              <a:rPr lang="en-US" sz="2800" dirty="0"/>
              <a:t>2019 Return Per Total Dollars Received:  </a:t>
            </a:r>
            <a:r>
              <a:rPr lang="en-US" sz="2800" b="1" dirty="0"/>
              <a:t>$0.2308</a:t>
            </a:r>
            <a:endParaRPr lang="en-US" sz="3200" b="1" dirty="0"/>
          </a:p>
          <a:p>
            <a:pPr marL="5994400" indent="-5994400" algn="ctr" eaLnBrk="0" hangingPunct="0"/>
            <a:r>
              <a:rPr lang="en-US" sz="1600" dirty="0"/>
              <a:t>$7,161,206 </a:t>
            </a:r>
            <a:r>
              <a:rPr lang="en-US" sz="1600" dirty="0">
                <a:sym typeface="Symbol" pitchFamily="18" charset="2"/>
              </a:rPr>
              <a:t> $31,025,688</a:t>
            </a:r>
            <a:r>
              <a:rPr lang="en-US" sz="1100" dirty="0">
                <a:sym typeface="Symbol" pitchFamily="18" charset="2"/>
              </a:rPr>
              <a:t> </a:t>
            </a:r>
            <a:r>
              <a:rPr lang="en-US" sz="1200" dirty="0">
                <a:sym typeface="Symbol" pitchFamily="18" charset="2"/>
              </a:rPr>
              <a:t>(excludes vendor pass-throughs)</a:t>
            </a:r>
            <a:r>
              <a:rPr lang="en-US" sz="1600" dirty="0">
                <a:sym typeface="Symbol" pitchFamily="18" charset="2"/>
              </a:rPr>
              <a:t>  =  23.08% return per CU*A $ received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7493BEE9-D596-41FF-9F6B-8E841EC2E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788" y="1981200"/>
            <a:ext cx="9750424" cy="1046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82880" tIns="182880" rIns="182880" bIns="182880">
            <a:spAutoFit/>
          </a:bodyPr>
          <a:lstStyle/>
          <a:p>
            <a:pPr marL="5203825" indent="-5203825" algn="ctr" eaLnBrk="0" hangingPunct="0"/>
            <a:r>
              <a:rPr lang="en-US" sz="2800" dirty="0"/>
              <a:t>2018 Return Per Total Dollars Received:  </a:t>
            </a:r>
            <a:r>
              <a:rPr lang="en-US" sz="2800" b="1" dirty="0"/>
              <a:t>$0.2510</a:t>
            </a:r>
            <a:endParaRPr lang="en-US" sz="3200" b="1" dirty="0"/>
          </a:p>
          <a:p>
            <a:pPr marL="5994400" indent="-5994400" algn="ctr" eaLnBrk="0" hangingPunct="0"/>
            <a:r>
              <a:rPr lang="en-US" sz="1600" dirty="0"/>
              <a:t>$7,060,522 </a:t>
            </a:r>
            <a:r>
              <a:rPr lang="en-US" sz="1600" dirty="0">
                <a:sym typeface="Symbol" pitchFamily="18" charset="2"/>
              </a:rPr>
              <a:t> $28,132,658</a:t>
            </a:r>
            <a:r>
              <a:rPr lang="en-US" sz="1100" dirty="0">
                <a:sym typeface="Symbol" pitchFamily="18" charset="2"/>
              </a:rPr>
              <a:t> </a:t>
            </a:r>
            <a:r>
              <a:rPr lang="en-US" sz="1200" dirty="0">
                <a:sym typeface="Symbol" pitchFamily="18" charset="2"/>
              </a:rPr>
              <a:t>(excludes vendor pass-throughs)</a:t>
            </a:r>
            <a:r>
              <a:rPr lang="en-US" sz="1600" dirty="0">
                <a:sym typeface="Symbol" pitchFamily="18" charset="2"/>
              </a:rPr>
              <a:t>  =  25.10% return per CU*A $ received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Understanding this formula is important to how we set the boundaries for our future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099E3567-62DD-4C09-A989-E4E24550D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787" y="4973360"/>
            <a:ext cx="9750424" cy="10464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82880" tIns="182880" rIns="182880" bIns="182880">
            <a:spAutoFit/>
          </a:bodyPr>
          <a:lstStyle/>
          <a:p>
            <a:pPr marL="5203825" indent="-5203825" algn="ctr" eaLnBrk="0" hangingPunct="0"/>
            <a:r>
              <a:rPr lang="en-US" sz="2800" dirty="0"/>
              <a:t>2020 Return Per Total Dollars Received:  </a:t>
            </a:r>
            <a:r>
              <a:rPr lang="en-US" sz="2800" b="1" dirty="0"/>
              <a:t>$0.2656</a:t>
            </a:r>
            <a:endParaRPr lang="en-US" sz="3200" b="1" dirty="0"/>
          </a:p>
          <a:p>
            <a:pPr marL="5994400" indent="-5994400" algn="ctr" eaLnBrk="0" hangingPunct="0"/>
            <a:r>
              <a:rPr lang="en-US" sz="1600" dirty="0"/>
              <a:t>$8,242,521 </a:t>
            </a:r>
            <a:r>
              <a:rPr lang="en-US" sz="1600" dirty="0">
                <a:sym typeface="Symbol" pitchFamily="18" charset="2"/>
              </a:rPr>
              <a:t> $31,029,637</a:t>
            </a:r>
            <a:r>
              <a:rPr lang="en-US" sz="1100" dirty="0">
                <a:sym typeface="Symbol" pitchFamily="18" charset="2"/>
              </a:rPr>
              <a:t> </a:t>
            </a:r>
            <a:r>
              <a:rPr lang="en-US" sz="1200" dirty="0">
                <a:sym typeface="Symbol" pitchFamily="18" charset="2"/>
              </a:rPr>
              <a:t>(excludes vendor pass-throughs)</a:t>
            </a:r>
            <a:r>
              <a:rPr lang="en-US" sz="1600" dirty="0">
                <a:sym typeface="Symbol" pitchFamily="18" charset="2"/>
              </a:rPr>
              <a:t>  =  26.56% return per CU*A $ received</a:t>
            </a:r>
          </a:p>
        </p:txBody>
      </p:sp>
    </p:spTree>
    <p:extLst>
      <p:ext uri="{BB962C8B-B14F-4D97-AF65-F5344CB8AC3E}">
        <p14:creationId xmlns:p14="http://schemas.microsoft.com/office/powerpoint/2010/main" val="143425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Investing in a community and building a network</a:t>
            </a:r>
          </a:p>
        </p:txBody>
      </p:sp>
      <p:sp>
        <p:nvSpPr>
          <p:cNvPr id="38" name="Rectangle 37"/>
          <p:cNvSpPr/>
          <p:nvPr/>
        </p:nvSpPr>
        <p:spPr bwMode="auto">
          <a:xfrm flipV="1">
            <a:off x="6125972" y="4114800"/>
            <a:ext cx="2362200" cy="164099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25972" y="4960610"/>
            <a:ext cx="23622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3.12%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ownership stake</a:t>
            </a:r>
          </a:p>
        </p:txBody>
      </p:sp>
      <p:pic>
        <p:nvPicPr>
          <p:cNvPr id="3076" name="Picture 4" descr="X:\Web Services\Public\logos\cunorthwest\cunorthwes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3644" y="4329796"/>
            <a:ext cx="1886856" cy="56348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8" name="Rectangle 27"/>
          <p:cNvSpPr/>
          <p:nvPr/>
        </p:nvSpPr>
        <p:spPr bwMode="auto">
          <a:xfrm flipV="1">
            <a:off x="4695575" y="2133600"/>
            <a:ext cx="2362200" cy="164099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84253" y="2945136"/>
            <a:ext cx="236219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1.11%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ownership stake</a:t>
            </a:r>
          </a:p>
        </p:txBody>
      </p:sp>
      <p:pic>
        <p:nvPicPr>
          <p:cNvPr id="3078" name="Picture 6" descr="X:\Web Services\Public\logos\xtend\xtend_fancy\xtend_fanc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5924" y="2332424"/>
            <a:ext cx="1378855" cy="59790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1" name="Rectangle 40"/>
          <p:cNvSpPr/>
          <p:nvPr/>
        </p:nvSpPr>
        <p:spPr bwMode="auto">
          <a:xfrm flipV="1">
            <a:off x="3503153" y="4121020"/>
            <a:ext cx="2362200" cy="164099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03153" y="4935808"/>
            <a:ext cx="23622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&lt;1%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ownership stake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281" y="4416024"/>
            <a:ext cx="1884482" cy="40554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7" name="Rectangle 36"/>
          <p:cNvSpPr/>
          <p:nvPr/>
        </p:nvSpPr>
        <p:spPr bwMode="auto">
          <a:xfrm flipV="1">
            <a:off x="7382031" y="2133600"/>
            <a:ext cx="2362200" cy="164099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367101" y="2945136"/>
            <a:ext cx="224214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48%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ownership stake</a:t>
            </a:r>
          </a:p>
        </p:txBody>
      </p:sp>
      <p:pic>
        <p:nvPicPr>
          <p:cNvPr id="3075" name="Picture 3" descr="X:\Web Services\Public\logos\eDOC\eDOC_horizontal_seethrough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26173" y="2380101"/>
            <a:ext cx="1523999" cy="502546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74C9979-7C0B-4978-B942-EC488D5CB2CE}"/>
              </a:ext>
            </a:extLst>
          </p:cNvPr>
          <p:cNvGrpSpPr/>
          <p:nvPr/>
        </p:nvGrpSpPr>
        <p:grpSpPr>
          <a:xfrm>
            <a:off x="8839200" y="4114800"/>
            <a:ext cx="2362200" cy="1640995"/>
            <a:chOff x="8991600" y="4114800"/>
            <a:chExt cx="2362200" cy="1640995"/>
          </a:xfrm>
        </p:grpSpPr>
        <p:grpSp>
          <p:nvGrpSpPr>
            <p:cNvPr id="57" name="Group 56"/>
            <p:cNvGrpSpPr/>
            <p:nvPr/>
          </p:nvGrpSpPr>
          <p:grpSpPr>
            <a:xfrm>
              <a:off x="8991600" y="4114800"/>
              <a:ext cx="2362200" cy="1640995"/>
              <a:chOff x="1217029" y="4770654"/>
              <a:chExt cx="2362200" cy="1640995"/>
            </a:xfrm>
            <a:solidFill>
              <a:schemeClr val="tx1"/>
            </a:solidFill>
          </p:grpSpPr>
          <p:sp>
            <p:nvSpPr>
              <p:cNvPr id="58" name="Rectangle 57"/>
              <p:cNvSpPr/>
              <p:nvPr/>
            </p:nvSpPr>
            <p:spPr bwMode="auto">
              <a:xfrm flipV="1">
                <a:off x="1217029" y="4770654"/>
                <a:ext cx="2362200" cy="1640995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" pitchFamily="34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1217029" y="5608854"/>
                <a:ext cx="2362200" cy="6463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A convertible </a:t>
                </a:r>
                <a:br>
                  <a:rPr lang="en-US" dirty="0">
                    <a:solidFill>
                      <a:schemeClr val="bg1"/>
                    </a:solidFill>
                  </a:rPr>
                </a:br>
                <a:r>
                  <a:rPr lang="en-US" dirty="0">
                    <a:solidFill>
                      <a:schemeClr val="bg1"/>
                    </a:solidFill>
                  </a:rPr>
                  <a:t>debt investment</a:t>
                </a:r>
              </a:p>
            </p:txBody>
          </p:sp>
        </p:grp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1311" y="4306422"/>
              <a:ext cx="1855424" cy="610228"/>
            </a:xfrm>
            <a:prstGeom prst="rect">
              <a:avLst/>
            </a:prstGeom>
          </p:spPr>
        </p:pic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A61CBD16-5EC5-4137-80A0-51C6E337DE40}"/>
              </a:ext>
            </a:extLst>
          </p:cNvPr>
          <p:cNvSpPr/>
          <p:nvPr/>
        </p:nvSpPr>
        <p:spPr bwMode="auto">
          <a:xfrm flipV="1">
            <a:off x="2011293" y="2133600"/>
            <a:ext cx="2362200" cy="164099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50BEB0D-243D-496B-B3DE-27CE59AF1000}"/>
              </a:ext>
            </a:extLst>
          </p:cNvPr>
          <p:cNvSpPr txBox="1"/>
          <p:nvPr/>
        </p:nvSpPr>
        <p:spPr>
          <a:xfrm>
            <a:off x="2011293" y="2979410"/>
            <a:ext cx="23622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20%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ownership stake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2C02264-A812-4587-B546-E4BCD469B0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683" y="2430578"/>
            <a:ext cx="1651421" cy="39951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20666EB-61AA-4007-8B12-91CF23CDC29E}"/>
              </a:ext>
            </a:extLst>
          </p:cNvPr>
          <p:cNvSpPr/>
          <p:nvPr/>
        </p:nvSpPr>
        <p:spPr bwMode="auto">
          <a:xfrm flipV="1">
            <a:off x="880334" y="4121020"/>
            <a:ext cx="2362200" cy="164099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EC49A1-88C9-4795-B12F-6544075A1506}"/>
              </a:ext>
            </a:extLst>
          </p:cNvPr>
          <p:cNvSpPr txBox="1"/>
          <p:nvPr/>
        </p:nvSpPr>
        <p:spPr>
          <a:xfrm>
            <a:off x="880334" y="4935808"/>
            <a:ext cx="23622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10%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ownership stake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CEDF3EF-995F-48BE-B889-F37BCB1A03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462" y="4454569"/>
            <a:ext cx="1884482" cy="32845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00999321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About 2021 Year-end </a:t>
            </a:r>
            <a:br>
              <a:rPr lang="en-US" dirty="0"/>
            </a:br>
            <a:r>
              <a:rPr lang="en-US" sz="2000" dirty="0">
                <a:solidFill>
                  <a:schemeClr val="accent4"/>
                </a:solidFill>
              </a:rPr>
              <a:t>cuasterisk.com Network Revenue Numbers Continue To Impress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38201" y="1880646"/>
            <a:ext cx="4994496" cy="3638763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5087938" algn="r"/>
              </a:tabLst>
            </a:pPr>
            <a:r>
              <a:rPr lang="en-US" sz="2400" dirty="0">
                <a:solidFill>
                  <a:schemeClr val="accent1"/>
                </a:solidFill>
              </a:rPr>
              <a:t>CU*Answers Direct Revenues</a:t>
            </a:r>
          </a:p>
          <a:p>
            <a:pPr marL="0" indent="0">
              <a:buNone/>
              <a:tabLst>
                <a:tab pos="5087938" algn="r"/>
              </a:tabLst>
            </a:pPr>
            <a:r>
              <a:rPr lang="en-US" sz="2400" dirty="0"/>
              <a:t>Projected for 2021 	</a:t>
            </a:r>
            <a:r>
              <a:rPr lang="en-US" sz="2400" b="1" dirty="0">
                <a:solidFill>
                  <a:schemeClr val="accent6"/>
                </a:solidFill>
              </a:rPr>
              <a:t>$62M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283103" y="1880646"/>
            <a:ext cx="4994497" cy="36387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Our Network Partners		</a:t>
            </a:r>
          </a:p>
          <a:p>
            <a:pPr marL="0" indent="0">
              <a:spcBef>
                <a:spcPts val="600"/>
              </a:spcBef>
              <a:buNone/>
              <a:tabLst>
                <a:tab pos="5087938" algn="r"/>
              </a:tabLst>
            </a:pPr>
            <a:r>
              <a:rPr lang="en-US" sz="2400" dirty="0"/>
              <a:t>eDOC Innovations	</a:t>
            </a:r>
            <a:r>
              <a:rPr lang="en-US" sz="2400" b="1" dirty="0">
                <a:solidFill>
                  <a:schemeClr val="accent6"/>
                </a:solidFill>
              </a:rPr>
              <a:t>$5.5M</a:t>
            </a:r>
          </a:p>
          <a:p>
            <a:pPr marL="0" indent="0">
              <a:spcBef>
                <a:spcPts val="600"/>
              </a:spcBef>
              <a:buNone/>
              <a:tabLst>
                <a:tab pos="5087938" algn="r"/>
              </a:tabLst>
            </a:pPr>
            <a:r>
              <a:rPr lang="en-US" sz="2400" dirty="0"/>
              <a:t>CU*NorthWest	</a:t>
            </a:r>
            <a:r>
              <a:rPr lang="en-US" sz="2400" b="1" dirty="0">
                <a:solidFill>
                  <a:schemeClr val="accent6"/>
                </a:solidFill>
              </a:rPr>
              <a:t>$5.6M</a:t>
            </a:r>
          </a:p>
          <a:p>
            <a:pPr marL="0" indent="0">
              <a:spcBef>
                <a:spcPts val="600"/>
              </a:spcBef>
              <a:buNone/>
              <a:tabLst>
                <a:tab pos="5087938" algn="r"/>
              </a:tabLst>
            </a:pPr>
            <a:r>
              <a:rPr lang="en-US" sz="2400" dirty="0"/>
              <a:t>CU*South	</a:t>
            </a:r>
            <a:r>
              <a:rPr lang="en-US" sz="2400" b="1" dirty="0">
                <a:solidFill>
                  <a:schemeClr val="accent6"/>
                </a:solidFill>
              </a:rPr>
              <a:t>$7.0M</a:t>
            </a:r>
            <a:endParaRPr lang="en-US" sz="2400" dirty="0">
              <a:solidFill>
                <a:schemeClr val="accent6"/>
              </a:solidFill>
            </a:endParaRPr>
          </a:p>
          <a:p>
            <a:pPr marL="0" indent="0">
              <a:spcBef>
                <a:spcPts val="600"/>
              </a:spcBef>
              <a:buNone/>
              <a:tabLst>
                <a:tab pos="5087938" algn="r"/>
              </a:tabLst>
            </a:pPr>
            <a:r>
              <a:rPr lang="en-US" sz="2400" dirty="0"/>
              <a:t>Xtend 	</a:t>
            </a:r>
            <a:r>
              <a:rPr lang="en-US" sz="2400" b="1" dirty="0">
                <a:solidFill>
                  <a:schemeClr val="accent6"/>
                </a:solidFill>
              </a:rPr>
              <a:t>$4.4M</a:t>
            </a:r>
          </a:p>
          <a:p>
            <a:pPr marL="0" indent="0">
              <a:spcBef>
                <a:spcPts val="600"/>
              </a:spcBef>
              <a:buNone/>
              <a:tabLst>
                <a:tab pos="5087938" algn="r"/>
              </a:tabLst>
            </a:pPr>
            <a:r>
              <a:rPr lang="en-US" sz="2400" dirty="0"/>
              <a:t>Site-4 	</a:t>
            </a:r>
            <a:r>
              <a:rPr lang="en-US" sz="2400" b="1" dirty="0">
                <a:solidFill>
                  <a:schemeClr val="accent6"/>
                </a:solidFill>
              </a:rPr>
              <a:t>$932K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172200" y="5715000"/>
            <a:ext cx="5305486" cy="838200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/>
              <a:t>Visit </a:t>
            </a:r>
            <a:r>
              <a:rPr lang="en-US" dirty="0">
                <a:solidFill>
                  <a:schemeClr val="tx1"/>
                </a:solidFill>
              </a:rPr>
              <a:t>www.cuasterisk.com</a:t>
            </a:r>
            <a:r>
              <a:rPr lang="en-US" dirty="0"/>
              <a:t> to keep up with network partners, products and services</a:t>
            </a: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1099010" y="4357668"/>
            <a:ext cx="4615990" cy="738664"/>
          </a:xfrm>
          <a:prstGeom prst="rect">
            <a:avLst/>
          </a:prstGeom>
          <a:solidFill>
            <a:schemeClr val="accent3"/>
          </a:solidFill>
          <a:ln>
            <a:noFill/>
            <a:headEnd type="none" w="sm" len="sm"/>
            <a:tailEnd type="none" w="sm" len="sm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82880" tIns="182880" rIns="182880" bIns="182880">
            <a:spAutoFit/>
          </a:bodyPr>
          <a:lstStyle/>
          <a:p>
            <a:pPr algn="ctr" eaLnBrk="0" hangingPunct="0"/>
            <a:r>
              <a:rPr lang="en-US" sz="2400" dirty="0"/>
              <a:t>Grand Total: </a:t>
            </a:r>
            <a:r>
              <a:rPr lang="en-US" sz="2400" b="1" dirty="0"/>
              <a:t>$85.4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/>
              <a:t>million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352800"/>
            <a:ext cx="2264481" cy="1632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0210800" y="18288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Projected 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for 2020</a:t>
            </a:r>
          </a:p>
        </p:txBody>
      </p:sp>
    </p:spTree>
    <p:extLst>
      <p:ext uri="{BB962C8B-B14F-4D97-AF65-F5344CB8AC3E}">
        <p14:creationId xmlns:p14="http://schemas.microsoft.com/office/powerpoint/2010/main" val="411309060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8988880"/>
              </p:ext>
            </p:extLst>
          </p:nvPr>
        </p:nvGraphicFramePr>
        <p:xfrm>
          <a:off x="819151" y="1828801"/>
          <a:ext cx="824865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Projecting Shareholder Value</a:t>
            </a:r>
            <a:br>
              <a:rPr lang="en-US" dirty="0"/>
            </a:br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Depending on when you bought in, your perspective is different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77200" y="3593068"/>
            <a:ext cx="10668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</a:rPr>
              <a:t>15.8%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77400" y="2382837"/>
            <a:ext cx="2048939" cy="286232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PRICE OF OWNERSHIP </a:t>
            </a:r>
            <a:br>
              <a:rPr lang="en-US" dirty="0"/>
            </a:br>
            <a:r>
              <a:rPr lang="en-US" dirty="0"/>
              <a:t>OVER THE YEARS</a:t>
            </a:r>
          </a:p>
          <a:p>
            <a:pPr>
              <a:tabLst>
                <a:tab pos="1655763" algn="dec"/>
              </a:tabLst>
            </a:pPr>
            <a:r>
              <a:rPr lang="en-US" dirty="0"/>
              <a:t>1991:	$59.31</a:t>
            </a:r>
          </a:p>
          <a:p>
            <a:pPr>
              <a:tabLst>
                <a:tab pos="1655763" algn="dec"/>
              </a:tabLst>
            </a:pPr>
            <a:r>
              <a:rPr lang="en-US" dirty="0"/>
              <a:t>2000: 	$176.00</a:t>
            </a:r>
          </a:p>
          <a:p>
            <a:pPr>
              <a:tabLst>
                <a:tab pos="1655763" algn="dec"/>
              </a:tabLst>
            </a:pPr>
            <a:r>
              <a:rPr lang="en-US" dirty="0"/>
              <a:t>2005: 	$460.00</a:t>
            </a:r>
          </a:p>
          <a:p>
            <a:pPr>
              <a:tabLst>
                <a:tab pos="1655763" algn="dec"/>
              </a:tabLst>
            </a:pPr>
            <a:r>
              <a:rPr lang="en-US" dirty="0"/>
              <a:t>2010: 	$495.00</a:t>
            </a:r>
          </a:p>
          <a:p>
            <a:pPr>
              <a:tabLst>
                <a:tab pos="1655763" algn="dec"/>
              </a:tabLst>
            </a:pPr>
            <a:r>
              <a:rPr lang="en-US" dirty="0"/>
              <a:t>2015: 	$1,125.00</a:t>
            </a:r>
          </a:p>
          <a:p>
            <a:pPr>
              <a:tabLst>
                <a:tab pos="1655763" algn="dec"/>
              </a:tabLst>
            </a:pPr>
            <a:r>
              <a:rPr lang="en-US" dirty="0"/>
              <a:t>2020:	$1,650.00</a:t>
            </a:r>
          </a:p>
          <a:p>
            <a:pPr>
              <a:tabLst>
                <a:tab pos="1655763" algn="dec"/>
              </a:tabLst>
            </a:pPr>
            <a:r>
              <a:rPr lang="en-US" b="1" dirty="0"/>
              <a:t>2021:	$1,800.00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481254"/>
              </p:ext>
            </p:extLst>
          </p:nvPr>
        </p:nvGraphicFramePr>
        <p:xfrm>
          <a:off x="819150" y="1768475"/>
          <a:ext cx="10553700" cy="4090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819400" y="5715000"/>
            <a:ext cx="8763000" cy="838200"/>
          </a:xfrm>
        </p:spPr>
        <p:txBody>
          <a:bodyPr/>
          <a:lstStyle/>
          <a:p>
            <a:r>
              <a:rPr lang="en-US" dirty="0"/>
              <a:t>Let the Board know how you hope they vote: Current year dividends to help your operations, or shareholder value for the long term</a:t>
            </a:r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Importance of Our Per-share Price</a:t>
            </a:r>
            <a:br>
              <a:rPr lang="en-US" dirty="0"/>
            </a:br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Balancing today’s payback against the value of your equity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12398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7BD4308-C0A7-47FD-98D7-48A663B562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Awaken a Network</a:t>
            </a:r>
            <a:br>
              <a:rPr lang="en-US" dirty="0"/>
            </a:br>
            <a:r>
              <a:rPr lang="en-US" sz="2800" b="0" dirty="0"/>
              <a:t>A NEW COMMITMENT TO LEVERAGE OUR COLLECTIVE</a:t>
            </a:r>
            <a:endParaRPr lang="en-US" b="0" dirty="0"/>
          </a:p>
        </p:txBody>
      </p:sp>
      <p:sp>
        <p:nvSpPr>
          <p:cNvPr id="9" name="Text Placeholder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CEO COMMENTS</a:t>
            </a:r>
            <a:br>
              <a:rPr lang="en-US" sz="2400" dirty="0"/>
            </a:br>
            <a:r>
              <a:rPr lang="en-US" sz="2400" dirty="0"/>
              <a:t>Randy Karnes, CEO</a:t>
            </a:r>
          </a:p>
        </p:txBody>
      </p:sp>
    </p:spTree>
    <p:extLst>
      <p:ext uri="{BB962C8B-B14F-4D97-AF65-F5344CB8AC3E}">
        <p14:creationId xmlns:p14="http://schemas.microsoft.com/office/powerpoint/2010/main" val="17227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BA4824-BAAB-49A2-84CC-3022C81E8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66798"/>
            <a:ext cx="3886200" cy="3929002"/>
          </a:xfrm>
        </p:spPr>
        <p:txBody>
          <a:bodyPr/>
          <a:lstStyle/>
          <a:p>
            <a:r>
              <a:rPr lang="en-US" sz="3600" dirty="0"/>
              <a:t>What does a CEO emphasize at his last </a:t>
            </a:r>
            <a:br>
              <a:rPr lang="en-US" sz="3600" dirty="0"/>
            </a:br>
            <a:r>
              <a:rPr lang="en-US" sz="3600" dirty="0"/>
              <a:t>stockholder’s meeting?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65A6B5-717D-45AA-BB97-2F543B170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6D6E2D-4C8E-42F7-AB28-4186DA40B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151" y="838200"/>
            <a:ext cx="5949335" cy="5715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I will have all of next year to coach and mentor CU*Answers internal teams </a:t>
            </a:r>
            <a:r>
              <a:rPr lang="en-US" sz="2800" i="1" dirty="0">
                <a:solidFill>
                  <a:schemeClr val="tx2"/>
                </a:solidFill>
              </a:rPr>
              <a:t>(are you scared for them?)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But this is my last chance to talk to you as shareholders, and to encourage you as the #1 resource for building this business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21929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BA4824-BAAB-49A2-84CC-3022C81E8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66798"/>
            <a:ext cx="3886200" cy="3929002"/>
          </a:xfrm>
        </p:spPr>
        <p:txBody>
          <a:bodyPr/>
          <a:lstStyle/>
          <a:p>
            <a:r>
              <a:rPr lang="en-US" sz="3600" dirty="0"/>
              <a:t>What does a CEO emphasize at his last </a:t>
            </a:r>
            <a:br>
              <a:rPr lang="en-US" sz="3600" dirty="0"/>
            </a:br>
            <a:r>
              <a:rPr lang="en-US" sz="3600" dirty="0"/>
              <a:t>stockholder’s meeting?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65A6B5-717D-45AA-BB97-2F543B170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6D6E2D-4C8E-42F7-AB28-4186DA40B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151" y="228600"/>
            <a:ext cx="6172249" cy="5715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My five tips for driving a successful cooperative’s future:</a:t>
            </a:r>
          </a:p>
          <a:p>
            <a:pPr marL="457200" indent="-457200">
              <a:buClr>
                <a:schemeClr val="accent3"/>
              </a:buClr>
              <a:buFont typeface="+mj-lt"/>
              <a:buAutoNum type="arabicPeriod"/>
            </a:pPr>
            <a:r>
              <a:rPr lang="en-US" sz="2400" b="1" dirty="0"/>
              <a:t>Do not over serve </a:t>
            </a:r>
            <a:r>
              <a:rPr lang="en-US" sz="2400" dirty="0"/>
              <a:t>the customers’ short-term interests 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sz="2200" i="1" dirty="0"/>
              <a:t>Know the difference between a customer and a user</a:t>
            </a:r>
          </a:p>
          <a:p>
            <a:pPr marL="457200" indent="-457200">
              <a:buClr>
                <a:schemeClr val="accent3"/>
              </a:buClr>
              <a:buFont typeface="+mj-lt"/>
              <a:buAutoNum type="arabicPeriod"/>
            </a:pPr>
            <a:r>
              <a:rPr lang="en-US" sz="2400" b="1" dirty="0"/>
              <a:t>Feed the owner’s heart</a:t>
            </a:r>
            <a:r>
              <a:rPr lang="en-US" sz="2400" dirty="0"/>
              <a:t>, and respect the need to pay for capital and the patronage of owners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sz="2200" i="1" dirty="0"/>
              <a:t>Budget their wins equally to the wins of internal stakeholders</a:t>
            </a:r>
          </a:p>
          <a:p>
            <a:pPr marL="457200" indent="-457200">
              <a:buClr>
                <a:schemeClr val="accent3"/>
              </a:buClr>
              <a:buFont typeface="+mj-lt"/>
              <a:buAutoNum type="arabicPeriod"/>
            </a:pPr>
            <a:r>
              <a:rPr lang="en-US" sz="2400" b="1" dirty="0"/>
              <a:t>Invest in the owner’s agenda</a:t>
            </a:r>
            <a:r>
              <a:rPr lang="en-US" sz="2400" dirty="0"/>
              <a:t>, and remember it’s outside your own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sz="2200" i="1" dirty="0"/>
              <a:t>The success of your marketplace is the only chance you have at success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5345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BA4824-BAAB-49A2-84CC-3022C81E8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66798"/>
            <a:ext cx="3886200" cy="3929002"/>
          </a:xfrm>
        </p:spPr>
        <p:txBody>
          <a:bodyPr/>
          <a:lstStyle/>
          <a:p>
            <a:r>
              <a:rPr lang="en-US" sz="3600" dirty="0"/>
              <a:t>What does a CEO emphasize at his last </a:t>
            </a:r>
            <a:br>
              <a:rPr lang="en-US" sz="3600" dirty="0"/>
            </a:br>
            <a:r>
              <a:rPr lang="en-US" sz="3600" dirty="0"/>
              <a:t>stockholder’s meeting?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65A6B5-717D-45AA-BB97-2F543B170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6D6E2D-4C8E-42F7-AB28-4186DA40B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151" y="228600"/>
            <a:ext cx="6172249" cy="5715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My five tips for driving a successful cooperative’s future:</a:t>
            </a:r>
          </a:p>
          <a:p>
            <a:pPr marL="457200" indent="-457200">
              <a:buClr>
                <a:schemeClr val="accent3"/>
              </a:buClr>
              <a:buFont typeface="+mj-lt"/>
              <a:buAutoNum type="arabicPeriod" startAt="4"/>
            </a:pPr>
            <a:r>
              <a:rPr lang="en-US" sz="2400" b="1" dirty="0"/>
              <a:t>Know the difference </a:t>
            </a:r>
            <a:r>
              <a:rPr lang="en-US" sz="2400" dirty="0"/>
              <a:t>between evolution and revolution – </a:t>
            </a:r>
            <a:r>
              <a:rPr lang="en-US" sz="2400" b="1" dirty="0"/>
              <a:t>innovate</a:t>
            </a:r>
            <a:r>
              <a:rPr lang="en-US" sz="2400" i="1" dirty="0"/>
              <a:t> 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sz="2200" i="1" dirty="0"/>
              <a:t>You survive on nuance, you thrive on meaningful intent</a:t>
            </a:r>
          </a:p>
          <a:p>
            <a:pPr marL="457200" indent="-457200">
              <a:buClr>
                <a:schemeClr val="accent3"/>
              </a:buClr>
              <a:buFont typeface="+mj-lt"/>
              <a:buAutoNum type="arabicPeriod" startAt="4"/>
            </a:pPr>
            <a:r>
              <a:rPr lang="en-US" sz="2400" b="1" dirty="0"/>
              <a:t>Over share</a:t>
            </a:r>
            <a:r>
              <a:rPr lang="en-US" sz="2400" dirty="0"/>
              <a:t>: teach owners about and include them in the inside game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sz="2200" i="1" dirty="0"/>
              <a:t>Businesses are built by partners overcoming uncomfortable truths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9738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0A4830-F15E-422F-92A4-A190A1091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715000" y="152400"/>
            <a:ext cx="5913122" cy="3267023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594812-9D4B-4F47-BC70-EFC254536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15000" y="3507839"/>
            <a:ext cx="5882642" cy="3271322"/>
          </a:xfrm>
          <a:prstGeom prst="rect">
            <a:avLst/>
          </a:prstGeom>
          <a:ln>
            <a:noFill/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9C8304B-1F51-4713-9561-48C5987A0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66799"/>
            <a:ext cx="3886200" cy="2941040"/>
          </a:xfrm>
        </p:spPr>
        <p:txBody>
          <a:bodyPr/>
          <a:lstStyle/>
          <a:p>
            <a:r>
              <a:rPr lang="en-US" sz="2800" dirty="0"/>
              <a:t>Building tools is a game of leapfrog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Building companies is a game of changing focuses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454B8D-B36A-4855-92FA-4B8AA5F3C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3810000"/>
            <a:ext cx="3886200" cy="1828800"/>
          </a:xfrm>
        </p:spPr>
        <p:txBody>
          <a:bodyPr/>
          <a:lstStyle/>
          <a:p>
            <a:r>
              <a:rPr lang="en-US" dirty="0"/>
              <a:t>Trust that our cooperative is more resilient than you think</a:t>
            </a:r>
          </a:p>
          <a:p>
            <a:r>
              <a:rPr lang="en-US" dirty="0"/>
              <a:t>But be ready to take on the challenge of changing the minds of the people entrenched in cookie-cutter, templated business plans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8596CD-69DB-4258-AA60-A385C9920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CF85B-6DBB-472A-866A-30F19CA0B6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95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55DB702-CB64-4081-B15C-1BCF8A184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B021545-E838-429F-A1E5-22AA574680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b="1" dirty="0"/>
              <a:t>Call to Order</a:t>
            </a:r>
          </a:p>
          <a:p>
            <a:pPr lvl="1"/>
            <a:r>
              <a:rPr lang="en-US" sz="2400" dirty="0"/>
              <a:t>Review 2020 Minutes</a:t>
            </a:r>
          </a:p>
          <a:p>
            <a:r>
              <a:rPr lang="en-US" sz="2800" b="1" dirty="0"/>
              <a:t>Chairman’s Comments</a:t>
            </a:r>
          </a:p>
          <a:p>
            <a:pPr lvl="1"/>
            <a:r>
              <a:rPr lang="en-US" sz="2400" dirty="0"/>
              <a:t>2020: A Year for the Record Books</a:t>
            </a:r>
          </a:p>
          <a:p>
            <a:pPr lvl="1"/>
            <a:r>
              <a:rPr lang="en-US" sz="2400" dirty="0"/>
              <a:t>Update on the CEO Succession Project</a:t>
            </a:r>
          </a:p>
          <a:p>
            <a:r>
              <a:rPr lang="en-US" sz="2800" b="1" dirty="0"/>
              <a:t>2021 Election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56BF14-84E8-40F2-84AE-6373568A8D7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b="1" dirty="0"/>
              <a:t>CFO Report</a:t>
            </a:r>
          </a:p>
          <a:p>
            <a:pPr lvl="1"/>
            <a:r>
              <a:rPr lang="en-US" sz="2400" dirty="0"/>
              <a:t>A Look at the 2020 Numbers</a:t>
            </a:r>
          </a:p>
          <a:p>
            <a:pPr lvl="1"/>
            <a:r>
              <a:rPr lang="en-US" sz="2400" dirty="0"/>
              <a:t>A Great Year in Spite of the Asterisk</a:t>
            </a:r>
          </a:p>
          <a:p>
            <a:r>
              <a:rPr lang="en-US" sz="2800" b="1" dirty="0"/>
              <a:t>CEO Report</a:t>
            </a:r>
          </a:p>
          <a:p>
            <a:pPr lvl="1"/>
            <a:r>
              <a:rPr lang="en-US" sz="2400" dirty="0"/>
              <a:t>Awaken a Network: </a:t>
            </a:r>
            <a:r>
              <a:rPr lang="en-US" sz="2400" b="0" dirty="0"/>
              <a:t>A New Commitment to Leverage Our Collective</a:t>
            </a:r>
            <a:endParaRPr lang="en-US" sz="2400" dirty="0"/>
          </a:p>
          <a:p>
            <a:r>
              <a:rPr lang="en-US" sz="2800" b="1" dirty="0"/>
              <a:t>Adjourn</a:t>
            </a:r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0F7A8A-F60D-4266-97E4-E9F26C6EF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4487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A7959-A8C1-447F-87EF-8284BB905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722937F-F4C2-4839-BD64-F6AC78DF38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00" y="5562600"/>
            <a:ext cx="5994400" cy="838200"/>
          </a:xfrm>
        </p:spPr>
        <p:txBody>
          <a:bodyPr/>
          <a:lstStyle/>
          <a:p>
            <a:r>
              <a:rPr lang="en-US" dirty="0"/>
              <a:t>Every manager loves internally-managed delegation, but to win big, you need to count on external, empowered collaborators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DA3A34-2B80-468C-9B7D-275863CAB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Inspiring collaboration is a never-ending investment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9C343F-AF7F-48C5-B83C-8A4534C79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2388568"/>
            <a:ext cx="4041410" cy="2215662"/>
          </a:xfrm>
          <a:prstGeom prst="rect">
            <a:avLst/>
          </a:pr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274636DC-5CEF-49E7-8415-ACFFE3364A31}"/>
              </a:ext>
            </a:extLst>
          </p:cNvPr>
          <p:cNvSpPr/>
          <p:nvPr/>
        </p:nvSpPr>
        <p:spPr>
          <a:xfrm rot="5400000">
            <a:off x="8878705" y="3191599"/>
            <a:ext cx="609600" cy="609600"/>
          </a:xfrm>
          <a:prstGeom prst="triangle">
            <a:avLst>
              <a:gd name="adj" fmla="val 48558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B89D65-57B9-439F-B573-197D6A632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905000"/>
            <a:ext cx="6215371" cy="336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77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87B50F-F840-4E30-ABD7-21BC85482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You go to Vegas! </a:t>
            </a:r>
          </a:p>
          <a:p>
            <a:r>
              <a:rPr lang="en-US" sz="2400" dirty="0"/>
              <a:t>A traditional branch for west of the </a:t>
            </a:r>
            <a:br>
              <a:rPr lang="en-US" sz="2400" dirty="0"/>
            </a:br>
            <a:r>
              <a:rPr lang="en-US" sz="2400" dirty="0"/>
              <a:t>Rockies</a:t>
            </a:r>
          </a:p>
          <a:p>
            <a:r>
              <a:rPr lang="en-US" sz="2400" dirty="0"/>
              <a:t>A very unconventional branch, </a:t>
            </a:r>
            <a:br>
              <a:rPr lang="en-US" sz="2400" dirty="0"/>
            </a:br>
            <a:r>
              <a:rPr lang="en-US" sz="2400" dirty="0"/>
              <a:t>built with the intent to redefine who we might become</a:t>
            </a:r>
          </a:p>
          <a:p>
            <a:r>
              <a:rPr lang="en-US" sz="2400" dirty="0"/>
              <a:t>A neutral site – no one has the home field advantage</a:t>
            </a:r>
          </a:p>
          <a:p>
            <a:r>
              <a:rPr lang="en-US" sz="2400" dirty="0"/>
              <a:t>An center for innovation, air-gapped to hold our business developers’ feet to the fire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D04DB0-0181-4A82-9B9D-E65B9ADC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499D93-7E79-4779-85EA-0DCC441FEC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59678" y="5519080"/>
            <a:ext cx="3327400" cy="838200"/>
          </a:xfrm>
        </p:spPr>
        <p:txBody>
          <a:bodyPr/>
          <a:lstStyle/>
          <a:p>
            <a:r>
              <a:rPr lang="en-US" dirty="0"/>
              <a:t>Our grand opening is only 4 months away!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E2E797E-995C-4ADB-86D4-DB1E7DDD0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What do you do when people’s perceptions of who you are limit what you might become?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E2788AB-1BEE-48C5-BADE-6ADA517C7B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742147"/>
            <a:ext cx="3747911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440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3813D-E74A-4A88-A02F-C3623DACB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CC08514-0701-4296-8712-ED22EF5F43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CEOs don’t go to users’ meetings – they go to events where they can flex their leadership muscles to define the future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814FA517-2F2F-432B-AD37-133979965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first national CEO collaboration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C3D711E-3C31-4A5C-8E2F-F9F86A5A11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9625" y="1524000"/>
            <a:ext cx="3990975" cy="4191000"/>
          </a:xfrm>
        </p:spPr>
        <p:txBody>
          <a:bodyPr/>
          <a:lstStyle/>
          <a:p>
            <a:r>
              <a:rPr lang="en-US" sz="2400" dirty="0"/>
              <a:t>3.5 CUSO communities </a:t>
            </a:r>
          </a:p>
          <a:p>
            <a:r>
              <a:rPr lang="en-US" sz="2400" dirty="0"/>
              <a:t>350 CEOs who think CUSO boundaries indicate where they should go</a:t>
            </a:r>
          </a:p>
          <a:p>
            <a:r>
              <a:rPr lang="en-US" sz="2400" dirty="0"/>
              <a:t>A brand-new, neutral site, built to inspire a mind shift</a:t>
            </a:r>
          </a:p>
          <a:p>
            <a:r>
              <a:rPr lang="en-US" sz="2400" dirty="0"/>
              <a:t>Selling the vision that CEOs should have the skills to change everything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904961-C2DF-4BB0-AEDD-67EDBD64F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628225"/>
            <a:ext cx="6739467" cy="37909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C40355D-EAB8-4794-9828-8A3C3C9F5971}"/>
              </a:ext>
            </a:extLst>
          </p:cNvPr>
          <p:cNvSpPr/>
          <p:nvPr/>
        </p:nvSpPr>
        <p:spPr>
          <a:xfrm>
            <a:off x="11458198" y="1752600"/>
            <a:ext cx="200402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835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2FE665-A329-4E2A-944E-3036EF71D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252599"/>
            <a:ext cx="3352800" cy="1389140"/>
          </a:xfrm>
        </p:spPr>
        <p:txBody>
          <a:bodyPr/>
          <a:lstStyle/>
          <a:p>
            <a:r>
              <a:rPr lang="en-US" sz="4800" dirty="0"/>
              <a:t>A new job in 2022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080D71-D8C3-41B5-A51E-56B459E94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3047999"/>
            <a:ext cx="3886200" cy="3276601"/>
          </a:xfrm>
        </p:spPr>
        <p:txBody>
          <a:bodyPr/>
          <a:lstStyle/>
          <a:p>
            <a:r>
              <a:rPr lang="en-US" dirty="0"/>
              <a:t>What the heck is a “Director of Special Projects?”</a:t>
            </a:r>
          </a:p>
          <a:p>
            <a:r>
              <a:rPr lang="en-US" dirty="0"/>
              <a:t>Join me next year </a:t>
            </a:r>
            <a:br>
              <a:rPr lang="en-US" dirty="0"/>
            </a:br>
            <a:r>
              <a:rPr lang="en-US" dirty="0"/>
              <a:t>as I find out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6BDCDE-AE3D-45FE-8971-58ED5C9EF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D3DBE-3FED-4A03-8569-4A97C7185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751" y="304800"/>
            <a:ext cx="5867449" cy="26781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Do you remember the excitement the first time you were about to graduate from something?</a:t>
            </a:r>
          </a:p>
          <a:p>
            <a:pPr marL="457200" lvl="1" indent="0">
              <a:buNone/>
            </a:pPr>
            <a:r>
              <a:rPr lang="en-US" sz="2000" dirty="0"/>
              <a:t>The sense of accomplishment from graduating high school...the awe that came from finally finishing college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32B88C7-7360-4E67-972B-98CDD7E373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38800" y="2743200"/>
            <a:ext cx="4191000" cy="3406775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/>
              <a:t>Each time, you were full of enthusiasm and anticipation for the future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2200" dirty="0"/>
              <a:t>No matter what specific projects I’ll be working on next year, I plan to approach my next chapter with the same enthusiasm as a 22-year-old kid the day after college graduation</a:t>
            </a:r>
            <a:endParaRPr lang="en-US" dirty="0"/>
          </a:p>
        </p:txBody>
      </p:sp>
      <p:pic>
        <p:nvPicPr>
          <p:cNvPr id="11" name="Picture 10" descr="A group of people throwing their caps in the air&#10;&#10;Description automatically generated with medium confidence">
            <a:extLst>
              <a:ext uri="{FF2B5EF4-FFF2-40B4-BE49-F238E27FC236}">
                <a16:creationId xmlns:a16="http://schemas.microsoft.com/office/drawing/2014/main" id="{ABB70C7C-1BC6-413C-8390-6EA4A63B78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780460" y="3276601"/>
            <a:ext cx="233534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07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 to Our Chairman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Do we have a motion to adjourn?</a:t>
            </a:r>
          </a:p>
        </p:txBody>
      </p:sp>
    </p:spTree>
    <p:extLst>
      <p:ext uri="{BB962C8B-B14F-4D97-AF65-F5344CB8AC3E}">
        <p14:creationId xmlns:p14="http://schemas.microsoft.com/office/powerpoint/2010/main" val="268759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D43EBB-467E-49D9-8C15-BA522C074E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 attending!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8B5BB1-69A1-4331-900C-138C0DCFE0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99" y="1600200"/>
            <a:ext cx="4366447" cy="9760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8413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D43EBB-467E-49D9-8C15-BA522C074E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2020: A Year for the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Record Books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CHAIRMAN’S REPORT</a:t>
            </a:r>
            <a:br>
              <a:rPr lang="en-US" sz="2400" dirty="0"/>
            </a:br>
            <a:r>
              <a:rPr lang="en-US" sz="2400" dirty="0"/>
              <a:t>Scott McFarland, CU*Answers Board Chairperson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6470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E69B382-941F-4C3B-9AFF-281453982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2020: A Year for the Record Books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244387-8D8F-49B5-AFC4-49FCBCD82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3276600"/>
            <a:ext cx="3886200" cy="23622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algn="r"/>
            <a:r>
              <a:rPr lang="en-US" sz="1800" dirty="0"/>
              <a:t>“The word asterisk comes from the Greek word ‘</a:t>
            </a:r>
            <a:r>
              <a:rPr lang="en-US" sz="1800" dirty="0" err="1"/>
              <a:t>asteriskos</a:t>
            </a:r>
            <a:r>
              <a:rPr lang="en-US" sz="1800" dirty="0"/>
              <a:t>’ meaning little star and is considered one of the oldest punctuation signs.”</a:t>
            </a:r>
            <a:br>
              <a:rPr lang="en-US" sz="1800" dirty="0"/>
            </a:br>
            <a:br>
              <a:rPr lang="en-US" sz="1800" dirty="0"/>
            </a:br>
            <a:r>
              <a:rPr lang="en-US" sz="1400" dirty="0"/>
              <a:t>Source: fontsmith.com/blog</a:t>
            </a:r>
            <a:endParaRPr lang="en-US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1DDEDD-5236-460E-8748-53DB12B48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21A1BFD-8F3C-4FC7-B0D2-2B9EDA1A1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To us, the asterisk is part of our brand</a:t>
            </a:r>
          </a:p>
          <a:p>
            <a:r>
              <a:rPr lang="en-US" sz="2400" dirty="0"/>
              <a:t>But when it comes to the impact of COVID on trendlines, I’m not sure we want to be associated with the pain and chaos</a:t>
            </a:r>
          </a:p>
          <a:p>
            <a:r>
              <a:rPr lang="en-US" sz="2400" dirty="0"/>
              <a:t>It’s likely 2021 will be another year of the asterisk</a:t>
            </a:r>
          </a:p>
          <a:p>
            <a:r>
              <a:rPr lang="en-US" sz="2400" dirty="0"/>
              <a:t>What can we do to impact the trendlines of our network for the next 10 years?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AAD6AD-3BA4-4621-BC65-147379666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995" y="4477685"/>
            <a:ext cx="3978405" cy="22378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886EAD-7F6E-4E20-87C9-9DCF3D2407C7}"/>
              </a:ext>
            </a:extLst>
          </p:cNvPr>
          <p:cNvSpPr txBox="1"/>
          <p:nvPr/>
        </p:nvSpPr>
        <p:spPr>
          <a:xfrm>
            <a:off x="5714952" y="5885254"/>
            <a:ext cx="21336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i="1" dirty="0">
                <a:solidFill>
                  <a:schemeClr val="accent1"/>
                </a:solidFill>
              </a:rPr>
              <a:t>*</a:t>
            </a:r>
            <a:r>
              <a:rPr lang="en-US" b="1" i="1" dirty="0">
                <a:solidFill>
                  <a:schemeClr val="accent1"/>
                </a:solidFill>
              </a:rPr>
              <a:t>Remember this from last year?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6A76F9-F0FC-40E5-BDB9-3A975FCDA5C4}"/>
              </a:ext>
            </a:extLst>
          </p:cNvPr>
          <p:cNvSpPr txBox="1"/>
          <p:nvPr/>
        </p:nvSpPr>
        <p:spPr>
          <a:xfrm>
            <a:off x="4164319" y="1261369"/>
            <a:ext cx="3802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accent1"/>
                </a:solidFill>
              </a:rPr>
              <a:t>*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52683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436E2E-8CDF-4BC6-AE5B-260990ED5F2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2000" y="1753408"/>
            <a:ext cx="3807186" cy="3707992"/>
          </a:xfrm>
        </p:spPr>
        <p:txBody>
          <a:bodyPr>
            <a:noAutofit/>
          </a:bodyPr>
          <a:lstStyle/>
          <a:p>
            <a:r>
              <a:rPr lang="en-US" sz="1800" b="1" dirty="0"/>
              <a:t>Chippewa County CU</a:t>
            </a:r>
            <a:br>
              <a:rPr lang="en-US" sz="1800" dirty="0"/>
            </a:br>
            <a:r>
              <a:rPr lang="en-US" sz="1800" dirty="0"/>
              <a:t>Sault Ste Marie, MI</a:t>
            </a:r>
          </a:p>
          <a:p>
            <a:r>
              <a:rPr lang="en-US" sz="1800" b="1" dirty="0"/>
              <a:t>Columbus United FCU</a:t>
            </a:r>
            <a:br>
              <a:rPr lang="en-US" sz="1800" dirty="0"/>
            </a:br>
            <a:r>
              <a:rPr lang="en-US" sz="1800" dirty="0"/>
              <a:t>Columbus, NE</a:t>
            </a:r>
          </a:p>
          <a:p>
            <a:r>
              <a:rPr lang="en-US" sz="1800" b="1" dirty="0"/>
              <a:t>Department of Labor FCU</a:t>
            </a:r>
            <a:br>
              <a:rPr lang="en-US" sz="1800" b="1" dirty="0"/>
            </a:br>
            <a:r>
              <a:rPr lang="en-US" sz="1800" dirty="0"/>
              <a:t>Merrifield, VA</a:t>
            </a:r>
          </a:p>
          <a:p>
            <a:r>
              <a:rPr lang="en-US" sz="1800" b="1" dirty="0" err="1"/>
              <a:t>Gabriels</a:t>
            </a:r>
            <a:r>
              <a:rPr lang="en-US" sz="1800" b="1" dirty="0"/>
              <a:t> Community CU</a:t>
            </a:r>
            <a:br>
              <a:rPr lang="en-US" sz="1800" dirty="0"/>
            </a:br>
            <a:r>
              <a:rPr lang="en-US" sz="1800" dirty="0"/>
              <a:t>Lansing, MI</a:t>
            </a:r>
          </a:p>
          <a:p>
            <a:r>
              <a:rPr lang="en-US" sz="1800" b="1" dirty="0"/>
              <a:t>Great Lakes First FCU</a:t>
            </a:r>
            <a:br>
              <a:rPr lang="en-US" sz="1800" dirty="0"/>
            </a:br>
            <a:r>
              <a:rPr lang="en-US" sz="1800" dirty="0"/>
              <a:t>Escanaba, MI</a:t>
            </a:r>
          </a:p>
          <a:p>
            <a:r>
              <a:rPr lang="en-US" sz="1800" b="1" dirty="0"/>
              <a:t>Greenwood Municipal FCU</a:t>
            </a:r>
            <a:br>
              <a:rPr lang="en-US" sz="1800" dirty="0"/>
            </a:br>
            <a:r>
              <a:rPr lang="en-US" sz="1800" dirty="0"/>
              <a:t>Greenwood, SC</a:t>
            </a:r>
          </a:p>
          <a:p>
            <a:r>
              <a:rPr lang="en-US" sz="1800" b="1" dirty="0"/>
              <a:t>Limestone FCU</a:t>
            </a:r>
            <a:br>
              <a:rPr lang="en-US" sz="1800" dirty="0"/>
            </a:br>
            <a:r>
              <a:rPr lang="en-US" sz="1800" dirty="0"/>
              <a:t>Manistique, MI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Welcome to 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en-US" sz="3200" dirty="0"/>
              <a:t> new CU*Answers owners in </a:t>
            </a:r>
            <a:r>
              <a:rPr lang="en-US" sz="3200" dirty="0">
                <a:solidFill>
                  <a:schemeClr val="accent1"/>
                </a:solidFill>
              </a:rPr>
              <a:t>8</a:t>
            </a:r>
            <a:r>
              <a:rPr lang="en-US" sz="3200" dirty="0"/>
              <a:t> states!</a:t>
            </a:r>
          </a:p>
        </p:txBody>
      </p:sp>
      <p:sp>
        <p:nvSpPr>
          <p:cNvPr id="126" name="Text Placeholder 125"/>
          <p:cNvSpPr>
            <a:spLocks noGrp="1"/>
          </p:cNvSpPr>
          <p:nvPr>
            <p:ph type="body" sz="quarter" idx="13"/>
          </p:nvPr>
        </p:nvSpPr>
        <p:spPr>
          <a:xfrm>
            <a:off x="3866322" y="5715000"/>
            <a:ext cx="7766878" cy="838200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Member size range: 1,500 to 17,100 members</a:t>
            </a:r>
            <a:br>
              <a:rPr lang="en-US" dirty="0">
                <a:solidFill>
                  <a:schemeClr val="accent4"/>
                </a:solidFill>
              </a:rPr>
            </a:br>
            <a:r>
              <a:rPr lang="en-US" dirty="0">
                <a:solidFill>
                  <a:schemeClr val="accent4"/>
                </a:solidFill>
              </a:rPr>
              <a:t>Average size: 7,300 members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242AC1-8A8C-4EE1-B4E0-01AC0EFB8DA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84666" y="1752600"/>
            <a:ext cx="3653001" cy="3664978"/>
          </a:xfrm>
        </p:spPr>
        <p:txBody>
          <a:bodyPr/>
          <a:lstStyle/>
          <a:p>
            <a:r>
              <a:rPr lang="en-US" sz="1800" b="1" dirty="0"/>
              <a:t>Maui Teachers FCU</a:t>
            </a:r>
            <a:br>
              <a:rPr lang="en-US" sz="1800" dirty="0"/>
            </a:br>
            <a:r>
              <a:rPr lang="en-US" sz="1800" dirty="0"/>
              <a:t>Wailuku, HI</a:t>
            </a:r>
          </a:p>
          <a:p>
            <a:r>
              <a:rPr lang="en-US" sz="1800" b="1" dirty="0"/>
              <a:t>Meijer Credit Union</a:t>
            </a:r>
            <a:br>
              <a:rPr lang="en-US" sz="1800" dirty="0"/>
            </a:br>
            <a:r>
              <a:rPr lang="en-US" sz="1800" dirty="0"/>
              <a:t>Grand Rapids, MI</a:t>
            </a:r>
          </a:p>
          <a:p>
            <a:r>
              <a:rPr lang="en-US" sz="1800" b="1" dirty="0"/>
              <a:t>Mission City FCU</a:t>
            </a:r>
            <a:br>
              <a:rPr lang="en-US" sz="1800" dirty="0"/>
            </a:br>
            <a:r>
              <a:rPr lang="en-US" sz="1800" dirty="0"/>
              <a:t>Santa Clara, CA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F9ADF68-9CE0-4C75-8ACE-5D817F5DCE5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022414" y="1752600"/>
            <a:ext cx="3227832" cy="3664978"/>
          </a:xfrm>
        </p:spPr>
        <p:txBody>
          <a:bodyPr/>
          <a:lstStyle/>
          <a:p>
            <a:r>
              <a:rPr lang="en-US" sz="1800" b="1" dirty="0"/>
              <a:t>Partnership Financial CU</a:t>
            </a:r>
            <a:br>
              <a:rPr lang="en-US" sz="1800" dirty="0"/>
            </a:br>
            <a:r>
              <a:rPr lang="en-US" sz="1800" dirty="0"/>
              <a:t>Morton Grove, IL</a:t>
            </a:r>
          </a:p>
          <a:p>
            <a:r>
              <a:rPr lang="en-US" sz="1800" b="1" dirty="0"/>
              <a:t>Rio Grande Valley CU</a:t>
            </a:r>
            <a:br>
              <a:rPr lang="en-US" sz="1800" dirty="0"/>
            </a:br>
            <a:r>
              <a:rPr lang="en-US" sz="1800" dirty="0"/>
              <a:t>Harlingen, TX</a:t>
            </a:r>
          </a:p>
          <a:p>
            <a:endParaRPr lang="en-US" sz="1800" dirty="0"/>
          </a:p>
        </p:txBody>
      </p: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FA80BD51-1F17-440F-99E9-F3F50B1F07F6}"/>
              </a:ext>
            </a:extLst>
          </p:cNvPr>
          <p:cNvGrpSpPr/>
          <p:nvPr/>
        </p:nvGrpSpPr>
        <p:grpSpPr>
          <a:xfrm>
            <a:off x="6662057" y="3466427"/>
            <a:ext cx="5403867" cy="2397361"/>
            <a:chOff x="8012539" y="456292"/>
            <a:chExt cx="3844906" cy="1705747"/>
          </a:xfrm>
          <a:solidFill>
            <a:schemeClr val="tx1"/>
          </a:solidFill>
        </p:grpSpPr>
        <p:grpSp>
          <p:nvGrpSpPr>
            <p:cNvPr id="187" name="Group 4">
              <a:extLst>
                <a:ext uri="{FF2B5EF4-FFF2-40B4-BE49-F238E27FC236}">
                  <a16:creationId xmlns:a16="http://schemas.microsoft.com/office/drawing/2014/main" id="{07BF3D78-323E-4D75-B98C-FF90EFC803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4175" y="456292"/>
              <a:ext cx="3213270" cy="1705747"/>
              <a:chOff x="336" y="1056"/>
              <a:chExt cx="5009" cy="2659"/>
            </a:xfrm>
            <a:grpFill/>
            <a:effectLst/>
          </p:grpSpPr>
          <p:sp>
            <p:nvSpPr>
              <p:cNvPr id="212" name="Freeform 5">
                <a:extLst>
                  <a:ext uri="{FF2B5EF4-FFF2-40B4-BE49-F238E27FC236}">
                    <a16:creationId xmlns:a16="http://schemas.microsoft.com/office/drawing/2014/main" id="{44050A74-73FA-4BE7-B7AA-77E364C7D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0" y="1056"/>
                <a:ext cx="653" cy="3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86" y="0"/>
                  </a:cxn>
                  <a:cxn ang="0">
                    <a:pos x="641" y="259"/>
                  </a:cxn>
                  <a:cxn ang="0">
                    <a:pos x="652" y="346"/>
                  </a:cxn>
                  <a:cxn ang="0">
                    <a:pos x="2" y="346"/>
                  </a:cxn>
                  <a:cxn ang="0">
                    <a:pos x="0" y="0"/>
                  </a:cxn>
                </a:cxnLst>
                <a:rect l="0" t="0" r="r" b="b"/>
                <a:pathLst>
                  <a:path w="653" h="347">
                    <a:moveTo>
                      <a:pt x="0" y="0"/>
                    </a:moveTo>
                    <a:lnTo>
                      <a:pt x="586" y="0"/>
                    </a:lnTo>
                    <a:lnTo>
                      <a:pt x="641" y="259"/>
                    </a:lnTo>
                    <a:lnTo>
                      <a:pt x="652" y="346"/>
                    </a:lnTo>
                    <a:lnTo>
                      <a:pt x="2" y="346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" name="Freeform 6">
                <a:extLst>
                  <a:ext uri="{FF2B5EF4-FFF2-40B4-BE49-F238E27FC236}">
                    <a16:creationId xmlns:a16="http://schemas.microsoft.com/office/drawing/2014/main" id="{549EEB11-D8E6-4BD9-A679-504C6F0C9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1905"/>
                <a:ext cx="284" cy="464"/>
              </a:xfrm>
              <a:custGeom>
                <a:avLst/>
                <a:gdLst/>
                <a:ahLst/>
                <a:cxnLst>
                  <a:cxn ang="0">
                    <a:pos x="52" y="0"/>
                  </a:cxn>
                  <a:cxn ang="0">
                    <a:pos x="75" y="15"/>
                  </a:cxn>
                  <a:cxn ang="0">
                    <a:pos x="115" y="2"/>
                  </a:cxn>
                  <a:cxn ang="0">
                    <a:pos x="283" y="2"/>
                  </a:cxn>
                  <a:cxn ang="0">
                    <a:pos x="283" y="278"/>
                  </a:cxn>
                  <a:cxn ang="0">
                    <a:pos x="179" y="421"/>
                  </a:cxn>
                  <a:cxn ang="0">
                    <a:pos x="0" y="463"/>
                  </a:cxn>
                  <a:cxn ang="0">
                    <a:pos x="13" y="394"/>
                  </a:cxn>
                  <a:cxn ang="0">
                    <a:pos x="52" y="344"/>
                  </a:cxn>
                  <a:cxn ang="0">
                    <a:pos x="52" y="0"/>
                  </a:cxn>
                </a:cxnLst>
                <a:rect l="0" t="0" r="r" b="b"/>
                <a:pathLst>
                  <a:path w="284" h="464">
                    <a:moveTo>
                      <a:pt x="52" y="0"/>
                    </a:moveTo>
                    <a:lnTo>
                      <a:pt x="75" y="15"/>
                    </a:lnTo>
                    <a:lnTo>
                      <a:pt x="115" y="2"/>
                    </a:lnTo>
                    <a:lnTo>
                      <a:pt x="283" y="2"/>
                    </a:lnTo>
                    <a:lnTo>
                      <a:pt x="283" y="278"/>
                    </a:lnTo>
                    <a:lnTo>
                      <a:pt x="179" y="421"/>
                    </a:lnTo>
                    <a:lnTo>
                      <a:pt x="0" y="463"/>
                    </a:lnTo>
                    <a:lnTo>
                      <a:pt x="13" y="394"/>
                    </a:lnTo>
                    <a:lnTo>
                      <a:pt x="52" y="344"/>
                    </a:lnTo>
                    <a:lnTo>
                      <a:pt x="52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" name="Freeform 7">
                <a:extLst>
                  <a:ext uri="{FF2B5EF4-FFF2-40B4-BE49-F238E27FC236}">
                    <a16:creationId xmlns:a16="http://schemas.microsoft.com/office/drawing/2014/main" id="{674F07C5-1338-4151-A175-AE0C63AB4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0" y="1827"/>
                <a:ext cx="487" cy="298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69" y="0"/>
                  </a:cxn>
                  <a:cxn ang="0">
                    <a:pos x="69" y="53"/>
                  </a:cxn>
                  <a:cxn ang="0">
                    <a:pos x="430" y="53"/>
                  </a:cxn>
                  <a:cxn ang="0">
                    <a:pos x="486" y="141"/>
                  </a:cxn>
                  <a:cxn ang="0">
                    <a:pos x="453" y="168"/>
                  </a:cxn>
                  <a:cxn ang="0">
                    <a:pos x="483" y="243"/>
                  </a:cxn>
                  <a:cxn ang="0">
                    <a:pos x="454" y="274"/>
                  </a:cxn>
                  <a:cxn ang="0">
                    <a:pos x="369" y="274"/>
                  </a:cxn>
                  <a:cxn ang="0">
                    <a:pos x="369" y="297"/>
                  </a:cxn>
                  <a:cxn ang="0">
                    <a:pos x="0" y="297"/>
                  </a:cxn>
                  <a:cxn ang="0">
                    <a:pos x="0" y="56"/>
                  </a:cxn>
                </a:cxnLst>
                <a:rect l="0" t="0" r="r" b="b"/>
                <a:pathLst>
                  <a:path w="487" h="298">
                    <a:moveTo>
                      <a:pt x="0" y="56"/>
                    </a:moveTo>
                    <a:lnTo>
                      <a:pt x="69" y="0"/>
                    </a:lnTo>
                    <a:lnTo>
                      <a:pt x="69" y="53"/>
                    </a:lnTo>
                    <a:lnTo>
                      <a:pt x="430" y="53"/>
                    </a:lnTo>
                    <a:lnTo>
                      <a:pt x="486" y="141"/>
                    </a:lnTo>
                    <a:lnTo>
                      <a:pt x="453" y="168"/>
                    </a:lnTo>
                    <a:lnTo>
                      <a:pt x="483" y="243"/>
                    </a:lnTo>
                    <a:lnTo>
                      <a:pt x="454" y="274"/>
                    </a:lnTo>
                    <a:lnTo>
                      <a:pt x="369" y="274"/>
                    </a:lnTo>
                    <a:lnTo>
                      <a:pt x="369" y="297"/>
                    </a:lnTo>
                    <a:lnTo>
                      <a:pt x="0" y="297"/>
                    </a:lnTo>
                    <a:lnTo>
                      <a:pt x="0" y="56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" name="Freeform 8">
                <a:extLst>
                  <a:ext uri="{FF2B5EF4-FFF2-40B4-BE49-F238E27FC236}">
                    <a16:creationId xmlns:a16="http://schemas.microsoft.com/office/drawing/2014/main" id="{964151D7-D0A8-495F-8AE1-093697B83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2429"/>
                <a:ext cx="508" cy="6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7" y="0"/>
                  </a:cxn>
                  <a:cxn ang="0">
                    <a:pos x="507" y="548"/>
                  </a:cxn>
                  <a:cxn ang="0">
                    <a:pos x="176" y="548"/>
                  </a:cxn>
                  <a:cxn ang="0">
                    <a:pos x="84" y="548"/>
                  </a:cxn>
                  <a:cxn ang="0">
                    <a:pos x="84" y="636"/>
                  </a:cxn>
                  <a:cxn ang="0">
                    <a:pos x="0" y="636"/>
                  </a:cxn>
                  <a:cxn ang="0">
                    <a:pos x="0" y="0"/>
                  </a:cxn>
                </a:cxnLst>
                <a:rect l="0" t="0" r="r" b="b"/>
                <a:pathLst>
                  <a:path w="508" h="637">
                    <a:moveTo>
                      <a:pt x="0" y="0"/>
                    </a:moveTo>
                    <a:lnTo>
                      <a:pt x="507" y="0"/>
                    </a:lnTo>
                    <a:lnTo>
                      <a:pt x="507" y="548"/>
                    </a:lnTo>
                    <a:lnTo>
                      <a:pt x="176" y="548"/>
                    </a:lnTo>
                    <a:lnTo>
                      <a:pt x="84" y="548"/>
                    </a:lnTo>
                    <a:lnTo>
                      <a:pt x="84" y="636"/>
                    </a:lnTo>
                    <a:lnTo>
                      <a:pt x="0" y="636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" name="Freeform 73">
                <a:extLst>
                  <a:ext uri="{FF2B5EF4-FFF2-40B4-BE49-F238E27FC236}">
                    <a16:creationId xmlns:a16="http://schemas.microsoft.com/office/drawing/2014/main" id="{C0C3B59A-37F8-4845-9C10-AA030F720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9" y="1521"/>
                <a:ext cx="546" cy="485"/>
              </a:xfrm>
              <a:custGeom>
                <a:avLst/>
                <a:gdLst/>
                <a:ahLst/>
                <a:cxnLst>
                  <a:cxn ang="0">
                    <a:pos x="0" y="305"/>
                  </a:cxn>
                  <a:cxn ang="0">
                    <a:pos x="0" y="356"/>
                  </a:cxn>
                  <a:cxn ang="0">
                    <a:pos x="357" y="356"/>
                  </a:cxn>
                  <a:cxn ang="0">
                    <a:pos x="415" y="444"/>
                  </a:cxn>
                  <a:cxn ang="0">
                    <a:pos x="482" y="457"/>
                  </a:cxn>
                  <a:cxn ang="0">
                    <a:pos x="484" y="484"/>
                  </a:cxn>
                  <a:cxn ang="0">
                    <a:pos x="531" y="447"/>
                  </a:cxn>
                  <a:cxn ang="0">
                    <a:pos x="545" y="284"/>
                  </a:cxn>
                  <a:cxn ang="0">
                    <a:pos x="545" y="173"/>
                  </a:cxn>
                  <a:cxn ang="0">
                    <a:pos x="524" y="156"/>
                  </a:cxn>
                  <a:cxn ang="0">
                    <a:pos x="534" y="0"/>
                  </a:cxn>
                  <a:cxn ang="0">
                    <a:pos x="417" y="0"/>
                  </a:cxn>
                  <a:cxn ang="0">
                    <a:pos x="292" y="124"/>
                  </a:cxn>
                  <a:cxn ang="0">
                    <a:pos x="313" y="165"/>
                  </a:cxn>
                  <a:cxn ang="0">
                    <a:pos x="235" y="221"/>
                  </a:cxn>
                  <a:cxn ang="0">
                    <a:pos x="140" y="208"/>
                  </a:cxn>
                  <a:cxn ang="0">
                    <a:pos x="55" y="208"/>
                  </a:cxn>
                  <a:cxn ang="0">
                    <a:pos x="36" y="266"/>
                  </a:cxn>
                  <a:cxn ang="0">
                    <a:pos x="0" y="305"/>
                  </a:cxn>
                </a:cxnLst>
                <a:rect l="0" t="0" r="r" b="b"/>
                <a:pathLst>
                  <a:path w="546" h="485">
                    <a:moveTo>
                      <a:pt x="0" y="305"/>
                    </a:moveTo>
                    <a:lnTo>
                      <a:pt x="0" y="356"/>
                    </a:lnTo>
                    <a:lnTo>
                      <a:pt x="357" y="356"/>
                    </a:lnTo>
                    <a:lnTo>
                      <a:pt x="415" y="444"/>
                    </a:lnTo>
                    <a:lnTo>
                      <a:pt x="482" y="457"/>
                    </a:lnTo>
                    <a:lnTo>
                      <a:pt x="484" y="484"/>
                    </a:lnTo>
                    <a:lnTo>
                      <a:pt x="531" y="447"/>
                    </a:lnTo>
                    <a:lnTo>
                      <a:pt x="545" y="284"/>
                    </a:lnTo>
                    <a:lnTo>
                      <a:pt x="545" y="173"/>
                    </a:lnTo>
                    <a:lnTo>
                      <a:pt x="524" y="156"/>
                    </a:lnTo>
                    <a:lnTo>
                      <a:pt x="534" y="0"/>
                    </a:lnTo>
                    <a:lnTo>
                      <a:pt x="417" y="0"/>
                    </a:lnTo>
                    <a:lnTo>
                      <a:pt x="292" y="124"/>
                    </a:lnTo>
                    <a:lnTo>
                      <a:pt x="313" y="165"/>
                    </a:lnTo>
                    <a:lnTo>
                      <a:pt x="235" y="221"/>
                    </a:lnTo>
                    <a:lnTo>
                      <a:pt x="140" y="208"/>
                    </a:lnTo>
                    <a:lnTo>
                      <a:pt x="55" y="208"/>
                    </a:lnTo>
                    <a:lnTo>
                      <a:pt x="36" y="266"/>
                    </a:lnTo>
                    <a:lnTo>
                      <a:pt x="0" y="305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" name="Freeform 74">
                <a:extLst>
                  <a:ext uri="{FF2B5EF4-FFF2-40B4-BE49-F238E27FC236}">
                    <a16:creationId xmlns:a16="http://schemas.microsoft.com/office/drawing/2014/main" id="{0AFE6C0A-A94F-4BD1-888E-798AD3E9FD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2" y="1524"/>
                <a:ext cx="204" cy="24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03" y="0"/>
                  </a:cxn>
                  <a:cxn ang="0">
                    <a:pos x="195" y="60"/>
                  </a:cxn>
                  <a:cxn ang="0">
                    <a:pos x="161" y="73"/>
                  </a:cxn>
                  <a:cxn ang="0">
                    <a:pos x="108" y="247"/>
                  </a:cxn>
                  <a:cxn ang="0">
                    <a:pos x="23" y="247"/>
                  </a:cxn>
                  <a:cxn ang="0">
                    <a:pos x="23" y="169"/>
                  </a:cxn>
                  <a:cxn ang="0">
                    <a:pos x="0" y="152"/>
                  </a:cxn>
                  <a:cxn ang="0">
                    <a:pos x="13" y="0"/>
                  </a:cxn>
                </a:cxnLst>
                <a:rect l="0" t="0" r="r" b="b"/>
                <a:pathLst>
                  <a:path w="204" h="248">
                    <a:moveTo>
                      <a:pt x="13" y="0"/>
                    </a:moveTo>
                    <a:lnTo>
                      <a:pt x="203" y="0"/>
                    </a:lnTo>
                    <a:lnTo>
                      <a:pt x="195" y="60"/>
                    </a:lnTo>
                    <a:lnTo>
                      <a:pt x="161" y="73"/>
                    </a:lnTo>
                    <a:lnTo>
                      <a:pt x="108" y="247"/>
                    </a:lnTo>
                    <a:lnTo>
                      <a:pt x="23" y="247"/>
                    </a:lnTo>
                    <a:lnTo>
                      <a:pt x="23" y="169"/>
                    </a:lnTo>
                    <a:lnTo>
                      <a:pt x="0" y="152"/>
                    </a:lnTo>
                    <a:lnTo>
                      <a:pt x="13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Freeform 75">
                <a:extLst>
                  <a:ext uri="{FF2B5EF4-FFF2-40B4-BE49-F238E27FC236}">
                    <a16:creationId xmlns:a16="http://schemas.microsoft.com/office/drawing/2014/main" id="{A1C5C577-7182-4533-B1FC-786B989E1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0" y="1437"/>
                <a:ext cx="153" cy="335"/>
              </a:xfrm>
              <a:custGeom>
                <a:avLst/>
                <a:gdLst/>
                <a:ahLst/>
                <a:cxnLst>
                  <a:cxn ang="0">
                    <a:pos x="94" y="87"/>
                  </a:cxn>
                  <a:cxn ang="0">
                    <a:pos x="152" y="0"/>
                  </a:cxn>
                  <a:cxn ang="0">
                    <a:pos x="152" y="305"/>
                  </a:cxn>
                  <a:cxn ang="0">
                    <a:pos x="96" y="334"/>
                  </a:cxn>
                  <a:cxn ang="0">
                    <a:pos x="0" y="331"/>
                  </a:cxn>
                  <a:cxn ang="0">
                    <a:pos x="52" y="163"/>
                  </a:cxn>
                  <a:cxn ang="0">
                    <a:pos x="89" y="148"/>
                  </a:cxn>
                  <a:cxn ang="0">
                    <a:pos x="94" y="87"/>
                  </a:cxn>
                </a:cxnLst>
                <a:rect l="0" t="0" r="r" b="b"/>
                <a:pathLst>
                  <a:path w="153" h="335">
                    <a:moveTo>
                      <a:pt x="94" y="87"/>
                    </a:moveTo>
                    <a:lnTo>
                      <a:pt x="152" y="0"/>
                    </a:lnTo>
                    <a:lnTo>
                      <a:pt x="152" y="305"/>
                    </a:lnTo>
                    <a:lnTo>
                      <a:pt x="96" y="334"/>
                    </a:lnTo>
                    <a:lnTo>
                      <a:pt x="0" y="331"/>
                    </a:lnTo>
                    <a:lnTo>
                      <a:pt x="52" y="163"/>
                    </a:lnTo>
                    <a:lnTo>
                      <a:pt x="89" y="148"/>
                    </a:lnTo>
                    <a:lnTo>
                      <a:pt x="94" y="87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Freeform 76">
                <a:extLst>
                  <a:ext uri="{FF2B5EF4-FFF2-40B4-BE49-F238E27FC236}">
                    <a16:creationId xmlns:a16="http://schemas.microsoft.com/office/drawing/2014/main" id="{3E68978D-692B-4004-841A-5EB1DF682E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2" y="1251"/>
                <a:ext cx="323" cy="490"/>
              </a:xfrm>
              <a:custGeom>
                <a:avLst/>
                <a:gdLst/>
                <a:ahLst/>
                <a:cxnLst>
                  <a:cxn ang="0">
                    <a:pos x="0" y="190"/>
                  </a:cxn>
                  <a:cxn ang="0">
                    <a:pos x="0" y="489"/>
                  </a:cxn>
                  <a:cxn ang="0">
                    <a:pos x="76" y="445"/>
                  </a:cxn>
                  <a:cxn ang="0">
                    <a:pos x="81" y="407"/>
                  </a:cxn>
                  <a:cxn ang="0">
                    <a:pos x="322" y="232"/>
                  </a:cxn>
                  <a:cxn ang="0">
                    <a:pos x="308" y="166"/>
                  </a:cxn>
                  <a:cxn ang="0">
                    <a:pos x="266" y="148"/>
                  </a:cxn>
                  <a:cxn ang="0">
                    <a:pos x="237" y="7"/>
                  </a:cxn>
                  <a:cxn ang="0">
                    <a:pos x="173" y="26"/>
                  </a:cxn>
                  <a:cxn ang="0">
                    <a:pos x="139" y="0"/>
                  </a:cxn>
                  <a:cxn ang="0">
                    <a:pos x="76" y="49"/>
                  </a:cxn>
                  <a:cxn ang="0">
                    <a:pos x="0" y="190"/>
                  </a:cxn>
                </a:cxnLst>
                <a:rect l="0" t="0" r="r" b="b"/>
                <a:pathLst>
                  <a:path w="323" h="490">
                    <a:moveTo>
                      <a:pt x="0" y="190"/>
                    </a:moveTo>
                    <a:lnTo>
                      <a:pt x="0" y="489"/>
                    </a:lnTo>
                    <a:lnTo>
                      <a:pt x="76" y="445"/>
                    </a:lnTo>
                    <a:lnTo>
                      <a:pt x="81" y="407"/>
                    </a:lnTo>
                    <a:lnTo>
                      <a:pt x="322" y="232"/>
                    </a:lnTo>
                    <a:lnTo>
                      <a:pt x="308" y="166"/>
                    </a:lnTo>
                    <a:lnTo>
                      <a:pt x="266" y="148"/>
                    </a:lnTo>
                    <a:lnTo>
                      <a:pt x="237" y="7"/>
                    </a:lnTo>
                    <a:lnTo>
                      <a:pt x="173" y="26"/>
                    </a:lnTo>
                    <a:lnTo>
                      <a:pt x="139" y="0"/>
                    </a:lnTo>
                    <a:lnTo>
                      <a:pt x="76" y="49"/>
                    </a:lnTo>
                    <a:lnTo>
                      <a:pt x="0" y="19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" name="Freeform 77">
                <a:extLst>
                  <a:ext uri="{FF2B5EF4-FFF2-40B4-BE49-F238E27FC236}">
                    <a16:creationId xmlns:a16="http://schemas.microsoft.com/office/drawing/2014/main" id="{434C4800-F720-46C5-8A66-72ECB347C2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9" y="1750"/>
                <a:ext cx="313" cy="180"/>
              </a:xfrm>
              <a:custGeom>
                <a:avLst/>
                <a:gdLst/>
                <a:ahLst/>
                <a:cxnLst>
                  <a:cxn ang="0">
                    <a:pos x="7" y="21"/>
                  </a:cxn>
                  <a:cxn ang="0">
                    <a:pos x="188" y="21"/>
                  </a:cxn>
                  <a:cxn ang="0">
                    <a:pos x="233" y="0"/>
                  </a:cxn>
                  <a:cxn ang="0">
                    <a:pos x="254" y="47"/>
                  </a:cxn>
                  <a:cxn ang="0">
                    <a:pos x="225" y="76"/>
                  </a:cxn>
                  <a:cxn ang="0">
                    <a:pos x="265" y="152"/>
                  </a:cxn>
                  <a:cxn ang="0">
                    <a:pos x="312" y="152"/>
                  </a:cxn>
                  <a:cxn ang="0">
                    <a:pos x="246" y="179"/>
                  </a:cxn>
                  <a:cxn ang="0">
                    <a:pos x="185" y="118"/>
                  </a:cxn>
                  <a:cxn ang="0">
                    <a:pos x="0" y="118"/>
                  </a:cxn>
                  <a:cxn ang="0">
                    <a:pos x="7" y="21"/>
                  </a:cxn>
                </a:cxnLst>
                <a:rect l="0" t="0" r="r" b="b"/>
                <a:pathLst>
                  <a:path w="313" h="180">
                    <a:moveTo>
                      <a:pt x="7" y="21"/>
                    </a:moveTo>
                    <a:lnTo>
                      <a:pt x="188" y="21"/>
                    </a:lnTo>
                    <a:lnTo>
                      <a:pt x="233" y="0"/>
                    </a:lnTo>
                    <a:lnTo>
                      <a:pt x="254" y="47"/>
                    </a:lnTo>
                    <a:lnTo>
                      <a:pt x="225" y="76"/>
                    </a:lnTo>
                    <a:lnTo>
                      <a:pt x="265" y="152"/>
                    </a:lnTo>
                    <a:lnTo>
                      <a:pt x="312" y="152"/>
                    </a:lnTo>
                    <a:lnTo>
                      <a:pt x="246" y="179"/>
                    </a:lnTo>
                    <a:lnTo>
                      <a:pt x="185" y="118"/>
                    </a:lnTo>
                    <a:lnTo>
                      <a:pt x="0" y="118"/>
                    </a:lnTo>
                    <a:lnTo>
                      <a:pt x="7" y="21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" name="Freeform 78">
                <a:extLst>
                  <a:ext uri="{FF2B5EF4-FFF2-40B4-BE49-F238E27FC236}">
                    <a16:creationId xmlns:a16="http://schemas.microsoft.com/office/drawing/2014/main" id="{6A63B90F-F097-4DED-9E40-A5150D0E72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3" y="1869"/>
                <a:ext cx="64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2" y="0"/>
                  </a:cxn>
                  <a:cxn ang="0">
                    <a:pos x="63" y="22"/>
                  </a:cxn>
                  <a:cxn ang="0">
                    <a:pos x="39" y="72"/>
                  </a:cxn>
                  <a:cxn ang="0">
                    <a:pos x="0" y="78"/>
                  </a:cxn>
                  <a:cxn ang="0">
                    <a:pos x="0" y="0"/>
                  </a:cxn>
                </a:cxnLst>
                <a:rect l="0" t="0" r="r" b="b"/>
                <a:pathLst>
                  <a:path w="64" h="79">
                    <a:moveTo>
                      <a:pt x="0" y="0"/>
                    </a:moveTo>
                    <a:lnTo>
                      <a:pt x="42" y="0"/>
                    </a:lnTo>
                    <a:lnTo>
                      <a:pt x="63" y="22"/>
                    </a:lnTo>
                    <a:lnTo>
                      <a:pt x="39" y="72"/>
                    </a:lnTo>
                    <a:lnTo>
                      <a:pt x="0" y="78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" name="Freeform 79">
                <a:extLst>
                  <a:ext uri="{FF2B5EF4-FFF2-40B4-BE49-F238E27FC236}">
                    <a16:creationId xmlns:a16="http://schemas.microsoft.com/office/drawing/2014/main" id="{76C836FB-5B0C-476A-B343-763033127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2" y="1867"/>
                <a:ext cx="152" cy="104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51" y="0"/>
                  </a:cxn>
                  <a:cxn ang="0">
                    <a:pos x="151" y="81"/>
                  </a:cxn>
                  <a:cxn ang="0">
                    <a:pos x="0" y="103"/>
                  </a:cxn>
                  <a:cxn ang="0">
                    <a:pos x="7" y="0"/>
                  </a:cxn>
                </a:cxnLst>
                <a:rect l="0" t="0" r="r" b="b"/>
                <a:pathLst>
                  <a:path w="152" h="104">
                    <a:moveTo>
                      <a:pt x="7" y="0"/>
                    </a:moveTo>
                    <a:lnTo>
                      <a:pt x="151" y="0"/>
                    </a:lnTo>
                    <a:lnTo>
                      <a:pt x="151" y="81"/>
                    </a:lnTo>
                    <a:lnTo>
                      <a:pt x="0" y="103"/>
                    </a:lnTo>
                    <a:lnTo>
                      <a:pt x="7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Freeform 80">
                <a:extLst>
                  <a:ext uri="{FF2B5EF4-FFF2-40B4-BE49-F238E27FC236}">
                    <a16:creationId xmlns:a16="http://schemas.microsoft.com/office/drawing/2014/main" id="{D30C3A2B-136D-4A7D-8D75-782B11AB22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7" y="1970"/>
                <a:ext cx="131" cy="249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28" y="27"/>
                  </a:cxn>
                  <a:cxn ang="0">
                    <a:pos x="55" y="99"/>
                  </a:cxn>
                  <a:cxn ang="0">
                    <a:pos x="28" y="133"/>
                  </a:cxn>
                  <a:cxn ang="0">
                    <a:pos x="0" y="170"/>
                  </a:cxn>
                  <a:cxn ang="0">
                    <a:pos x="55" y="248"/>
                  </a:cxn>
                  <a:cxn ang="0">
                    <a:pos x="113" y="170"/>
                  </a:cxn>
                  <a:cxn ang="0">
                    <a:pos x="130" y="83"/>
                  </a:cxn>
                  <a:cxn ang="0">
                    <a:pos x="109" y="80"/>
                  </a:cxn>
                  <a:cxn ang="0">
                    <a:pos x="128" y="35"/>
                  </a:cxn>
                  <a:cxn ang="0">
                    <a:pos x="124" y="10"/>
                  </a:cxn>
                  <a:cxn ang="0">
                    <a:pos x="59" y="0"/>
                  </a:cxn>
                </a:cxnLst>
                <a:rect l="0" t="0" r="r" b="b"/>
                <a:pathLst>
                  <a:path w="131" h="249">
                    <a:moveTo>
                      <a:pt x="59" y="0"/>
                    </a:moveTo>
                    <a:lnTo>
                      <a:pt x="28" y="27"/>
                    </a:lnTo>
                    <a:lnTo>
                      <a:pt x="55" y="99"/>
                    </a:lnTo>
                    <a:lnTo>
                      <a:pt x="28" y="133"/>
                    </a:lnTo>
                    <a:lnTo>
                      <a:pt x="0" y="170"/>
                    </a:lnTo>
                    <a:lnTo>
                      <a:pt x="55" y="248"/>
                    </a:lnTo>
                    <a:lnTo>
                      <a:pt x="113" y="170"/>
                    </a:lnTo>
                    <a:lnTo>
                      <a:pt x="130" y="83"/>
                    </a:lnTo>
                    <a:lnTo>
                      <a:pt x="109" y="80"/>
                    </a:lnTo>
                    <a:lnTo>
                      <a:pt x="128" y="35"/>
                    </a:lnTo>
                    <a:lnTo>
                      <a:pt x="124" y="10"/>
                    </a:lnTo>
                    <a:lnTo>
                      <a:pt x="59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" name="Freeform 81">
                <a:extLst>
                  <a:ext uri="{FF2B5EF4-FFF2-40B4-BE49-F238E27FC236}">
                    <a16:creationId xmlns:a16="http://schemas.microsoft.com/office/drawing/2014/main" id="{DD52B7E8-AA42-4956-A0A0-B813CA8AB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0" y="2099"/>
                <a:ext cx="101" cy="176"/>
              </a:xfrm>
              <a:custGeom>
                <a:avLst/>
                <a:gdLst/>
                <a:ahLst/>
                <a:cxnLst>
                  <a:cxn ang="0">
                    <a:pos x="85" y="0"/>
                  </a:cxn>
                  <a:cxn ang="0">
                    <a:pos x="0" y="0"/>
                  </a:cxn>
                  <a:cxn ang="0">
                    <a:pos x="0" y="175"/>
                  </a:cxn>
                  <a:cxn ang="0">
                    <a:pos x="83" y="175"/>
                  </a:cxn>
                  <a:cxn ang="0">
                    <a:pos x="100" y="147"/>
                  </a:cxn>
                  <a:cxn ang="0">
                    <a:pos x="57" y="92"/>
                  </a:cxn>
                  <a:cxn ang="0">
                    <a:pos x="58" y="43"/>
                  </a:cxn>
                  <a:cxn ang="0">
                    <a:pos x="85" y="0"/>
                  </a:cxn>
                </a:cxnLst>
                <a:rect l="0" t="0" r="r" b="b"/>
                <a:pathLst>
                  <a:path w="101" h="176">
                    <a:moveTo>
                      <a:pt x="85" y="0"/>
                    </a:moveTo>
                    <a:lnTo>
                      <a:pt x="0" y="0"/>
                    </a:lnTo>
                    <a:lnTo>
                      <a:pt x="0" y="175"/>
                    </a:lnTo>
                    <a:lnTo>
                      <a:pt x="83" y="175"/>
                    </a:lnTo>
                    <a:lnTo>
                      <a:pt x="100" y="147"/>
                    </a:lnTo>
                    <a:lnTo>
                      <a:pt x="57" y="92"/>
                    </a:lnTo>
                    <a:lnTo>
                      <a:pt x="58" y="43"/>
                    </a:lnTo>
                    <a:lnTo>
                      <a:pt x="85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" name="Freeform 82">
                <a:extLst>
                  <a:ext uri="{FF2B5EF4-FFF2-40B4-BE49-F238E27FC236}">
                    <a16:creationId xmlns:a16="http://schemas.microsoft.com/office/drawing/2014/main" id="{4A641431-42F4-45DD-9F5E-61FE60F24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" y="2124"/>
                <a:ext cx="378" cy="2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2" y="0"/>
                  </a:cxn>
                  <a:cxn ang="0">
                    <a:pos x="292" y="151"/>
                  </a:cxn>
                  <a:cxn ang="0">
                    <a:pos x="377" y="151"/>
                  </a:cxn>
                  <a:cxn ang="0">
                    <a:pos x="329" y="243"/>
                  </a:cxn>
                  <a:cxn ang="0">
                    <a:pos x="229" y="216"/>
                  </a:cxn>
                  <a:cxn ang="0">
                    <a:pos x="196" y="95"/>
                  </a:cxn>
                  <a:cxn ang="0">
                    <a:pos x="184" y="66"/>
                  </a:cxn>
                  <a:cxn ang="0">
                    <a:pos x="113" y="44"/>
                  </a:cxn>
                  <a:cxn ang="0">
                    <a:pos x="0" y="98"/>
                  </a:cxn>
                  <a:cxn ang="0">
                    <a:pos x="0" y="0"/>
                  </a:cxn>
                </a:cxnLst>
                <a:rect l="0" t="0" r="r" b="b"/>
                <a:pathLst>
                  <a:path w="378" h="244">
                    <a:moveTo>
                      <a:pt x="0" y="0"/>
                    </a:moveTo>
                    <a:lnTo>
                      <a:pt x="292" y="0"/>
                    </a:lnTo>
                    <a:lnTo>
                      <a:pt x="292" y="151"/>
                    </a:lnTo>
                    <a:lnTo>
                      <a:pt x="377" y="151"/>
                    </a:lnTo>
                    <a:lnTo>
                      <a:pt x="329" y="243"/>
                    </a:lnTo>
                    <a:lnTo>
                      <a:pt x="229" y="216"/>
                    </a:lnTo>
                    <a:lnTo>
                      <a:pt x="196" y="95"/>
                    </a:lnTo>
                    <a:lnTo>
                      <a:pt x="184" y="66"/>
                    </a:lnTo>
                    <a:lnTo>
                      <a:pt x="113" y="44"/>
                    </a:lnTo>
                    <a:lnTo>
                      <a:pt x="0" y="98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" name="Freeform 83">
                <a:extLst>
                  <a:ext uri="{FF2B5EF4-FFF2-40B4-BE49-F238E27FC236}">
                    <a16:creationId xmlns:a16="http://schemas.microsoft.com/office/drawing/2014/main" id="{B612DA01-E26E-4BCE-A640-04C4F88CA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7" y="2103"/>
                <a:ext cx="635" cy="3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99" y="0"/>
                  </a:cxn>
                  <a:cxn ang="0">
                    <a:pos x="618" y="22"/>
                  </a:cxn>
                  <a:cxn ang="0">
                    <a:pos x="592" y="51"/>
                  </a:cxn>
                  <a:cxn ang="0">
                    <a:pos x="634" y="90"/>
                  </a:cxn>
                  <a:cxn ang="0">
                    <a:pos x="634" y="329"/>
                  </a:cxn>
                  <a:cxn ang="0">
                    <a:pos x="0" y="329"/>
                  </a:cxn>
                  <a:cxn ang="0">
                    <a:pos x="0" y="0"/>
                  </a:cxn>
                </a:cxnLst>
                <a:rect l="0" t="0" r="r" b="b"/>
                <a:pathLst>
                  <a:path w="635" h="330">
                    <a:moveTo>
                      <a:pt x="0" y="0"/>
                    </a:moveTo>
                    <a:lnTo>
                      <a:pt x="599" y="0"/>
                    </a:lnTo>
                    <a:lnTo>
                      <a:pt x="618" y="22"/>
                    </a:lnTo>
                    <a:lnTo>
                      <a:pt x="592" y="51"/>
                    </a:lnTo>
                    <a:lnTo>
                      <a:pt x="634" y="90"/>
                    </a:lnTo>
                    <a:lnTo>
                      <a:pt x="634" y="329"/>
                    </a:lnTo>
                    <a:lnTo>
                      <a:pt x="0" y="329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" name="Freeform 84">
                <a:extLst>
                  <a:ext uri="{FF2B5EF4-FFF2-40B4-BE49-F238E27FC236}">
                    <a16:creationId xmlns:a16="http://schemas.microsoft.com/office/drawing/2014/main" id="{EDCB0200-2CC8-49B3-B85A-A4D4A07CB6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4" y="1402"/>
                <a:ext cx="662" cy="4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47" y="0"/>
                  </a:cxn>
                  <a:cxn ang="0">
                    <a:pos x="647" y="32"/>
                  </a:cxn>
                  <a:cxn ang="0">
                    <a:pos x="619" y="66"/>
                  </a:cxn>
                  <a:cxn ang="0">
                    <a:pos x="661" y="116"/>
                  </a:cxn>
                  <a:cxn ang="0">
                    <a:pos x="661" y="297"/>
                  </a:cxn>
                  <a:cxn ang="0">
                    <a:pos x="632" y="297"/>
                  </a:cxn>
                  <a:cxn ang="0">
                    <a:pos x="632" y="417"/>
                  </a:cxn>
                  <a:cxn ang="0">
                    <a:pos x="519" y="380"/>
                  </a:cxn>
                  <a:cxn ang="0">
                    <a:pos x="473" y="352"/>
                  </a:cxn>
                  <a:cxn ang="0">
                    <a:pos x="0" y="352"/>
                  </a:cxn>
                  <a:cxn ang="0">
                    <a:pos x="0" y="0"/>
                  </a:cxn>
                </a:cxnLst>
                <a:rect l="0" t="0" r="r" b="b"/>
                <a:pathLst>
                  <a:path w="662" h="418">
                    <a:moveTo>
                      <a:pt x="0" y="0"/>
                    </a:moveTo>
                    <a:lnTo>
                      <a:pt x="647" y="0"/>
                    </a:lnTo>
                    <a:lnTo>
                      <a:pt x="647" y="32"/>
                    </a:lnTo>
                    <a:lnTo>
                      <a:pt x="619" y="66"/>
                    </a:lnTo>
                    <a:lnTo>
                      <a:pt x="661" y="116"/>
                    </a:lnTo>
                    <a:lnTo>
                      <a:pt x="661" y="297"/>
                    </a:lnTo>
                    <a:lnTo>
                      <a:pt x="632" y="297"/>
                    </a:lnTo>
                    <a:lnTo>
                      <a:pt x="632" y="417"/>
                    </a:lnTo>
                    <a:lnTo>
                      <a:pt x="519" y="380"/>
                    </a:lnTo>
                    <a:lnTo>
                      <a:pt x="473" y="352"/>
                    </a:lnTo>
                    <a:lnTo>
                      <a:pt x="0" y="352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" name="Freeform 85">
                <a:extLst>
                  <a:ext uri="{FF2B5EF4-FFF2-40B4-BE49-F238E27FC236}">
                    <a16:creationId xmlns:a16="http://schemas.microsoft.com/office/drawing/2014/main" id="{A35F7868-DD87-4FE9-8491-F660499CD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1700"/>
                <a:ext cx="577" cy="32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0" y="0"/>
                  </a:cxn>
                  <a:cxn ang="0">
                    <a:pos x="506" y="36"/>
                  </a:cxn>
                  <a:cxn ang="0">
                    <a:pos x="503" y="81"/>
                  </a:cxn>
                  <a:cxn ang="0">
                    <a:pos x="551" y="126"/>
                  </a:cxn>
                  <a:cxn ang="0">
                    <a:pos x="576" y="180"/>
                  </a:cxn>
                  <a:cxn ang="0">
                    <a:pos x="506" y="231"/>
                  </a:cxn>
                  <a:cxn ang="0">
                    <a:pos x="519" y="265"/>
                  </a:cxn>
                  <a:cxn ang="0">
                    <a:pos x="461" y="326"/>
                  </a:cxn>
                  <a:cxn ang="0">
                    <a:pos x="68" y="326"/>
                  </a:cxn>
                  <a:cxn ang="0">
                    <a:pos x="0" y="118"/>
                  </a:cxn>
                  <a:cxn ang="0">
                    <a:pos x="0" y="0"/>
                  </a:cxn>
                </a:cxnLst>
                <a:rect l="0" t="0" r="r" b="b"/>
                <a:pathLst>
                  <a:path w="577" h="327">
                    <a:moveTo>
                      <a:pt x="0" y="0"/>
                    </a:moveTo>
                    <a:lnTo>
                      <a:pt x="490" y="0"/>
                    </a:lnTo>
                    <a:lnTo>
                      <a:pt x="506" y="36"/>
                    </a:lnTo>
                    <a:lnTo>
                      <a:pt x="503" y="81"/>
                    </a:lnTo>
                    <a:lnTo>
                      <a:pt x="551" y="126"/>
                    </a:lnTo>
                    <a:lnTo>
                      <a:pt x="576" y="180"/>
                    </a:lnTo>
                    <a:lnTo>
                      <a:pt x="506" y="231"/>
                    </a:lnTo>
                    <a:lnTo>
                      <a:pt x="519" y="265"/>
                    </a:lnTo>
                    <a:lnTo>
                      <a:pt x="461" y="326"/>
                    </a:lnTo>
                    <a:lnTo>
                      <a:pt x="68" y="326"/>
                    </a:lnTo>
                    <a:lnTo>
                      <a:pt x="0" y="118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" name="Freeform 86">
                <a:extLst>
                  <a:ext uri="{FF2B5EF4-FFF2-40B4-BE49-F238E27FC236}">
                    <a16:creationId xmlns:a16="http://schemas.microsoft.com/office/drawing/2014/main" id="{F561C6D5-EA09-4477-AE0A-04387400D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7" y="1056"/>
                <a:ext cx="591" cy="6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7" y="0"/>
                  </a:cxn>
                  <a:cxn ang="0">
                    <a:pos x="590" y="78"/>
                  </a:cxn>
                  <a:cxn ang="0">
                    <a:pos x="454" y="204"/>
                  </a:cxn>
                  <a:cxn ang="0">
                    <a:pos x="398" y="397"/>
                  </a:cxn>
                  <a:cxn ang="0">
                    <a:pos x="398" y="500"/>
                  </a:cxn>
                  <a:cxn ang="0">
                    <a:pos x="532" y="598"/>
                  </a:cxn>
                  <a:cxn ang="0">
                    <a:pos x="540" y="647"/>
                  </a:cxn>
                  <a:cxn ang="0">
                    <a:pos x="78" y="647"/>
                  </a:cxn>
                  <a:cxn ang="0">
                    <a:pos x="78" y="460"/>
                  </a:cxn>
                  <a:cxn ang="0">
                    <a:pos x="39" y="413"/>
                  </a:cxn>
                  <a:cxn ang="0">
                    <a:pos x="65" y="384"/>
                  </a:cxn>
                  <a:cxn ang="0">
                    <a:pos x="65" y="343"/>
                  </a:cxn>
                  <a:cxn ang="0">
                    <a:pos x="49" y="230"/>
                  </a:cxn>
                  <a:cxn ang="0">
                    <a:pos x="0" y="0"/>
                  </a:cxn>
                </a:cxnLst>
                <a:rect l="0" t="0" r="r" b="b"/>
                <a:pathLst>
                  <a:path w="591" h="648">
                    <a:moveTo>
                      <a:pt x="0" y="0"/>
                    </a:moveTo>
                    <a:lnTo>
                      <a:pt x="197" y="0"/>
                    </a:lnTo>
                    <a:lnTo>
                      <a:pt x="590" y="78"/>
                    </a:lnTo>
                    <a:lnTo>
                      <a:pt x="454" y="204"/>
                    </a:lnTo>
                    <a:lnTo>
                      <a:pt x="398" y="397"/>
                    </a:lnTo>
                    <a:lnTo>
                      <a:pt x="398" y="500"/>
                    </a:lnTo>
                    <a:lnTo>
                      <a:pt x="532" y="598"/>
                    </a:lnTo>
                    <a:lnTo>
                      <a:pt x="540" y="647"/>
                    </a:lnTo>
                    <a:lnTo>
                      <a:pt x="78" y="647"/>
                    </a:lnTo>
                    <a:lnTo>
                      <a:pt x="78" y="460"/>
                    </a:lnTo>
                    <a:lnTo>
                      <a:pt x="39" y="413"/>
                    </a:lnTo>
                    <a:lnTo>
                      <a:pt x="65" y="384"/>
                    </a:lnTo>
                    <a:lnTo>
                      <a:pt x="65" y="343"/>
                    </a:lnTo>
                    <a:lnTo>
                      <a:pt x="49" y="230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Freeform 87">
                <a:extLst>
                  <a:ext uri="{FF2B5EF4-FFF2-40B4-BE49-F238E27FC236}">
                    <a16:creationId xmlns:a16="http://schemas.microsoft.com/office/drawing/2014/main" id="{BFA73E1D-5036-4059-A906-3226707EAB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" y="1296"/>
                <a:ext cx="516" cy="529"/>
              </a:xfrm>
              <a:custGeom>
                <a:avLst/>
                <a:gdLst/>
                <a:ahLst/>
                <a:cxnLst>
                  <a:cxn ang="0">
                    <a:pos x="31" y="39"/>
                  </a:cxn>
                  <a:cxn ang="0">
                    <a:pos x="162" y="0"/>
                  </a:cxn>
                  <a:cxn ang="0">
                    <a:pos x="189" y="49"/>
                  </a:cxn>
                  <a:cxn ang="0">
                    <a:pos x="366" y="137"/>
                  </a:cxn>
                  <a:cxn ang="0">
                    <a:pos x="407" y="187"/>
                  </a:cxn>
                  <a:cxn ang="0">
                    <a:pos x="420" y="236"/>
                  </a:cxn>
                  <a:cxn ang="0">
                    <a:pos x="488" y="224"/>
                  </a:cxn>
                  <a:cxn ang="0">
                    <a:pos x="515" y="246"/>
                  </a:cxn>
                  <a:cxn ang="0">
                    <a:pos x="457" y="330"/>
                  </a:cxn>
                  <a:cxn ang="0">
                    <a:pos x="428" y="528"/>
                  </a:cxn>
                  <a:cxn ang="0">
                    <a:pos x="199" y="528"/>
                  </a:cxn>
                  <a:cxn ang="0">
                    <a:pos x="155" y="491"/>
                  </a:cxn>
                  <a:cxn ang="0">
                    <a:pos x="157" y="443"/>
                  </a:cxn>
                  <a:cxn ang="0">
                    <a:pos x="139" y="400"/>
                  </a:cxn>
                  <a:cxn ang="0">
                    <a:pos x="134" y="357"/>
                  </a:cxn>
                  <a:cxn ang="0">
                    <a:pos x="0" y="260"/>
                  </a:cxn>
                  <a:cxn ang="0">
                    <a:pos x="0" y="161"/>
                  </a:cxn>
                  <a:cxn ang="0">
                    <a:pos x="31" y="39"/>
                  </a:cxn>
                </a:cxnLst>
                <a:rect l="0" t="0" r="r" b="b"/>
                <a:pathLst>
                  <a:path w="516" h="529">
                    <a:moveTo>
                      <a:pt x="31" y="39"/>
                    </a:moveTo>
                    <a:lnTo>
                      <a:pt x="162" y="0"/>
                    </a:lnTo>
                    <a:lnTo>
                      <a:pt x="189" y="49"/>
                    </a:lnTo>
                    <a:lnTo>
                      <a:pt x="366" y="137"/>
                    </a:lnTo>
                    <a:lnTo>
                      <a:pt x="407" y="187"/>
                    </a:lnTo>
                    <a:lnTo>
                      <a:pt x="420" y="236"/>
                    </a:lnTo>
                    <a:lnTo>
                      <a:pt x="488" y="224"/>
                    </a:lnTo>
                    <a:lnTo>
                      <a:pt x="515" y="246"/>
                    </a:lnTo>
                    <a:lnTo>
                      <a:pt x="457" y="330"/>
                    </a:lnTo>
                    <a:lnTo>
                      <a:pt x="428" y="528"/>
                    </a:lnTo>
                    <a:lnTo>
                      <a:pt x="199" y="528"/>
                    </a:lnTo>
                    <a:lnTo>
                      <a:pt x="155" y="491"/>
                    </a:lnTo>
                    <a:lnTo>
                      <a:pt x="157" y="443"/>
                    </a:lnTo>
                    <a:lnTo>
                      <a:pt x="139" y="400"/>
                    </a:lnTo>
                    <a:lnTo>
                      <a:pt x="134" y="357"/>
                    </a:lnTo>
                    <a:lnTo>
                      <a:pt x="0" y="260"/>
                    </a:lnTo>
                    <a:lnTo>
                      <a:pt x="0" y="161"/>
                    </a:lnTo>
                    <a:lnTo>
                      <a:pt x="31" y="39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" name="Freeform 88">
                <a:extLst>
                  <a:ext uri="{FF2B5EF4-FFF2-40B4-BE49-F238E27FC236}">
                    <a16:creationId xmlns:a16="http://schemas.microsoft.com/office/drawing/2014/main" id="{0314B3F7-048A-4B79-9374-A4040CA97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1" y="1243"/>
                <a:ext cx="644" cy="287"/>
              </a:xfrm>
              <a:custGeom>
                <a:avLst/>
                <a:gdLst>
                  <a:gd name="connsiteX0" fmla="*/ 0 w 10817"/>
                  <a:gd name="connsiteY0" fmla="*/ 3403 h 9965"/>
                  <a:gd name="connsiteX1" fmla="*/ 3092 w 10817"/>
                  <a:gd name="connsiteY1" fmla="*/ 6806 h 9965"/>
                  <a:gd name="connsiteX2" fmla="*/ 3697 w 10817"/>
                  <a:gd name="connsiteY2" fmla="*/ 8438 h 9965"/>
                  <a:gd name="connsiteX3" fmla="*/ 3916 w 10817"/>
                  <a:gd name="connsiteY3" fmla="*/ 9965 h 9965"/>
                  <a:gd name="connsiteX4" fmla="*/ 5630 w 10817"/>
                  <a:gd name="connsiteY4" fmla="*/ 6458 h 9965"/>
                  <a:gd name="connsiteX5" fmla="*/ 10817 w 10817"/>
                  <a:gd name="connsiteY5" fmla="*/ 5625 h 9965"/>
                  <a:gd name="connsiteX6" fmla="*/ 8050 w 10817"/>
                  <a:gd name="connsiteY6" fmla="*/ 2569 h 9965"/>
                  <a:gd name="connsiteX7" fmla="*/ 5496 w 10817"/>
                  <a:gd name="connsiteY7" fmla="*/ 4896 h 9965"/>
                  <a:gd name="connsiteX8" fmla="*/ 3059 w 10817"/>
                  <a:gd name="connsiteY8" fmla="*/ 2847 h 9965"/>
                  <a:gd name="connsiteX9" fmla="*/ 4487 w 10817"/>
                  <a:gd name="connsiteY9" fmla="*/ 382 h 9965"/>
                  <a:gd name="connsiteX10" fmla="*/ 3227 w 10817"/>
                  <a:gd name="connsiteY10" fmla="*/ 0 h 9965"/>
                  <a:gd name="connsiteX11" fmla="*/ 0 w 10817"/>
                  <a:gd name="connsiteY11" fmla="*/ 3403 h 9965"/>
                  <a:gd name="connsiteX0" fmla="*/ 0 w 10000"/>
                  <a:gd name="connsiteY0" fmla="*/ 3415 h 10000"/>
                  <a:gd name="connsiteX1" fmla="*/ 2858 w 10000"/>
                  <a:gd name="connsiteY1" fmla="*/ 6830 h 10000"/>
                  <a:gd name="connsiteX2" fmla="*/ 3418 w 10000"/>
                  <a:gd name="connsiteY2" fmla="*/ 8468 h 10000"/>
                  <a:gd name="connsiteX3" fmla="*/ 3620 w 10000"/>
                  <a:gd name="connsiteY3" fmla="*/ 10000 h 10000"/>
                  <a:gd name="connsiteX4" fmla="*/ 5205 w 10000"/>
                  <a:gd name="connsiteY4" fmla="*/ 6481 h 10000"/>
                  <a:gd name="connsiteX5" fmla="*/ 8754 w 10000"/>
                  <a:gd name="connsiteY5" fmla="*/ 5934 h 10000"/>
                  <a:gd name="connsiteX6" fmla="*/ 10000 w 10000"/>
                  <a:gd name="connsiteY6" fmla="*/ 5645 h 10000"/>
                  <a:gd name="connsiteX7" fmla="*/ 7442 w 10000"/>
                  <a:gd name="connsiteY7" fmla="*/ 2578 h 10000"/>
                  <a:gd name="connsiteX8" fmla="*/ 5081 w 10000"/>
                  <a:gd name="connsiteY8" fmla="*/ 4913 h 10000"/>
                  <a:gd name="connsiteX9" fmla="*/ 2828 w 10000"/>
                  <a:gd name="connsiteY9" fmla="*/ 2857 h 10000"/>
                  <a:gd name="connsiteX10" fmla="*/ 4148 w 10000"/>
                  <a:gd name="connsiteY10" fmla="*/ 383 h 10000"/>
                  <a:gd name="connsiteX11" fmla="*/ 2983 w 10000"/>
                  <a:gd name="connsiteY11" fmla="*/ 0 h 10000"/>
                  <a:gd name="connsiteX12" fmla="*/ 0 w 10000"/>
                  <a:gd name="connsiteY12" fmla="*/ 3415 h 10000"/>
                  <a:gd name="connsiteX0" fmla="*/ 0 w 10000"/>
                  <a:gd name="connsiteY0" fmla="*/ 3415 h 10000"/>
                  <a:gd name="connsiteX1" fmla="*/ 2858 w 10000"/>
                  <a:gd name="connsiteY1" fmla="*/ 6830 h 10000"/>
                  <a:gd name="connsiteX2" fmla="*/ 3418 w 10000"/>
                  <a:gd name="connsiteY2" fmla="*/ 8468 h 10000"/>
                  <a:gd name="connsiteX3" fmla="*/ 3620 w 10000"/>
                  <a:gd name="connsiteY3" fmla="*/ 10000 h 10000"/>
                  <a:gd name="connsiteX4" fmla="*/ 5205 w 10000"/>
                  <a:gd name="connsiteY4" fmla="*/ 6481 h 10000"/>
                  <a:gd name="connsiteX5" fmla="*/ 10000 w 10000"/>
                  <a:gd name="connsiteY5" fmla="*/ 5645 h 10000"/>
                  <a:gd name="connsiteX6" fmla="*/ 7442 w 10000"/>
                  <a:gd name="connsiteY6" fmla="*/ 2578 h 10000"/>
                  <a:gd name="connsiteX7" fmla="*/ 5081 w 10000"/>
                  <a:gd name="connsiteY7" fmla="*/ 4913 h 10000"/>
                  <a:gd name="connsiteX8" fmla="*/ 2828 w 10000"/>
                  <a:gd name="connsiteY8" fmla="*/ 2857 h 10000"/>
                  <a:gd name="connsiteX9" fmla="*/ 4148 w 10000"/>
                  <a:gd name="connsiteY9" fmla="*/ 383 h 10000"/>
                  <a:gd name="connsiteX10" fmla="*/ 2983 w 10000"/>
                  <a:gd name="connsiteY10" fmla="*/ 0 h 10000"/>
                  <a:gd name="connsiteX11" fmla="*/ 0 w 10000"/>
                  <a:gd name="connsiteY11" fmla="*/ 3415 h 10000"/>
                  <a:gd name="connsiteX0" fmla="*/ 0 w 10000"/>
                  <a:gd name="connsiteY0" fmla="*/ 3415 h 10000"/>
                  <a:gd name="connsiteX1" fmla="*/ 2858 w 10000"/>
                  <a:gd name="connsiteY1" fmla="*/ 6830 h 10000"/>
                  <a:gd name="connsiteX2" fmla="*/ 3418 w 10000"/>
                  <a:gd name="connsiteY2" fmla="*/ 8468 h 10000"/>
                  <a:gd name="connsiteX3" fmla="*/ 3620 w 10000"/>
                  <a:gd name="connsiteY3" fmla="*/ 10000 h 10000"/>
                  <a:gd name="connsiteX4" fmla="*/ 5205 w 10000"/>
                  <a:gd name="connsiteY4" fmla="*/ 6481 h 10000"/>
                  <a:gd name="connsiteX5" fmla="*/ 7263 w 10000"/>
                  <a:gd name="connsiteY5" fmla="*/ 6101 h 10000"/>
                  <a:gd name="connsiteX6" fmla="*/ 10000 w 10000"/>
                  <a:gd name="connsiteY6" fmla="*/ 5645 h 10000"/>
                  <a:gd name="connsiteX7" fmla="*/ 7442 w 10000"/>
                  <a:gd name="connsiteY7" fmla="*/ 2578 h 10000"/>
                  <a:gd name="connsiteX8" fmla="*/ 5081 w 10000"/>
                  <a:gd name="connsiteY8" fmla="*/ 4913 h 10000"/>
                  <a:gd name="connsiteX9" fmla="*/ 2828 w 10000"/>
                  <a:gd name="connsiteY9" fmla="*/ 2857 h 10000"/>
                  <a:gd name="connsiteX10" fmla="*/ 4148 w 10000"/>
                  <a:gd name="connsiteY10" fmla="*/ 383 h 10000"/>
                  <a:gd name="connsiteX11" fmla="*/ 2983 w 10000"/>
                  <a:gd name="connsiteY11" fmla="*/ 0 h 10000"/>
                  <a:gd name="connsiteX12" fmla="*/ 0 w 10000"/>
                  <a:gd name="connsiteY12" fmla="*/ 3415 h 10000"/>
                  <a:gd name="connsiteX0" fmla="*/ 0 w 10000"/>
                  <a:gd name="connsiteY0" fmla="*/ 3415 h 10000"/>
                  <a:gd name="connsiteX1" fmla="*/ 2858 w 10000"/>
                  <a:gd name="connsiteY1" fmla="*/ 6830 h 10000"/>
                  <a:gd name="connsiteX2" fmla="*/ 3418 w 10000"/>
                  <a:gd name="connsiteY2" fmla="*/ 8468 h 10000"/>
                  <a:gd name="connsiteX3" fmla="*/ 3620 w 10000"/>
                  <a:gd name="connsiteY3" fmla="*/ 10000 h 10000"/>
                  <a:gd name="connsiteX4" fmla="*/ 5205 w 10000"/>
                  <a:gd name="connsiteY4" fmla="*/ 6481 h 10000"/>
                  <a:gd name="connsiteX5" fmla="*/ 7959 w 10000"/>
                  <a:gd name="connsiteY5" fmla="*/ 6603 h 10000"/>
                  <a:gd name="connsiteX6" fmla="*/ 10000 w 10000"/>
                  <a:gd name="connsiteY6" fmla="*/ 5645 h 10000"/>
                  <a:gd name="connsiteX7" fmla="*/ 7442 w 10000"/>
                  <a:gd name="connsiteY7" fmla="*/ 2578 h 10000"/>
                  <a:gd name="connsiteX8" fmla="*/ 5081 w 10000"/>
                  <a:gd name="connsiteY8" fmla="*/ 4913 h 10000"/>
                  <a:gd name="connsiteX9" fmla="*/ 2828 w 10000"/>
                  <a:gd name="connsiteY9" fmla="*/ 2857 h 10000"/>
                  <a:gd name="connsiteX10" fmla="*/ 4148 w 10000"/>
                  <a:gd name="connsiteY10" fmla="*/ 383 h 10000"/>
                  <a:gd name="connsiteX11" fmla="*/ 2983 w 10000"/>
                  <a:gd name="connsiteY11" fmla="*/ 0 h 10000"/>
                  <a:gd name="connsiteX12" fmla="*/ 0 w 10000"/>
                  <a:gd name="connsiteY12" fmla="*/ 3415 h 10000"/>
                  <a:gd name="connsiteX0" fmla="*/ 0 w 10000"/>
                  <a:gd name="connsiteY0" fmla="*/ 3415 h 10000"/>
                  <a:gd name="connsiteX1" fmla="*/ 2858 w 10000"/>
                  <a:gd name="connsiteY1" fmla="*/ 6830 h 10000"/>
                  <a:gd name="connsiteX2" fmla="*/ 3418 w 10000"/>
                  <a:gd name="connsiteY2" fmla="*/ 8468 h 10000"/>
                  <a:gd name="connsiteX3" fmla="*/ 3620 w 10000"/>
                  <a:gd name="connsiteY3" fmla="*/ 10000 h 10000"/>
                  <a:gd name="connsiteX4" fmla="*/ 5205 w 10000"/>
                  <a:gd name="connsiteY4" fmla="*/ 6481 h 10000"/>
                  <a:gd name="connsiteX5" fmla="*/ 10000 w 10000"/>
                  <a:gd name="connsiteY5" fmla="*/ 5645 h 10000"/>
                  <a:gd name="connsiteX6" fmla="*/ 7442 w 10000"/>
                  <a:gd name="connsiteY6" fmla="*/ 2578 h 10000"/>
                  <a:gd name="connsiteX7" fmla="*/ 5081 w 10000"/>
                  <a:gd name="connsiteY7" fmla="*/ 4913 h 10000"/>
                  <a:gd name="connsiteX8" fmla="*/ 2828 w 10000"/>
                  <a:gd name="connsiteY8" fmla="*/ 2857 h 10000"/>
                  <a:gd name="connsiteX9" fmla="*/ 4148 w 10000"/>
                  <a:gd name="connsiteY9" fmla="*/ 383 h 10000"/>
                  <a:gd name="connsiteX10" fmla="*/ 2983 w 10000"/>
                  <a:gd name="connsiteY10" fmla="*/ 0 h 10000"/>
                  <a:gd name="connsiteX11" fmla="*/ 0 w 10000"/>
                  <a:gd name="connsiteY11" fmla="*/ 3415 h 10000"/>
                  <a:gd name="connsiteX0" fmla="*/ 0 w 10000"/>
                  <a:gd name="connsiteY0" fmla="*/ 3415 h 10000"/>
                  <a:gd name="connsiteX1" fmla="*/ 2858 w 10000"/>
                  <a:gd name="connsiteY1" fmla="*/ 6830 h 10000"/>
                  <a:gd name="connsiteX2" fmla="*/ 3418 w 10000"/>
                  <a:gd name="connsiteY2" fmla="*/ 8468 h 10000"/>
                  <a:gd name="connsiteX3" fmla="*/ 3620 w 10000"/>
                  <a:gd name="connsiteY3" fmla="*/ 10000 h 10000"/>
                  <a:gd name="connsiteX4" fmla="*/ 5205 w 10000"/>
                  <a:gd name="connsiteY4" fmla="*/ 6481 h 10000"/>
                  <a:gd name="connsiteX5" fmla="*/ 7909 w 10000"/>
                  <a:gd name="connsiteY5" fmla="*/ 6101 h 10000"/>
                  <a:gd name="connsiteX6" fmla="*/ 10000 w 10000"/>
                  <a:gd name="connsiteY6" fmla="*/ 5645 h 10000"/>
                  <a:gd name="connsiteX7" fmla="*/ 7442 w 10000"/>
                  <a:gd name="connsiteY7" fmla="*/ 2578 h 10000"/>
                  <a:gd name="connsiteX8" fmla="*/ 5081 w 10000"/>
                  <a:gd name="connsiteY8" fmla="*/ 4913 h 10000"/>
                  <a:gd name="connsiteX9" fmla="*/ 2828 w 10000"/>
                  <a:gd name="connsiteY9" fmla="*/ 2857 h 10000"/>
                  <a:gd name="connsiteX10" fmla="*/ 4148 w 10000"/>
                  <a:gd name="connsiteY10" fmla="*/ 383 h 10000"/>
                  <a:gd name="connsiteX11" fmla="*/ 2983 w 10000"/>
                  <a:gd name="connsiteY11" fmla="*/ 0 h 10000"/>
                  <a:gd name="connsiteX12" fmla="*/ 0 w 10000"/>
                  <a:gd name="connsiteY12" fmla="*/ 3415 h 10000"/>
                  <a:gd name="connsiteX0" fmla="*/ 0 w 10000"/>
                  <a:gd name="connsiteY0" fmla="*/ 3415 h 10000"/>
                  <a:gd name="connsiteX1" fmla="*/ 2858 w 10000"/>
                  <a:gd name="connsiteY1" fmla="*/ 6830 h 10000"/>
                  <a:gd name="connsiteX2" fmla="*/ 3418 w 10000"/>
                  <a:gd name="connsiteY2" fmla="*/ 8468 h 10000"/>
                  <a:gd name="connsiteX3" fmla="*/ 3620 w 10000"/>
                  <a:gd name="connsiteY3" fmla="*/ 10000 h 10000"/>
                  <a:gd name="connsiteX4" fmla="*/ 5205 w 10000"/>
                  <a:gd name="connsiteY4" fmla="*/ 6481 h 10000"/>
                  <a:gd name="connsiteX5" fmla="*/ 8083 w 10000"/>
                  <a:gd name="connsiteY5" fmla="*/ 6881 h 10000"/>
                  <a:gd name="connsiteX6" fmla="*/ 10000 w 10000"/>
                  <a:gd name="connsiteY6" fmla="*/ 5645 h 10000"/>
                  <a:gd name="connsiteX7" fmla="*/ 7442 w 10000"/>
                  <a:gd name="connsiteY7" fmla="*/ 2578 h 10000"/>
                  <a:gd name="connsiteX8" fmla="*/ 5081 w 10000"/>
                  <a:gd name="connsiteY8" fmla="*/ 4913 h 10000"/>
                  <a:gd name="connsiteX9" fmla="*/ 2828 w 10000"/>
                  <a:gd name="connsiteY9" fmla="*/ 2857 h 10000"/>
                  <a:gd name="connsiteX10" fmla="*/ 4148 w 10000"/>
                  <a:gd name="connsiteY10" fmla="*/ 383 h 10000"/>
                  <a:gd name="connsiteX11" fmla="*/ 2983 w 10000"/>
                  <a:gd name="connsiteY11" fmla="*/ 0 h 10000"/>
                  <a:gd name="connsiteX12" fmla="*/ 0 w 10000"/>
                  <a:gd name="connsiteY12" fmla="*/ 3415 h 10000"/>
                  <a:gd name="connsiteX0" fmla="*/ 0 w 10000"/>
                  <a:gd name="connsiteY0" fmla="*/ 3415 h 10000"/>
                  <a:gd name="connsiteX1" fmla="*/ 2858 w 10000"/>
                  <a:gd name="connsiteY1" fmla="*/ 6830 h 10000"/>
                  <a:gd name="connsiteX2" fmla="*/ 3418 w 10000"/>
                  <a:gd name="connsiteY2" fmla="*/ 8468 h 10000"/>
                  <a:gd name="connsiteX3" fmla="*/ 3620 w 10000"/>
                  <a:gd name="connsiteY3" fmla="*/ 10000 h 10000"/>
                  <a:gd name="connsiteX4" fmla="*/ 5205 w 10000"/>
                  <a:gd name="connsiteY4" fmla="*/ 6481 h 10000"/>
                  <a:gd name="connsiteX5" fmla="*/ 8083 w 10000"/>
                  <a:gd name="connsiteY5" fmla="*/ 6881 h 10000"/>
                  <a:gd name="connsiteX6" fmla="*/ 9151 w 10000"/>
                  <a:gd name="connsiteY6" fmla="*/ 6157 h 10000"/>
                  <a:gd name="connsiteX7" fmla="*/ 10000 w 10000"/>
                  <a:gd name="connsiteY7" fmla="*/ 5645 h 10000"/>
                  <a:gd name="connsiteX8" fmla="*/ 7442 w 10000"/>
                  <a:gd name="connsiteY8" fmla="*/ 2578 h 10000"/>
                  <a:gd name="connsiteX9" fmla="*/ 5081 w 10000"/>
                  <a:gd name="connsiteY9" fmla="*/ 4913 h 10000"/>
                  <a:gd name="connsiteX10" fmla="*/ 2828 w 10000"/>
                  <a:gd name="connsiteY10" fmla="*/ 2857 h 10000"/>
                  <a:gd name="connsiteX11" fmla="*/ 4148 w 10000"/>
                  <a:gd name="connsiteY11" fmla="*/ 383 h 10000"/>
                  <a:gd name="connsiteX12" fmla="*/ 2983 w 10000"/>
                  <a:gd name="connsiteY12" fmla="*/ 0 h 10000"/>
                  <a:gd name="connsiteX13" fmla="*/ 0 w 10000"/>
                  <a:gd name="connsiteY13" fmla="*/ 3415 h 10000"/>
                  <a:gd name="connsiteX0" fmla="*/ 0 w 10000"/>
                  <a:gd name="connsiteY0" fmla="*/ 3415 h 10000"/>
                  <a:gd name="connsiteX1" fmla="*/ 2858 w 10000"/>
                  <a:gd name="connsiteY1" fmla="*/ 6830 h 10000"/>
                  <a:gd name="connsiteX2" fmla="*/ 3418 w 10000"/>
                  <a:gd name="connsiteY2" fmla="*/ 8468 h 10000"/>
                  <a:gd name="connsiteX3" fmla="*/ 3620 w 10000"/>
                  <a:gd name="connsiteY3" fmla="*/ 10000 h 10000"/>
                  <a:gd name="connsiteX4" fmla="*/ 5205 w 10000"/>
                  <a:gd name="connsiteY4" fmla="*/ 6481 h 10000"/>
                  <a:gd name="connsiteX5" fmla="*/ 8083 w 10000"/>
                  <a:gd name="connsiteY5" fmla="*/ 6881 h 10000"/>
                  <a:gd name="connsiteX6" fmla="*/ 8803 w 10000"/>
                  <a:gd name="connsiteY6" fmla="*/ 5990 h 10000"/>
                  <a:gd name="connsiteX7" fmla="*/ 10000 w 10000"/>
                  <a:gd name="connsiteY7" fmla="*/ 5645 h 10000"/>
                  <a:gd name="connsiteX8" fmla="*/ 7442 w 10000"/>
                  <a:gd name="connsiteY8" fmla="*/ 2578 h 10000"/>
                  <a:gd name="connsiteX9" fmla="*/ 5081 w 10000"/>
                  <a:gd name="connsiteY9" fmla="*/ 4913 h 10000"/>
                  <a:gd name="connsiteX10" fmla="*/ 2828 w 10000"/>
                  <a:gd name="connsiteY10" fmla="*/ 2857 h 10000"/>
                  <a:gd name="connsiteX11" fmla="*/ 4148 w 10000"/>
                  <a:gd name="connsiteY11" fmla="*/ 383 h 10000"/>
                  <a:gd name="connsiteX12" fmla="*/ 2983 w 10000"/>
                  <a:gd name="connsiteY12" fmla="*/ 0 h 10000"/>
                  <a:gd name="connsiteX13" fmla="*/ 0 w 10000"/>
                  <a:gd name="connsiteY13" fmla="*/ 3415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000" h="10000">
                    <a:moveTo>
                      <a:pt x="0" y="3415"/>
                    </a:moveTo>
                    <a:lnTo>
                      <a:pt x="2858" y="6830"/>
                    </a:lnTo>
                    <a:lnTo>
                      <a:pt x="3418" y="8468"/>
                    </a:lnTo>
                    <a:cubicBezTo>
                      <a:pt x="3485" y="8979"/>
                      <a:pt x="3553" y="9489"/>
                      <a:pt x="3620" y="10000"/>
                    </a:cubicBezTo>
                    <a:lnTo>
                      <a:pt x="5205" y="6481"/>
                    </a:lnTo>
                    <a:lnTo>
                      <a:pt x="8083" y="6881"/>
                    </a:lnTo>
                    <a:lnTo>
                      <a:pt x="8803" y="5990"/>
                    </a:lnTo>
                    <a:lnTo>
                      <a:pt x="10000" y="5645"/>
                    </a:lnTo>
                    <a:lnTo>
                      <a:pt x="7442" y="2578"/>
                    </a:lnTo>
                    <a:lnTo>
                      <a:pt x="5081" y="4913"/>
                    </a:lnTo>
                    <a:lnTo>
                      <a:pt x="2828" y="2857"/>
                    </a:lnTo>
                    <a:lnTo>
                      <a:pt x="4148" y="383"/>
                    </a:lnTo>
                    <a:lnTo>
                      <a:pt x="2983" y="0"/>
                    </a:lnTo>
                    <a:lnTo>
                      <a:pt x="0" y="3415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2" name="Freeform 89">
                <a:extLst>
                  <a:ext uri="{FF2B5EF4-FFF2-40B4-BE49-F238E27FC236}">
                    <a16:creationId xmlns:a16="http://schemas.microsoft.com/office/drawing/2014/main" id="{B1CDCFAD-2F48-4242-8CC1-9CDA5FCA68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2" y="1460"/>
                <a:ext cx="387" cy="449"/>
              </a:xfrm>
              <a:custGeom>
                <a:avLst/>
                <a:gdLst/>
                <a:ahLst/>
                <a:cxnLst>
                  <a:cxn ang="0">
                    <a:pos x="183" y="0"/>
                  </a:cxn>
                  <a:cxn ang="0">
                    <a:pos x="307" y="36"/>
                  </a:cxn>
                  <a:cxn ang="0">
                    <a:pos x="333" y="124"/>
                  </a:cxn>
                  <a:cxn ang="0">
                    <a:pos x="261" y="198"/>
                  </a:cxn>
                  <a:cxn ang="0">
                    <a:pos x="279" y="231"/>
                  </a:cxn>
                  <a:cxn ang="0">
                    <a:pos x="349" y="193"/>
                  </a:cxn>
                  <a:cxn ang="0">
                    <a:pos x="378" y="201"/>
                  </a:cxn>
                  <a:cxn ang="0">
                    <a:pos x="386" y="321"/>
                  </a:cxn>
                  <a:cxn ang="0">
                    <a:pos x="309" y="423"/>
                  </a:cxn>
                  <a:cxn ang="0">
                    <a:pos x="309" y="448"/>
                  </a:cxn>
                  <a:cxn ang="0">
                    <a:pos x="0" y="448"/>
                  </a:cxn>
                  <a:cxn ang="0">
                    <a:pos x="44" y="321"/>
                  </a:cxn>
                  <a:cxn ang="0">
                    <a:pos x="21" y="223"/>
                  </a:cxn>
                  <a:cxn ang="0">
                    <a:pos x="61" y="119"/>
                  </a:cxn>
                  <a:cxn ang="0">
                    <a:pos x="183" y="0"/>
                  </a:cxn>
                </a:cxnLst>
                <a:rect l="0" t="0" r="r" b="b"/>
                <a:pathLst>
                  <a:path w="387" h="449">
                    <a:moveTo>
                      <a:pt x="183" y="0"/>
                    </a:moveTo>
                    <a:lnTo>
                      <a:pt x="307" y="36"/>
                    </a:lnTo>
                    <a:lnTo>
                      <a:pt x="333" y="124"/>
                    </a:lnTo>
                    <a:lnTo>
                      <a:pt x="261" y="198"/>
                    </a:lnTo>
                    <a:lnTo>
                      <a:pt x="279" y="231"/>
                    </a:lnTo>
                    <a:lnTo>
                      <a:pt x="349" y="193"/>
                    </a:lnTo>
                    <a:lnTo>
                      <a:pt x="378" y="201"/>
                    </a:lnTo>
                    <a:lnTo>
                      <a:pt x="386" y="321"/>
                    </a:lnTo>
                    <a:lnTo>
                      <a:pt x="309" y="423"/>
                    </a:lnTo>
                    <a:lnTo>
                      <a:pt x="309" y="448"/>
                    </a:lnTo>
                    <a:lnTo>
                      <a:pt x="0" y="448"/>
                    </a:lnTo>
                    <a:lnTo>
                      <a:pt x="44" y="321"/>
                    </a:lnTo>
                    <a:lnTo>
                      <a:pt x="21" y="223"/>
                    </a:lnTo>
                    <a:lnTo>
                      <a:pt x="61" y="119"/>
                    </a:lnTo>
                    <a:lnTo>
                      <a:pt x="183" y="0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" name="Freeform 90">
                <a:extLst>
                  <a:ext uri="{FF2B5EF4-FFF2-40B4-BE49-F238E27FC236}">
                    <a16:creationId xmlns:a16="http://schemas.microsoft.com/office/drawing/2014/main" id="{10E0AA42-B1EA-49B9-A571-910F00B25B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7" y="1824"/>
                <a:ext cx="353" cy="599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320" y="0"/>
                  </a:cxn>
                  <a:cxn ang="0">
                    <a:pos x="349" y="89"/>
                  </a:cxn>
                  <a:cxn ang="0">
                    <a:pos x="349" y="396"/>
                  </a:cxn>
                  <a:cxn ang="0">
                    <a:pos x="352" y="423"/>
                  </a:cxn>
                  <a:cxn ang="0">
                    <a:pos x="307" y="476"/>
                  </a:cxn>
                  <a:cxn ang="0">
                    <a:pos x="296" y="538"/>
                  </a:cxn>
                  <a:cxn ang="0">
                    <a:pos x="211" y="598"/>
                  </a:cxn>
                  <a:cxn ang="0">
                    <a:pos x="172" y="584"/>
                  </a:cxn>
                  <a:cxn ang="0">
                    <a:pos x="84" y="457"/>
                  </a:cxn>
                  <a:cxn ang="0">
                    <a:pos x="109" y="418"/>
                  </a:cxn>
                  <a:cxn ang="0">
                    <a:pos x="73" y="393"/>
                  </a:cxn>
                  <a:cxn ang="0">
                    <a:pos x="0" y="274"/>
                  </a:cxn>
                  <a:cxn ang="0">
                    <a:pos x="5" y="199"/>
                  </a:cxn>
                  <a:cxn ang="0">
                    <a:pos x="57" y="139"/>
                  </a:cxn>
                  <a:cxn ang="0">
                    <a:pos x="44" y="104"/>
                  </a:cxn>
                  <a:cxn ang="0">
                    <a:pos x="111" y="56"/>
                  </a:cxn>
                  <a:cxn ang="0">
                    <a:pos x="89" y="0"/>
                  </a:cxn>
                </a:cxnLst>
                <a:rect l="0" t="0" r="r" b="b"/>
                <a:pathLst>
                  <a:path w="353" h="599">
                    <a:moveTo>
                      <a:pt x="89" y="0"/>
                    </a:moveTo>
                    <a:lnTo>
                      <a:pt x="320" y="0"/>
                    </a:lnTo>
                    <a:lnTo>
                      <a:pt x="349" y="89"/>
                    </a:lnTo>
                    <a:lnTo>
                      <a:pt x="349" y="396"/>
                    </a:lnTo>
                    <a:lnTo>
                      <a:pt x="352" y="423"/>
                    </a:lnTo>
                    <a:lnTo>
                      <a:pt x="307" y="476"/>
                    </a:lnTo>
                    <a:lnTo>
                      <a:pt x="296" y="538"/>
                    </a:lnTo>
                    <a:lnTo>
                      <a:pt x="211" y="598"/>
                    </a:lnTo>
                    <a:lnTo>
                      <a:pt x="172" y="584"/>
                    </a:lnTo>
                    <a:lnTo>
                      <a:pt x="84" y="457"/>
                    </a:lnTo>
                    <a:lnTo>
                      <a:pt x="109" y="418"/>
                    </a:lnTo>
                    <a:lnTo>
                      <a:pt x="73" y="393"/>
                    </a:lnTo>
                    <a:lnTo>
                      <a:pt x="0" y="274"/>
                    </a:lnTo>
                    <a:lnTo>
                      <a:pt x="5" y="199"/>
                    </a:lnTo>
                    <a:lnTo>
                      <a:pt x="57" y="139"/>
                    </a:lnTo>
                    <a:lnTo>
                      <a:pt x="44" y="104"/>
                    </a:lnTo>
                    <a:lnTo>
                      <a:pt x="111" y="56"/>
                    </a:lnTo>
                    <a:lnTo>
                      <a:pt x="89" y="0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" name="Freeform 91">
                <a:extLst>
                  <a:ext uri="{FF2B5EF4-FFF2-40B4-BE49-F238E27FC236}">
                    <a16:creationId xmlns:a16="http://schemas.microsoft.com/office/drawing/2014/main" id="{349EA30E-2DEC-4F49-91D8-2C9404299C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2026"/>
                <a:ext cx="604" cy="5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7" y="0"/>
                  </a:cxn>
                  <a:cxn ang="0">
                    <a:pos x="391" y="69"/>
                  </a:cxn>
                  <a:cxn ang="0">
                    <a:pos x="465" y="194"/>
                  </a:cxn>
                  <a:cxn ang="0">
                    <a:pos x="500" y="216"/>
                  </a:cxn>
                  <a:cxn ang="0">
                    <a:pos x="478" y="253"/>
                  </a:cxn>
                  <a:cxn ang="0">
                    <a:pos x="563" y="383"/>
                  </a:cxn>
                  <a:cxn ang="0">
                    <a:pos x="603" y="396"/>
                  </a:cxn>
                  <a:cxn ang="0">
                    <a:pos x="550" y="521"/>
                  </a:cxn>
                  <a:cxn ang="0">
                    <a:pos x="498" y="521"/>
                  </a:cxn>
                  <a:cxn ang="0">
                    <a:pos x="513" y="467"/>
                  </a:cxn>
                  <a:cxn ang="0">
                    <a:pos x="114" y="467"/>
                  </a:cxn>
                  <a:cxn ang="0">
                    <a:pos x="94" y="409"/>
                  </a:cxn>
                  <a:cxn ang="0">
                    <a:pos x="94" y="165"/>
                  </a:cxn>
                  <a:cxn ang="0">
                    <a:pos x="52" y="125"/>
                  </a:cxn>
                  <a:cxn ang="0">
                    <a:pos x="78" y="97"/>
                  </a:cxn>
                  <a:cxn ang="0">
                    <a:pos x="0" y="0"/>
                  </a:cxn>
                </a:cxnLst>
                <a:rect l="0" t="0" r="r" b="b"/>
                <a:pathLst>
                  <a:path w="604" h="522">
                    <a:moveTo>
                      <a:pt x="0" y="0"/>
                    </a:moveTo>
                    <a:lnTo>
                      <a:pt x="397" y="0"/>
                    </a:lnTo>
                    <a:lnTo>
                      <a:pt x="391" y="69"/>
                    </a:lnTo>
                    <a:lnTo>
                      <a:pt x="465" y="194"/>
                    </a:lnTo>
                    <a:lnTo>
                      <a:pt x="500" y="216"/>
                    </a:lnTo>
                    <a:lnTo>
                      <a:pt x="478" y="253"/>
                    </a:lnTo>
                    <a:lnTo>
                      <a:pt x="563" y="383"/>
                    </a:lnTo>
                    <a:lnTo>
                      <a:pt x="603" y="396"/>
                    </a:lnTo>
                    <a:lnTo>
                      <a:pt x="550" y="521"/>
                    </a:lnTo>
                    <a:lnTo>
                      <a:pt x="498" y="521"/>
                    </a:lnTo>
                    <a:lnTo>
                      <a:pt x="513" y="467"/>
                    </a:lnTo>
                    <a:lnTo>
                      <a:pt x="114" y="467"/>
                    </a:lnTo>
                    <a:lnTo>
                      <a:pt x="94" y="409"/>
                    </a:lnTo>
                    <a:lnTo>
                      <a:pt x="94" y="165"/>
                    </a:lnTo>
                    <a:lnTo>
                      <a:pt x="52" y="125"/>
                    </a:lnTo>
                    <a:lnTo>
                      <a:pt x="78" y="97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" name="Freeform 92">
                <a:extLst>
                  <a:ext uri="{FF2B5EF4-FFF2-40B4-BE49-F238E27FC236}">
                    <a16:creationId xmlns:a16="http://schemas.microsoft.com/office/drawing/2014/main" id="{4ACDA863-BAB2-4C92-8613-73BE822326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1879"/>
                <a:ext cx="393" cy="398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146" y="27"/>
                  </a:cxn>
                  <a:cxn ang="0">
                    <a:pos x="201" y="53"/>
                  </a:cxn>
                  <a:cxn ang="0">
                    <a:pos x="284" y="53"/>
                  </a:cxn>
                  <a:cxn ang="0">
                    <a:pos x="392" y="0"/>
                  </a:cxn>
                  <a:cxn ang="0">
                    <a:pos x="392" y="173"/>
                  </a:cxn>
                  <a:cxn ang="0">
                    <a:pos x="376" y="181"/>
                  </a:cxn>
                  <a:cxn ang="0">
                    <a:pos x="323" y="285"/>
                  </a:cxn>
                  <a:cxn ang="0">
                    <a:pos x="294" y="285"/>
                  </a:cxn>
                  <a:cxn ang="0">
                    <a:pos x="199" y="397"/>
                  </a:cxn>
                  <a:cxn ang="0">
                    <a:pos x="167" y="368"/>
                  </a:cxn>
                  <a:cxn ang="0">
                    <a:pos x="119" y="381"/>
                  </a:cxn>
                  <a:cxn ang="0">
                    <a:pos x="0" y="282"/>
                  </a:cxn>
                  <a:cxn ang="0">
                    <a:pos x="0" y="27"/>
                  </a:cxn>
                </a:cxnLst>
                <a:rect l="0" t="0" r="r" b="b"/>
                <a:pathLst>
                  <a:path w="393" h="398">
                    <a:moveTo>
                      <a:pt x="0" y="27"/>
                    </a:moveTo>
                    <a:lnTo>
                      <a:pt x="146" y="27"/>
                    </a:lnTo>
                    <a:lnTo>
                      <a:pt x="201" y="53"/>
                    </a:lnTo>
                    <a:lnTo>
                      <a:pt x="284" y="53"/>
                    </a:lnTo>
                    <a:lnTo>
                      <a:pt x="392" y="0"/>
                    </a:lnTo>
                    <a:lnTo>
                      <a:pt x="392" y="173"/>
                    </a:lnTo>
                    <a:lnTo>
                      <a:pt x="376" y="181"/>
                    </a:lnTo>
                    <a:lnTo>
                      <a:pt x="323" y="285"/>
                    </a:lnTo>
                    <a:lnTo>
                      <a:pt x="294" y="285"/>
                    </a:lnTo>
                    <a:lnTo>
                      <a:pt x="199" y="397"/>
                    </a:lnTo>
                    <a:lnTo>
                      <a:pt x="167" y="368"/>
                    </a:lnTo>
                    <a:lnTo>
                      <a:pt x="119" y="381"/>
                    </a:lnTo>
                    <a:lnTo>
                      <a:pt x="0" y="282"/>
                    </a:lnTo>
                    <a:lnTo>
                      <a:pt x="0" y="27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" name="Freeform 93">
                <a:extLst>
                  <a:ext uri="{FF2B5EF4-FFF2-40B4-BE49-F238E27FC236}">
                    <a16:creationId xmlns:a16="http://schemas.microsoft.com/office/drawing/2014/main" id="{92C6D0C3-DFD5-483B-B4E6-560EE2343E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" y="1056"/>
                <a:ext cx="1049" cy="54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048" y="0"/>
                  </a:cxn>
                  <a:cxn ang="0">
                    <a:pos x="1048" y="467"/>
                  </a:cxn>
                  <a:cxn ang="0">
                    <a:pos x="430" y="467"/>
                  </a:cxn>
                  <a:cxn ang="0">
                    <a:pos x="430" y="496"/>
                  </a:cxn>
                  <a:cxn ang="0">
                    <a:pos x="282" y="540"/>
                  </a:cxn>
                  <a:cxn ang="0">
                    <a:pos x="194" y="389"/>
                  </a:cxn>
                  <a:cxn ang="0">
                    <a:pos x="141" y="410"/>
                  </a:cxn>
                  <a:cxn ang="0">
                    <a:pos x="128" y="381"/>
                  </a:cxn>
                  <a:cxn ang="0">
                    <a:pos x="160" y="301"/>
                  </a:cxn>
                  <a:cxn ang="0">
                    <a:pos x="0" y="136"/>
                  </a:cxn>
                  <a:cxn ang="0">
                    <a:pos x="2" y="0"/>
                  </a:cxn>
                </a:cxnLst>
                <a:rect l="0" t="0" r="r" b="b"/>
                <a:pathLst>
                  <a:path w="1049" h="541">
                    <a:moveTo>
                      <a:pt x="2" y="0"/>
                    </a:moveTo>
                    <a:lnTo>
                      <a:pt x="1048" y="0"/>
                    </a:lnTo>
                    <a:lnTo>
                      <a:pt x="1048" y="467"/>
                    </a:lnTo>
                    <a:lnTo>
                      <a:pt x="430" y="467"/>
                    </a:lnTo>
                    <a:lnTo>
                      <a:pt x="430" y="496"/>
                    </a:lnTo>
                    <a:lnTo>
                      <a:pt x="282" y="540"/>
                    </a:lnTo>
                    <a:lnTo>
                      <a:pt x="194" y="389"/>
                    </a:lnTo>
                    <a:lnTo>
                      <a:pt x="141" y="410"/>
                    </a:lnTo>
                    <a:lnTo>
                      <a:pt x="128" y="381"/>
                    </a:lnTo>
                    <a:lnTo>
                      <a:pt x="160" y="301"/>
                    </a:lnTo>
                    <a:lnTo>
                      <a:pt x="0" y="136"/>
                    </a:lnTo>
                    <a:lnTo>
                      <a:pt x="2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" name="Freeform 94">
                <a:extLst>
                  <a:ext uri="{FF2B5EF4-FFF2-40B4-BE49-F238E27FC236}">
                    <a16:creationId xmlns:a16="http://schemas.microsoft.com/office/drawing/2014/main" id="{44031EAD-051C-46A7-9A3E-DEBDE764C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1527"/>
                <a:ext cx="618" cy="4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17" y="0"/>
                  </a:cxn>
                  <a:cxn ang="0">
                    <a:pos x="617" y="457"/>
                  </a:cxn>
                  <a:cxn ang="0">
                    <a:pos x="0" y="457"/>
                  </a:cxn>
                  <a:cxn ang="0">
                    <a:pos x="0" y="0"/>
                  </a:cxn>
                </a:cxnLst>
                <a:rect l="0" t="0" r="r" b="b"/>
                <a:pathLst>
                  <a:path w="618" h="458">
                    <a:moveTo>
                      <a:pt x="0" y="0"/>
                    </a:moveTo>
                    <a:lnTo>
                      <a:pt x="617" y="0"/>
                    </a:lnTo>
                    <a:lnTo>
                      <a:pt x="617" y="457"/>
                    </a:lnTo>
                    <a:lnTo>
                      <a:pt x="0" y="457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" name="Freeform 95">
                <a:extLst>
                  <a:ext uri="{FF2B5EF4-FFF2-40B4-BE49-F238E27FC236}">
                    <a16:creationId xmlns:a16="http://schemas.microsoft.com/office/drawing/2014/main" id="{8B60D86C-AD41-4DFA-A879-0C5B40632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3" y="1757"/>
                <a:ext cx="764" cy="3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75" y="0"/>
                  </a:cxn>
                  <a:cxn ang="0">
                    <a:pos x="525" y="26"/>
                  </a:cxn>
                  <a:cxn ang="0">
                    <a:pos x="634" y="61"/>
                  </a:cxn>
                  <a:cxn ang="0">
                    <a:pos x="705" y="276"/>
                  </a:cxn>
                  <a:cxn ang="0">
                    <a:pos x="763" y="345"/>
                  </a:cxn>
                  <a:cxn ang="0">
                    <a:pos x="164" y="345"/>
                  </a:cxn>
                  <a:cxn ang="0">
                    <a:pos x="164" y="225"/>
                  </a:cxn>
                  <a:cxn ang="0">
                    <a:pos x="0" y="225"/>
                  </a:cxn>
                  <a:cxn ang="0">
                    <a:pos x="0" y="0"/>
                  </a:cxn>
                </a:cxnLst>
                <a:rect l="0" t="0" r="r" b="b"/>
                <a:pathLst>
                  <a:path w="764" h="346">
                    <a:moveTo>
                      <a:pt x="0" y="0"/>
                    </a:moveTo>
                    <a:lnTo>
                      <a:pt x="475" y="0"/>
                    </a:lnTo>
                    <a:lnTo>
                      <a:pt x="525" y="26"/>
                    </a:lnTo>
                    <a:lnTo>
                      <a:pt x="634" y="61"/>
                    </a:lnTo>
                    <a:lnTo>
                      <a:pt x="705" y="276"/>
                    </a:lnTo>
                    <a:lnTo>
                      <a:pt x="763" y="345"/>
                    </a:lnTo>
                    <a:lnTo>
                      <a:pt x="164" y="345"/>
                    </a:lnTo>
                    <a:lnTo>
                      <a:pt x="164" y="225"/>
                    </a:lnTo>
                    <a:lnTo>
                      <a:pt x="0" y="225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" name="Freeform 96">
                <a:extLst>
                  <a:ext uri="{FF2B5EF4-FFF2-40B4-BE49-F238E27FC236}">
                    <a16:creationId xmlns:a16="http://schemas.microsoft.com/office/drawing/2014/main" id="{BF564C0A-01ED-410D-B178-C64FB92D2D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7" y="1984"/>
                <a:ext cx="596" cy="4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95" y="0"/>
                  </a:cxn>
                  <a:cxn ang="0">
                    <a:pos x="595" y="445"/>
                  </a:cxn>
                  <a:cxn ang="0">
                    <a:pos x="0" y="445"/>
                  </a:cxn>
                  <a:cxn ang="0">
                    <a:pos x="0" y="0"/>
                  </a:cxn>
                </a:cxnLst>
                <a:rect l="0" t="0" r="r" b="b"/>
                <a:pathLst>
                  <a:path w="596" h="446">
                    <a:moveTo>
                      <a:pt x="0" y="0"/>
                    </a:moveTo>
                    <a:lnTo>
                      <a:pt x="595" y="0"/>
                    </a:lnTo>
                    <a:lnTo>
                      <a:pt x="595" y="445"/>
                    </a:lnTo>
                    <a:lnTo>
                      <a:pt x="0" y="445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" name="Freeform 97">
                <a:extLst>
                  <a:ext uri="{FF2B5EF4-FFF2-40B4-BE49-F238E27FC236}">
                    <a16:creationId xmlns:a16="http://schemas.microsoft.com/office/drawing/2014/main" id="{7FED0253-48CE-4896-8D5E-24A500291C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8" y="2057"/>
                <a:ext cx="468" cy="355"/>
              </a:xfrm>
              <a:custGeom>
                <a:avLst/>
                <a:gdLst/>
                <a:ahLst/>
                <a:cxnLst>
                  <a:cxn ang="0">
                    <a:pos x="192" y="0"/>
                  </a:cxn>
                  <a:cxn ang="0">
                    <a:pos x="179" y="0"/>
                  </a:cxn>
                  <a:cxn ang="0">
                    <a:pos x="124" y="106"/>
                  </a:cxn>
                  <a:cxn ang="0">
                    <a:pos x="93" y="106"/>
                  </a:cxn>
                  <a:cxn ang="0">
                    <a:pos x="0" y="215"/>
                  </a:cxn>
                  <a:cxn ang="0">
                    <a:pos x="40" y="330"/>
                  </a:cxn>
                  <a:cxn ang="0">
                    <a:pos x="184" y="354"/>
                  </a:cxn>
                  <a:cxn ang="0">
                    <a:pos x="223" y="325"/>
                  </a:cxn>
                  <a:cxn ang="0">
                    <a:pos x="264" y="242"/>
                  </a:cxn>
                  <a:cxn ang="0">
                    <a:pos x="275" y="234"/>
                  </a:cxn>
                  <a:cxn ang="0">
                    <a:pos x="467" y="165"/>
                  </a:cxn>
                  <a:cxn ang="0">
                    <a:pos x="453" y="134"/>
                  </a:cxn>
                  <a:cxn ang="0">
                    <a:pos x="380" y="109"/>
                  </a:cxn>
                  <a:cxn ang="0">
                    <a:pos x="272" y="165"/>
                  </a:cxn>
                  <a:cxn ang="0">
                    <a:pos x="272" y="67"/>
                  </a:cxn>
                  <a:cxn ang="0">
                    <a:pos x="192" y="67"/>
                  </a:cxn>
                  <a:cxn ang="0">
                    <a:pos x="192" y="0"/>
                  </a:cxn>
                </a:cxnLst>
                <a:rect l="0" t="0" r="r" b="b"/>
                <a:pathLst>
                  <a:path w="468" h="355">
                    <a:moveTo>
                      <a:pt x="192" y="0"/>
                    </a:moveTo>
                    <a:lnTo>
                      <a:pt x="179" y="0"/>
                    </a:lnTo>
                    <a:lnTo>
                      <a:pt x="124" y="106"/>
                    </a:lnTo>
                    <a:lnTo>
                      <a:pt x="93" y="106"/>
                    </a:lnTo>
                    <a:lnTo>
                      <a:pt x="0" y="215"/>
                    </a:lnTo>
                    <a:lnTo>
                      <a:pt x="40" y="330"/>
                    </a:lnTo>
                    <a:lnTo>
                      <a:pt x="184" y="354"/>
                    </a:lnTo>
                    <a:lnTo>
                      <a:pt x="223" y="325"/>
                    </a:lnTo>
                    <a:lnTo>
                      <a:pt x="264" y="242"/>
                    </a:lnTo>
                    <a:lnTo>
                      <a:pt x="275" y="234"/>
                    </a:lnTo>
                    <a:lnTo>
                      <a:pt x="467" y="165"/>
                    </a:lnTo>
                    <a:lnTo>
                      <a:pt x="453" y="134"/>
                    </a:lnTo>
                    <a:lnTo>
                      <a:pt x="380" y="109"/>
                    </a:lnTo>
                    <a:lnTo>
                      <a:pt x="272" y="165"/>
                    </a:lnTo>
                    <a:lnTo>
                      <a:pt x="272" y="67"/>
                    </a:lnTo>
                    <a:lnTo>
                      <a:pt x="192" y="67"/>
                    </a:lnTo>
                    <a:lnTo>
                      <a:pt x="192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" name="Freeform 98">
                <a:extLst>
                  <a:ext uri="{FF2B5EF4-FFF2-40B4-BE49-F238E27FC236}">
                    <a16:creationId xmlns:a16="http://schemas.microsoft.com/office/drawing/2014/main" id="{B3DF65DC-2864-4D56-A887-1DADE5774C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" y="2222"/>
                <a:ext cx="748" cy="269"/>
              </a:xfrm>
              <a:custGeom>
                <a:avLst/>
                <a:gdLst/>
                <a:ahLst/>
                <a:cxnLst>
                  <a:cxn ang="0">
                    <a:pos x="0" y="266"/>
                  </a:cxn>
                  <a:cxn ang="0">
                    <a:pos x="23" y="241"/>
                  </a:cxn>
                  <a:cxn ang="0">
                    <a:pos x="191" y="164"/>
                  </a:cxn>
                  <a:cxn ang="0">
                    <a:pos x="336" y="187"/>
                  </a:cxn>
                  <a:cxn ang="0">
                    <a:pos x="376" y="158"/>
                  </a:cxn>
                  <a:cxn ang="0">
                    <a:pos x="421" y="69"/>
                  </a:cxn>
                  <a:cxn ang="0">
                    <a:pos x="618" y="0"/>
                  </a:cxn>
                  <a:cxn ang="0">
                    <a:pos x="652" y="119"/>
                  </a:cxn>
                  <a:cxn ang="0">
                    <a:pos x="747" y="143"/>
                  </a:cxn>
                  <a:cxn ang="0">
                    <a:pos x="699" y="199"/>
                  </a:cxn>
                  <a:cxn ang="0">
                    <a:pos x="731" y="268"/>
                  </a:cxn>
                  <a:cxn ang="0">
                    <a:pos x="0" y="266"/>
                  </a:cxn>
                </a:cxnLst>
                <a:rect l="0" t="0" r="r" b="b"/>
                <a:pathLst>
                  <a:path w="748" h="269">
                    <a:moveTo>
                      <a:pt x="0" y="266"/>
                    </a:moveTo>
                    <a:lnTo>
                      <a:pt x="23" y="241"/>
                    </a:lnTo>
                    <a:lnTo>
                      <a:pt x="191" y="164"/>
                    </a:lnTo>
                    <a:lnTo>
                      <a:pt x="336" y="187"/>
                    </a:lnTo>
                    <a:lnTo>
                      <a:pt x="376" y="158"/>
                    </a:lnTo>
                    <a:lnTo>
                      <a:pt x="421" y="69"/>
                    </a:lnTo>
                    <a:lnTo>
                      <a:pt x="618" y="0"/>
                    </a:lnTo>
                    <a:lnTo>
                      <a:pt x="652" y="119"/>
                    </a:lnTo>
                    <a:lnTo>
                      <a:pt x="747" y="143"/>
                    </a:lnTo>
                    <a:lnTo>
                      <a:pt x="699" y="199"/>
                    </a:lnTo>
                    <a:lnTo>
                      <a:pt x="731" y="268"/>
                    </a:lnTo>
                    <a:lnTo>
                      <a:pt x="0" y="266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Freeform 99">
                <a:extLst>
                  <a:ext uri="{FF2B5EF4-FFF2-40B4-BE49-F238E27FC236}">
                    <a16:creationId xmlns:a16="http://schemas.microsoft.com/office/drawing/2014/main" id="{F9073127-6509-4F27-8AAF-46BC2064C0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" y="2165"/>
                <a:ext cx="646" cy="351"/>
              </a:xfrm>
              <a:custGeom>
                <a:avLst/>
                <a:gdLst/>
                <a:ahLst/>
                <a:cxnLst>
                  <a:cxn ang="0">
                    <a:pos x="0" y="350"/>
                  </a:cxn>
                  <a:cxn ang="0">
                    <a:pos x="36" y="257"/>
                  </a:cxn>
                  <a:cxn ang="0">
                    <a:pos x="122" y="201"/>
                  </a:cxn>
                  <a:cxn ang="0">
                    <a:pos x="299" y="164"/>
                  </a:cxn>
                  <a:cxn ang="0">
                    <a:pos x="405" y="23"/>
                  </a:cxn>
                  <a:cxn ang="0">
                    <a:pos x="405" y="0"/>
                  </a:cxn>
                  <a:cxn ang="0">
                    <a:pos x="525" y="96"/>
                  </a:cxn>
                  <a:cxn ang="0">
                    <a:pos x="574" y="80"/>
                  </a:cxn>
                  <a:cxn ang="0">
                    <a:pos x="602" y="109"/>
                  </a:cxn>
                  <a:cxn ang="0">
                    <a:pos x="645" y="222"/>
                  </a:cxn>
                  <a:cxn ang="0">
                    <a:pos x="479" y="300"/>
                  </a:cxn>
                  <a:cxn ang="0">
                    <a:pos x="455" y="326"/>
                  </a:cxn>
                  <a:cxn ang="0">
                    <a:pos x="135" y="326"/>
                  </a:cxn>
                  <a:cxn ang="0">
                    <a:pos x="135" y="350"/>
                  </a:cxn>
                  <a:cxn ang="0">
                    <a:pos x="0" y="350"/>
                  </a:cxn>
                </a:cxnLst>
                <a:rect l="0" t="0" r="r" b="b"/>
                <a:pathLst>
                  <a:path w="646" h="351">
                    <a:moveTo>
                      <a:pt x="0" y="350"/>
                    </a:moveTo>
                    <a:lnTo>
                      <a:pt x="36" y="257"/>
                    </a:lnTo>
                    <a:lnTo>
                      <a:pt x="122" y="201"/>
                    </a:lnTo>
                    <a:lnTo>
                      <a:pt x="299" y="164"/>
                    </a:lnTo>
                    <a:lnTo>
                      <a:pt x="405" y="23"/>
                    </a:lnTo>
                    <a:lnTo>
                      <a:pt x="405" y="0"/>
                    </a:lnTo>
                    <a:lnTo>
                      <a:pt x="525" y="96"/>
                    </a:lnTo>
                    <a:lnTo>
                      <a:pt x="574" y="80"/>
                    </a:lnTo>
                    <a:lnTo>
                      <a:pt x="602" y="109"/>
                    </a:lnTo>
                    <a:lnTo>
                      <a:pt x="645" y="222"/>
                    </a:lnTo>
                    <a:lnTo>
                      <a:pt x="479" y="300"/>
                    </a:lnTo>
                    <a:lnTo>
                      <a:pt x="455" y="326"/>
                    </a:lnTo>
                    <a:lnTo>
                      <a:pt x="135" y="326"/>
                    </a:lnTo>
                    <a:lnTo>
                      <a:pt x="135" y="350"/>
                    </a:lnTo>
                    <a:lnTo>
                      <a:pt x="0" y="35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Freeform 100">
                <a:extLst>
                  <a:ext uri="{FF2B5EF4-FFF2-40B4-BE49-F238E27FC236}">
                    <a16:creationId xmlns:a16="http://schemas.microsoft.com/office/drawing/2014/main" id="{7E601946-950C-439B-AEEC-675EE7EFF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9" y="2493"/>
                <a:ext cx="444" cy="3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9" y="0"/>
                  </a:cxn>
                  <a:cxn ang="0">
                    <a:pos x="384" y="51"/>
                  </a:cxn>
                  <a:cxn ang="0">
                    <a:pos x="443" y="53"/>
                  </a:cxn>
                  <a:cxn ang="0">
                    <a:pos x="386" y="191"/>
                  </a:cxn>
                  <a:cxn ang="0">
                    <a:pos x="328" y="265"/>
                  </a:cxn>
                  <a:cxn ang="0">
                    <a:pos x="289" y="397"/>
                  </a:cxn>
                  <a:cxn ang="0">
                    <a:pos x="58" y="397"/>
                  </a:cxn>
                  <a:cxn ang="0">
                    <a:pos x="58" y="336"/>
                  </a:cxn>
                  <a:cxn ang="0">
                    <a:pos x="15" y="326"/>
                  </a:cxn>
                  <a:cxn ang="0">
                    <a:pos x="15" y="80"/>
                  </a:cxn>
                  <a:cxn ang="0">
                    <a:pos x="0" y="0"/>
                  </a:cxn>
                </a:cxnLst>
                <a:rect l="0" t="0" r="r" b="b"/>
                <a:pathLst>
                  <a:path w="444" h="398">
                    <a:moveTo>
                      <a:pt x="0" y="0"/>
                    </a:moveTo>
                    <a:lnTo>
                      <a:pt x="399" y="0"/>
                    </a:lnTo>
                    <a:lnTo>
                      <a:pt x="384" y="51"/>
                    </a:lnTo>
                    <a:lnTo>
                      <a:pt x="443" y="53"/>
                    </a:lnTo>
                    <a:lnTo>
                      <a:pt x="386" y="191"/>
                    </a:lnTo>
                    <a:lnTo>
                      <a:pt x="328" y="265"/>
                    </a:lnTo>
                    <a:lnTo>
                      <a:pt x="289" y="397"/>
                    </a:lnTo>
                    <a:lnTo>
                      <a:pt x="58" y="397"/>
                    </a:lnTo>
                    <a:lnTo>
                      <a:pt x="58" y="336"/>
                    </a:lnTo>
                    <a:lnTo>
                      <a:pt x="15" y="326"/>
                    </a:lnTo>
                    <a:lnTo>
                      <a:pt x="15" y="80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Freeform 101">
                <a:extLst>
                  <a:ext uri="{FF2B5EF4-FFF2-40B4-BE49-F238E27FC236}">
                    <a16:creationId xmlns:a16="http://schemas.microsoft.com/office/drawing/2014/main" id="{0EDB6C06-D8C1-46CC-A8E4-FCADE0523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8" y="2490"/>
                <a:ext cx="755" cy="193"/>
              </a:xfrm>
              <a:custGeom>
                <a:avLst/>
                <a:gdLst/>
                <a:ahLst/>
                <a:cxnLst>
                  <a:cxn ang="0">
                    <a:pos x="66" y="21"/>
                  </a:cxn>
                  <a:cxn ang="0">
                    <a:pos x="198" y="21"/>
                  </a:cxn>
                  <a:cxn ang="0">
                    <a:pos x="198" y="0"/>
                  </a:cxn>
                  <a:cxn ang="0">
                    <a:pos x="754" y="0"/>
                  </a:cxn>
                  <a:cxn ang="0">
                    <a:pos x="743" y="40"/>
                  </a:cxn>
                  <a:cxn ang="0">
                    <a:pos x="520" y="136"/>
                  </a:cxn>
                  <a:cxn ang="0">
                    <a:pos x="499" y="192"/>
                  </a:cxn>
                  <a:cxn ang="0">
                    <a:pos x="0" y="192"/>
                  </a:cxn>
                  <a:cxn ang="0">
                    <a:pos x="66" y="21"/>
                  </a:cxn>
                </a:cxnLst>
                <a:rect l="0" t="0" r="r" b="b"/>
                <a:pathLst>
                  <a:path w="755" h="193">
                    <a:moveTo>
                      <a:pt x="66" y="21"/>
                    </a:moveTo>
                    <a:lnTo>
                      <a:pt x="198" y="21"/>
                    </a:lnTo>
                    <a:lnTo>
                      <a:pt x="198" y="0"/>
                    </a:lnTo>
                    <a:lnTo>
                      <a:pt x="754" y="0"/>
                    </a:lnTo>
                    <a:lnTo>
                      <a:pt x="743" y="40"/>
                    </a:lnTo>
                    <a:lnTo>
                      <a:pt x="520" y="136"/>
                    </a:lnTo>
                    <a:lnTo>
                      <a:pt x="499" y="192"/>
                    </a:lnTo>
                    <a:lnTo>
                      <a:pt x="0" y="192"/>
                    </a:lnTo>
                    <a:lnTo>
                      <a:pt x="66" y="21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Freeform 102">
                <a:extLst>
                  <a:ext uri="{FF2B5EF4-FFF2-40B4-BE49-F238E27FC236}">
                    <a16:creationId xmlns:a16="http://schemas.microsoft.com/office/drawing/2014/main" id="{68495B00-369F-4449-A03D-8CEA98B3F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2491"/>
                <a:ext cx="789" cy="307"/>
              </a:xfrm>
              <a:custGeom>
                <a:avLst/>
                <a:gdLst/>
                <a:ahLst/>
                <a:cxnLst>
                  <a:cxn ang="0">
                    <a:pos x="254" y="0"/>
                  </a:cxn>
                  <a:cxn ang="0">
                    <a:pos x="753" y="0"/>
                  </a:cxn>
                  <a:cxn ang="0">
                    <a:pos x="788" y="93"/>
                  </a:cxn>
                  <a:cxn ang="0">
                    <a:pos x="701" y="186"/>
                  </a:cxn>
                  <a:cxn ang="0">
                    <a:pos x="577" y="225"/>
                  </a:cxn>
                  <a:cxn ang="0">
                    <a:pos x="527" y="306"/>
                  </a:cxn>
                  <a:cxn ang="0">
                    <a:pos x="405" y="173"/>
                  </a:cxn>
                  <a:cxn ang="0">
                    <a:pos x="308" y="173"/>
                  </a:cxn>
                  <a:cxn ang="0">
                    <a:pos x="291" y="147"/>
                  </a:cxn>
                  <a:cxn ang="0">
                    <a:pos x="160" y="147"/>
                  </a:cxn>
                  <a:cxn ang="0">
                    <a:pos x="111" y="191"/>
                  </a:cxn>
                  <a:cxn ang="0">
                    <a:pos x="0" y="191"/>
                  </a:cxn>
                  <a:cxn ang="0">
                    <a:pos x="21" y="135"/>
                  </a:cxn>
                  <a:cxn ang="0">
                    <a:pos x="244" y="43"/>
                  </a:cxn>
                  <a:cxn ang="0">
                    <a:pos x="254" y="0"/>
                  </a:cxn>
                </a:cxnLst>
                <a:rect l="0" t="0" r="r" b="b"/>
                <a:pathLst>
                  <a:path w="789" h="307">
                    <a:moveTo>
                      <a:pt x="254" y="0"/>
                    </a:moveTo>
                    <a:lnTo>
                      <a:pt x="753" y="0"/>
                    </a:lnTo>
                    <a:lnTo>
                      <a:pt x="788" y="93"/>
                    </a:lnTo>
                    <a:lnTo>
                      <a:pt x="701" y="186"/>
                    </a:lnTo>
                    <a:lnTo>
                      <a:pt x="577" y="225"/>
                    </a:lnTo>
                    <a:lnTo>
                      <a:pt x="527" y="306"/>
                    </a:lnTo>
                    <a:lnTo>
                      <a:pt x="405" y="173"/>
                    </a:lnTo>
                    <a:lnTo>
                      <a:pt x="308" y="173"/>
                    </a:lnTo>
                    <a:lnTo>
                      <a:pt x="291" y="147"/>
                    </a:lnTo>
                    <a:lnTo>
                      <a:pt x="160" y="147"/>
                    </a:lnTo>
                    <a:lnTo>
                      <a:pt x="111" y="191"/>
                    </a:lnTo>
                    <a:lnTo>
                      <a:pt x="0" y="191"/>
                    </a:lnTo>
                    <a:lnTo>
                      <a:pt x="21" y="135"/>
                    </a:lnTo>
                    <a:lnTo>
                      <a:pt x="244" y="43"/>
                    </a:lnTo>
                    <a:lnTo>
                      <a:pt x="254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Freeform 103">
                <a:extLst>
                  <a:ext uri="{FF2B5EF4-FFF2-40B4-BE49-F238E27FC236}">
                    <a16:creationId xmlns:a16="http://schemas.microsoft.com/office/drawing/2014/main" id="{30C60CD5-FC82-4ACF-820F-7CD455DB4B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" y="2639"/>
                <a:ext cx="430" cy="371"/>
              </a:xfrm>
              <a:custGeom>
                <a:avLst/>
                <a:gdLst/>
                <a:ahLst/>
                <a:cxnLst>
                  <a:cxn ang="0">
                    <a:pos x="17" y="44"/>
                  </a:cxn>
                  <a:cxn ang="0">
                    <a:pos x="61" y="0"/>
                  </a:cxn>
                  <a:cxn ang="0">
                    <a:pos x="192" y="0"/>
                  </a:cxn>
                  <a:cxn ang="0">
                    <a:pos x="207" y="26"/>
                  </a:cxn>
                  <a:cxn ang="0">
                    <a:pos x="306" y="26"/>
                  </a:cxn>
                  <a:cxn ang="0">
                    <a:pos x="429" y="158"/>
                  </a:cxn>
                  <a:cxn ang="0">
                    <a:pos x="317" y="275"/>
                  </a:cxn>
                  <a:cxn ang="0">
                    <a:pos x="233" y="304"/>
                  </a:cxn>
                  <a:cxn ang="0">
                    <a:pos x="223" y="370"/>
                  </a:cxn>
                  <a:cxn ang="0">
                    <a:pos x="179" y="293"/>
                  </a:cxn>
                  <a:cxn ang="0">
                    <a:pos x="0" y="81"/>
                  </a:cxn>
                  <a:cxn ang="0">
                    <a:pos x="17" y="44"/>
                  </a:cxn>
                </a:cxnLst>
                <a:rect l="0" t="0" r="r" b="b"/>
                <a:pathLst>
                  <a:path w="430" h="371">
                    <a:moveTo>
                      <a:pt x="17" y="44"/>
                    </a:moveTo>
                    <a:lnTo>
                      <a:pt x="61" y="0"/>
                    </a:lnTo>
                    <a:lnTo>
                      <a:pt x="192" y="0"/>
                    </a:lnTo>
                    <a:lnTo>
                      <a:pt x="207" y="26"/>
                    </a:lnTo>
                    <a:lnTo>
                      <a:pt x="306" y="26"/>
                    </a:lnTo>
                    <a:lnTo>
                      <a:pt x="429" y="158"/>
                    </a:lnTo>
                    <a:lnTo>
                      <a:pt x="317" y="275"/>
                    </a:lnTo>
                    <a:lnTo>
                      <a:pt x="233" y="304"/>
                    </a:lnTo>
                    <a:lnTo>
                      <a:pt x="223" y="370"/>
                    </a:lnTo>
                    <a:lnTo>
                      <a:pt x="179" y="293"/>
                    </a:lnTo>
                    <a:lnTo>
                      <a:pt x="0" y="81"/>
                    </a:lnTo>
                    <a:lnTo>
                      <a:pt x="17" y="44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Freeform 104">
                <a:extLst>
                  <a:ext uri="{FF2B5EF4-FFF2-40B4-BE49-F238E27FC236}">
                    <a16:creationId xmlns:a16="http://schemas.microsoft.com/office/drawing/2014/main" id="{73E15CB2-FABA-4446-8A4D-7EE6BC2DD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6" y="2683"/>
                <a:ext cx="413" cy="46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6" y="0"/>
                  </a:cxn>
                  <a:cxn ang="0">
                    <a:pos x="189" y="36"/>
                  </a:cxn>
                  <a:cxn ang="0">
                    <a:pos x="368" y="249"/>
                  </a:cxn>
                  <a:cxn ang="0">
                    <a:pos x="412" y="325"/>
                  </a:cxn>
                  <a:cxn ang="0">
                    <a:pos x="358" y="464"/>
                  </a:cxn>
                  <a:cxn ang="0">
                    <a:pos x="73" y="464"/>
                  </a:cxn>
                  <a:cxn ang="0">
                    <a:pos x="44" y="406"/>
                  </a:cxn>
                  <a:cxn ang="0">
                    <a:pos x="30" y="332"/>
                  </a:cxn>
                  <a:cxn ang="0">
                    <a:pos x="57" y="292"/>
                  </a:cxn>
                  <a:cxn ang="0">
                    <a:pos x="0" y="0"/>
                  </a:cxn>
                </a:cxnLst>
                <a:rect l="0" t="0" r="r" b="b"/>
                <a:pathLst>
                  <a:path w="413" h="465">
                    <a:moveTo>
                      <a:pt x="0" y="0"/>
                    </a:moveTo>
                    <a:lnTo>
                      <a:pt x="206" y="0"/>
                    </a:lnTo>
                    <a:lnTo>
                      <a:pt x="189" y="36"/>
                    </a:lnTo>
                    <a:lnTo>
                      <a:pt x="368" y="249"/>
                    </a:lnTo>
                    <a:lnTo>
                      <a:pt x="412" y="325"/>
                    </a:lnTo>
                    <a:lnTo>
                      <a:pt x="358" y="464"/>
                    </a:lnTo>
                    <a:lnTo>
                      <a:pt x="73" y="464"/>
                    </a:lnTo>
                    <a:lnTo>
                      <a:pt x="44" y="406"/>
                    </a:lnTo>
                    <a:lnTo>
                      <a:pt x="30" y="332"/>
                    </a:lnTo>
                    <a:lnTo>
                      <a:pt x="57" y="292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Freeform 105">
                <a:extLst>
                  <a:ext uri="{FF2B5EF4-FFF2-40B4-BE49-F238E27FC236}">
                    <a16:creationId xmlns:a16="http://schemas.microsoft.com/office/drawing/2014/main" id="{21B513FA-6E13-450A-BC53-51995A846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0" y="2682"/>
                <a:ext cx="335" cy="487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278" y="0"/>
                  </a:cxn>
                  <a:cxn ang="0">
                    <a:pos x="334" y="296"/>
                  </a:cxn>
                  <a:cxn ang="0">
                    <a:pos x="306" y="336"/>
                  </a:cxn>
                  <a:cxn ang="0">
                    <a:pos x="319" y="405"/>
                  </a:cxn>
                  <a:cxn ang="0">
                    <a:pos x="86" y="405"/>
                  </a:cxn>
                  <a:cxn ang="0">
                    <a:pos x="82" y="474"/>
                  </a:cxn>
                  <a:cxn ang="0">
                    <a:pos x="0" y="486"/>
                  </a:cxn>
                  <a:cxn ang="0">
                    <a:pos x="2" y="349"/>
                  </a:cxn>
                  <a:cxn ang="0">
                    <a:pos x="68" y="0"/>
                  </a:cxn>
                </a:cxnLst>
                <a:rect l="0" t="0" r="r" b="b"/>
                <a:pathLst>
                  <a:path w="335" h="487">
                    <a:moveTo>
                      <a:pt x="68" y="0"/>
                    </a:moveTo>
                    <a:lnTo>
                      <a:pt x="278" y="0"/>
                    </a:lnTo>
                    <a:lnTo>
                      <a:pt x="334" y="296"/>
                    </a:lnTo>
                    <a:lnTo>
                      <a:pt x="306" y="336"/>
                    </a:lnTo>
                    <a:lnTo>
                      <a:pt x="319" y="405"/>
                    </a:lnTo>
                    <a:lnTo>
                      <a:pt x="86" y="405"/>
                    </a:lnTo>
                    <a:lnTo>
                      <a:pt x="82" y="474"/>
                    </a:lnTo>
                    <a:lnTo>
                      <a:pt x="0" y="486"/>
                    </a:lnTo>
                    <a:lnTo>
                      <a:pt x="2" y="349"/>
                    </a:lnTo>
                    <a:lnTo>
                      <a:pt x="68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Freeform 106">
                <a:extLst>
                  <a:ext uri="{FF2B5EF4-FFF2-40B4-BE49-F238E27FC236}">
                    <a16:creationId xmlns:a16="http://schemas.microsoft.com/office/drawing/2014/main" id="{1C80AEC5-F27F-4ACA-A84C-BE7D6F37F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9" y="2682"/>
                <a:ext cx="299" cy="526"/>
              </a:xfrm>
              <a:custGeom>
                <a:avLst/>
                <a:gdLst/>
                <a:ahLst/>
                <a:cxnLst>
                  <a:cxn ang="0">
                    <a:pos x="99" y="0"/>
                  </a:cxn>
                  <a:cxn ang="0">
                    <a:pos x="298" y="0"/>
                  </a:cxn>
                  <a:cxn ang="0">
                    <a:pos x="233" y="349"/>
                  </a:cxn>
                  <a:cxn ang="0">
                    <a:pos x="231" y="485"/>
                  </a:cxn>
                  <a:cxn ang="0">
                    <a:pos x="169" y="525"/>
                  </a:cxn>
                  <a:cxn ang="0">
                    <a:pos x="137" y="434"/>
                  </a:cxn>
                  <a:cxn ang="0">
                    <a:pos x="0" y="434"/>
                  </a:cxn>
                  <a:cxn ang="0">
                    <a:pos x="43" y="283"/>
                  </a:cxn>
                  <a:cxn ang="0">
                    <a:pos x="1" y="206"/>
                  </a:cxn>
                  <a:cxn ang="0">
                    <a:pos x="40" y="78"/>
                  </a:cxn>
                  <a:cxn ang="0">
                    <a:pos x="99" y="0"/>
                  </a:cxn>
                </a:cxnLst>
                <a:rect l="0" t="0" r="r" b="b"/>
                <a:pathLst>
                  <a:path w="299" h="526">
                    <a:moveTo>
                      <a:pt x="99" y="0"/>
                    </a:moveTo>
                    <a:lnTo>
                      <a:pt x="298" y="0"/>
                    </a:lnTo>
                    <a:lnTo>
                      <a:pt x="233" y="349"/>
                    </a:lnTo>
                    <a:lnTo>
                      <a:pt x="231" y="485"/>
                    </a:lnTo>
                    <a:lnTo>
                      <a:pt x="169" y="525"/>
                    </a:lnTo>
                    <a:lnTo>
                      <a:pt x="137" y="434"/>
                    </a:lnTo>
                    <a:lnTo>
                      <a:pt x="0" y="434"/>
                    </a:lnTo>
                    <a:lnTo>
                      <a:pt x="43" y="283"/>
                    </a:lnTo>
                    <a:lnTo>
                      <a:pt x="1" y="206"/>
                    </a:lnTo>
                    <a:lnTo>
                      <a:pt x="40" y="78"/>
                    </a:lnTo>
                    <a:lnTo>
                      <a:pt x="99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Freeform 107">
                <a:extLst>
                  <a:ext uri="{FF2B5EF4-FFF2-40B4-BE49-F238E27FC236}">
                    <a16:creationId xmlns:a16="http://schemas.microsoft.com/office/drawing/2014/main" id="{3F55EE1C-F61F-47BD-A76A-9B9812BB31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3" y="3088"/>
                <a:ext cx="717" cy="62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37" y="0"/>
                  </a:cxn>
                  <a:cxn ang="0">
                    <a:pos x="268" y="62"/>
                  </a:cxn>
                  <a:cxn ang="0">
                    <a:pos x="554" y="62"/>
                  </a:cxn>
                  <a:cxn ang="0">
                    <a:pos x="562" y="118"/>
                  </a:cxn>
                  <a:cxn ang="0">
                    <a:pos x="663" y="299"/>
                  </a:cxn>
                  <a:cxn ang="0">
                    <a:pos x="702" y="431"/>
                  </a:cxn>
                  <a:cxn ang="0">
                    <a:pos x="716" y="523"/>
                  </a:cxn>
                  <a:cxn ang="0">
                    <a:pos x="616" y="618"/>
                  </a:cxn>
                  <a:cxn ang="0">
                    <a:pos x="533" y="626"/>
                  </a:cxn>
                  <a:cxn ang="0">
                    <a:pos x="510" y="434"/>
                  </a:cxn>
                  <a:cxn ang="0">
                    <a:pos x="483" y="437"/>
                  </a:cxn>
                  <a:cxn ang="0">
                    <a:pos x="402" y="321"/>
                  </a:cxn>
                  <a:cxn ang="0">
                    <a:pos x="420" y="227"/>
                  </a:cxn>
                  <a:cxn ang="0">
                    <a:pos x="329" y="123"/>
                  </a:cxn>
                  <a:cxn ang="0">
                    <a:pos x="209" y="153"/>
                  </a:cxn>
                  <a:cxn ang="0">
                    <a:pos x="116" y="70"/>
                  </a:cxn>
                  <a:cxn ang="0">
                    <a:pos x="0" y="68"/>
                  </a:cxn>
                  <a:cxn ang="0">
                    <a:pos x="2" y="0"/>
                  </a:cxn>
                </a:cxnLst>
                <a:rect l="0" t="0" r="r" b="b"/>
                <a:pathLst>
                  <a:path w="717" h="627">
                    <a:moveTo>
                      <a:pt x="2" y="0"/>
                    </a:moveTo>
                    <a:lnTo>
                      <a:pt x="237" y="0"/>
                    </a:lnTo>
                    <a:lnTo>
                      <a:pt x="268" y="62"/>
                    </a:lnTo>
                    <a:lnTo>
                      <a:pt x="554" y="62"/>
                    </a:lnTo>
                    <a:lnTo>
                      <a:pt x="562" y="118"/>
                    </a:lnTo>
                    <a:lnTo>
                      <a:pt x="663" y="299"/>
                    </a:lnTo>
                    <a:lnTo>
                      <a:pt x="702" y="431"/>
                    </a:lnTo>
                    <a:lnTo>
                      <a:pt x="716" y="523"/>
                    </a:lnTo>
                    <a:lnTo>
                      <a:pt x="616" y="618"/>
                    </a:lnTo>
                    <a:lnTo>
                      <a:pt x="533" y="626"/>
                    </a:lnTo>
                    <a:lnTo>
                      <a:pt x="510" y="434"/>
                    </a:lnTo>
                    <a:lnTo>
                      <a:pt x="483" y="437"/>
                    </a:lnTo>
                    <a:lnTo>
                      <a:pt x="402" y="321"/>
                    </a:lnTo>
                    <a:lnTo>
                      <a:pt x="420" y="227"/>
                    </a:lnTo>
                    <a:lnTo>
                      <a:pt x="329" y="123"/>
                    </a:lnTo>
                    <a:lnTo>
                      <a:pt x="209" y="153"/>
                    </a:lnTo>
                    <a:lnTo>
                      <a:pt x="116" y="70"/>
                    </a:lnTo>
                    <a:lnTo>
                      <a:pt x="0" y="68"/>
                    </a:lnTo>
                    <a:lnTo>
                      <a:pt x="2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Freeform 108">
                <a:extLst>
                  <a:ext uri="{FF2B5EF4-FFF2-40B4-BE49-F238E27FC236}">
                    <a16:creationId xmlns:a16="http://schemas.microsoft.com/office/drawing/2014/main" id="{03FEADCB-9FE8-432F-9E25-0B6B5700F4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4" y="2878"/>
                <a:ext cx="438" cy="423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37" y="0"/>
                  </a:cxn>
                  <a:cxn ang="0">
                    <a:pos x="278" y="80"/>
                  </a:cxn>
                  <a:cxn ang="0">
                    <a:pos x="234" y="232"/>
                  </a:cxn>
                  <a:cxn ang="0">
                    <a:pos x="372" y="232"/>
                  </a:cxn>
                  <a:cxn ang="0">
                    <a:pos x="404" y="326"/>
                  </a:cxn>
                  <a:cxn ang="0">
                    <a:pos x="437" y="422"/>
                  </a:cxn>
                  <a:cxn ang="0">
                    <a:pos x="251" y="411"/>
                  </a:cxn>
                  <a:cxn ang="0">
                    <a:pos x="30" y="327"/>
                  </a:cxn>
                  <a:cxn ang="0">
                    <a:pos x="56" y="261"/>
                  </a:cxn>
                  <a:cxn ang="0">
                    <a:pos x="0" y="128"/>
                  </a:cxn>
                  <a:cxn ang="0">
                    <a:pos x="3" y="0"/>
                  </a:cxn>
                </a:cxnLst>
                <a:rect l="0" t="0" r="r" b="b"/>
                <a:pathLst>
                  <a:path w="438" h="423">
                    <a:moveTo>
                      <a:pt x="3" y="0"/>
                    </a:moveTo>
                    <a:lnTo>
                      <a:pt x="237" y="0"/>
                    </a:lnTo>
                    <a:lnTo>
                      <a:pt x="278" y="80"/>
                    </a:lnTo>
                    <a:lnTo>
                      <a:pt x="234" y="232"/>
                    </a:lnTo>
                    <a:lnTo>
                      <a:pt x="372" y="232"/>
                    </a:lnTo>
                    <a:lnTo>
                      <a:pt x="404" y="326"/>
                    </a:lnTo>
                    <a:lnTo>
                      <a:pt x="437" y="422"/>
                    </a:lnTo>
                    <a:lnTo>
                      <a:pt x="251" y="411"/>
                    </a:lnTo>
                    <a:lnTo>
                      <a:pt x="30" y="327"/>
                    </a:lnTo>
                    <a:lnTo>
                      <a:pt x="56" y="261"/>
                    </a:lnTo>
                    <a:lnTo>
                      <a:pt x="0" y="128"/>
                    </a:lnTo>
                    <a:lnTo>
                      <a:pt x="3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Freeform 109">
                <a:extLst>
                  <a:ext uri="{FF2B5EF4-FFF2-40B4-BE49-F238E27FC236}">
                    <a16:creationId xmlns:a16="http://schemas.microsoft.com/office/drawing/2014/main" id="{5EAC380B-A90A-4129-8F87-D18F48B0F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8" y="2432"/>
                <a:ext cx="755" cy="3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23" y="0"/>
                  </a:cxn>
                  <a:cxn ang="0">
                    <a:pos x="743" y="70"/>
                  </a:cxn>
                  <a:cxn ang="0">
                    <a:pos x="754" y="149"/>
                  </a:cxn>
                  <a:cxn ang="0">
                    <a:pos x="754" y="389"/>
                  </a:cxn>
                  <a:cxn ang="0">
                    <a:pos x="629" y="357"/>
                  </a:cxn>
                  <a:cxn ang="0">
                    <a:pos x="574" y="367"/>
                  </a:cxn>
                  <a:cxn ang="0">
                    <a:pos x="258" y="302"/>
                  </a:cxn>
                  <a:cxn ang="0">
                    <a:pos x="258" y="114"/>
                  </a:cxn>
                  <a:cxn ang="0">
                    <a:pos x="0" y="111"/>
                  </a:cxn>
                  <a:cxn ang="0">
                    <a:pos x="0" y="0"/>
                  </a:cxn>
                </a:cxnLst>
                <a:rect l="0" t="0" r="r" b="b"/>
                <a:pathLst>
                  <a:path w="755" h="390">
                    <a:moveTo>
                      <a:pt x="0" y="0"/>
                    </a:moveTo>
                    <a:lnTo>
                      <a:pt x="723" y="0"/>
                    </a:lnTo>
                    <a:lnTo>
                      <a:pt x="743" y="70"/>
                    </a:lnTo>
                    <a:lnTo>
                      <a:pt x="754" y="149"/>
                    </a:lnTo>
                    <a:lnTo>
                      <a:pt x="754" y="389"/>
                    </a:lnTo>
                    <a:lnTo>
                      <a:pt x="629" y="357"/>
                    </a:lnTo>
                    <a:lnTo>
                      <a:pt x="574" y="367"/>
                    </a:lnTo>
                    <a:lnTo>
                      <a:pt x="258" y="302"/>
                    </a:lnTo>
                    <a:lnTo>
                      <a:pt x="258" y="114"/>
                    </a:lnTo>
                    <a:lnTo>
                      <a:pt x="0" y="111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Freeform 110">
                <a:extLst>
                  <a:ext uri="{FF2B5EF4-FFF2-40B4-BE49-F238E27FC236}">
                    <a16:creationId xmlns:a16="http://schemas.microsoft.com/office/drawing/2014/main" id="{43E13266-EE5D-449A-AD5A-641BB74E5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6" y="2545"/>
                <a:ext cx="1187" cy="1051"/>
              </a:xfrm>
              <a:custGeom>
                <a:avLst/>
                <a:gdLst/>
                <a:ahLst/>
                <a:cxnLst>
                  <a:cxn ang="0">
                    <a:pos x="330" y="0"/>
                  </a:cxn>
                  <a:cxn ang="0">
                    <a:pos x="589" y="0"/>
                  </a:cxn>
                  <a:cxn ang="0">
                    <a:pos x="589" y="187"/>
                  </a:cxn>
                  <a:cxn ang="0">
                    <a:pos x="906" y="254"/>
                  </a:cxn>
                  <a:cxn ang="0">
                    <a:pos x="958" y="246"/>
                  </a:cxn>
                  <a:cxn ang="0">
                    <a:pos x="1086" y="276"/>
                  </a:cxn>
                  <a:cxn ang="0">
                    <a:pos x="1130" y="284"/>
                  </a:cxn>
                  <a:cxn ang="0">
                    <a:pos x="1128" y="471"/>
                  </a:cxn>
                  <a:cxn ang="0">
                    <a:pos x="1186" y="602"/>
                  </a:cxn>
                  <a:cxn ang="0">
                    <a:pos x="1151" y="666"/>
                  </a:cxn>
                  <a:cxn ang="0">
                    <a:pos x="1045" y="693"/>
                  </a:cxn>
                  <a:cxn ang="0">
                    <a:pos x="879" y="828"/>
                  </a:cxn>
                  <a:cxn ang="0">
                    <a:pos x="839" y="934"/>
                  </a:cxn>
                  <a:cxn ang="0">
                    <a:pos x="860" y="1050"/>
                  </a:cxn>
                  <a:cxn ang="0">
                    <a:pos x="647" y="972"/>
                  </a:cxn>
                  <a:cxn ang="0">
                    <a:pos x="510" y="742"/>
                  </a:cxn>
                  <a:cxn ang="0">
                    <a:pos x="401" y="708"/>
                  </a:cxn>
                  <a:cxn ang="0">
                    <a:pos x="341" y="771"/>
                  </a:cxn>
                  <a:cxn ang="0">
                    <a:pos x="256" y="721"/>
                  </a:cxn>
                  <a:cxn ang="0">
                    <a:pos x="177" y="578"/>
                  </a:cxn>
                  <a:cxn ang="0">
                    <a:pos x="0" y="430"/>
                  </a:cxn>
                  <a:cxn ang="0">
                    <a:pos x="330" y="430"/>
                  </a:cxn>
                  <a:cxn ang="0">
                    <a:pos x="330" y="0"/>
                  </a:cxn>
                </a:cxnLst>
                <a:rect l="0" t="0" r="r" b="b"/>
                <a:pathLst>
                  <a:path w="1187" h="1051">
                    <a:moveTo>
                      <a:pt x="330" y="0"/>
                    </a:moveTo>
                    <a:lnTo>
                      <a:pt x="589" y="0"/>
                    </a:lnTo>
                    <a:lnTo>
                      <a:pt x="589" y="187"/>
                    </a:lnTo>
                    <a:lnTo>
                      <a:pt x="906" y="254"/>
                    </a:lnTo>
                    <a:lnTo>
                      <a:pt x="958" y="246"/>
                    </a:lnTo>
                    <a:lnTo>
                      <a:pt x="1086" y="276"/>
                    </a:lnTo>
                    <a:lnTo>
                      <a:pt x="1130" y="284"/>
                    </a:lnTo>
                    <a:lnTo>
                      <a:pt x="1128" y="471"/>
                    </a:lnTo>
                    <a:lnTo>
                      <a:pt x="1186" y="602"/>
                    </a:lnTo>
                    <a:lnTo>
                      <a:pt x="1151" y="666"/>
                    </a:lnTo>
                    <a:lnTo>
                      <a:pt x="1045" y="693"/>
                    </a:lnTo>
                    <a:lnTo>
                      <a:pt x="879" y="828"/>
                    </a:lnTo>
                    <a:lnTo>
                      <a:pt x="839" y="934"/>
                    </a:lnTo>
                    <a:lnTo>
                      <a:pt x="860" y="1050"/>
                    </a:lnTo>
                    <a:lnTo>
                      <a:pt x="647" y="972"/>
                    </a:lnTo>
                    <a:lnTo>
                      <a:pt x="510" y="742"/>
                    </a:lnTo>
                    <a:lnTo>
                      <a:pt x="401" y="708"/>
                    </a:lnTo>
                    <a:lnTo>
                      <a:pt x="341" y="771"/>
                    </a:lnTo>
                    <a:lnTo>
                      <a:pt x="256" y="721"/>
                    </a:lnTo>
                    <a:lnTo>
                      <a:pt x="177" y="578"/>
                    </a:lnTo>
                    <a:lnTo>
                      <a:pt x="0" y="430"/>
                    </a:lnTo>
                    <a:lnTo>
                      <a:pt x="330" y="430"/>
                    </a:lnTo>
                    <a:lnTo>
                      <a:pt x="330" y="0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" name="Freeform 111">
                <a:extLst>
                  <a:ext uri="{FF2B5EF4-FFF2-40B4-BE49-F238E27FC236}">
                    <a16:creationId xmlns:a16="http://schemas.microsoft.com/office/drawing/2014/main" id="{C09C750C-60A1-4028-A143-B143E9C4D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" y="1879"/>
                <a:ext cx="437" cy="559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436" y="106"/>
                  </a:cxn>
                  <a:cxn ang="0">
                    <a:pos x="436" y="558"/>
                  </a:cxn>
                  <a:cxn ang="0">
                    <a:pos x="0" y="558"/>
                  </a:cxn>
                  <a:cxn ang="0">
                    <a:pos x="0" y="0"/>
                  </a:cxn>
                  <a:cxn ang="0">
                    <a:pos x="256" y="0"/>
                  </a:cxn>
                  <a:cxn ang="0">
                    <a:pos x="256" y="106"/>
                  </a:cxn>
                </a:cxnLst>
                <a:rect l="0" t="0" r="r" b="b"/>
                <a:pathLst>
                  <a:path w="437" h="559">
                    <a:moveTo>
                      <a:pt x="256" y="106"/>
                    </a:moveTo>
                    <a:lnTo>
                      <a:pt x="436" y="106"/>
                    </a:lnTo>
                    <a:lnTo>
                      <a:pt x="436" y="558"/>
                    </a:lnTo>
                    <a:lnTo>
                      <a:pt x="0" y="558"/>
                    </a:lnTo>
                    <a:lnTo>
                      <a:pt x="0" y="0"/>
                    </a:lnTo>
                    <a:lnTo>
                      <a:pt x="256" y="0"/>
                    </a:lnTo>
                    <a:lnTo>
                      <a:pt x="256" y="106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" name="Freeform 112">
                <a:extLst>
                  <a:ext uri="{FF2B5EF4-FFF2-40B4-BE49-F238E27FC236}">
                    <a16:creationId xmlns:a16="http://schemas.microsoft.com/office/drawing/2014/main" id="{2B67EAFA-90ED-4704-80B9-69E0A2B667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" y="1056"/>
                <a:ext cx="629" cy="391"/>
              </a:xfrm>
              <a:custGeom>
                <a:avLst/>
                <a:gdLst/>
                <a:ahLst/>
                <a:cxnLst>
                  <a:cxn ang="0">
                    <a:pos x="140" y="0"/>
                  </a:cxn>
                  <a:cxn ang="0">
                    <a:pos x="164" y="115"/>
                  </a:cxn>
                  <a:cxn ang="0">
                    <a:pos x="151" y="141"/>
                  </a:cxn>
                  <a:cxn ang="0">
                    <a:pos x="0" y="118"/>
                  </a:cxn>
                  <a:cxn ang="0">
                    <a:pos x="47" y="323"/>
                  </a:cxn>
                  <a:cxn ang="0">
                    <a:pos x="118" y="328"/>
                  </a:cxn>
                  <a:cxn ang="0">
                    <a:pos x="132" y="390"/>
                  </a:cxn>
                  <a:cxn ang="0">
                    <a:pos x="419" y="333"/>
                  </a:cxn>
                  <a:cxn ang="0">
                    <a:pos x="628" y="333"/>
                  </a:cxn>
                  <a:cxn ang="0">
                    <a:pos x="628" y="2"/>
                  </a:cxn>
                  <a:cxn ang="0">
                    <a:pos x="140" y="0"/>
                  </a:cxn>
                </a:cxnLst>
                <a:rect l="0" t="0" r="r" b="b"/>
                <a:pathLst>
                  <a:path w="629" h="391">
                    <a:moveTo>
                      <a:pt x="140" y="0"/>
                    </a:moveTo>
                    <a:lnTo>
                      <a:pt x="164" y="115"/>
                    </a:lnTo>
                    <a:lnTo>
                      <a:pt x="151" y="141"/>
                    </a:lnTo>
                    <a:lnTo>
                      <a:pt x="0" y="118"/>
                    </a:lnTo>
                    <a:lnTo>
                      <a:pt x="47" y="323"/>
                    </a:lnTo>
                    <a:lnTo>
                      <a:pt x="118" y="328"/>
                    </a:lnTo>
                    <a:lnTo>
                      <a:pt x="132" y="390"/>
                    </a:lnTo>
                    <a:lnTo>
                      <a:pt x="419" y="333"/>
                    </a:lnTo>
                    <a:lnTo>
                      <a:pt x="628" y="333"/>
                    </a:lnTo>
                    <a:lnTo>
                      <a:pt x="628" y="2"/>
                    </a:lnTo>
                    <a:lnTo>
                      <a:pt x="140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" name="Freeform 113">
                <a:extLst>
                  <a:ext uri="{FF2B5EF4-FFF2-40B4-BE49-F238E27FC236}">
                    <a16:creationId xmlns:a16="http://schemas.microsoft.com/office/drawing/2014/main" id="{693815ED-A62C-4961-B07A-6C8A8160F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" y="1379"/>
                <a:ext cx="657" cy="49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15" y="2"/>
                  </a:cxn>
                  <a:cxn ang="0">
                    <a:pos x="132" y="66"/>
                  </a:cxn>
                  <a:cxn ang="0">
                    <a:pos x="410" y="10"/>
                  </a:cxn>
                  <a:cxn ang="0">
                    <a:pos x="624" y="10"/>
                  </a:cxn>
                  <a:cxn ang="0">
                    <a:pos x="656" y="61"/>
                  </a:cxn>
                  <a:cxn ang="0">
                    <a:pos x="611" y="249"/>
                  </a:cxn>
                  <a:cxn ang="0">
                    <a:pos x="640" y="256"/>
                  </a:cxn>
                  <a:cxn ang="0">
                    <a:pos x="640" y="498"/>
                  </a:cxn>
                  <a:cxn ang="0">
                    <a:pos x="18" y="498"/>
                  </a:cxn>
                  <a:cxn ang="0">
                    <a:pos x="0" y="390"/>
                  </a:cxn>
                  <a:cxn ang="0">
                    <a:pos x="41" y="0"/>
                  </a:cxn>
                </a:cxnLst>
                <a:rect l="0" t="0" r="r" b="b"/>
                <a:pathLst>
                  <a:path w="657" h="499">
                    <a:moveTo>
                      <a:pt x="41" y="0"/>
                    </a:moveTo>
                    <a:lnTo>
                      <a:pt x="115" y="2"/>
                    </a:lnTo>
                    <a:lnTo>
                      <a:pt x="132" y="66"/>
                    </a:lnTo>
                    <a:lnTo>
                      <a:pt x="410" y="10"/>
                    </a:lnTo>
                    <a:lnTo>
                      <a:pt x="624" y="10"/>
                    </a:lnTo>
                    <a:lnTo>
                      <a:pt x="656" y="61"/>
                    </a:lnTo>
                    <a:lnTo>
                      <a:pt x="611" y="249"/>
                    </a:lnTo>
                    <a:lnTo>
                      <a:pt x="640" y="256"/>
                    </a:lnTo>
                    <a:lnTo>
                      <a:pt x="640" y="498"/>
                    </a:lnTo>
                    <a:lnTo>
                      <a:pt x="18" y="498"/>
                    </a:lnTo>
                    <a:lnTo>
                      <a:pt x="0" y="390"/>
                    </a:lnTo>
                    <a:lnTo>
                      <a:pt x="41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" name="Freeform 114">
                <a:extLst>
                  <a:ext uri="{FF2B5EF4-FFF2-40B4-BE49-F238E27FC236}">
                    <a16:creationId xmlns:a16="http://schemas.microsoft.com/office/drawing/2014/main" id="{FB1B3C60-DA5E-4FC5-9EA8-771D10458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" y="1056"/>
                <a:ext cx="538" cy="82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10" y="0"/>
                  </a:cxn>
                  <a:cxn ang="0">
                    <a:pos x="110" y="136"/>
                  </a:cxn>
                  <a:cxn ang="0">
                    <a:pos x="267" y="304"/>
                  </a:cxn>
                  <a:cxn ang="0">
                    <a:pos x="235" y="379"/>
                  </a:cxn>
                  <a:cxn ang="0">
                    <a:pos x="248" y="413"/>
                  </a:cxn>
                  <a:cxn ang="0">
                    <a:pos x="307" y="392"/>
                  </a:cxn>
                  <a:cxn ang="0">
                    <a:pos x="391" y="540"/>
                  </a:cxn>
                  <a:cxn ang="0">
                    <a:pos x="537" y="497"/>
                  </a:cxn>
                  <a:cxn ang="0">
                    <a:pos x="537" y="821"/>
                  </a:cxn>
                  <a:cxn ang="0">
                    <a:pos x="275" y="821"/>
                  </a:cxn>
                  <a:cxn ang="0">
                    <a:pos x="31" y="821"/>
                  </a:cxn>
                  <a:cxn ang="0">
                    <a:pos x="31" y="579"/>
                  </a:cxn>
                  <a:cxn ang="0">
                    <a:pos x="0" y="574"/>
                  </a:cxn>
                  <a:cxn ang="0">
                    <a:pos x="47" y="386"/>
                  </a:cxn>
                  <a:cxn ang="0">
                    <a:pos x="15" y="330"/>
                  </a:cxn>
                  <a:cxn ang="0">
                    <a:pos x="15" y="0"/>
                  </a:cxn>
                </a:cxnLst>
                <a:rect l="0" t="0" r="r" b="b"/>
                <a:pathLst>
                  <a:path w="538" h="822">
                    <a:moveTo>
                      <a:pt x="15" y="0"/>
                    </a:moveTo>
                    <a:lnTo>
                      <a:pt x="110" y="0"/>
                    </a:lnTo>
                    <a:lnTo>
                      <a:pt x="110" y="136"/>
                    </a:lnTo>
                    <a:lnTo>
                      <a:pt x="267" y="304"/>
                    </a:lnTo>
                    <a:lnTo>
                      <a:pt x="235" y="379"/>
                    </a:lnTo>
                    <a:lnTo>
                      <a:pt x="248" y="413"/>
                    </a:lnTo>
                    <a:lnTo>
                      <a:pt x="307" y="392"/>
                    </a:lnTo>
                    <a:lnTo>
                      <a:pt x="391" y="540"/>
                    </a:lnTo>
                    <a:lnTo>
                      <a:pt x="537" y="497"/>
                    </a:lnTo>
                    <a:lnTo>
                      <a:pt x="537" y="821"/>
                    </a:lnTo>
                    <a:lnTo>
                      <a:pt x="275" y="821"/>
                    </a:lnTo>
                    <a:lnTo>
                      <a:pt x="31" y="821"/>
                    </a:lnTo>
                    <a:lnTo>
                      <a:pt x="31" y="579"/>
                    </a:lnTo>
                    <a:lnTo>
                      <a:pt x="0" y="574"/>
                    </a:lnTo>
                    <a:lnTo>
                      <a:pt x="47" y="386"/>
                    </a:lnTo>
                    <a:lnTo>
                      <a:pt x="15" y="330"/>
                    </a:lnTo>
                    <a:lnTo>
                      <a:pt x="15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" name="Freeform 115">
                <a:extLst>
                  <a:ext uri="{FF2B5EF4-FFF2-40B4-BE49-F238E27FC236}">
                    <a16:creationId xmlns:a16="http://schemas.microsoft.com/office/drawing/2014/main" id="{57F5ED51-A714-43C2-8D9A-D82CDE2A93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" y="1879"/>
                <a:ext cx="507" cy="8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6" y="0"/>
                  </a:cxn>
                  <a:cxn ang="0">
                    <a:pos x="506" y="555"/>
                  </a:cxn>
                  <a:cxn ang="0">
                    <a:pos x="506" y="678"/>
                  </a:cxn>
                  <a:cxn ang="0">
                    <a:pos x="449" y="665"/>
                  </a:cxn>
                  <a:cxn ang="0">
                    <a:pos x="475" y="815"/>
                  </a:cxn>
                  <a:cxn ang="0">
                    <a:pos x="0" y="343"/>
                  </a:cxn>
                  <a:cxn ang="0">
                    <a:pos x="0" y="0"/>
                  </a:cxn>
                </a:cxnLst>
                <a:rect l="0" t="0" r="r" b="b"/>
                <a:pathLst>
                  <a:path w="507" h="816">
                    <a:moveTo>
                      <a:pt x="0" y="0"/>
                    </a:moveTo>
                    <a:lnTo>
                      <a:pt x="506" y="0"/>
                    </a:lnTo>
                    <a:lnTo>
                      <a:pt x="506" y="555"/>
                    </a:lnTo>
                    <a:lnTo>
                      <a:pt x="506" y="678"/>
                    </a:lnTo>
                    <a:lnTo>
                      <a:pt x="449" y="665"/>
                    </a:lnTo>
                    <a:lnTo>
                      <a:pt x="475" y="815"/>
                    </a:lnTo>
                    <a:lnTo>
                      <a:pt x="0" y="343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Freeform 116">
                <a:extLst>
                  <a:ext uri="{FF2B5EF4-FFF2-40B4-BE49-F238E27FC236}">
                    <a16:creationId xmlns:a16="http://schemas.microsoft.com/office/drawing/2014/main" id="{EE2D92ED-6F58-401A-B731-61CDA9C06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6" y="2437"/>
                <a:ext cx="496" cy="63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495" y="0"/>
                  </a:cxn>
                  <a:cxn ang="0">
                    <a:pos x="495" y="631"/>
                  </a:cxn>
                  <a:cxn ang="0">
                    <a:pos x="341" y="631"/>
                  </a:cxn>
                  <a:cxn ang="0">
                    <a:pos x="48" y="491"/>
                  </a:cxn>
                  <a:cxn ang="0">
                    <a:pos x="48" y="447"/>
                  </a:cxn>
                  <a:cxn ang="0">
                    <a:pos x="66" y="312"/>
                  </a:cxn>
                  <a:cxn ang="0">
                    <a:pos x="21" y="249"/>
                  </a:cxn>
                  <a:cxn ang="0">
                    <a:pos x="0" y="107"/>
                  </a:cxn>
                  <a:cxn ang="0">
                    <a:pos x="53" y="120"/>
                  </a:cxn>
                  <a:cxn ang="0">
                    <a:pos x="53" y="0"/>
                  </a:cxn>
                </a:cxnLst>
                <a:rect l="0" t="0" r="r" b="b"/>
                <a:pathLst>
                  <a:path w="496" h="632">
                    <a:moveTo>
                      <a:pt x="53" y="0"/>
                    </a:moveTo>
                    <a:lnTo>
                      <a:pt x="495" y="0"/>
                    </a:lnTo>
                    <a:lnTo>
                      <a:pt x="495" y="631"/>
                    </a:lnTo>
                    <a:lnTo>
                      <a:pt x="341" y="631"/>
                    </a:lnTo>
                    <a:lnTo>
                      <a:pt x="48" y="491"/>
                    </a:lnTo>
                    <a:lnTo>
                      <a:pt x="48" y="447"/>
                    </a:lnTo>
                    <a:lnTo>
                      <a:pt x="66" y="312"/>
                    </a:lnTo>
                    <a:lnTo>
                      <a:pt x="21" y="249"/>
                    </a:lnTo>
                    <a:lnTo>
                      <a:pt x="0" y="107"/>
                    </a:lnTo>
                    <a:lnTo>
                      <a:pt x="53" y="120"/>
                    </a:lnTo>
                    <a:lnTo>
                      <a:pt x="53" y="0"/>
                    </a:lnTo>
                  </a:path>
                </a:pathLst>
              </a:custGeom>
              <a:grp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" name="Freeform 117">
                <a:extLst>
                  <a:ext uri="{FF2B5EF4-FFF2-40B4-BE49-F238E27FC236}">
                    <a16:creationId xmlns:a16="http://schemas.microsoft.com/office/drawing/2014/main" id="{9049A98F-B897-4BDD-9DAD-A1F50528B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" y="1876"/>
                <a:ext cx="908" cy="1012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389" y="0"/>
                  </a:cxn>
                  <a:cxn ang="0">
                    <a:pos x="389" y="344"/>
                  </a:cxn>
                  <a:cxn ang="0">
                    <a:pos x="864" y="817"/>
                  </a:cxn>
                  <a:cxn ang="0">
                    <a:pos x="907" y="873"/>
                  </a:cxn>
                  <a:cxn ang="0">
                    <a:pos x="885" y="1011"/>
                  </a:cxn>
                  <a:cxn ang="0">
                    <a:pos x="648" y="1011"/>
                  </a:cxn>
                  <a:cxn ang="0">
                    <a:pos x="437" y="840"/>
                  </a:cxn>
                  <a:cxn ang="0">
                    <a:pos x="362" y="840"/>
                  </a:cxn>
                  <a:cxn ang="0">
                    <a:pos x="183" y="523"/>
                  </a:cxn>
                  <a:cxn ang="0">
                    <a:pos x="57" y="328"/>
                  </a:cxn>
                  <a:cxn ang="0">
                    <a:pos x="73" y="253"/>
                  </a:cxn>
                  <a:cxn ang="0">
                    <a:pos x="0" y="154"/>
                  </a:cxn>
                  <a:cxn ang="0">
                    <a:pos x="21" y="0"/>
                  </a:cxn>
                </a:cxnLst>
                <a:rect l="0" t="0" r="r" b="b"/>
                <a:pathLst>
                  <a:path w="908" h="1012">
                    <a:moveTo>
                      <a:pt x="21" y="0"/>
                    </a:moveTo>
                    <a:lnTo>
                      <a:pt x="389" y="0"/>
                    </a:lnTo>
                    <a:lnTo>
                      <a:pt x="389" y="344"/>
                    </a:lnTo>
                    <a:lnTo>
                      <a:pt x="864" y="817"/>
                    </a:lnTo>
                    <a:lnTo>
                      <a:pt x="907" y="873"/>
                    </a:lnTo>
                    <a:lnTo>
                      <a:pt x="885" y="1011"/>
                    </a:lnTo>
                    <a:lnTo>
                      <a:pt x="648" y="1011"/>
                    </a:lnTo>
                    <a:lnTo>
                      <a:pt x="437" y="840"/>
                    </a:lnTo>
                    <a:lnTo>
                      <a:pt x="362" y="840"/>
                    </a:lnTo>
                    <a:lnTo>
                      <a:pt x="183" y="523"/>
                    </a:lnTo>
                    <a:lnTo>
                      <a:pt x="57" y="328"/>
                    </a:lnTo>
                    <a:lnTo>
                      <a:pt x="73" y="253"/>
                    </a:lnTo>
                    <a:lnTo>
                      <a:pt x="0" y="154"/>
                    </a:lnTo>
                    <a:lnTo>
                      <a:pt x="21" y="0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6F7690AA-4351-4616-9753-B67FFAB69B61}"/>
                </a:ext>
              </a:extLst>
            </p:cNvPr>
            <p:cNvGrpSpPr/>
            <p:nvPr/>
          </p:nvGrpSpPr>
          <p:grpSpPr>
            <a:xfrm>
              <a:off x="8012539" y="1398281"/>
              <a:ext cx="632711" cy="443976"/>
              <a:chOff x="1175856" y="3578211"/>
              <a:chExt cx="1341120" cy="941070"/>
            </a:xfrm>
            <a:grpFill/>
            <a:effectLst/>
          </p:grpSpPr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0BF95DB2-3E9F-4DAA-B931-D53D37193085}"/>
                  </a:ext>
                </a:extLst>
              </p:cNvPr>
              <p:cNvSpPr/>
              <p:nvPr/>
            </p:nvSpPr>
            <p:spPr>
              <a:xfrm>
                <a:off x="2189316" y="4145901"/>
                <a:ext cx="327660" cy="373380"/>
              </a:xfrm>
              <a:custGeom>
                <a:avLst/>
                <a:gdLst>
                  <a:gd name="connsiteX0" fmla="*/ 45720 w 327660"/>
                  <a:gd name="connsiteY0" fmla="*/ 0 h 373380"/>
                  <a:gd name="connsiteX1" fmla="*/ 201930 w 327660"/>
                  <a:gd name="connsiteY1" fmla="*/ 60960 h 373380"/>
                  <a:gd name="connsiteX2" fmla="*/ 327660 w 327660"/>
                  <a:gd name="connsiteY2" fmla="*/ 217170 h 373380"/>
                  <a:gd name="connsiteX3" fmla="*/ 262890 w 327660"/>
                  <a:gd name="connsiteY3" fmla="*/ 281940 h 373380"/>
                  <a:gd name="connsiteX4" fmla="*/ 213360 w 327660"/>
                  <a:gd name="connsiteY4" fmla="*/ 274320 h 373380"/>
                  <a:gd name="connsiteX5" fmla="*/ 137160 w 327660"/>
                  <a:gd name="connsiteY5" fmla="*/ 339090 h 373380"/>
                  <a:gd name="connsiteX6" fmla="*/ 125730 w 327660"/>
                  <a:gd name="connsiteY6" fmla="*/ 373380 h 373380"/>
                  <a:gd name="connsiteX7" fmla="*/ 34290 w 327660"/>
                  <a:gd name="connsiteY7" fmla="*/ 346710 h 373380"/>
                  <a:gd name="connsiteX8" fmla="*/ 45720 w 327660"/>
                  <a:gd name="connsiteY8" fmla="*/ 243840 h 373380"/>
                  <a:gd name="connsiteX9" fmla="*/ 0 w 327660"/>
                  <a:gd name="connsiteY9" fmla="*/ 137160 h 373380"/>
                  <a:gd name="connsiteX10" fmla="*/ 68580 w 327660"/>
                  <a:gd name="connsiteY10" fmla="*/ 83820 h 373380"/>
                  <a:gd name="connsiteX11" fmla="*/ 45720 w 327660"/>
                  <a:gd name="connsiteY11" fmla="*/ 0 h 37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7660" h="373380">
                    <a:moveTo>
                      <a:pt x="45720" y="0"/>
                    </a:moveTo>
                    <a:lnTo>
                      <a:pt x="201930" y="60960"/>
                    </a:lnTo>
                    <a:lnTo>
                      <a:pt x="327660" y="217170"/>
                    </a:lnTo>
                    <a:lnTo>
                      <a:pt x="262890" y="281940"/>
                    </a:lnTo>
                    <a:lnTo>
                      <a:pt x="213360" y="274320"/>
                    </a:lnTo>
                    <a:lnTo>
                      <a:pt x="137160" y="339090"/>
                    </a:lnTo>
                    <a:lnTo>
                      <a:pt x="125730" y="373380"/>
                    </a:lnTo>
                    <a:lnTo>
                      <a:pt x="34290" y="346710"/>
                    </a:lnTo>
                    <a:lnTo>
                      <a:pt x="45720" y="243840"/>
                    </a:lnTo>
                    <a:lnTo>
                      <a:pt x="0" y="137160"/>
                    </a:lnTo>
                    <a:lnTo>
                      <a:pt x="68580" y="83820"/>
                    </a:lnTo>
                    <a:lnTo>
                      <a:pt x="4572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655D1D74-9543-4D7A-ABB1-ED271A8CFC99}"/>
                  </a:ext>
                </a:extLst>
              </p:cNvPr>
              <p:cNvSpPr/>
              <p:nvPr/>
            </p:nvSpPr>
            <p:spPr>
              <a:xfrm>
                <a:off x="2012151" y="3932541"/>
                <a:ext cx="184785" cy="121920"/>
              </a:xfrm>
              <a:custGeom>
                <a:avLst/>
                <a:gdLst>
                  <a:gd name="connsiteX0" fmla="*/ 87630 w 184785"/>
                  <a:gd name="connsiteY0" fmla="*/ 121920 h 121920"/>
                  <a:gd name="connsiteX1" fmla="*/ 184785 w 184785"/>
                  <a:gd name="connsiteY1" fmla="*/ 80010 h 121920"/>
                  <a:gd name="connsiteX2" fmla="*/ 118110 w 184785"/>
                  <a:gd name="connsiteY2" fmla="*/ 17145 h 121920"/>
                  <a:gd name="connsiteX3" fmla="*/ 68580 w 184785"/>
                  <a:gd name="connsiteY3" fmla="*/ 26670 h 121920"/>
                  <a:gd name="connsiteX4" fmla="*/ 24765 w 184785"/>
                  <a:gd name="connsiteY4" fmla="*/ 0 h 121920"/>
                  <a:gd name="connsiteX5" fmla="*/ 0 w 184785"/>
                  <a:gd name="connsiteY5" fmla="*/ 11430 h 121920"/>
                  <a:gd name="connsiteX6" fmla="*/ 87630 w 184785"/>
                  <a:gd name="connsiteY6" fmla="*/ 121920 h 12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4785" h="121920">
                    <a:moveTo>
                      <a:pt x="87630" y="121920"/>
                    </a:moveTo>
                    <a:lnTo>
                      <a:pt x="184785" y="80010"/>
                    </a:lnTo>
                    <a:lnTo>
                      <a:pt x="118110" y="17145"/>
                    </a:lnTo>
                    <a:lnTo>
                      <a:pt x="68580" y="26670"/>
                    </a:lnTo>
                    <a:lnTo>
                      <a:pt x="24765" y="0"/>
                    </a:lnTo>
                    <a:lnTo>
                      <a:pt x="0" y="11430"/>
                    </a:lnTo>
                    <a:lnTo>
                      <a:pt x="87630" y="12192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6CFEE057-267E-4DAA-A6A8-E85BCF335CA8}"/>
                  </a:ext>
                </a:extLst>
              </p:cNvPr>
              <p:cNvSpPr/>
              <p:nvPr/>
            </p:nvSpPr>
            <p:spPr>
              <a:xfrm>
                <a:off x="1911186" y="3953496"/>
                <a:ext cx="76200" cy="68580"/>
              </a:xfrm>
              <a:custGeom>
                <a:avLst/>
                <a:gdLst>
                  <a:gd name="connsiteX0" fmla="*/ 0 w 76200"/>
                  <a:gd name="connsiteY0" fmla="*/ 0 h 68580"/>
                  <a:gd name="connsiteX1" fmla="*/ 62865 w 76200"/>
                  <a:gd name="connsiteY1" fmla="*/ 19050 h 68580"/>
                  <a:gd name="connsiteX2" fmla="*/ 76200 w 76200"/>
                  <a:gd name="connsiteY2" fmla="*/ 45720 h 68580"/>
                  <a:gd name="connsiteX3" fmla="*/ 34290 w 76200"/>
                  <a:gd name="connsiteY3" fmla="*/ 68580 h 68580"/>
                  <a:gd name="connsiteX4" fmla="*/ 0 w 76200"/>
                  <a:gd name="connsiteY4" fmla="*/ 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8580">
                    <a:moveTo>
                      <a:pt x="0" y="0"/>
                    </a:moveTo>
                    <a:lnTo>
                      <a:pt x="62865" y="19050"/>
                    </a:lnTo>
                    <a:lnTo>
                      <a:pt x="76200" y="45720"/>
                    </a:lnTo>
                    <a:lnTo>
                      <a:pt x="34290" y="685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4C404EB2-E7B3-4A00-91C6-F72A780E8ECB}"/>
                  </a:ext>
                </a:extLst>
              </p:cNvPr>
              <p:cNvSpPr/>
              <p:nvPr/>
            </p:nvSpPr>
            <p:spPr>
              <a:xfrm>
                <a:off x="1842606" y="3862056"/>
                <a:ext cx="150495" cy="64770"/>
              </a:xfrm>
              <a:custGeom>
                <a:avLst/>
                <a:gdLst>
                  <a:gd name="connsiteX0" fmla="*/ 15240 w 150495"/>
                  <a:gd name="connsiteY0" fmla="*/ 0 h 64770"/>
                  <a:gd name="connsiteX1" fmla="*/ 83820 w 150495"/>
                  <a:gd name="connsiteY1" fmla="*/ 26670 h 64770"/>
                  <a:gd name="connsiteX2" fmla="*/ 150495 w 150495"/>
                  <a:gd name="connsiteY2" fmla="*/ 24765 h 64770"/>
                  <a:gd name="connsiteX3" fmla="*/ 133350 w 150495"/>
                  <a:gd name="connsiteY3" fmla="*/ 64770 h 64770"/>
                  <a:gd name="connsiteX4" fmla="*/ 68580 w 150495"/>
                  <a:gd name="connsiteY4" fmla="*/ 47625 h 64770"/>
                  <a:gd name="connsiteX5" fmla="*/ 0 w 150495"/>
                  <a:gd name="connsiteY5" fmla="*/ 53340 h 64770"/>
                  <a:gd name="connsiteX6" fmla="*/ 15240 w 150495"/>
                  <a:gd name="connsiteY6" fmla="*/ 0 h 64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495" h="64770">
                    <a:moveTo>
                      <a:pt x="15240" y="0"/>
                    </a:moveTo>
                    <a:lnTo>
                      <a:pt x="83820" y="26670"/>
                    </a:lnTo>
                    <a:lnTo>
                      <a:pt x="150495" y="24765"/>
                    </a:lnTo>
                    <a:lnTo>
                      <a:pt x="133350" y="64770"/>
                    </a:lnTo>
                    <a:lnTo>
                      <a:pt x="68580" y="47625"/>
                    </a:lnTo>
                    <a:lnTo>
                      <a:pt x="0" y="53340"/>
                    </a:lnTo>
                    <a:lnTo>
                      <a:pt x="1524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63EDDBD-E19A-4989-ACFD-AD0171548AD2}"/>
                  </a:ext>
                </a:extLst>
              </p:cNvPr>
              <p:cNvSpPr/>
              <p:nvPr/>
            </p:nvSpPr>
            <p:spPr>
              <a:xfrm>
                <a:off x="1587336" y="3732516"/>
                <a:ext cx="169545" cy="135255"/>
              </a:xfrm>
              <a:custGeom>
                <a:avLst/>
                <a:gdLst>
                  <a:gd name="connsiteX0" fmla="*/ 72390 w 169545"/>
                  <a:gd name="connsiteY0" fmla="*/ 0 h 135255"/>
                  <a:gd name="connsiteX1" fmla="*/ 161925 w 169545"/>
                  <a:gd name="connsiteY1" fmla="*/ 85725 h 135255"/>
                  <a:gd name="connsiteX2" fmla="*/ 169545 w 169545"/>
                  <a:gd name="connsiteY2" fmla="*/ 112395 h 135255"/>
                  <a:gd name="connsiteX3" fmla="*/ 118110 w 169545"/>
                  <a:gd name="connsiteY3" fmla="*/ 135255 h 135255"/>
                  <a:gd name="connsiteX4" fmla="*/ 97155 w 169545"/>
                  <a:gd name="connsiteY4" fmla="*/ 118110 h 135255"/>
                  <a:gd name="connsiteX5" fmla="*/ 57150 w 169545"/>
                  <a:gd name="connsiteY5" fmla="*/ 121920 h 135255"/>
                  <a:gd name="connsiteX6" fmla="*/ 0 w 169545"/>
                  <a:gd name="connsiteY6" fmla="*/ 55245 h 135255"/>
                  <a:gd name="connsiteX7" fmla="*/ 15240 w 169545"/>
                  <a:gd name="connsiteY7" fmla="*/ 32385 h 135255"/>
                  <a:gd name="connsiteX8" fmla="*/ 72390 w 169545"/>
                  <a:gd name="connsiteY8" fmla="*/ 0 h 135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545" h="135255">
                    <a:moveTo>
                      <a:pt x="72390" y="0"/>
                    </a:moveTo>
                    <a:lnTo>
                      <a:pt x="161925" y="85725"/>
                    </a:lnTo>
                    <a:lnTo>
                      <a:pt x="169545" y="112395"/>
                    </a:lnTo>
                    <a:lnTo>
                      <a:pt x="118110" y="135255"/>
                    </a:lnTo>
                    <a:lnTo>
                      <a:pt x="97155" y="118110"/>
                    </a:lnTo>
                    <a:lnTo>
                      <a:pt x="57150" y="121920"/>
                    </a:lnTo>
                    <a:lnTo>
                      <a:pt x="0" y="55245"/>
                    </a:lnTo>
                    <a:lnTo>
                      <a:pt x="15240" y="32385"/>
                    </a:lnTo>
                    <a:lnTo>
                      <a:pt x="7239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2E2987AE-1DB0-438D-B08F-3473A3D7645E}"/>
                  </a:ext>
                </a:extLst>
              </p:cNvPr>
              <p:cNvSpPr/>
              <p:nvPr/>
            </p:nvSpPr>
            <p:spPr>
              <a:xfrm>
                <a:off x="1175856" y="3578211"/>
                <a:ext cx="152400" cy="114300"/>
              </a:xfrm>
              <a:custGeom>
                <a:avLst/>
                <a:gdLst>
                  <a:gd name="connsiteX0" fmla="*/ 93345 w 152400"/>
                  <a:gd name="connsiteY0" fmla="*/ 0 h 114300"/>
                  <a:gd name="connsiteX1" fmla="*/ 152400 w 152400"/>
                  <a:gd name="connsiteY1" fmla="*/ 26670 h 114300"/>
                  <a:gd name="connsiteX2" fmla="*/ 108585 w 152400"/>
                  <a:gd name="connsiteY2" fmla="*/ 114300 h 114300"/>
                  <a:gd name="connsiteX3" fmla="*/ 0 w 152400"/>
                  <a:gd name="connsiteY3" fmla="*/ 62865 h 114300"/>
                  <a:gd name="connsiteX4" fmla="*/ 17145 w 152400"/>
                  <a:gd name="connsiteY4" fmla="*/ 38100 h 114300"/>
                  <a:gd name="connsiteX5" fmla="*/ 93345 w 152400"/>
                  <a:gd name="connsiteY5" fmla="*/ 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400" h="114300">
                    <a:moveTo>
                      <a:pt x="93345" y="0"/>
                    </a:moveTo>
                    <a:lnTo>
                      <a:pt x="152400" y="26670"/>
                    </a:lnTo>
                    <a:lnTo>
                      <a:pt x="108585" y="114300"/>
                    </a:lnTo>
                    <a:lnTo>
                      <a:pt x="0" y="62865"/>
                    </a:lnTo>
                    <a:lnTo>
                      <a:pt x="17145" y="38100"/>
                    </a:lnTo>
                    <a:lnTo>
                      <a:pt x="933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62" name="Picture 261">
            <a:extLst>
              <a:ext uri="{FF2B5EF4-FFF2-40B4-BE49-F238E27FC236}">
                <a16:creationId xmlns:a16="http://schemas.microsoft.com/office/drawing/2014/main" id="{EEB4388E-2FFB-4BF7-B5E7-170275E02F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218" y="3261681"/>
            <a:ext cx="1597051" cy="35698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C0F035-9DBF-459E-A09B-CD11CE0D9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769" y="201888"/>
            <a:ext cx="1062155" cy="490599"/>
          </a:xfrm>
        </p:spPr>
        <p:txBody>
          <a:bodyPr/>
          <a:lstStyle/>
          <a:p>
            <a:fld id="{61FB0124-3324-46EC-B507-583573B8ABF7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75227" y="1501798"/>
            <a:ext cx="10497573" cy="4459125"/>
            <a:chOff x="228600" y="1600197"/>
            <a:chExt cx="10497573" cy="4459125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2774381" y="1838158"/>
              <a:ext cx="7951792" cy="4221164"/>
              <a:chOff x="336" y="1056"/>
              <a:chExt cx="5009" cy="2659"/>
            </a:xfrm>
          </p:grpSpPr>
          <p:sp>
            <p:nvSpPr>
              <p:cNvPr id="625669" name="Freeform 5"/>
              <p:cNvSpPr>
                <a:spLocks/>
              </p:cNvSpPr>
              <p:nvPr/>
            </p:nvSpPr>
            <p:spPr bwMode="auto">
              <a:xfrm>
                <a:off x="2100" y="1056"/>
                <a:ext cx="653" cy="3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86" y="0"/>
                  </a:cxn>
                  <a:cxn ang="0">
                    <a:pos x="641" y="259"/>
                  </a:cxn>
                  <a:cxn ang="0">
                    <a:pos x="652" y="346"/>
                  </a:cxn>
                  <a:cxn ang="0">
                    <a:pos x="2" y="346"/>
                  </a:cxn>
                  <a:cxn ang="0">
                    <a:pos x="0" y="0"/>
                  </a:cxn>
                </a:cxnLst>
                <a:rect l="0" t="0" r="r" b="b"/>
                <a:pathLst>
                  <a:path w="653" h="347">
                    <a:moveTo>
                      <a:pt x="0" y="0"/>
                    </a:moveTo>
                    <a:lnTo>
                      <a:pt x="586" y="0"/>
                    </a:lnTo>
                    <a:lnTo>
                      <a:pt x="641" y="259"/>
                    </a:lnTo>
                    <a:lnTo>
                      <a:pt x="652" y="346"/>
                    </a:lnTo>
                    <a:lnTo>
                      <a:pt x="2" y="346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670" name="Freeform 6"/>
              <p:cNvSpPr>
                <a:spLocks/>
              </p:cNvSpPr>
              <p:nvPr/>
            </p:nvSpPr>
            <p:spPr bwMode="auto">
              <a:xfrm>
                <a:off x="3494" y="1905"/>
                <a:ext cx="284" cy="464"/>
              </a:xfrm>
              <a:custGeom>
                <a:avLst/>
                <a:gdLst/>
                <a:ahLst/>
                <a:cxnLst>
                  <a:cxn ang="0">
                    <a:pos x="52" y="0"/>
                  </a:cxn>
                  <a:cxn ang="0">
                    <a:pos x="75" y="15"/>
                  </a:cxn>
                  <a:cxn ang="0">
                    <a:pos x="115" y="2"/>
                  </a:cxn>
                  <a:cxn ang="0">
                    <a:pos x="283" y="2"/>
                  </a:cxn>
                  <a:cxn ang="0">
                    <a:pos x="283" y="278"/>
                  </a:cxn>
                  <a:cxn ang="0">
                    <a:pos x="179" y="421"/>
                  </a:cxn>
                  <a:cxn ang="0">
                    <a:pos x="0" y="463"/>
                  </a:cxn>
                  <a:cxn ang="0">
                    <a:pos x="13" y="394"/>
                  </a:cxn>
                  <a:cxn ang="0">
                    <a:pos x="52" y="344"/>
                  </a:cxn>
                  <a:cxn ang="0">
                    <a:pos x="52" y="0"/>
                  </a:cxn>
                </a:cxnLst>
                <a:rect l="0" t="0" r="r" b="b"/>
                <a:pathLst>
                  <a:path w="284" h="464">
                    <a:moveTo>
                      <a:pt x="52" y="0"/>
                    </a:moveTo>
                    <a:lnTo>
                      <a:pt x="75" y="15"/>
                    </a:lnTo>
                    <a:lnTo>
                      <a:pt x="115" y="2"/>
                    </a:lnTo>
                    <a:lnTo>
                      <a:pt x="283" y="2"/>
                    </a:lnTo>
                    <a:lnTo>
                      <a:pt x="283" y="278"/>
                    </a:lnTo>
                    <a:lnTo>
                      <a:pt x="179" y="421"/>
                    </a:lnTo>
                    <a:lnTo>
                      <a:pt x="0" y="463"/>
                    </a:lnTo>
                    <a:lnTo>
                      <a:pt x="13" y="394"/>
                    </a:lnTo>
                    <a:lnTo>
                      <a:pt x="52" y="344"/>
                    </a:lnTo>
                    <a:lnTo>
                      <a:pt x="52" y="0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671" name="Freeform 7"/>
              <p:cNvSpPr>
                <a:spLocks/>
              </p:cNvSpPr>
              <p:nvPr/>
            </p:nvSpPr>
            <p:spPr bwMode="auto">
              <a:xfrm>
                <a:off x="4170" y="1827"/>
                <a:ext cx="487" cy="298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69" y="0"/>
                  </a:cxn>
                  <a:cxn ang="0">
                    <a:pos x="69" y="53"/>
                  </a:cxn>
                  <a:cxn ang="0">
                    <a:pos x="430" y="53"/>
                  </a:cxn>
                  <a:cxn ang="0">
                    <a:pos x="486" y="141"/>
                  </a:cxn>
                  <a:cxn ang="0">
                    <a:pos x="453" y="168"/>
                  </a:cxn>
                  <a:cxn ang="0">
                    <a:pos x="483" y="243"/>
                  </a:cxn>
                  <a:cxn ang="0">
                    <a:pos x="454" y="274"/>
                  </a:cxn>
                  <a:cxn ang="0">
                    <a:pos x="369" y="274"/>
                  </a:cxn>
                  <a:cxn ang="0">
                    <a:pos x="369" y="297"/>
                  </a:cxn>
                  <a:cxn ang="0">
                    <a:pos x="0" y="297"/>
                  </a:cxn>
                  <a:cxn ang="0">
                    <a:pos x="0" y="56"/>
                  </a:cxn>
                </a:cxnLst>
                <a:rect l="0" t="0" r="r" b="b"/>
                <a:pathLst>
                  <a:path w="487" h="298">
                    <a:moveTo>
                      <a:pt x="0" y="56"/>
                    </a:moveTo>
                    <a:lnTo>
                      <a:pt x="69" y="0"/>
                    </a:lnTo>
                    <a:lnTo>
                      <a:pt x="69" y="53"/>
                    </a:lnTo>
                    <a:lnTo>
                      <a:pt x="430" y="53"/>
                    </a:lnTo>
                    <a:lnTo>
                      <a:pt x="486" y="141"/>
                    </a:lnTo>
                    <a:lnTo>
                      <a:pt x="453" y="168"/>
                    </a:lnTo>
                    <a:lnTo>
                      <a:pt x="483" y="243"/>
                    </a:lnTo>
                    <a:lnTo>
                      <a:pt x="454" y="274"/>
                    </a:lnTo>
                    <a:lnTo>
                      <a:pt x="369" y="274"/>
                    </a:lnTo>
                    <a:lnTo>
                      <a:pt x="369" y="297"/>
                    </a:lnTo>
                    <a:lnTo>
                      <a:pt x="0" y="297"/>
                    </a:lnTo>
                    <a:lnTo>
                      <a:pt x="0" y="56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672" name="Freeform 8"/>
              <p:cNvSpPr>
                <a:spLocks/>
              </p:cNvSpPr>
              <p:nvPr/>
            </p:nvSpPr>
            <p:spPr bwMode="auto">
              <a:xfrm>
                <a:off x="1671" y="2429"/>
                <a:ext cx="508" cy="6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7" y="0"/>
                  </a:cxn>
                  <a:cxn ang="0">
                    <a:pos x="507" y="548"/>
                  </a:cxn>
                  <a:cxn ang="0">
                    <a:pos x="176" y="548"/>
                  </a:cxn>
                  <a:cxn ang="0">
                    <a:pos x="84" y="548"/>
                  </a:cxn>
                  <a:cxn ang="0">
                    <a:pos x="84" y="636"/>
                  </a:cxn>
                  <a:cxn ang="0">
                    <a:pos x="0" y="636"/>
                  </a:cxn>
                  <a:cxn ang="0">
                    <a:pos x="0" y="0"/>
                  </a:cxn>
                </a:cxnLst>
                <a:rect l="0" t="0" r="r" b="b"/>
                <a:pathLst>
                  <a:path w="508" h="637">
                    <a:moveTo>
                      <a:pt x="0" y="0"/>
                    </a:moveTo>
                    <a:lnTo>
                      <a:pt x="507" y="0"/>
                    </a:lnTo>
                    <a:lnTo>
                      <a:pt x="507" y="548"/>
                    </a:lnTo>
                    <a:lnTo>
                      <a:pt x="176" y="548"/>
                    </a:lnTo>
                    <a:lnTo>
                      <a:pt x="84" y="548"/>
                    </a:lnTo>
                    <a:lnTo>
                      <a:pt x="84" y="636"/>
                    </a:lnTo>
                    <a:lnTo>
                      <a:pt x="0" y="636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37" name="Freeform 73"/>
              <p:cNvSpPr>
                <a:spLocks/>
              </p:cNvSpPr>
              <p:nvPr/>
            </p:nvSpPr>
            <p:spPr bwMode="auto">
              <a:xfrm>
                <a:off x="4239" y="1521"/>
                <a:ext cx="546" cy="485"/>
              </a:xfrm>
              <a:custGeom>
                <a:avLst/>
                <a:gdLst/>
                <a:ahLst/>
                <a:cxnLst>
                  <a:cxn ang="0">
                    <a:pos x="0" y="305"/>
                  </a:cxn>
                  <a:cxn ang="0">
                    <a:pos x="0" y="356"/>
                  </a:cxn>
                  <a:cxn ang="0">
                    <a:pos x="357" y="356"/>
                  </a:cxn>
                  <a:cxn ang="0">
                    <a:pos x="415" y="444"/>
                  </a:cxn>
                  <a:cxn ang="0">
                    <a:pos x="482" y="457"/>
                  </a:cxn>
                  <a:cxn ang="0">
                    <a:pos x="484" y="484"/>
                  </a:cxn>
                  <a:cxn ang="0">
                    <a:pos x="531" y="447"/>
                  </a:cxn>
                  <a:cxn ang="0">
                    <a:pos x="545" y="284"/>
                  </a:cxn>
                  <a:cxn ang="0">
                    <a:pos x="545" y="173"/>
                  </a:cxn>
                  <a:cxn ang="0">
                    <a:pos x="524" y="156"/>
                  </a:cxn>
                  <a:cxn ang="0">
                    <a:pos x="534" y="0"/>
                  </a:cxn>
                  <a:cxn ang="0">
                    <a:pos x="417" y="0"/>
                  </a:cxn>
                  <a:cxn ang="0">
                    <a:pos x="292" y="124"/>
                  </a:cxn>
                  <a:cxn ang="0">
                    <a:pos x="313" y="165"/>
                  </a:cxn>
                  <a:cxn ang="0">
                    <a:pos x="235" y="221"/>
                  </a:cxn>
                  <a:cxn ang="0">
                    <a:pos x="140" y="208"/>
                  </a:cxn>
                  <a:cxn ang="0">
                    <a:pos x="55" y="208"/>
                  </a:cxn>
                  <a:cxn ang="0">
                    <a:pos x="36" y="266"/>
                  </a:cxn>
                  <a:cxn ang="0">
                    <a:pos x="0" y="305"/>
                  </a:cxn>
                </a:cxnLst>
                <a:rect l="0" t="0" r="r" b="b"/>
                <a:pathLst>
                  <a:path w="546" h="485">
                    <a:moveTo>
                      <a:pt x="0" y="305"/>
                    </a:moveTo>
                    <a:lnTo>
                      <a:pt x="0" y="356"/>
                    </a:lnTo>
                    <a:lnTo>
                      <a:pt x="357" y="356"/>
                    </a:lnTo>
                    <a:lnTo>
                      <a:pt x="415" y="444"/>
                    </a:lnTo>
                    <a:lnTo>
                      <a:pt x="482" y="457"/>
                    </a:lnTo>
                    <a:lnTo>
                      <a:pt x="484" y="484"/>
                    </a:lnTo>
                    <a:lnTo>
                      <a:pt x="531" y="447"/>
                    </a:lnTo>
                    <a:lnTo>
                      <a:pt x="545" y="284"/>
                    </a:lnTo>
                    <a:lnTo>
                      <a:pt x="545" y="173"/>
                    </a:lnTo>
                    <a:lnTo>
                      <a:pt x="524" y="156"/>
                    </a:lnTo>
                    <a:lnTo>
                      <a:pt x="534" y="0"/>
                    </a:lnTo>
                    <a:lnTo>
                      <a:pt x="417" y="0"/>
                    </a:lnTo>
                    <a:lnTo>
                      <a:pt x="292" y="124"/>
                    </a:lnTo>
                    <a:lnTo>
                      <a:pt x="313" y="165"/>
                    </a:lnTo>
                    <a:lnTo>
                      <a:pt x="235" y="221"/>
                    </a:lnTo>
                    <a:lnTo>
                      <a:pt x="140" y="208"/>
                    </a:lnTo>
                    <a:lnTo>
                      <a:pt x="55" y="208"/>
                    </a:lnTo>
                    <a:lnTo>
                      <a:pt x="36" y="266"/>
                    </a:lnTo>
                    <a:lnTo>
                      <a:pt x="0" y="305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38" name="Freeform 74"/>
              <p:cNvSpPr>
                <a:spLocks/>
              </p:cNvSpPr>
              <p:nvPr/>
            </p:nvSpPr>
            <p:spPr bwMode="auto">
              <a:xfrm>
                <a:off x="4762" y="1524"/>
                <a:ext cx="204" cy="24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03" y="0"/>
                  </a:cxn>
                  <a:cxn ang="0">
                    <a:pos x="195" y="60"/>
                  </a:cxn>
                  <a:cxn ang="0">
                    <a:pos x="161" y="73"/>
                  </a:cxn>
                  <a:cxn ang="0">
                    <a:pos x="108" y="247"/>
                  </a:cxn>
                  <a:cxn ang="0">
                    <a:pos x="23" y="247"/>
                  </a:cxn>
                  <a:cxn ang="0">
                    <a:pos x="23" y="169"/>
                  </a:cxn>
                  <a:cxn ang="0">
                    <a:pos x="0" y="152"/>
                  </a:cxn>
                  <a:cxn ang="0">
                    <a:pos x="13" y="0"/>
                  </a:cxn>
                </a:cxnLst>
                <a:rect l="0" t="0" r="r" b="b"/>
                <a:pathLst>
                  <a:path w="204" h="248">
                    <a:moveTo>
                      <a:pt x="13" y="0"/>
                    </a:moveTo>
                    <a:lnTo>
                      <a:pt x="203" y="0"/>
                    </a:lnTo>
                    <a:lnTo>
                      <a:pt x="195" y="60"/>
                    </a:lnTo>
                    <a:lnTo>
                      <a:pt x="161" y="73"/>
                    </a:lnTo>
                    <a:lnTo>
                      <a:pt x="108" y="247"/>
                    </a:lnTo>
                    <a:lnTo>
                      <a:pt x="23" y="247"/>
                    </a:lnTo>
                    <a:lnTo>
                      <a:pt x="23" y="169"/>
                    </a:lnTo>
                    <a:lnTo>
                      <a:pt x="0" y="152"/>
                    </a:lnTo>
                    <a:lnTo>
                      <a:pt x="13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39" name="Freeform 75"/>
              <p:cNvSpPr>
                <a:spLocks/>
              </p:cNvSpPr>
              <p:nvPr/>
            </p:nvSpPr>
            <p:spPr bwMode="auto">
              <a:xfrm>
                <a:off x="4870" y="1437"/>
                <a:ext cx="153" cy="335"/>
              </a:xfrm>
              <a:custGeom>
                <a:avLst/>
                <a:gdLst/>
                <a:ahLst/>
                <a:cxnLst>
                  <a:cxn ang="0">
                    <a:pos x="94" y="87"/>
                  </a:cxn>
                  <a:cxn ang="0">
                    <a:pos x="152" y="0"/>
                  </a:cxn>
                  <a:cxn ang="0">
                    <a:pos x="152" y="305"/>
                  </a:cxn>
                  <a:cxn ang="0">
                    <a:pos x="96" y="334"/>
                  </a:cxn>
                  <a:cxn ang="0">
                    <a:pos x="0" y="331"/>
                  </a:cxn>
                  <a:cxn ang="0">
                    <a:pos x="52" y="163"/>
                  </a:cxn>
                  <a:cxn ang="0">
                    <a:pos x="89" y="148"/>
                  </a:cxn>
                  <a:cxn ang="0">
                    <a:pos x="94" y="87"/>
                  </a:cxn>
                </a:cxnLst>
                <a:rect l="0" t="0" r="r" b="b"/>
                <a:pathLst>
                  <a:path w="153" h="335">
                    <a:moveTo>
                      <a:pt x="94" y="87"/>
                    </a:moveTo>
                    <a:lnTo>
                      <a:pt x="152" y="0"/>
                    </a:lnTo>
                    <a:lnTo>
                      <a:pt x="152" y="305"/>
                    </a:lnTo>
                    <a:lnTo>
                      <a:pt x="96" y="334"/>
                    </a:lnTo>
                    <a:lnTo>
                      <a:pt x="0" y="331"/>
                    </a:lnTo>
                    <a:lnTo>
                      <a:pt x="52" y="163"/>
                    </a:lnTo>
                    <a:lnTo>
                      <a:pt x="89" y="148"/>
                    </a:lnTo>
                    <a:lnTo>
                      <a:pt x="94" y="87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40" name="Freeform 76"/>
              <p:cNvSpPr>
                <a:spLocks/>
              </p:cNvSpPr>
              <p:nvPr/>
            </p:nvSpPr>
            <p:spPr bwMode="auto">
              <a:xfrm>
                <a:off x="5022" y="1251"/>
                <a:ext cx="323" cy="490"/>
              </a:xfrm>
              <a:custGeom>
                <a:avLst/>
                <a:gdLst/>
                <a:ahLst/>
                <a:cxnLst>
                  <a:cxn ang="0">
                    <a:pos x="0" y="190"/>
                  </a:cxn>
                  <a:cxn ang="0">
                    <a:pos x="0" y="489"/>
                  </a:cxn>
                  <a:cxn ang="0">
                    <a:pos x="76" y="445"/>
                  </a:cxn>
                  <a:cxn ang="0">
                    <a:pos x="81" y="407"/>
                  </a:cxn>
                  <a:cxn ang="0">
                    <a:pos x="322" y="232"/>
                  </a:cxn>
                  <a:cxn ang="0">
                    <a:pos x="308" y="166"/>
                  </a:cxn>
                  <a:cxn ang="0">
                    <a:pos x="266" y="148"/>
                  </a:cxn>
                  <a:cxn ang="0">
                    <a:pos x="237" y="7"/>
                  </a:cxn>
                  <a:cxn ang="0">
                    <a:pos x="173" y="26"/>
                  </a:cxn>
                  <a:cxn ang="0">
                    <a:pos x="139" y="0"/>
                  </a:cxn>
                  <a:cxn ang="0">
                    <a:pos x="76" y="49"/>
                  </a:cxn>
                  <a:cxn ang="0">
                    <a:pos x="0" y="190"/>
                  </a:cxn>
                </a:cxnLst>
                <a:rect l="0" t="0" r="r" b="b"/>
                <a:pathLst>
                  <a:path w="323" h="490">
                    <a:moveTo>
                      <a:pt x="0" y="190"/>
                    </a:moveTo>
                    <a:lnTo>
                      <a:pt x="0" y="489"/>
                    </a:lnTo>
                    <a:lnTo>
                      <a:pt x="76" y="445"/>
                    </a:lnTo>
                    <a:lnTo>
                      <a:pt x="81" y="407"/>
                    </a:lnTo>
                    <a:lnTo>
                      <a:pt x="322" y="232"/>
                    </a:lnTo>
                    <a:lnTo>
                      <a:pt x="308" y="166"/>
                    </a:lnTo>
                    <a:lnTo>
                      <a:pt x="266" y="148"/>
                    </a:lnTo>
                    <a:lnTo>
                      <a:pt x="237" y="7"/>
                    </a:lnTo>
                    <a:lnTo>
                      <a:pt x="173" y="26"/>
                    </a:lnTo>
                    <a:lnTo>
                      <a:pt x="139" y="0"/>
                    </a:lnTo>
                    <a:lnTo>
                      <a:pt x="76" y="49"/>
                    </a:lnTo>
                    <a:lnTo>
                      <a:pt x="0" y="190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41" name="Freeform 77"/>
              <p:cNvSpPr>
                <a:spLocks/>
              </p:cNvSpPr>
              <p:nvPr/>
            </p:nvSpPr>
            <p:spPr bwMode="auto">
              <a:xfrm>
                <a:off x="4779" y="1750"/>
                <a:ext cx="313" cy="180"/>
              </a:xfrm>
              <a:custGeom>
                <a:avLst/>
                <a:gdLst/>
                <a:ahLst/>
                <a:cxnLst>
                  <a:cxn ang="0">
                    <a:pos x="7" y="21"/>
                  </a:cxn>
                  <a:cxn ang="0">
                    <a:pos x="188" y="21"/>
                  </a:cxn>
                  <a:cxn ang="0">
                    <a:pos x="233" y="0"/>
                  </a:cxn>
                  <a:cxn ang="0">
                    <a:pos x="254" y="47"/>
                  </a:cxn>
                  <a:cxn ang="0">
                    <a:pos x="225" y="76"/>
                  </a:cxn>
                  <a:cxn ang="0">
                    <a:pos x="265" y="152"/>
                  </a:cxn>
                  <a:cxn ang="0">
                    <a:pos x="312" y="152"/>
                  </a:cxn>
                  <a:cxn ang="0">
                    <a:pos x="246" y="179"/>
                  </a:cxn>
                  <a:cxn ang="0">
                    <a:pos x="185" y="118"/>
                  </a:cxn>
                  <a:cxn ang="0">
                    <a:pos x="0" y="118"/>
                  </a:cxn>
                  <a:cxn ang="0">
                    <a:pos x="7" y="21"/>
                  </a:cxn>
                </a:cxnLst>
                <a:rect l="0" t="0" r="r" b="b"/>
                <a:pathLst>
                  <a:path w="313" h="180">
                    <a:moveTo>
                      <a:pt x="7" y="21"/>
                    </a:moveTo>
                    <a:lnTo>
                      <a:pt x="188" y="21"/>
                    </a:lnTo>
                    <a:lnTo>
                      <a:pt x="233" y="0"/>
                    </a:lnTo>
                    <a:lnTo>
                      <a:pt x="254" y="47"/>
                    </a:lnTo>
                    <a:lnTo>
                      <a:pt x="225" y="76"/>
                    </a:lnTo>
                    <a:lnTo>
                      <a:pt x="265" y="152"/>
                    </a:lnTo>
                    <a:lnTo>
                      <a:pt x="312" y="152"/>
                    </a:lnTo>
                    <a:lnTo>
                      <a:pt x="246" y="179"/>
                    </a:lnTo>
                    <a:lnTo>
                      <a:pt x="185" y="118"/>
                    </a:lnTo>
                    <a:lnTo>
                      <a:pt x="0" y="118"/>
                    </a:lnTo>
                    <a:lnTo>
                      <a:pt x="7" y="21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42" name="Freeform 78"/>
              <p:cNvSpPr>
                <a:spLocks/>
              </p:cNvSpPr>
              <p:nvPr/>
            </p:nvSpPr>
            <p:spPr bwMode="auto">
              <a:xfrm>
                <a:off x="4923" y="1869"/>
                <a:ext cx="64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2" y="0"/>
                  </a:cxn>
                  <a:cxn ang="0">
                    <a:pos x="63" y="22"/>
                  </a:cxn>
                  <a:cxn ang="0">
                    <a:pos x="39" y="72"/>
                  </a:cxn>
                  <a:cxn ang="0">
                    <a:pos x="0" y="78"/>
                  </a:cxn>
                  <a:cxn ang="0">
                    <a:pos x="0" y="0"/>
                  </a:cxn>
                </a:cxnLst>
                <a:rect l="0" t="0" r="r" b="b"/>
                <a:pathLst>
                  <a:path w="64" h="79">
                    <a:moveTo>
                      <a:pt x="0" y="0"/>
                    </a:moveTo>
                    <a:lnTo>
                      <a:pt x="42" y="0"/>
                    </a:lnTo>
                    <a:lnTo>
                      <a:pt x="63" y="22"/>
                    </a:lnTo>
                    <a:lnTo>
                      <a:pt x="39" y="72"/>
                    </a:lnTo>
                    <a:lnTo>
                      <a:pt x="0" y="7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43" name="Freeform 79"/>
              <p:cNvSpPr>
                <a:spLocks/>
              </p:cNvSpPr>
              <p:nvPr/>
            </p:nvSpPr>
            <p:spPr bwMode="auto">
              <a:xfrm>
                <a:off x="4772" y="1867"/>
                <a:ext cx="152" cy="104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51" y="0"/>
                  </a:cxn>
                  <a:cxn ang="0">
                    <a:pos x="151" y="81"/>
                  </a:cxn>
                  <a:cxn ang="0">
                    <a:pos x="0" y="103"/>
                  </a:cxn>
                  <a:cxn ang="0">
                    <a:pos x="7" y="0"/>
                  </a:cxn>
                </a:cxnLst>
                <a:rect l="0" t="0" r="r" b="b"/>
                <a:pathLst>
                  <a:path w="152" h="104">
                    <a:moveTo>
                      <a:pt x="7" y="0"/>
                    </a:moveTo>
                    <a:lnTo>
                      <a:pt x="151" y="0"/>
                    </a:lnTo>
                    <a:lnTo>
                      <a:pt x="151" y="81"/>
                    </a:lnTo>
                    <a:lnTo>
                      <a:pt x="0" y="103"/>
                    </a:lnTo>
                    <a:lnTo>
                      <a:pt x="7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44" name="Freeform 80"/>
              <p:cNvSpPr>
                <a:spLocks/>
              </p:cNvSpPr>
              <p:nvPr/>
            </p:nvSpPr>
            <p:spPr bwMode="auto">
              <a:xfrm>
                <a:off x="4597" y="1970"/>
                <a:ext cx="131" cy="249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28" y="27"/>
                  </a:cxn>
                  <a:cxn ang="0">
                    <a:pos x="55" y="99"/>
                  </a:cxn>
                  <a:cxn ang="0">
                    <a:pos x="28" y="133"/>
                  </a:cxn>
                  <a:cxn ang="0">
                    <a:pos x="0" y="170"/>
                  </a:cxn>
                  <a:cxn ang="0">
                    <a:pos x="55" y="248"/>
                  </a:cxn>
                  <a:cxn ang="0">
                    <a:pos x="113" y="170"/>
                  </a:cxn>
                  <a:cxn ang="0">
                    <a:pos x="130" y="83"/>
                  </a:cxn>
                  <a:cxn ang="0">
                    <a:pos x="109" y="80"/>
                  </a:cxn>
                  <a:cxn ang="0">
                    <a:pos x="128" y="35"/>
                  </a:cxn>
                  <a:cxn ang="0">
                    <a:pos x="124" y="10"/>
                  </a:cxn>
                  <a:cxn ang="0">
                    <a:pos x="59" y="0"/>
                  </a:cxn>
                </a:cxnLst>
                <a:rect l="0" t="0" r="r" b="b"/>
                <a:pathLst>
                  <a:path w="131" h="249">
                    <a:moveTo>
                      <a:pt x="59" y="0"/>
                    </a:moveTo>
                    <a:lnTo>
                      <a:pt x="28" y="27"/>
                    </a:lnTo>
                    <a:lnTo>
                      <a:pt x="55" y="99"/>
                    </a:lnTo>
                    <a:lnTo>
                      <a:pt x="28" y="133"/>
                    </a:lnTo>
                    <a:lnTo>
                      <a:pt x="0" y="170"/>
                    </a:lnTo>
                    <a:lnTo>
                      <a:pt x="55" y="248"/>
                    </a:lnTo>
                    <a:lnTo>
                      <a:pt x="113" y="170"/>
                    </a:lnTo>
                    <a:lnTo>
                      <a:pt x="130" y="83"/>
                    </a:lnTo>
                    <a:lnTo>
                      <a:pt x="109" y="80"/>
                    </a:lnTo>
                    <a:lnTo>
                      <a:pt x="128" y="35"/>
                    </a:lnTo>
                    <a:lnTo>
                      <a:pt x="124" y="10"/>
                    </a:lnTo>
                    <a:lnTo>
                      <a:pt x="59" y="0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45" name="Freeform 81"/>
              <p:cNvSpPr>
                <a:spLocks/>
              </p:cNvSpPr>
              <p:nvPr/>
            </p:nvSpPr>
            <p:spPr bwMode="auto">
              <a:xfrm>
                <a:off x="4540" y="2099"/>
                <a:ext cx="101" cy="176"/>
              </a:xfrm>
              <a:custGeom>
                <a:avLst/>
                <a:gdLst/>
                <a:ahLst/>
                <a:cxnLst>
                  <a:cxn ang="0">
                    <a:pos x="85" y="0"/>
                  </a:cxn>
                  <a:cxn ang="0">
                    <a:pos x="0" y="0"/>
                  </a:cxn>
                  <a:cxn ang="0">
                    <a:pos x="0" y="175"/>
                  </a:cxn>
                  <a:cxn ang="0">
                    <a:pos x="83" y="175"/>
                  </a:cxn>
                  <a:cxn ang="0">
                    <a:pos x="100" y="147"/>
                  </a:cxn>
                  <a:cxn ang="0">
                    <a:pos x="57" y="92"/>
                  </a:cxn>
                  <a:cxn ang="0">
                    <a:pos x="58" y="43"/>
                  </a:cxn>
                  <a:cxn ang="0">
                    <a:pos x="85" y="0"/>
                  </a:cxn>
                </a:cxnLst>
                <a:rect l="0" t="0" r="r" b="b"/>
                <a:pathLst>
                  <a:path w="101" h="176">
                    <a:moveTo>
                      <a:pt x="85" y="0"/>
                    </a:moveTo>
                    <a:lnTo>
                      <a:pt x="0" y="0"/>
                    </a:lnTo>
                    <a:lnTo>
                      <a:pt x="0" y="175"/>
                    </a:lnTo>
                    <a:lnTo>
                      <a:pt x="83" y="175"/>
                    </a:lnTo>
                    <a:lnTo>
                      <a:pt x="100" y="147"/>
                    </a:lnTo>
                    <a:lnTo>
                      <a:pt x="57" y="92"/>
                    </a:lnTo>
                    <a:lnTo>
                      <a:pt x="58" y="43"/>
                    </a:lnTo>
                    <a:lnTo>
                      <a:pt x="85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46" name="Freeform 82"/>
              <p:cNvSpPr>
                <a:spLocks/>
              </p:cNvSpPr>
              <p:nvPr/>
            </p:nvSpPr>
            <p:spPr bwMode="auto">
              <a:xfrm>
                <a:off x="4249" y="2124"/>
                <a:ext cx="378" cy="2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2" y="0"/>
                  </a:cxn>
                  <a:cxn ang="0">
                    <a:pos x="292" y="151"/>
                  </a:cxn>
                  <a:cxn ang="0">
                    <a:pos x="377" y="151"/>
                  </a:cxn>
                  <a:cxn ang="0">
                    <a:pos x="329" y="243"/>
                  </a:cxn>
                  <a:cxn ang="0">
                    <a:pos x="229" y="216"/>
                  </a:cxn>
                  <a:cxn ang="0">
                    <a:pos x="196" y="95"/>
                  </a:cxn>
                  <a:cxn ang="0">
                    <a:pos x="184" y="66"/>
                  </a:cxn>
                  <a:cxn ang="0">
                    <a:pos x="113" y="44"/>
                  </a:cxn>
                  <a:cxn ang="0">
                    <a:pos x="0" y="98"/>
                  </a:cxn>
                  <a:cxn ang="0">
                    <a:pos x="0" y="0"/>
                  </a:cxn>
                </a:cxnLst>
                <a:rect l="0" t="0" r="r" b="b"/>
                <a:pathLst>
                  <a:path w="378" h="244">
                    <a:moveTo>
                      <a:pt x="0" y="0"/>
                    </a:moveTo>
                    <a:lnTo>
                      <a:pt x="292" y="0"/>
                    </a:lnTo>
                    <a:lnTo>
                      <a:pt x="292" y="151"/>
                    </a:lnTo>
                    <a:lnTo>
                      <a:pt x="377" y="151"/>
                    </a:lnTo>
                    <a:lnTo>
                      <a:pt x="329" y="243"/>
                    </a:lnTo>
                    <a:lnTo>
                      <a:pt x="229" y="216"/>
                    </a:lnTo>
                    <a:lnTo>
                      <a:pt x="196" y="95"/>
                    </a:lnTo>
                    <a:lnTo>
                      <a:pt x="184" y="66"/>
                    </a:lnTo>
                    <a:lnTo>
                      <a:pt x="113" y="44"/>
                    </a:lnTo>
                    <a:lnTo>
                      <a:pt x="0" y="9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47" name="Freeform 83"/>
              <p:cNvSpPr>
                <a:spLocks/>
              </p:cNvSpPr>
              <p:nvPr/>
            </p:nvSpPr>
            <p:spPr bwMode="auto">
              <a:xfrm>
                <a:off x="2267" y="2103"/>
                <a:ext cx="635" cy="3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99" y="0"/>
                  </a:cxn>
                  <a:cxn ang="0">
                    <a:pos x="618" y="22"/>
                  </a:cxn>
                  <a:cxn ang="0">
                    <a:pos x="592" y="51"/>
                  </a:cxn>
                  <a:cxn ang="0">
                    <a:pos x="634" y="90"/>
                  </a:cxn>
                  <a:cxn ang="0">
                    <a:pos x="634" y="329"/>
                  </a:cxn>
                  <a:cxn ang="0">
                    <a:pos x="0" y="329"/>
                  </a:cxn>
                  <a:cxn ang="0">
                    <a:pos x="0" y="0"/>
                  </a:cxn>
                </a:cxnLst>
                <a:rect l="0" t="0" r="r" b="b"/>
                <a:pathLst>
                  <a:path w="635" h="330">
                    <a:moveTo>
                      <a:pt x="0" y="0"/>
                    </a:moveTo>
                    <a:lnTo>
                      <a:pt x="599" y="0"/>
                    </a:lnTo>
                    <a:lnTo>
                      <a:pt x="618" y="22"/>
                    </a:lnTo>
                    <a:lnTo>
                      <a:pt x="592" y="51"/>
                    </a:lnTo>
                    <a:lnTo>
                      <a:pt x="634" y="90"/>
                    </a:lnTo>
                    <a:lnTo>
                      <a:pt x="634" y="329"/>
                    </a:lnTo>
                    <a:lnTo>
                      <a:pt x="0" y="329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48" name="Freeform 84"/>
              <p:cNvSpPr>
                <a:spLocks/>
              </p:cNvSpPr>
              <p:nvPr/>
            </p:nvSpPr>
            <p:spPr bwMode="auto">
              <a:xfrm>
                <a:off x="2104" y="1402"/>
                <a:ext cx="662" cy="4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47" y="0"/>
                  </a:cxn>
                  <a:cxn ang="0">
                    <a:pos x="647" y="32"/>
                  </a:cxn>
                  <a:cxn ang="0">
                    <a:pos x="619" y="66"/>
                  </a:cxn>
                  <a:cxn ang="0">
                    <a:pos x="661" y="116"/>
                  </a:cxn>
                  <a:cxn ang="0">
                    <a:pos x="661" y="297"/>
                  </a:cxn>
                  <a:cxn ang="0">
                    <a:pos x="632" y="297"/>
                  </a:cxn>
                  <a:cxn ang="0">
                    <a:pos x="632" y="417"/>
                  </a:cxn>
                  <a:cxn ang="0">
                    <a:pos x="519" y="380"/>
                  </a:cxn>
                  <a:cxn ang="0">
                    <a:pos x="473" y="352"/>
                  </a:cxn>
                  <a:cxn ang="0">
                    <a:pos x="0" y="352"/>
                  </a:cxn>
                  <a:cxn ang="0">
                    <a:pos x="0" y="0"/>
                  </a:cxn>
                </a:cxnLst>
                <a:rect l="0" t="0" r="r" b="b"/>
                <a:pathLst>
                  <a:path w="662" h="418">
                    <a:moveTo>
                      <a:pt x="0" y="0"/>
                    </a:moveTo>
                    <a:lnTo>
                      <a:pt x="647" y="0"/>
                    </a:lnTo>
                    <a:lnTo>
                      <a:pt x="647" y="32"/>
                    </a:lnTo>
                    <a:lnTo>
                      <a:pt x="619" y="66"/>
                    </a:lnTo>
                    <a:lnTo>
                      <a:pt x="661" y="116"/>
                    </a:lnTo>
                    <a:lnTo>
                      <a:pt x="661" y="297"/>
                    </a:lnTo>
                    <a:lnTo>
                      <a:pt x="632" y="297"/>
                    </a:lnTo>
                    <a:lnTo>
                      <a:pt x="632" y="417"/>
                    </a:lnTo>
                    <a:lnTo>
                      <a:pt x="519" y="380"/>
                    </a:lnTo>
                    <a:lnTo>
                      <a:pt x="473" y="352"/>
                    </a:lnTo>
                    <a:lnTo>
                      <a:pt x="0" y="35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49" name="Freeform 85"/>
              <p:cNvSpPr>
                <a:spLocks/>
              </p:cNvSpPr>
              <p:nvPr/>
            </p:nvSpPr>
            <p:spPr bwMode="auto">
              <a:xfrm>
                <a:off x="2736" y="1700"/>
                <a:ext cx="577" cy="32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0" y="0"/>
                  </a:cxn>
                  <a:cxn ang="0">
                    <a:pos x="506" y="36"/>
                  </a:cxn>
                  <a:cxn ang="0">
                    <a:pos x="503" y="81"/>
                  </a:cxn>
                  <a:cxn ang="0">
                    <a:pos x="551" y="126"/>
                  </a:cxn>
                  <a:cxn ang="0">
                    <a:pos x="576" y="180"/>
                  </a:cxn>
                  <a:cxn ang="0">
                    <a:pos x="506" y="231"/>
                  </a:cxn>
                  <a:cxn ang="0">
                    <a:pos x="519" y="265"/>
                  </a:cxn>
                  <a:cxn ang="0">
                    <a:pos x="461" y="326"/>
                  </a:cxn>
                  <a:cxn ang="0">
                    <a:pos x="68" y="326"/>
                  </a:cxn>
                  <a:cxn ang="0">
                    <a:pos x="0" y="118"/>
                  </a:cxn>
                  <a:cxn ang="0">
                    <a:pos x="0" y="0"/>
                  </a:cxn>
                </a:cxnLst>
                <a:rect l="0" t="0" r="r" b="b"/>
                <a:pathLst>
                  <a:path w="577" h="327">
                    <a:moveTo>
                      <a:pt x="0" y="0"/>
                    </a:moveTo>
                    <a:lnTo>
                      <a:pt x="490" y="0"/>
                    </a:lnTo>
                    <a:lnTo>
                      <a:pt x="506" y="36"/>
                    </a:lnTo>
                    <a:lnTo>
                      <a:pt x="503" y="81"/>
                    </a:lnTo>
                    <a:lnTo>
                      <a:pt x="551" y="126"/>
                    </a:lnTo>
                    <a:lnTo>
                      <a:pt x="576" y="180"/>
                    </a:lnTo>
                    <a:lnTo>
                      <a:pt x="506" y="231"/>
                    </a:lnTo>
                    <a:lnTo>
                      <a:pt x="519" y="265"/>
                    </a:lnTo>
                    <a:lnTo>
                      <a:pt x="461" y="326"/>
                    </a:lnTo>
                    <a:lnTo>
                      <a:pt x="68" y="326"/>
                    </a:lnTo>
                    <a:lnTo>
                      <a:pt x="0" y="11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50" name="Freeform 86"/>
              <p:cNvSpPr>
                <a:spLocks/>
              </p:cNvSpPr>
              <p:nvPr/>
            </p:nvSpPr>
            <p:spPr bwMode="auto">
              <a:xfrm>
                <a:off x="2687" y="1056"/>
                <a:ext cx="591" cy="6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7" y="0"/>
                  </a:cxn>
                  <a:cxn ang="0">
                    <a:pos x="590" y="78"/>
                  </a:cxn>
                  <a:cxn ang="0">
                    <a:pos x="454" y="204"/>
                  </a:cxn>
                  <a:cxn ang="0">
                    <a:pos x="398" y="397"/>
                  </a:cxn>
                  <a:cxn ang="0">
                    <a:pos x="398" y="500"/>
                  </a:cxn>
                  <a:cxn ang="0">
                    <a:pos x="532" y="598"/>
                  </a:cxn>
                  <a:cxn ang="0">
                    <a:pos x="540" y="647"/>
                  </a:cxn>
                  <a:cxn ang="0">
                    <a:pos x="78" y="647"/>
                  </a:cxn>
                  <a:cxn ang="0">
                    <a:pos x="78" y="460"/>
                  </a:cxn>
                  <a:cxn ang="0">
                    <a:pos x="39" y="413"/>
                  </a:cxn>
                  <a:cxn ang="0">
                    <a:pos x="65" y="384"/>
                  </a:cxn>
                  <a:cxn ang="0">
                    <a:pos x="65" y="343"/>
                  </a:cxn>
                  <a:cxn ang="0">
                    <a:pos x="49" y="230"/>
                  </a:cxn>
                  <a:cxn ang="0">
                    <a:pos x="0" y="0"/>
                  </a:cxn>
                </a:cxnLst>
                <a:rect l="0" t="0" r="r" b="b"/>
                <a:pathLst>
                  <a:path w="591" h="648">
                    <a:moveTo>
                      <a:pt x="0" y="0"/>
                    </a:moveTo>
                    <a:lnTo>
                      <a:pt x="197" y="0"/>
                    </a:lnTo>
                    <a:lnTo>
                      <a:pt x="590" y="78"/>
                    </a:lnTo>
                    <a:lnTo>
                      <a:pt x="454" y="204"/>
                    </a:lnTo>
                    <a:lnTo>
                      <a:pt x="398" y="397"/>
                    </a:lnTo>
                    <a:lnTo>
                      <a:pt x="398" y="500"/>
                    </a:lnTo>
                    <a:lnTo>
                      <a:pt x="532" y="598"/>
                    </a:lnTo>
                    <a:lnTo>
                      <a:pt x="540" y="647"/>
                    </a:lnTo>
                    <a:lnTo>
                      <a:pt x="78" y="647"/>
                    </a:lnTo>
                    <a:lnTo>
                      <a:pt x="78" y="460"/>
                    </a:lnTo>
                    <a:lnTo>
                      <a:pt x="39" y="413"/>
                    </a:lnTo>
                    <a:lnTo>
                      <a:pt x="65" y="384"/>
                    </a:lnTo>
                    <a:lnTo>
                      <a:pt x="65" y="343"/>
                    </a:lnTo>
                    <a:lnTo>
                      <a:pt x="49" y="23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51" name="Freeform 87"/>
              <p:cNvSpPr>
                <a:spLocks/>
              </p:cNvSpPr>
              <p:nvPr/>
            </p:nvSpPr>
            <p:spPr bwMode="auto">
              <a:xfrm>
                <a:off x="3084" y="1296"/>
                <a:ext cx="516" cy="529"/>
              </a:xfrm>
              <a:custGeom>
                <a:avLst/>
                <a:gdLst/>
                <a:ahLst/>
                <a:cxnLst>
                  <a:cxn ang="0">
                    <a:pos x="31" y="39"/>
                  </a:cxn>
                  <a:cxn ang="0">
                    <a:pos x="162" y="0"/>
                  </a:cxn>
                  <a:cxn ang="0">
                    <a:pos x="189" y="49"/>
                  </a:cxn>
                  <a:cxn ang="0">
                    <a:pos x="366" y="137"/>
                  </a:cxn>
                  <a:cxn ang="0">
                    <a:pos x="407" y="187"/>
                  </a:cxn>
                  <a:cxn ang="0">
                    <a:pos x="420" y="236"/>
                  </a:cxn>
                  <a:cxn ang="0">
                    <a:pos x="488" y="224"/>
                  </a:cxn>
                  <a:cxn ang="0">
                    <a:pos x="515" y="246"/>
                  </a:cxn>
                  <a:cxn ang="0">
                    <a:pos x="457" y="330"/>
                  </a:cxn>
                  <a:cxn ang="0">
                    <a:pos x="428" y="528"/>
                  </a:cxn>
                  <a:cxn ang="0">
                    <a:pos x="199" y="528"/>
                  </a:cxn>
                  <a:cxn ang="0">
                    <a:pos x="155" y="491"/>
                  </a:cxn>
                  <a:cxn ang="0">
                    <a:pos x="157" y="443"/>
                  </a:cxn>
                  <a:cxn ang="0">
                    <a:pos x="139" y="400"/>
                  </a:cxn>
                  <a:cxn ang="0">
                    <a:pos x="134" y="357"/>
                  </a:cxn>
                  <a:cxn ang="0">
                    <a:pos x="0" y="260"/>
                  </a:cxn>
                  <a:cxn ang="0">
                    <a:pos x="0" y="161"/>
                  </a:cxn>
                  <a:cxn ang="0">
                    <a:pos x="31" y="39"/>
                  </a:cxn>
                </a:cxnLst>
                <a:rect l="0" t="0" r="r" b="b"/>
                <a:pathLst>
                  <a:path w="516" h="529">
                    <a:moveTo>
                      <a:pt x="31" y="39"/>
                    </a:moveTo>
                    <a:lnTo>
                      <a:pt x="162" y="0"/>
                    </a:lnTo>
                    <a:lnTo>
                      <a:pt x="189" y="49"/>
                    </a:lnTo>
                    <a:lnTo>
                      <a:pt x="366" y="137"/>
                    </a:lnTo>
                    <a:lnTo>
                      <a:pt x="407" y="187"/>
                    </a:lnTo>
                    <a:lnTo>
                      <a:pt x="420" y="236"/>
                    </a:lnTo>
                    <a:lnTo>
                      <a:pt x="488" y="224"/>
                    </a:lnTo>
                    <a:lnTo>
                      <a:pt x="515" y="246"/>
                    </a:lnTo>
                    <a:lnTo>
                      <a:pt x="457" y="330"/>
                    </a:lnTo>
                    <a:lnTo>
                      <a:pt x="428" y="528"/>
                    </a:lnTo>
                    <a:lnTo>
                      <a:pt x="199" y="528"/>
                    </a:lnTo>
                    <a:lnTo>
                      <a:pt x="155" y="491"/>
                    </a:lnTo>
                    <a:lnTo>
                      <a:pt x="157" y="443"/>
                    </a:lnTo>
                    <a:lnTo>
                      <a:pt x="139" y="400"/>
                    </a:lnTo>
                    <a:lnTo>
                      <a:pt x="134" y="357"/>
                    </a:lnTo>
                    <a:lnTo>
                      <a:pt x="0" y="260"/>
                    </a:lnTo>
                    <a:lnTo>
                      <a:pt x="0" y="161"/>
                    </a:lnTo>
                    <a:lnTo>
                      <a:pt x="31" y="39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52" name="Freeform 88"/>
              <p:cNvSpPr>
                <a:spLocks/>
              </p:cNvSpPr>
              <p:nvPr/>
            </p:nvSpPr>
            <p:spPr bwMode="auto">
              <a:xfrm>
                <a:off x="3271" y="1243"/>
                <a:ext cx="595" cy="288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84" y="196"/>
                  </a:cxn>
                  <a:cxn ang="0">
                    <a:pos x="220" y="243"/>
                  </a:cxn>
                  <a:cxn ang="0">
                    <a:pos x="233" y="287"/>
                  </a:cxn>
                  <a:cxn ang="0">
                    <a:pos x="335" y="186"/>
                  </a:cxn>
                  <a:cxn ang="0">
                    <a:pos x="594" y="146"/>
                  </a:cxn>
                  <a:cxn ang="0">
                    <a:pos x="479" y="74"/>
                  </a:cxn>
                  <a:cxn ang="0">
                    <a:pos x="327" y="141"/>
                  </a:cxn>
                  <a:cxn ang="0">
                    <a:pos x="182" y="82"/>
                  </a:cxn>
                  <a:cxn ang="0">
                    <a:pos x="267" y="11"/>
                  </a:cxn>
                  <a:cxn ang="0">
                    <a:pos x="192" y="0"/>
                  </a:cxn>
                  <a:cxn ang="0">
                    <a:pos x="0" y="98"/>
                  </a:cxn>
                </a:cxnLst>
                <a:rect l="0" t="0" r="r" b="b"/>
                <a:pathLst>
                  <a:path w="595" h="288">
                    <a:moveTo>
                      <a:pt x="0" y="98"/>
                    </a:moveTo>
                    <a:lnTo>
                      <a:pt x="184" y="196"/>
                    </a:lnTo>
                    <a:lnTo>
                      <a:pt x="220" y="243"/>
                    </a:lnTo>
                    <a:lnTo>
                      <a:pt x="233" y="287"/>
                    </a:lnTo>
                    <a:lnTo>
                      <a:pt x="335" y="186"/>
                    </a:lnTo>
                    <a:lnTo>
                      <a:pt x="594" y="146"/>
                    </a:lnTo>
                    <a:lnTo>
                      <a:pt x="479" y="74"/>
                    </a:lnTo>
                    <a:lnTo>
                      <a:pt x="327" y="141"/>
                    </a:lnTo>
                    <a:lnTo>
                      <a:pt x="182" y="82"/>
                    </a:lnTo>
                    <a:lnTo>
                      <a:pt x="267" y="11"/>
                    </a:lnTo>
                    <a:lnTo>
                      <a:pt x="192" y="0"/>
                    </a:lnTo>
                    <a:lnTo>
                      <a:pt x="0" y="98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53" name="Freeform 89"/>
              <p:cNvSpPr>
                <a:spLocks/>
              </p:cNvSpPr>
              <p:nvPr/>
            </p:nvSpPr>
            <p:spPr bwMode="auto">
              <a:xfrm>
                <a:off x="3612" y="1460"/>
                <a:ext cx="387" cy="449"/>
              </a:xfrm>
              <a:custGeom>
                <a:avLst/>
                <a:gdLst/>
                <a:ahLst/>
                <a:cxnLst>
                  <a:cxn ang="0">
                    <a:pos x="183" y="0"/>
                  </a:cxn>
                  <a:cxn ang="0">
                    <a:pos x="307" y="36"/>
                  </a:cxn>
                  <a:cxn ang="0">
                    <a:pos x="333" y="124"/>
                  </a:cxn>
                  <a:cxn ang="0">
                    <a:pos x="261" y="198"/>
                  </a:cxn>
                  <a:cxn ang="0">
                    <a:pos x="279" y="231"/>
                  </a:cxn>
                  <a:cxn ang="0">
                    <a:pos x="349" y="193"/>
                  </a:cxn>
                  <a:cxn ang="0">
                    <a:pos x="378" y="201"/>
                  </a:cxn>
                  <a:cxn ang="0">
                    <a:pos x="386" y="321"/>
                  </a:cxn>
                  <a:cxn ang="0">
                    <a:pos x="309" y="423"/>
                  </a:cxn>
                  <a:cxn ang="0">
                    <a:pos x="309" y="448"/>
                  </a:cxn>
                  <a:cxn ang="0">
                    <a:pos x="0" y="448"/>
                  </a:cxn>
                  <a:cxn ang="0">
                    <a:pos x="44" y="321"/>
                  </a:cxn>
                  <a:cxn ang="0">
                    <a:pos x="21" y="223"/>
                  </a:cxn>
                  <a:cxn ang="0">
                    <a:pos x="61" y="119"/>
                  </a:cxn>
                  <a:cxn ang="0">
                    <a:pos x="183" y="0"/>
                  </a:cxn>
                </a:cxnLst>
                <a:rect l="0" t="0" r="r" b="b"/>
                <a:pathLst>
                  <a:path w="387" h="449">
                    <a:moveTo>
                      <a:pt x="183" y="0"/>
                    </a:moveTo>
                    <a:lnTo>
                      <a:pt x="307" y="36"/>
                    </a:lnTo>
                    <a:lnTo>
                      <a:pt x="333" y="124"/>
                    </a:lnTo>
                    <a:lnTo>
                      <a:pt x="261" y="198"/>
                    </a:lnTo>
                    <a:lnTo>
                      <a:pt x="279" y="231"/>
                    </a:lnTo>
                    <a:lnTo>
                      <a:pt x="349" y="193"/>
                    </a:lnTo>
                    <a:lnTo>
                      <a:pt x="378" y="201"/>
                    </a:lnTo>
                    <a:lnTo>
                      <a:pt x="386" y="321"/>
                    </a:lnTo>
                    <a:lnTo>
                      <a:pt x="309" y="423"/>
                    </a:lnTo>
                    <a:lnTo>
                      <a:pt x="309" y="448"/>
                    </a:lnTo>
                    <a:lnTo>
                      <a:pt x="0" y="448"/>
                    </a:lnTo>
                    <a:lnTo>
                      <a:pt x="44" y="321"/>
                    </a:lnTo>
                    <a:lnTo>
                      <a:pt x="21" y="223"/>
                    </a:lnTo>
                    <a:lnTo>
                      <a:pt x="61" y="119"/>
                    </a:lnTo>
                    <a:lnTo>
                      <a:pt x="183" y="0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54" name="Freeform 90"/>
              <p:cNvSpPr>
                <a:spLocks/>
              </p:cNvSpPr>
              <p:nvPr/>
            </p:nvSpPr>
            <p:spPr bwMode="auto">
              <a:xfrm>
                <a:off x="3197" y="1824"/>
                <a:ext cx="353" cy="599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320" y="0"/>
                  </a:cxn>
                  <a:cxn ang="0">
                    <a:pos x="349" y="89"/>
                  </a:cxn>
                  <a:cxn ang="0">
                    <a:pos x="349" y="396"/>
                  </a:cxn>
                  <a:cxn ang="0">
                    <a:pos x="352" y="423"/>
                  </a:cxn>
                  <a:cxn ang="0">
                    <a:pos x="307" y="476"/>
                  </a:cxn>
                  <a:cxn ang="0">
                    <a:pos x="296" y="538"/>
                  </a:cxn>
                  <a:cxn ang="0">
                    <a:pos x="211" y="598"/>
                  </a:cxn>
                  <a:cxn ang="0">
                    <a:pos x="172" y="584"/>
                  </a:cxn>
                  <a:cxn ang="0">
                    <a:pos x="84" y="457"/>
                  </a:cxn>
                  <a:cxn ang="0">
                    <a:pos x="109" y="418"/>
                  </a:cxn>
                  <a:cxn ang="0">
                    <a:pos x="73" y="393"/>
                  </a:cxn>
                  <a:cxn ang="0">
                    <a:pos x="0" y="274"/>
                  </a:cxn>
                  <a:cxn ang="0">
                    <a:pos x="5" y="199"/>
                  </a:cxn>
                  <a:cxn ang="0">
                    <a:pos x="57" y="139"/>
                  </a:cxn>
                  <a:cxn ang="0">
                    <a:pos x="44" y="104"/>
                  </a:cxn>
                  <a:cxn ang="0">
                    <a:pos x="111" y="56"/>
                  </a:cxn>
                  <a:cxn ang="0">
                    <a:pos x="89" y="0"/>
                  </a:cxn>
                </a:cxnLst>
                <a:rect l="0" t="0" r="r" b="b"/>
                <a:pathLst>
                  <a:path w="353" h="599">
                    <a:moveTo>
                      <a:pt x="89" y="0"/>
                    </a:moveTo>
                    <a:lnTo>
                      <a:pt x="320" y="0"/>
                    </a:lnTo>
                    <a:lnTo>
                      <a:pt x="349" y="89"/>
                    </a:lnTo>
                    <a:lnTo>
                      <a:pt x="349" y="396"/>
                    </a:lnTo>
                    <a:lnTo>
                      <a:pt x="352" y="423"/>
                    </a:lnTo>
                    <a:lnTo>
                      <a:pt x="307" y="476"/>
                    </a:lnTo>
                    <a:lnTo>
                      <a:pt x="296" y="538"/>
                    </a:lnTo>
                    <a:lnTo>
                      <a:pt x="211" y="598"/>
                    </a:lnTo>
                    <a:lnTo>
                      <a:pt x="172" y="584"/>
                    </a:lnTo>
                    <a:lnTo>
                      <a:pt x="84" y="457"/>
                    </a:lnTo>
                    <a:lnTo>
                      <a:pt x="109" y="418"/>
                    </a:lnTo>
                    <a:lnTo>
                      <a:pt x="73" y="393"/>
                    </a:lnTo>
                    <a:lnTo>
                      <a:pt x="0" y="274"/>
                    </a:lnTo>
                    <a:lnTo>
                      <a:pt x="5" y="199"/>
                    </a:lnTo>
                    <a:lnTo>
                      <a:pt x="57" y="139"/>
                    </a:lnTo>
                    <a:lnTo>
                      <a:pt x="44" y="104"/>
                    </a:lnTo>
                    <a:lnTo>
                      <a:pt x="111" y="56"/>
                    </a:lnTo>
                    <a:lnTo>
                      <a:pt x="89" y="0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55" name="Freeform 91"/>
              <p:cNvSpPr>
                <a:spLocks/>
              </p:cNvSpPr>
              <p:nvPr/>
            </p:nvSpPr>
            <p:spPr bwMode="auto">
              <a:xfrm>
                <a:off x="2805" y="2026"/>
                <a:ext cx="604" cy="5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7" y="0"/>
                  </a:cxn>
                  <a:cxn ang="0">
                    <a:pos x="391" y="69"/>
                  </a:cxn>
                  <a:cxn ang="0">
                    <a:pos x="465" y="194"/>
                  </a:cxn>
                  <a:cxn ang="0">
                    <a:pos x="500" y="216"/>
                  </a:cxn>
                  <a:cxn ang="0">
                    <a:pos x="478" y="253"/>
                  </a:cxn>
                  <a:cxn ang="0">
                    <a:pos x="563" y="383"/>
                  </a:cxn>
                  <a:cxn ang="0">
                    <a:pos x="603" y="396"/>
                  </a:cxn>
                  <a:cxn ang="0">
                    <a:pos x="550" y="521"/>
                  </a:cxn>
                  <a:cxn ang="0">
                    <a:pos x="498" y="521"/>
                  </a:cxn>
                  <a:cxn ang="0">
                    <a:pos x="513" y="467"/>
                  </a:cxn>
                  <a:cxn ang="0">
                    <a:pos x="114" y="467"/>
                  </a:cxn>
                  <a:cxn ang="0">
                    <a:pos x="94" y="409"/>
                  </a:cxn>
                  <a:cxn ang="0">
                    <a:pos x="94" y="165"/>
                  </a:cxn>
                  <a:cxn ang="0">
                    <a:pos x="52" y="125"/>
                  </a:cxn>
                  <a:cxn ang="0">
                    <a:pos x="78" y="97"/>
                  </a:cxn>
                  <a:cxn ang="0">
                    <a:pos x="0" y="0"/>
                  </a:cxn>
                </a:cxnLst>
                <a:rect l="0" t="0" r="r" b="b"/>
                <a:pathLst>
                  <a:path w="604" h="522">
                    <a:moveTo>
                      <a:pt x="0" y="0"/>
                    </a:moveTo>
                    <a:lnTo>
                      <a:pt x="397" y="0"/>
                    </a:lnTo>
                    <a:lnTo>
                      <a:pt x="391" y="69"/>
                    </a:lnTo>
                    <a:lnTo>
                      <a:pt x="465" y="194"/>
                    </a:lnTo>
                    <a:lnTo>
                      <a:pt x="500" y="216"/>
                    </a:lnTo>
                    <a:lnTo>
                      <a:pt x="478" y="253"/>
                    </a:lnTo>
                    <a:lnTo>
                      <a:pt x="563" y="383"/>
                    </a:lnTo>
                    <a:lnTo>
                      <a:pt x="603" y="396"/>
                    </a:lnTo>
                    <a:lnTo>
                      <a:pt x="550" y="521"/>
                    </a:lnTo>
                    <a:lnTo>
                      <a:pt x="498" y="521"/>
                    </a:lnTo>
                    <a:lnTo>
                      <a:pt x="513" y="467"/>
                    </a:lnTo>
                    <a:lnTo>
                      <a:pt x="114" y="467"/>
                    </a:lnTo>
                    <a:lnTo>
                      <a:pt x="94" y="409"/>
                    </a:lnTo>
                    <a:lnTo>
                      <a:pt x="94" y="165"/>
                    </a:lnTo>
                    <a:lnTo>
                      <a:pt x="52" y="125"/>
                    </a:lnTo>
                    <a:lnTo>
                      <a:pt x="78" y="97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56" name="Freeform 92"/>
              <p:cNvSpPr>
                <a:spLocks/>
              </p:cNvSpPr>
              <p:nvPr/>
            </p:nvSpPr>
            <p:spPr bwMode="auto">
              <a:xfrm>
                <a:off x="3778" y="1879"/>
                <a:ext cx="393" cy="398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146" y="27"/>
                  </a:cxn>
                  <a:cxn ang="0">
                    <a:pos x="201" y="53"/>
                  </a:cxn>
                  <a:cxn ang="0">
                    <a:pos x="284" y="53"/>
                  </a:cxn>
                  <a:cxn ang="0">
                    <a:pos x="392" y="0"/>
                  </a:cxn>
                  <a:cxn ang="0">
                    <a:pos x="392" y="173"/>
                  </a:cxn>
                  <a:cxn ang="0">
                    <a:pos x="376" y="181"/>
                  </a:cxn>
                  <a:cxn ang="0">
                    <a:pos x="323" y="285"/>
                  </a:cxn>
                  <a:cxn ang="0">
                    <a:pos x="294" y="285"/>
                  </a:cxn>
                  <a:cxn ang="0">
                    <a:pos x="199" y="397"/>
                  </a:cxn>
                  <a:cxn ang="0">
                    <a:pos x="167" y="368"/>
                  </a:cxn>
                  <a:cxn ang="0">
                    <a:pos x="119" y="381"/>
                  </a:cxn>
                  <a:cxn ang="0">
                    <a:pos x="0" y="282"/>
                  </a:cxn>
                  <a:cxn ang="0">
                    <a:pos x="0" y="27"/>
                  </a:cxn>
                </a:cxnLst>
                <a:rect l="0" t="0" r="r" b="b"/>
                <a:pathLst>
                  <a:path w="393" h="398">
                    <a:moveTo>
                      <a:pt x="0" y="27"/>
                    </a:moveTo>
                    <a:lnTo>
                      <a:pt x="146" y="27"/>
                    </a:lnTo>
                    <a:lnTo>
                      <a:pt x="201" y="53"/>
                    </a:lnTo>
                    <a:lnTo>
                      <a:pt x="284" y="53"/>
                    </a:lnTo>
                    <a:lnTo>
                      <a:pt x="392" y="0"/>
                    </a:lnTo>
                    <a:lnTo>
                      <a:pt x="392" y="173"/>
                    </a:lnTo>
                    <a:lnTo>
                      <a:pt x="376" y="181"/>
                    </a:lnTo>
                    <a:lnTo>
                      <a:pt x="323" y="285"/>
                    </a:lnTo>
                    <a:lnTo>
                      <a:pt x="294" y="285"/>
                    </a:lnTo>
                    <a:lnTo>
                      <a:pt x="199" y="397"/>
                    </a:lnTo>
                    <a:lnTo>
                      <a:pt x="167" y="368"/>
                    </a:lnTo>
                    <a:lnTo>
                      <a:pt x="119" y="381"/>
                    </a:lnTo>
                    <a:lnTo>
                      <a:pt x="0" y="282"/>
                    </a:lnTo>
                    <a:lnTo>
                      <a:pt x="0" y="27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57" name="Freeform 93"/>
              <p:cNvSpPr>
                <a:spLocks/>
              </p:cNvSpPr>
              <p:nvPr/>
            </p:nvSpPr>
            <p:spPr bwMode="auto">
              <a:xfrm>
                <a:off x="1056" y="1056"/>
                <a:ext cx="1049" cy="54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048" y="0"/>
                  </a:cxn>
                  <a:cxn ang="0">
                    <a:pos x="1048" y="467"/>
                  </a:cxn>
                  <a:cxn ang="0">
                    <a:pos x="430" y="467"/>
                  </a:cxn>
                  <a:cxn ang="0">
                    <a:pos x="430" y="496"/>
                  </a:cxn>
                  <a:cxn ang="0">
                    <a:pos x="282" y="540"/>
                  </a:cxn>
                  <a:cxn ang="0">
                    <a:pos x="194" y="389"/>
                  </a:cxn>
                  <a:cxn ang="0">
                    <a:pos x="141" y="410"/>
                  </a:cxn>
                  <a:cxn ang="0">
                    <a:pos x="128" y="381"/>
                  </a:cxn>
                  <a:cxn ang="0">
                    <a:pos x="160" y="301"/>
                  </a:cxn>
                  <a:cxn ang="0">
                    <a:pos x="0" y="136"/>
                  </a:cxn>
                  <a:cxn ang="0">
                    <a:pos x="2" y="0"/>
                  </a:cxn>
                </a:cxnLst>
                <a:rect l="0" t="0" r="r" b="b"/>
                <a:pathLst>
                  <a:path w="1049" h="541">
                    <a:moveTo>
                      <a:pt x="2" y="0"/>
                    </a:moveTo>
                    <a:lnTo>
                      <a:pt x="1048" y="0"/>
                    </a:lnTo>
                    <a:lnTo>
                      <a:pt x="1048" y="467"/>
                    </a:lnTo>
                    <a:lnTo>
                      <a:pt x="430" y="467"/>
                    </a:lnTo>
                    <a:lnTo>
                      <a:pt x="430" y="496"/>
                    </a:lnTo>
                    <a:lnTo>
                      <a:pt x="282" y="540"/>
                    </a:lnTo>
                    <a:lnTo>
                      <a:pt x="194" y="389"/>
                    </a:lnTo>
                    <a:lnTo>
                      <a:pt x="141" y="410"/>
                    </a:lnTo>
                    <a:lnTo>
                      <a:pt x="128" y="381"/>
                    </a:lnTo>
                    <a:lnTo>
                      <a:pt x="160" y="301"/>
                    </a:lnTo>
                    <a:lnTo>
                      <a:pt x="0" y="136"/>
                    </a:lnTo>
                    <a:lnTo>
                      <a:pt x="2" y="0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58" name="Freeform 94"/>
              <p:cNvSpPr>
                <a:spLocks/>
              </p:cNvSpPr>
              <p:nvPr/>
            </p:nvSpPr>
            <p:spPr bwMode="auto">
              <a:xfrm>
                <a:off x="1487" y="1527"/>
                <a:ext cx="618" cy="4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17" y="0"/>
                  </a:cxn>
                  <a:cxn ang="0">
                    <a:pos x="617" y="457"/>
                  </a:cxn>
                  <a:cxn ang="0">
                    <a:pos x="0" y="457"/>
                  </a:cxn>
                  <a:cxn ang="0">
                    <a:pos x="0" y="0"/>
                  </a:cxn>
                </a:cxnLst>
                <a:rect l="0" t="0" r="r" b="b"/>
                <a:pathLst>
                  <a:path w="618" h="458">
                    <a:moveTo>
                      <a:pt x="0" y="0"/>
                    </a:moveTo>
                    <a:lnTo>
                      <a:pt x="617" y="0"/>
                    </a:lnTo>
                    <a:lnTo>
                      <a:pt x="617" y="457"/>
                    </a:lnTo>
                    <a:lnTo>
                      <a:pt x="0" y="457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59" name="Freeform 95"/>
              <p:cNvSpPr>
                <a:spLocks/>
              </p:cNvSpPr>
              <p:nvPr/>
            </p:nvSpPr>
            <p:spPr bwMode="auto">
              <a:xfrm>
                <a:off x="2103" y="1757"/>
                <a:ext cx="764" cy="3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75" y="0"/>
                  </a:cxn>
                  <a:cxn ang="0">
                    <a:pos x="525" y="26"/>
                  </a:cxn>
                  <a:cxn ang="0">
                    <a:pos x="634" y="61"/>
                  </a:cxn>
                  <a:cxn ang="0">
                    <a:pos x="705" y="276"/>
                  </a:cxn>
                  <a:cxn ang="0">
                    <a:pos x="763" y="345"/>
                  </a:cxn>
                  <a:cxn ang="0">
                    <a:pos x="164" y="345"/>
                  </a:cxn>
                  <a:cxn ang="0">
                    <a:pos x="164" y="225"/>
                  </a:cxn>
                  <a:cxn ang="0">
                    <a:pos x="0" y="225"/>
                  </a:cxn>
                  <a:cxn ang="0">
                    <a:pos x="0" y="0"/>
                  </a:cxn>
                </a:cxnLst>
                <a:rect l="0" t="0" r="r" b="b"/>
                <a:pathLst>
                  <a:path w="764" h="346">
                    <a:moveTo>
                      <a:pt x="0" y="0"/>
                    </a:moveTo>
                    <a:lnTo>
                      <a:pt x="475" y="0"/>
                    </a:lnTo>
                    <a:lnTo>
                      <a:pt x="525" y="26"/>
                    </a:lnTo>
                    <a:lnTo>
                      <a:pt x="634" y="61"/>
                    </a:lnTo>
                    <a:lnTo>
                      <a:pt x="705" y="276"/>
                    </a:lnTo>
                    <a:lnTo>
                      <a:pt x="763" y="345"/>
                    </a:lnTo>
                    <a:lnTo>
                      <a:pt x="164" y="345"/>
                    </a:lnTo>
                    <a:lnTo>
                      <a:pt x="164" y="225"/>
                    </a:lnTo>
                    <a:lnTo>
                      <a:pt x="0" y="225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60" name="Freeform 96"/>
              <p:cNvSpPr>
                <a:spLocks/>
              </p:cNvSpPr>
              <p:nvPr/>
            </p:nvSpPr>
            <p:spPr bwMode="auto">
              <a:xfrm>
                <a:off x="1667" y="1984"/>
                <a:ext cx="596" cy="4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95" y="0"/>
                  </a:cxn>
                  <a:cxn ang="0">
                    <a:pos x="595" y="445"/>
                  </a:cxn>
                  <a:cxn ang="0">
                    <a:pos x="0" y="445"/>
                  </a:cxn>
                  <a:cxn ang="0">
                    <a:pos x="0" y="0"/>
                  </a:cxn>
                </a:cxnLst>
                <a:rect l="0" t="0" r="r" b="b"/>
                <a:pathLst>
                  <a:path w="596" h="446">
                    <a:moveTo>
                      <a:pt x="0" y="0"/>
                    </a:moveTo>
                    <a:lnTo>
                      <a:pt x="595" y="0"/>
                    </a:lnTo>
                    <a:lnTo>
                      <a:pt x="595" y="445"/>
                    </a:lnTo>
                    <a:lnTo>
                      <a:pt x="0" y="445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61" name="Freeform 97"/>
              <p:cNvSpPr>
                <a:spLocks/>
              </p:cNvSpPr>
              <p:nvPr/>
            </p:nvSpPr>
            <p:spPr bwMode="auto">
              <a:xfrm>
                <a:off x="3978" y="2057"/>
                <a:ext cx="468" cy="355"/>
              </a:xfrm>
              <a:custGeom>
                <a:avLst/>
                <a:gdLst/>
                <a:ahLst/>
                <a:cxnLst>
                  <a:cxn ang="0">
                    <a:pos x="192" y="0"/>
                  </a:cxn>
                  <a:cxn ang="0">
                    <a:pos x="179" y="0"/>
                  </a:cxn>
                  <a:cxn ang="0">
                    <a:pos x="124" y="106"/>
                  </a:cxn>
                  <a:cxn ang="0">
                    <a:pos x="93" y="106"/>
                  </a:cxn>
                  <a:cxn ang="0">
                    <a:pos x="0" y="215"/>
                  </a:cxn>
                  <a:cxn ang="0">
                    <a:pos x="40" y="330"/>
                  </a:cxn>
                  <a:cxn ang="0">
                    <a:pos x="184" y="354"/>
                  </a:cxn>
                  <a:cxn ang="0">
                    <a:pos x="223" y="325"/>
                  </a:cxn>
                  <a:cxn ang="0">
                    <a:pos x="264" y="242"/>
                  </a:cxn>
                  <a:cxn ang="0">
                    <a:pos x="275" y="234"/>
                  </a:cxn>
                  <a:cxn ang="0">
                    <a:pos x="467" y="165"/>
                  </a:cxn>
                  <a:cxn ang="0">
                    <a:pos x="453" y="134"/>
                  </a:cxn>
                  <a:cxn ang="0">
                    <a:pos x="380" y="109"/>
                  </a:cxn>
                  <a:cxn ang="0">
                    <a:pos x="272" y="165"/>
                  </a:cxn>
                  <a:cxn ang="0">
                    <a:pos x="272" y="67"/>
                  </a:cxn>
                  <a:cxn ang="0">
                    <a:pos x="192" y="67"/>
                  </a:cxn>
                  <a:cxn ang="0">
                    <a:pos x="192" y="0"/>
                  </a:cxn>
                </a:cxnLst>
                <a:rect l="0" t="0" r="r" b="b"/>
                <a:pathLst>
                  <a:path w="468" h="355">
                    <a:moveTo>
                      <a:pt x="192" y="0"/>
                    </a:moveTo>
                    <a:lnTo>
                      <a:pt x="179" y="0"/>
                    </a:lnTo>
                    <a:lnTo>
                      <a:pt x="124" y="106"/>
                    </a:lnTo>
                    <a:lnTo>
                      <a:pt x="93" y="106"/>
                    </a:lnTo>
                    <a:lnTo>
                      <a:pt x="0" y="215"/>
                    </a:lnTo>
                    <a:lnTo>
                      <a:pt x="40" y="330"/>
                    </a:lnTo>
                    <a:lnTo>
                      <a:pt x="184" y="354"/>
                    </a:lnTo>
                    <a:lnTo>
                      <a:pt x="223" y="325"/>
                    </a:lnTo>
                    <a:lnTo>
                      <a:pt x="264" y="242"/>
                    </a:lnTo>
                    <a:lnTo>
                      <a:pt x="275" y="234"/>
                    </a:lnTo>
                    <a:lnTo>
                      <a:pt x="467" y="165"/>
                    </a:lnTo>
                    <a:lnTo>
                      <a:pt x="453" y="134"/>
                    </a:lnTo>
                    <a:lnTo>
                      <a:pt x="380" y="109"/>
                    </a:lnTo>
                    <a:lnTo>
                      <a:pt x="272" y="165"/>
                    </a:lnTo>
                    <a:lnTo>
                      <a:pt x="272" y="67"/>
                    </a:lnTo>
                    <a:lnTo>
                      <a:pt x="192" y="67"/>
                    </a:lnTo>
                    <a:lnTo>
                      <a:pt x="192" y="0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62" name="Freeform 98"/>
              <p:cNvSpPr>
                <a:spLocks/>
              </p:cNvSpPr>
              <p:nvPr/>
            </p:nvSpPr>
            <p:spPr bwMode="auto">
              <a:xfrm>
                <a:off x="3827" y="2222"/>
                <a:ext cx="748" cy="269"/>
              </a:xfrm>
              <a:custGeom>
                <a:avLst/>
                <a:gdLst/>
                <a:ahLst/>
                <a:cxnLst>
                  <a:cxn ang="0">
                    <a:pos x="0" y="266"/>
                  </a:cxn>
                  <a:cxn ang="0">
                    <a:pos x="23" y="241"/>
                  </a:cxn>
                  <a:cxn ang="0">
                    <a:pos x="191" y="164"/>
                  </a:cxn>
                  <a:cxn ang="0">
                    <a:pos x="336" y="187"/>
                  </a:cxn>
                  <a:cxn ang="0">
                    <a:pos x="376" y="158"/>
                  </a:cxn>
                  <a:cxn ang="0">
                    <a:pos x="421" y="69"/>
                  </a:cxn>
                  <a:cxn ang="0">
                    <a:pos x="618" y="0"/>
                  </a:cxn>
                  <a:cxn ang="0">
                    <a:pos x="652" y="119"/>
                  </a:cxn>
                  <a:cxn ang="0">
                    <a:pos x="747" y="143"/>
                  </a:cxn>
                  <a:cxn ang="0">
                    <a:pos x="699" y="199"/>
                  </a:cxn>
                  <a:cxn ang="0">
                    <a:pos x="731" y="268"/>
                  </a:cxn>
                  <a:cxn ang="0">
                    <a:pos x="0" y="266"/>
                  </a:cxn>
                </a:cxnLst>
                <a:rect l="0" t="0" r="r" b="b"/>
                <a:pathLst>
                  <a:path w="748" h="269">
                    <a:moveTo>
                      <a:pt x="0" y="266"/>
                    </a:moveTo>
                    <a:lnTo>
                      <a:pt x="23" y="241"/>
                    </a:lnTo>
                    <a:lnTo>
                      <a:pt x="191" y="164"/>
                    </a:lnTo>
                    <a:lnTo>
                      <a:pt x="336" y="187"/>
                    </a:lnTo>
                    <a:lnTo>
                      <a:pt x="376" y="158"/>
                    </a:lnTo>
                    <a:lnTo>
                      <a:pt x="421" y="69"/>
                    </a:lnTo>
                    <a:lnTo>
                      <a:pt x="618" y="0"/>
                    </a:lnTo>
                    <a:lnTo>
                      <a:pt x="652" y="119"/>
                    </a:lnTo>
                    <a:lnTo>
                      <a:pt x="747" y="143"/>
                    </a:lnTo>
                    <a:lnTo>
                      <a:pt x="699" y="199"/>
                    </a:lnTo>
                    <a:lnTo>
                      <a:pt x="731" y="268"/>
                    </a:lnTo>
                    <a:lnTo>
                      <a:pt x="0" y="266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63" name="Freeform 99"/>
              <p:cNvSpPr>
                <a:spLocks/>
              </p:cNvSpPr>
              <p:nvPr/>
            </p:nvSpPr>
            <p:spPr bwMode="auto">
              <a:xfrm>
                <a:off x="3371" y="2165"/>
                <a:ext cx="646" cy="351"/>
              </a:xfrm>
              <a:custGeom>
                <a:avLst/>
                <a:gdLst/>
                <a:ahLst/>
                <a:cxnLst>
                  <a:cxn ang="0">
                    <a:pos x="0" y="350"/>
                  </a:cxn>
                  <a:cxn ang="0">
                    <a:pos x="36" y="257"/>
                  </a:cxn>
                  <a:cxn ang="0">
                    <a:pos x="122" y="201"/>
                  </a:cxn>
                  <a:cxn ang="0">
                    <a:pos x="299" y="164"/>
                  </a:cxn>
                  <a:cxn ang="0">
                    <a:pos x="405" y="23"/>
                  </a:cxn>
                  <a:cxn ang="0">
                    <a:pos x="405" y="0"/>
                  </a:cxn>
                  <a:cxn ang="0">
                    <a:pos x="525" y="96"/>
                  </a:cxn>
                  <a:cxn ang="0">
                    <a:pos x="574" y="80"/>
                  </a:cxn>
                  <a:cxn ang="0">
                    <a:pos x="602" y="109"/>
                  </a:cxn>
                  <a:cxn ang="0">
                    <a:pos x="645" y="222"/>
                  </a:cxn>
                  <a:cxn ang="0">
                    <a:pos x="479" y="300"/>
                  </a:cxn>
                  <a:cxn ang="0">
                    <a:pos x="455" y="326"/>
                  </a:cxn>
                  <a:cxn ang="0">
                    <a:pos x="135" y="326"/>
                  </a:cxn>
                  <a:cxn ang="0">
                    <a:pos x="135" y="350"/>
                  </a:cxn>
                  <a:cxn ang="0">
                    <a:pos x="0" y="350"/>
                  </a:cxn>
                </a:cxnLst>
                <a:rect l="0" t="0" r="r" b="b"/>
                <a:pathLst>
                  <a:path w="646" h="351">
                    <a:moveTo>
                      <a:pt x="0" y="350"/>
                    </a:moveTo>
                    <a:lnTo>
                      <a:pt x="36" y="257"/>
                    </a:lnTo>
                    <a:lnTo>
                      <a:pt x="122" y="201"/>
                    </a:lnTo>
                    <a:lnTo>
                      <a:pt x="299" y="164"/>
                    </a:lnTo>
                    <a:lnTo>
                      <a:pt x="405" y="23"/>
                    </a:lnTo>
                    <a:lnTo>
                      <a:pt x="405" y="0"/>
                    </a:lnTo>
                    <a:lnTo>
                      <a:pt x="525" y="96"/>
                    </a:lnTo>
                    <a:lnTo>
                      <a:pt x="574" y="80"/>
                    </a:lnTo>
                    <a:lnTo>
                      <a:pt x="602" y="109"/>
                    </a:lnTo>
                    <a:lnTo>
                      <a:pt x="645" y="222"/>
                    </a:lnTo>
                    <a:lnTo>
                      <a:pt x="479" y="300"/>
                    </a:lnTo>
                    <a:lnTo>
                      <a:pt x="455" y="326"/>
                    </a:lnTo>
                    <a:lnTo>
                      <a:pt x="135" y="326"/>
                    </a:lnTo>
                    <a:lnTo>
                      <a:pt x="135" y="350"/>
                    </a:lnTo>
                    <a:lnTo>
                      <a:pt x="0" y="350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64" name="Freeform 100"/>
              <p:cNvSpPr>
                <a:spLocks/>
              </p:cNvSpPr>
              <p:nvPr/>
            </p:nvSpPr>
            <p:spPr bwMode="auto">
              <a:xfrm>
                <a:off x="2919" y="2493"/>
                <a:ext cx="444" cy="3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9" y="0"/>
                  </a:cxn>
                  <a:cxn ang="0">
                    <a:pos x="384" y="51"/>
                  </a:cxn>
                  <a:cxn ang="0">
                    <a:pos x="443" y="53"/>
                  </a:cxn>
                  <a:cxn ang="0">
                    <a:pos x="386" y="191"/>
                  </a:cxn>
                  <a:cxn ang="0">
                    <a:pos x="328" y="265"/>
                  </a:cxn>
                  <a:cxn ang="0">
                    <a:pos x="289" y="397"/>
                  </a:cxn>
                  <a:cxn ang="0">
                    <a:pos x="58" y="397"/>
                  </a:cxn>
                  <a:cxn ang="0">
                    <a:pos x="58" y="336"/>
                  </a:cxn>
                  <a:cxn ang="0">
                    <a:pos x="15" y="326"/>
                  </a:cxn>
                  <a:cxn ang="0">
                    <a:pos x="15" y="80"/>
                  </a:cxn>
                  <a:cxn ang="0">
                    <a:pos x="0" y="0"/>
                  </a:cxn>
                </a:cxnLst>
                <a:rect l="0" t="0" r="r" b="b"/>
                <a:pathLst>
                  <a:path w="444" h="398">
                    <a:moveTo>
                      <a:pt x="0" y="0"/>
                    </a:moveTo>
                    <a:lnTo>
                      <a:pt x="399" y="0"/>
                    </a:lnTo>
                    <a:lnTo>
                      <a:pt x="384" y="51"/>
                    </a:lnTo>
                    <a:lnTo>
                      <a:pt x="443" y="53"/>
                    </a:lnTo>
                    <a:lnTo>
                      <a:pt x="386" y="191"/>
                    </a:lnTo>
                    <a:lnTo>
                      <a:pt x="328" y="265"/>
                    </a:lnTo>
                    <a:lnTo>
                      <a:pt x="289" y="397"/>
                    </a:lnTo>
                    <a:lnTo>
                      <a:pt x="58" y="397"/>
                    </a:lnTo>
                    <a:lnTo>
                      <a:pt x="58" y="336"/>
                    </a:lnTo>
                    <a:lnTo>
                      <a:pt x="15" y="326"/>
                    </a:lnTo>
                    <a:lnTo>
                      <a:pt x="15" y="8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65" name="Freeform 101"/>
              <p:cNvSpPr>
                <a:spLocks/>
              </p:cNvSpPr>
              <p:nvPr/>
            </p:nvSpPr>
            <p:spPr bwMode="auto">
              <a:xfrm>
                <a:off x="3308" y="2490"/>
                <a:ext cx="755" cy="193"/>
              </a:xfrm>
              <a:custGeom>
                <a:avLst/>
                <a:gdLst/>
                <a:ahLst/>
                <a:cxnLst>
                  <a:cxn ang="0">
                    <a:pos x="66" y="21"/>
                  </a:cxn>
                  <a:cxn ang="0">
                    <a:pos x="198" y="21"/>
                  </a:cxn>
                  <a:cxn ang="0">
                    <a:pos x="198" y="0"/>
                  </a:cxn>
                  <a:cxn ang="0">
                    <a:pos x="754" y="0"/>
                  </a:cxn>
                  <a:cxn ang="0">
                    <a:pos x="743" y="40"/>
                  </a:cxn>
                  <a:cxn ang="0">
                    <a:pos x="520" y="136"/>
                  </a:cxn>
                  <a:cxn ang="0">
                    <a:pos x="499" y="192"/>
                  </a:cxn>
                  <a:cxn ang="0">
                    <a:pos x="0" y="192"/>
                  </a:cxn>
                  <a:cxn ang="0">
                    <a:pos x="66" y="21"/>
                  </a:cxn>
                </a:cxnLst>
                <a:rect l="0" t="0" r="r" b="b"/>
                <a:pathLst>
                  <a:path w="755" h="193">
                    <a:moveTo>
                      <a:pt x="66" y="21"/>
                    </a:moveTo>
                    <a:lnTo>
                      <a:pt x="198" y="21"/>
                    </a:lnTo>
                    <a:lnTo>
                      <a:pt x="198" y="0"/>
                    </a:lnTo>
                    <a:lnTo>
                      <a:pt x="754" y="0"/>
                    </a:lnTo>
                    <a:lnTo>
                      <a:pt x="743" y="40"/>
                    </a:lnTo>
                    <a:lnTo>
                      <a:pt x="520" y="136"/>
                    </a:lnTo>
                    <a:lnTo>
                      <a:pt x="499" y="192"/>
                    </a:lnTo>
                    <a:lnTo>
                      <a:pt x="0" y="192"/>
                    </a:lnTo>
                    <a:lnTo>
                      <a:pt x="66" y="21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5766" name="Freeform 102"/>
              <p:cNvSpPr>
                <a:spLocks/>
              </p:cNvSpPr>
              <p:nvPr/>
            </p:nvSpPr>
            <p:spPr bwMode="auto">
              <a:xfrm>
                <a:off x="3807" y="2491"/>
                <a:ext cx="789" cy="307"/>
              </a:xfrm>
              <a:custGeom>
                <a:avLst/>
                <a:gdLst/>
                <a:ahLst/>
                <a:cxnLst>
                  <a:cxn ang="0">
                    <a:pos x="254" y="0"/>
                  </a:cxn>
                  <a:cxn ang="0">
                    <a:pos x="753" y="0"/>
                  </a:cxn>
                  <a:cxn ang="0">
                    <a:pos x="788" y="93"/>
                  </a:cxn>
                  <a:cxn ang="0">
                    <a:pos x="701" y="186"/>
                  </a:cxn>
                  <a:cxn ang="0">
                    <a:pos x="577" y="225"/>
                  </a:cxn>
                  <a:cxn ang="0">
                    <a:pos x="527" y="306"/>
                  </a:cxn>
                  <a:cxn ang="0">
                    <a:pos x="405" y="173"/>
                  </a:cxn>
                  <a:cxn ang="0">
                    <a:pos x="308" y="173"/>
                  </a:cxn>
                  <a:cxn ang="0">
                    <a:pos x="291" y="147"/>
                  </a:cxn>
                  <a:cxn ang="0">
                    <a:pos x="160" y="147"/>
                  </a:cxn>
                  <a:cxn ang="0">
                    <a:pos x="111" y="191"/>
                  </a:cxn>
                  <a:cxn ang="0">
                    <a:pos x="0" y="191"/>
                  </a:cxn>
                  <a:cxn ang="0">
                    <a:pos x="21" y="135"/>
                  </a:cxn>
                  <a:cxn ang="0">
                    <a:pos x="244" y="43"/>
                  </a:cxn>
                  <a:cxn ang="0">
                    <a:pos x="254" y="0"/>
                  </a:cxn>
                </a:cxnLst>
                <a:rect l="0" t="0" r="r" b="b"/>
                <a:pathLst>
                  <a:path w="789" h="307">
                    <a:moveTo>
                      <a:pt x="254" y="0"/>
                    </a:moveTo>
                    <a:lnTo>
                      <a:pt x="753" y="0"/>
                    </a:lnTo>
                    <a:lnTo>
                      <a:pt x="788" y="93"/>
                    </a:lnTo>
                    <a:lnTo>
                      <a:pt x="701" y="186"/>
                    </a:lnTo>
                    <a:lnTo>
                      <a:pt x="577" y="225"/>
                    </a:lnTo>
                    <a:lnTo>
                      <a:pt x="527" y="306"/>
                    </a:lnTo>
                    <a:lnTo>
                      <a:pt x="405" y="173"/>
                    </a:lnTo>
                    <a:lnTo>
                      <a:pt x="308" y="173"/>
                    </a:lnTo>
                    <a:lnTo>
                      <a:pt x="291" y="147"/>
                    </a:lnTo>
                    <a:lnTo>
                      <a:pt x="160" y="147"/>
                    </a:lnTo>
                    <a:lnTo>
                      <a:pt x="111" y="191"/>
                    </a:lnTo>
                    <a:lnTo>
                      <a:pt x="0" y="191"/>
                    </a:lnTo>
                    <a:lnTo>
                      <a:pt x="21" y="135"/>
                    </a:lnTo>
                    <a:lnTo>
                      <a:pt x="244" y="43"/>
                    </a:lnTo>
                    <a:lnTo>
                      <a:pt x="254" y="0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67" name="Freeform 103"/>
              <p:cNvSpPr>
                <a:spLocks/>
              </p:cNvSpPr>
              <p:nvPr/>
            </p:nvSpPr>
            <p:spPr bwMode="auto">
              <a:xfrm>
                <a:off x="3905" y="2639"/>
                <a:ext cx="430" cy="371"/>
              </a:xfrm>
              <a:custGeom>
                <a:avLst/>
                <a:gdLst/>
                <a:ahLst/>
                <a:cxnLst>
                  <a:cxn ang="0">
                    <a:pos x="17" y="44"/>
                  </a:cxn>
                  <a:cxn ang="0">
                    <a:pos x="61" y="0"/>
                  </a:cxn>
                  <a:cxn ang="0">
                    <a:pos x="192" y="0"/>
                  </a:cxn>
                  <a:cxn ang="0">
                    <a:pos x="207" y="26"/>
                  </a:cxn>
                  <a:cxn ang="0">
                    <a:pos x="306" y="26"/>
                  </a:cxn>
                  <a:cxn ang="0">
                    <a:pos x="429" y="158"/>
                  </a:cxn>
                  <a:cxn ang="0">
                    <a:pos x="317" y="275"/>
                  </a:cxn>
                  <a:cxn ang="0">
                    <a:pos x="233" y="304"/>
                  </a:cxn>
                  <a:cxn ang="0">
                    <a:pos x="223" y="370"/>
                  </a:cxn>
                  <a:cxn ang="0">
                    <a:pos x="179" y="293"/>
                  </a:cxn>
                  <a:cxn ang="0">
                    <a:pos x="0" y="81"/>
                  </a:cxn>
                  <a:cxn ang="0">
                    <a:pos x="17" y="44"/>
                  </a:cxn>
                </a:cxnLst>
                <a:rect l="0" t="0" r="r" b="b"/>
                <a:pathLst>
                  <a:path w="430" h="371">
                    <a:moveTo>
                      <a:pt x="17" y="44"/>
                    </a:moveTo>
                    <a:lnTo>
                      <a:pt x="61" y="0"/>
                    </a:lnTo>
                    <a:lnTo>
                      <a:pt x="192" y="0"/>
                    </a:lnTo>
                    <a:lnTo>
                      <a:pt x="207" y="26"/>
                    </a:lnTo>
                    <a:lnTo>
                      <a:pt x="306" y="26"/>
                    </a:lnTo>
                    <a:lnTo>
                      <a:pt x="429" y="158"/>
                    </a:lnTo>
                    <a:lnTo>
                      <a:pt x="317" y="275"/>
                    </a:lnTo>
                    <a:lnTo>
                      <a:pt x="233" y="304"/>
                    </a:lnTo>
                    <a:lnTo>
                      <a:pt x="223" y="370"/>
                    </a:lnTo>
                    <a:lnTo>
                      <a:pt x="179" y="293"/>
                    </a:lnTo>
                    <a:lnTo>
                      <a:pt x="0" y="81"/>
                    </a:lnTo>
                    <a:lnTo>
                      <a:pt x="17" y="44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68" name="Freeform 104"/>
              <p:cNvSpPr>
                <a:spLocks/>
              </p:cNvSpPr>
              <p:nvPr/>
            </p:nvSpPr>
            <p:spPr bwMode="auto">
              <a:xfrm>
                <a:off x="3716" y="2683"/>
                <a:ext cx="413" cy="46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6" y="0"/>
                  </a:cxn>
                  <a:cxn ang="0">
                    <a:pos x="189" y="36"/>
                  </a:cxn>
                  <a:cxn ang="0">
                    <a:pos x="368" y="249"/>
                  </a:cxn>
                  <a:cxn ang="0">
                    <a:pos x="412" y="325"/>
                  </a:cxn>
                  <a:cxn ang="0">
                    <a:pos x="358" y="464"/>
                  </a:cxn>
                  <a:cxn ang="0">
                    <a:pos x="73" y="464"/>
                  </a:cxn>
                  <a:cxn ang="0">
                    <a:pos x="44" y="406"/>
                  </a:cxn>
                  <a:cxn ang="0">
                    <a:pos x="30" y="332"/>
                  </a:cxn>
                  <a:cxn ang="0">
                    <a:pos x="57" y="292"/>
                  </a:cxn>
                  <a:cxn ang="0">
                    <a:pos x="0" y="0"/>
                  </a:cxn>
                </a:cxnLst>
                <a:rect l="0" t="0" r="r" b="b"/>
                <a:pathLst>
                  <a:path w="413" h="465">
                    <a:moveTo>
                      <a:pt x="0" y="0"/>
                    </a:moveTo>
                    <a:lnTo>
                      <a:pt x="206" y="0"/>
                    </a:lnTo>
                    <a:lnTo>
                      <a:pt x="189" y="36"/>
                    </a:lnTo>
                    <a:lnTo>
                      <a:pt x="368" y="249"/>
                    </a:lnTo>
                    <a:lnTo>
                      <a:pt x="412" y="325"/>
                    </a:lnTo>
                    <a:lnTo>
                      <a:pt x="358" y="464"/>
                    </a:lnTo>
                    <a:lnTo>
                      <a:pt x="73" y="464"/>
                    </a:lnTo>
                    <a:lnTo>
                      <a:pt x="44" y="406"/>
                    </a:lnTo>
                    <a:lnTo>
                      <a:pt x="30" y="332"/>
                    </a:lnTo>
                    <a:lnTo>
                      <a:pt x="57" y="29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69" name="Freeform 105"/>
              <p:cNvSpPr>
                <a:spLocks/>
              </p:cNvSpPr>
              <p:nvPr/>
            </p:nvSpPr>
            <p:spPr bwMode="auto">
              <a:xfrm>
                <a:off x="3440" y="2682"/>
                <a:ext cx="335" cy="487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278" y="0"/>
                  </a:cxn>
                  <a:cxn ang="0">
                    <a:pos x="334" y="296"/>
                  </a:cxn>
                  <a:cxn ang="0">
                    <a:pos x="306" y="336"/>
                  </a:cxn>
                  <a:cxn ang="0">
                    <a:pos x="319" y="405"/>
                  </a:cxn>
                  <a:cxn ang="0">
                    <a:pos x="86" y="405"/>
                  </a:cxn>
                  <a:cxn ang="0">
                    <a:pos x="82" y="474"/>
                  </a:cxn>
                  <a:cxn ang="0">
                    <a:pos x="0" y="486"/>
                  </a:cxn>
                  <a:cxn ang="0">
                    <a:pos x="2" y="349"/>
                  </a:cxn>
                  <a:cxn ang="0">
                    <a:pos x="68" y="0"/>
                  </a:cxn>
                </a:cxnLst>
                <a:rect l="0" t="0" r="r" b="b"/>
                <a:pathLst>
                  <a:path w="335" h="487">
                    <a:moveTo>
                      <a:pt x="68" y="0"/>
                    </a:moveTo>
                    <a:lnTo>
                      <a:pt x="278" y="0"/>
                    </a:lnTo>
                    <a:lnTo>
                      <a:pt x="334" y="296"/>
                    </a:lnTo>
                    <a:lnTo>
                      <a:pt x="306" y="336"/>
                    </a:lnTo>
                    <a:lnTo>
                      <a:pt x="319" y="405"/>
                    </a:lnTo>
                    <a:lnTo>
                      <a:pt x="86" y="405"/>
                    </a:lnTo>
                    <a:lnTo>
                      <a:pt x="82" y="474"/>
                    </a:lnTo>
                    <a:lnTo>
                      <a:pt x="0" y="486"/>
                    </a:lnTo>
                    <a:lnTo>
                      <a:pt x="2" y="349"/>
                    </a:lnTo>
                    <a:lnTo>
                      <a:pt x="68" y="0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70" name="Freeform 106"/>
              <p:cNvSpPr>
                <a:spLocks/>
              </p:cNvSpPr>
              <p:nvPr/>
            </p:nvSpPr>
            <p:spPr bwMode="auto">
              <a:xfrm>
                <a:off x="3209" y="2682"/>
                <a:ext cx="299" cy="526"/>
              </a:xfrm>
              <a:custGeom>
                <a:avLst/>
                <a:gdLst/>
                <a:ahLst/>
                <a:cxnLst>
                  <a:cxn ang="0">
                    <a:pos x="99" y="0"/>
                  </a:cxn>
                  <a:cxn ang="0">
                    <a:pos x="298" y="0"/>
                  </a:cxn>
                  <a:cxn ang="0">
                    <a:pos x="233" y="349"/>
                  </a:cxn>
                  <a:cxn ang="0">
                    <a:pos x="231" y="485"/>
                  </a:cxn>
                  <a:cxn ang="0">
                    <a:pos x="169" y="525"/>
                  </a:cxn>
                  <a:cxn ang="0">
                    <a:pos x="137" y="434"/>
                  </a:cxn>
                  <a:cxn ang="0">
                    <a:pos x="0" y="434"/>
                  </a:cxn>
                  <a:cxn ang="0">
                    <a:pos x="43" y="283"/>
                  </a:cxn>
                  <a:cxn ang="0">
                    <a:pos x="1" y="206"/>
                  </a:cxn>
                  <a:cxn ang="0">
                    <a:pos x="40" y="78"/>
                  </a:cxn>
                  <a:cxn ang="0">
                    <a:pos x="99" y="0"/>
                  </a:cxn>
                </a:cxnLst>
                <a:rect l="0" t="0" r="r" b="b"/>
                <a:pathLst>
                  <a:path w="299" h="526">
                    <a:moveTo>
                      <a:pt x="99" y="0"/>
                    </a:moveTo>
                    <a:lnTo>
                      <a:pt x="298" y="0"/>
                    </a:lnTo>
                    <a:lnTo>
                      <a:pt x="233" y="349"/>
                    </a:lnTo>
                    <a:lnTo>
                      <a:pt x="231" y="485"/>
                    </a:lnTo>
                    <a:lnTo>
                      <a:pt x="169" y="525"/>
                    </a:lnTo>
                    <a:lnTo>
                      <a:pt x="137" y="434"/>
                    </a:lnTo>
                    <a:lnTo>
                      <a:pt x="0" y="434"/>
                    </a:lnTo>
                    <a:lnTo>
                      <a:pt x="43" y="283"/>
                    </a:lnTo>
                    <a:lnTo>
                      <a:pt x="1" y="206"/>
                    </a:lnTo>
                    <a:lnTo>
                      <a:pt x="40" y="78"/>
                    </a:lnTo>
                    <a:lnTo>
                      <a:pt x="99" y="0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71" name="Freeform 107"/>
              <p:cNvSpPr>
                <a:spLocks/>
              </p:cNvSpPr>
              <p:nvPr/>
            </p:nvSpPr>
            <p:spPr bwMode="auto">
              <a:xfrm>
                <a:off x="3523" y="3088"/>
                <a:ext cx="717" cy="62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37" y="0"/>
                  </a:cxn>
                  <a:cxn ang="0">
                    <a:pos x="268" y="62"/>
                  </a:cxn>
                  <a:cxn ang="0">
                    <a:pos x="554" y="62"/>
                  </a:cxn>
                  <a:cxn ang="0">
                    <a:pos x="562" y="118"/>
                  </a:cxn>
                  <a:cxn ang="0">
                    <a:pos x="663" y="299"/>
                  </a:cxn>
                  <a:cxn ang="0">
                    <a:pos x="702" y="431"/>
                  </a:cxn>
                  <a:cxn ang="0">
                    <a:pos x="716" y="523"/>
                  </a:cxn>
                  <a:cxn ang="0">
                    <a:pos x="616" y="618"/>
                  </a:cxn>
                  <a:cxn ang="0">
                    <a:pos x="533" y="626"/>
                  </a:cxn>
                  <a:cxn ang="0">
                    <a:pos x="510" y="434"/>
                  </a:cxn>
                  <a:cxn ang="0">
                    <a:pos x="483" y="437"/>
                  </a:cxn>
                  <a:cxn ang="0">
                    <a:pos x="402" y="321"/>
                  </a:cxn>
                  <a:cxn ang="0">
                    <a:pos x="420" y="227"/>
                  </a:cxn>
                  <a:cxn ang="0">
                    <a:pos x="329" y="123"/>
                  </a:cxn>
                  <a:cxn ang="0">
                    <a:pos x="209" y="153"/>
                  </a:cxn>
                  <a:cxn ang="0">
                    <a:pos x="116" y="70"/>
                  </a:cxn>
                  <a:cxn ang="0">
                    <a:pos x="0" y="68"/>
                  </a:cxn>
                  <a:cxn ang="0">
                    <a:pos x="2" y="0"/>
                  </a:cxn>
                </a:cxnLst>
                <a:rect l="0" t="0" r="r" b="b"/>
                <a:pathLst>
                  <a:path w="717" h="627">
                    <a:moveTo>
                      <a:pt x="2" y="0"/>
                    </a:moveTo>
                    <a:lnTo>
                      <a:pt x="237" y="0"/>
                    </a:lnTo>
                    <a:lnTo>
                      <a:pt x="268" y="62"/>
                    </a:lnTo>
                    <a:lnTo>
                      <a:pt x="554" y="62"/>
                    </a:lnTo>
                    <a:lnTo>
                      <a:pt x="562" y="118"/>
                    </a:lnTo>
                    <a:lnTo>
                      <a:pt x="663" y="299"/>
                    </a:lnTo>
                    <a:lnTo>
                      <a:pt x="702" y="431"/>
                    </a:lnTo>
                    <a:lnTo>
                      <a:pt x="716" y="523"/>
                    </a:lnTo>
                    <a:lnTo>
                      <a:pt x="616" y="618"/>
                    </a:lnTo>
                    <a:lnTo>
                      <a:pt x="533" y="626"/>
                    </a:lnTo>
                    <a:lnTo>
                      <a:pt x="510" y="434"/>
                    </a:lnTo>
                    <a:lnTo>
                      <a:pt x="483" y="437"/>
                    </a:lnTo>
                    <a:lnTo>
                      <a:pt x="402" y="321"/>
                    </a:lnTo>
                    <a:lnTo>
                      <a:pt x="420" y="227"/>
                    </a:lnTo>
                    <a:lnTo>
                      <a:pt x="329" y="123"/>
                    </a:lnTo>
                    <a:lnTo>
                      <a:pt x="209" y="153"/>
                    </a:lnTo>
                    <a:lnTo>
                      <a:pt x="116" y="70"/>
                    </a:lnTo>
                    <a:lnTo>
                      <a:pt x="0" y="68"/>
                    </a:lnTo>
                    <a:lnTo>
                      <a:pt x="2" y="0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72" name="Freeform 108"/>
              <p:cNvSpPr>
                <a:spLocks/>
              </p:cNvSpPr>
              <p:nvPr/>
            </p:nvSpPr>
            <p:spPr bwMode="auto">
              <a:xfrm>
                <a:off x="2974" y="2878"/>
                <a:ext cx="438" cy="423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37" y="0"/>
                  </a:cxn>
                  <a:cxn ang="0">
                    <a:pos x="278" y="80"/>
                  </a:cxn>
                  <a:cxn ang="0">
                    <a:pos x="234" y="232"/>
                  </a:cxn>
                  <a:cxn ang="0">
                    <a:pos x="372" y="232"/>
                  </a:cxn>
                  <a:cxn ang="0">
                    <a:pos x="404" y="326"/>
                  </a:cxn>
                  <a:cxn ang="0">
                    <a:pos x="437" y="422"/>
                  </a:cxn>
                  <a:cxn ang="0">
                    <a:pos x="251" y="411"/>
                  </a:cxn>
                  <a:cxn ang="0">
                    <a:pos x="30" y="327"/>
                  </a:cxn>
                  <a:cxn ang="0">
                    <a:pos x="56" y="261"/>
                  </a:cxn>
                  <a:cxn ang="0">
                    <a:pos x="0" y="128"/>
                  </a:cxn>
                  <a:cxn ang="0">
                    <a:pos x="3" y="0"/>
                  </a:cxn>
                </a:cxnLst>
                <a:rect l="0" t="0" r="r" b="b"/>
                <a:pathLst>
                  <a:path w="438" h="423">
                    <a:moveTo>
                      <a:pt x="3" y="0"/>
                    </a:moveTo>
                    <a:lnTo>
                      <a:pt x="237" y="0"/>
                    </a:lnTo>
                    <a:lnTo>
                      <a:pt x="278" y="80"/>
                    </a:lnTo>
                    <a:lnTo>
                      <a:pt x="234" y="232"/>
                    </a:lnTo>
                    <a:lnTo>
                      <a:pt x="372" y="232"/>
                    </a:lnTo>
                    <a:lnTo>
                      <a:pt x="404" y="326"/>
                    </a:lnTo>
                    <a:lnTo>
                      <a:pt x="437" y="422"/>
                    </a:lnTo>
                    <a:lnTo>
                      <a:pt x="251" y="411"/>
                    </a:lnTo>
                    <a:lnTo>
                      <a:pt x="30" y="327"/>
                    </a:lnTo>
                    <a:lnTo>
                      <a:pt x="56" y="261"/>
                    </a:lnTo>
                    <a:lnTo>
                      <a:pt x="0" y="128"/>
                    </a:lnTo>
                    <a:lnTo>
                      <a:pt x="3" y="0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73" name="Freeform 109"/>
              <p:cNvSpPr>
                <a:spLocks/>
              </p:cNvSpPr>
              <p:nvPr/>
            </p:nvSpPr>
            <p:spPr bwMode="auto">
              <a:xfrm>
                <a:off x="2178" y="2432"/>
                <a:ext cx="755" cy="3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23" y="0"/>
                  </a:cxn>
                  <a:cxn ang="0">
                    <a:pos x="743" y="70"/>
                  </a:cxn>
                  <a:cxn ang="0">
                    <a:pos x="754" y="149"/>
                  </a:cxn>
                  <a:cxn ang="0">
                    <a:pos x="754" y="389"/>
                  </a:cxn>
                  <a:cxn ang="0">
                    <a:pos x="629" y="357"/>
                  </a:cxn>
                  <a:cxn ang="0">
                    <a:pos x="574" y="367"/>
                  </a:cxn>
                  <a:cxn ang="0">
                    <a:pos x="258" y="302"/>
                  </a:cxn>
                  <a:cxn ang="0">
                    <a:pos x="258" y="114"/>
                  </a:cxn>
                  <a:cxn ang="0">
                    <a:pos x="0" y="111"/>
                  </a:cxn>
                  <a:cxn ang="0">
                    <a:pos x="0" y="0"/>
                  </a:cxn>
                </a:cxnLst>
                <a:rect l="0" t="0" r="r" b="b"/>
                <a:pathLst>
                  <a:path w="755" h="390">
                    <a:moveTo>
                      <a:pt x="0" y="0"/>
                    </a:moveTo>
                    <a:lnTo>
                      <a:pt x="723" y="0"/>
                    </a:lnTo>
                    <a:lnTo>
                      <a:pt x="743" y="70"/>
                    </a:lnTo>
                    <a:lnTo>
                      <a:pt x="754" y="149"/>
                    </a:lnTo>
                    <a:lnTo>
                      <a:pt x="754" y="389"/>
                    </a:lnTo>
                    <a:lnTo>
                      <a:pt x="629" y="357"/>
                    </a:lnTo>
                    <a:lnTo>
                      <a:pt x="574" y="367"/>
                    </a:lnTo>
                    <a:lnTo>
                      <a:pt x="258" y="302"/>
                    </a:lnTo>
                    <a:lnTo>
                      <a:pt x="258" y="114"/>
                    </a:lnTo>
                    <a:lnTo>
                      <a:pt x="0" y="11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5774" name="Freeform 110"/>
              <p:cNvSpPr>
                <a:spLocks/>
              </p:cNvSpPr>
              <p:nvPr/>
            </p:nvSpPr>
            <p:spPr bwMode="auto">
              <a:xfrm>
                <a:off x="1846" y="2545"/>
                <a:ext cx="1187" cy="1051"/>
              </a:xfrm>
              <a:custGeom>
                <a:avLst/>
                <a:gdLst/>
                <a:ahLst/>
                <a:cxnLst>
                  <a:cxn ang="0">
                    <a:pos x="330" y="0"/>
                  </a:cxn>
                  <a:cxn ang="0">
                    <a:pos x="589" y="0"/>
                  </a:cxn>
                  <a:cxn ang="0">
                    <a:pos x="589" y="187"/>
                  </a:cxn>
                  <a:cxn ang="0">
                    <a:pos x="906" y="254"/>
                  </a:cxn>
                  <a:cxn ang="0">
                    <a:pos x="958" y="246"/>
                  </a:cxn>
                  <a:cxn ang="0">
                    <a:pos x="1086" y="276"/>
                  </a:cxn>
                  <a:cxn ang="0">
                    <a:pos x="1130" y="284"/>
                  </a:cxn>
                  <a:cxn ang="0">
                    <a:pos x="1128" y="471"/>
                  </a:cxn>
                  <a:cxn ang="0">
                    <a:pos x="1186" y="602"/>
                  </a:cxn>
                  <a:cxn ang="0">
                    <a:pos x="1151" y="666"/>
                  </a:cxn>
                  <a:cxn ang="0">
                    <a:pos x="1045" y="693"/>
                  </a:cxn>
                  <a:cxn ang="0">
                    <a:pos x="879" y="828"/>
                  </a:cxn>
                  <a:cxn ang="0">
                    <a:pos x="839" y="934"/>
                  </a:cxn>
                  <a:cxn ang="0">
                    <a:pos x="860" y="1050"/>
                  </a:cxn>
                  <a:cxn ang="0">
                    <a:pos x="647" y="972"/>
                  </a:cxn>
                  <a:cxn ang="0">
                    <a:pos x="510" y="742"/>
                  </a:cxn>
                  <a:cxn ang="0">
                    <a:pos x="401" y="708"/>
                  </a:cxn>
                  <a:cxn ang="0">
                    <a:pos x="341" y="771"/>
                  </a:cxn>
                  <a:cxn ang="0">
                    <a:pos x="256" y="721"/>
                  </a:cxn>
                  <a:cxn ang="0">
                    <a:pos x="177" y="578"/>
                  </a:cxn>
                  <a:cxn ang="0">
                    <a:pos x="0" y="430"/>
                  </a:cxn>
                  <a:cxn ang="0">
                    <a:pos x="330" y="430"/>
                  </a:cxn>
                  <a:cxn ang="0">
                    <a:pos x="330" y="0"/>
                  </a:cxn>
                </a:cxnLst>
                <a:rect l="0" t="0" r="r" b="b"/>
                <a:pathLst>
                  <a:path w="1187" h="1051">
                    <a:moveTo>
                      <a:pt x="330" y="0"/>
                    </a:moveTo>
                    <a:lnTo>
                      <a:pt x="589" y="0"/>
                    </a:lnTo>
                    <a:lnTo>
                      <a:pt x="589" y="187"/>
                    </a:lnTo>
                    <a:lnTo>
                      <a:pt x="906" y="254"/>
                    </a:lnTo>
                    <a:lnTo>
                      <a:pt x="958" y="246"/>
                    </a:lnTo>
                    <a:lnTo>
                      <a:pt x="1086" y="276"/>
                    </a:lnTo>
                    <a:lnTo>
                      <a:pt x="1130" y="284"/>
                    </a:lnTo>
                    <a:lnTo>
                      <a:pt x="1128" y="471"/>
                    </a:lnTo>
                    <a:lnTo>
                      <a:pt x="1186" y="602"/>
                    </a:lnTo>
                    <a:lnTo>
                      <a:pt x="1151" y="666"/>
                    </a:lnTo>
                    <a:lnTo>
                      <a:pt x="1045" y="693"/>
                    </a:lnTo>
                    <a:lnTo>
                      <a:pt x="879" y="828"/>
                    </a:lnTo>
                    <a:lnTo>
                      <a:pt x="839" y="934"/>
                    </a:lnTo>
                    <a:lnTo>
                      <a:pt x="860" y="1050"/>
                    </a:lnTo>
                    <a:lnTo>
                      <a:pt x="647" y="972"/>
                    </a:lnTo>
                    <a:lnTo>
                      <a:pt x="510" y="742"/>
                    </a:lnTo>
                    <a:lnTo>
                      <a:pt x="401" y="708"/>
                    </a:lnTo>
                    <a:lnTo>
                      <a:pt x="341" y="771"/>
                    </a:lnTo>
                    <a:lnTo>
                      <a:pt x="256" y="721"/>
                    </a:lnTo>
                    <a:lnTo>
                      <a:pt x="177" y="578"/>
                    </a:lnTo>
                    <a:lnTo>
                      <a:pt x="0" y="430"/>
                    </a:lnTo>
                    <a:lnTo>
                      <a:pt x="330" y="430"/>
                    </a:lnTo>
                    <a:lnTo>
                      <a:pt x="330" y="0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75" name="Freeform 111"/>
              <p:cNvSpPr>
                <a:spLocks/>
              </p:cNvSpPr>
              <p:nvPr/>
            </p:nvSpPr>
            <p:spPr bwMode="auto">
              <a:xfrm>
                <a:off x="1231" y="1879"/>
                <a:ext cx="437" cy="559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436" y="106"/>
                  </a:cxn>
                  <a:cxn ang="0">
                    <a:pos x="436" y="558"/>
                  </a:cxn>
                  <a:cxn ang="0">
                    <a:pos x="0" y="558"/>
                  </a:cxn>
                  <a:cxn ang="0">
                    <a:pos x="0" y="0"/>
                  </a:cxn>
                  <a:cxn ang="0">
                    <a:pos x="256" y="0"/>
                  </a:cxn>
                  <a:cxn ang="0">
                    <a:pos x="256" y="106"/>
                  </a:cxn>
                </a:cxnLst>
                <a:rect l="0" t="0" r="r" b="b"/>
                <a:pathLst>
                  <a:path w="437" h="559">
                    <a:moveTo>
                      <a:pt x="256" y="106"/>
                    </a:moveTo>
                    <a:lnTo>
                      <a:pt x="436" y="106"/>
                    </a:lnTo>
                    <a:lnTo>
                      <a:pt x="436" y="558"/>
                    </a:lnTo>
                    <a:lnTo>
                      <a:pt x="0" y="558"/>
                    </a:lnTo>
                    <a:lnTo>
                      <a:pt x="0" y="0"/>
                    </a:lnTo>
                    <a:lnTo>
                      <a:pt x="256" y="0"/>
                    </a:lnTo>
                    <a:lnTo>
                      <a:pt x="256" y="106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76" name="Freeform 112"/>
              <p:cNvSpPr>
                <a:spLocks/>
              </p:cNvSpPr>
              <p:nvPr/>
            </p:nvSpPr>
            <p:spPr bwMode="auto">
              <a:xfrm>
                <a:off x="337" y="1056"/>
                <a:ext cx="629" cy="391"/>
              </a:xfrm>
              <a:custGeom>
                <a:avLst/>
                <a:gdLst/>
                <a:ahLst/>
                <a:cxnLst>
                  <a:cxn ang="0">
                    <a:pos x="140" y="0"/>
                  </a:cxn>
                  <a:cxn ang="0">
                    <a:pos x="164" y="115"/>
                  </a:cxn>
                  <a:cxn ang="0">
                    <a:pos x="151" y="141"/>
                  </a:cxn>
                  <a:cxn ang="0">
                    <a:pos x="0" y="118"/>
                  </a:cxn>
                  <a:cxn ang="0">
                    <a:pos x="47" y="323"/>
                  </a:cxn>
                  <a:cxn ang="0">
                    <a:pos x="118" y="328"/>
                  </a:cxn>
                  <a:cxn ang="0">
                    <a:pos x="132" y="390"/>
                  </a:cxn>
                  <a:cxn ang="0">
                    <a:pos x="419" y="333"/>
                  </a:cxn>
                  <a:cxn ang="0">
                    <a:pos x="628" y="333"/>
                  </a:cxn>
                  <a:cxn ang="0">
                    <a:pos x="628" y="2"/>
                  </a:cxn>
                  <a:cxn ang="0">
                    <a:pos x="140" y="0"/>
                  </a:cxn>
                </a:cxnLst>
                <a:rect l="0" t="0" r="r" b="b"/>
                <a:pathLst>
                  <a:path w="629" h="391">
                    <a:moveTo>
                      <a:pt x="140" y="0"/>
                    </a:moveTo>
                    <a:lnTo>
                      <a:pt x="164" y="115"/>
                    </a:lnTo>
                    <a:lnTo>
                      <a:pt x="151" y="141"/>
                    </a:lnTo>
                    <a:lnTo>
                      <a:pt x="0" y="118"/>
                    </a:lnTo>
                    <a:lnTo>
                      <a:pt x="47" y="323"/>
                    </a:lnTo>
                    <a:lnTo>
                      <a:pt x="118" y="328"/>
                    </a:lnTo>
                    <a:lnTo>
                      <a:pt x="132" y="390"/>
                    </a:lnTo>
                    <a:lnTo>
                      <a:pt x="419" y="333"/>
                    </a:lnTo>
                    <a:lnTo>
                      <a:pt x="628" y="333"/>
                    </a:lnTo>
                    <a:lnTo>
                      <a:pt x="628" y="2"/>
                    </a:lnTo>
                    <a:lnTo>
                      <a:pt x="140" y="0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77" name="Freeform 113"/>
              <p:cNvSpPr>
                <a:spLocks/>
              </p:cNvSpPr>
              <p:nvPr/>
            </p:nvSpPr>
            <p:spPr bwMode="auto">
              <a:xfrm>
                <a:off x="340" y="1379"/>
                <a:ext cx="657" cy="49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15" y="2"/>
                  </a:cxn>
                  <a:cxn ang="0">
                    <a:pos x="132" y="66"/>
                  </a:cxn>
                  <a:cxn ang="0">
                    <a:pos x="410" y="10"/>
                  </a:cxn>
                  <a:cxn ang="0">
                    <a:pos x="624" y="10"/>
                  </a:cxn>
                  <a:cxn ang="0">
                    <a:pos x="656" y="61"/>
                  </a:cxn>
                  <a:cxn ang="0">
                    <a:pos x="611" y="249"/>
                  </a:cxn>
                  <a:cxn ang="0">
                    <a:pos x="640" y="256"/>
                  </a:cxn>
                  <a:cxn ang="0">
                    <a:pos x="640" y="498"/>
                  </a:cxn>
                  <a:cxn ang="0">
                    <a:pos x="18" y="498"/>
                  </a:cxn>
                  <a:cxn ang="0">
                    <a:pos x="0" y="390"/>
                  </a:cxn>
                  <a:cxn ang="0">
                    <a:pos x="41" y="0"/>
                  </a:cxn>
                </a:cxnLst>
                <a:rect l="0" t="0" r="r" b="b"/>
                <a:pathLst>
                  <a:path w="657" h="499">
                    <a:moveTo>
                      <a:pt x="41" y="0"/>
                    </a:moveTo>
                    <a:lnTo>
                      <a:pt x="115" y="2"/>
                    </a:lnTo>
                    <a:lnTo>
                      <a:pt x="132" y="66"/>
                    </a:lnTo>
                    <a:lnTo>
                      <a:pt x="410" y="10"/>
                    </a:lnTo>
                    <a:lnTo>
                      <a:pt x="624" y="10"/>
                    </a:lnTo>
                    <a:lnTo>
                      <a:pt x="656" y="61"/>
                    </a:lnTo>
                    <a:lnTo>
                      <a:pt x="611" y="249"/>
                    </a:lnTo>
                    <a:lnTo>
                      <a:pt x="640" y="256"/>
                    </a:lnTo>
                    <a:lnTo>
                      <a:pt x="640" y="498"/>
                    </a:lnTo>
                    <a:lnTo>
                      <a:pt x="18" y="498"/>
                    </a:lnTo>
                    <a:lnTo>
                      <a:pt x="0" y="390"/>
                    </a:lnTo>
                    <a:lnTo>
                      <a:pt x="41" y="0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78" name="Freeform 114"/>
              <p:cNvSpPr>
                <a:spLocks/>
              </p:cNvSpPr>
              <p:nvPr/>
            </p:nvSpPr>
            <p:spPr bwMode="auto">
              <a:xfrm>
                <a:off x="949" y="1056"/>
                <a:ext cx="538" cy="82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10" y="0"/>
                  </a:cxn>
                  <a:cxn ang="0">
                    <a:pos x="110" y="136"/>
                  </a:cxn>
                  <a:cxn ang="0">
                    <a:pos x="267" y="304"/>
                  </a:cxn>
                  <a:cxn ang="0">
                    <a:pos x="235" y="379"/>
                  </a:cxn>
                  <a:cxn ang="0">
                    <a:pos x="248" y="413"/>
                  </a:cxn>
                  <a:cxn ang="0">
                    <a:pos x="307" y="392"/>
                  </a:cxn>
                  <a:cxn ang="0">
                    <a:pos x="391" y="540"/>
                  </a:cxn>
                  <a:cxn ang="0">
                    <a:pos x="537" y="497"/>
                  </a:cxn>
                  <a:cxn ang="0">
                    <a:pos x="537" y="821"/>
                  </a:cxn>
                  <a:cxn ang="0">
                    <a:pos x="275" y="821"/>
                  </a:cxn>
                  <a:cxn ang="0">
                    <a:pos x="31" y="821"/>
                  </a:cxn>
                  <a:cxn ang="0">
                    <a:pos x="31" y="579"/>
                  </a:cxn>
                  <a:cxn ang="0">
                    <a:pos x="0" y="574"/>
                  </a:cxn>
                  <a:cxn ang="0">
                    <a:pos x="47" y="386"/>
                  </a:cxn>
                  <a:cxn ang="0">
                    <a:pos x="15" y="330"/>
                  </a:cxn>
                  <a:cxn ang="0">
                    <a:pos x="15" y="0"/>
                  </a:cxn>
                </a:cxnLst>
                <a:rect l="0" t="0" r="r" b="b"/>
                <a:pathLst>
                  <a:path w="538" h="822">
                    <a:moveTo>
                      <a:pt x="15" y="0"/>
                    </a:moveTo>
                    <a:lnTo>
                      <a:pt x="110" y="0"/>
                    </a:lnTo>
                    <a:lnTo>
                      <a:pt x="110" y="136"/>
                    </a:lnTo>
                    <a:lnTo>
                      <a:pt x="267" y="304"/>
                    </a:lnTo>
                    <a:lnTo>
                      <a:pt x="235" y="379"/>
                    </a:lnTo>
                    <a:lnTo>
                      <a:pt x="248" y="413"/>
                    </a:lnTo>
                    <a:lnTo>
                      <a:pt x="307" y="392"/>
                    </a:lnTo>
                    <a:lnTo>
                      <a:pt x="391" y="540"/>
                    </a:lnTo>
                    <a:lnTo>
                      <a:pt x="537" y="497"/>
                    </a:lnTo>
                    <a:lnTo>
                      <a:pt x="537" y="821"/>
                    </a:lnTo>
                    <a:lnTo>
                      <a:pt x="275" y="821"/>
                    </a:lnTo>
                    <a:lnTo>
                      <a:pt x="31" y="821"/>
                    </a:lnTo>
                    <a:lnTo>
                      <a:pt x="31" y="579"/>
                    </a:lnTo>
                    <a:lnTo>
                      <a:pt x="0" y="574"/>
                    </a:lnTo>
                    <a:lnTo>
                      <a:pt x="47" y="386"/>
                    </a:lnTo>
                    <a:lnTo>
                      <a:pt x="15" y="330"/>
                    </a:lnTo>
                    <a:lnTo>
                      <a:pt x="15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79" name="Freeform 115"/>
              <p:cNvSpPr>
                <a:spLocks/>
              </p:cNvSpPr>
              <p:nvPr/>
            </p:nvSpPr>
            <p:spPr bwMode="auto">
              <a:xfrm>
                <a:off x="724" y="1879"/>
                <a:ext cx="507" cy="8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6" y="0"/>
                  </a:cxn>
                  <a:cxn ang="0">
                    <a:pos x="506" y="555"/>
                  </a:cxn>
                  <a:cxn ang="0">
                    <a:pos x="506" y="678"/>
                  </a:cxn>
                  <a:cxn ang="0">
                    <a:pos x="449" y="665"/>
                  </a:cxn>
                  <a:cxn ang="0">
                    <a:pos x="475" y="815"/>
                  </a:cxn>
                  <a:cxn ang="0">
                    <a:pos x="0" y="343"/>
                  </a:cxn>
                  <a:cxn ang="0">
                    <a:pos x="0" y="0"/>
                  </a:cxn>
                </a:cxnLst>
                <a:rect l="0" t="0" r="r" b="b"/>
                <a:pathLst>
                  <a:path w="507" h="816">
                    <a:moveTo>
                      <a:pt x="0" y="0"/>
                    </a:moveTo>
                    <a:lnTo>
                      <a:pt x="506" y="0"/>
                    </a:lnTo>
                    <a:lnTo>
                      <a:pt x="506" y="555"/>
                    </a:lnTo>
                    <a:lnTo>
                      <a:pt x="506" y="678"/>
                    </a:lnTo>
                    <a:lnTo>
                      <a:pt x="449" y="665"/>
                    </a:lnTo>
                    <a:lnTo>
                      <a:pt x="475" y="815"/>
                    </a:lnTo>
                    <a:lnTo>
                      <a:pt x="0" y="3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80" name="Freeform 116"/>
              <p:cNvSpPr>
                <a:spLocks/>
              </p:cNvSpPr>
              <p:nvPr/>
            </p:nvSpPr>
            <p:spPr bwMode="auto">
              <a:xfrm>
                <a:off x="1176" y="2437"/>
                <a:ext cx="496" cy="63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495" y="0"/>
                  </a:cxn>
                  <a:cxn ang="0">
                    <a:pos x="495" y="631"/>
                  </a:cxn>
                  <a:cxn ang="0">
                    <a:pos x="341" y="631"/>
                  </a:cxn>
                  <a:cxn ang="0">
                    <a:pos x="48" y="491"/>
                  </a:cxn>
                  <a:cxn ang="0">
                    <a:pos x="48" y="447"/>
                  </a:cxn>
                  <a:cxn ang="0">
                    <a:pos x="66" y="312"/>
                  </a:cxn>
                  <a:cxn ang="0">
                    <a:pos x="21" y="249"/>
                  </a:cxn>
                  <a:cxn ang="0">
                    <a:pos x="0" y="107"/>
                  </a:cxn>
                  <a:cxn ang="0">
                    <a:pos x="53" y="120"/>
                  </a:cxn>
                  <a:cxn ang="0">
                    <a:pos x="53" y="0"/>
                  </a:cxn>
                </a:cxnLst>
                <a:rect l="0" t="0" r="r" b="b"/>
                <a:pathLst>
                  <a:path w="496" h="632">
                    <a:moveTo>
                      <a:pt x="53" y="0"/>
                    </a:moveTo>
                    <a:lnTo>
                      <a:pt x="495" y="0"/>
                    </a:lnTo>
                    <a:lnTo>
                      <a:pt x="495" y="631"/>
                    </a:lnTo>
                    <a:lnTo>
                      <a:pt x="341" y="631"/>
                    </a:lnTo>
                    <a:lnTo>
                      <a:pt x="48" y="491"/>
                    </a:lnTo>
                    <a:lnTo>
                      <a:pt x="48" y="447"/>
                    </a:lnTo>
                    <a:lnTo>
                      <a:pt x="66" y="312"/>
                    </a:lnTo>
                    <a:lnTo>
                      <a:pt x="21" y="249"/>
                    </a:lnTo>
                    <a:lnTo>
                      <a:pt x="0" y="107"/>
                    </a:lnTo>
                    <a:lnTo>
                      <a:pt x="53" y="120"/>
                    </a:lnTo>
                    <a:lnTo>
                      <a:pt x="53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781" name="Freeform 117"/>
              <p:cNvSpPr>
                <a:spLocks/>
              </p:cNvSpPr>
              <p:nvPr/>
            </p:nvSpPr>
            <p:spPr bwMode="auto">
              <a:xfrm>
                <a:off x="336" y="1876"/>
                <a:ext cx="908" cy="1012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389" y="0"/>
                  </a:cxn>
                  <a:cxn ang="0">
                    <a:pos x="389" y="344"/>
                  </a:cxn>
                  <a:cxn ang="0">
                    <a:pos x="864" y="817"/>
                  </a:cxn>
                  <a:cxn ang="0">
                    <a:pos x="907" y="873"/>
                  </a:cxn>
                  <a:cxn ang="0">
                    <a:pos x="885" y="1011"/>
                  </a:cxn>
                  <a:cxn ang="0">
                    <a:pos x="648" y="1011"/>
                  </a:cxn>
                  <a:cxn ang="0">
                    <a:pos x="437" y="840"/>
                  </a:cxn>
                  <a:cxn ang="0">
                    <a:pos x="362" y="840"/>
                  </a:cxn>
                  <a:cxn ang="0">
                    <a:pos x="183" y="523"/>
                  </a:cxn>
                  <a:cxn ang="0">
                    <a:pos x="57" y="328"/>
                  </a:cxn>
                  <a:cxn ang="0">
                    <a:pos x="73" y="253"/>
                  </a:cxn>
                  <a:cxn ang="0">
                    <a:pos x="0" y="154"/>
                  </a:cxn>
                  <a:cxn ang="0">
                    <a:pos x="21" y="0"/>
                  </a:cxn>
                </a:cxnLst>
                <a:rect l="0" t="0" r="r" b="b"/>
                <a:pathLst>
                  <a:path w="908" h="1012">
                    <a:moveTo>
                      <a:pt x="21" y="0"/>
                    </a:moveTo>
                    <a:lnTo>
                      <a:pt x="389" y="0"/>
                    </a:lnTo>
                    <a:lnTo>
                      <a:pt x="389" y="344"/>
                    </a:lnTo>
                    <a:lnTo>
                      <a:pt x="864" y="817"/>
                    </a:lnTo>
                    <a:lnTo>
                      <a:pt x="907" y="873"/>
                    </a:lnTo>
                    <a:lnTo>
                      <a:pt x="885" y="1011"/>
                    </a:lnTo>
                    <a:lnTo>
                      <a:pt x="648" y="1011"/>
                    </a:lnTo>
                    <a:lnTo>
                      <a:pt x="437" y="840"/>
                    </a:lnTo>
                    <a:lnTo>
                      <a:pt x="362" y="840"/>
                    </a:lnTo>
                    <a:lnTo>
                      <a:pt x="183" y="523"/>
                    </a:lnTo>
                    <a:lnTo>
                      <a:pt x="57" y="328"/>
                    </a:lnTo>
                    <a:lnTo>
                      <a:pt x="73" y="253"/>
                    </a:lnTo>
                    <a:lnTo>
                      <a:pt x="0" y="154"/>
                    </a:lnTo>
                    <a:lnTo>
                      <a:pt x="21" y="0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6" name="Group 54"/>
            <p:cNvGrpSpPr>
              <a:grpSpLocks noChangeAspect="1"/>
            </p:cNvGrpSpPr>
            <p:nvPr/>
          </p:nvGrpSpPr>
          <p:grpSpPr bwMode="auto">
            <a:xfrm>
              <a:off x="228600" y="1600197"/>
              <a:ext cx="2343160" cy="1752603"/>
              <a:chOff x="65" y="496"/>
              <a:chExt cx="1476" cy="1104"/>
            </a:xfrm>
          </p:grpSpPr>
          <p:sp>
            <p:nvSpPr>
              <p:cNvPr id="167" name="AutoShape 53"/>
              <p:cNvSpPr>
                <a:spLocks noChangeAspect="1" noChangeArrowheads="1" noTextEdit="1"/>
              </p:cNvSpPr>
              <p:nvPr/>
            </p:nvSpPr>
            <p:spPr bwMode="auto">
              <a:xfrm>
                <a:off x="65" y="496"/>
                <a:ext cx="1476" cy="1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60"/>
              <p:cNvSpPr>
                <a:spLocks/>
              </p:cNvSpPr>
              <p:nvPr/>
            </p:nvSpPr>
            <p:spPr bwMode="auto">
              <a:xfrm>
                <a:off x="778" y="824"/>
                <a:ext cx="9" cy="246"/>
              </a:xfrm>
              <a:custGeom>
                <a:avLst/>
                <a:gdLst>
                  <a:gd name="T0" fmla="*/ 19 w 19"/>
                  <a:gd name="T1" fmla="*/ 25 h 492"/>
                  <a:gd name="T2" fmla="*/ 19 w 19"/>
                  <a:gd name="T3" fmla="*/ 492 h 492"/>
                  <a:gd name="T4" fmla="*/ 0 w 19"/>
                  <a:gd name="T5" fmla="*/ 466 h 492"/>
                  <a:gd name="T6" fmla="*/ 0 w 19"/>
                  <a:gd name="T7" fmla="*/ 0 h 492"/>
                  <a:gd name="T8" fmla="*/ 19 w 19"/>
                  <a:gd name="T9" fmla="*/ 25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92">
                    <a:moveTo>
                      <a:pt x="19" y="25"/>
                    </a:moveTo>
                    <a:lnTo>
                      <a:pt x="19" y="492"/>
                    </a:lnTo>
                    <a:lnTo>
                      <a:pt x="0" y="466"/>
                    </a:lnTo>
                    <a:lnTo>
                      <a:pt x="0" y="0"/>
                    </a:lnTo>
                    <a:lnTo>
                      <a:pt x="19" y="25"/>
                    </a:lnTo>
                    <a:close/>
                  </a:path>
                </a:pathLst>
              </a:custGeom>
              <a:solidFill>
                <a:srgbClr val="0F4F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85"/>
              <p:cNvSpPr>
                <a:spLocks/>
              </p:cNvSpPr>
              <p:nvPr/>
            </p:nvSpPr>
            <p:spPr bwMode="auto">
              <a:xfrm>
                <a:off x="490" y="496"/>
                <a:ext cx="1051" cy="777"/>
              </a:xfrm>
              <a:custGeom>
                <a:avLst/>
                <a:gdLst>
                  <a:gd name="T0" fmla="*/ 1475 w 2101"/>
                  <a:gd name="T1" fmla="*/ 920 h 1553"/>
                  <a:gd name="T2" fmla="*/ 1577 w 2101"/>
                  <a:gd name="T3" fmla="*/ 920 h 1553"/>
                  <a:gd name="T4" fmla="*/ 1809 w 2101"/>
                  <a:gd name="T5" fmla="*/ 914 h 1553"/>
                  <a:gd name="T6" fmla="*/ 2070 w 2101"/>
                  <a:gd name="T7" fmla="*/ 1100 h 1553"/>
                  <a:gd name="T8" fmla="*/ 2078 w 2101"/>
                  <a:gd name="T9" fmla="*/ 1264 h 1553"/>
                  <a:gd name="T10" fmla="*/ 1818 w 2101"/>
                  <a:gd name="T11" fmla="*/ 1206 h 1553"/>
                  <a:gd name="T12" fmla="*/ 1605 w 2101"/>
                  <a:gd name="T13" fmla="*/ 1014 h 1553"/>
                  <a:gd name="T14" fmla="*/ 1297 w 2101"/>
                  <a:gd name="T15" fmla="*/ 983 h 1553"/>
                  <a:gd name="T16" fmla="*/ 1136 w 2101"/>
                  <a:gd name="T17" fmla="*/ 935 h 1553"/>
                  <a:gd name="T18" fmla="*/ 1065 w 2101"/>
                  <a:gd name="T19" fmla="*/ 1005 h 1553"/>
                  <a:gd name="T20" fmla="*/ 887 w 2101"/>
                  <a:gd name="T21" fmla="*/ 1081 h 1553"/>
                  <a:gd name="T22" fmla="*/ 966 w 2101"/>
                  <a:gd name="T23" fmla="*/ 983 h 1553"/>
                  <a:gd name="T24" fmla="*/ 899 w 2101"/>
                  <a:gd name="T25" fmla="*/ 963 h 1553"/>
                  <a:gd name="T26" fmla="*/ 763 w 2101"/>
                  <a:gd name="T27" fmla="*/ 1117 h 1553"/>
                  <a:gd name="T28" fmla="*/ 741 w 2101"/>
                  <a:gd name="T29" fmla="*/ 1208 h 1553"/>
                  <a:gd name="T30" fmla="*/ 0 w 2101"/>
                  <a:gd name="T31" fmla="*/ 1553 h 1553"/>
                  <a:gd name="T32" fmla="*/ 179 w 2101"/>
                  <a:gd name="T33" fmla="*/ 1432 h 1553"/>
                  <a:gd name="T34" fmla="*/ 382 w 2101"/>
                  <a:gd name="T35" fmla="*/ 1334 h 1553"/>
                  <a:gd name="T36" fmla="*/ 551 w 2101"/>
                  <a:gd name="T37" fmla="*/ 1235 h 1553"/>
                  <a:gd name="T38" fmla="*/ 461 w 2101"/>
                  <a:gd name="T39" fmla="*/ 1178 h 1553"/>
                  <a:gd name="T40" fmla="*/ 372 w 2101"/>
                  <a:gd name="T41" fmla="*/ 1133 h 1553"/>
                  <a:gd name="T42" fmla="*/ 245 w 2101"/>
                  <a:gd name="T43" fmla="*/ 998 h 1553"/>
                  <a:gd name="T44" fmla="*/ 421 w 2101"/>
                  <a:gd name="T45" fmla="*/ 755 h 1553"/>
                  <a:gd name="T46" fmla="*/ 575 w 2101"/>
                  <a:gd name="T47" fmla="*/ 656 h 1553"/>
                  <a:gd name="T48" fmla="*/ 417 w 2101"/>
                  <a:gd name="T49" fmla="*/ 599 h 1553"/>
                  <a:gd name="T50" fmla="*/ 398 w 2101"/>
                  <a:gd name="T51" fmla="*/ 459 h 1553"/>
                  <a:gd name="T52" fmla="*/ 591 w 2101"/>
                  <a:gd name="T53" fmla="*/ 470 h 1553"/>
                  <a:gd name="T54" fmla="*/ 659 w 2101"/>
                  <a:gd name="T55" fmla="*/ 384 h 1553"/>
                  <a:gd name="T56" fmla="*/ 608 w 2101"/>
                  <a:gd name="T57" fmla="*/ 315 h 1553"/>
                  <a:gd name="T58" fmla="*/ 651 w 2101"/>
                  <a:gd name="T59" fmla="*/ 191 h 1553"/>
                  <a:gd name="T60" fmla="*/ 833 w 2101"/>
                  <a:gd name="T61" fmla="*/ 64 h 1553"/>
                  <a:gd name="T62" fmla="*/ 1117 w 2101"/>
                  <a:gd name="T63" fmla="*/ 9 h 1553"/>
                  <a:gd name="T64" fmla="*/ 1272 w 2101"/>
                  <a:gd name="T65" fmla="*/ 23 h 1553"/>
                  <a:gd name="T66" fmla="*/ 1565 w 2101"/>
                  <a:gd name="T67" fmla="*/ 51 h 1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01" h="1553">
                    <a:moveTo>
                      <a:pt x="1565" y="51"/>
                    </a:moveTo>
                    <a:lnTo>
                      <a:pt x="1475" y="920"/>
                    </a:lnTo>
                    <a:lnTo>
                      <a:pt x="1587" y="890"/>
                    </a:lnTo>
                    <a:lnTo>
                      <a:pt x="1577" y="920"/>
                    </a:lnTo>
                    <a:lnTo>
                      <a:pt x="1697" y="984"/>
                    </a:lnTo>
                    <a:lnTo>
                      <a:pt x="1809" y="914"/>
                    </a:lnTo>
                    <a:lnTo>
                      <a:pt x="1993" y="1084"/>
                    </a:lnTo>
                    <a:lnTo>
                      <a:pt x="2070" y="1100"/>
                    </a:lnTo>
                    <a:lnTo>
                      <a:pt x="2101" y="1155"/>
                    </a:lnTo>
                    <a:lnTo>
                      <a:pt x="2078" y="1264"/>
                    </a:lnTo>
                    <a:lnTo>
                      <a:pt x="1916" y="1278"/>
                    </a:lnTo>
                    <a:lnTo>
                      <a:pt x="1818" y="1206"/>
                    </a:lnTo>
                    <a:lnTo>
                      <a:pt x="1764" y="1124"/>
                    </a:lnTo>
                    <a:lnTo>
                      <a:pt x="1605" y="1014"/>
                    </a:lnTo>
                    <a:lnTo>
                      <a:pt x="1485" y="976"/>
                    </a:lnTo>
                    <a:lnTo>
                      <a:pt x="1297" y="983"/>
                    </a:lnTo>
                    <a:lnTo>
                      <a:pt x="1227" y="954"/>
                    </a:lnTo>
                    <a:lnTo>
                      <a:pt x="1136" y="935"/>
                    </a:lnTo>
                    <a:lnTo>
                      <a:pt x="1126" y="984"/>
                    </a:lnTo>
                    <a:lnTo>
                      <a:pt x="1065" y="1005"/>
                    </a:lnTo>
                    <a:lnTo>
                      <a:pt x="1059" y="1022"/>
                    </a:lnTo>
                    <a:lnTo>
                      <a:pt x="887" y="1081"/>
                    </a:lnTo>
                    <a:lnTo>
                      <a:pt x="907" y="1025"/>
                    </a:lnTo>
                    <a:lnTo>
                      <a:pt x="966" y="983"/>
                    </a:lnTo>
                    <a:lnTo>
                      <a:pt x="1005" y="922"/>
                    </a:lnTo>
                    <a:lnTo>
                      <a:pt x="899" y="963"/>
                    </a:lnTo>
                    <a:lnTo>
                      <a:pt x="786" y="1081"/>
                    </a:lnTo>
                    <a:lnTo>
                      <a:pt x="763" y="1117"/>
                    </a:lnTo>
                    <a:lnTo>
                      <a:pt x="811" y="1126"/>
                    </a:lnTo>
                    <a:lnTo>
                      <a:pt x="741" y="1208"/>
                    </a:lnTo>
                    <a:lnTo>
                      <a:pt x="373" y="1425"/>
                    </a:lnTo>
                    <a:lnTo>
                      <a:pt x="0" y="1553"/>
                    </a:lnTo>
                    <a:lnTo>
                      <a:pt x="1" y="1476"/>
                    </a:lnTo>
                    <a:lnTo>
                      <a:pt x="179" y="1432"/>
                    </a:lnTo>
                    <a:lnTo>
                      <a:pt x="200" y="1404"/>
                    </a:lnTo>
                    <a:lnTo>
                      <a:pt x="382" y="1334"/>
                    </a:lnTo>
                    <a:lnTo>
                      <a:pt x="439" y="1307"/>
                    </a:lnTo>
                    <a:lnTo>
                      <a:pt x="551" y="1235"/>
                    </a:lnTo>
                    <a:lnTo>
                      <a:pt x="570" y="1161"/>
                    </a:lnTo>
                    <a:lnTo>
                      <a:pt x="461" y="1178"/>
                    </a:lnTo>
                    <a:lnTo>
                      <a:pt x="376" y="1167"/>
                    </a:lnTo>
                    <a:lnTo>
                      <a:pt x="372" y="1133"/>
                    </a:lnTo>
                    <a:lnTo>
                      <a:pt x="388" y="1027"/>
                    </a:lnTo>
                    <a:lnTo>
                      <a:pt x="245" y="998"/>
                    </a:lnTo>
                    <a:lnTo>
                      <a:pt x="248" y="878"/>
                    </a:lnTo>
                    <a:lnTo>
                      <a:pt x="421" y="755"/>
                    </a:lnTo>
                    <a:lnTo>
                      <a:pt x="594" y="681"/>
                    </a:lnTo>
                    <a:lnTo>
                      <a:pt x="575" y="656"/>
                    </a:lnTo>
                    <a:lnTo>
                      <a:pt x="582" y="595"/>
                    </a:lnTo>
                    <a:lnTo>
                      <a:pt x="417" y="599"/>
                    </a:lnTo>
                    <a:lnTo>
                      <a:pt x="376" y="569"/>
                    </a:lnTo>
                    <a:lnTo>
                      <a:pt x="398" y="459"/>
                    </a:lnTo>
                    <a:lnTo>
                      <a:pt x="544" y="427"/>
                    </a:lnTo>
                    <a:lnTo>
                      <a:pt x="591" y="470"/>
                    </a:lnTo>
                    <a:lnTo>
                      <a:pt x="643" y="436"/>
                    </a:lnTo>
                    <a:lnTo>
                      <a:pt x="659" y="384"/>
                    </a:lnTo>
                    <a:lnTo>
                      <a:pt x="623" y="334"/>
                    </a:lnTo>
                    <a:lnTo>
                      <a:pt x="608" y="315"/>
                    </a:lnTo>
                    <a:lnTo>
                      <a:pt x="580" y="265"/>
                    </a:lnTo>
                    <a:lnTo>
                      <a:pt x="651" y="191"/>
                    </a:lnTo>
                    <a:lnTo>
                      <a:pt x="707" y="174"/>
                    </a:lnTo>
                    <a:lnTo>
                      <a:pt x="833" y="64"/>
                    </a:lnTo>
                    <a:lnTo>
                      <a:pt x="953" y="0"/>
                    </a:lnTo>
                    <a:lnTo>
                      <a:pt x="1117" y="9"/>
                    </a:lnTo>
                    <a:lnTo>
                      <a:pt x="1164" y="51"/>
                    </a:lnTo>
                    <a:lnTo>
                      <a:pt x="1272" y="23"/>
                    </a:lnTo>
                    <a:lnTo>
                      <a:pt x="1418" y="64"/>
                    </a:lnTo>
                    <a:lnTo>
                      <a:pt x="1565" y="51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88"/>
              <p:cNvSpPr>
                <a:spLocks/>
              </p:cNvSpPr>
              <p:nvPr/>
            </p:nvSpPr>
            <p:spPr bwMode="auto">
              <a:xfrm>
                <a:off x="244" y="1265"/>
                <a:ext cx="222" cy="91"/>
              </a:xfrm>
              <a:custGeom>
                <a:avLst/>
                <a:gdLst>
                  <a:gd name="T0" fmla="*/ 433 w 443"/>
                  <a:gd name="T1" fmla="*/ 3 h 184"/>
                  <a:gd name="T2" fmla="*/ 443 w 443"/>
                  <a:gd name="T3" fmla="*/ 57 h 184"/>
                  <a:gd name="T4" fmla="*/ 350 w 443"/>
                  <a:gd name="T5" fmla="*/ 72 h 184"/>
                  <a:gd name="T6" fmla="*/ 164 w 443"/>
                  <a:gd name="T7" fmla="*/ 184 h 184"/>
                  <a:gd name="T8" fmla="*/ 0 w 443"/>
                  <a:gd name="T9" fmla="*/ 168 h 184"/>
                  <a:gd name="T10" fmla="*/ 43 w 443"/>
                  <a:gd name="T11" fmla="*/ 137 h 184"/>
                  <a:gd name="T12" fmla="*/ 132 w 443"/>
                  <a:gd name="T13" fmla="*/ 130 h 184"/>
                  <a:gd name="T14" fmla="*/ 302 w 443"/>
                  <a:gd name="T15" fmla="*/ 0 h 184"/>
                  <a:gd name="T16" fmla="*/ 433 w 443"/>
                  <a:gd name="T17" fmla="*/ 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3" h="184">
                    <a:moveTo>
                      <a:pt x="433" y="3"/>
                    </a:moveTo>
                    <a:lnTo>
                      <a:pt x="443" y="57"/>
                    </a:lnTo>
                    <a:lnTo>
                      <a:pt x="350" y="72"/>
                    </a:lnTo>
                    <a:lnTo>
                      <a:pt x="164" y="184"/>
                    </a:lnTo>
                    <a:lnTo>
                      <a:pt x="0" y="168"/>
                    </a:lnTo>
                    <a:lnTo>
                      <a:pt x="43" y="137"/>
                    </a:lnTo>
                    <a:lnTo>
                      <a:pt x="132" y="130"/>
                    </a:lnTo>
                    <a:lnTo>
                      <a:pt x="302" y="0"/>
                    </a:lnTo>
                    <a:lnTo>
                      <a:pt x="433" y="3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93"/>
              <p:cNvSpPr>
                <a:spLocks/>
              </p:cNvSpPr>
              <p:nvPr/>
            </p:nvSpPr>
            <p:spPr bwMode="auto">
              <a:xfrm>
                <a:off x="108" y="1321"/>
                <a:ext cx="36" cy="21"/>
              </a:xfrm>
              <a:custGeom>
                <a:avLst/>
                <a:gdLst>
                  <a:gd name="T0" fmla="*/ 72 w 72"/>
                  <a:gd name="T1" fmla="*/ 19 h 41"/>
                  <a:gd name="T2" fmla="*/ 41 w 72"/>
                  <a:gd name="T3" fmla="*/ 41 h 41"/>
                  <a:gd name="T4" fmla="*/ 0 w 72"/>
                  <a:gd name="T5" fmla="*/ 38 h 41"/>
                  <a:gd name="T6" fmla="*/ 4 w 72"/>
                  <a:gd name="T7" fmla="*/ 16 h 41"/>
                  <a:gd name="T8" fmla="*/ 32 w 72"/>
                  <a:gd name="T9" fmla="*/ 0 h 41"/>
                  <a:gd name="T10" fmla="*/ 72 w 72"/>
                  <a:gd name="T11" fmla="*/ 1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1">
                    <a:moveTo>
                      <a:pt x="72" y="19"/>
                    </a:moveTo>
                    <a:lnTo>
                      <a:pt x="41" y="41"/>
                    </a:lnTo>
                    <a:lnTo>
                      <a:pt x="0" y="38"/>
                    </a:lnTo>
                    <a:lnTo>
                      <a:pt x="4" y="16"/>
                    </a:lnTo>
                    <a:lnTo>
                      <a:pt x="32" y="0"/>
                    </a:lnTo>
                    <a:lnTo>
                      <a:pt x="72" y="19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96"/>
              <p:cNvSpPr>
                <a:spLocks/>
              </p:cNvSpPr>
              <p:nvPr/>
            </p:nvSpPr>
            <p:spPr bwMode="auto">
              <a:xfrm>
                <a:off x="142" y="1340"/>
                <a:ext cx="93" cy="27"/>
              </a:xfrm>
              <a:custGeom>
                <a:avLst/>
                <a:gdLst>
                  <a:gd name="T0" fmla="*/ 143 w 185"/>
                  <a:gd name="T1" fmla="*/ 3 h 56"/>
                  <a:gd name="T2" fmla="*/ 185 w 185"/>
                  <a:gd name="T3" fmla="*/ 0 h 56"/>
                  <a:gd name="T4" fmla="*/ 172 w 185"/>
                  <a:gd name="T5" fmla="*/ 31 h 56"/>
                  <a:gd name="T6" fmla="*/ 103 w 185"/>
                  <a:gd name="T7" fmla="*/ 56 h 56"/>
                  <a:gd name="T8" fmla="*/ 0 w 185"/>
                  <a:gd name="T9" fmla="*/ 41 h 56"/>
                  <a:gd name="T10" fmla="*/ 17 w 185"/>
                  <a:gd name="T11" fmla="*/ 15 h 56"/>
                  <a:gd name="T12" fmla="*/ 143 w 185"/>
                  <a:gd name="T13" fmla="*/ 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5" h="56">
                    <a:moveTo>
                      <a:pt x="143" y="3"/>
                    </a:moveTo>
                    <a:lnTo>
                      <a:pt x="185" y="0"/>
                    </a:lnTo>
                    <a:lnTo>
                      <a:pt x="172" y="31"/>
                    </a:lnTo>
                    <a:lnTo>
                      <a:pt x="103" y="56"/>
                    </a:lnTo>
                    <a:lnTo>
                      <a:pt x="0" y="41"/>
                    </a:lnTo>
                    <a:lnTo>
                      <a:pt x="17" y="15"/>
                    </a:lnTo>
                    <a:lnTo>
                      <a:pt x="143" y="3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98"/>
              <p:cNvSpPr>
                <a:spLocks/>
              </p:cNvSpPr>
              <p:nvPr/>
            </p:nvSpPr>
            <p:spPr bwMode="auto">
              <a:xfrm>
                <a:off x="65" y="1273"/>
                <a:ext cx="22" cy="9"/>
              </a:xfrm>
              <a:custGeom>
                <a:avLst/>
                <a:gdLst>
                  <a:gd name="T0" fmla="*/ 0 w 44"/>
                  <a:gd name="T1" fmla="*/ 0 h 19"/>
                  <a:gd name="T2" fmla="*/ 44 w 44"/>
                  <a:gd name="T3" fmla="*/ 0 h 19"/>
                  <a:gd name="T4" fmla="*/ 13 w 44"/>
                  <a:gd name="T5" fmla="*/ 19 h 19"/>
                  <a:gd name="T6" fmla="*/ 0 w 44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19">
                    <a:moveTo>
                      <a:pt x="0" y="0"/>
                    </a:moveTo>
                    <a:lnTo>
                      <a:pt x="44" y="0"/>
                    </a:lnTo>
                    <a:lnTo>
                      <a:pt x="13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102"/>
              <p:cNvSpPr>
                <a:spLocks/>
              </p:cNvSpPr>
              <p:nvPr/>
            </p:nvSpPr>
            <p:spPr bwMode="auto">
              <a:xfrm>
                <a:off x="65" y="1289"/>
                <a:ext cx="34" cy="18"/>
              </a:xfrm>
              <a:custGeom>
                <a:avLst/>
                <a:gdLst>
                  <a:gd name="T0" fmla="*/ 0 w 69"/>
                  <a:gd name="T1" fmla="*/ 17 h 35"/>
                  <a:gd name="T2" fmla="*/ 42 w 69"/>
                  <a:gd name="T3" fmla="*/ 0 h 35"/>
                  <a:gd name="T4" fmla="*/ 69 w 69"/>
                  <a:gd name="T5" fmla="*/ 16 h 35"/>
                  <a:gd name="T6" fmla="*/ 57 w 69"/>
                  <a:gd name="T7" fmla="*/ 30 h 35"/>
                  <a:gd name="T8" fmla="*/ 35 w 69"/>
                  <a:gd name="T9" fmla="*/ 35 h 35"/>
                  <a:gd name="T10" fmla="*/ 0 w 69"/>
                  <a:gd name="T11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9" h="35">
                    <a:moveTo>
                      <a:pt x="0" y="17"/>
                    </a:moveTo>
                    <a:lnTo>
                      <a:pt x="42" y="0"/>
                    </a:lnTo>
                    <a:lnTo>
                      <a:pt x="69" y="16"/>
                    </a:lnTo>
                    <a:lnTo>
                      <a:pt x="57" y="30"/>
                    </a:lnTo>
                    <a:lnTo>
                      <a:pt x="35" y="3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625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Community of Owners </a:t>
            </a:r>
          </a:p>
        </p:txBody>
      </p:sp>
      <p:sp>
        <p:nvSpPr>
          <p:cNvPr id="625802" name="Rectangle 138"/>
          <p:cNvSpPr>
            <a:spLocks noChangeArrowheads="1"/>
          </p:cNvSpPr>
          <p:nvPr/>
        </p:nvSpPr>
        <p:spPr bwMode="auto">
          <a:xfrm>
            <a:off x="6975702" y="404529"/>
            <a:ext cx="4508390" cy="831639"/>
          </a:xfrm>
          <a:prstGeom prst="rect">
            <a:avLst/>
          </a:prstGeom>
          <a:solidFill>
            <a:schemeClr val="accent1"/>
          </a:solidFill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chemeClr val="tx1"/>
                </a:solidFill>
              </a:rPr>
              <a:t>197 </a:t>
            </a:r>
            <a:r>
              <a:rPr lang="en-US" sz="1600" dirty="0">
                <a:solidFill>
                  <a:schemeClr val="tx1"/>
                </a:solidFill>
              </a:rPr>
              <a:t>Credit Union Owners in  </a:t>
            </a:r>
            <a:r>
              <a:rPr lang="en-US" sz="2400" b="1" dirty="0">
                <a:solidFill>
                  <a:schemeClr val="tx1"/>
                </a:solidFill>
              </a:rPr>
              <a:t>36</a:t>
            </a:r>
            <a:r>
              <a:rPr lang="en-US" dirty="0"/>
              <a:t> </a:t>
            </a:r>
            <a:r>
              <a:rPr lang="en-US" sz="1600" dirty="0">
                <a:solidFill>
                  <a:schemeClr val="tx1"/>
                </a:solidFill>
              </a:rPr>
              <a:t>States</a:t>
            </a:r>
          </a:p>
          <a:p>
            <a:pPr algn="ctr" eaLnBrk="0" hangingPunct="0"/>
            <a:r>
              <a:rPr lang="en-US" sz="2400" b="1" dirty="0">
                <a:solidFill>
                  <a:schemeClr val="tx1"/>
                </a:solidFill>
              </a:rPr>
              <a:t>57%</a:t>
            </a:r>
            <a:r>
              <a:rPr lang="en-US" sz="1600" dirty="0">
                <a:solidFill>
                  <a:schemeClr val="tx1"/>
                </a:solidFill>
              </a:rPr>
              <a:t> of all Client CUs</a:t>
            </a:r>
          </a:p>
        </p:txBody>
      </p:sp>
      <p:sp>
        <p:nvSpPr>
          <p:cNvPr id="147" name="Rectangle 25"/>
          <p:cNvSpPr>
            <a:spLocks noChangeArrowheads="1"/>
          </p:cNvSpPr>
          <p:nvPr/>
        </p:nvSpPr>
        <p:spPr bwMode="auto">
          <a:xfrm>
            <a:off x="1241542" y="4688759"/>
            <a:ext cx="2336800" cy="1479550"/>
          </a:xfrm>
          <a:prstGeom prst="rect">
            <a:avLst/>
          </a:prstGeom>
          <a:ln w="9525">
            <a:solidFill>
              <a:schemeClr val="bg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57" name="Line 118"/>
          <p:cNvSpPr>
            <a:spLocks noChangeShapeType="1"/>
          </p:cNvSpPr>
          <p:nvPr/>
        </p:nvSpPr>
        <p:spPr bwMode="auto">
          <a:xfrm>
            <a:off x="9908981" y="3391370"/>
            <a:ext cx="328807" cy="78624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19" name="Straight Connector 218"/>
          <p:cNvCxnSpPr/>
          <p:nvPr/>
        </p:nvCxnSpPr>
        <p:spPr>
          <a:xfrm>
            <a:off x="9638081" y="3766967"/>
            <a:ext cx="278283" cy="288075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3" name="Group 222"/>
          <p:cNvGrpSpPr/>
          <p:nvPr/>
        </p:nvGrpSpPr>
        <p:grpSpPr>
          <a:xfrm>
            <a:off x="9513003" y="3627985"/>
            <a:ext cx="182742" cy="246221"/>
            <a:chOff x="4267417" y="5323294"/>
            <a:chExt cx="182742" cy="246221"/>
          </a:xfrm>
        </p:grpSpPr>
        <p:sp>
          <p:nvSpPr>
            <p:cNvPr id="224" name="Oval 223"/>
            <p:cNvSpPr/>
            <p:nvPr/>
          </p:nvSpPr>
          <p:spPr bwMode="auto">
            <a:xfrm>
              <a:off x="4285556" y="5373172"/>
              <a:ext cx="146464" cy="1464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25" name="Text Box 148"/>
            <p:cNvSpPr txBox="1">
              <a:spLocks noChangeArrowheads="1"/>
            </p:cNvSpPr>
            <p:nvPr/>
          </p:nvSpPr>
          <p:spPr bwMode="auto">
            <a:xfrm>
              <a:off x="4267417" y="5323294"/>
              <a:ext cx="18274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 dirty="0">
                  <a:solidFill>
                    <a:schemeClr val="bg1"/>
                  </a:solidFill>
                  <a:sym typeface="Wingdings" panose="05000000000000000000" pitchFamily="2" charset="2"/>
                </a:rPr>
                <a:t></a:t>
              </a:r>
              <a:endParaRPr lang="en-US" sz="1600" dirty="0">
                <a:solidFill>
                  <a:schemeClr val="bg1"/>
                </a:solidFill>
                <a:sym typeface="Monotype Sorts" pitchFamily="2" charset="2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854" y="451005"/>
            <a:ext cx="1979287" cy="14268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632" y="4830047"/>
            <a:ext cx="1473413" cy="3293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83" y="5304044"/>
            <a:ext cx="1387012" cy="23635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5706" y="5720121"/>
            <a:ext cx="1467991" cy="32082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8E9B5AA-913F-4306-9992-09856FFC0D39}"/>
              </a:ext>
            </a:extLst>
          </p:cNvPr>
          <p:cNvGrpSpPr/>
          <p:nvPr/>
        </p:nvGrpSpPr>
        <p:grpSpPr>
          <a:xfrm>
            <a:off x="1175856" y="3578211"/>
            <a:ext cx="1341120" cy="941070"/>
            <a:chOff x="1175856" y="3578211"/>
            <a:chExt cx="1341120" cy="941070"/>
          </a:xfrm>
        </p:grpSpPr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8E3D238F-F984-4B2C-A1E1-FFBE93B7556C}"/>
                </a:ext>
              </a:extLst>
            </p:cNvPr>
            <p:cNvSpPr/>
            <p:nvPr/>
          </p:nvSpPr>
          <p:spPr>
            <a:xfrm>
              <a:off x="2189316" y="4145901"/>
              <a:ext cx="327660" cy="373380"/>
            </a:xfrm>
            <a:custGeom>
              <a:avLst/>
              <a:gdLst>
                <a:gd name="connsiteX0" fmla="*/ 45720 w 327660"/>
                <a:gd name="connsiteY0" fmla="*/ 0 h 373380"/>
                <a:gd name="connsiteX1" fmla="*/ 201930 w 327660"/>
                <a:gd name="connsiteY1" fmla="*/ 60960 h 373380"/>
                <a:gd name="connsiteX2" fmla="*/ 327660 w 327660"/>
                <a:gd name="connsiteY2" fmla="*/ 217170 h 373380"/>
                <a:gd name="connsiteX3" fmla="*/ 262890 w 327660"/>
                <a:gd name="connsiteY3" fmla="*/ 281940 h 373380"/>
                <a:gd name="connsiteX4" fmla="*/ 213360 w 327660"/>
                <a:gd name="connsiteY4" fmla="*/ 274320 h 373380"/>
                <a:gd name="connsiteX5" fmla="*/ 137160 w 327660"/>
                <a:gd name="connsiteY5" fmla="*/ 339090 h 373380"/>
                <a:gd name="connsiteX6" fmla="*/ 125730 w 327660"/>
                <a:gd name="connsiteY6" fmla="*/ 373380 h 373380"/>
                <a:gd name="connsiteX7" fmla="*/ 34290 w 327660"/>
                <a:gd name="connsiteY7" fmla="*/ 346710 h 373380"/>
                <a:gd name="connsiteX8" fmla="*/ 45720 w 327660"/>
                <a:gd name="connsiteY8" fmla="*/ 243840 h 373380"/>
                <a:gd name="connsiteX9" fmla="*/ 0 w 327660"/>
                <a:gd name="connsiteY9" fmla="*/ 137160 h 373380"/>
                <a:gd name="connsiteX10" fmla="*/ 68580 w 327660"/>
                <a:gd name="connsiteY10" fmla="*/ 83820 h 373380"/>
                <a:gd name="connsiteX11" fmla="*/ 45720 w 327660"/>
                <a:gd name="connsiteY11" fmla="*/ 0 h 373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7660" h="373380">
                  <a:moveTo>
                    <a:pt x="45720" y="0"/>
                  </a:moveTo>
                  <a:lnTo>
                    <a:pt x="201930" y="60960"/>
                  </a:lnTo>
                  <a:lnTo>
                    <a:pt x="327660" y="217170"/>
                  </a:lnTo>
                  <a:lnTo>
                    <a:pt x="262890" y="281940"/>
                  </a:lnTo>
                  <a:lnTo>
                    <a:pt x="213360" y="274320"/>
                  </a:lnTo>
                  <a:lnTo>
                    <a:pt x="137160" y="339090"/>
                  </a:lnTo>
                  <a:lnTo>
                    <a:pt x="125730" y="373380"/>
                  </a:lnTo>
                  <a:lnTo>
                    <a:pt x="34290" y="346710"/>
                  </a:lnTo>
                  <a:lnTo>
                    <a:pt x="45720" y="243840"/>
                  </a:lnTo>
                  <a:lnTo>
                    <a:pt x="0" y="137160"/>
                  </a:lnTo>
                  <a:lnTo>
                    <a:pt x="68580" y="83820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chemeClr val="accent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9BF74817-6389-48A9-8D97-2D62364BA6B0}"/>
                </a:ext>
              </a:extLst>
            </p:cNvPr>
            <p:cNvSpPr/>
            <p:nvPr/>
          </p:nvSpPr>
          <p:spPr>
            <a:xfrm>
              <a:off x="2012151" y="3932541"/>
              <a:ext cx="184785" cy="121920"/>
            </a:xfrm>
            <a:custGeom>
              <a:avLst/>
              <a:gdLst>
                <a:gd name="connsiteX0" fmla="*/ 87630 w 184785"/>
                <a:gd name="connsiteY0" fmla="*/ 121920 h 121920"/>
                <a:gd name="connsiteX1" fmla="*/ 184785 w 184785"/>
                <a:gd name="connsiteY1" fmla="*/ 80010 h 121920"/>
                <a:gd name="connsiteX2" fmla="*/ 118110 w 184785"/>
                <a:gd name="connsiteY2" fmla="*/ 17145 h 121920"/>
                <a:gd name="connsiteX3" fmla="*/ 68580 w 184785"/>
                <a:gd name="connsiteY3" fmla="*/ 26670 h 121920"/>
                <a:gd name="connsiteX4" fmla="*/ 24765 w 184785"/>
                <a:gd name="connsiteY4" fmla="*/ 0 h 121920"/>
                <a:gd name="connsiteX5" fmla="*/ 0 w 184785"/>
                <a:gd name="connsiteY5" fmla="*/ 11430 h 121920"/>
                <a:gd name="connsiteX6" fmla="*/ 87630 w 184785"/>
                <a:gd name="connsiteY6" fmla="*/ 121920 h 12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785" h="121920">
                  <a:moveTo>
                    <a:pt x="87630" y="121920"/>
                  </a:moveTo>
                  <a:lnTo>
                    <a:pt x="184785" y="80010"/>
                  </a:lnTo>
                  <a:lnTo>
                    <a:pt x="118110" y="17145"/>
                  </a:lnTo>
                  <a:lnTo>
                    <a:pt x="68580" y="26670"/>
                  </a:lnTo>
                  <a:lnTo>
                    <a:pt x="24765" y="0"/>
                  </a:lnTo>
                  <a:lnTo>
                    <a:pt x="0" y="11430"/>
                  </a:lnTo>
                  <a:lnTo>
                    <a:pt x="87630" y="121920"/>
                  </a:lnTo>
                  <a:close/>
                </a:path>
              </a:pathLst>
            </a:custGeom>
            <a:solidFill>
              <a:schemeClr val="accent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13AAB3D8-DD81-424A-99F4-0B2E1994115A}"/>
                </a:ext>
              </a:extLst>
            </p:cNvPr>
            <p:cNvSpPr/>
            <p:nvPr/>
          </p:nvSpPr>
          <p:spPr>
            <a:xfrm>
              <a:off x="1911186" y="3953496"/>
              <a:ext cx="76200" cy="68580"/>
            </a:xfrm>
            <a:custGeom>
              <a:avLst/>
              <a:gdLst>
                <a:gd name="connsiteX0" fmla="*/ 0 w 76200"/>
                <a:gd name="connsiteY0" fmla="*/ 0 h 68580"/>
                <a:gd name="connsiteX1" fmla="*/ 62865 w 76200"/>
                <a:gd name="connsiteY1" fmla="*/ 19050 h 68580"/>
                <a:gd name="connsiteX2" fmla="*/ 76200 w 76200"/>
                <a:gd name="connsiteY2" fmla="*/ 45720 h 68580"/>
                <a:gd name="connsiteX3" fmla="*/ 34290 w 76200"/>
                <a:gd name="connsiteY3" fmla="*/ 68580 h 68580"/>
                <a:gd name="connsiteX4" fmla="*/ 0 w 76200"/>
                <a:gd name="connsiteY4" fmla="*/ 0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68580">
                  <a:moveTo>
                    <a:pt x="0" y="0"/>
                  </a:moveTo>
                  <a:lnTo>
                    <a:pt x="62865" y="19050"/>
                  </a:lnTo>
                  <a:lnTo>
                    <a:pt x="76200" y="45720"/>
                  </a:lnTo>
                  <a:lnTo>
                    <a:pt x="34290" y="68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64FCC71A-424B-4BFF-8E14-F3F80893CC53}"/>
                </a:ext>
              </a:extLst>
            </p:cNvPr>
            <p:cNvSpPr/>
            <p:nvPr/>
          </p:nvSpPr>
          <p:spPr>
            <a:xfrm>
              <a:off x="1842606" y="3862056"/>
              <a:ext cx="150495" cy="64770"/>
            </a:xfrm>
            <a:custGeom>
              <a:avLst/>
              <a:gdLst>
                <a:gd name="connsiteX0" fmla="*/ 15240 w 150495"/>
                <a:gd name="connsiteY0" fmla="*/ 0 h 64770"/>
                <a:gd name="connsiteX1" fmla="*/ 83820 w 150495"/>
                <a:gd name="connsiteY1" fmla="*/ 26670 h 64770"/>
                <a:gd name="connsiteX2" fmla="*/ 150495 w 150495"/>
                <a:gd name="connsiteY2" fmla="*/ 24765 h 64770"/>
                <a:gd name="connsiteX3" fmla="*/ 133350 w 150495"/>
                <a:gd name="connsiteY3" fmla="*/ 64770 h 64770"/>
                <a:gd name="connsiteX4" fmla="*/ 68580 w 150495"/>
                <a:gd name="connsiteY4" fmla="*/ 47625 h 64770"/>
                <a:gd name="connsiteX5" fmla="*/ 0 w 150495"/>
                <a:gd name="connsiteY5" fmla="*/ 53340 h 64770"/>
                <a:gd name="connsiteX6" fmla="*/ 15240 w 150495"/>
                <a:gd name="connsiteY6" fmla="*/ 0 h 6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495" h="64770">
                  <a:moveTo>
                    <a:pt x="15240" y="0"/>
                  </a:moveTo>
                  <a:lnTo>
                    <a:pt x="83820" y="26670"/>
                  </a:lnTo>
                  <a:lnTo>
                    <a:pt x="150495" y="24765"/>
                  </a:lnTo>
                  <a:lnTo>
                    <a:pt x="133350" y="64770"/>
                  </a:lnTo>
                  <a:lnTo>
                    <a:pt x="68580" y="47625"/>
                  </a:lnTo>
                  <a:lnTo>
                    <a:pt x="0" y="53340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chemeClr val="accent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5D97B32C-65BF-4C9B-8E7D-86B5057EE7CC}"/>
                </a:ext>
              </a:extLst>
            </p:cNvPr>
            <p:cNvSpPr/>
            <p:nvPr/>
          </p:nvSpPr>
          <p:spPr>
            <a:xfrm>
              <a:off x="1587336" y="3732516"/>
              <a:ext cx="169545" cy="135255"/>
            </a:xfrm>
            <a:custGeom>
              <a:avLst/>
              <a:gdLst>
                <a:gd name="connsiteX0" fmla="*/ 72390 w 169545"/>
                <a:gd name="connsiteY0" fmla="*/ 0 h 135255"/>
                <a:gd name="connsiteX1" fmla="*/ 161925 w 169545"/>
                <a:gd name="connsiteY1" fmla="*/ 85725 h 135255"/>
                <a:gd name="connsiteX2" fmla="*/ 169545 w 169545"/>
                <a:gd name="connsiteY2" fmla="*/ 112395 h 135255"/>
                <a:gd name="connsiteX3" fmla="*/ 118110 w 169545"/>
                <a:gd name="connsiteY3" fmla="*/ 135255 h 135255"/>
                <a:gd name="connsiteX4" fmla="*/ 97155 w 169545"/>
                <a:gd name="connsiteY4" fmla="*/ 118110 h 135255"/>
                <a:gd name="connsiteX5" fmla="*/ 57150 w 169545"/>
                <a:gd name="connsiteY5" fmla="*/ 121920 h 135255"/>
                <a:gd name="connsiteX6" fmla="*/ 0 w 169545"/>
                <a:gd name="connsiteY6" fmla="*/ 55245 h 135255"/>
                <a:gd name="connsiteX7" fmla="*/ 15240 w 169545"/>
                <a:gd name="connsiteY7" fmla="*/ 32385 h 135255"/>
                <a:gd name="connsiteX8" fmla="*/ 72390 w 169545"/>
                <a:gd name="connsiteY8" fmla="*/ 0 h 13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545" h="135255">
                  <a:moveTo>
                    <a:pt x="72390" y="0"/>
                  </a:moveTo>
                  <a:lnTo>
                    <a:pt x="161925" y="85725"/>
                  </a:lnTo>
                  <a:lnTo>
                    <a:pt x="169545" y="112395"/>
                  </a:lnTo>
                  <a:lnTo>
                    <a:pt x="118110" y="135255"/>
                  </a:lnTo>
                  <a:lnTo>
                    <a:pt x="97155" y="118110"/>
                  </a:lnTo>
                  <a:lnTo>
                    <a:pt x="57150" y="121920"/>
                  </a:lnTo>
                  <a:lnTo>
                    <a:pt x="0" y="55245"/>
                  </a:lnTo>
                  <a:lnTo>
                    <a:pt x="15240" y="32385"/>
                  </a:lnTo>
                  <a:lnTo>
                    <a:pt x="72390" y="0"/>
                  </a:lnTo>
                  <a:close/>
                </a:path>
              </a:pathLst>
            </a:custGeom>
            <a:solidFill>
              <a:schemeClr val="accent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AB9A9B14-7C60-4668-83CB-336E80052F15}"/>
                </a:ext>
              </a:extLst>
            </p:cNvPr>
            <p:cNvSpPr/>
            <p:nvPr/>
          </p:nvSpPr>
          <p:spPr>
            <a:xfrm>
              <a:off x="1175856" y="3578211"/>
              <a:ext cx="152400" cy="114300"/>
            </a:xfrm>
            <a:custGeom>
              <a:avLst/>
              <a:gdLst>
                <a:gd name="connsiteX0" fmla="*/ 93345 w 152400"/>
                <a:gd name="connsiteY0" fmla="*/ 0 h 114300"/>
                <a:gd name="connsiteX1" fmla="*/ 152400 w 152400"/>
                <a:gd name="connsiteY1" fmla="*/ 26670 h 114300"/>
                <a:gd name="connsiteX2" fmla="*/ 108585 w 152400"/>
                <a:gd name="connsiteY2" fmla="*/ 114300 h 114300"/>
                <a:gd name="connsiteX3" fmla="*/ 0 w 152400"/>
                <a:gd name="connsiteY3" fmla="*/ 62865 h 114300"/>
                <a:gd name="connsiteX4" fmla="*/ 17145 w 152400"/>
                <a:gd name="connsiteY4" fmla="*/ 38100 h 114300"/>
                <a:gd name="connsiteX5" fmla="*/ 93345 w 152400"/>
                <a:gd name="connsiteY5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" h="114300">
                  <a:moveTo>
                    <a:pt x="93345" y="0"/>
                  </a:moveTo>
                  <a:lnTo>
                    <a:pt x="152400" y="26670"/>
                  </a:lnTo>
                  <a:lnTo>
                    <a:pt x="108585" y="114300"/>
                  </a:lnTo>
                  <a:lnTo>
                    <a:pt x="0" y="62865"/>
                  </a:lnTo>
                  <a:lnTo>
                    <a:pt x="17145" y="38100"/>
                  </a:lnTo>
                  <a:lnTo>
                    <a:pt x="93345" y="0"/>
                  </a:lnTo>
                  <a:close/>
                </a:path>
              </a:pathLst>
            </a:custGeom>
            <a:solidFill>
              <a:schemeClr val="accent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32486F9-C2BF-4D89-BBC1-AE5ACFA444C6}"/>
              </a:ext>
            </a:extLst>
          </p:cNvPr>
          <p:cNvGrpSpPr/>
          <p:nvPr/>
        </p:nvGrpSpPr>
        <p:grpSpPr>
          <a:xfrm>
            <a:off x="1343212" y="2041659"/>
            <a:ext cx="9511525" cy="3445040"/>
            <a:chOff x="1343212" y="2041659"/>
            <a:chExt cx="9511525" cy="3445040"/>
          </a:xfrm>
        </p:grpSpPr>
        <p:sp>
          <p:nvSpPr>
            <p:cNvPr id="625783" name="Rectangle 119"/>
            <p:cNvSpPr>
              <a:spLocks noChangeArrowheads="1"/>
            </p:cNvSpPr>
            <p:nvPr/>
          </p:nvSpPr>
          <p:spPr bwMode="auto">
            <a:xfrm>
              <a:off x="5941555" y="2381276"/>
              <a:ext cx="299762" cy="3391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4</a:t>
              </a:r>
            </a:p>
          </p:txBody>
        </p:sp>
        <p:sp>
          <p:nvSpPr>
            <p:cNvPr id="625784" name="Rectangle 120"/>
            <p:cNvSpPr>
              <a:spLocks noChangeArrowheads="1"/>
            </p:cNvSpPr>
            <p:nvPr/>
          </p:nvSpPr>
          <p:spPr bwMode="auto">
            <a:xfrm>
              <a:off x="7705722" y="3219476"/>
              <a:ext cx="299762" cy="3391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5</a:t>
              </a:r>
            </a:p>
          </p:txBody>
        </p:sp>
        <p:sp>
          <p:nvSpPr>
            <p:cNvPr id="625785" name="Rectangle 121"/>
            <p:cNvSpPr>
              <a:spLocks noChangeArrowheads="1"/>
            </p:cNvSpPr>
            <p:nvPr/>
          </p:nvSpPr>
          <p:spPr bwMode="auto">
            <a:xfrm>
              <a:off x="8775968" y="5147503"/>
              <a:ext cx="299762" cy="3391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4</a:t>
              </a:r>
            </a:p>
          </p:txBody>
        </p:sp>
        <p:sp>
          <p:nvSpPr>
            <p:cNvPr id="625786" name="Rectangle 122"/>
            <p:cNvSpPr>
              <a:spLocks noChangeArrowheads="1"/>
            </p:cNvSpPr>
            <p:nvPr/>
          </p:nvSpPr>
          <p:spPr bwMode="auto">
            <a:xfrm>
              <a:off x="7704134" y="2449538"/>
              <a:ext cx="413575" cy="3391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11</a:t>
              </a:r>
            </a:p>
          </p:txBody>
        </p:sp>
        <p:sp>
          <p:nvSpPr>
            <p:cNvPr id="625787" name="Rectangle 123"/>
            <p:cNvSpPr>
              <a:spLocks noChangeArrowheads="1"/>
            </p:cNvSpPr>
            <p:nvPr/>
          </p:nvSpPr>
          <p:spPr bwMode="auto">
            <a:xfrm>
              <a:off x="8415334" y="2152676"/>
              <a:ext cx="413575" cy="3391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68</a:t>
              </a:r>
            </a:p>
          </p:txBody>
        </p:sp>
        <p:sp>
          <p:nvSpPr>
            <p:cNvPr id="625788" name="Rectangle 124"/>
            <p:cNvSpPr>
              <a:spLocks noChangeArrowheads="1"/>
            </p:cNvSpPr>
            <p:nvPr/>
          </p:nvSpPr>
          <p:spPr bwMode="auto">
            <a:xfrm>
              <a:off x="9648822" y="2605113"/>
              <a:ext cx="299762" cy="3391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3</a:t>
              </a:r>
            </a:p>
          </p:txBody>
        </p:sp>
        <p:sp>
          <p:nvSpPr>
            <p:cNvPr id="625790" name="Rectangle 126"/>
            <p:cNvSpPr>
              <a:spLocks noChangeArrowheads="1"/>
            </p:cNvSpPr>
            <p:nvPr/>
          </p:nvSpPr>
          <p:spPr bwMode="auto">
            <a:xfrm>
              <a:off x="8174034" y="3219476"/>
              <a:ext cx="299762" cy="3391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9</a:t>
              </a:r>
            </a:p>
          </p:txBody>
        </p:sp>
        <p:sp>
          <p:nvSpPr>
            <p:cNvPr id="625791" name="Rectangle 127"/>
            <p:cNvSpPr>
              <a:spLocks noChangeArrowheads="1"/>
            </p:cNvSpPr>
            <p:nvPr/>
          </p:nvSpPr>
          <p:spPr bwMode="auto">
            <a:xfrm>
              <a:off x="8583608" y="3161726"/>
              <a:ext cx="413575" cy="3391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14</a:t>
              </a:r>
            </a:p>
          </p:txBody>
        </p:sp>
        <p:sp>
          <p:nvSpPr>
            <p:cNvPr id="625792" name="Rectangle 128"/>
            <p:cNvSpPr>
              <a:spLocks noChangeArrowheads="1"/>
            </p:cNvSpPr>
            <p:nvPr/>
          </p:nvSpPr>
          <p:spPr bwMode="auto">
            <a:xfrm>
              <a:off x="6273797" y="4667276"/>
              <a:ext cx="299762" cy="3391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3</a:t>
              </a:r>
            </a:p>
          </p:txBody>
        </p:sp>
        <p:sp>
          <p:nvSpPr>
            <p:cNvPr id="151" name="Rectangle 138"/>
            <p:cNvSpPr>
              <a:spLocks noChangeArrowheads="1"/>
            </p:cNvSpPr>
            <p:nvPr/>
          </p:nvSpPr>
          <p:spPr bwMode="auto">
            <a:xfrm>
              <a:off x="1343212" y="4775861"/>
              <a:ext cx="517525" cy="39052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/>
              <a:r>
                <a:rPr lang="en-US" sz="1600" dirty="0"/>
                <a:t>145</a:t>
              </a:r>
            </a:p>
          </p:txBody>
        </p:sp>
        <p:sp>
          <p:nvSpPr>
            <p:cNvPr id="141" name="Rectangle 125"/>
            <p:cNvSpPr>
              <a:spLocks noChangeArrowheads="1"/>
            </p:cNvSpPr>
            <p:nvPr/>
          </p:nvSpPr>
          <p:spPr bwMode="auto">
            <a:xfrm>
              <a:off x="10554975" y="2182838"/>
              <a:ext cx="299762" cy="3391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2</a:t>
              </a:r>
            </a:p>
          </p:txBody>
        </p:sp>
        <p:sp>
          <p:nvSpPr>
            <p:cNvPr id="142" name="Rectangle 119"/>
            <p:cNvSpPr>
              <a:spLocks noChangeArrowheads="1"/>
            </p:cNvSpPr>
            <p:nvPr/>
          </p:nvSpPr>
          <p:spPr bwMode="auto">
            <a:xfrm>
              <a:off x="4621209" y="3325838"/>
              <a:ext cx="299762" cy="3391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1</a:t>
              </a:r>
            </a:p>
          </p:txBody>
        </p:sp>
        <p:sp>
          <p:nvSpPr>
            <p:cNvPr id="144" name="Rectangle 127"/>
            <p:cNvSpPr>
              <a:spLocks noChangeArrowheads="1"/>
            </p:cNvSpPr>
            <p:nvPr/>
          </p:nvSpPr>
          <p:spPr bwMode="auto">
            <a:xfrm>
              <a:off x="8964609" y="3478238"/>
              <a:ext cx="299762" cy="3391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1</a:t>
              </a:r>
            </a:p>
          </p:txBody>
        </p:sp>
        <p:sp>
          <p:nvSpPr>
            <p:cNvPr id="155" name="Rectangle 119"/>
            <p:cNvSpPr>
              <a:spLocks noChangeArrowheads="1"/>
            </p:cNvSpPr>
            <p:nvPr/>
          </p:nvSpPr>
          <p:spPr bwMode="auto">
            <a:xfrm>
              <a:off x="7158828" y="2862133"/>
              <a:ext cx="299762" cy="3391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4</a:t>
              </a:r>
            </a:p>
          </p:txBody>
        </p:sp>
        <p:sp>
          <p:nvSpPr>
            <p:cNvPr id="165" name="Rectangle 127"/>
            <p:cNvSpPr>
              <a:spLocks noChangeArrowheads="1"/>
            </p:cNvSpPr>
            <p:nvPr/>
          </p:nvSpPr>
          <p:spPr bwMode="auto">
            <a:xfrm>
              <a:off x="9283774" y="4055023"/>
              <a:ext cx="299762" cy="3391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1</a:t>
              </a:r>
            </a:p>
          </p:txBody>
        </p:sp>
        <p:sp>
          <p:nvSpPr>
            <p:cNvPr id="221" name="Rectangle 125"/>
            <p:cNvSpPr>
              <a:spLocks noChangeArrowheads="1"/>
            </p:cNvSpPr>
            <p:nvPr/>
          </p:nvSpPr>
          <p:spPr bwMode="auto">
            <a:xfrm>
              <a:off x="9890163" y="4048542"/>
              <a:ext cx="299762" cy="3391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1</a:t>
              </a:r>
            </a:p>
          </p:txBody>
        </p:sp>
        <p:sp>
          <p:nvSpPr>
            <p:cNvPr id="119" name="Rectangle 127">
              <a:extLst>
                <a:ext uri="{FF2B5EF4-FFF2-40B4-BE49-F238E27FC236}">
                  <a16:creationId xmlns:a16="http://schemas.microsoft.com/office/drawing/2014/main" id="{58218366-2A51-4DAA-BCC4-7ED64D042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1041" y="2041659"/>
              <a:ext cx="299762" cy="3391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1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FA5D3DD3-9A15-477B-BB58-930B8E7F9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1428" y="3091541"/>
              <a:ext cx="299762" cy="3391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5</a:t>
              </a:r>
            </a:p>
          </p:txBody>
        </p:sp>
        <p:sp>
          <p:nvSpPr>
            <p:cNvPr id="234" name="Rectangle 127">
              <a:extLst>
                <a:ext uri="{FF2B5EF4-FFF2-40B4-BE49-F238E27FC236}">
                  <a16:creationId xmlns:a16="http://schemas.microsoft.com/office/drawing/2014/main" id="{D35CA590-B516-4B2A-AF99-E341FE6B32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3689" y="3844784"/>
              <a:ext cx="299762" cy="3391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1</a:t>
              </a:r>
            </a:p>
          </p:txBody>
        </p:sp>
        <p:sp>
          <p:nvSpPr>
            <p:cNvPr id="122" name="Rectangle 119">
              <a:extLst>
                <a:ext uri="{FF2B5EF4-FFF2-40B4-BE49-F238E27FC236}">
                  <a16:creationId xmlns:a16="http://schemas.microsoft.com/office/drawing/2014/main" id="{A1E2BD51-9CC7-4216-8CD9-883A5BBA34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4529" y="4008297"/>
              <a:ext cx="299762" cy="3391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1</a:t>
              </a:r>
            </a:p>
          </p:txBody>
        </p:sp>
        <p:sp>
          <p:nvSpPr>
            <p:cNvPr id="126" name="Rectangle 127">
              <a:extLst>
                <a:ext uri="{FF2B5EF4-FFF2-40B4-BE49-F238E27FC236}">
                  <a16:creationId xmlns:a16="http://schemas.microsoft.com/office/drawing/2014/main" id="{D4B36C9B-0F9A-418D-A99F-F1AC91FAB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9772" y="4339027"/>
              <a:ext cx="299762" cy="3391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2</a:t>
              </a:r>
            </a:p>
          </p:txBody>
        </p:sp>
        <p:sp>
          <p:nvSpPr>
            <p:cNvPr id="127" name="Rectangle 119">
              <a:extLst>
                <a:ext uri="{FF2B5EF4-FFF2-40B4-BE49-F238E27FC236}">
                  <a16:creationId xmlns:a16="http://schemas.microsoft.com/office/drawing/2014/main" id="{16BDAFC5-A21C-4C31-A29C-E9D195191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0437" y="3798042"/>
              <a:ext cx="299762" cy="3391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1</a:t>
              </a:r>
            </a:p>
          </p:txBody>
        </p:sp>
        <p:sp>
          <p:nvSpPr>
            <p:cNvPr id="128" name="Rectangle 119">
              <a:extLst>
                <a:ext uri="{FF2B5EF4-FFF2-40B4-BE49-F238E27FC236}">
                  <a16:creationId xmlns:a16="http://schemas.microsoft.com/office/drawing/2014/main" id="{19B315FD-07D1-4235-A4AC-435C4AB8E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1215" y="2929151"/>
              <a:ext cx="299762" cy="3391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7E3E0F1-6F3D-4D3F-81E5-0F78447A6D0D}"/>
              </a:ext>
            </a:extLst>
          </p:cNvPr>
          <p:cNvGrpSpPr/>
          <p:nvPr/>
        </p:nvGrpSpPr>
        <p:grpSpPr>
          <a:xfrm>
            <a:off x="1349833" y="1684081"/>
            <a:ext cx="5464602" cy="3932821"/>
            <a:chOff x="1349833" y="1684081"/>
            <a:chExt cx="5464602" cy="3932821"/>
          </a:xfrm>
        </p:grpSpPr>
        <p:sp>
          <p:nvSpPr>
            <p:cNvPr id="625793" name="Rectangle 129"/>
            <p:cNvSpPr>
              <a:spLocks noChangeArrowheads="1"/>
            </p:cNvSpPr>
            <p:nvPr/>
          </p:nvSpPr>
          <p:spPr bwMode="auto">
            <a:xfrm>
              <a:off x="3403596" y="1786125"/>
              <a:ext cx="299762" cy="33919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7</a:t>
              </a:r>
            </a:p>
          </p:txBody>
        </p:sp>
        <p:sp>
          <p:nvSpPr>
            <p:cNvPr id="625801" name="Rectangle 137"/>
            <p:cNvSpPr>
              <a:spLocks noChangeArrowheads="1"/>
            </p:cNvSpPr>
            <p:nvPr/>
          </p:nvSpPr>
          <p:spPr bwMode="auto">
            <a:xfrm>
              <a:off x="3402008" y="2408425"/>
              <a:ext cx="290144" cy="33919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2</a:t>
              </a:r>
            </a:p>
          </p:txBody>
        </p:sp>
        <p:sp>
          <p:nvSpPr>
            <p:cNvPr id="152" name="Rectangle 139"/>
            <p:cNvSpPr>
              <a:spLocks noChangeArrowheads="1"/>
            </p:cNvSpPr>
            <p:nvPr/>
          </p:nvSpPr>
          <p:spPr bwMode="auto">
            <a:xfrm>
              <a:off x="1349833" y="5226377"/>
              <a:ext cx="517525" cy="39052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/>
              <a:r>
                <a:rPr lang="en-US" sz="1600" dirty="0"/>
                <a:t>31</a:t>
              </a:r>
            </a:p>
          </p:txBody>
        </p:sp>
        <p:sp>
          <p:nvSpPr>
            <p:cNvPr id="154" name="Rectangle 137"/>
            <p:cNvSpPr>
              <a:spLocks noChangeArrowheads="1"/>
            </p:cNvSpPr>
            <p:nvPr/>
          </p:nvSpPr>
          <p:spPr bwMode="auto">
            <a:xfrm>
              <a:off x="3261514" y="3257739"/>
              <a:ext cx="413575" cy="33919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13</a:t>
              </a:r>
            </a:p>
          </p:txBody>
        </p:sp>
        <p:sp>
          <p:nvSpPr>
            <p:cNvPr id="162" name="Rectangle 137"/>
            <p:cNvSpPr>
              <a:spLocks noChangeArrowheads="1"/>
            </p:cNvSpPr>
            <p:nvPr/>
          </p:nvSpPr>
          <p:spPr bwMode="auto">
            <a:xfrm>
              <a:off x="4862774" y="1889662"/>
              <a:ext cx="290144" cy="33919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2</a:t>
              </a:r>
            </a:p>
          </p:txBody>
        </p:sp>
        <p:sp>
          <p:nvSpPr>
            <p:cNvPr id="163" name="Rectangle 137"/>
            <p:cNvSpPr>
              <a:spLocks noChangeArrowheads="1"/>
            </p:cNvSpPr>
            <p:nvPr/>
          </p:nvSpPr>
          <p:spPr bwMode="auto">
            <a:xfrm>
              <a:off x="5421771" y="3351529"/>
              <a:ext cx="290144" cy="33919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4</a:t>
              </a:r>
            </a:p>
          </p:txBody>
        </p:sp>
        <p:sp>
          <p:nvSpPr>
            <p:cNvPr id="218" name="Rectangle 137"/>
            <p:cNvSpPr>
              <a:spLocks noChangeArrowheads="1"/>
            </p:cNvSpPr>
            <p:nvPr/>
          </p:nvSpPr>
          <p:spPr bwMode="auto">
            <a:xfrm>
              <a:off x="1848055" y="1684081"/>
              <a:ext cx="290144" cy="33919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1</a:t>
              </a:r>
            </a:p>
          </p:txBody>
        </p:sp>
        <p:sp>
          <p:nvSpPr>
            <p:cNvPr id="129" name="Rectangle 137">
              <a:extLst>
                <a:ext uri="{FF2B5EF4-FFF2-40B4-BE49-F238E27FC236}">
                  <a16:creationId xmlns:a16="http://schemas.microsoft.com/office/drawing/2014/main" id="{F462B03D-049E-452B-9809-32946E5B0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4673" y="3006624"/>
              <a:ext cx="299762" cy="33919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1</a:t>
              </a:r>
            </a:p>
          </p:txBody>
        </p:sp>
        <p:sp>
          <p:nvSpPr>
            <p:cNvPr id="130" name="Rectangle 137">
              <a:extLst>
                <a:ext uri="{FF2B5EF4-FFF2-40B4-BE49-F238E27FC236}">
                  <a16:creationId xmlns:a16="http://schemas.microsoft.com/office/drawing/2014/main" id="{958596A8-BE70-4E21-A533-6533EB048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4792" y="2428999"/>
              <a:ext cx="299762" cy="33919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1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0EBF6FA9-B07B-4BF0-A232-FC4DC9CA0253}"/>
              </a:ext>
            </a:extLst>
          </p:cNvPr>
          <p:cNvGrpSpPr/>
          <p:nvPr/>
        </p:nvGrpSpPr>
        <p:grpSpPr>
          <a:xfrm>
            <a:off x="10828189" y="5734049"/>
            <a:ext cx="512763" cy="420877"/>
            <a:chOff x="9829800" y="5521270"/>
            <a:chExt cx="1032164" cy="847203"/>
          </a:xfrm>
          <a:solidFill>
            <a:schemeClr val="accent5"/>
          </a:solidFill>
        </p:grpSpPr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EC23CE2-7D73-4C02-BB1C-ACBED96393A7}"/>
                </a:ext>
              </a:extLst>
            </p:cNvPr>
            <p:cNvSpPr/>
            <p:nvPr/>
          </p:nvSpPr>
          <p:spPr>
            <a:xfrm>
              <a:off x="10120745" y="6107545"/>
              <a:ext cx="738910" cy="260928"/>
            </a:xfrm>
            <a:custGeom>
              <a:avLst/>
              <a:gdLst>
                <a:gd name="connsiteX0" fmla="*/ 505691 w 738910"/>
                <a:gd name="connsiteY0" fmla="*/ 175491 h 260928"/>
                <a:gd name="connsiteX1" fmla="*/ 514928 w 738910"/>
                <a:gd name="connsiteY1" fmla="*/ 120073 h 260928"/>
                <a:gd name="connsiteX2" fmla="*/ 563419 w 738910"/>
                <a:gd name="connsiteY2" fmla="*/ 122382 h 260928"/>
                <a:gd name="connsiteX3" fmla="*/ 565728 w 738910"/>
                <a:gd name="connsiteY3" fmla="*/ 140855 h 260928"/>
                <a:gd name="connsiteX4" fmla="*/ 725055 w 738910"/>
                <a:gd name="connsiteY4" fmla="*/ 113146 h 260928"/>
                <a:gd name="connsiteX5" fmla="*/ 738910 w 738910"/>
                <a:gd name="connsiteY5" fmla="*/ 87746 h 260928"/>
                <a:gd name="connsiteX6" fmla="*/ 692728 w 738910"/>
                <a:gd name="connsiteY6" fmla="*/ 46182 h 260928"/>
                <a:gd name="connsiteX7" fmla="*/ 591128 w 738910"/>
                <a:gd name="connsiteY7" fmla="*/ 53110 h 260928"/>
                <a:gd name="connsiteX8" fmla="*/ 480291 w 738910"/>
                <a:gd name="connsiteY8" fmla="*/ 46182 h 260928"/>
                <a:gd name="connsiteX9" fmla="*/ 441037 w 738910"/>
                <a:gd name="connsiteY9" fmla="*/ 87746 h 260928"/>
                <a:gd name="connsiteX10" fmla="*/ 399473 w 738910"/>
                <a:gd name="connsiteY10" fmla="*/ 64655 h 260928"/>
                <a:gd name="connsiteX11" fmla="*/ 378691 w 738910"/>
                <a:gd name="connsiteY11" fmla="*/ 69273 h 260928"/>
                <a:gd name="connsiteX12" fmla="*/ 346364 w 738910"/>
                <a:gd name="connsiteY12" fmla="*/ 30019 h 260928"/>
                <a:gd name="connsiteX13" fmla="*/ 240146 w 738910"/>
                <a:gd name="connsiteY13" fmla="*/ 0 h 260928"/>
                <a:gd name="connsiteX14" fmla="*/ 210128 w 738910"/>
                <a:gd name="connsiteY14" fmla="*/ 11546 h 260928"/>
                <a:gd name="connsiteX15" fmla="*/ 166255 w 738910"/>
                <a:gd name="connsiteY15" fmla="*/ 50800 h 260928"/>
                <a:gd name="connsiteX16" fmla="*/ 83128 w 738910"/>
                <a:gd name="connsiteY16" fmla="*/ 46182 h 260928"/>
                <a:gd name="connsiteX17" fmla="*/ 71582 w 738910"/>
                <a:gd name="connsiteY17" fmla="*/ 43873 h 260928"/>
                <a:gd name="connsiteX18" fmla="*/ 16164 w 738910"/>
                <a:gd name="connsiteY18" fmla="*/ 69273 h 260928"/>
                <a:gd name="connsiteX19" fmla="*/ 16164 w 738910"/>
                <a:gd name="connsiteY19" fmla="*/ 117764 h 260928"/>
                <a:gd name="connsiteX20" fmla="*/ 43873 w 738910"/>
                <a:gd name="connsiteY20" fmla="*/ 150091 h 260928"/>
                <a:gd name="connsiteX21" fmla="*/ 0 w 738910"/>
                <a:gd name="connsiteY21" fmla="*/ 256310 h 260928"/>
                <a:gd name="connsiteX22" fmla="*/ 6928 w 738910"/>
                <a:gd name="connsiteY22" fmla="*/ 260928 h 260928"/>
                <a:gd name="connsiteX23" fmla="*/ 66964 w 738910"/>
                <a:gd name="connsiteY23" fmla="*/ 244764 h 260928"/>
                <a:gd name="connsiteX24" fmla="*/ 138546 w 738910"/>
                <a:gd name="connsiteY24" fmla="*/ 237837 h 260928"/>
                <a:gd name="connsiteX25" fmla="*/ 154710 w 738910"/>
                <a:gd name="connsiteY25" fmla="*/ 260928 h 260928"/>
                <a:gd name="connsiteX26" fmla="*/ 205510 w 738910"/>
                <a:gd name="connsiteY26" fmla="*/ 219364 h 260928"/>
                <a:gd name="connsiteX27" fmla="*/ 267855 w 738910"/>
                <a:gd name="connsiteY27" fmla="*/ 217055 h 260928"/>
                <a:gd name="connsiteX28" fmla="*/ 304800 w 738910"/>
                <a:gd name="connsiteY28" fmla="*/ 228600 h 260928"/>
                <a:gd name="connsiteX29" fmla="*/ 362528 w 738910"/>
                <a:gd name="connsiteY29" fmla="*/ 193964 h 260928"/>
                <a:gd name="connsiteX30" fmla="*/ 399473 w 738910"/>
                <a:gd name="connsiteY30" fmla="*/ 214746 h 260928"/>
                <a:gd name="connsiteX31" fmla="*/ 505691 w 738910"/>
                <a:gd name="connsiteY31" fmla="*/ 175491 h 260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38910" h="260928">
                  <a:moveTo>
                    <a:pt x="505691" y="175491"/>
                  </a:moveTo>
                  <a:lnTo>
                    <a:pt x="514928" y="120073"/>
                  </a:lnTo>
                  <a:lnTo>
                    <a:pt x="563419" y="122382"/>
                  </a:lnTo>
                  <a:lnTo>
                    <a:pt x="565728" y="140855"/>
                  </a:lnTo>
                  <a:lnTo>
                    <a:pt x="725055" y="113146"/>
                  </a:lnTo>
                  <a:lnTo>
                    <a:pt x="738910" y="87746"/>
                  </a:lnTo>
                  <a:lnTo>
                    <a:pt x="692728" y="46182"/>
                  </a:lnTo>
                  <a:lnTo>
                    <a:pt x="591128" y="53110"/>
                  </a:lnTo>
                  <a:lnTo>
                    <a:pt x="480291" y="46182"/>
                  </a:lnTo>
                  <a:lnTo>
                    <a:pt x="441037" y="87746"/>
                  </a:lnTo>
                  <a:lnTo>
                    <a:pt x="399473" y="64655"/>
                  </a:lnTo>
                  <a:lnTo>
                    <a:pt x="378691" y="69273"/>
                  </a:lnTo>
                  <a:lnTo>
                    <a:pt x="346364" y="30019"/>
                  </a:lnTo>
                  <a:lnTo>
                    <a:pt x="240146" y="0"/>
                  </a:lnTo>
                  <a:lnTo>
                    <a:pt x="210128" y="11546"/>
                  </a:lnTo>
                  <a:lnTo>
                    <a:pt x="166255" y="50800"/>
                  </a:lnTo>
                  <a:lnTo>
                    <a:pt x="83128" y="46182"/>
                  </a:lnTo>
                  <a:lnTo>
                    <a:pt x="71582" y="43873"/>
                  </a:lnTo>
                  <a:lnTo>
                    <a:pt x="16164" y="69273"/>
                  </a:lnTo>
                  <a:lnTo>
                    <a:pt x="16164" y="117764"/>
                  </a:lnTo>
                  <a:lnTo>
                    <a:pt x="43873" y="150091"/>
                  </a:lnTo>
                  <a:lnTo>
                    <a:pt x="0" y="256310"/>
                  </a:lnTo>
                  <a:lnTo>
                    <a:pt x="6928" y="260928"/>
                  </a:lnTo>
                  <a:lnTo>
                    <a:pt x="66964" y="244764"/>
                  </a:lnTo>
                  <a:lnTo>
                    <a:pt x="138546" y="237837"/>
                  </a:lnTo>
                  <a:lnTo>
                    <a:pt x="154710" y="260928"/>
                  </a:lnTo>
                  <a:lnTo>
                    <a:pt x="205510" y="219364"/>
                  </a:lnTo>
                  <a:lnTo>
                    <a:pt x="267855" y="217055"/>
                  </a:lnTo>
                  <a:lnTo>
                    <a:pt x="304800" y="228600"/>
                  </a:lnTo>
                  <a:lnTo>
                    <a:pt x="362528" y="193964"/>
                  </a:lnTo>
                  <a:lnTo>
                    <a:pt x="399473" y="214746"/>
                  </a:lnTo>
                  <a:lnTo>
                    <a:pt x="505691" y="175491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4857A6C2-BA2D-4382-BE00-4092995D1D4E}"/>
                </a:ext>
              </a:extLst>
            </p:cNvPr>
            <p:cNvSpPr/>
            <p:nvPr/>
          </p:nvSpPr>
          <p:spPr>
            <a:xfrm>
              <a:off x="10554855" y="5601234"/>
              <a:ext cx="307109" cy="199202"/>
            </a:xfrm>
            <a:custGeom>
              <a:avLst/>
              <a:gdLst>
                <a:gd name="connsiteX0" fmla="*/ 113145 w 307109"/>
                <a:gd name="connsiteY0" fmla="*/ 34637 h 177800"/>
                <a:gd name="connsiteX1" fmla="*/ 4618 w 307109"/>
                <a:gd name="connsiteY1" fmla="*/ 80819 h 177800"/>
                <a:gd name="connsiteX2" fmla="*/ 0 w 307109"/>
                <a:gd name="connsiteY2" fmla="*/ 138546 h 177800"/>
                <a:gd name="connsiteX3" fmla="*/ 55418 w 307109"/>
                <a:gd name="connsiteY3" fmla="*/ 145473 h 177800"/>
                <a:gd name="connsiteX4" fmla="*/ 90054 w 307109"/>
                <a:gd name="connsiteY4" fmla="*/ 147782 h 177800"/>
                <a:gd name="connsiteX5" fmla="*/ 124690 w 307109"/>
                <a:gd name="connsiteY5" fmla="*/ 108528 h 177800"/>
                <a:gd name="connsiteX6" fmla="*/ 175490 w 307109"/>
                <a:gd name="connsiteY6" fmla="*/ 159328 h 177800"/>
                <a:gd name="connsiteX7" fmla="*/ 237836 w 307109"/>
                <a:gd name="connsiteY7" fmla="*/ 177800 h 177800"/>
                <a:gd name="connsiteX8" fmla="*/ 242454 w 307109"/>
                <a:gd name="connsiteY8" fmla="*/ 150091 h 177800"/>
                <a:gd name="connsiteX9" fmla="*/ 219363 w 307109"/>
                <a:gd name="connsiteY9" fmla="*/ 108528 h 177800"/>
                <a:gd name="connsiteX10" fmla="*/ 263236 w 307109"/>
                <a:gd name="connsiteY10" fmla="*/ 115455 h 177800"/>
                <a:gd name="connsiteX11" fmla="*/ 263236 w 307109"/>
                <a:gd name="connsiteY11" fmla="*/ 92364 h 177800"/>
                <a:gd name="connsiteX12" fmla="*/ 307109 w 307109"/>
                <a:gd name="connsiteY12" fmla="*/ 73891 h 177800"/>
                <a:gd name="connsiteX13" fmla="*/ 207818 w 307109"/>
                <a:gd name="connsiteY13" fmla="*/ 39255 h 177800"/>
                <a:gd name="connsiteX14" fmla="*/ 284018 w 307109"/>
                <a:gd name="connsiteY14" fmla="*/ 30019 h 177800"/>
                <a:gd name="connsiteX15" fmla="*/ 223981 w 307109"/>
                <a:gd name="connsiteY15" fmla="*/ 2309 h 177800"/>
                <a:gd name="connsiteX16" fmla="*/ 196272 w 307109"/>
                <a:gd name="connsiteY16" fmla="*/ 0 h 177800"/>
                <a:gd name="connsiteX17" fmla="*/ 113145 w 307109"/>
                <a:gd name="connsiteY17" fmla="*/ 34637 h 177800"/>
                <a:gd name="connsiteX0" fmla="*/ 113145 w 307109"/>
                <a:gd name="connsiteY0" fmla="*/ 56039 h 199202"/>
                <a:gd name="connsiteX1" fmla="*/ 4618 w 307109"/>
                <a:gd name="connsiteY1" fmla="*/ 102221 h 199202"/>
                <a:gd name="connsiteX2" fmla="*/ 0 w 307109"/>
                <a:gd name="connsiteY2" fmla="*/ 159948 h 199202"/>
                <a:gd name="connsiteX3" fmla="*/ 55418 w 307109"/>
                <a:gd name="connsiteY3" fmla="*/ 166875 h 199202"/>
                <a:gd name="connsiteX4" fmla="*/ 90054 w 307109"/>
                <a:gd name="connsiteY4" fmla="*/ 169184 h 199202"/>
                <a:gd name="connsiteX5" fmla="*/ 124690 w 307109"/>
                <a:gd name="connsiteY5" fmla="*/ 129930 h 199202"/>
                <a:gd name="connsiteX6" fmla="*/ 175490 w 307109"/>
                <a:gd name="connsiteY6" fmla="*/ 180730 h 199202"/>
                <a:gd name="connsiteX7" fmla="*/ 237836 w 307109"/>
                <a:gd name="connsiteY7" fmla="*/ 199202 h 199202"/>
                <a:gd name="connsiteX8" fmla="*/ 242454 w 307109"/>
                <a:gd name="connsiteY8" fmla="*/ 171493 h 199202"/>
                <a:gd name="connsiteX9" fmla="*/ 219363 w 307109"/>
                <a:gd name="connsiteY9" fmla="*/ 129930 h 199202"/>
                <a:gd name="connsiteX10" fmla="*/ 263236 w 307109"/>
                <a:gd name="connsiteY10" fmla="*/ 136857 h 199202"/>
                <a:gd name="connsiteX11" fmla="*/ 263236 w 307109"/>
                <a:gd name="connsiteY11" fmla="*/ 113766 h 199202"/>
                <a:gd name="connsiteX12" fmla="*/ 307109 w 307109"/>
                <a:gd name="connsiteY12" fmla="*/ 95293 h 199202"/>
                <a:gd name="connsiteX13" fmla="*/ 207818 w 307109"/>
                <a:gd name="connsiteY13" fmla="*/ 60657 h 199202"/>
                <a:gd name="connsiteX14" fmla="*/ 284018 w 307109"/>
                <a:gd name="connsiteY14" fmla="*/ 51421 h 199202"/>
                <a:gd name="connsiteX15" fmla="*/ 223981 w 307109"/>
                <a:gd name="connsiteY15" fmla="*/ 23711 h 199202"/>
                <a:gd name="connsiteX16" fmla="*/ 196272 w 307109"/>
                <a:gd name="connsiteY16" fmla="*/ 21402 h 199202"/>
                <a:gd name="connsiteX17" fmla="*/ 129309 w 307109"/>
                <a:gd name="connsiteY17" fmla="*/ 621 h 199202"/>
                <a:gd name="connsiteX18" fmla="*/ 113145 w 307109"/>
                <a:gd name="connsiteY18" fmla="*/ 56039 h 199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109" h="199202">
                  <a:moveTo>
                    <a:pt x="113145" y="56039"/>
                  </a:moveTo>
                  <a:lnTo>
                    <a:pt x="4618" y="102221"/>
                  </a:lnTo>
                  <a:lnTo>
                    <a:pt x="0" y="159948"/>
                  </a:lnTo>
                  <a:lnTo>
                    <a:pt x="55418" y="166875"/>
                  </a:lnTo>
                  <a:lnTo>
                    <a:pt x="90054" y="169184"/>
                  </a:lnTo>
                  <a:lnTo>
                    <a:pt x="124690" y="129930"/>
                  </a:lnTo>
                  <a:lnTo>
                    <a:pt x="175490" y="180730"/>
                  </a:lnTo>
                  <a:lnTo>
                    <a:pt x="237836" y="199202"/>
                  </a:lnTo>
                  <a:lnTo>
                    <a:pt x="242454" y="171493"/>
                  </a:lnTo>
                  <a:lnTo>
                    <a:pt x="219363" y="129930"/>
                  </a:lnTo>
                  <a:lnTo>
                    <a:pt x="263236" y="136857"/>
                  </a:lnTo>
                  <a:lnTo>
                    <a:pt x="263236" y="113766"/>
                  </a:lnTo>
                  <a:lnTo>
                    <a:pt x="307109" y="95293"/>
                  </a:lnTo>
                  <a:lnTo>
                    <a:pt x="207818" y="60657"/>
                  </a:lnTo>
                  <a:lnTo>
                    <a:pt x="284018" y="51421"/>
                  </a:lnTo>
                  <a:lnTo>
                    <a:pt x="223981" y="23711"/>
                  </a:lnTo>
                  <a:lnTo>
                    <a:pt x="196272" y="21402"/>
                  </a:lnTo>
                  <a:cubicBezTo>
                    <a:pt x="180878" y="26790"/>
                    <a:pt x="144703" y="-4767"/>
                    <a:pt x="129309" y="621"/>
                  </a:cubicBezTo>
                  <a:lnTo>
                    <a:pt x="113145" y="56039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67A7FC2B-668A-48A3-AF90-35F289272737}"/>
                </a:ext>
              </a:extLst>
            </p:cNvPr>
            <p:cNvSpPr/>
            <p:nvPr/>
          </p:nvSpPr>
          <p:spPr>
            <a:xfrm>
              <a:off x="9829800" y="5584659"/>
              <a:ext cx="643689" cy="218574"/>
            </a:xfrm>
            <a:custGeom>
              <a:avLst/>
              <a:gdLst>
                <a:gd name="connsiteX0" fmla="*/ 368968 w 643689"/>
                <a:gd name="connsiteY0" fmla="*/ 0 h 220579"/>
                <a:gd name="connsiteX1" fmla="*/ 397042 w 643689"/>
                <a:gd name="connsiteY1" fmla="*/ 36094 h 220579"/>
                <a:gd name="connsiteX2" fmla="*/ 431132 w 643689"/>
                <a:gd name="connsiteY2" fmla="*/ 30079 h 220579"/>
                <a:gd name="connsiteX3" fmla="*/ 479258 w 643689"/>
                <a:gd name="connsiteY3" fmla="*/ 28073 h 220579"/>
                <a:gd name="connsiteX4" fmla="*/ 577516 w 643689"/>
                <a:gd name="connsiteY4" fmla="*/ 92242 h 220579"/>
                <a:gd name="connsiteX5" fmla="*/ 617621 w 643689"/>
                <a:gd name="connsiteY5" fmla="*/ 154405 h 220579"/>
                <a:gd name="connsiteX6" fmla="*/ 605589 w 643689"/>
                <a:gd name="connsiteY6" fmla="*/ 170447 h 220579"/>
                <a:gd name="connsiteX7" fmla="*/ 643689 w 643689"/>
                <a:gd name="connsiteY7" fmla="*/ 190500 h 220579"/>
                <a:gd name="connsiteX8" fmla="*/ 621632 w 643689"/>
                <a:gd name="connsiteY8" fmla="*/ 202531 h 220579"/>
                <a:gd name="connsiteX9" fmla="*/ 557463 w 643689"/>
                <a:gd name="connsiteY9" fmla="*/ 178468 h 220579"/>
                <a:gd name="connsiteX10" fmla="*/ 485274 w 643689"/>
                <a:gd name="connsiteY10" fmla="*/ 172452 h 220579"/>
                <a:gd name="connsiteX11" fmla="*/ 509337 w 643689"/>
                <a:gd name="connsiteY11" fmla="*/ 202531 h 220579"/>
                <a:gd name="connsiteX12" fmla="*/ 547437 w 643689"/>
                <a:gd name="connsiteY12" fmla="*/ 206542 h 220579"/>
                <a:gd name="connsiteX13" fmla="*/ 493295 w 643689"/>
                <a:gd name="connsiteY13" fmla="*/ 220579 h 220579"/>
                <a:gd name="connsiteX14" fmla="*/ 465221 w 643689"/>
                <a:gd name="connsiteY14" fmla="*/ 182479 h 220579"/>
                <a:gd name="connsiteX15" fmla="*/ 395037 w 643689"/>
                <a:gd name="connsiteY15" fmla="*/ 186489 h 220579"/>
                <a:gd name="connsiteX16" fmla="*/ 385011 w 643689"/>
                <a:gd name="connsiteY16" fmla="*/ 166436 h 220579"/>
                <a:gd name="connsiteX17" fmla="*/ 378995 w 643689"/>
                <a:gd name="connsiteY17" fmla="*/ 134352 h 220579"/>
                <a:gd name="connsiteX18" fmla="*/ 401053 w 643689"/>
                <a:gd name="connsiteY18" fmla="*/ 120315 h 220579"/>
                <a:gd name="connsiteX19" fmla="*/ 352926 w 643689"/>
                <a:gd name="connsiteY19" fmla="*/ 88231 h 220579"/>
                <a:gd name="connsiteX20" fmla="*/ 326858 w 643689"/>
                <a:gd name="connsiteY20" fmla="*/ 118310 h 220579"/>
                <a:gd name="connsiteX21" fmla="*/ 350921 w 643689"/>
                <a:gd name="connsiteY21" fmla="*/ 146384 h 220579"/>
                <a:gd name="connsiteX22" fmla="*/ 356937 w 643689"/>
                <a:gd name="connsiteY22" fmla="*/ 170447 h 220579"/>
                <a:gd name="connsiteX23" fmla="*/ 336884 w 643689"/>
                <a:gd name="connsiteY23" fmla="*/ 170447 h 220579"/>
                <a:gd name="connsiteX24" fmla="*/ 312821 w 643689"/>
                <a:gd name="connsiteY24" fmla="*/ 192505 h 220579"/>
                <a:gd name="connsiteX25" fmla="*/ 284747 w 643689"/>
                <a:gd name="connsiteY25" fmla="*/ 190500 h 220579"/>
                <a:gd name="connsiteX26" fmla="*/ 282742 w 643689"/>
                <a:gd name="connsiteY26" fmla="*/ 164431 h 220579"/>
                <a:gd name="connsiteX27" fmla="*/ 322847 w 643689"/>
                <a:gd name="connsiteY27" fmla="*/ 156410 h 220579"/>
                <a:gd name="connsiteX28" fmla="*/ 306805 w 643689"/>
                <a:gd name="connsiteY28" fmla="*/ 134352 h 220579"/>
                <a:gd name="connsiteX29" fmla="*/ 320842 w 643689"/>
                <a:gd name="connsiteY29" fmla="*/ 120315 h 220579"/>
                <a:gd name="connsiteX30" fmla="*/ 292768 w 643689"/>
                <a:gd name="connsiteY30" fmla="*/ 116305 h 220579"/>
                <a:gd name="connsiteX31" fmla="*/ 290763 w 643689"/>
                <a:gd name="connsiteY31" fmla="*/ 140368 h 220579"/>
                <a:gd name="connsiteX32" fmla="*/ 272716 w 643689"/>
                <a:gd name="connsiteY32" fmla="*/ 158415 h 220579"/>
                <a:gd name="connsiteX33" fmla="*/ 238626 w 643689"/>
                <a:gd name="connsiteY33" fmla="*/ 140368 h 220579"/>
                <a:gd name="connsiteX34" fmla="*/ 200526 w 643689"/>
                <a:gd name="connsiteY34" fmla="*/ 120315 h 220579"/>
                <a:gd name="connsiteX35" fmla="*/ 198521 w 643689"/>
                <a:gd name="connsiteY35" fmla="*/ 106279 h 220579"/>
                <a:gd name="connsiteX36" fmla="*/ 168442 w 643689"/>
                <a:gd name="connsiteY36" fmla="*/ 114300 h 220579"/>
                <a:gd name="connsiteX37" fmla="*/ 142374 w 643689"/>
                <a:gd name="connsiteY37" fmla="*/ 108284 h 220579"/>
                <a:gd name="connsiteX38" fmla="*/ 100263 w 643689"/>
                <a:gd name="connsiteY38" fmla="*/ 110289 h 220579"/>
                <a:gd name="connsiteX39" fmla="*/ 80211 w 643689"/>
                <a:gd name="connsiteY39" fmla="*/ 96252 h 220579"/>
                <a:gd name="connsiteX40" fmla="*/ 44116 w 643689"/>
                <a:gd name="connsiteY40" fmla="*/ 70184 h 220579"/>
                <a:gd name="connsiteX41" fmla="*/ 0 w 643689"/>
                <a:gd name="connsiteY41" fmla="*/ 28073 h 220579"/>
                <a:gd name="connsiteX42" fmla="*/ 58153 w 643689"/>
                <a:gd name="connsiteY42" fmla="*/ 34089 h 220579"/>
                <a:gd name="connsiteX43" fmla="*/ 86226 w 643689"/>
                <a:gd name="connsiteY43" fmla="*/ 72189 h 220579"/>
                <a:gd name="connsiteX44" fmla="*/ 106279 w 643689"/>
                <a:gd name="connsiteY44" fmla="*/ 56147 h 220579"/>
                <a:gd name="connsiteX45" fmla="*/ 164432 w 643689"/>
                <a:gd name="connsiteY45" fmla="*/ 50131 h 220579"/>
                <a:gd name="connsiteX46" fmla="*/ 212558 w 643689"/>
                <a:gd name="connsiteY46" fmla="*/ 22058 h 220579"/>
                <a:gd name="connsiteX47" fmla="*/ 252663 w 643689"/>
                <a:gd name="connsiteY47" fmla="*/ 14036 h 220579"/>
                <a:gd name="connsiteX48" fmla="*/ 300789 w 643689"/>
                <a:gd name="connsiteY48" fmla="*/ 2005 h 220579"/>
                <a:gd name="connsiteX49" fmla="*/ 368968 w 643689"/>
                <a:gd name="connsiteY49" fmla="*/ 0 h 220579"/>
                <a:gd name="connsiteX0" fmla="*/ 340894 w 643689"/>
                <a:gd name="connsiteY0" fmla="*/ 38101 h 218574"/>
                <a:gd name="connsiteX1" fmla="*/ 397042 w 643689"/>
                <a:gd name="connsiteY1" fmla="*/ 34089 h 218574"/>
                <a:gd name="connsiteX2" fmla="*/ 431132 w 643689"/>
                <a:gd name="connsiteY2" fmla="*/ 28074 h 218574"/>
                <a:gd name="connsiteX3" fmla="*/ 479258 w 643689"/>
                <a:gd name="connsiteY3" fmla="*/ 26068 h 218574"/>
                <a:gd name="connsiteX4" fmla="*/ 577516 w 643689"/>
                <a:gd name="connsiteY4" fmla="*/ 90237 h 218574"/>
                <a:gd name="connsiteX5" fmla="*/ 617621 w 643689"/>
                <a:gd name="connsiteY5" fmla="*/ 152400 h 218574"/>
                <a:gd name="connsiteX6" fmla="*/ 605589 w 643689"/>
                <a:gd name="connsiteY6" fmla="*/ 168442 h 218574"/>
                <a:gd name="connsiteX7" fmla="*/ 643689 w 643689"/>
                <a:gd name="connsiteY7" fmla="*/ 188495 h 218574"/>
                <a:gd name="connsiteX8" fmla="*/ 621632 w 643689"/>
                <a:gd name="connsiteY8" fmla="*/ 200526 h 218574"/>
                <a:gd name="connsiteX9" fmla="*/ 557463 w 643689"/>
                <a:gd name="connsiteY9" fmla="*/ 176463 h 218574"/>
                <a:gd name="connsiteX10" fmla="*/ 485274 w 643689"/>
                <a:gd name="connsiteY10" fmla="*/ 170447 h 218574"/>
                <a:gd name="connsiteX11" fmla="*/ 509337 w 643689"/>
                <a:gd name="connsiteY11" fmla="*/ 200526 h 218574"/>
                <a:gd name="connsiteX12" fmla="*/ 547437 w 643689"/>
                <a:gd name="connsiteY12" fmla="*/ 204537 h 218574"/>
                <a:gd name="connsiteX13" fmla="*/ 493295 w 643689"/>
                <a:gd name="connsiteY13" fmla="*/ 218574 h 218574"/>
                <a:gd name="connsiteX14" fmla="*/ 465221 w 643689"/>
                <a:gd name="connsiteY14" fmla="*/ 180474 h 218574"/>
                <a:gd name="connsiteX15" fmla="*/ 395037 w 643689"/>
                <a:gd name="connsiteY15" fmla="*/ 184484 h 218574"/>
                <a:gd name="connsiteX16" fmla="*/ 385011 w 643689"/>
                <a:gd name="connsiteY16" fmla="*/ 164431 h 218574"/>
                <a:gd name="connsiteX17" fmla="*/ 378995 w 643689"/>
                <a:gd name="connsiteY17" fmla="*/ 132347 h 218574"/>
                <a:gd name="connsiteX18" fmla="*/ 401053 w 643689"/>
                <a:gd name="connsiteY18" fmla="*/ 118310 h 218574"/>
                <a:gd name="connsiteX19" fmla="*/ 352926 w 643689"/>
                <a:gd name="connsiteY19" fmla="*/ 86226 h 218574"/>
                <a:gd name="connsiteX20" fmla="*/ 326858 w 643689"/>
                <a:gd name="connsiteY20" fmla="*/ 116305 h 218574"/>
                <a:gd name="connsiteX21" fmla="*/ 350921 w 643689"/>
                <a:gd name="connsiteY21" fmla="*/ 144379 h 218574"/>
                <a:gd name="connsiteX22" fmla="*/ 356937 w 643689"/>
                <a:gd name="connsiteY22" fmla="*/ 168442 h 218574"/>
                <a:gd name="connsiteX23" fmla="*/ 336884 w 643689"/>
                <a:gd name="connsiteY23" fmla="*/ 168442 h 218574"/>
                <a:gd name="connsiteX24" fmla="*/ 312821 w 643689"/>
                <a:gd name="connsiteY24" fmla="*/ 190500 h 218574"/>
                <a:gd name="connsiteX25" fmla="*/ 284747 w 643689"/>
                <a:gd name="connsiteY25" fmla="*/ 188495 h 218574"/>
                <a:gd name="connsiteX26" fmla="*/ 282742 w 643689"/>
                <a:gd name="connsiteY26" fmla="*/ 162426 h 218574"/>
                <a:gd name="connsiteX27" fmla="*/ 322847 w 643689"/>
                <a:gd name="connsiteY27" fmla="*/ 154405 h 218574"/>
                <a:gd name="connsiteX28" fmla="*/ 306805 w 643689"/>
                <a:gd name="connsiteY28" fmla="*/ 132347 h 218574"/>
                <a:gd name="connsiteX29" fmla="*/ 320842 w 643689"/>
                <a:gd name="connsiteY29" fmla="*/ 118310 h 218574"/>
                <a:gd name="connsiteX30" fmla="*/ 292768 w 643689"/>
                <a:gd name="connsiteY30" fmla="*/ 114300 h 218574"/>
                <a:gd name="connsiteX31" fmla="*/ 290763 w 643689"/>
                <a:gd name="connsiteY31" fmla="*/ 138363 h 218574"/>
                <a:gd name="connsiteX32" fmla="*/ 272716 w 643689"/>
                <a:gd name="connsiteY32" fmla="*/ 156410 h 218574"/>
                <a:gd name="connsiteX33" fmla="*/ 238626 w 643689"/>
                <a:gd name="connsiteY33" fmla="*/ 138363 h 218574"/>
                <a:gd name="connsiteX34" fmla="*/ 200526 w 643689"/>
                <a:gd name="connsiteY34" fmla="*/ 118310 h 218574"/>
                <a:gd name="connsiteX35" fmla="*/ 198521 w 643689"/>
                <a:gd name="connsiteY35" fmla="*/ 104274 h 218574"/>
                <a:gd name="connsiteX36" fmla="*/ 168442 w 643689"/>
                <a:gd name="connsiteY36" fmla="*/ 112295 h 218574"/>
                <a:gd name="connsiteX37" fmla="*/ 142374 w 643689"/>
                <a:gd name="connsiteY37" fmla="*/ 106279 h 218574"/>
                <a:gd name="connsiteX38" fmla="*/ 100263 w 643689"/>
                <a:gd name="connsiteY38" fmla="*/ 108284 h 218574"/>
                <a:gd name="connsiteX39" fmla="*/ 80211 w 643689"/>
                <a:gd name="connsiteY39" fmla="*/ 94247 h 218574"/>
                <a:gd name="connsiteX40" fmla="*/ 44116 w 643689"/>
                <a:gd name="connsiteY40" fmla="*/ 68179 h 218574"/>
                <a:gd name="connsiteX41" fmla="*/ 0 w 643689"/>
                <a:gd name="connsiteY41" fmla="*/ 26068 h 218574"/>
                <a:gd name="connsiteX42" fmla="*/ 58153 w 643689"/>
                <a:gd name="connsiteY42" fmla="*/ 32084 h 218574"/>
                <a:gd name="connsiteX43" fmla="*/ 86226 w 643689"/>
                <a:gd name="connsiteY43" fmla="*/ 70184 h 218574"/>
                <a:gd name="connsiteX44" fmla="*/ 106279 w 643689"/>
                <a:gd name="connsiteY44" fmla="*/ 54142 h 218574"/>
                <a:gd name="connsiteX45" fmla="*/ 164432 w 643689"/>
                <a:gd name="connsiteY45" fmla="*/ 48126 h 218574"/>
                <a:gd name="connsiteX46" fmla="*/ 212558 w 643689"/>
                <a:gd name="connsiteY46" fmla="*/ 20053 h 218574"/>
                <a:gd name="connsiteX47" fmla="*/ 252663 w 643689"/>
                <a:gd name="connsiteY47" fmla="*/ 12031 h 218574"/>
                <a:gd name="connsiteX48" fmla="*/ 300789 w 643689"/>
                <a:gd name="connsiteY48" fmla="*/ 0 h 218574"/>
                <a:gd name="connsiteX49" fmla="*/ 340894 w 643689"/>
                <a:gd name="connsiteY49" fmla="*/ 38101 h 218574"/>
                <a:gd name="connsiteX0" fmla="*/ 338889 w 643689"/>
                <a:gd name="connsiteY0" fmla="*/ 62164 h 218574"/>
                <a:gd name="connsiteX1" fmla="*/ 397042 w 643689"/>
                <a:gd name="connsiteY1" fmla="*/ 34089 h 218574"/>
                <a:gd name="connsiteX2" fmla="*/ 431132 w 643689"/>
                <a:gd name="connsiteY2" fmla="*/ 28074 h 218574"/>
                <a:gd name="connsiteX3" fmla="*/ 479258 w 643689"/>
                <a:gd name="connsiteY3" fmla="*/ 26068 h 218574"/>
                <a:gd name="connsiteX4" fmla="*/ 577516 w 643689"/>
                <a:gd name="connsiteY4" fmla="*/ 90237 h 218574"/>
                <a:gd name="connsiteX5" fmla="*/ 617621 w 643689"/>
                <a:gd name="connsiteY5" fmla="*/ 152400 h 218574"/>
                <a:gd name="connsiteX6" fmla="*/ 605589 w 643689"/>
                <a:gd name="connsiteY6" fmla="*/ 168442 h 218574"/>
                <a:gd name="connsiteX7" fmla="*/ 643689 w 643689"/>
                <a:gd name="connsiteY7" fmla="*/ 188495 h 218574"/>
                <a:gd name="connsiteX8" fmla="*/ 621632 w 643689"/>
                <a:gd name="connsiteY8" fmla="*/ 200526 h 218574"/>
                <a:gd name="connsiteX9" fmla="*/ 557463 w 643689"/>
                <a:gd name="connsiteY9" fmla="*/ 176463 h 218574"/>
                <a:gd name="connsiteX10" fmla="*/ 485274 w 643689"/>
                <a:gd name="connsiteY10" fmla="*/ 170447 h 218574"/>
                <a:gd name="connsiteX11" fmla="*/ 509337 w 643689"/>
                <a:gd name="connsiteY11" fmla="*/ 200526 h 218574"/>
                <a:gd name="connsiteX12" fmla="*/ 547437 w 643689"/>
                <a:gd name="connsiteY12" fmla="*/ 204537 h 218574"/>
                <a:gd name="connsiteX13" fmla="*/ 493295 w 643689"/>
                <a:gd name="connsiteY13" fmla="*/ 218574 h 218574"/>
                <a:gd name="connsiteX14" fmla="*/ 465221 w 643689"/>
                <a:gd name="connsiteY14" fmla="*/ 180474 h 218574"/>
                <a:gd name="connsiteX15" fmla="*/ 395037 w 643689"/>
                <a:gd name="connsiteY15" fmla="*/ 184484 h 218574"/>
                <a:gd name="connsiteX16" fmla="*/ 385011 w 643689"/>
                <a:gd name="connsiteY16" fmla="*/ 164431 h 218574"/>
                <a:gd name="connsiteX17" fmla="*/ 378995 w 643689"/>
                <a:gd name="connsiteY17" fmla="*/ 132347 h 218574"/>
                <a:gd name="connsiteX18" fmla="*/ 401053 w 643689"/>
                <a:gd name="connsiteY18" fmla="*/ 118310 h 218574"/>
                <a:gd name="connsiteX19" fmla="*/ 352926 w 643689"/>
                <a:gd name="connsiteY19" fmla="*/ 86226 h 218574"/>
                <a:gd name="connsiteX20" fmla="*/ 326858 w 643689"/>
                <a:gd name="connsiteY20" fmla="*/ 116305 h 218574"/>
                <a:gd name="connsiteX21" fmla="*/ 350921 w 643689"/>
                <a:gd name="connsiteY21" fmla="*/ 144379 h 218574"/>
                <a:gd name="connsiteX22" fmla="*/ 356937 w 643689"/>
                <a:gd name="connsiteY22" fmla="*/ 168442 h 218574"/>
                <a:gd name="connsiteX23" fmla="*/ 336884 w 643689"/>
                <a:gd name="connsiteY23" fmla="*/ 168442 h 218574"/>
                <a:gd name="connsiteX24" fmla="*/ 312821 w 643689"/>
                <a:gd name="connsiteY24" fmla="*/ 190500 h 218574"/>
                <a:gd name="connsiteX25" fmla="*/ 284747 w 643689"/>
                <a:gd name="connsiteY25" fmla="*/ 188495 h 218574"/>
                <a:gd name="connsiteX26" fmla="*/ 282742 w 643689"/>
                <a:gd name="connsiteY26" fmla="*/ 162426 h 218574"/>
                <a:gd name="connsiteX27" fmla="*/ 322847 w 643689"/>
                <a:gd name="connsiteY27" fmla="*/ 154405 h 218574"/>
                <a:gd name="connsiteX28" fmla="*/ 306805 w 643689"/>
                <a:gd name="connsiteY28" fmla="*/ 132347 h 218574"/>
                <a:gd name="connsiteX29" fmla="*/ 320842 w 643689"/>
                <a:gd name="connsiteY29" fmla="*/ 118310 h 218574"/>
                <a:gd name="connsiteX30" fmla="*/ 292768 w 643689"/>
                <a:gd name="connsiteY30" fmla="*/ 114300 h 218574"/>
                <a:gd name="connsiteX31" fmla="*/ 290763 w 643689"/>
                <a:gd name="connsiteY31" fmla="*/ 138363 h 218574"/>
                <a:gd name="connsiteX32" fmla="*/ 272716 w 643689"/>
                <a:gd name="connsiteY32" fmla="*/ 156410 h 218574"/>
                <a:gd name="connsiteX33" fmla="*/ 238626 w 643689"/>
                <a:gd name="connsiteY33" fmla="*/ 138363 h 218574"/>
                <a:gd name="connsiteX34" fmla="*/ 200526 w 643689"/>
                <a:gd name="connsiteY34" fmla="*/ 118310 h 218574"/>
                <a:gd name="connsiteX35" fmla="*/ 198521 w 643689"/>
                <a:gd name="connsiteY35" fmla="*/ 104274 h 218574"/>
                <a:gd name="connsiteX36" fmla="*/ 168442 w 643689"/>
                <a:gd name="connsiteY36" fmla="*/ 112295 h 218574"/>
                <a:gd name="connsiteX37" fmla="*/ 142374 w 643689"/>
                <a:gd name="connsiteY37" fmla="*/ 106279 h 218574"/>
                <a:gd name="connsiteX38" fmla="*/ 100263 w 643689"/>
                <a:gd name="connsiteY38" fmla="*/ 108284 h 218574"/>
                <a:gd name="connsiteX39" fmla="*/ 80211 w 643689"/>
                <a:gd name="connsiteY39" fmla="*/ 94247 h 218574"/>
                <a:gd name="connsiteX40" fmla="*/ 44116 w 643689"/>
                <a:gd name="connsiteY40" fmla="*/ 68179 h 218574"/>
                <a:gd name="connsiteX41" fmla="*/ 0 w 643689"/>
                <a:gd name="connsiteY41" fmla="*/ 26068 h 218574"/>
                <a:gd name="connsiteX42" fmla="*/ 58153 w 643689"/>
                <a:gd name="connsiteY42" fmla="*/ 32084 h 218574"/>
                <a:gd name="connsiteX43" fmla="*/ 86226 w 643689"/>
                <a:gd name="connsiteY43" fmla="*/ 70184 h 218574"/>
                <a:gd name="connsiteX44" fmla="*/ 106279 w 643689"/>
                <a:gd name="connsiteY44" fmla="*/ 54142 h 218574"/>
                <a:gd name="connsiteX45" fmla="*/ 164432 w 643689"/>
                <a:gd name="connsiteY45" fmla="*/ 48126 h 218574"/>
                <a:gd name="connsiteX46" fmla="*/ 212558 w 643689"/>
                <a:gd name="connsiteY46" fmla="*/ 20053 h 218574"/>
                <a:gd name="connsiteX47" fmla="*/ 252663 w 643689"/>
                <a:gd name="connsiteY47" fmla="*/ 12031 h 218574"/>
                <a:gd name="connsiteX48" fmla="*/ 300789 w 643689"/>
                <a:gd name="connsiteY48" fmla="*/ 0 h 218574"/>
                <a:gd name="connsiteX49" fmla="*/ 338889 w 643689"/>
                <a:gd name="connsiteY49" fmla="*/ 62164 h 218574"/>
                <a:gd name="connsiteX0" fmla="*/ 338889 w 643689"/>
                <a:gd name="connsiteY0" fmla="*/ 62164 h 218574"/>
                <a:gd name="connsiteX1" fmla="*/ 368968 w 643689"/>
                <a:gd name="connsiteY1" fmla="*/ 46120 h 218574"/>
                <a:gd name="connsiteX2" fmla="*/ 397042 w 643689"/>
                <a:gd name="connsiteY2" fmla="*/ 34089 h 218574"/>
                <a:gd name="connsiteX3" fmla="*/ 431132 w 643689"/>
                <a:gd name="connsiteY3" fmla="*/ 28074 h 218574"/>
                <a:gd name="connsiteX4" fmla="*/ 479258 w 643689"/>
                <a:gd name="connsiteY4" fmla="*/ 26068 h 218574"/>
                <a:gd name="connsiteX5" fmla="*/ 577516 w 643689"/>
                <a:gd name="connsiteY5" fmla="*/ 90237 h 218574"/>
                <a:gd name="connsiteX6" fmla="*/ 617621 w 643689"/>
                <a:gd name="connsiteY6" fmla="*/ 152400 h 218574"/>
                <a:gd name="connsiteX7" fmla="*/ 605589 w 643689"/>
                <a:gd name="connsiteY7" fmla="*/ 168442 h 218574"/>
                <a:gd name="connsiteX8" fmla="*/ 643689 w 643689"/>
                <a:gd name="connsiteY8" fmla="*/ 188495 h 218574"/>
                <a:gd name="connsiteX9" fmla="*/ 621632 w 643689"/>
                <a:gd name="connsiteY9" fmla="*/ 200526 h 218574"/>
                <a:gd name="connsiteX10" fmla="*/ 557463 w 643689"/>
                <a:gd name="connsiteY10" fmla="*/ 176463 h 218574"/>
                <a:gd name="connsiteX11" fmla="*/ 485274 w 643689"/>
                <a:gd name="connsiteY11" fmla="*/ 170447 h 218574"/>
                <a:gd name="connsiteX12" fmla="*/ 509337 w 643689"/>
                <a:gd name="connsiteY12" fmla="*/ 200526 h 218574"/>
                <a:gd name="connsiteX13" fmla="*/ 547437 w 643689"/>
                <a:gd name="connsiteY13" fmla="*/ 204537 h 218574"/>
                <a:gd name="connsiteX14" fmla="*/ 493295 w 643689"/>
                <a:gd name="connsiteY14" fmla="*/ 218574 h 218574"/>
                <a:gd name="connsiteX15" fmla="*/ 465221 w 643689"/>
                <a:gd name="connsiteY15" fmla="*/ 180474 h 218574"/>
                <a:gd name="connsiteX16" fmla="*/ 395037 w 643689"/>
                <a:gd name="connsiteY16" fmla="*/ 184484 h 218574"/>
                <a:gd name="connsiteX17" fmla="*/ 385011 w 643689"/>
                <a:gd name="connsiteY17" fmla="*/ 164431 h 218574"/>
                <a:gd name="connsiteX18" fmla="*/ 378995 w 643689"/>
                <a:gd name="connsiteY18" fmla="*/ 132347 h 218574"/>
                <a:gd name="connsiteX19" fmla="*/ 401053 w 643689"/>
                <a:gd name="connsiteY19" fmla="*/ 118310 h 218574"/>
                <a:gd name="connsiteX20" fmla="*/ 352926 w 643689"/>
                <a:gd name="connsiteY20" fmla="*/ 86226 h 218574"/>
                <a:gd name="connsiteX21" fmla="*/ 326858 w 643689"/>
                <a:gd name="connsiteY21" fmla="*/ 116305 h 218574"/>
                <a:gd name="connsiteX22" fmla="*/ 350921 w 643689"/>
                <a:gd name="connsiteY22" fmla="*/ 144379 h 218574"/>
                <a:gd name="connsiteX23" fmla="*/ 356937 w 643689"/>
                <a:gd name="connsiteY23" fmla="*/ 168442 h 218574"/>
                <a:gd name="connsiteX24" fmla="*/ 336884 w 643689"/>
                <a:gd name="connsiteY24" fmla="*/ 168442 h 218574"/>
                <a:gd name="connsiteX25" fmla="*/ 312821 w 643689"/>
                <a:gd name="connsiteY25" fmla="*/ 190500 h 218574"/>
                <a:gd name="connsiteX26" fmla="*/ 284747 w 643689"/>
                <a:gd name="connsiteY26" fmla="*/ 188495 h 218574"/>
                <a:gd name="connsiteX27" fmla="*/ 282742 w 643689"/>
                <a:gd name="connsiteY27" fmla="*/ 162426 h 218574"/>
                <a:gd name="connsiteX28" fmla="*/ 322847 w 643689"/>
                <a:gd name="connsiteY28" fmla="*/ 154405 h 218574"/>
                <a:gd name="connsiteX29" fmla="*/ 306805 w 643689"/>
                <a:gd name="connsiteY29" fmla="*/ 132347 h 218574"/>
                <a:gd name="connsiteX30" fmla="*/ 320842 w 643689"/>
                <a:gd name="connsiteY30" fmla="*/ 118310 h 218574"/>
                <a:gd name="connsiteX31" fmla="*/ 292768 w 643689"/>
                <a:gd name="connsiteY31" fmla="*/ 114300 h 218574"/>
                <a:gd name="connsiteX32" fmla="*/ 290763 w 643689"/>
                <a:gd name="connsiteY32" fmla="*/ 138363 h 218574"/>
                <a:gd name="connsiteX33" fmla="*/ 272716 w 643689"/>
                <a:gd name="connsiteY33" fmla="*/ 156410 h 218574"/>
                <a:gd name="connsiteX34" fmla="*/ 238626 w 643689"/>
                <a:gd name="connsiteY34" fmla="*/ 138363 h 218574"/>
                <a:gd name="connsiteX35" fmla="*/ 200526 w 643689"/>
                <a:gd name="connsiteY35" fmla="*/ 118310 h 218574"/>
                <a:gd name="connsiteX36" fmla="*/ 198521 w 643689"/>
                <a:gd name="connsiteY36" fmla="*/ 104274 h 218574"/>
                <a:gd name="connsiteX37" fmla="*/ 168442 w 643689"/>
                <a:gd name="connsiteY37" fmla="*/ 112295 h 218574"/>
                <a:gd name="connsiteX38" fmla="*/ 142374 w 643689"/>
                <a:gd name="connsiteY38" fmla="*/ 106279 h 218574"/>
                <a:gd name="connsiteX39" fmla="*/ 100263 w 643689"/>
                <a:gd name="connsiteY39" fmla="*/ 108284 h 218574"/>
                <a:gd name="connsiteX40" fmla="*/ 80211 w 643689"/>
                <a:gd name="connsiteY40" fmla="*/ 94247 h 218574"/>
                <a:gd name="connsiteX41" fmla="*/ 44116 w 643689"/>
                <a:gd name="connsiteY41" fmla="*/ 68179 h 218574"/>
                <a:gd name="connsiteX42" fmla="*/ 0 w 643689"/>
                <a:gd name="connsiteY42" fmla="*/ 26068 h 218574"/>
                <a:gd name="connsiteX43" fmla="*/ 58153 w 643689"/>
                <a:gd name="connsiteY43" fmla="*/ 32084 h 218574"/>
                <a:gd name="connsiteX44" fmla="*/ 86226 w 643689"/>
                <a:gd name="connsiteY44" fmla="*/ 70184 h 218574"/>
                <a:gd name="connsiteX45" fmla="*/ 106279 w 643689"/>
                <a:gd name="connsiteY45" fmla="*/ 54142 h 218574"/>
                <a:gd name="connsiteX46" fmla="*/ 164432 w 643689"/>
                <a:gd name="connsiteY46" fmla="*/ 48126 h 218574"/>
                <a:gd name="connsiteX47" fmla="*/ 212558 w 643689"/>
                <a:gd name="connsiteY47" fmla="*/ 20053 h 218574"/>
                <a:gd name="connsiteX48" fmla="*/ 252663 w 643689"/>
                <a:gd name="connsiteY48" fmla="*/ 12031 h 218574"/>
                <a:gd name="connsiteX49" fmla="*/ 300789 w 643689"/>
                <a:gd name="connsiteY49" fmla="*/ 0 h 218574"/>
                <a:gd name="connsiteX50" fmla="*/ 338889 w 643689"/>
                <a:gd name="connsiteY50" fmla="*/ 62164 h 218574"/>
                <a:gd name="connsiteX0" fmla="*/ 338889 w 643689"/>
                <a:gd name="connsiteY0" fmla="*/ 62164 h 218574"/>
                <a:gd name="connsiteX1" fmla="*/ 372979 w 643689"/>
                <a:gd name="connsiteY1" fmla="*/ 42110 h 218574"/>
                <a:gd name="connsiteX2" fmla="*/ 397042 w 643689"/>
                <a:gd name="connsiteY2" fmla="*/ 34089 h 218574"/>
                <a:gd name="connsiteX3" fmla="*/ 431132 w 643689"/>
                <a:gd name="connsiteY3" fmla="*/ 28074 h 218574"/>
                <a:gd name="connsiteX4" fmla="*/ 479258 w 643689"/>
                <a:gd name="connsiteY4" fmla="*/ 26068 h 218574"/>
                <a:gd name="connsiteX5" fmla="*/ 577516 w 643689"/>
                <a:gd name="connsiteY5" fmla="*/ 90237 h 218574"/>
                <a:gd name="connsiteX6" fmla="*/ 617621 w 643689"/>
                <a:gd name="connsiteY6" fmla="*/ 152400 h 218574"/>
                <a:gd name="connsiteX7" fmla="*/ 605589 w 643689"/>
                <a:gd name="connsiteY7" fmla="*/ 168442 h 218574"/>
                <a:gd name="connsiteX8" fmla="*/ 643689 w 643689"/>
                <a:gd name="connsiteY8" fmla="*/ 188495 h 218574"/>
                <a:gd name="connsiteX9" fmla="*/ 621632 w 643689"/>
                <a:gd name="connsiteY9" fmla="*/ 200526 h 218574"/>
                <a:gd name="connsiteX10" fmla="*/ 557463 w 643689"/>
                <a:gd name="connsiteY10" fmla="*/ 176463 h 218574"/>
                <a:gd name="connsiteX11" fmla="*/ 485274 w 643689"/>
                <a:gd name="connsiteY11" fmla="*/ 170447 h 218574"/>
                <a:gd name="connsiteX12" fmla="*/ 509337 w 643689"/>
                <a:gd name="connsiteY12" fmla="*/ 200526 h 218574"/>
                <a:gd name="connsiteX13" fmla="*/ 547437 w 643689"/>
                <a:gd name="connsiteY13" fmla="*/ 204537 h 218574"/>
                <a:gd name="connsiteX14" fmla="*/ 493295 w 643689"/>
                <a:gd name="connsiteY14" fmla="*/ 218574 h 218574"/>
                <a:gd name="connsiteX15" fmla="*/ 465221 w 643689"/>
                <a:gd name="connsiteY15" fmla="*/ 180474 h 218574"/>
                <a:gd name="connsiteX16" fmla="*/ 395037 w 643689"/>
                <a:gd name="connsiteY16" fmla="*/ 184484 h 218574"/>
                <a:gd name="connsiteX17" fmla="*/ 385011 w 643689"/>
                <a:gd name="connsiteY17" fmla="*/ 164431 h 218574"/>
                <a:gd name="connsiteX18" fmla="*/ 378995 w 643689"/>
                <a:gd name="connsiteY18" fmla="*/ 132347 h 218574"/>
                <a:gd name="connsiteX19" fmla="*/ 401053 w 643689"/>
                <a:gd name="connsiteY19" fmla="*/ 118310 h 218574"/>
                <a:gd name="connsiteX20" fmla="*/ 352926 w 643689"/>
                <a:gd name="connsiteY20" fmla="*/ 86226 h 218574"/>
                <a:gd name="connsiteX21" fmla="*/ 326858 w 643689"/>
                <a:gd name="connsiteY21" fmla="*/ 116305 h 218574"/>
                <a:gd name="connsiteX22" fmla="*/ 350921 w 643689"/>
                <a:gd name="connsiteY22" fmla="*/ 144379 h 218574"/>
                <a:gd name="connsiteX23" fmla="*/ 356937 w 643689"/>
                <a:gd name="connsiteY23" fmla="*/ 168442 h 218574"/>
                <a:gd name="connsiteX24" fmla="*/ 336884 w 643689"/>
                <a:gd name="connsiteY24" fmla="*/ 168442 h 218574"/>
                <a:gd name="connsiteX25" fmla="*/ 312821 w 643689"/>
                <a:gd name="connsiteY25" fmla="*/ 190500 h 218574"/>
                <a:gd name="connsiteX26" fmla="*/ 284747 w 643689"/>
                <a:gd name="connsiteY26" fmla="*/ 188495 h 218574"/>
                <a:gd name="connsiteX27" fmla="*/ 282742 w 643689"/>
                <a:gd name="connsiteY27" fmla="*/ 162426 h 218574"/>
                <a:gd name="connsiteX28" fmla="*/ 322847 w 643689"/>
                <a:gd name="connsiteY28" fmla="*/ 154405 h 218574"/>
                <a:gd name="connsiteX29" fmla="*/ 306805 w 643689"/>
                <a:gd name="connsiteY29" fmla="*/ 132347 h 218574"/>
                <a:gd name="connsiteX30" fmla="*/ 320842 w 643689"/>
                <a:gd name="connsiteY30" fmla="*/ 118310 h 218574"/>
                <a:gd name="connsiteX31" fmla="*/ 292768 w 643689"/>
                <a:gd name="connsiteY31" fmla="*/ 114300 h 218574"/>
                <a:gd name="connsiteX32" fmla="*/ 290763 w 643689"/>
                <a:gd name="connsiteY32" fmla="*/ 138363 h 218574"/>
                <a:gd name="connsiteX33" fmla="*/ 272716 w 643689"/>
                <a:gd name="connsiteY33" fmla="*/ 156410 h 218574"/>
                <a:gd name="connsiteX34" fmla="*/ 238626 w 643689"/>
                <a:gd name="connsiteY34" fmla="*/ 138363 h 218574"/>
                <a:gd name="connsiteX35" fmla="*/ 200526 w 643689"/>
                <a:gd name="connsiteY35" fmla="*/ 118310 h 218574"/>
                <a:gd name="connsiteX36" fmla="*/ 198521 w 643689"/>
                <a:gd name="connsiteY36" fmla="*/ 104274 h 218574"/>
                <a:gd name="connsiteX37" fmla="*/ 168442 w 643689"/>
                <a:gd name="connsiteY37" fmla="*/ 112295 h 218574"/>
                <a:gd name="connsiteX38" fmla="*/ 142374 w 643689"/>
                <a:gd name="connsiteY38" fmla="*/ 106279 h 218574"/>
                <a:gd name="connsiteX39" fmla="*/ 100263 w 643689"/>
                <a:gd name="connsiteY39" fmla="*/ 108284 h 218574"/>
                <a:gd name="connsiteX40" fmla="*/ 80211 w 643689"/>
                <a:gd name="connsiteY40" fmla="*/ 94247 h 218574"/>
                <a:gd name="connsiteX41" fmla="*/ 44116 w 643689"/>
                <a:gd name="connsiteY41" fmla="*/ 68179 h 218574"/>
                <a:gd name="connsiteX42" fmla="*/ 0 w 643689"/>
                <a:gd name="connsiteY42" fmla="*/ 26068 h 218574"/>
                <a:gd name="connsiteX43" fmla="*/ 58153 w 643689"/>
                <a:gd name="connsiteY43" fmla="*/ 32084 h 218574"/>
                <a:gd name="connsiteX44" fmla="*/ 86226 w 643689"/>
                <a:gd name="connsiteY44" fmla="*/ 70184 h 218574"/>
                <a:gd name="connsiteX45" fmla="*/ 106279 w 643689"/>
                <a:gd name="connsiteY45" fmla="*/ 54142 h 218574"/>
                <a:gd name="connsiteX46" fmla="*/ 164432 w 643689"/>
                <a:gd name="connsiteY46" fmla="*/ 48126 h 218574"/>
                <a:gd name="connsiteX47" fmla="*/ 212558 w 643689"/>
                <a:gd name="connsiteY47" fmla="*/ 20053 h 218574"/>
                <a:gd name="connsiteX48" fmla="*/ 252663 w 643689"/>
                <a:gd name="connsiteY48" fmla="*/ 12031 h 218574"/>
                <a:gd name="connsiteX49" fmla="*/ 300789 w 643689"/>
                <a:gd name="connsiteY49" fmla="*/ 0 h 218574"/>
                <a:gd name="connsiteX50" fmla="*/ 338889 w 643689"/>
                <a:gd name="connsiteY50" fmla="*/ 62164 h 218574"/>
                <a:gd name="connsiteX0" fmla="*/ 344604 w 643689"/>
                <a:gd name="connsiteY0" fmla="*/ 52639 h 218574"/>
                <a:gd name="connsiteX1" fmla="*/ 372979 w 643689"/>
                <a:gd name="connsiteY1" fmla="*/ 42110 h 218574"/>
                <a:gd name="connsiteX2" fmla="*/ 397042 w 643689"/>
                <a:gd name="connsiteY2" fmla="*/ 34089 h 218574"/>
                <a:gd name="connsiteX3" fmla="*/ 431132 w 643689"/>
                <a:gd name="connsiteY3" fmla="*/ 28074 h 218574"/>
                <a:gd name="connsiteX4" fmla="*/ 479258 w 643689"/>
                <a:gd name="connsiteY4" fmla="*/ 26068 h 218574"/>
                <a:gd name="connsiteX5" fmla="*/ 577516 w 643689"/>
                <a:gd name="connsiteY5" fmla="*/ 90237 h 218574"/>
                <a:gd name="connsiteX6" fmla="*/ 617621 w 643689"/>
                <a:gd name="connsiteY6" fmla="*/ 152400 h 218574"/>
                <a:gd name="connsiteX7" fmla="*/ 605589 w 643689"/>
                <a:gd name="connsiteY7" fmla="*/ 168442 h 218574"/>
                <a:gd name="connsiteX8" fmla="*/ 643689 w 643689"/>
                <a:gd name="connsiteY8" fmla="*/ 188495 h 218574"/>
                <a:gd name="connsiteX9" fmla="*/ 621632 w 643689"/>
                <a:gd name="connsiteY9" fmla="*/ 200526 h 218574"/>
                <a:gd name="connsiteX10" fmla="*/ 557463 w 643689"/>
                <a:gd name="connsiteY10" fmla="*/ 176463 h 218574"/>
                <a:gd name="connsiteX11" fmla="*/ 485274 w 643689"/>
                <a:gd name="connsiteY11" fmla="*/ 170447 h 218574"/>
                <a:gd name="connsiteX12" fmla="*/ 509337 w 643689"/>
                <a:gd name="connsiteY12" fmla="*/ 200526 h 218574"/>
                <a:gd name="connsiteX13" fmla="*/ 547437 w 643689"/>
                <a:gd name="connsiteY13" fmla="*/ 204537 h 218574"/>
                <a:gd name="connsiteX14" fmla="*/ 493295 w 643689"/>
                <a:gd name="connsiteY14" fmla="*/ 218574 h 218574"/>
                <a:gd name="connsiteX15" fmla="*/ 465221 w 643689"/>
                <a:gd name="connsiteY15" fmla="*/ 180474 h 218574"/>
                <a:gd name="connsiteX16" fmla="*/ 395037 w 643689"/>
                <a:gd name="connsiteY16" fmla="*/ 184484 h 218574"/>
                <a:gd name="connsiteX17" fmla="*/ 385011 w 643689"/>
                <a:gd name="connsiteY17" fmla="*/ 164431 h 218574"/>
                <a:gd name="connsiteX18" fmla="*/ 378995 w 643689"/>
                <a:gd name="connsiteY18" fmla="*/ 132347 h 218574"/>
                <a:gd name="connsiteX19" fmla="*/ 401053 w 643689"/>
                <a:gd name="connsiteY19" fmla="*/ 118310 h 218574"/>
                <a:gd name="connsiteX20" fmla="*/ 352926 w 643689"/>
                <a:gd name="connsiteY20" fmla="*/ 86226 h 218574"/>
                <a:gd name="connsiteX21" fmla="*/ 326858 w 643689"/>
                <a:gd name="connsiteY21" fmla="*/ 116305 h 218574"/>
                <a:gd name="connsiteX22" fmla="*/ 350921 w 643689"/>
                <a:gd name="connsiteY22" fmla="*/ 144379 h 218574"/>
                <a:gd name="connsiteX23" fmla="*/ 356937 w 643689"/>
                <a:gd name="connsiteY23" fmla="*/ 168442 h 218574"/>
                <a:gd name="connsiteX24" fmla="*/ 336884 w 643689"/>
                <a:gd name="connsiteY24" fmla="*/ 168442 h 218574"/>
                <a:gd name="connsiteX25" fmla="*/ 312821 w 643689"/>
                <a:gd name="connsiteY25" fmla="*/ 190500 h 218574"/>
                <a:gd name="connsiteX26" fmla="*/ 284747 w 643689"/>
                <a:gd name="connsiteY26" fmla="*/ 188495 h 218574"/>
                <a:gd name="connsiteX27" fmla="*/ 282742 w 643689"/>
                <a:gd name="connsiteY27" fmla="*/ 162426 h 218574"/>
                <a:gd name="connsiteX28" fmla="*/ 322847 w 643689"/>
                <a:gd name="connsiteY28" fmla="*/ 154405 h 218574"/>
                <a:gd name="connsiteX29" fmla="*/ 306805 w 643689"/>
                <a:gd name="connsiteY29" fmla="*/ 132347 h 218574"/>
                <a:gd name="connsiteX30" fmla="*/ 320842 w 643689"/>
                <a:gd name="connsiteY30" fmla="*/ 118310 h 218574"/>
                <a:gd name="connsiteX31" fmla="*/ 292768 w 643689"/>
                <a:gd name="connsiteY31" fmla="*/ 114300 h 218574"/>
                <a:gd name="connsiteX32" fmla="*/ 290763 w 643689"/>
                <a:gd name="connsiteY32" fmla="*/ 138363 h 218574"/>
                <a:gd name="connsiteX33" fmla="*/ 272716 w 643689"/>
                <a:gd name="connsiteY33" fmla="*/ 156410 h 218574"/>
                <a:gd name="connsiteX34" fmla="*/ 238626 w 643689"/>
                <a:gd name="connsiteY34" fmla="*/ 138363 h 218574"/>
                <a:gd name="connsiteX35" fmla="*/ 200526 w 643689"/>
                <a:gd name="connsiteY35" fmla="*/ 118310 h 218574"/>
                <a:gd name="connsiteX36" fmla="*/ 198521 w 643689"/>
                <a:gd name="connsiteY36" fmla="*/ 104274 h 218574"/>
                <a:gd name="connsiteX37" fmla="*/ 168442 w 643689"/>
                <a:gd name="connsiteY37" fmla="*/ 112295 h 218574"/>
                <a:gd name="connsiteX38" fmla="*/ 142374 w 643689"/>
                <a:gd name="connsiteY38" fmla="*/ 106279 h 218574"/>
                <a:gd name="connsiteX39" fmla="*/ 100263 w 643689"/>
                <a:gd name="connsiteY39" fmla="*/ 108284 h 218574"/>
                <a:gd name="connsiteX40" fmla="*/ 80211 w 643689"/>
                <a:gd name="connsiteY40" fmla="*/ 94247 h 218574"/>
                <a:gd name="connsiteX41" fmla="*/ 44116 w 643689"/>
                <a:gd name="connsiteY41" fmla="*/ 68179 h 218574"/>
                <a:gd name="connsiteX42" fmla="*/ 0 w 643689"/>
                <a:gd name="connsiteY42" fmla="*/ 26068 h 218574"/>
                <a:gd name="connsiteX43" fmla="*/ 58153 w 643689"/>
                <a:gd name="connsiteY43" fmla="*/ 32084 h 218574"/>
                <a:gd name="connsiteX44" fmla="*/ 86226 w 643689"/>
                <a:gd name="connsiteY44" fmla="*/ 70184 h 218574"/>
                <a:gd name="connsiteX45" fmla="*/ 106279 w 643689"/>
                <a:gd name="connsiteY45" fmla="*/ 54142 h 218574"/>
                <a:gd name="connsiteX46" fmla="*/ 164432 w 643689"/>
                <a:gd name="connsiteY46" fmla="*/ 48126 h 218574"/>
                <a:gd name="connsiteX47" fmla="*/ 212558 w 643689"/>
                <a:gd name="connsiteY47" fmla="*/ 20053 h 218574"/>
                <a:gd name="connsiteX48" fmla="*/ 252663 w 643689"/>
                <a:gd name="connsiteY48" fmla="*/ 12031 h 218574"/>
                <a:gd name="connsiteX49" fmla="*/ 300789 w 643689"/>
                <a:gd name="connsiteY49" fmla="*/ 0 h 218574"/>
                <a:gd name="connsiteX50" fmla="*/ 344604 w 643689"/>
                <a:gd name="connsiteY50" fmla="*/ 52639 h 218574"/>
                <a:gd name="connsiteX0" fmla="*/ 344604 w 643689"/>
                <a:gd name="connsiteY0" fmla="*/ 52639 h 218574"/>
                <a:gd name="connsiteX1" fmla="*/ 372979 w 643689"/>
                <a:gd name="connsiteY1" fmla="*/ 200 h 218574"/>
                <a:gd name="connsiteX2" fmla="*/ 397042 w 643689"/>
                <a:gd name="connsiteY2" fmla="*/ 34089 h 218574"/>
                <a:gd name="connsiteX3" fmla="*/ 431132 w 643689"/>
                <a:gd name="connsiteY3" fmla="*/ 28074 h 218574"/>
                <a:gd name="connsiteX4" fmla="*/ 479258 w 643689"/>
                <a:gd name="connsiteY4" fmla="*/ 26068 h 218574"/>
                <a:gd name="connsiteX5" fmla="*/ 577516 w 643689"/>
                <a:gd name="connsiteY5" fmla="*/ 90237 h 218574"/>
                <a:gd name="connsiteX6" fmla="*/ 617621 w 643689"/>
                <a:gd name="connsiteY6" fmla="*/ 152400 h 218574"/>
                <a:gd name="connsiteX7" fmla="*/ 605589 w 643689"/>
                <a:gd name="connsiteY7" fmla="*/ 168442 h 218574"/>
                <a:gd name="connsiteX8" fmla="*/ 643689 w 643689"/>
                <a:gd name="connsiteY8" fmla="*/ 188495 h 218574"/>
                <a:gd name="connsiteX9" fmla="*/ 621632 w 643689"/>
                <a:gd name="connsiteY9" fmla="*/ 200526 h 218574"/>
                <a:gd name="connsiteX10" fmla="*/ 557463 w 643689"/>
                <a:gd name="connsiteY10" fmla="*/ 176463 h 218574"/>
                <a:gd name="connsiteX11" fmla="*/ 485274 w 643689"/>
                <a:gd name="connsiteY11" fmla="*/ 170447 h 218574"/>
                <a:gd name="connsiteX12" fmla="*/ 509337 w 643689"/>
                <a:gd name="connsiteY12" fmla="*/ 200526 h 218574"/>
                <a:gd name="connsiteX13" fmla="*/ 547437 w 643689"/>
                <a:gd name="connsiteY13" fmla="*/ 204537 h 218574"/>
                <a:gd name="connsiteX14" fmla="*/ 493295 w 643689"/>
                <a:gd name="connsiteY14" fmla="*/ 218574 h 218574"/>
                <a:gd name="connsiteX15" fmla="*/ 465221 w 643689"/>
                <a:gd name="connsiteY15" fmla="*/ 180474 h 218574"/>
                <a:gd name="connsiteX16" fmla="*/ 395037 w 643689"/>
                <a:gd name="connsiteY16" fmla="*/ 184484 h 218574"/>
                <a:gd name="connsiteX17" fmla="*/ 385011 w 643689"/>
                <a:gd name="connsiteY17" fmla="*/ 164431 h 218574"/>
                <a:gd name="connsiteX18" fmla="*/ 378995 w 643689"/>
                <a:gd name="connsiteY18" fmla="*/ 132347 h 218574"/>
                <a:gd name="connsiteX19" fmla="*/ 401053 w 643689"/>
                <a:gd name="connsiteY19" fmla="*/ 118310 h 218574"/>
                <a:gd name="connsiteX20" fmla="*/ 352926 w 643689"/>
                <a:gd name="connsiteY20" fmla="*/ 86226 h 218574"/>
                <a:gd name="connsiteX21" fmla="*/ 326858 w 643689"/>
                <a:gd name="connsiteY21" fmla="*/ 116305 h 218574"/>
                <a:gd name="connsiteX22" fmla="*/ 350921 w 643689"/>
                <a:gd name="connsiteY22" fmla="*/ 144379 h 218574"/>
                <a:gd name="connsiteX23" fmla="*/ 356937 w 643689"/>
                <a:gd name="connsiteY23" fmla="*/ 168442 h 218574"/>
                <a:gd name="connsiteX24" fmla="*/ 336884 w 643689"/>
                <a:gd name="connsiteY24" fmla="*/ 168442 h 218574"/>
                <a:gd name="connsiteX25" fmla="*/ 312821 w 643689"/>
                <a:gd name="connsiteY25" fmla="*/ 190500 h 218574"/>
                <a:gd name="connsiteX26" fmla="*/ 284747 w 643689"/>
                <a:gd name="connsiteY26" fmla="*/ 188495 h 218574"/>
                <a:gd name="connsiteX27" fmla="*/ 282742 w 643689"/>
                <a:gd name="connsiteY27" fmla="*/ 162426 h 218574"/>
                <a:gd name="connsiteX28" fmla="*/ 322847 w 643689"/>
                <a:gd name="connsiteY28" fmla="*/ 154405 h 218574"/>
                <a:gd name="connsiteX29" fmla="*/ 306805 w 643689"/>
                <a:gd name="connsiteY29" fmla="*/ 132347 h 218574"/>
                <a:gd name="connsiteX30" fmla="*/ 320842 w 643689"/>
                <a:gd name="connsiteY30" fmla="*/ 118310 h 218574"/>
                <a:gd name="connsiteX31" fmla="*/ 292768 w 643689"/>
                <a:gd name="connsiteY31" fmla="*/ 114300 h 218574"/>
                <a:gd name="connsiteX32" fmla="*/ 290763 w 643689"/>
                <a:gd name="connsiteY32" fmla="*/ 138363 h 218574"/>
                <a:gd name="connsiteX33" fmla="*/ 272716 w 643689"/>
                <a:gd name="connsiteY33" fmla="*/ 156410 h 218574"/>
                <a:gd name="connsiteX34" fmla="*/ 238626 w 643689"/>
                <a:gd name="connsiteY34" fmla="*/ 138363 h 218574"/>
                <a:gd name="connsiteX35" fmla="*/ 200526 w 643689"/>
                <a:gd name="connsiteY35" fmla="*/ 118310 h 218574"/>
                <a:gd name="connsiteX36" fmla="*/ 198521 w 643689"/>
                <a:gd name="connsiteY36" fmla="*/ 104274 h 218574"/>
                <a:gd name="connsiteX37" fmla="*/ 168442 w 643689"/>
                <a:gd name="connsiteY37" fmla="*/ 112295 h 218574"/>
                <a:gd name="connsiteX38" fmla="*/ 142374 w 643689"/>
                <a:gd name="connsiteY38" fmla="*/ 106279 h 218574"/>
                <a:gd name="connsiteX39" fmla="*/ 100263 w 643689"/>
                <a:gd name="connsiteY39" fmla="*/ 108284 h 218574"/>
                <a:gd name="connsiteX40" fmla="*/ 80211 w 643689"/>
                <a:gd name="connsiteY40" fmla="*/ 94247 h 218574"/>
                <a:gd name="connsiteX41" fmla="*/ 44116 w 643689"/>
                <a:gd name="connsiteY41" fmla="*/ 68179 h 218574"/>
                <a:gd name="connsiteX42" fmla="*/ 0 w 643689"/>
                <a:gd name="connsiteY42" fmla="*/ 26068 h 218574"/>
                <a:gd name="connsiteX43" fmla="*/ 58153 w 643689"/>
                <a:gd name="connsiteY43" fmla="*/ 32084 h 218574"/>
                <a:gd name="connsiteX44" fmla="*/ 86226 w 643689"/>
                <a:gd name="connsiteY44" fmla="*/ 70184 h 218574"/>
                <a:gd name="connsiteX45" fmla="*/ 106279 w 643689"/>
                <a:gd name="connsiteY45" fmla="*/ 54142 h 218574"/>
                <a:gd name="connsiteX46" fmla="*/ 164432 w 643689"/>
                <a:gd name="connsiteY46" fmla="*/ 48126 h 218574"/>
                <a:gd name="connsiteX47" fmla="*/ 212558 w 643689"/>
                <a:gd name="connsiteY47" fmla="*/ 20053 h 218574"/>
                <a:gd name="connsiteX48" fmla="*/ 252663 w 643689"/>
                <a:gd name="connsiteY48" fmla="*/ 12031 h 218574"/>
                <a:gd name="connsiteX49" fmla="*/ 300789 w 643689"/>
                <a:gd name="connsiteY49" fmla="*/ 0 h 218574"/>
                <a:gd name="connsiteX50" fmla="*/ 344604 w 643689"/>
                <a:gd name="connsiteY50" fmla="*/ 52639 h 21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643689" h="218574">
                  <a:moveTo>
                    <a:pt x="344604" y="52639"/>
                  </a:moveTo>
                  <a:lnTo>
                    <a:pt x="372979" y="200"/>
                  </a:lnTo>
                  <a:lnTo>
                    <a:pt x="397042" y="34089"/>
                  </a:lnTo>
                  <a:lnTo>
                    <a:pt x="431132" y="28074"/>
                  </a:lnTo>
                  <a:lnTo>
                    <a:pt x="479258" y="26068"/>
                  </a:lnTo>
                  <a:lnTo>
                    <a:pt x="577516" y="90237"/>
                  </a:lnTo>
                  <a:lnTo>
                    <a:pt x="617621" y="152400"/>
                  </a:lnTo>
                  <a:lnTo>
                    <a:pt x="605589" y="168442"/>
                  </a:lnTo>
                  <a:lnTo>
                    <a:pt x="643689" y="188495"/>
                  </a:lnTo>
                  <a:lnTo>
                    <a:pt x="621632" y="200526"/>
                  </a:lnTo>
                  <a:lnTo>
                    <a:pt x="557463" y="176463"/>
                  </a:lnTo>
                  <a:lnTo>
                    <a:pt x="485274" y="170447"/>
                  </a:lnTo>
                  <a:lnTo>
                    <a:pt x="509337" y="200526"/>
                  </a:lnTo>
                  <a:lnTo>
                    <a:pt x="547437" y="204537"/>
                  </a:lnTo>
                  <a:lnTo>
                    <a:pt x="493295" y="218574"/>
                  </a:lnTo>
                  <a:lnTo>
                    <a:pt x="465221" y="180474"/>
                  </a:lnTo>
                  <a:lnTo>
                    <a:pt x="395037" y="184484"/>
                  </a:lnTo>
                  <a:lnTo>
                    <a:pt x="385011" y="164431"/>
                  </a:lnTo>
                  <a:lnTo>
                    <a:pt x="378995" y="132347"/>
                  </a:lnTo>
                  <a:lnTo>
                    <a:pt x="401053" y="118310"/>
                  </a:lnTo>
                  <a:lnTo>
                    <a:pt x="352926" y="86226"/>
                  </a:lnTo>
                  <a:lnTo>
                    <a:pt x="326858" y="116305"/>
                  </a:lnTo>
                  <a:lnTo>
                    <a:pt x="350921" y="144379"/>
                  </a:lnTo>
                  <a:lnTo>
                    <a:pt x="356937" y="168442"/>
                  </a:lnTo>
                  <a:lnTo>
                    <a:pt x="336884" y="168442"/>
                  </a:lnTo>
                  <a:lnTo>
                    <a:pt x="312821" y="190500"/>
                  </a:lnTo>
                  <a:lnTo>
                    <a:pt x="284747" y="188495"/>
                  </a:lnTo>
                  <a:lnTo>
                    <a:pt x="282742" y="162426"/>
                  </a:lnTo>
                  <a:lnTo>
                    <a:pt x="322847" y="154405"/>
                  </a:lnTo>
                  <a:lnTo>
                    <a:pt x="306805" y="132347"/>
                  </a:lnTo>
                  <a:lnTo>
                    <a:pt x="320842" y="118310"/>
                  </a:lnTo>
                  <a:lnTo>
                    <a:pt x="292768" y="114300"/>
                  </a:lnTo>
                  <a:lnTo>
                    <a:pt x="290763" y="138363"/>
                  </a:lnTo>
                  <a:lnTo>
                    <a:pt x="272716" y="156410"/>
                  </a:lnTo>
                  <a:lnTo>
                    <a:pt x="238626" y="138363"/>
                  </a:lnTo>
                  <a:lnTo>
                    <a:pt x="200526" y="118310"/>
                  </a:lnTo>
                  <a:lnTo>
                    <a:pt x="198521" y="104274"/>
                  </a:lnTo>
                  <a:lnTo>
                    <a:pt x="168442" y="112295"/>
                  </a:lnTo>
                  <a:lnTo>
                    <a:pt x="142374" y="106279"/>
                  </a:lnTo>
                  <a:lnTo>
                    <a:pt x="100263" y="108284"/>
                  </a:lnTo>
                  <a:lnTo>
                    <a:pt x="80211" y="94247"/>
                  </a:lnTo>
                  <a:lnTo>
                    <a:pt x="44116" y="68179"/>
                  </a:lnTo>
                  <a:lnTo>
                    <a:pt x="0" y="26068"/>
                  </a:lnTo>
                  <a:lnTo>
                    <a:pt x="58153" y="32084"/>
                  </a:lnTo>
                  <a:lnTo>
                    <a:pt x="86226" y="70184"/>
                  </a:lnTo>
                  <a:lnTo>
                    <a:pt x="106279" y="54142"/>
                  </a:lnTo>
                  <a:lnTo>
                    <a:pt x="164432" y="48126"/>
                  </a:lnTo>
                  <a:lnTo>
                    <a:pt x="212558" y="20053"/>
                  </a:lnTo>
                  <a:lnTo>
                    <a:pt x="252663" y="12031"/>
                  </a:lnTo>
                  <a:lnTo>
                    <a:pt x="300789" y="0"/>
                  </a:lnTo>
                  <a:lnTo>
                    <a:pt x="344604" y="52639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D5204D9-031E-4A68-9A25-06C120DB893B}"/>
                </a:ext>
              </a:extLst>
            </p:cNvPr>
            <p:cNvSpPr/>
            <p:nvPr/>
          </p:nvSpPr>
          <p:spPr>
            <a:xfrm>
              <a:off x="10048874" y="5521270"/>
              <a:ext cx="44892" cy="74295"/>
            </a:xfrm>
            <a:custGeom>
              <a:avLst/>
              <a:gdLst>
                <a:gd name="connsiteX0" fmla="*/ 1905 w 40005"/>
                <a:gd name="connsiteY0" fmla="*/ 0 h 72390"/>
                <a:gd name="connsiteX1" fmla="*/ 0 w 40005"/>
                <a:gd name="connsiteY1" fmla="*/ 55245 h 72390"/>
                <a:gd name="connsiteX2" fmla="*/ 40005 w 40005"/>
                <a:gd name="connsiteY2" fmla="*/ 72390 h 72390"/>
                <a:gd name="connsiteX3" fmla="*/ 38100 w 40005"/>
                <a:gd name="connsiteY3" fmla="*/ 40005 h 72390"/>
                <a:gd name="connsiteX4" fmla="*/ 1905 w 40005"/>
                <a:gd name="connsiteY4" fmla="*/ 0 h 72390"/>
                <a:gd name="connsiteX0" fmla="*/ 1905 w 40005"/>
                <a:gd name="connsiteY0" fmla="*/ 0 h 72390"/>
                <a:gd name="connsiteX1" fmla="*/ 0 w 40005"/>
                <a:gd name="connsiteY1" fmla="*/ 55245 h 72390"/>
                <a:gd name="connsiteX2" fmla="*/ 40005 w 40005"/>
                <a:gd name="connsiteY2" fmla="*/ 72390 h 72390"/>
                <a:gd name="connsiteX3" fmla="*/ 38100 w 40005"/>
                <a:gd name="connsiteY3" fmla="*/ 40005 h 72390"/>
                <a:gd name="connsiteX4" fmla="*/ 17600 w 40005"/>
                <a:gd name="connsiteY4" fmla="*/ 17946 h 72390"/>
                <a:gd name="connsiteX5" fmla="*/ 1905 w 40005"/>
                <a:gd name="connsiteY5" fmla="*/ 0 h 72390"/>
                <a:gd name="connsiteX0" fmla="*/ 1905 w 40005"/>
                <a:gd name="connsiteY0" fmla="*/ 0 h 72390"/>
                <a:gd name="connsiteX1" fmla="*/ 0 w 40005"/>
                <a:gd name="connsiteY1" fmla="*/ 55245 h 72390"/>
                <a:gd name="connsiteX2" fmla="*/ 40005 w 40005"/>
                <a:gd name="connsiteY2" fmla="*/ 72390 h 72390"/>
                <a:gd name="connsiteX3" fmla="*/ 38100 w 40005"/>
                <a:gd name="connsiteY3" fmla="*/ 40005 h 72390"/>
                <a:gd name="connsiteX4" fmla="*/ 29030 w 40005"/>
                <a:gd name="connsiteY4" fmla="*/ 19851 h 72390"/>
                <a:gd name="connsiteX5" fmla="*/ 1905 w 40005"/>
                <a:gd name="connsiteY5" fmla="*/ 0 h 72390"/>
                <a:gd name="connsiteX0" fmla="*/ 0 w 45720"/>
                <a:gd name="connsiteY0" fmla="*/ 0 h 70485"/>
                <a:gd name="connsiteX1" fmla="*/ 5715 w 45720"/>
                <a:gd name="connsiteY1" fmla="*/ 53340 h 70485"/>
                <a:gd name="connsiteX2" fmla="*/ 45720 w 45720"/>
                <a:gd name="connsiteY2" fmla="*/ 70485 h 70485"/>
                <a:gd name="connsiteX3" fmla="*/ 43815 w 45720"/>
                <a:gd name="connsiteY3" fmla="*/ 38100 h 70485"/>
                <a:gd name="connsiteX4" fmla="*/ 34745 w 45720"/>
                <a:gd name="connsiteY4" fmla="*/ 17946 h 70485"/>
                <a:gd name="connsiteX5" fmla="*/ 0 w 45720"/>
                <a:gd name="connsiteY5" fmla="*/ 0 h 70485"/>
                <a:gd name="connsiteX0" fmla="*/ 0 w 45720"/>
                <a:gd name="connsiteY0" fmla="*/ 0 h 70485"/>
                <a:gd name="connsiteX1" fmla="*/ 2733 w 45720"/>
                <a:gd name="connsiteY1" fmla="*/ 21756 h 70485"/>
                <a:gd name="connsiteX2" fmla="*/ 5715 w 45720"/>
                <a:gd name="connsiteY2" fmla="*/ 53340 h 70485"/>
                <a:gd name="connsiteX3" fmla="*/ 45720 w 45720"/>
                <a:gd name="connsiteY3" fmla="*/ 70485 h 70485"/>
                <a:gd name="connsiteX4" fmla="*/ 43815 w 45720"/>
                <a:gd name="connsiteY4" fmla="*/ 38100 h 70485"/>
                <a:gd name="connsiteX5" fmla="*/ 34745 w 45720"/>
                <a:gd name="connsiteY5" fmla="*/ 17946 h 70485"/>
                <a:gd name="connsiteX6" fmla="*/ 0 w 45720"/>
                <a:gd name="connsiteY6" fmla="*/ 0 h 70485"/>
                <a:gd name="connsiteX0" fmla="*/ 0 w 45720"/>
                <a:gd name="connsiteY0" fmla="*/ 0 h 70485"/>
                <a:gd name="connsiteX1" fmla="*/ 2733 w 45720"/>
                <a:gd name="connsiteY1" fmla="*/ 21756 h 70485"/>
                <a:gd name="connsiteX2" fmla="*/ 5715 w 45720"/>
                <a:gd name="connsiteY2" fmla="*/ 53340 h 70485"/>
                <a:gd name="connsiteX3" fmla="*/ 45720 w 45720"/>
                <a:gd name="connsiteY3" fmla="*/ 70485 h 70485"/>
                <a:gd name="connsiteX4" fmla="*/ 43815 w 45720"/>
                <a:gd name="connsiteY4" fmla="*/ 38100 h 70485"/>
                <a:gd name="connsiteX5" fmla="*/ 34745 w 45720"/>
                <a:gd name="connsiteY5" fmla="*/ 17946 h 70485"/>
                <a:gd name="connsiteX6" fmla="*/ 17973 w 45720"/>
                <a:gd name="connsiteY6" fmla="*/ 8421 h 70485"/>
                <a:gd name="connsiteX7" fmla="*/ 0 w 45720"/>
                <a:gd name="connsiteY7" fmla="*/ 0 h 70485"/>
                <a:gd name="connsiteX0" fmla="*/ 0 w 45720"/>
                <a:gd name="connsiteY0" fmla="*/ 0 h 70485"/>
                <a:gd name="connsiteX1" fmla="*/ 2733 w 45720"/>
                <a:gd name="connsiteY1" fmla="*/ 21756 h 70485"/>
                <a:gd name="connsiteX2" fmla="*/ 5715 w 45720"/>
                <a:gd name="connsiteY2" fmla="*/ 53340 h 70485"/>
                <a:gd name="connsiteX3" fmla="*/ 45720 w 45720"/>
                <a:gd name="connsiteY3" fmla="*/ 70485 h 70485"/>
                <a:gd name="connsiteX4" fmla="*/ 43815 w 45720"/>
                <a:gd name="connsiteY4" fmla="*/ 38100 h 70485"/>
                <a:gd name="connsiteX5" fmla="*/ 34745 w 45720"/>
                <a:gd name="connsiteY5" fmla="*/ 17946 h 70485"/>
                <a:gd name="connsiteX6" fmla="*/ 29403 w 45720"/>
                <a:gd name="connsiteY6" fmla="*/ 12231 h 70485"/>
                <a:gd name="connsiteX7" fmla="*/ 0 w 45720"/>
                <a:gd name="connsiteY7" fmla="*/ 0 h 70485"/>
                <a:gd name="connsiteX0" fmla="*/ 10602 w 42987"/>
                <a:gd name="connsiteY0" fmla="*/ 0 h 74295"/>
                <a:gd name="connsiteX1" fmla="*/ 0 w 42987"/>
                <a:gd name="connsiteY1" fmla="*/ 25566 h 74295"/>
                <a:gd name="connsiteX2" fmla="*/ 2982 w 42987"/>
                <a:gd name="connsiteY2" fmla="*/ 57150 h 74295"/>
                <a:gd name="connsiteX3" fmla="*/ 42987 w 42987"/>
                <a:gd name="connsiteY3" fmla="*/ 74295 h 74295"/>
                <a:gd name="connsiteX4" fmla="*/ 41082 w 42987"/>
                <a:gd name="connsiteY4" fmla="*/ 41910 h 74295"/>
                <a:gd name="connsiteX5" fmla="*/ 32012 w 42987"/>
                <a:gd name="connsiteY5" fmla="*/ 21756 h 74295"/>
                <a:gd name="connsiteX6" fmla="*/ 26670 w 42987"/>
                <a:gd name="connsiteY6" fmla="*/ 16041 h 74295"/>
                <a:gd name="connsiteX7" fmla="*/ 10602 w 42987"/>
                <a:gd name="connsiteY7" fmla="*/ 0 h 74295"/>
                <a:gd name="connsiteX0" fmla="*/ 12507 w 44892"/>
                <a:gd name="connsiteY0" fmla="*/ 0 h 74295"/>
                <a:gd name="connsiteX1" fmla="*/ 0 w 44892"/>
                <a:gd name="connsiteY1" fmla="*/ 33186 h 74295"/>
                <a:gd name="connsiteX2" fmla="*/ 4887 w 44892"/>
                <a:gd name="connsiteY2" fmla="*/ 57150 h 74295"/>
                <a:gd name="connsiteX3" fmla="*/ 44892 w 44892"/>
                <a:gd name="connsiteY3" fmla="*/ 74295 h 74295"/>
                <a:gd name="connsiteX4" fmla="*/ 42987 w 44892"/>
                <a:gd name="connsiteY4" fmla="*/ 41910 h 74295"/>
                <a:gd name="connsiteX5" fmla="*/ 33917 w 44892"/>
                <a:gd name="connsiteY5" fmla="*/ 21756 h 74295"/>
                <a:gd name="connsiteX6" fmla="*/ 28575 w 44892"/>
                <a:gd name="connsiteY6" fmla="*/ 16041 h 74295"/>
                <a:gd name="connsiteX7" fmla="*/ 12507 w 44892"/>
                <a:gd name="connsiteY7" fmla="*/ 0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892" h="74295">
                  <a:moveTo>
                    <a:pt x="12507" y="0"/>
                  </a:moveTo>
                  <a:lnTo>
                    <a:pt x="0" y="33186"/>
                  </a:lnTo>
                  <a:lnTo>
                    <a:pt x="4887" y="57150"/>
                  </a:lnTo>
                  <a:lnTo>
                    <a:pt x="44892" y="74295"/>
                  </a:lnTo>
                  <a:lnTo>
                    <a:pt x="42987" y="41910"/>
                  </a:lnTo>
                  <a:lnTo>
                    <a:pt x="33917" y="21756"/>
                  </a:lnTo>
                  <a:lnTo>
                    <a:pt x="28575" y="16041"/>
                  </a:lnTo>
                  <a:lnTo>
                    <a:pt x="12507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9C372FCE-69A5-4FF9-B779-FD2F84E0AD33}"/>
                </a:ext>
              </a:extLst>
            </p:cNvPr>
            <p:cNvSpPr/>
            <p:nvPr/>
          </p:nvSpPr>
          <p:spPr>
            <a:xfrm>
              <a:off x="9936796" y="5709408"/>
              <a:ext cx="87630" cy="72390"/>
            </a:xfrm>
            <a:custGeom>
              <a:avLst/>
              <a:gdLst>
                <a:gd name="connsiteX0" fmla="*/ 83820 w 83820"/>
                <a:gd name="connsiteY0" fmla="*/ 40005 h 72390"/>
                <a:gd name="connsiteX1" fmla="*/ 28575 w 83820"/>
                <a:gd name="connsiteY1" fmla="*/ 0 h 72390"/>
                <a:gd name="connsiteX2" fmla="*/ 0 w 83820"/>
                <a:gd name="connsiteY2" fmla="*/ 30480 h 72390"/>
                <a:gd name="connsiteX3" fmla="*/ 13335 w 83820"/>
                <a:gd name="connsiteY3" fmla="*/ 72390 h 72390"/>
                <a:gd name="connsiteX4" fmla="*/ 41910 w 83820"/>
                <a:gd name="connsiteY4" fmla="*/ 68580 h 72390"/>
                <a:gd name="connsiteX5" fmla="*/ 83820 w 83820"/>
                <a:gd name="connsiteY5" fmla="*/ 40005 h 72390"/>
                <a:gd name="connsiteX0" fmla="*/ 83820 w 83820"/>
                <a:gd name="connsiteY0" fmla="*/ 40005 h 72390"/>
                <a:gd name="connsiteX1" fmla="*/ 28575 w 83820"/>
                <a:gd name="connsiteY1" fmla="*/ 0 h 72390"/>
                <a:gd name="connsiteX2" fmla="*/ 0 w 83820"/>
                <a:gd name="connsiteY2" fmla="*/ 30480 h 72390"/>
                <a:gd name="connsiteX3" fmla="*/ 13335 w 83820"/>
                <a:gd name="connsiteY3" fmla="*/ 72390 h 72390"/>
                <a:gd name="connsiteX4" fmla="*/ 41910 w 83820"/>
                <a:gd name="connsiteY4" fmla="*/ 68580 h 72390"/>
                <a:gd name="connsiteX5" fmla="*/ 64770 w 83820"/>
                <a:gd name="connsiteY5" fmla="*/ 57150 h 72390"/>
                <a:gd name="connsiteX6" fmla="*/ 83820 w 83820"/>
                <a:gd name="connsiteY6" fmla="*/ 40005 h 72390"/>
                <a:gd name="connsiteX0" fmla="*/ 83820 w 83820"/>
                <a:gd name="connsiteY0" fmla="*/ 40005 h 72390"/>
                <a:gd name="connsiteX1" fmla="*/ 28575 w 83820"/>
                <a:gd name="connsiteY1" fmla="*/ 0 h 72390"/>
                <a:gd name="connsiteX2" fmla="*/ 0 w 83820"/>
                <a:gd name="connsiteY2" fmla="*/ 30480 h 72390"/>
                <a:gd name="connsiteX3" fmla="*/ 13335 w 83820"/>
                <a:gd name="connsiteY3" fmla="*/ 72390 h 72390"/>
                <a:gd name="connsiteX4" fmla="*/ 41910 w 83820"/>
                <a:gd name="connsiteY4" fmla="*/ 68580 h 72390"/>
                <a:gd name="connsiteX5" fmla="*/ 43815 w 83820"/>
                <a:gd name="connsiteY5" fmla="*/ 43815 h 72390"/>
                <a:gd name="connsiteX6" fmla="*/ 83820 w 83820"/>
                <a:gd name="connsiteY6" fmla="*/ 40005 h 72390"/>
                <a:gd name="connsiteX0" fmla="*/ 87630 w 87630"/>
                <a:gd name="connsiteY0" fmla="*/ 36195 h 72390"/>
                <a:gd name="connsiteX1" fmla="*/ 28575 w 87630"/>
                <a:gd name="connsiteY1" fmla="*/ 0 h 72390"/>
                <a:gd name="connsiteX2" fmla="*/ 0 w 87630"/>
                <a:gd name="connsiteY2" fmla="*/ 30480 h 72390"/>
                <a:gd name="connsiteX3" fmla="*/ 13335 w 87630"/>
                <a:gd name="connsiteY3" fmla="*/ 72390 h 72390"/>
                <a:gd name="connsiteX4" fmla="*/ 41910 w 87630"/>
                <a:gd name="connsiteY4" fmla="*/ 68580 h 72390"/>
                <a:gd name="connsiteX5" fmla="*/ 43815 w 87630"/>
                <a:gd name="connsiteY5" fmla="*/ 43815 h 72390"/>
                <a:gd name="connsiteX6" fmla="*/ 87630 w 87630"/>
                <a:gd name="connsiteY6" fmla="*/ 36195 h 72390"/>
                <a:gd name="connsiteX0" fmla="*/ 87630 w 87630"/>
                <a:gd name="connsiteY0" fmla="*/ 36195 h 72390"/>
                <a:gd name="connsiteX1" fmla="*/ 49530 w 87630"/>
                <a:gd name="connsiteY1" fmla="*/ 9525 h 72390"/>
                <a:gd name="connsiteX2" fmla="*/ 28575 w 87630"/>
                <a:gd name="connsiteY2" fmla="*/ 0 h 72390"/>
                <a:gd name="connsiteX3" fmla="*/ 0 w 87630"/>
                <a:gd name="connsiteY3" fmla="*/ 30480 h 72390"/>
                <a:gd name="connsiteX4" fmla="*/ 13335 w 87630"/>
                <a:gd name="connsiteY4" fmla="*/ 72390 h 72390"/>
                <a:gd name="connsiteX5" fmla="*/ 41910 w 87630"/>
                <a:gd name="connsiteY5" fmla="*/ 68580 h 72390"/>
                <a:gd name="connsiteX6" fmla="*/ 43815 w 87630"/>
                <a:gd name="connsiteY6" fmla="*/ 43815 h 72390"/>
                <a:gd name="connsiteX7" fmla="*/ 87630 w 87630"/>
                <a:gd name="connsiteY7" fmla="*/ 36195 h 72390"/>
                <a:gd name="connsiteX0" fmla="*/ 87630 w 87630"/>
                <a:gd name="connsiteY0" fmla="*/ 36195 h 72390"/>
                <a:gd name="connsiteX1" fmla="*/ 87630 w 87630"/>
                <a:gd name="connsiteY1" fmla="*/ 3810 h 72390"/>
                <a:gd name="connsiteX2" fmla="*/ 28575 w 87630"/>
                <a:gd name="connsiteY2" fmla="*/ 0 h 72390"/>
                <a:gd name="connsiteX3" fmla="*/ 0 w 87630"/>
                <a:gd name="connsiteY3" fmla="*/ 30480 h 72390"/>
                <a:gd name="connsiteX4" fmla="*/ 13335 w 87630"/>
                <a:gd name="connsiteY4" fmla="*/ 72390 h 72390"/>
                <a:gd name="connsiteX5" fmla="*/ 41910 w 87630"/>
                <a:gd name="connsiteY5" fmla="*/ 68580 h 72390"/>
                <a:gd name="connsiteX6" fmla="*/ 43815 w 87630"/>
                <a:gd name="connsiteY6" fmla="*/ 43815 h 72390"/>
                <a:gd name="connsiteX7" fmla="*/ 87630 w 87630"/>
                <a:gd name="connsiteY7" fmla="*/ 36195 h 7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30" h="72390">
                  <a:moveTo>
                    <a:pt x="87630" y="36195"/>
                  </a:moveTo>
                  <a:lnTo>
                    <a:pt x="87630" y="3810"/>
                  </a:lnTo>
                  <a:lnTo>
                    <a:pt x="28575" y="0"/>
                  </a:lnTo>
                  <a:lnTo>
                    <a:pt x="0" y="30480"/>
                  </a:lnTo>
                  <a:lnTo>
                    <a:pt x="13335" y="72390"/>
                  </a:lnTo>
                  <a:lnTo>
                    <a:pt x="41910" y="68580"/>
                  </a:lnTo>
                  <a:lnTo>
                    <a:pt x="43815" y="43815"/>
                  </a:lnTo>
                  <a:lnTo>
                    <a:pt x="87630" y="36195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6B5D1EE9-44A2-4EC1-BEB2-28DB0AF56C13}"/>
              </a:ext>
            </a:extLst>
          </p:cNvPr>
          <p:cNvSpPr txBox="1"/>
          <p:nvPr/>
        </p:nvSpPr>
        <p:spPr>
          <a:xfrm>
            <a:off x="11188385" y="5867400"/>
            <a:ext cx="79541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>
                <a:latin typeface="Arial Narrow" panose="020B0606020202030204" pitchFamily="34" charset="0"/>
              </a:rPr>
              <a:t>US </a:t>
            </a:r>
            <a:r>
              <a:rPr lang="en-US" sz="700" b="1" dirty="0">
                <a:latin typeface="Arial Narrow" panose="020B0606020202030204" pitchFamily="34" charset="0"/>
              </a:rPr>
              <a:t>Virgin Islands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ECF64D-2D44-4401-9EC7-F1FE0B39DB91}"/>
              </a:ext>
            </a:extLst>
          </p:cNvPr>
          <p:cNvGrpSpPr/>
          <p:nvPr/>
        </p:nvGrpSpPr>
        <p:grpSpPr>
          <a:xfrm>
            <a:off x="1351527" y="2679559"/>
            <a:ext cx="10282646" cy="3396044"/>
            <a:chOff x="1351527" y="2679559"/>
            <a:chExt cx="10282646" cy="3396044"/>
          </a:xfrm>
        </p:grpSpPr>
        <p:sp>
          <p:nvSpPr>
            <p:cNvPr id="158" name="Rectangle 125"/>
            <p:cNvSpPr>
              <a:spLocks noChangeArrowheads="1"/>
            </p:cNvSpPr>
            <p:nvPr/>
          </p:nvSpPr>
          <p:spPr bwMode="auto">
            <a:xfrm>
              <a:off x="10190163" y="3349343"/>
              <a:ext cx="290144" cy="33919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3</a:t>
              </a:r>
            </a:p>
          </p:txBody>
        </p:sp>
        <p:sp>
          <p:nvSpPr>
            <p:cNvPr id="153" name="Rectangle 140"/>
            <p:cNvSpPr>
              <a:spLocks noChangeArrowheads="1"/>
            </p:cNvSpPr>
            <p:nvPr/>
          </p:nvSpPr>
          <p:spPr bwMode="auto">
            <a:xfrm>
              <a:off x="1351527" y="5685078"/>
              <a:ext cx="517525" cy="39052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/>
              <a:r>
                <a:rPr lang="en-US" sz="1600" dirty="0"/>
                <a:t>21</a:t>
              </a:r>
            </a:p>
          </p:txBody>
        </p:sp>
        <p:sp>
          <p:nvSpPr>
            <p:cNvPr id="159" name="Rectangle 140"/>
            <p:cNvSpPr>
              <a:spLocks noChangeArrowheads="1"/>
            </p:cNvSpPr>
            <p:nvPr/>
          </p:nvSpPr>
          <p:spPr bwMode="auto">
            <a:xfrm>
              <a:off x="7669208" y="4497413"/>
              <a:ext cx="280987" cy="30175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/>
              <a:r>
                <a:rPr lang="en-US" sz="1600" dirty="0"/>
                <a:t>1</a:t>
              </a:r>
            </a:p>
          </p:txBody>
        </p:sp>
        <p:sp>
          <p:nvSpPr>
            <p:cNvPr id="160" name="Rectangle 140"/>
            <p:cNvSpPr>
              <a:spLocks noChangeArrowheads="1"/>
            </p:cNvSpPr>
            <p:nvPr/>
          </p:nvSpPr>
          <p:spPr bwMode="auto">
            <a:xfrm>
              <a:off x="8064496" y="4558405"/>
              <a:ext cx="280987" cy="30175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/>
              <a:r>
                <a:rPr lang="en-US" sz="1600" dirty="0"/>
                <a:t>2</a:t>
              </a:r>
            </a:p>
          </p:txBody>
        </p:sp>
        <p:sp>
          <p:nvSpPr>
            <p:cNvPr id="164" name="Rectangle 140"/>
            <p:cNvSpPr>
              <a:spLocks noChangeArrowheads="1"/>
            </p:cNvSpPr>
            <p:nvPr/>
          </p:nvSpPr>
          <p:spPr bwMode="auto">
            <a:xfrm>
              <a:off x="6689723" y="4781450"/>
              <a:ext cx="280987" cy="30175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/>
              <a:r>
                <a:rPr lang="en-US" sz="1600" dirty="0"/>
                <a:t>3</a:t>
              </a:r>
            </a:p>
          </p:txBody>
        </p:sp>
        <p:sp>
          <p:nvSpPr>
            <p:cNvPr id="222" name="Rectangle 125"/>
            <p:cNvSpPr>
              <a:spLocks noChangeArrowheads="1"/>
            </p:cNvSpPr>
            <p:nvPr/>
          </p:nvSpPr>
          <p:spPr bwMode="auto">
            <a:xfrm>
              <a:off x="8573291" y="4587736"/>
              <a:ext cx="290144" cy="33919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1</a:t>
              </a:r>
            </a:p>
          </p:txBody>
        </p:sp>
        <p:sp>
          <p:nvSpPr>
            <p:cNvPr id="220" name="Rectangle 140"/>
            <p:cNvSpPr>
              <a:spLocks noChangeArrowheads="1"/>
            </p:cNvSpPr>
            <p:nvPr/>
          </p:nvSpPr>
          <p:spPr bwMode="auto">
            <a:xfrm>
              <a:off x="7309529" y="4790936"/>
              <a:ext cx="280987" cy="30175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/>
              <a:r>
                <a:rPr lang="en-US" sz="1600" dirty="0"/>
                <a:t>2</a:t>
              </a:r>
            </a:p>
          </p:txBody>
        </p:sp>
        <p:sp>
          <p:nvSpPr>
            <p:cNvPr id="226" name="Rectangle 125"/>
            <p:cNvSpPr>
              <a:spLocks noChangeArrowheads="1"/>
            </p:cNvSpPr>
            <p:nvPr/>
          </p:nvSpPr>
          <p:spPr bwMode="auto">
            <a:xfrm>
              <a:off x="8963085" y="5405253"/>
              <a:ext cx="290144" cy="33919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3</a:t>
              </a:r>
            </a:p>
          </p:txBody>
        </p:sp>
        <p:sp>
          <p:nvSpPr>
            <p:cNvPr id="121" name="Rectangle 125">
              <a:extLst>
                <a:ext uri="{FF2B5EF4-FFF2-40B4-BE49-F238E27FC236}">
                  <a16:creationId xmlns:a16="http://schemas.microsoft.com/office/drawing/2014/main" id="{A4D63E3C-14DE-418A-92D1-83728CAB35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57368" y="3699706"/>
              <a:ext cx="290144" cy="33919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1</a:t>
              </a:r>
            </a:p>
          </p:txBody>
        </p:sp>
        <p:sp>
          <p:nvSpPr>
            <p:cNvPr id="124" name="Rectangle 125">
              <a:extLst>
                <a:ext uri="{FF2B5EF4-FFF2-40B4-BE49-F238E27FC236}">
                  <a16:creationId xmlns:a16="http://schemas.microsoft.com/office/drawing/2014/main" id="{F7093522-CECC-43F9-8024-95FC2D03E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2820" y="3999831"/>
              <a:ext cx="290144" cy="33919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1</a:t>
              </a:r>
            </a:p>
          </p:txBody>
        </p:sp>
        <p:sp>
          <p:nvSpPr>
            <p:cNvPr id="131" name="Rectangle 140">
              <a:extLst>
                <a:ext uri="{FF2B5EF4-FFF2-40B4-BE49-F238E27FC236}">
                  <a16:creationId xmlns:a16="http://schemas.microsoft.com/office/drawing/2014/main" id="{68360D0D-62E3-4D67-9FE5-04DA629A1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3108" y="2679559"/>
              <a:ext cx="280987" cy="30175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/>
              <a:r>
                <a:rPr lang="en-US" sz="1600" dirty="0"/>
                <a:t>1</a:t>
              </a:r>
            </a:p>
          </p:txBody>
        </p:sp>
        <p:sp>
          <p:nvSpPr>
            <p:cNvPr id="132" name="Rectangle 125">
              <a:extLst>
                <a:ext uri="{FF2B5EF4-FFF2-40B4-BE49-F238E27FC236}">
                  <a16:creationId xmlns:a16="http://schemas.microsoft.com/office/drawing/2014/main" id="{434786A9-1EC5-489E-8C44-B0F937F43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63" y="3620948"/>
              <a:ext cx="290144" cy="33919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1</a:t>
              </a:r>
            </a:p>
          </p:txBody>
        </p:sp>
        <p:sp>
          <p:nvSpPr>
            <p:cNvPr id="133" name="Rectangle 125">
              <a:extLst>
                <a:ext uri="{FF2B5EF4-FFF2-40B4-BE49-F238E27FC236}">
                  <a16:creationId xmlns:a16="http://schemas.microsoft.com/office/drawing/2014/main" id="{4508EF5B-4BF7-4457-BADA-63BAE5151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7888" y="4012696"/>
              <a:ext cx="290144" cy="33919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1</a:t>
              </a:r>
            </a:p>
          </p:txBody>
        </p:sp>
        <p:sp>
          <p:nvSpPr>
            <p:cNvPr id="143" name="Rectangle 125">
              <a:extLst>
                <a:ext uri="{FF2B5EF4-FFF2-40B4-BE49-F238E27FC236}">
                  <a16:creationId xmlns:a16="http://schemas.microsoft.com/office/drawing/2014/main" id="{1087E066-4E59-4BB0-AE02-9D7C8C51EA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4029" y="5404353"/>
              <a:ext cx="290144" cy="33919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sz="1600" dirty="0"/>
                <a:t>1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D4FDA3-80A0-470A-B21A-4DEC86C73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499" y="228509"/>
            <a:ext cx="1857301" cy="18573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9630899" y="1770821"/>
            <a:ext cx="2203704" cy="569387"/>
          </a:xfrm>
          <a:prstGeom prst="rect">
            <a:avLst/>
          </a:prstGeom>
          <a:solidFill>
            <a:schemeClr val="accent6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Jeff Jorgensen, Director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CEO, Sioux Empire Federal CU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Board Member since Dec 2009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6" y="2818677"/>
            <a:ext cx="1842546" cy="18425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67" y="2819400"/>
            <a:ext cx="1857301" cy="18573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203" y="228509"/>
            <a:ext cx="1857301" cy="18573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857" y="228509"/>
            <a:ext cx="1857301" cy="18573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49" y="228509"/>
            <a:ext cx="1857301" cy="18573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48" y="2819400"/>
            <a:ext cx="1857301" cy="18573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04800" y="304800"/>
            <a:ext cx="2343832" cy="1981200"/>
          </a:xfrm>
        </p:spPr>
        <p:txBody>
          <a:bodyPr>
            <a:normAutofit/>
          </a:bodyPr>
          <a:lstStyle/>
          <a:p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2020-2021</a:t>
            </a:r>
            <a:br>
              <a:rPr lang="en-US" dirty="0"/>
            </a:br>
            <a:r>
              <a:rPr lang="en-US" dirty="0"/>
              <a:t>Board of </a:t>
            </a:r>
            <a:br>
              <a:rPr lang="en-US" dirty="0"/>
            </a:br>
            <a:r>
              <a:rPr lang="en-US" dirty="0"/>
              <a:t>Directors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3"/>
          </p:nvPr>
        </p:nvSpPr>
        <p:spPr>
          <a:xfrm>
            <a:off x="5207000" y="5715000"/>
            <a:ext cx="6680200" cy="838200"/>
          </a:xfrm>
        </p:spPr>
        <p:txBody>
          <a:bodyPr/>
          <a:lstStyle/>
          <a:p>
            <a:r>
              <a:rPr lang="en-US" dirty="0"/>
              <a:t>As always, I want to thank my fellow Board members for another great year, and for all their hard work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24400" y="1772706"/>
            <a:ext cx="2203704" cy="569387"/>
          </a:xfrm>
          <a:prstGeom prst="rect">
            <a:avLst/>
          </a:prstGeom>
          <a:solidFill>
            <a:schemeClr val="accent6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Linda Bodie, Director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CEO, Element Federal CU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Board Member since Oct 2013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89452" y="4361712"/>
            <a:ext cx="2203704" cy="569387"/>
          </a:xfrm>
          <a:prstGeom prst="rect">
            <a:avLst/>
          </a:prstGeom>
          <a:solidFill>
            <a:schemeClr val="accent6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Dean Wilson, Director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CEO, FOCUS Credit Union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Board Member since Jan 2008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4808" y="4362874"/>
            <a:ext cx="2203704" cy="569387"/>
          </a:xfrm>
          <a:prstGeom prst="rect">
            <a:avLst/>
          </a:prstGeom>
          <a:solidFill>
            <a:schemeClr val="accent6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Kris Lewis, Director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CEO, Allegan Community CU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Board Member since Oct 2018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6000" y="1772706"/>
            <a:ext cx="2203704" cy="569387"/>
          </a:xfrm>
          <a:prstGeom prst="rect">
            <a:avLst/>
          </a:prstGeom>
          <a:solidFill>
            <a:schemeClr val="accent6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Scott McFarland, Chairman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CEO, Honor Credit Union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Board Member since Aug 2009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94608" y="4361712"/>
            <a:ext cx="2201592" cy="569387"/>
          </a:xfrm>
          <a:prstGeom prst="rect">
            <a:avLst/>
          </a:prstGeom>
          <a:solidFill>
            <a:schemeClr val="accent6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Vickie Schmitzer, Sec’y/Treas.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CEO, Frankenmuth Credit Union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Board Member since Oct 2007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15048" y="5751443"/>
            <a:ext cx="330161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Thank you!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54952" y="1772706"/>
            <a:ext cx="2203704" cy="569387"/>
          </a:xfrm>
          <a:prstGeom prst="rect">
            <a:avLst/>
          </a:prstGeom>
          <a:solidFill>
            <a:schemeClr val="accent6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Tom Gryp, Director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President/CEO, Notre Dame FCU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Board Member since Oct 2016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BC65DD-3D79-43C6-8433-A0A191B04A07}"/>
              </a:ext>
            </a:extLst>
          </p:cNvPr>
          <p:cNvSpPr/>
          <p:nvPr/>
        </p:nvSpPr>
        <p:spPr>
          <a:xfrm>
            <a:off x="8265551" y="2590800"/>
            <a:ext cx="346924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ASSOCIATE BOARD MEMBERS</a:t>
            </a:r>
          </a:p>
          <a:p>
            <a:endParaRPr lang="en-US" sz="2000" b="1" dirty="0"/>
          </a:p>
          <a:p>
            <a:r>
              <a:rPr lang="en-US" sz="2000" b="1" dirty="0"/>
              <a:t>Bill Burke</a:t>
            </a:r>
          </a:p>
          <a:p>
            <a:r>
              <a:rPr lang="en-US" sz="2000" dirty="0"/>
              <a:t>CEO</a:t>
            </a:r>
            <a:br>
              <a:rPr lang="en-US" sz="2000" dirty="0"/>
            </a:br>
            <a:r>
              <a:rPr lang="en-US" sz="2000" dirty="0"/>
              <a:t>Day Air CU </a:t>
            </a:r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Carolyn Mikesell</a:t>
            </a:r>
            <a:br>
              <a:rPr lang="en-US" sz="2000" b="1" dirty="0"/>
            </a:br>
            <a:r>
              <a:rPr lang="en-US" sz="2000" dirty="0"/>
              <a:t>CEO</a:t>
            </a:r>
            <a:br>
              <a:rPr lang="en-US" sz="2000" dirty="0"/>
            </a:br>
            <a:r>
              <a:rPr lang="en-US" sz="2000" dirty="0"/>
              <a:t>Public Service CU</a:t>
            </a:r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B86D001-ED76-4E3D-AA5A-C600AF1977E1}"/>
              </a:ext>
            </a:extLst>
          </p:cNvPr>
          <p:cNvCxnSpPr>
            <a:cxnSpLocks/>
          </p:cNvCxnSpPr>
          <p:nvPr/>
        </p:nvCxnSpPr>
        <p:spPr>
          <a:xfrm>
            <a:off x="8077200" y="2788860"/>
            <a:ext cx="0" cy="274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57175D2B-5E14-49F3-86D7-237E9DA25A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324" y="3200400"/>
            <a:ext cx="1131362" cy="1131362"/>
          </a:xfrm>
          <a:prstGeom prst="rect">
            <a:avLst/>
          </a:prstGeom>
        </p:spPr>
      </p:pic>
      <p:pic>
        <p:nvPicPr>
          <p:cNvPr id="8" name="Picture 7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095F3A9E-0EEA-4C0E-9772-C9640A75AC5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1" t="1" r="19933" b="22098"/>
          <a:stretch/>
        </p:blipFill>
        <p:spPr>
          <a:xfrm>
            <a:off x="10704644" y="4514702"/>
            <a:ext cx="1131362" cy="11313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51ABBD-7928-4A78-BCE9-37D864658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023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3BC13143-E905-4B14-8319-DAD66BD648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182" y="1947147"/>
            <a:ext cx="5147733" cy="28956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7EAECA3-3DFF-45A7-BEBD-A957CFBEA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CEO Succession Project Update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B8D091C-2C7B-4F5B-8F52-33E296B6C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dirty="0"/>
              <a:t>A personal message from the Board about the ongoing process to find a successor for our retiring CEO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9D56F5-5656-4CC3-B988-62CA6779D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124-3324-46EC-B507-583573B8ABF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9D7BC1F0-0FA7-46A3-B553-46188650195C}"/>
              </a:ext>
            </a:extLst>
          </p:cNvPr>
          <p:cNvSpPr/>
          <p:nvPr/>
        </p:nvSpPr>
        <p:spPr>
          <a:xfrm rot="5400000">
            <a:off x="8420100" y="2899646"/>
            <a:ext cx="762000" cy="685800"/>
          </a:xfrm>
          <a:prstGeom prst="triangl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F1F715-E00F-451A-9FD5-BB836FAD571E}"/>
              </a:ext>
            </a:extLst>
          </p:cNvPr>
          <p:cNvSpPr/>
          <p:nvPr/>
        </p:nvSpPr>
        <p:spPr>
          <a:xfrm>
            <a:off x="6139182" y="3962399"/>
            <a:ext cx="5147733" cy="575545"/>
          </a:xfrm>
          <a:prstGeom prst="rect">
            <a:avLst/>
          </a:prstGeom>
          <a:solidFill>
            <a:srgbClr val="63636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2D13529-EA74-4D7C-96F7-A51A66D3C3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827865"/>
            <a:ext cx="679334" cy="6983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2F8C37-F0AC-4C3A-AC47-56727D37B6D9}"/>
              </a:ext>
            </a:extLst>
          </p:cNvPr>
          <p:cNvSpPr txBox="1"/>
          <p:nvPr/>
        </p:nvSpPr>
        <p:spPr>
          <a:xfrm>
            <a:off x="7467600" y="3962400"/>
            <a:ext cx="381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Scott McFarland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Chairman of the CU*Answers Board of Directors</a:t>
            </a:r>
          </a:p>
        </p:txBody>
      </p:sp>
    </p:spTree>
    <p:extLst>
      <p:ext uri="{BB962C8B-B14F-4D97-AF65-F5344CB8AC3E}">
        <p14:creationId xmlns:p14="http://schemas.microsoft.com/office/powerpoint/2010/main" val="30102161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2021AnnualMtg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5CC6D6"/>
      </a:accent1>
      <a:accent2>
        <a:srgbClr val="287E97"/>
      </a:accent2>
      <a:accent3>
        <a:srgbClr val="D23025"/>
      </a:accent3>
      <a:accent4>
        <a:srgbClr val="F9D431"/>
      </a:accent4>
      <a:accent5>
        <a:srgbClr val="BCD32F"/>
      </a:accent5>
      <a:accent6>
        <a:srgbClr val="F6EF58"/>
      </a:accent6>
      <a:hlink>
        <a:srgbClr val="287E97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1-Main">
  <a:themeElements>
    <a:clrScheme name="2021LeadConf">
      <a:dk1>
        <a:srgbClr val="FFFFFF"/>
      </a:dk1>
      <a:lt1>
        <a:srgbClr val="31312F"/>
      </a:lt1>
      <a:dk2>
        <a:srgbClr val="FFFFFF"/>
      </a:dk2>
      <a:lt2>
        <a:srgbClr val="000000"/>
      </a:lt2>
      <a:accent1>
        <a:srgbClr val="68C9D1"/>
      </a:accent1>
      <a:accent2>
        <a:srgbClr val="3875BA"/>
      </a:accent2>
      <a:accent3>
        <a:srgbClr val="EA64A5"/>
      </a:accent3>
      <a:accent4>
        <a:srgbClr val="ED1C24"/>
      </a:accent4>
      <a:accent5>
        <a:srgbClr val="9CCB3B"/>
      </a:accent5>
      <a:accent6>
        <a:srgbClr val="F6A533"/>
      </a:accent6>
      <a:hlink>
        <a:srgbClr val="62459E"/>
      </a:hlink>
      <a:folHlink>
        <a:srgbClr val="62459E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7734</TotalTime>
  <Words>2291</Words>
  <Application>Microsoft Office PowerPoint</Application>
  <PresentationFormat>Widescreen</PresentationFormat>
  <Paragraphs>444</Paragraphs>
  <Slides>35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Arial</vt:lpstr>
      <vt:lpstr>Arial Black</vt:lpstr>
      <vt:lpstr>Arial Narrow</vt:lpstr>
      <vt:lpstr>Calibri</vt:lpstr>
      <vt:lpstr>Century Gothic</vt:lpstr>
      <vt:lpstr>Segoe</vt:lpstr>
      <vt:lpstr>Tahoma</vt:lpstr>
      <vt:lpstr>Trebuchet MS</vt:lpstr>
      <vt:lpstr>Wingdings</vt:lpstr>
      <vt:lpstr>Wingdings 2</vt:lpstr>
      <vt:lpstr>Wingdings 3</vt:lpstr>
      <vt:lpstr>Quotable</vt:lpstr>
      <vt:lpstr>1-Main</vt:lpstr>
      <vt:lpstr>Welcome to the 2021 Annual Stockholders Meeting</vt:lpstr>
      <vt:lpstr>Remember this from last year’s show?</vt:lpstr>
      <vt:lpstr>Agenda</vt:lpstr>
      <vt:lpstr>2020: A Year for the  Record Books</vt:lpstr>
      <vt:lpstr>2020: A Year for the Record Books</vt:lpstr>
      <vt:lpstr>Welcome to 12 new CU*Answers owners in 8 states!</vt:lpstr>
      <vt:lpstr>Our Community of Owners </vt:lpstr>
      <vt:lpstr>Your  2020-2021 Board of  Directors</vt:lpstr>
      <vt:lpstr>CEO Succession Project Update</vt:lpstr>
      <vt:lpstr>2021 Board Elections</vt:lpstr>
      <vt:lpstr>Your 2021 Nominating Committee</vt:lpstr>
      <vt:lpstr>This year’s candidates</vt:lpstr>
      <vt:lpstr>This year’s candidates</vt:lpstr>
      <vt:lpstr>A Look at the 2020 Numbers A GREAT YEAR IN SPITE OF THE ASTERISK</vt:lpstr>
      <vt:lpstr>We are  built for challenging times</vt:lpstr>
      <vt:lpstr>Net Income &amp; Patronage Dividends What do shareholders get, and what are we putting away for our future?</vt:lpstr>
      <vt:lpstr>2020 Numbers Worth Celebrating</vt:lpstr>
      <vt:lpstr>Year-end 2020 Dividend Payments These numbers can flex, and I predict they will again in the future</vt:lpstr>
      <vt:lpstr>2020 Return on Investment</vt:lpstr>
      <vt:lpstr>Understanding this formula is important to how we set the boundaries for our future</vt:lpstr>
      <vt:lpstr>Investing in a community and building a network</vt:lpstr>
      <vt:lpstr>Thinking About 2021 Year-end  cuasterisk.com Network Revenue Numbers Continue To Impress</vt:lpstr>
      <vt:lpstr>Projecting Shareholder Value Depending on when you bought in, your perspective is different</vt:lpstr>
      <vt:lpstr>The Importance of Our Per-share Price Balancing today’s payback against the value of your equity</vt:lpstr>
      <vt:lpstr>Awaken a Network A NEW COMMITMENT TO LEVERAGE OUR COLLECTIVE</vt:lpstr>
      <vt:lpstr>What does a CEO emphasize at his last  stockholder’s meeting?</vt:lpstr>
      <vt:lpstr>What does a CEO emphasize at his last  stockholder’s meeting?</vt:lpstr>
      <vt:lpstr>What does a CEO emphasize at his last  stockholder’s meeting?</vt:lpstr>
      <vt:lpstr>Building tools is a game of leapfrog  Building companies is a game of changing focuses</vt:lpstr>
      <vt:lpstr>Inspiring collaboration is a never-ending investment</vt:lpstr>
      <vt:lpstr>What do you do when people’s perceptions of who you are limit what you might become?</vt:lpstr>
      <vt:lpstr>Our first national CEO collaboration</vt:lpstr>
      <vt:lpstr>A new job in 2022</vt:lpstr>
      <vt:lpstr>Back to Our Chairman</vt:lpstr>
      <vt:lpstr>Thank you for attending!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Dawn Moore</dc:creator>
  <cp:lastModifiedBy>Dawn Moore</cp:lastModifiedBy>
  <cp:revision>726</cp:revision>
  <cp:lastPrinted>2021-06-11T16:04:38Z</cp:lastPrinted>
  <dcterms:created xsi:type="dcterms:W3CDTF">2011-06-13T12:36:58Z</dcterms:created>
  <dcterms:modified xsi:type="dcterms:W3CDTF">2021-06-14T20:38:24Z</dcterms:modified>
</cp:coreProperties>
</file>