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3"/>
  </p:notesMasterIdLst>
  <p:handoutMasterIdLst>
    <p:handoutMasterId r:id="rId44"/>
  </p:handoutMasterIdLst>
  <p:sldIdLst>
    <p:sldId id="582" r:id="rId3"/>
    <p:sldId id="672" r:id="rId4"/>
    <p:sldId id="600" r:id="rId5"/>
    <p:sldId id="659" r:id="rId6"/>
    <p:sldId id="627" r:id="rId7"/>
    <p:sldId id="628" r:id="rId8"/>
    <p:sldId id="632" r:id="rId9"/>
    <p:sldId id="635" r:id="rId10"/>
    <p:sldId id="630" r:id="rId11"/>
    <p:sldId id="667" r:id="rId12"/>
    <p:sldId id="622" r:id="rId13"/>
    <p:sldId id="637" r:id="rId14"/>
    <p:sldId id="666" r:id="rId15"/>
    <p:sldId id="655" r:id="rId16"/>
    <p:sldId id="670" r:id="rId17"/>
    <p:sldId id="612" r:id="rId18"/>
    <p:sldId id="664" r:id="rId19"/>
    <p:sldId id="680" r:id="rId20"/>
    <p:sldId id="681" r:id="rId21"/>
    <p:sldId id="673" r:id="rId22"/>
    <p:sldId id="634" r:id="rId23"/>
    <p:sldId id="619" r:id="rId24"/>
    <p:sldId id="682" r:id="rId25"/>
    <p:sldId id="679" r:id="rId26"/>
    <p:sldId id="683" r:id="rId27"/>
    <p:sldId id="686" r:id="rId28"/>
    <p:sldId id="657" r:id="rId29"/>
    <p:sldId id="677" r:id="rId30"/>
    <p:sldId id="645" r:id="rId31"/>
    <p:sldId id="639" r:id="rId32"/>
    <p:sldId id="641" r:id="rId33"/>
    <p:sldId id="640" r:id="rId34"/>
    <p:sldId id="678" r:id="rId35"/>
    <p:sldId id="662" r:id="rId36"/>
    <p:sldId id="614" r:id="rId37"/>
    <p:sldId id="643" r:id="rId38"/>
    <p:sldId id="661" r:id="rId39"/>
    <p:sldId id="684" r:id="rId40"/>
    <p:sldId id="685" r:id="rId41"/>
    <p:sldId id="671"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92" userDrawn="1">
          <p15:clr>
            <a:srgbClr val="A4A3A4"/>
          </p15:clr>
        </p15:guide>
        <p15:guide id="2" orient="horz" pos="18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8A97"/>
    <a:srgbClr val="272727"/>
    <a:srgbClr val="181818"/>
    <a:srgbClr val="FFFFFF"/>
    <a:srgbClr val="011320"/>
    <a:srgbClr val="020106"/>
    <a:srgbClr val="84003A"/>
    <a:srgbClr val="440032"/>
    <a:srgbClr val="1F0029"/>
    <a:srgbClr val="47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511" autoAdjust="0"/>
  </p:normalViewPr>
  <p:slideViewPr>
    <p:cSldViewPr snapToGrid="0">
      <p:cViewPr varScale="1">
        <p:scale>
          <a:sx n="86" d="100"/>
          <a:sy n="86" d="100"/>
        </p:scale>
        <p:origin x="514" y="48"/>
      </p:cViewPr>
      <p:guideLst>
        <p:guide pos="7392"/>
        <p:guide orient="horz" pos="1848"/>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0"/>
    </p:cViewPr>
  </p:sorterViewPr>
  <p:notesViewPr>
    <p:cSldViewPr snapToGrid="0">
      <p:cViewPr varScale="1">
        <p:scale>
          <a:sx n="68" d="100"/>
          <a:sy n="68" d="100"/>
        </p:scale>
        <p:origin x="300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Header Placeholder 6"/>
          <p:cNvSpPr>
            <a:spLocks noGrp="1"/>
          </p:cNvSpPr>
          <p:nvPr>
            <p:ph type="hdr" sz="quarter"/>
          </p:nvPr>
        </p:nvSpPr>
        <p:spPr>
          <a:xfrm>
            <a:off x="1" y="323666"/>
            <a:ext cx="7313507" cy="481311"/>
          </a:xfrm>
          <a:prstGeom prst="rect">
            <a:avLst/>
          </a:prstGeom>
        </p:spPr>
        <p:txBody>
          <a:bodyPr vert="horz" lIns="91400" tIns="45701" rIns="91400" bIns="45701" rtlCol="0"/>
          <a:lstStyle>
            <a:lvl1pPr algn="l">
              <a:defRPr sz="1200"/>
            </a:lvl1pPr>
          </a:lstStyle>
          <a:p>
            <a:pPr algn="ctr"/>
            <a:r>
              <a:rPr lang="en-US" sz="1500" b="1" dirty="0">
                <a:latin typeface="+mj-lt"/>
              </a:rPr>
              <a:t>CU*NorthWest Leadership Conference 2021</a:t>
            </a:r>
          </a:p>
          <a:p>
            <a:pPr algn="ctr"/>
            <a:r>
              <a:rPr lang="en-US" sz="1500" dirty="0">
                <a:latin typeface="+mj-lt"/>
              </a:rPr>
              <a:t>October 25-26, 2021</a:t>
            </a:r>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587" y="3"/>
            <a:ext cx="3169920" cy="481727"/>
          </a:xfrm>
          <a:prstGeom prst="rect">
            <a:avLst/>
          </a:prstGeom>
        </p:spPr>
        <p:txBody>
          <a:bodyPr vert="horz" lIns="96610" tIns="48306" rIns="96610" bIns="48306" rtlCol="0"/>
          <a:lstStyle>
            <a:lvl1pPr algn="r">
              <a:defRPr sz="1200"/>
            </a:lvl1pPr>
          </a:lstStyle>
          <a:p>
            <a:fld id="{09353FE7-1550-45BC-89A1-2163A9EF20D6}" type="datetime1">
              <a:rPr lang="en-US" smtClean="0"/>
              <a:t>11/16/2021</a:t>
            </a:fld>
            <a:endParaRPr lang="en-US" dirty="0"/>
          </a:p>
        </p:txBody>
      </p:sp>
      <p:sp>
        <p:nvSpPr>
          <p:cNvPr id="4" name="Slide Image Placeholder 3"/>
          <p:cNvSpPr>
            <a:spLocks noGrp="1" noRot="1" noChangeAspect="1"/>
          </p:cNvSpPr>
          <p:nvPr>
            <p:ph type="sldImg" idx="2"/>
          </p:nvPr>
        </p:nvSpPr>
        <p:spPr>
          <a:xfrm>
            <a:off x="779463" y="744538"/>
            <a:ext cx="5756275" cy="3238500"/>
          </a:xfrm>
          <a:prstGeom prst="rect">
            <a:avLst/>
          </a:prstGeom>
          <a:noFill/>
          <a:ln w="12700">
            <a:solidFill>
              <a:prstClr val="black"/>
            </a:solidFill>
          </a:ln>
        </p:spPr>
        <p:txBody>
          <a:bodyPr vert="horz" lIns="96610" tIns="48306" rIns="96610" bIns="48306" rtlCol="0" anchor="ctr"/>
          <a:lstStyle/>
          <a:p>
            <a:endParaRPr lang="en-US" dirty="0"/>
          </a:p>
        </p:txBody>
      </p:sp>
      <p:sp>
        <p:nvSpPr>
          <p:cNvPr id="5" name="Notes Placeholder 4"/>
          <p:cNvSpPr>
            <a:spLocks noGrp="1"/>
          </p:cNvSpPr>
          <p:nvPr>
            <p:ph type="body" sz="quarter" idx="3"/>
          </p:nvPr>
        </p:nvSpPr>
        <p:spPr>
          <a:xfrm>
            <a:off x="731520" y="4125955"/>
            <a:ext cx="5852160" cy="4884234"/>
          </a:xfrm>
          <a:prstGeom prst="rect">
            <a:avLst/>
          </a:prstGeom>
        </p:spPr>
        <p:txBody>
          <a:bodyPr vert="horz" lIns="96610" tIns="48306" rIns="96610" bIns="48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9"/>
            <a:ext cx="3169920" cy="481726"/>
          </a:xfrm>
          <a:prstGeom prst="rect">
            <a:avLst/>
          </a:prstGeom>
        </p:spPr>
        <p:txBody>
          <a:bodyPr vert="horz" lIns="96610" tIns="48306" rIns="96610" bIns="483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9"/>
            <a:ext cx="3169920" cy="481726"/>
          </a:xfrm>
          <a:prstGeom prst="rect">
            <a:avLst/>
          </a:prstGeom>
        </p:spPr>
        <p:txBody>
          <a:bodyPr vert="horz" lIns="96610" tIns="48306" rIns="96610" bIns="48306" rtlCol="0" anchor="b"/>
          <a:lstStyle>
            <a:lvl1pPr algn="r">
              <a:defRPr sz="1200"/>
            </a:lvl1pPr>
          </a:lstStyle>
          <a:p>
            <a:fld id="{F0E67C00-F679-4C51-9894-9E2214E5C2F1}" type="slidenum">
              <a:rPr lang="en-US" smtClean="0"/>
              <a:t>‹#›</a:t>
            </a:fld>
            <a:endParaRPr lang="en-US" dirty="0"/>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97BB137-4DAE-4D47-9428-5E8C9D3B3601}"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a:t>
            </a:fld>
            <a:endParaRPr lang="en-US" dirty="0"/>
          </a:p>
        </p:txBody>
      </p:sp>
    </p:spTree>
    <p:extLst>
      <p:ext uri="{BB962C8B-B14F-4D97-AF65-F5344CB8AC3E}">
        <p14:creationId xmlns:p14="http://schemas.microsoft.com/office/powerpoint/2010/main" val="320706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10</a:t>
            </a:fld>
            <a:endParaRPr lang="en-US" dirty="0"/>
          </a:p>
        </p:txBody>
      </p:sp>
    </p:spTree>
    <p:extLst>
      <p:ext uri="{BB962C8B-B14F-4D97-AF65-F5344CB8AC3E}">
        <p14:creationId xmlns:p14="http://schemas.microsoft.com/office/powerpoint/2010/main" val="66893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11</a:t>
            </a:fld>
            <a:endParaRPr lang="en-US" dirty="0"/>
          </a:p>
        </p:txBody>
      </p:sp>
    </p:spTree>
    <p:extLst>
      <p:ext uri="{BB962C8B-B14F-4D97-AF65-F5344CB8AC3E}">
        <p14:creationId xmlns:p14="http://schemas.microsoft.com/office/powerpoint/2010/main" val="232266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12</a:t>
            </a:fld>
            <a:endParaRPr lang="en-US" dirty="0"/>
          </a:p>
        </p:txBody>
      </p:sp>
    </p:spTree>
    <p:extLst>
      <p:ext uri="{BB962C8B-B14F-4D97-AF65-F5344CB8AC3E}">
        <p14:creationId xmlns:p14="http://schemas.microsoft.com/office/powerpoint/2010/main" val="1950583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13</a:t>
            </a:fld>
            <a:endParaRPr lang="en-US" dirty="0"/>
          </a:p>
        </p:txBody>
      </p:sp>
    </p:spTree>
    <p:extLst>
      <p:ext uri="{BB962C8B-B14F-4D97-AF65-F5344CB8AC3E}">
        <p14:creationId xmlns:p14="http://schemas.microsoft.com/office/powerpoint/2010/main" val="150089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14</a:t>
            </a:fld>
            <a:endParaRPr lang="en-US" dirty="0"/>
          </a:p>
        </p:txBody>
      </p:sp>
    </p:spTree>
    <p:extLst>
      <p:ext uri="{BB962C8B-B14F-4D97-AF65-F5344CB8AC3E}">
        <p14:creationId xmlns:p14="http://schemas.microsoft.com/office/powerpoint/2010/main" val="2970947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15</a:t>
            </a:fld>
            <a:endParaRPr lang="en-US" dirty="0"/>
          </a:p>
        </p:txBody>
      </p:sp>
    </p:spTree>
    <p:extLst>
      <p:ext uri="{BB962C8B-B14F-4D97-AF65-F5344CB8AC3E}">
        <p14:creationId xmlns:p14="http://schemas.microsoft.com/office/powerpoint/2010/main" val="309537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646CE89-45ED-480B-884B-E912ECF32FB9}"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16</a:t>
            </a:fld>
            <a:endParaRPr lang="en-US" dirty="0"/>
          </a:p>
        </p:txBody>
      </p:sp>
    </p:spTree>
    <p:extLst>
      <p:ext uri="{BB962C8B-B14F-4D97-AF65-F5344CB8AC3E}">
        <p14:creationId xmlns:p14="http://schemas.microsoft.com/office/powerpoint/2010/main" val="223498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17</a:t>
            </a:fld>
            <a:endParaRPr lang="en-US" dirty="0"/>
          </a:p>
        </p:txBody>
      </p:sp>
    </p:spTree>
    <p:extLst>
      <p:ext uri="{BB962C8B-B14F-4D97-AF65-F5344CB8AC3E}">
        <p14:creationId xmlns:p14="http://schemas.microsoft.com/office/powerpoint/2010/main" val="298638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18</a:t>
            </a:fld>
            <a:endParaRPr lang="en-US" dirty="0"/>
          </a:p>
        </p:txBody>
      </p:sp>
    </p:spTree>
    <p:extLst>
      <p:ext uri="{BB962C8B-B14F-4D97-AF65-F5344CB8AC3E}">
        <p14:creationId xmlns:p14="http://schemas.microsoft.com/office/powerpoint/2010/main" val="3201410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19</a:t>
            </a:fld>
            <a:endParaRPr lang="en-US" dirty="0"/>
          </a:p>
        </p:txBody>
      </p:sp>
    </p:spTree>
    <p:extLst>
      <p:ext uri="{BB962C8B-B14F-4D97-AF65-F5344CB8AC3E}">
        <p14:creationId xmlns:p14="http://schemas.microsoft.com/office/powerpoint/2010/main" val="163312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a:t>
            </a:fld>
            <a:endParaRPr lang="en-US" dirty="0"/>
          </a:p>
        </p:txBody>
      </p:sp>
    </p:spTree>
    <p:extLst>
      <p:ext uri="{BB962C8B-B14F-4D97-AF65-F5344CB8AC3E}">
        <p14:creationId xmlns:p14="http://schemas.microsoft.com/office/powerpoint/2010/main" val="41708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20</a:t>
            </a:fld>
            <a:endParaRPr lang="en-US" dirty="0"/>
          </a:p>
        </p:txBody>
      </p:sp>
    </p:spTree>
    <p:extLst>
      <p:ext uri="{BB962C8B-B14F-4D97-AF65-F5344CB8AC3E}">
        <p14:creationId xmlns:p14="http://schemas.microsoft.com/office/powerpoint/2010/main" val="297471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Building a premium experience for when authenticated members apply for a loan via desktop or mobile banking </a:t>
            </a:r>
          </a:p>
          <a:p>
            <a:r>
              <a:rPr lang="en-US" sz="1500" dirty="0"/>
              <a:t> </a:t>
            </a:r>
          </a:p>
          <a:p>
            <a:r>
              <a:rPr lang="en-US" sz="1500" dirty="0"/>
              <a:t>A native integration with CU*BASE that takes advantage of everything we know about a member, and everything that happens after you say yes</a:t>
            </a:r>
          </a:p>
          <a:p>
            <a:r>
              <a:rPr lang="en-US" sz="1500" dirty="0"/>
              <a:t> </a:t>
            </a:r>
          </a:p>
          <a:p>
            <a:r>
              <a:rPr lang="en-US" sz="1500" dirty="0"/>
              <a:t>Moving opportunities beyond the loan department for the next time a member needs a loan or needs to complete an interrupted loan application process</a:t>
            </a:r>
          </a:p>
          <a:p>
            <a:r>
              <a:rPr lang="en-US" sz="1500" dirty="0"/>
              <a:t> </a:t>
            </a:r>
          </a:p>
          <a:p>
            <a:r>
              <a:rPr lang="en-US" sz="1500" dirty="0"/>
              <a:t>What will your credit union do with this new approach to online lending?</a:t>
            </a:r>
          </a:p>
          <a:p>
            <a:pPr>
              <a:tabLst>
                <a:tab pos="237127" algn="l"/>
                <a:tab pos="474254" algn="l"/>
              </a:tabLst>
            </a:pPr>
            <a:endParaRPr lang="en-US" sz="1500" dirty="0"/>
          </a:p>
        </p:txBody>
      </p:sp>
      <p:sp>
        <p:nvSpPr>
          <p:cNvPr id="4" name="Date Placeholder 3"/>
          <p:cNvSpPr>
            <a:spLocks noGrp="1"/>
          </p:cNvSpPr>
          <p:nvPr>
            <p:ph type="dt" idx="1"/>
          </p:nvPr>
        </p:nvSpPr>
        <p:spPr/>
        <p:txBody>
          <a:bodyPr/>
          <a:lstStyle/>
          <a:p>
            <a:fld id="{4A6861DE-69A2-42D2-A04B-16BFE2ACFD8E}"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21</a:t>
            </a:fld>
            <a:endParaRPr lang="en-US" dirty="0"/>
          </a:p>
        </p:txBody>
      </p:sp>
    </p:spTree>
    <p:extLst>
      <p:ext uri="{BB962C8B-B14F-4D97-AF65-F5344CB8AC3E}">
        <p14:creationId xmlns:p14="http://schemas.microsoft.com/office/powerpoint/2010/main" val="348942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EFT vendors are looking for relevance in the future</a:t>
            </a:r>
          </a:p>
          <a:p>
            <a:r>
              <a:rPr lang="en-US" sz="1500" dirty="0"/>
              <a:t> </a:t>
            </a:r>
          </a:p>
          <a:p>
            <a:r>
              <a:rPr lang="en-US" sz="1500" dirty="0"/>
              <a:t>Way beyond ATMs or POS, they want to be relevant to all payments via all channels</a:t>
            </a:r>
          </a:p>
          <a:p>
            <a:r>
              <a:rPr lang="en-US" sz="1500" dirty="0"/>
              <a:t> </a:t>
            </a:r>
          </a:p>
          <a:p>
            <a:r>
              <a:rPr lang="en-US" sz="1500" dirty="0"/>
              <a:t>We’ll take major steps in 2022 related to P2P via debit card rails and automating cards and credit card loans into digital wallets and emerging payments systems </a:t>
            </a:r>
          </a:p>
          <a:p>
            <a:r>
              <a:rPr lang="en-US" sz="1500" dirty="0"/>
              <a:t> </a:t>
            </a:r>
          </a:p>
          <a:p>
            <a:r>
              <a:rPr lang="en-US" sz="1500" dirty="0"/>
              <a:t>Our focus on cybersecurity and new security approaches and verifications are a signal that we’re planning for an active CU*Answers and cuasterisk.com community</a:t>
            </a:r>
          </a:p>
          <a:p>
            <a:endParaRPr lang="en-US" sz="1500"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22</a:t>
            </a:fld>
            <a:endParaRPr lang="en-US" dirty="0"/>
          </a:p>
        </p:txBody>
      </p:sp>
    </p:spTree>
    <p:extLst>
      <p:ext uri="{BB962C8B-B14F-4D97-AF65-F5344CB8AC3E}">
        <p14:creationId xmlns:p14="http://schemas.microsoft.com/office/powerpoint/2010/main" val="2140967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It’s not enough to hope you have active members and enough of them these days</a:t>
            </a:r>
          </a:p>
          <a:p>
            <a:r>
              <a:rPr lang="en-US" sz="1500" dirty="0"/>
              <a:t> </a:t>
            </a:r>
          </a:p>
          <a:p>
            <a:r>
              <a:rPr lang="en-US" sz="1500" dirty="0"/>
              <a:t>You have to encourage, urge, and constantly find new ways to get your members to use their cards to your advantage</a:t>
            </a:r>
          </a:p>
          <a:p>
            <a:r>
              <a:rPr lang="en-US" sz="1500" dirty="0"/>
              <a:t> </a:t>
            </a:r>
          </a:p>
          <a:p>
            <a:r>
              <a:rPr lang="en-US" sz="1500" dirty="0"/>
              <a:t>The key is data, whether it be getting more transactions, activating more cards, participating in virtual marketplaces, or avoiding fraud, you have to learn the language of EFT networks and the processes that smooth out your members’ experience</a:t>
            </a:r>
          </a:p>
          <a:p>
            <a:endParaRPr lang="en-US" sz="1500"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23</a:t>
            </a:fld>
            <a:endParaRPr lang="en-US" dirty="0"/>
          </a:p>
        </p:txBody>
      </p:sp>
    </p:spTree>
    <p:extLst>
      <p:ext uri="{BB962C8B-B14F-4D97-AF65-F5344CB8AC3E}">
        <p14:creationId xmlns:p14="http://schemas.microsoft.com/office/powerpoint/2010/main" val="249642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MOP and MAP were not a one-time task – sourcing opportunity from the internet is now a forever development project</a:t>
            </a:r>
          </a:p>
          <a:p>
            <a:endParaRPr lang="en-US" sz="1500" dirty="0"/>
          </a:p>
          <a:p>
            <a:r>
              <a:rPr lang="en-US" sz="1500" dirty="0"/>
              <a:t>MACO for MOP is the latest upgrade planned for how you underwrite saying yes or no to a potential new member</a:t>
            </a:r>
          </a:p>
          <a:p>
            <a:endParaRPr lang="en-US" sz="1500" dirty="0"/>
          </a:p>
          <a:p>
            <a:r>
              <a:rPr lang="en-US" sz="1500" dirty="0"/>
              <a:t>It also improves the process by killing two birds with one stone – save a driver’s license as you evaluate whether a person is who they say they are</a:t>
            </a:r>
          </a:p>
          <a:p>
            <a:endParaRPr lang="en-US" sz="1500" dirty="0"/>
          </a:p>
          <a:p>
            <a:r>
              <a:rPr lang="en-US" sz="1500" dirty="0"/>
              <a:t>Combine the purchase of a MACO authentication license with the modeling of their identity </a:t>
            </a:r>
          </a:p>
          <a:p>
            <a:endParaRPr lang="en-US" sz="1500" dirty="0"/>
          </a:p>
          <a:p>
            <a:r>
              <a:rPr lang="en-US" sz="1500" dirty="0"/>
              <a:t>MACO for MOP is just another tactic where CUs see the growing importance of images as more than just pictures – and another endorsement of how the member’s love for cell phones is part of a CU’s everyday business</a:t>
            </a:r>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24</a:t>
            </a:fld>
            <a:endParaRPr lang="en-US" dirty="0"/>
          </a:p>
        </p:txBody>
      </p:sp>
    </p:spTree>
    <p:extLst>
      <p:ext uri="{BB962C8B-B14F-4D97-AF65-F5344CB8AC3E}">
        <p14:creationId xmlns:p14="http://schemas.microsoft.com/office/powerpoint/2010/main" val="2556779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While the tools are in year 2 or maybe year 3 of development, most CUs are in year one when it comes to leveraging the concepts of “mobile first” and how mobile phone experiences are now taking the lead in what people expect from internet interactions</a:t>
            </a:r>
          </a:p>
          <a:p>
            <a:endParaRPr lang="en-US" sz="1400" dirty="0"/>
          </a:p>
          <a:p>
            <a:r>
              <a:rPr lang="en-US" sz="1400" dirty="0"/>
              <a:t>CUs now have a larger voice than ever in how the experience looks, what is marketed, and the overlap between websites, online banking products, and mobile products</a:t>
            </a:r>
          </a:p>
          <a:p>
            <a:endParaRPr lang="en-US" sz="1400" dirty="0"/>
          </a:p>
          <a:p>
            <a:r>
              <a:rPr lang="en-US" sz="1400" dirty="0"/>
              <a:t>But they have to embrace CU Publisher content management as the tool to do it</a:t>
            </a:r>
          </a:p>
          <a:p>
            <a:endParaRPr lang="en-US" sz="1400" dirty="0"/>
          </a:p>
          <a:p>
            <a:r>
              <a:rPr lang="en-US" sz="1400" dirty="0"/>
              <a:t>Whether they develop designers internally or use third-party consultants (Xtend) or simply use the defaults, they’ll need to do so consciously, understanding the desired results from their internet channel interactions with members</a:t>
            </a:r>
          </a:p>
          <a:p>
            <a:endParaRPr lang="en-US" sz="1400" dirty="0"/>
          </a:p>
          <a:p>
            <a:r>
              <a:rPr lang="en-US" sz="1400" dirty="0"/>
              <a:t>It’ll take a while for mobile first ideas to be top-of-mind, but once engaged it’ll be simpler and more comprehensive for credit union strategists</a:t>
            </a:r>
          </a:p>
          <a:p>
            <a:endParaRPr lang="en-US" sz="1400" dirty="0"/>
          </a:p>
          <a:p>
            <a:r>
              <a:rPr lang="en-US" sz="1400" dirty="0"/>
              <a:t>Imagine when CU*Answers starts to use mobile first thinking as it redesigns the CU*BASE user experience in the future</a:t>
            </a:r>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25</a:t>
            </a:fld>
            <a:endParaRPr lang="en-US" dirty="0"/>
          </a:p>
        </p:txBody>
      </p:sp>
    </p:spTree>
    <p:extLst>
      <p:ext uri="{BB962C8B-B14F-4D97-AF65-F5344CB8AC3E}">
        <p14:creationId xmlns:p14="http://schemas.microsoft.com/office/powerpoint/2010/main" val="1918813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26</a:t>
            </a:fld>
            <a:endParaRPr lang="en-US" dirty="0"/>
          </a:p>
        </p:txBody>
      </p:sp>
    </p:spTree>
    <p:extLst>
      <p:ext uri="{BB962C8B-B14F-4D97-AF65-F5344CB8AC3E}">
        <p14:creationId xmlns:p14="http://schemas.microsoft.com/office/powerpoint/2010/main" val="3854388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From the very beginning, CUs promised they would help their members with all of their financial management and challenges</a:t>
            </a:r>
          </a:p>
          <a:p>
            <a:endParaRPr lang="en-US" sz="1500" dirty="0"/>
          </a:p>
          <a:p>
            <a:r>
              <a:rPr lang="en-US" sz="1500" dirty="0"/>
              <a:t>We started with encouraging members to be better savers and smarter borrowers, but today member’s need help with payments like never before</a:t>
            </a:r>
          </a:p>
          <a:p>
            <a:endParaRPr lang="en-US" sz="1500" dirty="0"/>
          </a:p>
          <a:p>
            <a:r>
              <a:rPr lang="en-US" sz="1500" dirty="0"/>
              <a:t>They want to reach people and accounts outside of the credit union’s balance sheet and brand – they want to cross-utilize debit card rails for retail bill pay – they want to engage ACH activities from wherever they are</a:t>
            </a:r>
          </a:p>
          <a:p>
            <a:endParaRPr lang="en-US" sz="1500" dirty="0"/>
          </a:p>
          <a:p>
            <a:r>
              <a:rPr lang="en-US" sz="1500" dirty="0"/>
              <a:t>Today’s modern member financial marketplace is alive with opportunity, but members still need us to make it easy, convenient, and part of our relationships</a:t>
            </a:r>
          </a:p>
          <a:p>
            <a:endParaRPr lang="en-US" sz="1500" dirty="0"/>
          </a:p>
          <a:p>
            <a:r>
              <a:rPr lang="en-US" sz="1500" dirty="0"/>
              <a:t>Each year, the promise of electronic payments is becoming more and more real, and CU*Answers will focus this year in making some great leaps forward</a:t>
            </a:r>
          </a:p>
        </p:txBody>
      </p:sp>
      <p:sp>
        <p:nvSpPr>
          <p:cNvPr id="4" name="Date Placeholder 3"/>
          <p:cNvSpPr>
            <a:spLocks noGrp="1"/>
          </p:cNvSpPr>
          <p:nvPr>
            <p:ph type="dt" idx="1"/>
          </p:nvPr>
        </p:nvSpPr>
        <p:spPr/>
        <p:txBody>
          <a:bodyPr/>
          <a:lstStyle/>
          <a:p>
            <a:fld id="{B618FBA8-E292-4514-8425-6251C60B9A8B}"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27</a:t>
            </a:fld>
            <a:endParaRPr lang="en-US" dirty="0"/>
          </a:p>
        </p:txBody>
      </p:sp>
    </p:spTree>
    <p:extLst>
      <p:ext uri="{BB962C8B-B14F-4D97-AF65-F5344CB8AC3E}">
        <p14:creationId xmlns:p14="http://schemas.microsoft.com/office/powerpoint/2010/main" val="3423451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28</a:t>
            </a:fld>
            <a:endParaRPr lang="en-US" dirty="0"/>
          </a:p>
        </p:txBody>
      </p:sp>
    </p:spTree>
    <p:extLst>
      <p:ext uri="{BB962C8B-B14F-4D97-AF65-F5344CB8AC3E}">
        <p14:creationId xmlns:p14="http://schemas.microsoft.com/office/powerpoint/2010/main" val="200844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biggest change in the future for how CUs will see mobile apps is not what is the next cool feature embedded in the app</a:t>
            </a:r>
          </a:p>
          <a:p>
            <a:endParaRPr lang="en-US" sz="1500" dirty="0"/>
          </a:p>
          <a:p>
            <a:r>
              <a:rPr lang="en-US" sz="1500" dirty="0"/>
              <a:t>We’re approaching a saturation point with kitchen-sink apps </a:t>
            </a:r>
          </a:p>
          <a:p>
            <a:endParaRPr lang="en-US" sz="1500" dirty="0"/>
          </a:p>
          <a:p>
            <a:r>
              <a:rPr lang="en-US" sz="1500" dirty="0"/>
              <a:t>The biggest change is going to be how credit unions manage their apps, with autonomy and automation</a:t>
            </a:r>
          </a:p>
          <a:p>
            <a:endParaRPr lang="en-US" sz="1500" dirty="0"/>
          </a:p>
          <a:p>
            <a:r>
              <a:rPr lang="en-US" sz="1500" dirty="0"/>
              <a:t>CU Publisher development will be the headline development for the next couple of years, allowing CUs to have more active apps at once, to pick and choose when versions are released to their members and staff, to be more active in beta tests and feature quality, and finally, to own the member experience in a new way</a:t>
            </a:r>
          </a:p>
          <a:p>
            <a:endParaRPr lang="en-US" sz="1500" dirty="0"/>
          </a:p>
          <a:p>
            <a:r>
              <a:rPr lang="en-US" sz="1500" dirty="0"/>
              <a:t>CEOs need to develop staffing plans for these activities, investment plans for managing maintenance and the marketing of mobile apps as an ever-changing tool, and our CUSO will build entirely new client service departments and consultants that will make CU internet channels more dynamic and intense for a membership that will demand change</a:t>
            </a:r>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29</a:t>
            </a:fld>
            <a:endParaRPr lang="en-US" dirty="0"/>
          </a:p>
        </p:txBody>
      </p:sp>
    </p:spTree>
    <p:extLst>
      <p:ext uri="{BB962C8B-B14F-4D97-AF65-F5344CB8AC3E}">
        <p14:creationId xmlns:p14="http://schemas.microsoft.com/office/powerpoint/2010/main" val="339360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a:t>
            </a:fld>
            <a:endParaRPr lang="en-US" dirty="0"/>
          </a:p>
        </p:txBody>
      </p:sp>
    </p:spTree>
    <p:extLst>
      <p:ext uri="{BB962C8B-B14F-4D97-AF65-F5344CB8AC3E}">
        <p14:creationId xmlns:p14="http://schemas.microsoft.com/office/powerpoint/2010/main" val="3199896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Several years ago CU*Answers quietly changed its approach to business banking. After years of developing features as tactical projects, we started to wonder why we weren’t seeing more CUs with a full-out business program and department.  </a:t>
            </a:r>
          </a:p>
          <a:p>
            <a:endParaRPr lang="en-US" sz="1500" dirty="0"/>
          </a:p>
          <a:p>
            <a:r>
              <a:rPr lang="en-US" sz="1500" dirty="0"/>
              <a:t>We wanted to encourage CUs to evolve their model from being CUs with members who just happened to be businesses, to a model where they were credit unions FOR businesses, with a business format focus</a:t>
            </a:r>
          </a:p>
          <a:p>
            <a:endParaRPr lang="en-US" sz="1500" dirty="0"/>
          </a:p>
          <a:p>
            <a:r>
              <a:rPr lang="en-US" sz="1500" dirty="0"/>
              <a:t>CU*Answers wants to help CUs start business programs, and believes that one day our community will approach as many as 150 credit unions with full-out business programs</a:t>
            </a:r>
          </a:p>
          <a:p>
            <a:endParaRPr lang="en-US" sz="1500" dirty="0"/>
          </a:p>
          <a:p>
            <a:r>
              <a:rPr lang="en-US" sz="1500" dirty="0"/>
              <a:t>The BizLink effort is designed to get us there</a:t>
            </a:r>
          </a:p>
          <a:p>
            <a:endParaRPr lang="en-US" sz="1500" dirty="0"/>
          </a:p>
          <a:p>
            <a:r>
              <a:rPr lang="en-US" sz="1500" dirty="0"/>
              <a:t>BizLink Advisory Board is a new governance model</a:t>
            </a:r>
          </a:p>
        </p:txBody>
      </p:sp>
      <p:sp>
        <p:nvSpPr>
          <p:cNvPr id="4" name="Date Placeholder 3"/>
          <p:cNvSpPr>
            <a:spLocks noGrp="1"/>
          </p:cNvSpPr>
          <p:nvPr>
            <p:ph type="dt" idx="1"/>
          </p:nvPr>
        </p:nvSpPr>
        <p:spPr/>
        <p:txBody>
          <a:bodyPr/>
          <a:lstStyle/>
          <a:p>
            <a:fld id="{9665F5C4-CE28-4781-9E63-AA1F121CC17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30</a:t>
            </a:fld>
            <a:endParaRPr lang="en-US" dirty="0"/>
          </a:p>
        </p:txBody>
      </p:sp>
    </p:spTree>
    <p:extLst>
      <p:ext uri="{BB962C8B-B14F-4D97-AF65-F5344CB8AC3E}">
        <p14:creationId xmlns:p14="http://schemas.microsoft.com/office/powerpoint/2010/main" val="3706952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59B5A86-9193-4239-B07B-001A49F15BBA}"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31</a:t>
            </a:fld>
            <a:endParaRPr lang="en-US" dirty="0"/>
          </a:p>
        </p:txBody>
      </p:sp>
    </p:spTree>
    <p:extLst>
      <p:ext uri="{BB962C8B-B14F-4D97-AF65-F5344CB8AC3E}">
        <p14:creationId xmlns:p14="http://schemas.microsoft.com/office/powerpoint/2010/main" val="882018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32</a:t>
            </a:fld>
            <a:endParaRPr lang="en-US" dirty="0"/>
          </a:p>
        </p:txBody>
      </p:sp>
    </p:spTree>
    <p:extLst>
      <p:ext uri="{BB962C8B-B14F-4D97-AF65-F5344CB8AC3E}">
        <p14:creationId xmlns:p14="http://schemas.microsoft.com/office/powerpoint/2010/main" val="3789922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project is related to a much bigger issue: understanding a loan portfolio and the net earnings from that portfolio</a:t>
            </a:r>
          </a:p>
          <a:p>
            <a:endParaRPr lang="en-US" sz="1500" dirty="0"/>
          </a:p>
          <a:p>
            <a:r>
              <a:rPr lang="en-US" sz="1500" dirty="0"/>
              <a:t>In other words, </a:t>
            </a:r>
            <a:r>
              <a:rPr lang="en-US" sz="1500" dirty="0" err="1"/>
              <a:t>CECL</a:t>
            </a:r>
            <a:endParaRPr lang="en-US" sz="1500" dirty="0"/>
          </a:p>
          <a:p>
            <a:endParaRPr lang="en-US" sz="1500" dirty="0"/>
          </a:p>
          <a:p>
            <a:r>
              <a:rPr lang="en-US" sz="1500" dirty="0"/>
              <a:t>What is the true income and losses related to making loans?  How much can you predict? How can you mitigate the risks?  What is the future value of your loan portfolio?</a:t>
            </a:r>
          </a:p>
          <a:p>
            <a:endParaRPr lang="en-US" sz="1500" dirty="0"/>
          </a:p>
          <a:p>
            <a:r>
              <a:rPr lang="en-US" sz="1500" dirty="0"/>
              <a:t>If you write off $100K auto loan, is that the net loss?  Generally, no.  So what did you recover six weeks or months down the road, and what does it mean to the big picture of your loan portfolio?</a:t>
            </a:r>
          </a:p>
          <a:p>
            <a:endParaRPr lang="en-US" sz="1500"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33</a:t>
            </a:fld>
            <a:endParaRPr lang="en-US" dirty="0"/>
          </a:p>
        </p:txBody>
      </p:sp>
    </p:spTree>
    <p:extLst>
      <p:ext uri="{BB962C8B-B14F-4D97-AF65-F5344CB8AC3E}">
        <p14:creationId xmlns:p14="http://schemas.microsoft.com/office/powerpoint/2010/main" val="2575481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Receipts used to be based on “here’s your copy, Mr. Member” – the printed piece of paper represented the member’s ability to track whatever details they needed</a:t>
            </a:r>
          </a:p>
          <a:p>
            <a:r>
              <a:rPr lang="en-US" sz="1500" dirty="0"/>
              <a:t>The retailer (CU) kept a copy for their reasons</a:t>
            </a:r>
          </a:p>
          <a:p>
            <a:endParaRPr lang="en-US" sz="1500" dirty="0"/>
          </a:p>
          <a:p>
            <a:r>
              <a:rPr lang="en-US" sz="1500" dirty="0"/>
              <a:t>The printed piece of paper WAS the data</a:t>
            </a:r>
          </a:p>
          <a:p>
            <a:endParaRPr lang="en-US" sz="1500" dirty="0"/>
          </a:p>
          <a:p>
            <a:r>
              <a:rPr lang="en-US" sz="1500" dirty="0"/>
              <a:t>Today, data is much more virtual and the printed piece of paper is not nearly as important as it used to be</a:t>
            </a:r>
          </a:p>
          <a:p>
            <a:endParaRPr lang="en-US" sz="1500" dirty="0"/>
          </a:p>
          <a:p>
            <a:r>
              <a:rPr lang="en-US" sz="1500" dirty="0"/>
              <a:t>Today, receipts are native to a processing system because they’re just the data, not the piece of paper</a:t>
            </a:r>
          </a:p>
          <a:p>
            <a:endParaRPr lang="en-US" sz="1500" dirty="0"/>
          </a:p>
          <a:p>
            <a:r>
              <a:rPr lang="en-US" sz="1500" dirty="0"/>
              <a:t>Because it’s data, organizations have more options for where it’s stored, how it’s presented, how long it’s archived</a:t>
            </a:r>
          </a:p>
          <a:p>
            <a:endParaRPr lang="en-US" sz="1500" dirty="0"/>
          </a:p>
          <a:p>
            <a:r>
              <a:rPr lang="en-US" sz="1500" dirty="0"/>
              <a:t>CU*Answers in 2022 is going to up our game again and take advantage of these options like never before, given our ownership of eDOC</a:t>
            </a:r>
          </a:p>
          <a:p>
            <a:endParaRPr lang="en-US" sz="1500"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34</a:t>
            </a:fld>
            <a:endParaRPr lang="en-US" dirty="0"/>
          </a:p>
        </p:txBody>
      </p:sp>
    </p:spTree>
    <p:extLst>
      <p:ext uri="{BB962C8B-B14F-4D97-AF65-F5344CB8AC3E}">
        <p14:creationId xmlns:p14="http://schemas.microsoft.com/office/powerpoint/2010/main" val="3358901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From the beginning, Analytics Booth was a business application targeted at new audiences, targeted to be used in new spaces outside the office, and targeted to be used by new devices other than a desktop anchored PC</a:t>
            </a:r>
          </a:p>
          <a:p>
            <a:endParaRPr lang="en-US" sz="1300" dirty="0"/>
          </a:p>
          <a:p>
            <a:r>
              <a:rPr lang="en-US" sz="1300" dirty="0"/>
              <a:t>It continues to evolve, and in 2022 with some new releases will become more specialized for these original targets</a:t>
            </a:r>
          </a:p>
          <a:p>
            <a:endParaRPr lang="en-US" sz="1300" dirty="0"/>
          </a:p>
          <a:p>
            <a:r>
              <a:rPr lang="en-US" sz="1300" dirty="0"/>
              <a:t>The biggest pushes will be in two areas:</a:t>
            </a:r>
          </a:p>
          <a:p>
            <a:pPr marL="177845" indent="-177845">
              <a:buFont typeface="Arial" panose="020B0604020202020204" pitchFamily="34" charset="0"/>
              <a:buChar char="•"/>
            </a:pPr>
            <a:r>
              <a:rPr lang="en-US" sz="1300" dirty="0"/>
              <a:t>Continue the drive to get executives to count on data processed and presented for their unique points of view</a:t>
            </a:r>
          </a:p>
          <a:p>
            <a:pPr marL="177845" indent="-177845">
              <a:buFont typeface="Arial" panose="020B0604020202020204" pitchFamily="34" charset="0"/>
              <a:buChar char="•"/>
            </a:pPr>
            <a:r>
              <a:rPr lang="en-US" sz="1300" dirty="0"/>
              <a:t>Develop a CU board member audience and build a beachhead for the development of toolkits that CU members might engage to better understand their role as CU owners</a:t>
            </a:r>
          </a:p>
          <a:p>
            <a:pPr marL="177845" indent="-177845">
              <a:buFont typeface="Arial" panose="020B0604020202020204" pitchFamily="34" charset="0"/>
              <a:buChar char="•"/>
            </a:pPr>
            <a:endParaRPr lang="en-US" sz="1300" dirty="0"/>
          </a:p>
          <a:p>
            <a:r>
              <a:rPr lang="en-US" sz="1300" dirty="0"/>
              <a:t>CU employees want to get deep into doing the data work for analysis, building reports for presentation, archiving of data into warehouses</a:t>
            </a:r>
          </a:p>
          <a:p>
            <a:endParaRPr lang="en-US" sz="1300" dirty="0"/>
          </a:p>
          <a:p>
            <a:r>
              <a:rPr lang="en-US" sz="1300" dirty="0"/>
              <a:t>Analytics Booth doesn’t do any of that – it presents live presentations that trend data and give instant access to the answers, via data, to new audiences</a:t>
            </a:r>
          </a:p>
          <a:p>
            <a:endParaRPr lang="en-US" sz="1300" dirty="0"/>
          </a:p>
          <a:p>
            <a:r>
              <a:rPr lang="en-US" sz="1300" dirty="0"/>
              <a:t>As CUs want to claim that their grasp of data is growing and becoming more competent, they will need to prove it from the top down, starting with their boards and executive teams on the fly</a:t>
            </a:r>
          </a:p>
        </p:txBody>
      </p:sp>
      <p:sp>
        <p:nvSpPr>
          <p:cNvPr id="4" name="Date Placeholder 3"/>
          <p:cNvSpPr>
            <a:spLocks noGrp="1"/>
          </p:cNvSpPr>
          <p:nvPr>
            <p:ph type="dt" idx="1"/>
          </p:nvPr>
        </p:nvSpPr>
        <p:spPr/>
        <p:txBody>
          <a:bodyPr/>
          <a:lstStyle/>
          <a:p>
            <a:fld id="{4F489D41-5A5D-4655-87F4-5F4B7C100182}"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35</a:t>
            </a:fld>
            <a:endParaRPr lang="en-US" dirty="0"/>
          </a:p>
        </p:txBody>
      </p:sp>
    </p:spTree>
    <p:extLst>
      <p:ext uri="{BB962C8B-B14F-4D97-AF65-F5344CB8AC3E}">
        <p14:creationId xmlns:p14="http://schemas.microsoft.com/office/powerpoint/2010/main" val="1928406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“Different strokes for different folks” is not always a mode of operations that everyone appreciates</a:t>
            </a:r>
          </a:p>
          <a:p>
            <a:endParaRPr lang="en-US" sz="1500" dirty="0"/>
          </a:p>
          <a:p>
            <a:r>
              <a:rPr lang="en-US" sz="1500" dirty="0"/>
              <a:t>But in today’s marketplace, with so many diverse approaches to the teller line, in-branch services, and member experiences, having only one teller line approach simply does not allow for enough diversity </a:t>
            </a:r>
          </a:p>
          <a:p>
            <a:endParaRPr lang="en-US" sz="1500" dirty="0"/>
          </a:p>
          <a:p>
            <a:r>
              <a:rPr lang="en-US" sz="1500" dirty="0"/>
              <a:t>We need multiple platforms to experiment with – CUs need options as to how much, or how little, to include in a teller line offering</a:t>
            </a:r>
          </a:p>
          <a:p>
            <a:endParaRPr lang="en-US" sz="1500" dirty="0"/>
          </a:p>
          <a:p>
            <a:r>
              <a:rPr lang="en-US" sz="1500" dirty="0"/>
              <a:t>New ITM integrations are only adding a dozen transaction types, because they’re built just to do the lion’s share of member activity </a:t>
            </a:r>
          </a:p>
          <a:p>
            <a:endParaRPr lang="en-US" sz="1500" dirty="0"/>
          </a:p>
          <a:p>
            <a:r>
              <a:rPr lang="en-US" sz="1500" dirty="0"/>
              <a:t>The equivalent of just the lion’s share in a modern teller line would be Xpress Teller</a:t>
            </a:r>
          </a:p>
          <a:p>
            <a:endParaRPr lang="en-US" sz="1500" dirty="0"/>
          </a:p>
          <a:p>
            <a:r>
              <a:rPr lang="en-US" sz="1500" dirty="0"/>
              <a:t>We’ll continue to work out the bumps in both platforms, but we don’t have any intention of merging the two</a:t>
            </a:r>
          </a:p>
          <a:p>
            <a:endParaRPr lang="en-US" sz="1500" dirty="0"/>
          </a:p>
          <a:p>
            <a:endParaRPr lang="en-US" sz="1500"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36</a:t>
            </a:fld>
            <a:endParaRPr lang="en-US" dirty="0"/>
          </a:p>
        </p:txBody>
      </p:sp>
    </p:spTree>
    <p:extLst>
      <p:ext uri="{BB962C8B-B14F-4D97-AF65-F5344CB8AC3E}">
        <p14:creationId xmlns:p14="http://schemas.microsoft.com/office/powerpoint/2010/main" val="1365820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37</a:t>
            </a:fld>
            <a:endParaRPr lang="en-US" dirty="0"/>
          </a:p>
        </p:txBody>
      </p:sp>
    </p:spTree>
    <p:extLst>
      <p:ext uri="{BB962C8B-B14F-4D97-AF65-F5344CB8AC3E}">
        <p14:creationId xmlns:p14="http://schemas.microsoft.com/office/powerpoint/2010/main" val="2021311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38</a:t>
            </a:fld>
            <a:endParaRPr lang="en-US" dirty="0"/>
          </a:p>
        </p:txBody>
      </p:sp>
    </p:spTree>
    <p:extLst>
      <p:ext uri="{BB962C8B-B14F-4D97-AF65-F5344CB8AC3E}">
        <p14:creationId xmlns:p14="http://schemas.microsoft.com/office/powerpoint/2010/main" val="763935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39</a:t>
            </a:fld>
            <a:endParaRPr lang="en-US" dirty="0"/>
          </a:p>
        </p:txBody>
      </p:sp>
    </p:spTree>
    <p:extLst>
      <p:ext uri="{BB962C8B-B14F-4D97-AF65-F5344CB8AC3E}">
        <p14:creationId xmlns:p14="http://schemas.microsoft.com/office/powerpoint/2010/main" val="18475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4</a:t>
            </a:fld>
            <a:endParaRPr lang="en-US" dirty="0"/>
          </a:p>
        </p:txBody>
      </p:sp>
    </p:spTree>
    <p:extLst>
      <p:ext uri="{BB962C8B-B14F-4D97-AF65-F5344CB8AC3E}">
        <p14:creationId xmlns:p14="http://schemas.microsoft.com/office/powerpoint/2010/main" val="3294685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40</a:t>
            </a:fld>
            <a:endParaRPr lang="en-US" dirty="0"/>
          </a:p>
        </p:txBody>
      </p:sp>
    </p:spTree>
    <p:extLst>
      <p:ext uri="{BB962C8B-B14F-4D97-AF65-F5344CB8AC3E}">
        <p14:creationId xmlns:p14="http://schemas.microsoft.com/office/powerpoint/2010/main" val="113217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5</a:t>
            </a:fld>
            <a:endParaRPr lang="en-US" dirty="0"/>
          </a:p>
        </p:txBody>
      </p:sp>
    </p:spTree>
    <p:extLst>
      <p:ext uri="{BB962C8B-B14F-4D97-AF65-F5344CB8AC3E}">
        <p14:creationId xmlns:p14="http://schemas.microsoft.com/office/powerpoint/2010/main" val="374612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6</a:t>
            </a:fld>
            <a:endParaRPr lang="en-US" dirty="0"/>
          </a:p>
        </p:txBody>
      </p:sp>
    </p:spTree>
    <p:extLst>
      <p:ext uri="{BB962C8B-B14F-4D97-AF65-F5344CB8AC3E}">
        <p14:creationId xmlns:p14="http://schemas.microsoft.com/office/powerpoint/2010/main" val="231839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7</a:t>
            </a:fld>
            <a:endParaRPr lang="en-US" dirty="0"/>
          </a:p>
        </p:txBody>
      </p:sp>
    </p:spTree>
    <p:extLst>
      <p:ext uri="{BB962C8B-B14F-4D97-AF65-F5344CB8AC3E}">
        <p14:creationId xmlns:p14="http://schemas.microsoft.com/office/powerpoint/2010/main" val="429124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09353FE7-1550-45BC-89A1-2163A9EF20D6}"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8</a:t>
            </a:fld>
            <a:endParaRPr lang="en-US" dirty="0"/>
          </a:p>
        </p:txBody>
      </p:sp>
    </p:spTree>
    <p:extLst>
      <p:ext uri="{BB962C8B-B14F-4D97-AF65-F5344CB8AC3E}">
        <p14:creationId xmlns:p14="http://schemas.microsoft.com/office/powerpoint/2010/main" val="263671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F50DF4CA-8B3F-493E-87A1-A90DA128AFE1}" type="datetime1">
              <a:rPr lang="en-US" smtClean="0"/>
              <a:t>11/16/2021</a:t>
            </a:fld>
            <a:endParaRPr lang="en-US" dirty="0"/>
          </a:p>
        </p:txBody>
      </p:sp>
      <p:sp>
        <p:nvSpPr>
          <p:cNvPr id="5" name="Slide Number Placeholder 4"/>
          <p:cNvSpPr>
            <a:spLocks noGrp="1"/>
          </p:cNvSpPr>
          <p:nvPr>
            <p:ph type="sldNum" sz="quarter" idx="5"/>
          </p:nvPr>
        </p:nvSpPr>
        <p:spPr/>
        <p:txBody>
          <a:bodyPr/>
          <a:lstStyle/>
          <a:p>
            <a:fld id="{F0E67C00-F679-4C51-9894-9E2214E5C2F1}" type="slidenum">
              <a:rPr lang="en-US" smtClean="0"/>
              <a:t>9</a:t>
            </a:fld>
            <a:endParaRPr lang="en-US" dirty="0"/>
          </a:p>
        </p:txBody>
      </p:sp>
    </p:spTree>
    <p:extLst>
      <p:ext uri="{BB962C8B-B14F-4D97-AF65-F5344CB8AC3E}">
        <p14:creationId xmlns:p14="http://schemas.microsoft.com/office/powerpoint/2010/main" val="4191103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lunch%20and%20giveaway.pptx"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lunch%20and%20giveaway.pptx" TargetMode="External"/><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hyperlink" Target="break%20and%20giveaway.pptx"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lunch%20and%20giveaway.pptx" TargetMode="External"/><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hyperlink" Target="break%20and%20giveaway.pptx"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break%20and%20giveaway.pptx" TargetMode="External"/><Relationship Id="rId1" Type="http://schemas.openxmlformats.org/officeDocument/2006/relationships/slideMaster" Target="../slideMasters/slideMaster1.xml"/><Relationship Id="rId4" Type="http://schemas.openxmlformats.org/officeDocument/2006/relationships/hyperlink" Target="lunch%20and%20giveaway.pptx"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lunch%20and%20giveaway.pptx" TargetMode="External"/><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hyperlink" Target="break%20and%20giveaway.pptx"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lunch%20and%20giveaway.pptx" TargetMode="External"/><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hyperlink" Target="break%20and%20giveaway.pptx"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9B0C9083-53BE-4E38-9288-8786CA02F5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746" b="4934"/>
          <a:stretch/>
        </p:blipFill>
        <p:spPr>
          <a:xfrm>
            <a:off x="-62346" y="0"/>
            <a:ext cx="12251298" cy="6856148"/>
          </a:xfrm>
          <a:prstGeom prst="rect">
            <a:avLst/>
          </a:prstGeom>
        </p:spPr>
      </p:pic>
      <p:pic>
        <p:nvPicPr>
          <p:cNvPr id="8" name="Picture 7" descr="A picture containing dark&#10;&#10;Description automatically generated">
            <a:extLst>
              <a:ext uri="{FF2B5EF4-FFF2-40B4-BE49-F238E27FC236}">
                <a16:creationId xmlns:a16="http://schemas.microsoft.com/office/drawing/2014/main" id="{DF6D01EF-DDB5-46F9-AF41-40C639A21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1102"/>
          <a:stretch/>
        </p:blipFill>
        <p:spPr>
          <a:xfrm>
            <a:off x="4793262" y="529936"/>
            <a:ext cx="7461084" cy="5319312"/>
          </a:xfrm>
          <a:prstGeom prst="rect">
            <a:avLst/>
          </a:prstGeom>
          <a:solidFill>
            <a:srgbClr val="FFFFFF">
              <a:shade val="85000"/>
            </a:srgbClr>
          </a:solidFill>
          <a:ln w="381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6877C3BC-9772-430B-97BC-173D50567598}"/>
              </a:ext>
            </a:extLst>
          </p:cNvPr>
          <p:cNvSpPr/>
          <p:nvPr userDrawn="1"/>
        </p:nvSpPr>
        <p:spPr>
          <a:xfrm>
            <a:off x="-62346" y="1007918"/>
            <a:ext cx="6619009" cy="4395355"/>
          </a:xfrm>
          <a:prstGeom prst="rect">
            <a:avLst/>
          </a:prstGeom>
          <a:solidFill>
            <a:schemeClr val="accent4"/>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79926" y="5590309"/>
            <a:ext cx="3938781" cy="1061951"/>
          </a:xfrm>
          <a:prstGeom prst="rect">
            <a:avLst/>
          </a:prstGeom>
        </p:spPr>
        <p:txBody>
          <a:bodyPr/>
          <a:lstStyle>
            <a:lvl1pPr marL="0" indent="0" algn="l">
              <a:spcBef>
                <a:spcPts val="0"/>
              </a:spcBef>
              <a:buNone/>
              <a:defRPr lang="en-US" sz="2400" cap="all" baseline="0" dirty="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hlinkClick r:id="rId4" action="ppaction://hlinkpres?slideindex=1&amp;slidetitle="/>
            <a:extLst>
              <a:ext uri="{FF2B5EF4-FFF2-40B4-BE49-F238E27FC236}">
                <a16:creationId xmlns:a16="http://schemas.microsoft.com/office/drawing/2014/main" id="{80812587-8446-4611-9152-1857A94BCE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693583" y="6370304"/>
            <a:ext cx="495369" cy="485843"/>
          </a:xfrm>
          <a:prstGeom prst="rect">
            <a:avLst/>
          </a:prstGeom>
        </p:spPr>
      </p:pic>
      <p:sp>
        <p:nvSpPr>
          <p:cNvPr id="2" name="Title 1"/>
          <p:cNvSpPr>
            <a:spLocks noGrp="1"/>
          </p:cNvSpPr>
          <p:nvPr>
            <p:ph type="ctrTitle"/>
          </p:nvPr>
        </p:nvSpPr>
        <p:spPr>
          <a:xfrm>
            <a:off x="279926" y="1225899"/>
            <a:ext cx="6070632" cy="3969099"/>
          </a:xfrm>
        </p:spPr>
        <p:txBody>
          <a:bodyPr anchor="ctr" anchorCtr="0"/>
          <a:lstStyle>
            <a:lvl1pPr algn="l">
              <a:lnSpc>
                <a:spcPct val="100000"/>
              </a:lnSpc>
              <a:defRPr lang="en-US" sz="8000" b="0" dirty="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72286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ide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E31375A4-56A4-47D6-9801-1991572033F7}" type="slidenum">
              <a:rPr lang="en-US" smtClean="0"/>
              <a:pPr/>
              <a:t>‹#›</a:t>
            </a:fld>
            <a:endParaRPr lang="en-US" dirty="0"/>
          </a:p>
        </p:txBody>
      </p:sp>
      <p:pic>
        <p:nvPicPr>
          <p:cNvPr id="10" name="Picture 9">
            <a:hlinkClick r:id="rId2" action="ppaction://hlinkpres?slideindex=1&amp;slidetitle="/>
            <a:extLst>
              <a:ext uri="{FF2B5EF4-FFF2-40B4-BE49-F238E27FC236}">
                <a16:creationId xmlns:a16="http://schemas.microsoft.com/office/drawing/2014/main" id="{E3440F4E-9DF5-4ECD-818E-526A3E756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3583" y="6361991"/>
            <a:ext cx="495369" cy="485843"/>
          </a:xfrm>
          <a:prstGeom prst="rect">
            <a:avLst/>
          </a:prstGeom>
        </p:spPr>
      </p:pic>
      <p:sp>
        <p:nvSpPr>
          <p:cNvPr id="3" name="Title 2">
            <a:extLst>
              <a:ext uri="{FF2B5EF4-FFF2-40B4-BE49-F238E27FC236}">
                <a16:creationId xmlns:a16="http://schemas.microsoft.com/office/drawing/2014/main" id="{90959EF2-E1A8-4A62-B1F5-49E339E626DF}"/>
              </a:ext>
            </a:extLst>
          </p:cNvPr>
          <p:cNvSpPr>
            <a:spLocks noGrp="1"/>
          </p:cNvSpPr>
          <p:nvPr>
            <p:ph type="title"/>
          </p:nvPr>
        </p:nvSpPr>
        <p:spPr>
          <a:xfrm>
            <a:off x="1703344" y="295858"/>
            <a:ext cx="9442176" cy="911962"/>
          </a:xfrm>
        </p:spPr>
        <p:txBody>
          <a:bodyPr/>
          <a:lstStyle>
            <a:lvl1pPr>
              <a:defRPr>
                <a:solidFill>
                  <a:schemeClr val="accent2"/>
                </a:solidFill>
              </a:defRPr>
            </a:lvl1pPr>
          </a:lstStyle>
          <a:p>
            <a:r>
              <a:rPr lang="en-US" dirty="0"/>
              <a:t>Click to edit Master title style</a:t>
            </a:r>
          </a:p>
        </p:txBody>
      </p:sp>
      <p:pic>
        <p:nvPicPr>
          <p:cNvPr id="9" name="Picture 8">
            <a:hlinkClick r:id="rId4" action="ppaction://hlinkpres?slideindex=1&amp;slidetitle="/>
            <a:extLst>
              <a:ext uri="{FF2B5EF4-FFF2-40B4-BE49-F238E27FC236}">
                <a16:creationId xmlns:a16="http://schemas.microsoft.com/office/drawing/2014/main" id="{18A140A0-BBC7-47CA-B040-45FC54537D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2157"/>
            <a:ext cx="495369" cy="485843"/>
          </a:xfrm>
          <a:prstGeom prst="rect">
            <a:avLst/>
          </a:prstGeom>
        </p:spPr>
      </p:pic>
      <p:sp>
        <p:nvSpPr>
          <p:cNvPr id="11" name="Rectangle 10">
            <a:extLst>
              <a:ext uri="{FF2B5EF4-FFF2-40B4-BE49-F238E27FC236}">
                <a16:creationId xmlns:a16="http://schemas.microsoft.com/office/drawing/2014/main" id="{6013FD7C-DA50-4281-ABD9-A3BA147304F3}"/>
              </a:ext>
            </a:extLst>
          </p:cNvPr>
          <p:cNvSpPr/>
          <p:nvPr userDrawn="1"/>
        </p:nvSpPr>
        <p:spPr bwMode="hidden">
          <a:xfrm flipH="1">
            <a:off x="219984" y="0"/>
            <a:ext cx="1263375" cy="6856286"/>
          </a:xfrm>
          <a:prstGeom prst="rect">
            <a:avLst/>
          </a:prstGeom>
          <a:solidFill>
            <a:srgbClr val="0201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dark&#10;&#10;Description automatically generated">
            <a:extLst>
              <a:ext uri="{FF2B5EF4-FFF2-40B4-BE49-F238E27FC236}">
                <a16:creationId xmlns:a16="http://schemas.microsoft.com/office/drawing/2014/main" id="{0A56A501-8211-4B3F-86DF-215E0A53D1F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188" t="2637" r="31473" b="18355"/>
          <a:stretch/>
        </p:blipFill>
        <p:spPr>
          <a:xfrm>
            <a:off x="219984" y="5364001"/>
            <a:ext cx="1263375" cy="1503681"/>
          </a:xfrm>
          <a:prstGeom prst="rect">
            <a:avLst/>
          </a:prstGeom>
        </p:spPr>
      </p:pic>
    </p:spTree>
    <p:extLst>
      <p:ext uri="{BB962C8B-B14F-4D97-AF65-F5344CB8AC3E}">
        <p14:creationId xmlns:p14="http://schemas.microsoft.com/office/powerpoint/2010/main" val="74142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9F5C-12AB-4C74-8D9D-A1F57C62A0C3}"/>
              </a:ext>
            </a:extLst>
          </p:cNvPr>
          <p:cNvSpPr>
            <a:spLocks noGrp="1"/>
          </p:cNvSpPr>
          <p:nvPr>
            <p:ph type="title"/>
          </p:nvPr>
        </p:nvSpPr>
        <p:spPr>
          <a:xfrm>
            <a:off x="406400" y="295858"/>
            <a:ext cx="10739120" cy="354382"/>
          </a:xfrm>
        </p:spPr>
        <p:txBody>
          <a:bodyPr/>
          <a:lstStyle>
            <a:lvl1pPr>
              <a:defRPr sz="3600">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AC06198-6BDB-4C50-8FA0-69ED6A172958}"/>
              </a:ext>
            </a:extLst>
          </p:cNvPr>
          <p:cNvSpPr>
            <a:spLocks noGrp="1"/>
          </p:cNvSpPr>
          <p:nvPr>
            <p:ph type="sldNum" sz="quarter" idx="10"/>
          </p:nvPr>
        </p:nvSpPr>
        <p:spPr/>
        <p:txBody>
          <a:bodyPr/>
          <a:lstStyle>
            <a:lvl1pPr>
              <a:defRPr>
                <a:solidFill>
                  <a:schemeClr val="tx2"/>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84585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idebar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4E3453C-A857-4B0D-AEF8-D555000D400C}"/>
              </a:ext>
            </a:extLst>
          </p:cNvPr>
          <p:cNvSpPr/>
          <p:nvPr userDrawn="1"/>
        </p:nvSpPr>
        <p:spPr>
          <a:xfrm>
            <a:off x="3537020" y="4976445"/>
            <a:ext cx="1800834" cy="1881555"/>
          </a:xfrm>
          <a:prstGeom prst="rect">
            <a:avLst/>
          </a:prstGeom>
          <a:solidFill>
            <a:srgbClr val="011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hidden">
          <a:xfrm>
            <a:off x="4876800" y="0"/>
            <a:ext cx="7315200" cy="686633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1" y="526865"/>
            <a:ext cx="3657600" cy="1828800"/>
          </a:xfrm>
        </p:spPr>
        <p:txBody>
          <a:bodyPr anchor="b"/>
          <a:lstStyle>
            <a:lvl1pPr>
              <a:defRPr sz="4000">
                <a:solidFill>
                  <a:schemeClr val="accent2"/>
                </a:solidFill>
                <a:effectLst/>
              </a:defRPr>
            </a:lvl1pPr>
          </a:lstStyle>
          <a:p>
            <a:r>
              <a:rPr lang="en-US" dirty="0"/>
              <a:t>Click to edit Master title style</a:t>
            </a:r>
          </a:p>
        </p:txBody>
      </p:sp>
      <p:sp>
        <p:nvSpPr>
          <p:cNvPr id="3" name="Content Placeholder 2"/>
          <p:cNvSpPr>
            <a:spLocks noGrp="1"/>
          </p:cNvSpPr>
          <p:nvPr>
            <p:ph idx="1"/>
          </p:nvPr>
        </p:nvSpPr>
        <p:spPr>
          <a:xfrm>
            <a:off x="5192785" y="444617"/>
            <a:ext cx="6381995" cy="5727583"/>
          </a:xfrm>
          <a:prstGeom prst="rect">
            <a:avLst/>
          </a:prstGeom>
        </p:spPr>
        <p:txBody>
          <a:bodyPr>
            <a:normAutofit/>
          </a:bodyPr>
          <a:lstStyle>
            <a:lvl1pPr>
              <a:spcBef>
                <a:spcPts val="1800"/>
              </a:spcBef>
              <a:buClr>
                <a:schemeClr val="accent3"/>
              </a:buClr>
              <a:defRPr lang="en-US" dirty="0">
                <a:solidFill>
                  <a:schemeClr val="bg1"/>
                </a:solidFill>
              </a:defRPr>
            </a:lvl1pPr>
            <a:lvl2pPr>
              <a:buClr>
                <a:schemeClr val="accent1"/>
              </a:buCl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2492825"/>
            <a:ext cx="3657600" cy="1554480"/>
          </a:xfrm>
          <a:prstGeom prst="rect">
            <a:avLst/>
          </a:prstGeom>
        </p:spPr>
        <p:txBody>
          <a:bodyPr>
            <a:noAutofit/>
          </a:bodyPr>
          <a:lstStyle>
            <a:lvl1pPr marL="0" indent="0">
              <a:lnSpc>
                <a:spcPct val="90000"/>
              </a:lnSpc>
              <a:spcBef>
                <a:spcPts val="1200"/>
              </a:spcBef>
              <a:buNone/>
              <a:defRPr sz="1800" cap="none" baseline="0">
                <a:solidFill>
                  <a:schemeClr val="accent3"/>
                </a:solidFill>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pic>
        <p:nvPicPr>
          <p:cNvPr id="11" name="Picture 10">
            <a:hlinkClick r:id="rId2" action="ppaction://hlinkpres?slideindex=1&amp;slidetitle="/>
            <a:extLst>
              <a:ext uri="{FF2B5EF4-FFF2-40B4-BE49-F238E27FC236}">
                <a16:creationId xmlns:a16="http://schemas.microsoft.com/office/drawing/2014/main" id="{75453C0E-3F94-4351-B73E-6515D4C315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3583" y="6361991"/>
            <a:ext cx="495369" cy="485843"/>
          </a:xfrm>
          <a:prstGeom prst="rect">
            <a:avLst/>
          </a:prstGeom>
        </p:spPr>
      </p:pic>
      <p:sp>
        <p:nvSpPr>
          <p:cNvPr id="12" name="Text Placeholder 10">
            <a:extLst>
              <a:ext uri="{FF2B5EF4-FFF2-40B4-BE49-F238E27FC236}">
                <a16:creationId xmlns:a16="http://schemas.microsoft.com/office/drawing/2014/main" id="{6C6C8287-0E92-49B2-B708-C618361568AC}"/>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pic>
        <p:nvPicPr>
          <p:cNvPr id="10" name="Picture 9">
            <a:hlinkClick r:id="rId4" action="ppaction://hlinkpres?slideindex=1&amp;slidetitle="/>
            <a:extLst>
              <a:ext uri="{FF2B5EF4-FFF2-40B4-BE49-F238E27FC236}">
                <a16:creationId xmlns:a16="http://schemas.microsoft.com/office/drawing/2014/main" id="{E0CCFD17-E0EA-4285-B25C-98475AA8A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2157"/>
            <a:ext cx="495369" cy="485843"/>
          </a:xfrm>
          <a:prstGeom prst="rect">
            <a:avLst/>
          </a:prstGeom>
        </p:spPr>
      </p:pic>
      <p:pic>
        <p:nvPicPr>
          <p:cNvPr id="6" name="Picture 5" descr="A picture containing dark&#10;&#10;Description automatically generated">
            <a:extLst>
              <a:ext uri="{FF2B5EF4-FFF2-40B4-BE49-F238E27FC236}">
                <a16:creationId xmlns:a16="http://schemas.microsoft.com/office/drawing/2014/main" id="{BE21AD59-DEC2-466A-8EF9-AE130C936EA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939" t="10282" b="23966"/>
          <a:stretch/>
        </p:blipFill>
        <p:spPr>
          <a:xfrm>
            <a:off x="0" y="4976445"/>
            <a:ext cx="4072932" cy="1881555"/>
          </a:xfrm>
          <a:prstGeom prst="rect">
            <a:avLst/>
          </a:prstGeom>
        </p:spPr>
      </p:pic>
    </p:spTree>
    <p:extLst>
      <p:ext uri="{BB962C8B-B14F-4D97-AF65-F5344CB8AC3E}">
        <p14:creationId xmlns:p14="http://schemas.microsoft.com/office/powerpoint/2010/main" val="70946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idebar2">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176131-383F-44C2-9E1A-D97DA2D731C9}"/>
              </a:ext>
            </a:extLst>
          </p:cNvPr>
          <p:cNvSpPr/>
          <p:nvPr userDrawn="1"/>
        </p:nvSpPr>
        <p:spPr bwMode="hidden">
          <a:xfrm>
            <a:off x="0" y="0"/>
            <a:ext cx="6096000" cy="68562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hlinkClick r:id="rId2" action="ppaction://hlinkpres?slideindex=1&amp;slidetitle="/>
            <a:extLst>
              <a:ext uri="{FF2B5EF4-FFF2-40B4-BE49-F238E27FC236}">
                <a16:creationId xmlns:a16="http://schemas.microsoft.com/office/drawing/2014/main" id="{AD16DCF4-E43F-4A8B-AE30-D1C57CB87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2157"/>
            <a:ext cx="495369" cy="485843"/>
          </a:xfrm>
          <a:prstGeom prst="rect">
            <a:avLst/>
          </a:prstGeom>
        </p:spPr>
      </p:pic>
      <p:pic>
        <p:nvPicPr>
          <p:cNvPr id="9" name="Picture 8">
            <a:hlinkClick r:id="rId4" action="ppaction://hlinkpres?slideindex=1&amp;slidetitle="/>
            <a:extLst>
              <a:ext uri="{FF2B5EF4-FFF2-40B4-BE49-F238E27FC236}">
                <a16:creationId xmlns:a16="http://schemas.microsoft.com/office/drawing/2014/main" id="{1FC3063B-376E-4C30-8FD2-24F034C812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3583" y="6361991"/>
            <a:ext cx="495369" cy="485843"/>
          </a:xfrm>
          <a:prstGeom prst="rect">
            <a:avLst/>
          </a:prstGeom>
        </p:spPr>
      </p:pic>
    </p:spTree>
    <p:extLst>
      <p:ext uri="{BB962C8B-B14F-4D97-AF65-F5344CB8AC3E}">
        <p14:creationId xmlns:p14="http://schemas.microsoft.com/office/powerpoint/2010/main" val="1334313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574" y="2149475"/>
            <a:ext cx="5939674" cy="4022724"/>
          </a:xfrm>
          <a:prstGeom prst="rect">
            <a:avLst/>
          </a:prstGeom>
        </p:spPr>
        <p:txBody>
          <a:bodyPr>
            <a:noAutofit/>
          </a:bodyPr>
          <a:lstStyle>
            <a:lvl1pPr marL="285750" indent="-285750">
              <a:defRPr lang="en-US" sz="2400" dirty="0"/>
            </a:lvl1pPr>
            <a:lvl2pPr marL="501650" indent="-228600">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851098" y="2695073"/>
            <a:ext cx="4795470" cy="3477125"/>
          </a:xfrm>
          <a:prstGeom prst="rect">
            <a:avLst/>
          </a:prstGeom>
        </p:spPr>
        <p:txBody>
          <a:bodyPr>
            <a:noAutofit/>
          </a:bodyPr>
          <a:lstStyle>
            <a:lvl1pPr marL="0" indent="0">
              <a:buNone/>
              <a:defRPr lang="en-US" dirty="0">
                <a:solidFill>
                  <a:schemeClr val="accent2"/>
                </a:solidFill>
              </a:defRPr>
            </a:lvl1pPr>
            <a:lvl2pPr marL="274320" indent="0">
              <a:buNone/>
              <a:defRPr lang="en-US" dirty="0">
                <a:solidFill>
                  <a:schemeClr val="accent2"/>
                </a:solidFill>
              </a:defRPr>
            </a:lvl2pPr>
            <a:lvl3pPr marL="548640" indent="0">
              <a:buNone/>
              <a:defRPr lang="en-US" dirty="0">
                <a:solidFill>
                  <a:schemeClr val="accent2"/>
                </a:solidFill>
              </a:defRPr>
            </a:lvl3pPr>
            <a:lvl4pPr marL="822960" indent="0">
              <a:buNone/>
              <a:defRPr lang="en-US" dirty="0">
                <a:solidFill>
                  <a:schemeClr val="accent2"/>
                </a:solidFill>
              </a:defRPr>
            </a:lvl4pPr>
            <a:lvl5pPr marL="1051560" indent="0">
              <a:buNone/>
              <a:defRPr lang="en-US" dirty="0">
                <a:solidFill>
                  <a:schemeClr val="accent2"/>
                </a:solidFill>
              </a:defRPr>
            </a:lvl5pPr>
            <a:lvl6pPr>
              <a:defRPr sz="1800"/>
            </a:lvl6pPr>
            <a:lvl7pPr>
              <a:defRPr sz="1800"/>
            </a:lvl7pPr>
            <a:lvl8pPr>
              <a:defRPr sz="1800"/>
            </a:lvl8pPr>
            <a:lvl9pPr>
              <a:defRPr sz="18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5" name="Title 4">
            <a:extLst>
              <a:ext uri="{FF2B5EF4-FFF2-40B4-BE49-F238E27FC236}">
                <a16:creationId xmlns:a16="http://schemas.microsoft.com/office/drawing/2014/main" id="{F6A44D84-D8AA-4A53-A685-DD714F0CA0CE}"/>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1BD37E5A-13C9-4900-B02E-CAFA6127339B}"/>
              </a:ext>
            </a:extLst>
          </p:cNvPr>
          <p:cNvSpPr/>
          <p:nvPr userDrawn="1"/>
        </p:nvSpPr>
        <p:spPr>
          <a:xfrm>
            <a:off x="6892525" y="2149474"/>
            <a:ext cx="5299475" cy="499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bg1"/>
                </a:solidFill>
              </a:rPr>
              <a:t>WHAT’S THE CEO STRATEGY?</a:t>
            </a:r>
          </a:p>
        </p:txBody>
      </p:sp>
      <p:sp>
        <p:nvSpPr>
          <p:cNvPr id="8" name="Text Placeholder 7">
            <a:extLst>
              <a:ext uri="{FF2B5EF4-FFF2-40B4-BE49-F238E27FC236}">
                <a16:creationId xmlns:a16="http://schemas.microsoft.com/office/drawing/2014/main" id="{C955A713-90DB-4249-9BC6-7CCA6E2BDCCD}"/>
              </a:ext>
            </a:extLst>
          </p:cNvPr>
          <p:cNvSpPr>
            <a:spLocks noGrp="1"/>
          </p:cNvSpPr>
          <p:nvPr>
            <p:ph type="body" sz="quarter" idx="14"/>
          </p:nvPr>
        </p:nvSpPr>
        <p:spPr>
          <a:xfrm>
            <a:off x="453354" y="295275"/>
            <a:ext cx="872107" cy="979852"/>
          </a:xfrm>
        </p:spPr>
        <p:txBody>
          <a:bodyPr>
            <a:noAutofit/>
          </a:bodyPr>
          <a:lstStyle>
            <a:lvl1pPr marL="0" indent="0" algn="ctr">
              <a:buNone/>
              <a:defRPr sz="660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58520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1" presetClass="entr" presetSubtype="1"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heel(1)">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574" y="2149475"/>
            <a:ext cx="4805464" cy="4022724"/>
          </a:xfrm>
          <a:prstGeom prst="rect">
            <a:avLst/>
          </a:prstGeom>
        </p:spPr>
        <p:txBody>
          <a:bodyPr>
            <a:noAutofit/>
          </a:bodyPr>
          <a:lstStyle>
            <a:lvl1pPr marL="285750" indent="-285750">
              <a:defRPr lang="en-US" sz="2400" dirty="0"/>
            </a:lvl1pPr>
            <a:lvl2pPr marL="501650" indent="-228600">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851098" y="2695073"/>
            <a:ext cx="4795470" cy="3477125"/>
          </a:xfrm>
          <a:prstGeom prst="rect">
            <a:avLst/>
          </a:prstGeom>
        </p:spPr>
        <p:txBody>
          <a:bodyPr>
            <a:noAutofit/>
          </a:bodyPr>
          <a:lstStyle>
            <a:lvl1pPr marL="0" indent="0">
              <a:buNone/>
              <a:defRPr lang="en-US" dirty="0">
                <a:solidFill>
                  <a:schemeClr val="accent2"/>
                </a:solidFill>
              </a:defRPr>
            </a:lvl1pPr>
            <a:lvl2pPr marL="274320" indent="0">
              <a:buNone/>
              <a:defRPr lang="en-US" dirty="0">
                <a:solidFill>
                  <a:schemeClr val="accent2"/>
                </a:solidFill>
              </a:defRPr>
            </a:lvl2pPr>
            <a:lvl3pPr marL="548640" indent="0">
              <a:buNone/>
              <a:defRPr lang="en-US" dirty="0">
                <a:solidFill>
                  <a:schemeClr val="accent2"/>
                </a:solidFill>
              </a:defRPr>
            </a:lvl3pPr>
            <a:lvl4pPr marL="822960" indent="0">
              <a:buNone/>
              <a:defRPr lang="en-US" dirty="0">
                <a:solidFill>
                  <a:schemeClr val="accent2"/>
                </a:solidFill>
              </a:defRPr>
            </a:lvl4pPr>
            <a:lvl5pPr marL="1051560" indent="0">
              <a:buNone/>
              <a:defRPr lang="en-US" dirty="0">
                <a:solidFill>
                  <a:schemeClr val="accent2"/>
                </a:solidFill>
              </a:defRPr>
            </a:lvl5pPr>
            <a:lvl6pPr>
              <a:defRPr sz="1800"/>
            </a:lvl6pPr>
            <a:lvl7pPr>
              <a:defRPr sz="1800"/>
            </a:lvl7pPr>
            <a:lvl8pPr>
              <a:defRPr sz="1800"/>
            </a:lvl8pPr>
            <a:lvl9pPr>
              <a:defRPr sz="18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5" name="Title 4">
            <a:extLst>
              <a:ext uri="{FF2B5EF4-FFF2-40B4-BE49-F238E27FC236}">
                <a16:creationId xmlns:a16="http://schemas.microsoft.com/office/drawing/2014/main" id="{F6A44D84-D8AA-4A53-A685-DD714F0CA0CE}"/>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1BD37E5A-13C9-4900-B02E-CAFA6127339B}"/>
              </a:ext>
            </a:extLst>
          </p:cNvPr>
          <p:cNvSpPr/>
          <p:nvPr userDrawn="1"/>
        </p:nvSpPr>
        <p:spPr>
          <a:xfrm>
            <a:off x="6892525" y="2149474"/>
            <a:ext cx="5299475" cy="499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bg1"/>
                </a:solidFill>
              </a:rPr>
              <a:t>WHAT’S THE CEO STRATEGY?</a:t>
            </a:r>
          </a:p>
        </p:txBody>
      </p:sp>
    </p:spTree>
    <p:extLst>
      <p:ext uri="{BB962C8B-B14F-4D97-AF65-F5344CB8AC3E}">
        <p14:creationId xmlns:p14="http://schemas.microsoft.com/office/powerpoint/2010/main" val="409870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574" y="2149474"/>
            <a:ext cx="10167026" cy="4022725"/>
          </a:xfrm>
          <a:prstGeom prst="rect">
            <a:avLst/>
          </a:prstGeom>
        </p:spPr>
        <p:txBody>
          <a:bodyPr/>
          <a:lstStyle>
            <a:lvl1pPr marL="228600" indent="-228600">
              <a:buClr>
                <a:schemeClr val="accent3"/>
              </a:buClr>
              <a:buSzPct val="100000"/>
              <a:buFont typeface="Arial" panose="020B0604020202020204" pitchFamily="34" charset="0"/>
              <a:buChar char="►"/>
              <a:defRPr lang="en-US" dirty="0"/>
            </a:lvl1pPr>
            <a:lvl2pPr marL="502920" indent="-228600">
              <a:buClr>
                <a:schemeClr val="accent1"/>
              </a:buClr>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
        <p:nvSpPr>
          <p:cNvPr id="8"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7" name="Text Placeholder 10">
            <a:extLst>
              <a:ext uri="{FF2B5EF4-FFF2-40B4-BE49-F238E27FC236}">
                <a16:creationId xmlns:a16="http://schemas.microsoft.com/office/drawing/2014/main" id="{C9B425C4-5BD4-4FFB-9117-F4DE6FE90111}"/>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4" name="Title 3">
            <a:extLst>
              <a:ext uri="{FF2B5EF4-FFF2-40B4-BE49-F238E27FC236}">
                <a16:creationId xmlns:a16="http://schemas.microsoft.com/office/drawing/2014/main" id="{D030B21A-BF0C-4898-8FB5-6C620F7903E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574" y="2149475"/>
            <a:ext cx="4805464" cy="4022724"/>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14416" y="2149475"/>
            <a:ext cx="4809744" cy="4022724"/>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Text Placeholder 10"/>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11"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5" name="Title 4">
            <a:extLst>
              <a:ext uri="{FF2B5EF4-FFF2-40B4-BE49-F238E27FC236}">
                <a16:creationId xmlns:a16="http://schemas.microsoft.com/office/drawing/2014/main" id="{F6A44D84-D8AA-4A53-A685-DD714F0CA0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456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ap for Graphic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9574" y="2149475"/>
            <a:ext cx="6926094" cy="1731861"/>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23900" y="4046705"/>
            <a:ext cx="10000260" cy="2125493"/>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9" name="Text Placeholder 10">
            <a:extLst>
              <a:ext uri="{FF2B5EF4-FFF2-40B4-BE49-F238E27FC236}">
                <a16:creationId xmlns:a16="http://schemas.microsoft.com/office/drawing/2014/main" id="{C37F3623-9BDD-4AB8-93B9-2BA517249DF9}"/>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5" name="Title 4">
            <a:extLst>
              <a:ext uri="{FF2B5EF4-FFF2-40B4-BE49-F238E27FC236}">
                <a16:creationId xmlns:a16="http://schemas.microsoft.com/office/drawing/2014/main" id="{C8DFC9D3-B549-4B68-9657-175C6D4945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002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195" y="2212507"/>
            <a:ext cx="4809744" cy="698351"/>
          </a:xfrm>
          <a:prstGeom prst="rect">
            <a:avLst/>
          </a:prstGeom>
          <a:solidFill>
            <a:schemeClr val="accent1"/>
          </a:solidFill>
        </p:spPr>
        <p:txBody>
          <a:bodyPr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31195" y="2910860"/>
            <a:ext cx="4809744" cy="3073880"/>
          </a:xfrm>
          <a:prstGeom prst="rect">
            <a:avLst/>
          </a:prstGeom>
        </p:spPr>
        <p:txBody>
          <a:bodyPr>
            <a:noAutofit/>
          </a:bodyPr>
          <a:lstStyle>
            <a:lvl1pPr>
              <a:defRPr lang="en-US" sz="2400" dirty="0"/>
            </a:lvl1pPr>
            <a:lvl2pPr>
              <a:defRPr lang="en-US" sz="1800" dirty="0"/>
            </a:lvl2pPr>
            <a:lvl3pPr>
              <a:defRPr lang="en-US" sz="1400" dirty="0"/>
            </a:lvl3pPr>
            <a:lvl4pPr>
              <a:defRPr lang="en-US" sz="1200" dirty="0"/>
            </a:lvl4pPr>
            <a:lvl5pPr>
              <a:defRPr lang="en-US" sz="1200" dirty="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45222" y="2212507"/>
            <a:ext cx="4809744" cy="698351"/>
          </a:xfrm>
          <a:prstGeom prst="rect">
            <a:avLst/>
          </a:prstGeom>
          <a:solidFill>
            <a:schemeClr val="accent2"/>
          </a:solidFill>
        </p:spPr>
        <p:txBody>
          <a:bodyPr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945222" y="2910860"/>
            <a:ext cx="4809744" cy="3073880"/>
          </a:xfrm>
          <a:prstGeom prst="rect">
            <a:avLst/>
          </a:prstGeom>
        </p:spPr>
        <p:txBody>
          <a:bodyPr>
            <a:noAutofit/>
          </a:bodyPr>
          <a:lstStyle>
            <a:lvl1pPr>
              <a:defRPr lang="en-US" sz="2400" dirty="0"/>
            </a:lvl1pPr>
            <a:lvl2pPr>
              <a:defRPr lang="en-US" sz="1800" dirty="0"/>
            </a:lvl2pPr>
            <a:lvl3pPr>
              <a:defRPr lang="en-US" sz="1400" dirty="0"/>
            </a:lvl3pPr>
            <a:lvl4pPr>
              <a:defRPr lang="en-US" sz="1200" dirty="0"/>
            </a:lvl4pPr>
            <a:lvl5pPr>
              <a:defRPr lang="en-US" sz="1200" dirty="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
        <p:nvSpPr>
          <p:cNvPr id="18"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13" name="Text Placeholder 10">
            <a:extLst>
              <a:ext uri="{FF2B5EF4-FFF2-40B4-BE49-F238E27FC236}">
                <a16:creationId xmlns:a16="http://schemas.microsoft.com/office/drawing/2014/main" id="{0326A508-0D76-4106-9417-FAE9281A8D7E}"/>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7" name="Title 6">
            <a:extLst>
              <a:ext uri="{FF2B5EF4-FFF2-40B4-BE49-F238E27FC236}">
                <a16:creationId xmlns:a16="http://schemas.microsoft.com/office/drawing/2014/main" id="{80A284BB-7286-403F-A2F0-1DF5011FCF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97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9575" y="2149475"/>
            <a:ext cx="3291840" cy="4022724"/>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167167" y="2149475"/>
            <a:ext cx="3291840" cy="4022724"/>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11"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6" name="Content Placeholder 5"/>
          <p:cNvSpPr>
            <a:spLocks noGrp="1"/>
          </p:cNvSpPr>
          <p:nvPr>
            <p:ph sz="quarter" idx="15" hasCustomPrompt="1"/>
          </p:nvPr>
        </p:nvSpPr>
        <p:spPr>
          <a:xfrm>
            <a:off x="7604760" y="2148653"/>
            <a:ext cx="3291840" cy="4184650"/>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0">
            <a:extLst>
              <a:ext uri="{FF2B5EF4-FFF2-40B4-BE49-F238E27FC236}">
                <a16:creationId xmlns:a16="http://schemas.microsoft.com/office/drawing/2014/main" id="{500D12A8-A2E6-495E-8142-878E0B9638CF}"/>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5" name="Title 4">
            <a:extLst>
              <a:ext uri="{FF2B5EF4-FFF2-40B4-BE49-F238E27FC236}">
                <a16:creationId xmlns:a16="http://schemas.microsoft.com/office/drawing/2014/main" id="{C2BDB9A3-E73C-4FEC-B7F5-F5E8BF03B08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238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
        <p:nvSpPr>
          <p:cNvPr id="10" name="Text Placeholder 7"/>
          <p:cNvSpPr>
            <a:spLocks noGrp="1"/>
          </p:cNvSpPr>
          <p:nvPr>
            <p:ph type="body" sz="quarter" idx="13"/>
          </p:nvPr>
        </p:nvSpPr>
        <p:spPr>
          <a:xfrm>
            <a:off x="729574" y="1676410"/>
            <a:ext cx="10167026" cy="342968"/>
          </a:xfrm>
          <a:prstGeom prst="rect">
            <a:avLst/>
          </a:prstGeom>
        </p:spPr>
        <p:txBody>
          <a:bodyPr>
            <a:noAutofit/>
          </a:bodyPr>
          <a:lstStyle>
            <a:lvl1pPr marL="0" indent="0">
              <a:buNone/>
              <a:defRPr sz="1800" cap="all" normalizeH="0" baseline="0">
                <a:solidFill>
                  <a:schemeClr val="accent3"/>
                </a:solidFill>
              </a:defRPr>
            </a:lvl1pPr>
          </a:lstStyle>
          <a:p>
            <a:pPr lvl="0"/>
            <a:r>
              <a:rPr lang="en-US" dirty="0"/>
              <a:t>Edit Master text styles</a:t>
            </a:r>
          </a:p>
        </p:txBody>
      </p:sp>
      <p:sp>
        <p:nvSpPr>
          <p:cNvPr id="6" name="Text Placeholder 10">
            <a:extLst>
              <a:ext uri="{FF2B5EF4-FFF2-40B4-BE49-F238E27FC236}">
                <a16:creationId xmlns:a16="http://schemas.microsoft.com/office/drawing/2014/main" id="{40A64600-822A-45AF-874F-C76BEB732C06}"/>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3" name="Title 2">
            <a:extLst>
              <a:ext uri="{FF2B5EF4-FFF2-40B4-BE49-F238E27FC236}">
                <a16:creationId xmlns:a16="http://schemas.microsoft.com/office/drawing/2014/main" id="{D2597EAE-055B-43D7-AE06-E9E3B03632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89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de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E31375A4-56A4-47D6-9801-1991572033F7}" type="slidenum">
              <a:rPr lang="en-US" smtClean="0"/>
              <a:pPr/>
              <a:t>‹#›</a:t>
            </a:fld>
            <a:endParaRPr lang="en-US" dirty="0"/>
          </a:p>
        </p:txBody>
      </p:sp>
      <p:sp>
        <p:nvSpPr>
          <p:cNvPr id="8" name="Text Placeholder 7"/>
          <p:cNvSpPr>
            <a:spLocks noGrp="1"/>
          </p:cNvSpPr>
          <p:nvPr>
            <p:ph type="body" sz="quarter" idx="13" hasCustomPrompt="1"/>
          </p:nvPr>
        </p:nvSpPr>
        <p:spPr>
          <a:xfrm>
            <a:off x="1703342" y="1230613"/>
            <a:ext cx="9193257" cy="342968"/>
          </a:xfrm>
          <a:prstGeom prst="rect">
            <a:avLst/>
          </a:prstGeom>
        </p:spPr>
        <p:txBody>
          <a:bodyPr>
            <a:noAutofit/>
          </a:bodyPr>
          <a:lstStyle>
            <a:lvl1pPr marL="0" indent="0">
              <a:buNone/>
              <a:defRPr sz="1800" b="0" cap="all" normalizeH="0" baseline="0">
                <a:solidFill>
                  <a:schemeClr val="accent3"/>
                </a:solidFill>
                <a:effectLst/>
              </a:defRPr>
            </a:lvl1pPr>
          </a:lstStyle>
          <a:p>
            <a:pPr lvl="0"/>
            <a:r>
              <a:rPr lang="en-US" dirty="0"/>
              <a:t>Edit Master text styles</a:t>
            </a:r>
          </a:p>
        </p:txBody>
      </p:sp>
      <p:sp>
        <p:nvSpPr>
          <p:cNvPr id="5" name="Content Placeholder 4">
            <a:extLst>
              <a:ext uri="{FF2B5EF4-FFF2-40B4-BE49-F238E27FC236}">
                <a16:creationId xmlns:a16="http://schemas.microsoft.com/office/drawing/2014/main" id="{F4552F54-B562-4436-B2A0-719B1D003B8C}"/>
              </a:ext>
            </a:extLst>
          </p:cNvPr>
          <p:cNvSpPr>
            <a:spLocks noGrp="1"/>
          </p:cNvSpPr>
          <p:nvPr>
            <p:ph sz="quarter" idx="15" hasCustomPrompt="1"/>
          </p:nvPr>
        </p:nvSpPr>
        <p:spPr>
          <a:xfrm>
            <a:off x="1703342" y="1797050"/>
            <a:ext cx="9193257" cy="4683125"/>
          </a:xfrm>
          <a:prstGeom prst="rect">
            <a:avLst/>
          </a:prstGeom>
        </p:spPr>
        <p:txBody>
          <a:bodyPr>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hlinkClick r:id="rId2" action="ppaction://hlinkpres?slideindex=1&amp;slidetitle="/>
            <a:extLst>
              <a:ext uri="{FF2B5EF4-FFF2-40B4-BE49-F238E27FC236}">
                <a16:creationId xmlns:a16="http://schemas.microsoft.com/office/drawing/2014/main" id="{E3440F4E-9DF5-4ECD-818E-526A3E756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3583" y="6361991"/>
            <a:ext cx="495369" cy="485843"/>
          </a:xfrm>
          <a:prstGeom prst="rect">
            <a:avLst/>
          </a:prstGeom>
        </p:spPr>
      </p:pic>
      <p:sp>
        <p:nvSpPr>
          <p:cNvPr id="21" name="Text Placeholder 10">
            <a:extLst>
              <a:ext uri="{FF2B5EF4-FFF2-40B4-BE49-F238E27FC236}">
                <a16:creationId xmlns:a16="http://schemas.microsoft.com/office/drawing/2014/main" id="{C40949D8-80F5-454B-954B-8307569A3432}"/>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12" name="Rectangle 11">
            <a:extLst>
              <a:ext uri="{FF2B5EF4-FFF2-40B4-BE49-F238E27FC236}">
                <a16:creationId xmlns:a16="http://schemas.microsoft.com/office/drawing/2014/main" id="{63FBF346-6E30-4480-92D5-08E01B2840E8}"/>
              </a:ext>
            </a:extLst>
          </p:cNvPr>
          <p:cNvSpPr/>
          <p:nvPr userDrawn="1"/>
        </p:nvSpPr>
        <p:spPr bwMode="hidden">
          <a:xfrm flipH="1">
            <a:off x="219984" y="0"/>
            <a:ext cx="1263375" cy="6856286"/>
          </a:xfrm>
          <a:prstGeom prst="rect">
            <a:avLst/>
          </a:prstGeom>
          <a:solidFill>
            <a:srgbClr val="0201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C5C84A5-A667-48CC-A9F5-DB60ED03DEAA}"/>
              </a:ext>
            </a:extLst>
          </p:cNvPr>
          <p:cNvSpPr>
            <a:spLocks noGrp="1"/>
          </p:cNvSpPr>
          <p:nvPr>
            <p:ph type="title"/>
          </p:nvPr>
        </p:nvSpPr>
        <p:spPr>
          <a:xfrm>
            <a:off x="1703342" y="295858"/>
            <a:ext cx="9442177" cy="911962"/>
          </a:xfrm>
        </p:spPr>
        <p:txBody>
          <a:bodyPr>
            <a:noAutofit/>
          </a:bodyPr>
          <a:lstStyle>
            <a:lvl1pPr>
              <a:defRPr>
                <a:solidFill>
                  <a:schemeClr val="accent2"/>
                </a:solidFill>
              </a:defRPr>
            </a:lvl1pPr>
          </a:lstStyle>
          <a:p>
            <a:r>
              <a:rPr lang="en-US" dirty="0"/>
              <a:t>Click to edit Master title style</a:t>
            </a:r>
          </a:p>
        </p:txBody>
      </p:sp>
      <p:pic>
        <p:nvPicPr>
          <p:cNvPr id="9" name="Picture 8">
            <a:hlinkClick r:id="rId4" action="ppaction://hlinkpres?slideindex=1&amp;slidetitle="/>
            <a:extLst>
              <a:ext uri="{FF2B5EF4-FFF2-40B4-BE49-F238E27FC236}">
                <a16:creationId xmlns:a16="http://schemas.microsoft.com/office/drawing/2014/main" id="{18A140A0-BBC7-47CA-B040-45FC54537D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2157"/>
            <a:ext cx="495369" cy="485843"/>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0D55D58C-BF9E-42FA-A651-C482A671737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188" t="2637" r="31473" b="18355"/>
          <a:stretch/>
        </p:blipFill>
        <p:spPr>
          <a:xfrm>
            <a:off x="219984" y="5364001"/>
            <a:ext cx="1263375" cy="1503681"/>
          </a:xfrm>
          <a:prstGeom prst="rect">
            <a:avLst/>
          </a:prstGeom>
        </p:spPr>
      </p:pic>
    </p:spTree>
    <p:extLst>
      <p:ext uri="{BB962C8B-B14F-4D97-AF65-F5344CB8AC3E}">
        <p14:creationId xmlns:p14="http://schemas.microsoft.com/office/powerpoint/2010/main" val="66981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ide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E31375A4-56A4-47D6-9801-1991572033F7}" type="slidenum">
              <a:rPr lang="en-US" smtClean="0"/>
              <a:pPr/>
              <a:t>‹#›</a:t>
            </a:fld>
            <a:endParaRPr lang="en-US" dirty="0"/>
          </a:p>
        </p:txBody>
      </p:sp>
      <p:sp>
        <p:nvSpPr>
          <p:cNvPr id="8" name="Text Placeholder 7"/>
          <p:cNvSpPr>
            <a:spLocks noGrp="1"/>
          </p:cNvSpPr>
          <p:nvPr>
            <p:ph type="body" sz="quarter" idx="13"/>
          </p:nvPr>
        </p:nvSpPr>
        <p:spPr>
          <a:xfrm>
            <a:off x="1703342" y="1230613"/>
            <a:ext cx="9193257" cy="342968"/>
          </a:xfrm>
          <a:prstGeom prst="rect">
            <a:avLst/>
          </a:prstGeom>
        </p:spPr>
        <p:txBody>
          <a:bodyPr>
            <a:noAutofit/>
          </a:bodyPr>
          <a:lstStyle>
            <a:lvl1pPr marL="0" indent="0">
              <a:buNone/>
              <a:defRPr sz="1800" b="0" cap="all" normalizeH="0" baseline="0">
                <a:solidFill>
                  <a:schemeClr val="accent3"/>
                </a:solidFill>
                <a:effectLst/>
              </a:defRPr>
            </a:lvl1pPr>
          </a:lstStyle>
          <a:p>
            <a:pPr lvl="0"/>
            <a:r>
              <a:rPr lang="en-US" dirty="0"/>
              <a:t>Edit Master text styles</a:t>
            </a:r>
          </a:p>
        </p:txBody>
      </p:sp>
      <p:sp>
        <p:nvSpPr>
          <p:cNvPr id="5" name="Content Placeholder 4">
            <a:extLst>
              <a:ext uri="{FF2B5EF4-FFF2-40B4-BE49-F238E27FC236}">
                <a16:creationId xmlns:a16="http://schemas.microsoft.com/office/drawing/2014/main" id="{F4552F54-B562-4436-B2A0-719B1D003B8C}"/>
              </a:ext>
            </a:extLst>
          </p:cNvPr>
          <p:cNvSpPr>
            <a:spLocks noGrp="1"/>
          </p:cNvSpPr>
          <p:nvPr>
            <p:ph sz="quarter" idx="15" hasCustomPrompt="1"/>
          </p:nvPr>
        </p:nvSpPr>
        <p:spPr>
          <a:xfrm>
            <a:off x="1703342" y="1797050"/>
            <a:ext cx="4782669" cy="4683125"/>
          </a:xfrm>
          <a:prstGeom prst="rect">
            <a:avLst/>
          </a:prstGeo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hlinkClick r:id="rId2" action="ppaction://hlinkpres?slideindex=1&amp;slidetitle="/>
            <a:extLst>
              <a:ext uri="{FF2B5EF4-FFF2-40B4-BE49-F238E27FC236}">
                <a16:creationId xmlns:a16="http://schemas.microsoft.com/office/drawing/2014/main" id="{E3440F4E-9DF5-4ECD-818E-526A3E756C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3583" y="6361991"/>
            <a:ext cx="495369" cy="485843"/>
          </a:xfrm>
          <a:prstGeom prst="rect">
            <a:avLst/>
          </a:prstGeom>
        </p:spPr>
      </p:pic>
      <p:sp>
        <p:nvSpPr>
          <p:cNvPr id="21" name="Text Placeholder 10">
            <a:extLst>
              <a:ext uri="{FF2B5EF4-FFF2-40B4-BE49-F238E27FC236}">
                <a16:creationId xmlns:a16="http://schemas.microsoft.com/office/drawing/2014/main" id="{C40949D8-80F5-454B-954B-8307569A3432}"/>
              </a:ext>
            </a:extLst>
          </p:cNvPr>
          <p:cNvSpPr>
            <a:spLocks noGrp="1"/>
          </p:cNvSpPr>
          <p:nvPr>
            <p:ph type="body" sz="quarter" idx="14"/>
          </p:nvPr>
        </p:nvSpPr>
        <p:spPr>
          <a:xfrm>
            <a:off x="6851098" y="5782750"/>
            <a:ext cx="5120916" cy="914400"/>
          </a:xfrm>
          <a:prstGeom prst="rect">
            <a:avLst/>
          </a:prstGeom>
        </p:spPr>
        <p:txBody>
          <a:bodyPr anchor="b" anchorCtr="0">
            <a:noAutofit/>
          </a:bodyPr>
          <a:lstStyle>
            <a:lvl1pPr marL="0" indent="0" algn="r">
              <a:buNone/>
              <a:defRPr sz="2000" b="1">
                <a:solidFill>
                  <a:schemeClr val="accent3"/>
                </a:solidFill>
              </a:defRPr>
            </a:lvl1pPr>
          </a:lstStyle>
          <a:p>
            <a:pPr lvl="0"/>
            <a:r>
              <a:rPr lang="en-US" dirty="0"/>
              <a:t>Edit Master text styles</a:t>
            </a:r>
          </a:p>
        </p:txBody>
      </p:sp>
      <p:sp>
        <p:nvSpPr>
          <p:cNvPr id="4" name="Content Placeholder 3">
            <a:extLst>
              <a:ext uri="{FF2B5EF4-FFF2-40B4-BE49-F238E27FC236}">
                <a16:creationId xmlns:a16="http://schemas.microsoft.com/office/drawing/2014/main" id="{E1101946-132E-47F8-8996-E509AACD8448}"/>
              </a:ext>
            </a:extLst>
          </p:cNvPr>
          <p:cNvSpPr>
            <a:spLocks noGrp="1"/>
          </p:cNvSpPr>
          <p:nvPr>
            <p:ph sz="quarter" idx="16"/>
          </p:nvPr>
        </p:nvSpPr>
        <p:spPr>
          <a:xfrm>
            <a:off x="6684963" y="1797050"/>
            <a:ext cx="4211637" cy="4683125"/>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2C674AED-3740-433E-841E-B15A53444D40}"/>
              </a:ext>
            </a:extLst>
          </p:cNvPr>
          <p:cNvSpPr>
            <a:spLocks noGrp="1"/>
          </p:cNvSpPr>
          <p:nvPr>
            <p:ph type="title"/>
          </p:nvPr>
        </p:nvSpPr>
        <p:spPr>
          <a:xfrm>
            <a:off x="1703342" y="295858"/>
            <a:ext cx="9442177" cy="911962"/>
          </a:xfrm>
        </p:spPr>
        <p:txBody>
          <a:bodyPr/>
          <a:lstStyle>
            <a:lvl1pPr>
              <a:defRPr>
                <a:solidFill>
                  <a:schemeClr val="accent2"/>
                </a:solidFill>
              </a:defRPr>
            </a:lvl1pPr>
          </a:lstStyle>
          <a:p>
            <a:r>
              <a:rPr lang="en-US" dirty="0"/>
              <a:t>Click to edit Master title style</a:t>
            </a:r>
          </a:p>
        </p:txBody>
      </p:sp>
      <p:pic>
        <p:nvPicPr>
          <p:cNvPr id="9" name="Picture 8">
            <a:hlinkClick r:id="rId4" action="ppaction://hlinkpres?slideindex=1&amp;slidetitle="/>
            <a:extLst>
              <a:ext uri="{FF2B5EF4-FFF2-40B4-BE49-F238E27FC236}">
                <a16:creationId xmlns:a16="http://schemas.microsoft.com/office/drawing/2014/main" id="{18A140A0-BBC7-47CA-B040-45FC54537D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2157"/>
            <a:ext cx="495369" cy="485843"/>
          </a:xfrm>
          <a:prstGeom prst="rect">
            <a:avLst/>
          </a:prstGeom>
        </p:spPr>
      </p:pic>
      <p:sp>
        <p:nvSpPr>
          <p:cNvPr id="13" name="Rectangle 12">
            <a:extLst>
              <a:ext uri="{FF2B5EF4-FFF2-40B4-BE49-F238E27FC236}">
                <a16:creationId xmlns:a16="http://schemas.microsoft.com/office/drawing/2014/main" id="{344D0C23-C1E0-413E-8EA2-57ED04C7DC3B}"/>
              </a:ext>
            </a:extLst>
          </p:cNvPr>
          <p:cNvSpPr/>
          <p:nvPr userDrawn="1"/>
        </p:nvSpPr>
        <p:spPr bwMode="hidden">
          <a:xfrm flipH="1">
            <a:off x="219984" y="0"/>
            <a:ext cx="1263375" cy="6856286"/>
          </a:xfrm>
          <a:prstGeom prst="rect">
            <a:avLst/>
          </a:prstGeom>
          <a:solidFill>
            <a:srgbClr val="0201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ark&#10;&#10;Description automatically generated">
            <a:extLst>
              <a:ext uri="{FF2B5EF4-FFF2-40B4-BE49-F238E27FC236}">
                <a16:creationId xmlns:a16="http://schemas.microsoft.com/office/drawing/2014/main" id="{4914F176-51C5-4DC8-94CE-A33B060D70B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1188" t="2637" r="31473" b="18355"/>
          <a:stretch/>
        </p:blipFill>
        <p:spPr>
          <a:xfrm>
            <a:off x="219984" y="5364001"/>
            <a:ext cx="1263375" cy="1503681"/>
          </a:xfrm>
          <a:prstGeom prst="rect">
            <a:avLst/>
          </a:prstGeom>
        </p:spPr>
      </p:pic>
    </p:spTree>
    <p:extLst>
      <p:ext uri="{BB962C8B-B14F-4D97-AF65-F5344CB8AC3E}">
        <p14:creationId xmlns:p14="http://schemas.microsoft.com/office/powerpoint/2010/main" val="350802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8AC4CC-5BFC-4FA0-A2A9-A4556BB7850F}"/>
              </a:ext>
            </a:extLst>
          </p:cNvPr>
          <p:cNvSpPr/>
          <p:nvPr userDrawn="1"/>
        </p:nvSpPr>
        <p:spPr>
          <a:xfrm>
            <a:off x="0" y="-1"/>
            <a:ext cx="12188952" cy="1503681"/>
          </a:xfrm>
          <a:prstGeom prst="rect">
            <a:avLst/>
          </a:prstGeom>
          <a:solidFill>
            <a:srgbClr val="011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11255467" y="252843"/>
            <a:ext cx="685800" cy="274022"/>
          </a:xfrm>
          <a:prstGeom prst="rect">
            <a:avLst/>
          </a:prstGeom>
        </p:spPr>
        <p:txBody>
          <a:bodyPr vert="horz" lIns="91440" tIns="45720" rIns="91440" bIns="45720" rtlCol="0" anchor="ctr"/>
          <a:lstStyle>
            <a:lvl1pPr algn="r">
              <a:defRPr sz="2400">
                <a:solidFill>
                  <a:schemeClr val="bg1"/>
                </a:solidFill>
              </a:defRPr>
            </a:lvl1pPr>
          </a:lstStyle>
          <a:p>
            <a:fld id="{E31375A4-56A4-47D6-9801-1991572033F7}" type="slidenum">
              <a:rPr lang="en-US" smtClean="0"/>
              <a:pPr/>
              <a:t>‹#›</a:t>
            </a:fld>
            <a:endParaRPr lang="en-US" dirty="0"/>
          </a:p>
        </p:txBody>
      </p:sp>
      <p:sp>
        <p:nvSpPr>
          <p:cNvPr id="12" name="Text Placeholder 11">
            <a:extLst>
              <a:ext uri="{FF2B5EF4-FFF2-40B4-BE49-F238E27FC236}">
                <a16:creationId xmlns:a16="http://schemas.microsoft.com/office/drawing/2014/main" id="{BE4EE368-55F4-4692-9583-FCD31D059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032908" y="295858"/>
            <a:ext cx="9112612" cy="911962"/>
          </a:xfrm>
          <a:prstGeom prst="rect">
            <a:avLst/>
          </a:prstGeom>
        </p:spPr>
        <p:txBody>
          <a:bodyPr vert="horz" lIns="91440" tIns="45720" rIns="91440" bIns="45720" rtlCol="0" anchor="ctr" anchorCtr="0">
            <a:noAutofit/>
          </a:bodyPr>
          <a:lstStyle/>
          <a:p>
            <a:r>
              <a:rPr lang="en-US" dirty="0"/>
              <a:t>Click to edit Master title style</a:t>
            </a:r>
          </a:p>
        </p:txBody>
      </p:sp>
      <p:pic>
        <p:nvPicPr>
          <p:cNvPr id="8" name="Picture 7" descr="A picture containing dark&#10;&#10;Description automatically generated">
            <a:extLst>
              <a:ext uri="{FF2B5EF4-FFF2-40B4-BE49-F238E27FC236}">
                <a16:creationId xmlns:a16="http://schemas.microsoft.com/office/drawing/2014/main" id="{C620EFDE-ECFA-4311-A067-6D9804D53B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23489" t="2637" r="23352" b="18355"/>
          <a:stretch/>
        </p:blipFill>
        <p:spPr>
          <a:xfrm>
            <a:off x="0" y="-1"/>
            <a:ext cx="1798655" cy="1503681"/>
          </a:xfrm>
          <a:prstGeom prst="rect">
            <a:avLst/>
          </a:prstGeom>
        </p:spPr>
      </p:pic>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876" r:id="rId1"/>
    <p:sldLayoutId id="2147483650" r:id="rId2"/>
    <p:sldLayoutId id="2147483652" r:id="rId3"/>
    <p:sldLayoutId id="2147483660" r:id="rId4"/>
    <p:sldLayoutId id="2147483740" r:id="rId5"/>
    <p:sldLayoutId id="2147483787" r:id="rId6"/>
    <p:sldLayoutId id="2147483654" r:id="rId7"/>
    <p:sldLayoutId id="2147483657" r:id="rId8"/>
    <p:sldLayoutId id="2147483879" r:id="rId9"/>
    <p:sldLayoutId id="2147483880" r:id="rId10"/>
    <p:sldLayoutId id="2147483992" r:id="rId11"/>
    <p:sldLayoutId id="2147483991" r:id="rId12"/>
    <p:sldLayoutId id="2147483963" r:id="rId13"/>
    <p:sldLayoutId id="2147483990" r:id="rId14"/>
    <p:sldLayoutId id="2147483993" r:id="rId15"/>
  </p:sldLayoutIdLst>
  <p:hf hdr="0" ftr="0" dt="0"/>
  <p:txStyles>
    <p:titleStyle>
      <a:lvl1pPr algn="l" defTabSz="914400" rtl="0" eaLnBrk="1" latinLnBrk="0" hangingPunct="1">
        <a:lnSpc>
          <a:spcPct val="100000"/>
        </a:lnSpc>
        <a:spcBef>
          <a:spcPct val="0"/>
        </a:spcBef>
        <a:buNone/>
        <a:defRPr lang="en-US" sz="4400" b="1" kern="1200" baseline="0" dirty="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accent3"/>
        </a:buClr>
        <a:buSzPct val="100000"/>
        <a:buFont typeface="Wingdings 3" panose="05040102010807070707" pitchFamily="18" charset="2"/>
        <a:buChar char=""/>
        <a:defRPr sz="2600" kern="1200">
          <a:solidFill>
            <a:schemeClr val="tx1"/>
          </a:solidFill>
          <a:latin typeface="+mn-lt"/>
          <a:ea typeface="+mn-ea"/>
          <a:cs typeface="+mn-cs"/>
        </a:defRPr>
      </a:lvl1pPr>
      <a:lvl2pPr marL="502920" indent="-228600" algn="l" defTabSz="914400" rtl="0" eaLnBrk="1" latinLnBrk="0" hangingPunct="1">
        <a:lnSpc>
          <a:spcPct val="100000"/>
        </a:lnSpc>
        <a:spcBef>
          <a:spcPts val="600"/>
        </a:spcBef>
        <a:buClr>
          <a:schemeClr val="accent4"/>
        </a:buClr>
        <a:buSzPct val="90000"/>
        <a:buFont typeface="Wingdings 3" panose="05040102010807070707" pitchFamily="18" charset="2"/>
        <a:buChar char="Æ"/>
        <a:defRPr sz="2000" kern="1200">
          <a:solidFill>
            <a:schemeClr val="tx1"/>
          </a:solidFill>
          <a:latin typeface="+mn-lt"/>
          <a:ea typeface="+mn-ea"/>
          <a:cs typeface="+mn-cs"/>
        </a:defRPr>
      </a:lvl2pPr>
      <a:lvl3pPr marL="731520" indent="-182880" algn="l" defTabSz="914400" rtl="0" eaLnBrk="1" latinLnBrk="0" hangingPunct="1">
        <a:lnSpc>
          <a:spcPct val="10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10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10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54" userDrawn="1">
          <p15:clr>
            <a:srgbClr val="F26B43"/>
          </p15:clr>
        </p15:guide>
        <p15:guide id="2"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hyperlink" Target="https://researchleap.com/e-wallet-transactional-framework-digital-economy-perspective-islamic-financial-engineer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30.sv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0DADB0-723C-47CA-BD82-284D600594FD}"/>
              </a:ext>
            </a:extLst>
          </p:cNvPr>
          <p:cNvSpPr>
            <a:spLocks noGrp="1"/>
          </p:cNvSpPr>
          <p:nvPr>
            <p:ph type="ctrTitle"/>
          </p:nvPr>
        </p:nvSpPr>
        <p:spPr>
          <a:xfrm>
            <a:off x="317451" y="1208315"/>
            <a:ext cx="5735005" cy="3934419"/>
          </a:xfrm>
        </p:spPr>
        <p:txBody>
          <a:bodyPr/>
          <a:lstStyle/>
          <a:p>
            <a:r>
              <a:rPr lang="en-US" dirty="0"/>
              <a:t>What should be on a CEO’s radar for 2022?</a:t>
            </a:r>
          </a:p>
        </p:txBody>
      </p:sp>
      <p:sp>
        <p:nvSpPr>
          <p:cNvPr id="7" name="Subtitle 6">
            <a:extLst>
              <a:ext uri="{FF2B5EF4-FFF2-40B4-BE49-F238E27FC236}">
                <a16:creationId xmlns:a16="http://schemas.microsoft.com/office/drawing/2014/main" id="{D93E4028-B3CC-4A7F-BCB1-9CCE4DF0D1B8}"/>
              </a:ext>
            </a:extLst>
          </p:cNvPr>
          <p:cNvSpPr>
            <a:spLocks noGrp="1"/>
          </p:cNvSpPr>
          <p:nvPr>
            <p:ph type="subTitle" idx="1"/>
          </p:nvPr>
        </p:nvSpPr>
        <p:spPr/>
        <p:txBody>
          <a:bodyPr>
            <a:normAutofit lnSpcReduction="10000"/>
          </a:bodyPr>
          <a:lstStyle/>
          <a:p>
            <a:r>
              <a:rPr lang="en-US" dirty="0"/>
              <a:t>2021 National CEO Strategies Webinar</a:t>
            </a:r>
          </a:p>
          <a:p>
            <a:r>
              <a:rPr lang="en-US" sz="1600" dirty="0"/>
              <a:t>November 9, 2021</a:t>
            </a:r>
          </a:p>
        </p:txBody>
      </p:sp>
      <p:pic>
        <p:nvPicPr>
          <p:cNvPr id="4" name="Picture 3" descr="Logo&#10;&#10;Description automatically generated with medium confidence">
            <a:extLst>
              <a:ext uri="{FF2B5EF4-FFF2-40B4-BE49-F238E27FC236}">
                <a16:creationId xmlns:a16="http://schemas.microsoft.com/office/drawing/2014/main" id="{2201117A-CF83-4DF2-8BCC-CB6A5F09A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857" y="5764897"/>
            <a:ext cx="3475140" cy="887363"/>
          </a:xfrm>
          <a:prstGeom prst="rect">
            <a:avLst/>
          </a:prstGeom>
        </p:spPr>
      </p:pic>
    </p:spTree>
    <p:extLst>
      <p:ext uri="{BB962C8B-B14F-4D97-AF65-F5344CB8AC3E}">
        <p14:creationId xmlns:p14="http://schemas.microsoft.com/office/powerpoint/2010/main" val="3371997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AF639D-2D7A-49D6-AB49-F66D4DE7459F}"/>
              </a:ext>
            </a:extLst>
          </p:cNvPr>
          <p:cNvSpPr>
            <a:spLocks noGrp="1"/>
          </p:cNvSpPr>
          <p:nvPr>
            <p:ph sz="half" idx="1"/>
          </p:nvPr>
        </p:nvSpPr>
        <p:spPr/>
        <p:txBody>
          <a:bodyPr/>
          <a:lstStyle/>
          <a:p>
            <a:r>
              <a:rPr lang="en-US" dirty="0"/>
              <a:t>Detect potential fraud by watching member transactions</a:t>
            </a:r>
          </a:p>
          <a:p>
            <a:endParaRPr lang="en-US" dirty="0"/>
          </a:p>
          <a:p>
            <a:endParaRPr lang="en-US" dirty="0"/>
          </a:p>
          <a:p>
            <a:r>
              <a:rPr lang="en-US" dirty="0"/>
              <a:t>30 patterns pre-configured by the fraud experts at AuditLink</a:t>
            </a:r>
          </a:p>
          <a:p>
            <a:pPr lvl="1"/>
            <a:r>
              <a:rPr lang="en-US" dirty="0"/>
              <a:t>COMING SOON: New AuditLink services for configuration and daily monitoring</a:t>
            </a:r>
          </a:p>
        </p:txBody>
      </p:sp>
      <p:sp>
        <p:nvSpPr>
          <p:cNvPr id="12" name="Content Placeholder 11">
            <a:extLst>
              <a:ext uri="{FF2B5EF4-FFF2-40B4-BE49-F238E27FC236}">
                <a16:creationId xmlns:a16="http://schemas.microsoft.com/office/drawing/2014/main" id="{7FA1CEAD-D4D8-41B0-B9A6-CD49CEEBCED3}"/>
              </a:ext>
            </a:extLst>
          </p:cNvPr>
          <p:cNvSpPr>
            <a:spLocks noGrp="1"/>
          </p:cNvSpPr>
          <p:nvPr>
            <p:ph sz="half" idx="2"/>
          </p:nvPr>
        </p:nvSpPr>
        <p:spPr>
          <a:xfrm>
            <a:off x="6851097" y="2695073"/>
            <a:ext cx="4925827" cy="3477125"/>
          </a:xfrm>
        </p:spPr>
        <p:txBody>
          <a:bodyPr/>
          <a:lstStyle/>
          <a:p>
            <a:r>
              <a:rPr lang="en-US" dirty="0"/>
              <a:t>It’s not magic...today you can learn as your members act</a:t>
            </a:r>
          </a:p>
          <a:p>
            <a:r>
              <a:rPr lang="en-US" dirty="0"/>
              <a:t>Reward members whose activities reward the credit union, and head off members whose intent might not be so genuine</a:t>
            </a:r>
          </a:p>
        </p:txBody>
      </p:sp>
      <p:sp>
        <p:nvSpPr>
          <p:cNvPr id="4" name="Slide Number Placeholder 3">
            <a:extLst>
              <a:ext uri="{FF2B5EF4-FFF2-40B4-BE49-F238E27FC236}">
                <a16:creationId xmlns:a16="http://schemas.microsoft.com/office/drawing/2014/main" id="{D4A99599-62A2-42CE-8449-864034A090C7}"/>
              </a:ext>
            </a:extLst>
          </p:cNvPr>
          <p:cNvSpPr>
            <a:spLocks noGrp="1"/>
          </p:cNvSpPr>
          <p:nvPr>
            <p:ph type="sldNum" sz="quarter" idx="12"/>
          </p:nvPr>
        </p:nvSpPr>
        <p:spPr/>
        <p:txBody>
          <a:bodyPr/>
          <a:lstStyle/>
          <a:p>
            <a:fld id="{E31375A4-56A4-47D6-9801-1991572033F7}" type="slidenum">
              <a:rPr lang="en-US" smtClean="0"/>
              <a:t>10</a:t>
            </a:fld>
            <a:endParaRPr lang="en-US" dirty="0"/>
          </a:p>
        </p:txBody>
      </p:sp>
      <p:sp>
        <p:nvSpPr>
          <p:cNvPr id="6" name="Text Placeholder 5">
            <a:extLst>
              <a:ext uri="{FF2B5EF4-FFF2-40B4-BE49-F238E27FC236}">
                <a16:creationId xmlns:a16="http://schemas.microsoft.com/office/drawing/2014/main" id="{BB586C73-5FA7-49BC-8C1B-AF2D003461C5}"/>
              </a:ext>
            </a:extLst>
          </p:cNvPr>
          <p:cNvSpPr>
            <a:spLocks noGrp="1"/>
          </p:cNvSpPr>
          <p:nvPr>
            <p:ph type="body" sz="quarter" idx="13"/>
          </p:nvPr>
        </p:nvSpPr>
        <p:spPr/>
        <p:txBody>
          <a:bodyPr/>
          <a:lstStyle/>
          <a:p>
            <a:r>
              <a:rPr lang="en-US" dirty="0"/>
              <a:t>A second configurable dashboard, Introduced in the 21.05 release</a:t>
            </a:r>
          </a:p>
        </p:txBody>
      </p:sp>
      <p:sp>
        <p:nvSpPr>
          <p:cNvPr id="7" name="Title 6">
            <a:extLst>
              <a:ext uri="{FF2B5EF4-FFF2-40B4-BE49-F238E27FC236}">
                <a16:creationId xmlns:a16="http://schemas.microsoft.com/office/drawing/2014/main" id="{484417CC-95E0-41A4-A4B5-9BD6B7CF8999}"/>
              </a:ext>
            </a:extLst>
          </p:cNvPr>
          <p:cNvSpPr>
            <a:spLocks noGrp="1"/>
          </p:cNvSpPr>
          <p:nvPr>
            <p:ph type="title"/>
          </p:nvPr>
        </p:nvSpPr>
        <p:spPr/>
        <p:txBody>
          <a:bodyPr/>
          <a:lstStyle/>
          <a:p>
            <a:r>
              <a:rPr lang="en-US" sz="2000" dirty="0"/>
              <a:t>A Fraud Management Superstar:</a:t>
            </a:r>
            <a:br>
              <a:rPr lang="en-US" sz="2000" dirty="0"/>
            </a:br>
            <a:r>
              <a:rPr lang="en-US" dirty="0"/>
              <a:t>Abnormal Activity Monitoring</a:t>
            </a:r>
          </a:p>
        </p:txBody>
      </p:sp>
      <p:sp>
        <p:nvSpPr>
          <p:cNvPr id="3" name="Text Placeholder 2">
            <a:extLst>
              <a:ext uri="{FF2B5EF4-FFF2-40B4-BE49-F238E27FC236}">
                <a16:creationId xmlns:a16="http://schemas.microsoft.com/office/drawing/2014/main" id="{3E3D4020-A806-44CB-9567-776A764EE9E4}"/>
              </a:ext>
            </a:extLst>
          </p:cNvPr>
          <p:cNvSpPr>
            <a:spLocks noGrp="1"/>
          </p:cNvSpPr>
          <p:nvPr>
            <p:ph type="body" sz="quarter" idx="14"/>
          </p:nvPr>
        </p:nvSpPr>
        <p:spPr/>
        <p:txBody>
          <a:bodyPr/>
          <a:lstStyle/>
          <a:p>
            <a:r>
              <a:rPr lang="en-US" dirty="0"/>
              <a:t>7</a:t>
            </a:r>
          </a:p>
        </p:txBody>
      </p:sp>
      <p:sp>
        <p:nvSpPr>
          <p:cNvPr id="11" name="TextBox 10">
            <a:extLst>
              <a:ext uri="{FF2B5EF4-FFF2-40B4-BE49-F238E27FC236}">
                <a16:creationId xmlns:a16="http://schemas.microsoft.com/office/drawing/2014/main" id="{6097DA49-B6D4-4D9E-99CA-3EC38368E2F8}"/>
              </a:ext>
            </a:extLst>
          </p:cNvPr>
          <p:cNvSpPr txBox="1"/>
          <p:nvPr/>
        </p:nvSpPr>
        <p:spPr>
          <a:xfrm>
            <a:off x="3528338" y="6172198"/>
            <a:ext cx="6645520" cy="523220"/>
          </a:xfrm>
          <a:prstGeom prst="rect">
            <a:avLst/>
          </a:prstGeom>
          <a:solidFill>
            <a:schemeClr val="accent3"/>
          </a:solidFill>
        </p:spPr>
        <p:txBody>
          <a:bodyPr wrap="square">
            <a:spAutoFit/>
          </a:bodyPr>
          <a:lstStyle/>
          <a:p>
            <a:pPr algn="ctr"/>
            <a:r>
              <a:rPr lang="en-US" sz="2800" dirty="0">
                <a:solidFill>
                  <a:schemeClr val="bg1"/>
                </a:solidFill>
              </a:rPr>
              <a:t>store.cuanswers.com </a:t>
            </a:r>
            <a:r>
              <a:rPr lang="en-US" i="1" dirty="0">
                <a:solidFill>
                  <a:schemeClr val="bg1"/>
                </a:solidFill>
              </a:rPr>
              <a:t>search:</a:t>
            </a:r>
            <a:r>
              <a:rPr lang="en-US" dirty="0">
                <a:solidFill>
                  <a:schemeClr val="bg1"/>
                </a:solidFill>
              </a:rPr>
              <a:t> abnormal activity</a:t>
            </a:r>
            <a:endParaRPr lang="en-US" sz="2800" dirty="0">
              <a:solidFill>
                <a:schemeClr val="bg1"/>
              </a:solidFill>
            </a:endParaRPr>
          </a:p>
        </p:txBody>
      </p:sp>
      <p:pic>
        <p:nvPicPr>
          <p:cNvPr id="8" name="Picture 7">
            <a:extLst>
              <a:ext uri="{FF2B5EF4-FFF2-40B4-BE49-F238E27FC236}">
                <a16:creationId xmlns:a16="http://schemas.microsoft.com/office/drawing/2014/main" id="{BB4E1658-330E-4714-B606-ADCEBCA7F62B}"/>
              </a:ext>
            </a:extLst>
          </p:cNvPr>
          <p:cNvPicPr>
            <a:picLocks noChangeAspect="1"/>
          </p:cNvPicPr>
          <p:nvPr/>
        </p:nvPicPr>
        <p:blipFill>
          <a:blip r:embed="rId3"/>
          <a:stretch>
            <a:fillRect/>
          </a:stretch>
        </p:blipFill>
        <p:spPr>
          <a:xfrm>
            <a:off x="415075" y="3063240"/>
            <a:ext cx="6174139" cy="1214074"/>
          </a:xfrm>
          <a:prstGeom prst="rect">
            <a:avLst/>
          </a:prstGeom>
        </p:spPr>
      </p:pic>
      <p:pic>
        <p:nvPicPr>
          <p:cNvPr id="13" name="Content Placeholder 8" descr="A picture containing text, clock, clipart&#10;&#10;Description automatically generated">
            <a:extLst>
              <a:ext uri="{FF2B5EF4-FFF2-40B4-BE49-F238E27FC236}">
                <a16:creationId xmlns:a16="http://schemas.microsoft.com/office/drawing/2014/main" id="{89DA900C-8FF4-4315-B49C-64986C3D1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464" y="6374423"/>
            <a:ext cx="1837811" cy="403137"/>
          </a:xfrm>
          <a:prstGeom prst="rect">
            <a:avLst/>
          </a:prstGeom>
        </p:spPr>
      </p:pic>
    </p:spTree>
    <p:extLst>
      <p:ext uri="{BB962C8B-B14F-4D97-AF65-F5344CB8AC3E}">
        <p14:creationId xmlns:p14="http://schemas.microsoft.com/office/powerpoint/2010/main" val="116340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041B9F89-60DD-4F3B-936D-F93585C5C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423" y="4386215"/>
            <a:ext cx="2571750" cy="1638300"/>
          </a:xfrm>
          <a:prstGeom prst="rect">
            <a:avLst/>
          </a:prstGeom>
        </p:spPr>
      </p:pic>
      <p:sp>
        <p:nvSpPr>
          <p:cNvPr id="2" name="Content Placeholder 1">
            <a:extLst>
              <a:ext uri="{FF2B5EF4-FFF2-40B4-BE49-F238E27FC236}">
                <a16:creationId xmlns:a16="http://schemas.microsoft.com/office/drawing/2014/main" id="{E77B0866-FAF2-44FF-86BE-2D51DB299537}"/>
              </a:ext>
            </a:extLst>
          </p:cNvPr>
          <p:cNvSpPr>
            <a:spLocks noGrp="1"/>
          </p:cNvSpPr>
          <p:nvPr>
            <p:ph sz="half" idx="1"/>
          </p:nvPr>
        </p:nvSpPr>
        <p:spPr>
          <a:xfrm>
            <a:off x="729574" y="2149474"/>
            <a:ext cx="5939674" cy="4022724"/>
          </a:xfrm>
        </p:spPr>
        <p:txBody>
          <a:bodyPr/>
          <a:lstStyle/>
          <a:p>
            <a:r>
              <a:rPr lang="en-US" dirty="0"/>
              <a:t>Make it harder for someone to guess the next card number you will assign</a:t>
            </a:r>
          </a:p>
          <a:p>
            <a:r>
              <a:rPr lang="en-US" dirty="0"/>
              <a:t>Randomize a portion of the card number</a:t>
            </a:r>
          </a:p>
          <a:p>
            <a:pPr lvl="1"/>
            <a:r>
              <a:rPr lang="en-US" dirty="0"/>
              <a:t>Or randomize the increment for assigning the next card #</a:t>
            </a:r>
          </a:p>
          <a:p>
            <a:r>
              <a:rPr lang="en-US" dirty="0"/>
              <a:t>Randomize the card </a:t>
            </a:r>
            <a:br>
              <a:rPr lang="en-US" dirty="0"/>
            </a:br>
            <a:r>
              <a:rPr lang="en-US" dirty="0"/>
              <a:t>expiration month</a:t>
            </a:r>
          </a:p>
        </p:txBody>
      </p:sp>
      <p:sp>
        <p:nvSpPr>
          <p:cNvPr id="3" name="Content Placeholder 2">
            <a:extLst>
              <a:ext uri="{FF2B5EF4-FFF2-40B4-BE49-F238E27FC236}">
                <a16:creationId xmlns:a16="http://schemas.microsoft.com/office/drawing/2014/main" id="{B8486A86-0C6B-41D4-8A67-108C0F7A580A}"/>
              </a:ext>
            </a:extLst>
          </p:cNvPr>
          <p:cNvSpPr>
            <a:spLocks noGrp="1"/>
          </p:cNvSpPr>
          <p:nvPr>
            <p:ph sz="half" idx="2"/>
          </p:nvPr>
        </p:nvSpPr>
        <p:spPr/>
        <p:txBody>
          <a:bodyPr/>
          <a:lstStyle/>
          <a:p>
            <a:r>
              <a:rPr lang="en-US" dirty="0"/>
              <a:t>Reduce brute-force BIN attacks and mitigate card fraud</a:t>
            </a:r>
          </a:p>
          <a:p>
            <a:r>
              <a:rPr lang="en-US" dirty="0"/>
              <a:t>This was a 2021 stop-the-trains project...contact SettleMINT to learn why</a:t>
            </a:r>
          </a:p>
        </p:txBody>
      </p:sp>
      <p:sp>
        <p:nvSpPr>
          <p:cNvPr id="4" name="Slide Number Placeholder 3">
            <a:extLst>
              <a:ext uri="{FF2B5EF4-FFF2-40B4-BE49-F238E27FC236}">
                <a16:creationId xmlns:a16="http://schemas.microsoft.com/office/drawing/2014/main" id="{F903240F-7BA5-4408-A414-EFB522C76768}"/>
              </a:ext>
            </a:extLst>
          </p:cNvPr>
          <p:cNvSpPr>
            <a:spLocks noGrp="1"/>
          </p:cNvSpPr>
          <p:nvPr>
            <p:ph type="sldNum" sz="quarter" idx="12"/>
          </p:nvPr>
        </p:nvSpPr>
        <p:spPr/>
        <p:txBody>
          <a:bodyPr/>
          <a:lstStyle/>
          <a:p>
            <a:fld id="{E31375A4-56A4-47D6-9801-1991572033F7}" type="slidenum">
              <a:rPr lang="en-US" smtClean="0"/>
              <a:t>11</a:t>
            </a:fld>
            <a:endParaRPr lang="en-US" dirty="0"/>
          </a:p>
        </p:txBody>
      </p:sp>
      <p:sp>
        <p:nvSpPr>
          <p:cNvPr id="6" name="Text Placeholder 5">
            <a:extLst>
              <a:ext uri="{FF2B5EF4-FFF2-40B4-BE49-F238E27FC236}">
                <a16:creationId xmlns:a16="http://schemas.microsoft.com/office/drawing/2014/main" id="{BC61C530-54B8-4736-BD22-E015B522DD6B}"/>
              </a:ext>
            </a:extLst>
          </p:cNvPr>
          <p:cNvSpPr>
            <a:spLocks noGrp="1"/>
          </p:cNvSpPr>
          <p:nvPr>
            <p:ph type="body" sz="quarter" idx="13"/>
          </p:nvPr>
        </p:nvSpPr>
        <p:spPr/>
        <p:txBody>
          <a:bodyPr/>
          <a:lstStyle/>
          <a:p>
            <a:r>
              <a:rPr lang="en-US" dirty="0"/>
              <a:t>Available with the 21.10 release</a:t>
            </a:r>
          </a:p>
        </p:txBody>
      </p:sp>
      <p:sp>
        <p:nvSpPr>
          <p:cNvPr id="7" name="Title 6">
            <a:extLst>
              <a:ext uri="{FF2B5EF4-FFF2-40B4-BE49-F238E27FC236}">
                <a16:creationId xmlns:a16="http://schemas.microsoft.com/office/drawing/2014/main" id="{04AD5513-1ACF-4470-8604-C543FC96AE9B}"/>
              </a:ext>
            </a:extLst>
          </p:cNvPr>
          <p:cNvSpPr>
            <a:spLocks noGrp="1"/>
          </p:cNvSpPr>
          <p:nvPr>
            <p:ph type="title"/>
          </p:nvPr>
        </p:nvSpPr>
        <p:spPr/>
        <p:txBody>
          <a:bodyPr/>
          <a:lstStyle/>
          <a:p>
            <a:r>
              <a:rPr lang="en-US" dirty="0"/>
              <a:t>Fraud Protections for EFT </a:t>
            </a:r>
          </a:p>
        </p:txBody>
      </p:sp>
      <p:sp>
        <p:nvSpPr>
          <p:cNvPr id="5" name="Text Placeholder 4">
            <a:extLst>
              <a:ext uri="{FF2B5EF4-FFF2-40B4-BE49-F238E27FC236}">
                <a16:creationId xmlns:a16="http://schemas.microsoft.com/office/drawing/2014/main" id="{24BDCF11-DA65-4D32-A20C-AECCE683F8AB}"/>
              </a:ext>
            </a:extLst>
          </p:cNvPr>
          <p:cNvSpPr>
            <a:spLocks noGrp="1"/>
          </p:cNvSpPr>
          <p:nvPr>
            <p:ph type="body" sz="quarter" idx="14"/>
          </p:nvPr>
        </p:nvSpPr>
        <p:spPr/>
        <p:txBody>
          <a:bodyPr/>
          <a:lstStyle/>
          <a:p>
            <a:r>
              <a:rPr lang="en-US" dirty="0"/>
              <a:t>8</a:t>
            </a:r>
          </a:p>
        </p:txBody>
      </p:sp>
      <p:sp>
        <p:nvSpPr>
          <p:cNvPr id="14" name="TextBox 13">
            <a:extLst>
              <a:ext uri="{FF2B5EF4-FFF2-40B4-BE49-F238E27FC236}">
                <a16:creationId xmlns:a16="http://schemas.microsoft.com/office/drawing/2014/main" id="{931BD7C3-3CC9-4010-B2AF-9080CE8B39E5}"/>
              </a:ext>
            </a:extLst>
          </p:cNvPr>
          <p:cNvSpPr txBox="1"/>
          <p:nvPr/>
        </p:nvSpPr>
        <p:spPr>
          <a:xfrm>
            <a:off x="4333143" y="6154611"/>
            <a:ext cx="6097464" cy="523220"/>
          </a:xfrm>
          <a:prstGeom prst="rect">
            <a:avLst/>
          </a:prstGeom>
          <a:solidFill>
            <a:schemeClr val="accent3"/>
          </a:solidFill>
        </p:spPr>
        <p:txBody>
          <a:bodyPr wrap="square">
            <a:spAutoFit/>
          </a:bodyPr>
          <a:lstStyle/>
          <a:p>
            <a:pPr algn="ctr"/>
            <a:r>
              <a:rPr lang="en-US" sz="2800" dirty="0">
                <a:solidFill>
                  <a:schemeClr val="bg1"/>
                </a:solidFill>
              </a:rPr>
              <a:t>store.cuanswers.com/</a:t>
            </a:r>
            <a:r>
              <a:rPr lang="en-US" sz="2800" dirty="0" err="1">
                <a:solidFill>
                  <a:schemeClr val="bg1"/>
                </a:solidFill>
              </a:rPr>
              <a:t>settlemint</a:t>
            </a:r>
            <a:r>
              <a:rPr lang="en-US" sz="2800" dirty="0">
                <a:solidFill>
                  <a:schemeClr val="bg1"/>
                </a:solidFill>
              </a:rPr>
              <a:t>-eft</a:t>
            </a:r>
          </a:p>
        </p:txBody>
      </p:sp>
      <p:pic>
        <p:nvPicPr>
          <p:cNvPr id="8" name="Picture 7" descr="Icon&#10;&#10;Description automatically generated">
            <a:extLst>
              <a:ext uri="{FF2B5EF4-FFF2-40B4-BE49-F238E27FC236}">
                <a16:creationId xmlns:a16="http://schemas.microsoft.com/office/drawing/2014/main" id="{3FFAD8C7-1EC2-4FFD-972B-EA4FA268D2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567" y="6404773"/>
            <a:ext cx="2043077" cy="314737"/>
          </a:xfrm>
          <a:prstGeom prst="rect">
            <a:avLst/>
          </a:prstGeom>
        </p:spPr>
      </p:pic>
    </p:spTree>
    <p:extLst>
      <p:ext uri="{BB962C8B-B14F-4D97-AF65-F5344CB8AC3E}">
        <p14:creationId xmlns:p14="http://schemas.microsoft.com/office/powerpoint/2010/main" val="233257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BAECF-7B90-4EBC-A319-29FD563BF117}"/>
              </a:ext>
            </a:extLst>
          </p:cNvPr>
          <p:cNvSpPr>
            <a:spLocks noGrp="1"/>
          </p:cNvSpPr>
          <p:nvPr>
            <p:ph sz="half" idx="1"/>
          </p:nvPr>
        </p:nvSpPr>
        <p:spPr/>
        <p:txBody>
          <a:bodyPr/>
          <a:lstStyle/>
          <a:p>
            <a:r>
              <a:rPr lang="en-US" dirty="0"/>
              <a:t>ITM integration update</a:t>
            </a:r>
          </a:p>
          <a:p>
            <a:pPr lvl="1"/>
            <a:r>
              <a:rPr lang="en-US" dirty="0"/>
              <a:t>Hyosung (in beta now!)</a:t>
            </a:r>
          </a:p>
          <a:p>
            <a:pPr lvl="1"/>
            <a:r>
              <a:rPr lang="en-US" dirty="0"/>
              <a:t>NCR</a:t>
            </a:r>
          </a:p>
          <a:p>
            <a:pPr lvl="1"/>
            <a:r>
              <a:rPr lang="en-US" dirty="0"/>
              <a:t>Diebold</a:t>
            </a:r>
          </a:p>
          <a:p>
            <a:pPr lvl="1"/>
            <a:r>
              <a:rPr lang="en-US" dirty="0"/>
              <a:t>Glory</a:t>
            </a:r>
          </a:p>
          <a:p>
            <a:endParaRPr lang="en-US" dirty="0"/>
          </a:p>
          <a:p>
            <a:r>
              <a:rPr lang="en-US" dirty="0"/>
              <a:t>Looking for interested players to join our new </a:t>
            </a:r>
            <a:r>
              <a:rPr lang="en-US" b="1" dirty="0"/>
              <a:t>ITM Collaborators </a:t>
            </a:r>
            <a:r>
              <a:rPr lang="en-US" dirty="0"/>
              <a:t>focus group!</a:t>
            </a:r>
          </a:p>
        </p:txBody>
      </p:sp>
      <p:sp>
        <p:nvSpPr>
          <p:cNvPr id="9" name="Content Placeholder 8">
            <a:extLst>
              <a:ext uri="{FF2B5EF4-FFF2-40B4-BE49-F238E27FC236}">
                <a16:creationId xmlns:a16="http://schemas.microsoft.com/office/drawing/2014/main" id="{52FAF209-EF66-4A4B-A830-A28D83DD04D8}"/>
              </a:ext>
            </a:extLst>
          </p:cNvPr>
          <p:cNvSpPr>
            <a:spLocks noGrp="1"/>
          </p:cNvSpPr>
          <p:nvPr>
            <p:ph sz="half" idx="2"/>
          </p:nvPr>
        </p:nvSpPr>
        <p:spPr>
          <a:xfrm>
            <a:off x="6851097" y="2695073"/>
            <a:ext cx="5090169" cy="3477125"/>
          </a:xfrm>
        </p:spPr>
        <p:txBody>
          <a:bodyPr/>
          <a:lstStyle/>
          <a:p>
            <a:r>
              <a:rPr lang="en-US" dirty="0"/>
              <a:t>On the way to every member carrying a branch in their pocket, some people will still need solutions, other than phones, to replace yesterday’s teller interactions</a:t>
            </a:r>
          </a:p>
          <a:p>
            <a:r>
              <a:rPr lang="en-US" dirty="0"/>
              <a:t>It’s getting easier...what’s your path forward?</a:t>
            </a:r>
          </a:p>
        </p:txBody>
      </p:sp>
      <p:sp>
        <p:nvSpPr>
          <p:cNvPr id="4" name="Slide Number Placeholder 3">
            <a:extLst>
              <a:ext uri="{FF2B5EF4-FFF2-40B4-BE49-F238E27FC236}">
                <a16:creationId xmlns:a16="http://schemas.microsoft.com/office/drawing/2014/main" id="{52090962-A306-48A3-B130-5376116A955D}"/>
              </a:ext>
            </a:extLst>
          </p:cNvPr>
          <p:cNvSpPr>
            <a:spLocks noGrp="1"/>
          </p:cNvSpPr>
          <p:nvPr>
            <p:ph type="sldNum" sz="quarter" idx="12"/>
          </p:nvPr>
        </p:nvSpPr>
        <p:spPr/>
        <p:txBody>
          <a:bodyPr/>
          <a:lstStyle/>
          <a:p>
            <a:fld id="{E31375A4-56A4-47D6-9801-1991572033F7}" type="slidenum">
              <a:rPr lang="en-US"/>
              <a:t>12</a:t>
            </a:fld>
            <a:endParaRPr lang="en-US" dirty="0"/>
          </a:p>
        </p:txBody>
      </p:sp>
      <p:sp>
        <p:nvSpPr>
          <p:cNvPr id="10" name="Text Placeholder 9">
            <a:extLst>
              <a:ext uri="{FF2B5EF4-FFF2-40B4-BE49-F238E27FC236}">
                <a16:creationId xmlns:a16="http://schemas.microsoft.com/office/drawing/2014/main" id="{E8ACF960-49C6-4362-9FDE-39147334DBB9}"/>
              </a:ext>
            </a:extLst>
          </p:cNvPr>
          <p:cNvSpPr>
            <a:spLocks noGrp="1"/>
          </p:cNvSpPr>
          <p:nvPr>
            <p:ph type="body" sz="quarter" idx="13"/>
          </p:nvPr>
        </p:nvSpPr>
        <p:spPr/>
        <p:txBody>
          <a:bodyPr/>
          <a:lstStyle/>
          <a:p>
            <a:r>
              <a:rPr lang="en-US" dirty="0"/>
              <a:t>Progress with these vendors has been slow but we continue to PUSH FORWARD</a:t>
            </a:r>
          </a:p>
        </p:txBody>
      </p:sp>
      <p:sp>
        <p:nvSpPr>
          <p:cNvPr id="7" name="Title 6">
            <a:extLst>
              <a:ext uri="{FF2B5EF4-FFF2-40B4-BE49-F238E27FC236}">
                <a16:creationId xmlns:a16="http://schemas.microsoft.com/office/drawing/2014/main" id="{50F385CD-3FED-42BC-8B7E-2B4E606F50BC}"/>
              </a:ext>
            </a:extLst>
          </p:cNvPr>
          <p:cNvSpPr>
            <a:spLocks noGrp="1"/>
          </p:cNvSpPr>
          <p:nvPr>
            <p:ph type="title"/>
          </p:nvPr>
        </p:nvSpPr>
        <p:spPr/>
        <p:txBody>
          <a:bodyPr/>
          <a:lstStyle/>
          <a:p>
            <a:r>
              <a:rPr lang="en-US" dirty="0"/>
              <a:t>ITM Integrations</a:t>
            </a:r>
          </a:p>
        </p:txBody>
      </p:sp>
      <p:pic>
        <p:nvPicPr>
          <p:cNvPr id="11" name="Picture 10">
            <a:extLst>
              <a:ext uri="{FF2B5EF4-FFF2-40B4-BE49-F238E27FC236}">
                <a16:creationId xmlns:a16="http://schemas.microsoft.com/office/drawing/2014/main" id="{E06B7EB2-CC60-48EA-8446-F94B64CDE41E}"/>
              </a:ext>
            </a:extLst>
          </p:cNvPr>
          <p:cNvPicPr>
            <a:picLocks noChangeAspect="1"/>
          </p:cNvPicPr>
          <p:nvPr/>
        </p:nvPicPr>
        <p:blipFill rotWithShape="1">
          <a:blip r:embed="rId3"/>
          <a:srcRect b="38355"/>
          <a:stretch/>
        </p:blipFill>
        <p:spPr>
          <a:xfrm>
            <a:off x="3456264" y="3096465"/>
            <a:ext cx="2389655" cy="1691712"/>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12" name="TextBox 11">
            <a:extLst>
              <a:ext uri="{FF2B5EF4-FFF2-40B4-BE49-F238E27FC236}">
                <a16:creationId xmlns:a16="http://schemas.microsoft.com/office/drawing/2014/main" id="{C2D8A2AE-6506-4077-AB74-104F259D0992}"/>
              </a:ext>
            </a:extLst>
          </p:cNvPr>
          <p:cNvSpPr txBox="1"/>
          <p:nvPr/>
        </p:nvSpPr>
        <p:spPr>
          <a:xfrm>
            <a:off x="1896896" y="6209463"/>
            <a:ext cx="4199104" cy="461665"/>
          </a:xfrm>
          <a:prstGeom prst="rect">
            <a:avLst/>
          </a:prstGeom>
          <a:solidFill>
            <a:schemeClr val="accent3"/>
          </a:solidFill>
        </p:spPr>
        <p:txBody>
          <a:bodyPr wrap="square">
            <a:spAutoFit/>
          </a:bodyPr>
          <a:lstStyle/>
          <a:p>
            <a:pPr algn="ctr"/>
            <a:r>
              <a:rPr lang="en-US" sz="2400" dirty="0">
                <a:solidFill>
                  <a:schemeClr val="bg1"/>
                </a:solidFill>
              </a:rPr>
              <a:t>imaging@cuanswers.com</a:t>
            </a:r>
          </a:p>
        </p:txBody>
      </p:sp>
      <p:sp>
        <p:nvSpPr>
          <p:cNvPr id="13" name="Text Placeholder 5">
            <a:extLst>
              <a:ext uri="{FF2B5EF4-FFF2-40B4-BE49-F238E27FC236}">
                <a16:creationId xmlns:a16="http://schemas.microsoft.com/office/drawing/2014/main" id="{66680A42-E196-4E21-9BAD-3970F4AEC1C4}"/>
              </a:ext>
            </a:extLst>
          </p:cNvPr>
          <p:cNvSpPr>
            <a:spLocks noGrp="1"/>
          </p:cNvSpPr>
          <p:nvPr>
            <p:ph type="body" sz="quarter" idx="14"/>
          </p:nvPr>
        </p:nvSpPr>
        <p:spPr>
          <a:xfrm>
            <a:off x="495299" y="295275"/>
            <a:ext cx="854530" cy="979852"/>
          </a:xfrm>
        </p:spPr>
        <p:txBody>
          <a:bodyPr/>
          <a:lstStyle/>
          <a:p>
            <a:r>
              <a:rPr lang="en-US" dirty="0"/>
              <a:t>9</a:t>
            </a:r>
          </a:p>
        </p:txBody>
      </p:sp>
    </p:spTree>
    <p:extLst>
      <p:ext uri="{BB962C8B-B14F-4D97-AF65-F5344CB8AC3E}">
        <p14:creationId xmlns:p14="http://schemas.microsoft.com/office/powerpoint/2010/main" val="351517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6C0A6-B08E-421A-B47F-D9618F8E9D20}"/>
              </a:ext>
            </a:extLst>
          </p:cNvPr>
          <p:cNvSpPr>
            <a:spLocks noGrp="1"/>
          </p:cNvSpPr>
          <p:nvPr>
            <p:ph sz="half" idx="1"/>
          </p:nvPr>
        </p:nvSpPr>
        <p:spPr>
          <a:xfrm>
            <a:off x="729574" y="2149475"/>
            <a:ext cx="5989278" cy="4022724"/>
          </a:xfrm>
        </p:spPr>
        <p:txBody>
          <a:bodyPr/>
          <a:lstStyle/>
          <a:p>
            <a:r>
              <a:rPr lang="en-US" dirty="0"/>
              <a:t>The marketing machine will kick in again as soon as the pipeline empties out </a:t>
            </a:r>
          </a:p>
          <a:p>
            <a:r>
              <a:rPr lang="en-US" dirty="0"/>
              <a:t>When will</a:t>
            </a:r>
            <a:br>
              <a:rPr lang="en-US" dirty="0"/>
            </a:br>
            <a:r>
              <a:rPr lang="en-US" dirty="0"/>
              <a:t>you make</a:t>
            </a:r>
            <a:br>
              <a:rPr lang="en-US" dirty="0"/>
            </a:br>
            <a:r>
              <a:rPr lang="en-US" dirty="0"/>
              <a:t>your move?</a:t>
            </a:r>
          </a:p>
        </p:txBody>
      </p:sp>
      <p:sp>
        <p:nvSpPr>
          <p:cNvPr id="3" name="Content Placeholder 2">
            <a:extLst>
              <a:ext uri="{FF2B5EF4-FFF2-40B4-BE49-F238E27FC236}">
                <a16:creationId xmlns:a16="http://schemas.microsoft.com/office/drawing/2014/main" id="{70875565-3055-48AE-9014-D9AE7362EDF0}"/>
              </a:ext>
            </a:extLst>
          </p:cNvPr>
          <p:cNvSpPr>
            <a:spLocks noGrp="1"/>
          </p:cNvSpPr>
          <p:nvPr>
            <p:ph sz="half" idx="2"/>
          </p:nvPr>
        </p:nvSpPr>
        <p:spPr/>
        <p:txBody>
          <a:bodyPr/>
          <a:lstStyle/>
          <a:p>
            <a:r>
              <a:rPr lang="en-US" dirty="0"/>
              <a:t>A significant baby step on the way to no receipts at all</a:t>
            </a:r>
          </a:p>
          <a:p>
            <a:r>
              <a:rPr lang="en-US" dirty="0"/>
              <a:t>A required step to engage </a:t>
            </a:r>
            <a:r>
              <a:rPr lang="en-US" dirty="0" err="1"/>
              <a:t>ITMs</a:t>
            </a:r>
            <a:r>
              <a:rPr lang="en-US" dirty="0"/>
              <a:t> still kicking out receipts</a:t>
            </a:r>
          </a:p>
          <a:p>
            <a:r>
              <a:rPr lang="en-US" dirty="0"/>
              <a:t>Much ado about nothing to members who continue to deny needing receipts</a:t>
            </a:r>
          </a:p>
        </p:txBody>
      </p:sp>
      <p:sp>
        <p:nvSpPr>
          <p:cNvPr id="4" name="Slide Number Placeholder 3">
            <a:extLst>
              <a:ext uri="{FF2B5EF4-FFF2-40B4-BE49-F238E27FC236}">
                <a16:creationId xmlns:a16="http://schemas.microsoft.com/office/drawing/2014/main" id="{DDB49CC6-F5D1-42D5-8CAA-C0271A7B6179}"/>
              </a:ext>
            </a:extLst>
          </p:cNvPr>
          <p:cNvSpPr>
            <a:spLocks noGrp="1"/>
          </p:cNvSpPr>
          <p:nvPr>
            <p:ph type="sldNum" sz="quarter" idx="12"/>
          </p:nvPr>
        </p:nvSpPr>
        <p:spPr/>
        <p:txBody>
          <a:bodyPr/>
          <a:lstStyle/>
          <a:p>
            <a:fld id="{E31375A4-56A4-47D6-9801-1991572033F7}" type="slidenum">
              <a:rPr lang="en-US" smtClean="0"/>
              <a:t>13</a:t>
            </a:fld>
            <a:endParaRPr lang="en-US" dirty="0"/>
          </a:p>
        </p:txBody>
      </p:sp>
      <p:sp>
        <p:nvSpPr>
          <p:cNvPr id="5" name="Text Placeholder 4">
            <a:extLst>
              <a:ext uri="{FF2B5EF4-FFF2-40B4-BE49-F238E27FC236}">
                <a16:creationId xmlns:a16="http://schemas.microsoft.com/office/drawing/2014/main" id="{A3FA1CE4-0868-4AC2-9BCB-CC3794C1A053}"/>
              </a:ext>
            </a:extLst>
          </p:cNvPr>
          <p:cNvSpPr>
            <a:spLocks noGrp="1"/>
          </p:cNvSpPr>
          <p:nvPr>
            <p:ph type="body" sz="quarter" idx="13"/>
          </p:nvPr>
        </p:nvSpPr>
        <p:spPr>
          <a:xfrm>
            <a:off x="729574" y="1567353"/>
            <a:ext cx="10167026" cy="342968"/>
          </a:xfrm>
        </p:spPr>
        <p:txBody>
          <a:bodyPr/>
          <a:lstStyle/>
          <a:p>
            <a:r>
              <a:rPr lang="en-US" sz="4000" b="1" baseline="-10000" dirty="0">
                <a:solidFill>
                  <a:schemeClr val="accent2"/>
                </a:solidFill>
              </a:rPr>
              <a:t>75</a:t>
            </a:r>
            <a:r>
              <a:rPr lang="en-US" dirty="0"/>
              <a:t> credit unions active now, </a:t>
            </a:r>
            <a:r>
              <a:rPr lang="en-US" sz="4000" b="1" baseline="-10000" dirty="0">
                <a:solidFill>
                  <a:schemeClr val="accent2"/>
                </a:solidFill>
              </a:rPr>
              <a:t>24</a:t>
            </a:r>
            <a:r>
              <a:rPr lang="en-US" dirty="0"/>
              <a:t> more in the pipeline to convert next 90-120 days</a:t>
            </a:r>
          </a:p>
        </p:txBody>
      </p:sp>
      <p:sp>
        <p:nvSpPr>
          <p:cNvPr id="6" name="Title 5">
            <a:extLst>
              <a:ext uri="{FF2B5EF4-FFF2-40B4-BE49-F238E27FC236}">
                <a16:creationId xmlns:a16="http://schemas.microsoft.com/office/drawing/2014/main" id="{EC9BBD21-2C30-48C4-8392-6EFD550AF5B6}"/>
              </a:ext>
            </a:extLst>
          </p:cNvPr>
          <p:cNvSpPr>
            <a:spLocks noGrp="1"/>
          </p:cNvSpPr>
          <p:nvPr>
            <p:ph type="title"/>
          </p:nvPr>
        </p:nvSpPr>
        <p:spPr/>
        <p:txBody>
          <a:bodyPr/>
          <a:lstStyle/>
          <a:p>
            <a:r>
              <a:rPr lang="en-US" dirty="0"/>
              <a:t>Vertical Receipts</a:t>
            </a:r>
          </a:p>
        </p:txBody>
      </p:sp>
      <p:pic>
        <p:nvPicPr>
          <p:cNvPr id="7" name="Picture 6">
            <a:extLst>
              <a:ext uri="{FF2B5EF4-FFF2-40B4-BE49-F238E27FC236}">
                <a16:creationId xmlns:a16="http://schemas.microsoft.com/office/drawing/2014/main" id="{BBF99A92-169B-4199-8027-C86A32E154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64121" y="3429000"/>
            <a:ext cx="3763704" cy="3429000"/>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C2EEA578-7421-46F8-8617-4BDB7A9311A7}"/>
              </a:ext>
            </a:extLst>
          </p:cNvPr>
          <p:cNvSpPr txBox="1"/>
          <p:nvPr/>
        </p:nvSpPr>
        <p:spPr>
          <a:xfrm>
            <a:off x="3050487" y="6217789"/>
            <a:ext cx="7125478" cy="461665"/>
          </a:xfrm>
          <a:prstGeom prst="rect">
            <a:avLst/>
          </a:prstGeom>
          <a:solidFill>
            <a:schemeClr val="accent3"/>
          </a:solidFill>
        </p:spPr>
        <p:txBody>
          <a:bodyPr wrap="square">
            <a:spAutoFit/>
          </a:bodyPr>
          <a:lstStyle/>
          <a:p>
            <a:pPr algn="ctr"/>
            <a:r>
              <a:rPr lang="en-US" sz="2400" dirty="0">
                <a:solidFill>
                  <a:schemeClr val="bg1"/>
                </a:solidFill>
              </a:rPr>
              <a:t>store.cuanswers.com/product/vertical-receipts/</a:t>
            </a:r>
          </a:p>
        </p:txBody>
      </p:sp>
      <p:sp>
        <p:nvSpPr>
          <p:cNvPr id="11" name="Text Placeholder 10">
            <a:extLst>
              <a:ext uri="{FF2B5EF4-FFF2-40B4-BE49-F238E27FC236}">
                <a16:creationId xmlns:a16="http://schemas.microsoft.com/office/drawing/2014/main" id="{C6117D09-FC5A-42E6-8BD2-F253F647C7F6}"/>
              </a:ext>
            </a:extLst>
          </p:cNvPr>
          <p:cNvSpPr>
            <a:spLocks noGrp="1"/>
          </p:cNvSpPr>
          <p:nvPr>
            <p:ph type="body" sz="quarter" idx="14"/>
          </p:nvPr>
        </p:nvSpPr>
        <p:spPr/>
        <p:txBody>
          <a:bodyPr/>
          <a:lstStyle/>
          <a:p>
            <a:r>
              <a:rPr lang="en-US" dirty="0"/>
              <a:t>10</a:t>
            </a:r>
          </a:p>
        </p:txBody>
      </p:sp>
    </p:spTree>
    <p:extLst>
      <p:ext uri="{BB962C8B-B14F-4D97-AF65-F5344CB8AC3E}">
        <p14:creationId xmlns:p14="http://schemas.microsoft.com/office/powerpoint/2010/main" val="3482169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1CB51-7811-4370-85D2-D6E6C702E333}"/>
              </a:ext>
            </a:extLst>
          </p:cNvPr>
          <p:cNvSpPr>
            <a:spLocks noGrp="1"/>
          </p:cNvSpPr>
          <p:nvPr>
            <p:ph sz="half" idx="2"/>
          </p:nvPr>
        </p:nvSpPr>
        <p:spPr>
          <a:xfrm>
            <a:off x="6851097" y="2695073"/>
            <a:ext cx="5110583" cy="3477125"/>
          </a:xfrm>
        </p:spPr>
        <p:txBody>
          <a:bodyPr/>
          <a:lstStyle/>
          <a:p>
            <a:r>
              <a:rPr lang="en-US" sz="2200" dirty="0"/>
              <a:t>Decades years ago, OLB represented our hopes for a new, modern teller line replacement</a:t>
            </a:r>
          </a:p>
          <a:p>
            <a:r>
              <a:rPr lang="en-US" sz="2200" dirty="0"/>
              <a:t>Today, the internet channel represents our hopes for new branching styles, new retailing styles, and new organizations for where our members are going</a:t>
            </a:r>
          </a:p>
          <a:p>
            <a:r>
              <a:rPr lang="en-US" sz="2200" dirty="0"/>
              <a:t>Does your business plan sound like you’re going there, too?</a:t>
            </a:r>
          </a:p>
        </p:txBody>
      </p:sp>
      <p:sp>
        <p:nvSpPr>
          <p:cNvPr id="4" name="Slide Number Placeholder 3">
            <a:extLst>
              <a:ext uri="{FF2B5EF4-FFF2-40B4-BE49-F238E27FC236}">
                <a16:creationId xmlns:a16="http://schemas.microsoft.com/office/drawing/2014/main" id="{52090962-A306-48A3-B130-5376116A955D}"/>
              </a:ext>
            </a:extLst>
          </p:cNvPr>
          <p:cNvSpPr>
            <a:spLocks noGrp="1"/>
          </p:cNvSpPr>
          <p:nvPr>
            <p:ph type="sldNum" sz="quarter" idx="12"/>
          </p:nvPr>
        </p:nvSpPr>
        <p:spPr/>
        <p:txBody>
          <a:bodyPr/>
          <a:lstStyle/>
          <a:p>
            <a:fld id="{E31375A4-56A4-47D6-9801-1991572033F7}" type="slidenum">
              <a:rPr lang="en-US" smtClean="0"/>
              <a:t>14</a:t>
            </a:fld>
            <a:endParaRPr lang="en-US" dirty="0"/>
          </a:p>
        </p:txBody>
      </p:sp>
      <p:sp>
        <p:nvSpPr>
          <p:cNvPr id="6" name="Text Placeholder 5">
            <a:extLst>
              <a:ext uri="{FF2B5EF4-FFF2-40B4-BE49-F238E27FC236}">
                <a16:creationId xmlns:a16="http://schemas.microsoft.com/office/drawing/2014/main" id="{F0439F20-832A-496E-ACF9-CF847122CC0B}"/>
              </a:ext>
            </a:extLst>
          </p:cNvPr>
          <p:cNvSpPr>
            <a:spLocks noGrp="1"/>
          </p:cNvSpPr>
          <p:nvPr>
            <p:ph type="body" sz="quarter" idx="13"/>
          </p:nvPr>
        </p:nvSpPr>
        <p:spPr/>
        <p:txBody>
          <a:bodyPr/>
          <a:lstStyle/>
          <a:p>
            <a:r>
              <a:rPr lang="en-US" dirty="0"/>
              <a:t>3 products will be live by the first six months of 2022</a:t>
            </a:r>
          </a:p>
        </p:txBody>
      </p:sp>
      <p:sp>
        <p:nvSpPr>
          <p:cNvPr id="7" name="Title 6">
            <a:extLst>
              <a:ext uri="{FF2B5EF4-FFF2-40B4-BE49-F238E27FC236}">
                <a16:creationId xmlns:a16="http://schemas.microsoft.com/office/drawing/2014/main" id="{50F385CD-3FED-42BC-8B7E-2B4E606F50BC}"/>
              </a:ext>
            </a:extLst>
          </p:cNvPr>
          <p:cNvSpPr>
            <a:spLocks noGrp="1"/>
          </p:cNvSpPr>
          <p:nvPr>
            <p:ph type="title"/>
          </p:nvPr>
        </p:nvSpPr>
        <p:spPr>
          <a:xfrm>
            <a:off x="2032908" y="295858"/>
            <a:ext cx="9454242" cy="911962"/>
          </a:xfrm>
        </p:spPr>
        <p:txBody>
          <a:bodyPr/>
          <a:lstStyle/>
          <a:p>
            <a:r>
              <a:rPr lang="en-US" dirty="0"/>
              <a:t>“Mobile First” Online Banking Solutions</a:t>
            </a:r>
          </a:p>
        </p:txBody>
      </p:sp>
      <p:pic>
        <p:nvPicPr>
          <p:cNvPr id="14" name="Content Placeholder 10">
            <a:extLst>
              <a:ext uri="{FF2B5EF4-FFF2-40B4-BE49-F238E27FC236}">
                <a16:creationId xmlns:a16="http://schemas.microsoft.com/office/drawing/2014/main" id="{2FF2614A-64FA-46B1-9D3D-7CCC2F060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5127" y="2272918"/>
            <a:ext cx="3175440" cy="1034054"/>
          </a:xfrm>
          <a:prstGeom prst="rect">
            <a:avLst/>
          </a:prstGeom>
        </p:spPr>
      </p:pic>
      <p:pic>
        <p:nvPicPr>
          <p:cNvPr id="21" name="Content Placeholder 15">
            <a:extLst>
              <a:ext uri="{FF2B5EF4-FFF2-40B4-BE49-F238E27FC236}">
                <a16:creationId xmlns:a16="http://schemas.microsoft.com/office/drawing/2014/main" id="{C6B5AE3B-9604-4F0D-81A1-273C4B60E59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6486" b="19944"/>
          <a:stretch/>
        </p:blipFill>
        <p:spPr>
          <a:xfrm>
            <a:off x="258775" y="5052179"/>
            <a:ext cx="3262135" cy="753529"/>
          </a:xfrm>
          <a:prstGeom prst="rect">
            <a:avLst/>
          </a:prstGeom>
        </p:spPr>
      </p:pic>
      <p:pic>
        <p:nvPicPr>
          <p:cNvPr id="30" name="Content Placeholder 26" descr="Text&#10;&#10;Description automatically generated">
            <a:extLst>
              <a:ext uri="{FF2B5EF4-FFF2-40B4-BE49-F238E27FC236}">
                <a16:creationId xmlns:a16="http://schemas.microsoft.com/office/drawing/2014/main" id="{E0C95D00-8236-4650-9E1A-AFAF32C2C1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319" y="3666111"/>
            <a:ext cx="4107717" cy="1026929"/>
          </a:xfrm>
          <a:prstGeom prst="rect">
            <a:avLst/>
          </a:prstGeom>
        </p:spPr>
      </p:pic>
      <p:sp>
        <p:nvSpPr>
          <p:cNvPr id="31" name="Speech Bubble: Rectangle with Corners Rounded 30">
            <a:extLst>
              <a:ext uri="{FF2B5EF4-FFF2-40B4-BE49-F238E27FC236}">
                <a16:creationId xmlns:a16="http://schemas.microsoft.com/office/drawing/2014/main" id="{1B45D83E-58BA-4D6D-988C-9ECF065316F0}"/>
              </a:ext>
            </a:extLst>
          </p:cNvPr>
          <p:cNvSpPr/>
          <p:nvPr/>
        </p:nvSpPr>
        <p:spPr>
          <a:xfrm>
            <a:off x="4060668" y="5426257"/>
            <a:ext cx="2439179" cy="925402"/>
          </a:xfrm>
          <a:prstGeom prst="wedgeRoundRectCallout">
            <a:avLst>
              <a:gd name="adj1" fmla="val -76668"/>
              <a:gd name="adj2" fmla="val -45647"/>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A new single-login option for serving your business members</a:t>
            </a:r>
          </a:p>
        </p:txBody>
      </p:sp>
      <p:sp>
        <p:nvSpPr>
          <p:cNvPr id="32" name="Speech Bubble: Rectangle with Corners Rounded 31">
            <a:extLst>
              <a:ext uri="{FF2B5EF4-FFF2-40B4-BE49-F238E27FC236}">
                <a16:creationId xmlns:a16="http://schemas.microsoft.com/office/drawing/2014/main" id="{FD1CD3BD-6D5A-4638-BD19-2D2EEC65CE6B}"/>
              </a:ext>
            </a:extLst>
          </p:cNvPr>
          <p:cNvSpPr/>
          <p:nvPr/>
        </p:nvSpPr>
        <p:spPr>
          <a:xfrm>
            <a:off x="4052947" y="2310518"/>
            <a:ext cx="2705662" cy="925403"/>
          </a:xfrm>
          <a:prstGeom prst="wedgeRoundRectCallout">
            <a:avLst>
              <a:gd name="adj1" fmla="val -67289"/>
              <a:gd name="adj2" fmla="val -5864"/>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The new mobile first design launches another decade of evolution</a:t>
            </a:r>
          </a:p>
        </p:txBody>
      </p:sp>
      <p:sp>
        <p:nvSpPr>
          <p:cNvPr id="33" name="Speech Bubble: Rectangle with Corners Rounded 32">
            <a:extLst>
              <a:ext uri="{FF2B5EF4-FFF2-40B4-BE49-F238E27FC236}">
                <a16:creationId xmlns:a16="http://schemas.microsoft.com/office/drawing/2014/main" id="{DD74C12D-655E-4870-B101-7816BFB50675}"/>
              </a:ext>
            </a:extLst>
          </p:cNvPr>
          <p:cNvSpPr/>
          <p:nvPr/>
        </p:nvSpPr>
        <p:spPr>
          <a:xfrm>
            <a:off x="4758517" y="3736121"/>
            <a:ext cx="1888331" cy="1139541"/>
          </a:xfrm>
          <a:prstGeom prst="wedgeRoundRectCallout">
            <a:avLst>
              <a:gd name="adj1" fmla="val -79961"/>
              <a:gd name="adj2" fmla="val -14824"/>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Online banking services designed for business </a:t>
            </a:r>
            <a:r>
              <a:rPr lang="en-US" sz="1600" u="sng" dirty="0">
                <a:solidFill>
                  <a:schemeClr val="bg1"/>
                </a:solidFill>
              </a:rPr>
              <a:t>teams</a:t>
            </a:r>
          </a:p>
        </p:txBody>
      </p:sp>
      <p:sp>
        <p:nvSpPr>
          <p:cNvPr id="35" name="Speech Bubble: Rectangle with Corners Rounded 34">
            <a:extLst>
              <a:ext uri="{FF2B5EF4-FFF2-40B4-BE49-F238E27FC236}">
                <a16:creationId xmlns:a16="http://schemas.microsoft.com/office/drawing/2014/main" id="{89462D7F-2D78-4132-A429-7AE16FA79E5A}"/>
              </a:ext>
            </a:extLst>
          </p:cNvPr>
          <p:cNvSpPr/>
          <p:nvPr/>
        </p:nvSpPr>
        <p:spPr>
          <a:xfrm>
            <a:off x="1679816" y="6077354"/>
            <a:ext cx="1282046" cy="683570"/>
          </a:xfrm>
          <a:prstGeom prst="wedgeRoundRectCallout">
            <a:avLst>
              <a:gd name="adj1" fmla="val -29203"/>
              <a:gd name="adj2" fmla="val -97707"/>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Beta starts Jan 2022</a:t>
            </a:r>
          </a:p>
        </p:txBody>
      </p:sp>
      <p:sp>
        <p:nvSpPr>
          <p:cNvPr id="5" name="Text Placeholder 4">
            <a:extLst>
              <a:ext uri="{FF2B5EF4-FFF2-40B4-BE49-F238E27FC236}">
                <a16:creationId xmlns:a16="http://schemas.microsoft.com/office/drawing/2014/main" id="{B14D47F9-79AB-4E7A-8136-5F830150F6CD}"/>
              </a:ext>
            </a:extLst>
          </p:cNvPr>
          <p:cNvSpPr>
            <a:spLocks noGrp="1"/>
          </p:cNvSpPr>
          <p:nvPr>
            <p:ph type="body" sz="quarter" idx="14"/>
          </p:nvPr>
        </p:nvSpPr>
        <p:spPr/>
        <p:txBody>
          <a:bodyPr/>
          <a:lstStyle/>
          <a:p>
            <a:r>
              <a:rPr lang="en-US" dirty="0"/>
              <a:t>11</a:t>
            </a:r>
          </a:p>
        </p:txBody>
      </p:sp>
    </p:spTree>
    <p:extLst>
      <p:ext uri="{BB962C8B-B14F-4D97-AF65-F5344CB8AC3E}">
        <p14:creationId xmlns:p14="http://schemas.microsoft.com/office/powerpoint/2010/main" val="184170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36DDAC-4964-46C0-8F98-36784D5AF4AC}"/>
              </a:ext>
            </a:extLst>
          </p:cNvPr>
          <p:cNvSpPr>
            <a:spLocks noGrp="1"/>
          </p:cNvSpPr>
          <p:nvPr>
            <p:ph type="sldNum" sz="quarter" idx="12"/>
          </p:nvPr>
        </p:nvSpPr>
        <p:spPr/>
        <p:txBody>
          <a:bodyPr/>
          <a:lstStyle/>
          <a:p>
            <a:fld id="{E31375A4-56A4-47D6-9801-1991572033F7}" type="slidenum">
              <a:rPr lang="en-US" smtClean="0"/>
              <a:pPr/>
              <a:t>15</a:t>
            </a:fld>
            <a:endParaRPr lang="en-US" dirty="0"/>
          </a:p>
        </p:txBody>
      </p:sp>
      <p:sp>
        <p:nvSpPr>
          <p:cNvPr id="3" name="Content Placeholder 2">
            <a:extLst>
              <a:ext uri="{FF2B5EF4-FFF2-40B4-BE49-F238E27FC236}">
                <a16:creationId xmlns:a16="http://schemas.microsoft.com/office/drawing/2014/main" id="{7FCA5AB9-3BA7-4B10-883C-BE802070307F}"/>
              </a:ext>
            </a:extLst>
          </p:cNvPr>
          <p:cNvSpPr>
            <a:spLocks noGrp="1"/>
          </p:cNvSpPr>
          <p:nvPr>
            <p:ph sz="quarter" idx="15"/>
          </p:nvPr>
        </p:nvSpPr>
        <p:spPr>
          <a:xfrm>
            <a:off x="1703342" y="1698172"/>
            <a:ext cx="4648472" cy="4782004"/>
          </a:xfrm>
        </p:spPr>
        <p:txBody>
          <a:bodyPr/>
          <a:lstStyle/>
          <a:p>
            <a:r>
              <a:rPr lang="en-US" dirty="0"/>
              <a:t>Today’s storefront is based on a URL or a mobile app</a:t>
            </a:r>
          </a:p>
          <a:p>
            <a:r>
              <a:rPr lang="en-US" dirty="0"/>
              <a:t>If you’re just getting started </a:t>
            </a:r>
            <a:br>
              <a:rPr lang="en-US" dirty="0"/>
            </a:br>
            <a:r>
              <a:rPr lang="en-US" dirty="0"/>
              <a:t>with your business program, you already lost the brick-and-mortar fight to attract this audience</a:t>
            </a:r>
          </a:p>
          <a:p>
            <a:r>
              <a:rPr lang="en-US" dirty="0"/>
              <a:t>Get on the street: get on the ‘Net</a:t>
            </a:r>
          </a:p>
        </p:txBody>
      </p:sp>
      <p:sp>
        <p:nvSpPr>
          <p:cNvPr id="12" name="Text Placeholder 4">
            <a:extLst>
              <a:ext uri="{FF2B5EF4-FFF2-40B4-BE49-F238E27FC236}">
                <a16:creationId xmlns:a16="http://schemas.microsoft.com/office/drawing/2014/main" id="{6E46AC9E-B2F0-4D28-BF13-FC91B1D40003}"/>
              </a:ext>
            </a:extLst>
          </p:cNvPr>
          <p:cNvSpPr>
            <a:spLocks noGrp="1"/>
          </p:cNvSpPr>
          <p:nvPr>
            <p:ph type="body" sz="quarter" idx="14"/>
          </p:nvPr>
        </p:nvSpPr>
        <p:spPr/>
        <p:txBody>
          <a:bodyPr/>
          <a:lstStyle/>
          <a:p>
            <a:r>
              <a:rPr lang="en-US" dirty="0"/>
              <a:t>How will you hang out your shingle as a business ready to attract and maintain relationships with business members?</a:t>
            </a:r>
          </a:p>
        </p:txBody>
      </p:sp>
      <p:sp>
        <p:nvSpPr>
          <p:cNvPr id="6" name="Title 5">
            <a:extLst>
              <a:ext uri="{FF2B5EF4-FFF2-40B4-BE49-F238E27FC236}">
                <a16:creationId xmlns:a16="http://schemas.microsoft.com/office/drawing/2014/main" id="{503C24B2-E4A3-49A5-A207-CA6649D151FB}"/>
              </a:ext>
            </a:extLst>
          </p:cNvPr>
          <p:cNvSpPr>
            <a:spLocks noGrp="1"/>
          </p:cNvSpPr>
          <p:nvPr>
            <p:ph type="title"/>
          </p:nvPr>
        </p:nvSpPr>
        <p:spPr/>
        <p:txBody>
          <a:bodyPr/>
          <a:lstStyle/>
          <a:p>
            <a:r>
              <a:rPr lang="en-US" dirty="0"/>
              <a:t>Virtual Branches that Represent Business Members</a:t>
            </a:r>
          </a:p>
        </p:txBody>
      </p:sp>
      <p:pic>
        <p:nvPicPr>
          <p:cNvPr id="7" name="Content Placeholder 15">
            <a:extLst>
              <a:ext uri="{FF2B5EF4-FFF2-40B4-BE49-F238E27FC236}">
                <a16:creationId xmlns:a16="http://schemas.microsoft.com/office/drawing/2014/main" id="{017BD071-A452-4B0A-846E-3604886717D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6486" b="19944"/>
          <a:stretch/>
        </p:blipFill>
        <p:spPr>
          <a:xfrm>
            <a:off x="6682355" y="3124887"/>
            <a:ext cx="2633098" cy="608226"/>
          </a:xfrm>
          <a:prstGeom prst="rect">
            <a:avLst/>
          </a:prstGeom>
        </p:spPr>
      </p:pic>
      <p:pic>
        <p:nvPicPr>
          <p:cNvPr id="8" name="Content Placeholder 26" descr="Text&#10;&#10;Description automatically generated">
            <a:extLst>
              <a:ext uri="{FF2B5EF4-FFF2-40B4-BE49-F238E27FC236}">
                <a16:creationId xmlns:a16="http://schemas.microsoft.com/office/drawing/2014/main" id="{0AEB7C82-45EF-446D-AE5F-8E76B92B28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355" y="2008103"/>
            <a:ext cx="3315627" cy="828907"/>
          </a:xfrm>
          <a:prstGeom prst="rect">
            <a:avLst/>
          </a:prstGeom>
        </p:spPr>
      </p:pic>
      <p:sp>
        <p:nvSpPr>
          <p:cNvPr id="9" name="Speech Bubble: Rectangle with Corners Rounded 8">
            <a:extLst>
              <a:ext uri="{FF2B5EF4-FFF2-40B4-BE49-F238E27FC236}">
                <a16:creationId xmlns:a16="http://schemas.microsoft.com/office/drawing/2014/main" id="{BE5E650A-B779-490D-8EC0-E7B8A16328A6}"/>
              </a:ext>
            </a:extLst>
          </p:cNvPr>
          <p:cNvSpPr/>
          <p:nvPr/>
        </p:nvSpPr>
        <p:spPr>
          <a:xfrm>
            <a:off x="9997982" y="3443033"/>
            <a:ext cx="1612684" cy="988828"/>
          </a:xfrm>
          <a:prstGeom prst="wedgeRoundRectCallout">
            <a:avLst>
              <a:gd name="adj1" fmla="val -76668"/>
              <a:gd name="adj2" fmla="val -45647"/>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Single-login for business members</a:t>
            </a:r>
          </a:p>
        </p:txBody>
      </p:sp>
      <p:sp>
        <p:nvSpPr>
          <p:cNvPr id="10" name="Speech Bubble: Rectangle with Corners Rounded 9">
            <a:extLst>
              <a:ext uri="{FF2B5EF4-FFF2-40B4-BE49-F238E27FC236}">
                <a16:creationId xmlns:a16="http://schemas.microsoft.com/office/drawing/2014/main" id="{C2942305-C21F-4E5C-BE8E-16F4B5E97680}"/>
              </a:ext>
            </a:extLst>
          </p:cNvPr>
          <p:cNvSpPr/>
          <p:nvPr/>
        </p:nvSpPr>
        <p:spPr>
          <a:xfrm>
            <a:off x="10398904" y="1942558"/>
            <a:ext cx="1493230" cy="1073610"/>
          </a:xfrm>
          <a:prstGeom prst="wedgeRoundRectCallout">
            <a:avLst>
              <a:gd name="adj1" fmla="val -79961"/>
              <a:gd name="adj2" fmla="val -14824"/>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Multi-login for business teams</a:t>
            </a:r>
          </a:p>
        </p:txBody>
      </p:sp>
      <p:sp>
        <p:nvSpPr>
          <p:cNvPr id="11" name="Speech Bubble: Rectangle with Corners Rounded 10">
            <a:extLst>
              <a:ext uri="{FF2B5EF4-FFF2-40B4-BE49-F238E27FC236}">
                <a16:creationId xmlns:a16="http://schemas.microsoft.com/office/drawing/2014/main" id="{BBC989C1-BC8B-47CA-BDC2-3480F0CEA9E7}"/>
              </a:ext>
            </a:extLst>
          </p:cNvPr>
          <p:cNvSpPr/>
          <p:nvPr/>
        </p:nvSpPr>
        <p:spPr>
          <a:xfrm>
            <a:off x="7429569" y="4020990"/>
            <a:ext cx="1142931" cy="683570"/>
          </a:xfrm>
          <a:prstGeom prst="wedgeRoundRectCallout">
            <a:avLst>
              <a:gd name="adj1" fmla="val -29203"/>
              <a:gd name="adj2" fmla="val -97707"/>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bg1"/>
                </a:solidFill>
              </a:rPr>
              <a:t>Beta starts Jan 2022</a:t>
            </a:r>
          </a:p>
        </p:txBody>
      </p:sp>
    </p:spTree>
    <p:extLst>
      <p:ext uri="{BB962C8B-B14F-4D97-AF65-F5344CB8AC3E}">
        <p14:creationId xmlns:p14="http://schemas.microsoft.com/office/powerpoint/2010/main" val="90238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41CB8-4B37-4CDF-BE26-C67EC11377D2}"/>
              </a:ext>
            </a:extLst>
          </p:cNvPr>
          <p:cNvSpPr>
            <a:spLocks noGrp="1"/>
          </p:cNvSpPr>
          <p:nvPr>
            <p:ph sz="half" idx="1"/>
          </p:nvPr>
        </p:nvSpPr>
        <p:spPr>
          <a:xfrm>
            <a:off x="729574" y="1676410"/>
            <a:ext cx="5939674" cy="4495789"/>
          </a:xfrm>
        </p:spPr>
        <p:txBody>
          <a:bodyPr/>
          <a:lstStyle/>
          <a:p>
            <a:r>
              <a:rPr lang="en-US" dirty="0"/>
              <a:t>Tap into an affordable shared data warehouse space</a:t>
            </a:r>
          </a:p>
          <a:p>
            <a:pPr lvl="1"/>
            <a:r>
              <a:rPr lang="en-US" dirty="0"/>
              <a:t>$0 software/hardware investment</a:t>
            </a:r>
          </a:p>
          <a:p>
            <a:r>
              <a:rPr lang="en-US" dirty="0"/>
              <a:t>Data storage for decision-makers:</a:t>
            </a:r>
          </a:p>
          <a:p>
            <a:pPr lvl="1"/>
            <a:r>
              <a:rPr lang="en-US" dirty="0"/>
              <a:t>Project files, data collected from </a:t>
            </a:r>
            <a:br>
              <a:rPr lang="en-US" dirty="0"/>
            </a:br>
            <a:r>
              <a:rPr lang="en-US" dirty="0"/>
              <a:t>3</a:t>
            </a:r>
            <a:r>
              <a:rPr lang="en-US" baseline="30000" dirty="0"/>
              <a:t>rd</a:t>
            </a:r>
            <a:r>
              <a:rPr lang="en-US" dirty="0"/>
              <a:t> parties, results from surveys...</a:t>
            </a:r>
          </a:p>
          <a:p>
            <a:pPr lvl="1"/>
            <a:r>
              <a:rPr lang="en-US" dirty="0"/>
              <a:t>Long-term archives of Tracker </a:t>
            </a:r>
            <a:br>
              <a:rPr lang="en-US" dirty="0"/>
            </a:br>
            <a:r>
              <a:rPr lang="en-US" dirty="0"/>
              <a:t>notes, custom reports...</a:t>
            </a:r>
          </a:p>
          <a:p>
            <a:pPr lvl="1"/>
            <a:r>
              <a:rPr lang="en-US" dirty="0"/>
              <a:t>Optics data to gain insights </a:t>
            </a:r>
            <a:br>
              <a:rPr lang="en-US" dirty="0"/>
            </a:br>
            <a:r>
              <a:rPr lang="en-US" dirty="0"/>
              <a:t>from non-transactional </a:t>
            </a:r>
            <a:br>
              <a:rPr lang="en-US" dirty="0"/>
            </a:br>
            <a:r>
              <a:rPr lang="en-US" dirty="0"/>
              <a:t>member activity</a:t>
            </a:r>
          </a:p>
        </p:txBody>
      </p:sp>
      <p:sp>
        <p:nvSpPr>
          <p:cNvPr id="13" name="Content Placeholder 12">
            <a:extLst>
              <a:ext uri="{FF2B5EF4-FFF2-40B4-BE49-F238E27FC236}">
                <a16:creationId xmlns:a16="http://schemas.microsoft.com/office/drawing/2014/main" id="{4B8FF8CD-1F86-4C6F-AF7C-D34FDA3A3C38}"/>
              </a:ext>
            </a:extLst>
          </p:cNvPr>
          <p:cNvSpPr>
            <a:spLocks noGrp="1"/>
          </p:cNvSpPr>
          <p:nvPr>
            <p:ph sz="half" idx="2"/>
          </p:nvPr>
        </p:nvSpPr>
        <p:spPr>
          <a:xfrm>
            <a:off x="6851098" y="2695073"/>
            <a:ext cx="5019324" cy="3477125"/>
          </a:xfrm>
        </p:spPr>
        <p:txBody>
          <a:bodyPr/>
          <a:lstStyle/>
          <a:p>
            <a:r>
              <a:rPr lang="en-US" sz="2400" dirty="0"/>
              <a:t>There’s a new scorecard for CU operators</a:t>
            </a:r>
          </a:p>
          <a:p>
            <a:r>
              <a:rPr lang="en-US" sz="2400" dirty="0"/>
              <a:t>It’s based on your grasp of data and your creativity for acting on it</a:t>
            </a:r>
          </a:p>
          <a:p>
            <a:r>
              <a:rPr lang="en-US" sz="2400" dirty="0"/>
              <a:t>Don’t bet your jobs on yesterday’s belief that data is someone else’s job</a:t>
            </a:r>
          </a:p>
        </p:txBody>
      </p:sp>
      <p:sp>
        <p:nvSpPr>
          <p:cNvPr id="4" name="Slide Number Placeholder 3">
            <a:extLst>
              <a:ext uri="{FF2B5EF4-FFF2-40B4-BE49-F238E27FC236}">
                <a16:creationId xmlns:a16="http://schemas.microsoft.com/office/drawing/2014/main" id="{F3649148-9E2A-42BA-8EB8-1F5F33A3081C}"/>
              </a:ext>
            </a:extLst>
          </p:cNvPr>
          <p:cNvSpPr>
            <a:spLocks noGrp="1"/>
          </p:cNvSpPr>
          <p:nvPr>
            <p:ph type="sldNum" sz="quarter" idx="12"/>
          </p:nvPr>
        </p:nvSpPr>
        <p:spPr/>
        <p:txBody>
          <a:bodyPr/>
          <a:lstStyle/>
          <a:p>
            <a:fld id="{E31375A4-56A4-47D6-9801-1991572033F7}" type="slidenum">
              <a:rPr lang="en-US" smtClean="0"/>
              <a:t>16</a:t>
            </a:fld>
            <a:endParaRPr lang="en-US" dirty="0"/>
          </a:p>
        </p:txBody>
      </p:sp>
      <p:sp>
        <p:nvSpPr>
          <p:cNvPr id="7" name="Title 6">
            <a:extLst>
              <a:ext uri="{FF2B5EF4-FFF2-40B4-BE49-F238E27FC236}">
                <a16:creationId xmlns:a16="http://schemas.microsoft.com/office/drawing/2014/main" id="{32AA96B4-37BE-4AB5-874E-BBAFBBFA4D8E}"/>
              </a:ext>
            </a:extLst>
          </p:cNvPr>
          <p:cNvSpPr>
            <a:spLocks noGrp="1"/>
          </p:cNvSpPr>
          <p:nvPr>
            <p:ph type="title"/>
          </p:nvPr>
        </p:nvSpPr>
        <p:spPr/>
        <p:txBody>
          <a:bodyPr/>
          <a:lstStyle/>
          <a:p>
            <a:r>
              <a:rPr lang="en-US" dirty="0"/>
              <a:t>Data Warehousing</a:t>
            </a:r>
          </a:p>
        </p:txBody>
      </p:sp>
      <p:sp>
        <p:nvSpPr>
          <p:cNvPr id="9" name="TextBox 8">
            <a:extLst>
              <a:ext uri="{FF2B5EF4-FFF2-40B4-BE49-F238E27FC236}">
                <a16:creationId xmlns:a16="http://schemas.microsoft.com/office/drawing/2014/main" id="{8D3D7734-8CBD-4700-9281-F4C62A1082D3}"/>
              </a:ext>
            </a:extLst>
          </p:cNvPr>
          <p:cNvSpPr txBox="1"/>
          <p:nvPr/>
        </p:nvSpPr>
        <p:spPr>
          <a:xfrm>
            <a:off x="3497340" y="6289612"/>
            <a:ext cx="6926141" cy="461665"/>
          </a:xfrm>
          <a:prstGeom prst="rect">
            <a:avLst/>
          </a:prstGeom>
          <a:solidFill>
            <a:schemeClr val="accent3"/>
          </a:solidFill>
        </p:spPr>
        <p:txBody>
          <a:bodyPr wrap="square">
            <a:spAutoFit/>
          </a:bodyPr>
          <a:lstStyle/>
          <a:p>
            <a:pPr algn="ctr"/>
            <a:r>
              <a:rPr lang="en-US" sz="2400" dirty="0">
                <a:solidFill>
                  <a:schemeClr val="bg1"/>
                </a:solidFill>
              </a:rPr>
              <a:t>cuanswers.com/solutions/asterisk-intelligence</a:t>
            </a:r>
          </a:p>
        </p:txBody>
      </p:sp>
      <p:pic>
        <p:nvPicPr>
          <p:cNvPr id="16" name="Content Placeholder 10" descr="Text, logo&#10;&#10;Description automatically generated">
            <a:extLst>
              <a:ext uri="{FF2B5EF4-FFF2-40B4-BE49-F238E27FC236}">
                <a16:creationId xmlns:a16="http://schemas.microsoft.com/office/drawing/2014/main" id="{19E7184A-75B4-485B-837C-F54D63E86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6" y="6061795"/>
            <a:ext cx="1489282" cy="689482"/>
          </a:xfrm>
          <a:prstGeom prst="rect">
            <a:avLst/>
          </a:prstGeom>
        </p:spPr>
      </p:pic>
      <p:pic>
        <p:nvPicPr>
          <p:cNvPr id="6" name="Picture 5" descr="Logo&#10;&#10;Description automatically generated">
            <a:extLst>
              <a:ext uri="{FF2B5EF4-FFF2-40B4-BE49-F238E27FC236}">
                <a16:creationId xmlns:a16="http://schemas.microsoft.com/office/drawing/2014/main" id="{59C744CA-FC97-478B-A8EF-B0153A747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125" y="5578718"/>
            <a:ext cx="1592583" cy="635510"/>
          </a:xfrm>
          <a:prstGeom prst="rect">
            <a:avLst/>
          </a:prstGeom>
        </p:spPr>
      </p:pic>
      <p:pic>
        <p:nvPicPr>
          <p:cNvPr id="15" name="Picture 14" descr="Logo&#10;&#10;Description automatically generated">
            <a:extLst>
              <a:ext uri="{FF2B5EF4-FFF2-40B4-BE49-F238E27FC236}">
                <a16:creationId xmlns:a16="http://schemas.microsoft.com/office/drawing/2014/main" id="{C6BE776C-07B5-4922-94B6-DA3AFBA3E3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3417" y="4844575"/>
            <a:ext cx="1592583" cy="635510"/>
          </a:xfrm>
          <a:prstGeom prst="rect">
            <a:avLst/>
          </a:prstGeom>
        </p:spPr>
      </p:pic>
      <p:pic>
        <p:nvPicPr>
          <p:cNvPr id="18" name="Picture 17" descr="Logo&#10;&#10;Description automatically generated">
            <a:extLst>
              <a:ext uri="{FF2B5EF4-FFF2-40B4-BE49-F238E27FC236}">
                <a16:creationId xmlns:a16="http://schemas.microsoft.com/office/drawing/2014/main" id="{51BE2190-CDFC-4E98-9C33-5A8003FF88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1334" y="5535164"/>
            <a:ext cx="1592583" cy="637034"/>
          </a:xfrm>
          <a:prstGeom prst="rect">
            <a:avLst/>
          </a:prstGeom>
        </p:spPr>
      </p:pic>
      <p:sp>
        <p:nvSpPr>
          <p:cNvPr id="8" name="Text Placeholder 7">
            <a:extLst>
              <a:ext uri="{FF2B5EF4-FFF2-40B4-BE49-F238E27FC236}">
                <a16:creationId xmlns:a16="http://schemas.microsoft.com/office/drawing/2014/main" id="{19A74360-4F07-4CC7-8F54-B89C37EE4871}"/>
              </a:ext>
            </a:extLst>
          </p:cNvPr>
          <p:cNvSpPr>
            <a:spLocks noGrp="1"/>
          </p:cNvSpPr>
          <p:nvPr>
            <p:ph type="body" sz="quarter" idx="14"/>
          </p:nvPr>
        </p:nvSpPr>
        <p:spPr/>
        <p:txBody>
          <a:bodyPr/>
          <a:lstStyle/>
          <a:p>
            <a:r>
              <a:rPr lang="en-US" dirty="0"/>
              <a:t>12</a:t>
            </a:r>
          </a:p>
        </p:txBody>
      </p:sp>
    </p:spTree>
    <p:extLst>
      <p:ext uri="{BB962C8B-B14F-4D97-AF65-F5344CB8AC3E}">
        <p14:creationId xmlns:p14="http://schemas.microsoft.com/office/powerpoint/2010/main" val="369331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A740E76-77E1-434D-8239-A5088F9E5050}"/>
              </a:ext>
            </a:extLst>
          </p:cNvPr>
          <p:cNvSpPr/>
          <p:nvPr/>
        </p:nvSpPr>
        <p:spPr>
          <a:xfrm>
            <a:off x="570688" y="4972803"/>
            <a:ext cx="3168555" cy="689482"/>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FCB48FA-5884-4CDD-AB78-5613BE4C77C4}"/>
              </a:ext>
            </a:extLst>
          </p:cNvPr>
          <p:cNvSpPr>
            <a:spLocks noGrp="1"/>
          </p:cNvSpPr>
          <p:nvPr>
            <p:ph sz="half" idx="1"/>
          </p:nvPr>
        </p:nvSpPr>
        <p:spPr/>
        <p:txBody>
          <a:bodyPr/>
          <a:lstStyle/>
          <a:p>
            <a:r>
              <a:rPr lang="en-US" dirty="0"/>
              <a:t>A new data workspace for analysis</a:t>
            </a:r>
          </a:p>
          <a:p>
            <a:r>
              <a:rPr lang="en-US" dirty="0"/>
              <a:t>For CUs with a data warehouse</a:t>
            </a:r>
          </a:p>
          <a:p>
            <a:r>
              <a:rPr lang="en-US" dirty="0"/>
              <a:t>A set of </a:t>
            </a:r>
            <a:r>
              <a:rPr lang="en-US" b="1" dirty="0"/>
              <a:t>premium </a:t>
            </a:r>
            <a:br>
              <a:rPr lang="en-US" b="1" dirty="0"/>
            </a:br>
            <a:r>
              <a:rPr lang="en-US" b="1" dirty="0"/>
              <a:t>dashboards </a:t>
            </a:r>
            <a:r>
              <a:rPr lang="en-US" dirty="0"/>
              <a:t>designed </a:t>
            </a:r>
            <a:br>
              <a:rPr lang="en-US" dirty="0"/>
            </a:br>
            <a:r>
              <a:rPr lang="en-US" dirty="0"/>
              <a:t>just for data analysts</a:t>
            </a:r>
          </a:p>
        </p:txBody>
      </p:sp>
      <p:sp>
        <p:nvSpPr>
          <p:cNvPr id="4" name="Slide Number Placeholder 3">
            <a:extLst>
              <a:ext uri="{FF2B5EF4-FFF2-40B4-BE49-F238E27FC236}">
                <a16:creationId xmlns:a16="http://schemas.microsoft.com/office/drawing/2014/main" id="{DA5AA4EE-EB8B-432B-84BE-BA99FA8E1BB3}"/>
              </a:ext>
            </a:extLst>
          </p:cNvPr>
          <p:cNvSpPr>
            <a:spLocks noGrp="1"/>
          </p:cNvSpPr>
          <p:nvPr>
            <p:ph type="sldNum" sz="quarter" idx="12"/>
          </p:nvPr>
        </p:nvSpPr>
        <p:spPr/>
        <p:txBody>
          <a:bodyPr/>
          <a:lstStyle/>
          <a:p>
            <a:fld id="{E31375A4-56A4-47D6-9801-1991572033F7}" type="slidenum">
              <a:rPr lang="en-US" smtClean="0"/>
              <a:pPr/>
              <a:t>17</a:t>
            </a:fld>
            <a:endParaRPr lang="en-US" dirty="0"/>
          </a:p>
        </p:txBody>
      </p:sp>
      <p:sp>
        <p:nvSpPr>
          <p:cNvPr id="5" name="Text Placeholder 4">
            <a:extLst>
              <a:ext uri="{FF2B5EF4-FFF2-40B4-BE49-F238E27FC236}">
                <a16:creationId xmlns:a16="http://schemas.microsoft.com/office/drawing/2014/main" id="{0E797BD9-0A01-403B-802A-23B62DE42492}"/>
              </a:ext>
            </a:extLst>
          </p:cNvPr>
          <p:cNvSpPr>
            <a:spLocks noGrp="1"/>
          </p:cNvSpPr>
          <p:nvPr>
            <p:ph type="body" sz="quarter" idx="13"/>
          </p:nvPr>
        </p:nvSpPr>
        <p:spPr/>
        <p:txBody>
          <a:bodyPr/>
          <a:lstStyle/>
          <a:p>
            <a:r>
              <a:rPr lang="en-US" dirty="0"/>
              <a:t>A new copyright coming in 2022</a:t>
            </a:r>
          </a:p>
        </p:txBody>
      </p:sp>
      <p:sp>
        <p:nvSpPr>
          <p:cNvPr id="12" name="Title 11">
            <a:extLst>
              <a:ext uri="{FF2B5EF4-FFF2-40B4-BE49-F238E27FC236}">
                <a16:creationId xmlns:a16="http://schemas.microsoft.com/office/drawing/2014/main" id="{415E32DF-B9FC-4F94-9BF9-BC1E867E705B}"/>
              </a:ext>
            </a:extLst>
          </p:cNvPr>
          <p:cNvSpPr>
            <a:spLocks noGrp="1"/>
          </p:cNvSpPr>
          <p:nvPr>
            <p:ph type="title"/>
          </p:nvPr>
        </p:nvSpPr>
        <p:spPr/>
        <p:txBody>
          <a:bodyPr/>
          <a:lstStyle/>
          <a:p>
            <a:r>
              <a:rPr lang="en-US" sz="2800" dirty="0"/>
              <a:t>Data Warehousing</a:t>
            </a:r>
            <a:br>
              <a:rPr lang="en-US" sz="2800" dirty="0"/>
            </a:br>
            <a:r>
              <a:rPr lang="en-US" dirty="0"/>
              <a:t>Introducing AI*Engaged</a:t>
            </a:r>
          </a:p>
        </p:txBody>
      </p:sp>
      <p:pic>
        <p:nvPicPr>
          <p:cNvPr id="13" name="Content Placeholder 10" descr="Text, logo&#10;&#10;Description automatically generated">
            <a:extLst>
              <a:ext uri="{FF2B5EF4-FFF2-40B4-BE49-F238E27FC236}">
                <a16:creationId xmlns:a16="http://schemas.microsoft.com/office/drawing/2014/main" id="{99CC5CF8-553A-4009-BEA9-0FF39BABF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6" y="6061795"/>
            <a:ext cx="1489282" cy="689482"/>
          </a:xfrm>
          <a:prstGeom prst="rect">
            <a:avLst/>
          </a:prstGeom>
        </p:spPr>
      </p:pic>
      <p:pic>
        <p:nvPicPr>
          <p:cNvPr id="14" name="Picture 13" descr="Graphical user interface, text&#10;&#10;Description automatically generated">
            <a:extLst>
              <a:ext uri="{FF2B5EF4-FFF2-40B4-BE49-F238E27FC236}">
                <a16:creationId xmlns:a16="http://schemas.microsoft.com/office/drawing/2014/main" id="{BFDE2B8A-D554-4C3D-8020-9ACA8320D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7643">
            <a:off x="4213547" y="3857582"/>
            <a:ext cx="2272828" cy="2939587"/>
          </a:xfrm>
          <a:prstGeom prst="rect">
            <a:avLst/>
          </a:prstGeom>
          <a:ln>
            <a:noFill/>
          </a:ln>
          <a:effectLst>
            <a:outerShdw blurRad="190500" algn="tl" rotWithShape="0">
              <a:srgbClr val="000000">
                <a:alpha val="70000"/>
              </a:srgbClr>
            </a:outerShdw>
          </a:effectLst>
        </p:spPr>
      </p:pic>
      <p:sp>
        <p:nvSpPr>
          <p:cNvPr id="15" name="TextBox 14">
            <a:extLst>
              <a:ext uri="{FF2B5EF4-FFF2-40B4-BE49-F238E27FC236}">
                <a16:creationId xmlns:a16="http://schemas.microsoft.com/office/drawing/2014/main" id="{ADA03A19-1E78-4DC5-B02E-AFB67664F88C}"/>
              </a:ext>
            </a:extLst>
          </p:cNvPr>
          <p:cNvSpPr txBox="1"/>
          <p:nvPr/>
        </p:nvSpPr>
        <p:spPr>
          <a:xfrm>
            <a:off x="3497340" y="6289612"/>
            <a:ext cx="6926141" cy="461665"/>
          </a:xfrm>
          <a:prstGeom prst="rect">
            <a:avLst/>
          </a:prstGeom>
          <a:solidFill>
            <a:schemeClr val="accent3"/>
          </a:solidFill>
        </p:spPr>
        <p:txBody>
          <a:bodyPr wrap="square">
            <a:spAutoFit/>
          </a:bodyPr>
          <a:lstStyle/>
          <a:p>
            <a:pPr algn="ctr"/>
            <a:r>
              <a:rPr lang="en-US" sz="2400" dirty="0">
                <a:solidFill>
                  <a:schemeClr val="bg1"/>
                </a:solidFill>
              </a:rPr>
              <a:t>cuanswers.com/solutions/asterisk-intelligence</a:t>
            </a:r>
          </a:p>
        </p:txBody>
      </p:sp>
      <p:sp>
        <p:nvSpPr>
          <p:cNvPr id="25" name="Rectangle 24">
            <a:extLst>
              <a:ext uri="{FF2B5EF4-FFF2-40B4-BE49-F238E27FC236}">
                <a16:creationId xmlns:a16="http://schemas.microsoft.com/office/drawing/2014/main" id="{D3BCF4B1-D617-4998-9C5E-DEBFB23597B3}"/>
              </a:ext>
            </a:extLst>
          </p:cNvPr>
          <p:cNvSpPr/>
          <p:nvPr/>
        </p:nvSpPr>
        <p:spPr>
          <a:xfrm>
            <a:off x="1216480" y="5053695"/>
            <a:ext cx="2490107" cy="55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Segoe UI" panose="020B0502040204020203" pitchFamily="34" charset="0"/>
              </a:rPr>
              <a:t>AI*Engaged</a:t>
            </a:r>
          </a:p>
        </p:txBody>
      </p:sp>
      <p:sp>
        <p:nvSpPr>
          <p:cNvPr id="29" name="Content Placeholder 28">
            <a:extLst>
              <a:ext uri="{FF2B5EF4-FFF2-40B4-BE49-F238E27FC236}">
                <a16:creationId xmlns:a16="http://schemas.microsoft.com/office/drawing/2014/main" id="{8218B5C0-365F-41CC-B3CB-930A16977958}"/>
              </a:ext>
            </a:extLst>
          </p:cNvPr>
          <p:cNvSpPr>
            <a:spLocks noGrp="1"/>
          </p:cNvSpPr>
          <p:nvPr>
            <p:ph sz="half" idx="2"/>
          </p:nvPr>
        </p:nvSpPr>
        <p:spPr/>
        <p:txBody>
          <a:bodyPr/>
          <a:lstStyle/>
          <a:p>
            <a:r>
              <a:rPr lang="en-US" dirty="0"/>
              <a:t>The problem with keeping up with the Joneses is that the Joneses had a plan...do you?</a:t>
            </a:r>
          </a:p>
          <a:p>
            <a:r>
              <a:rPr lang="en-US" dirty="0"/>
              <a:t>AI*Engaged is a kick-starter for new skills and new ways of thinking about data for your future</a:t>
            </a:r>
          </a:p>
        </p:txBody>
      </p:sp>
      <p:pic>
        <p:nvPicPr>
          <p:cNvPr id="30" name="Content Placeholder 26">
            <a:extLst>
              <a:ext uri="{FF2B5EF4-FFF2-40B4-BE49-F238E27FC236}">
                <a16:creationId xmlns:a16="http://schemas.microsoft.com/office/drawing/2014/main" id="{7D54B7C8-BF94-43A3-982A-7B3A924F9C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794" y="5029203"/>
            <a:ext cx="548640" cy="596347"/>
          </a:xfrm>
          <a:prstGeom prst="rect">
            <a:avLst/>
          </a:prstGeom>
        </p:spPr>
      </p:pic>
      <p:sp>
        <p:nvSpPr>
          <p:cNvPr id="34" name="Text Placeholder 33">
            <a:extLst>
              <a:ext uri="{FF2B5EF4-FFF2-40B4-BE49-F238E27FC236}">
                <a16:creationId xmlns:a16="http://schemas.microsoft.com/office/drawing/2014/main" id="{6DEAFA28-97B5-4A77-811F-D6FE7EFFADB8}"/>
              </a:ext>
            </a:extLst>
          </p:cNvPr>
          <p:cNvSpPr>
            <a:spLocks noGrp="1"/>
          </p:cNvSpPr>
          <p:nvPr>
            <p:ph type="body" sz="quarter" idx="14"/>
          </p:nvPr>
        </p:nvSpPr>
        <p:spPr/>
        <p:txBody>
          <a:bodyPr/>
          <a:lstStyle/>
          <a:p>
            <a:r>
              <a:rPr lang="en-US" dirty="0"/>
              <a:t>12</a:t>
            </a:r>
          </a:p>
        </p:txBody>
      </p:sp>
    </p:spTree>
    <p:extLst>
      <p:ext uri="{BB962C8B-B14F-4D97-AF65-F5344CB8AC3E}">
        <p14:creationId xmlns:p14="http://schemas.microsoft.com/office/powerpoint/2010/main" val="3894088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15E32DF-B9FC-4F94-9BF9-BC1E867E705B}"/>
              </a:ext>
            </a:extLst>
          </p:cNvPr>
          <p:cNvSpPr>
            <a:spLocks noGrp="1"/>
          </p:cNvSpPr>
          <p:nvPr>
            <p:ph type="title"/>
          </p:nvPr>
        </p:nvSpPr>
        <p:spPr/>
        <p:txBody>
          <a:bodyPr/>
          <a:lstStyle/>
          <a:p>
            <a:r>
              <a:rPr lang="en-US" dirty="0"/>
              <a:t>Introducing AI*Engaged</a:t>
            </a:r>
          </a:p>
        </p:txBody>
      </p:sp>
      <p:sp>
        <p:nvSpPr>
          <p:cNvPr id="4" name="Slide Number Placeholder 3">
            <a:extLst>
              <a:ext uri="{FF2B5EF4-FFF2-40B4-BE49-F238E27FC236}">
                <a16:creationId xmlns:a16="http://schemas.microsoft.com/office/drawing/2014/main" id="{DA5AA4EE-EB8B-432B-84BE-BA99FA8E1BB3}"/>
              </a:ext>
            </a:extLst>
          </p:cNvPr>
          <p:cNvSpPr>
            <a:spLocks noGrp="1"/>
          </p:cNvSpPr>
          <p:nvPr>
            <p:ph type="sldNum" sz="quarter" idx="10"/>
          </p:nvPr>
        </p:nvSpPr>
        <p:spPr/>
        <p:txBody>
          <a:bodyPr/>
          <a:lstStyle/>
          <a:p>
            <a:fld id="{E31375A4-56A4-47D6-9801-1991572033F7}" type="slidenum">
              <a:rPr lang="en-US" smtClean="0"/>
              <a:pPr/>
              <a:t>18</a:t>
            </a:fld>
            <a:endParaRPr lang="en-US" dirty="0"/>
          </a:p>
        </p:txBody>
      </p:sp>
      <p:pic>
        <p:nvPicPr>
          <p:cNvPr id="16" name="Picture 15" descr="Graphical user interface, website&#10;&#10;Description automatically generated">
            <a:extLst>
              <a:ext uri="{FF2B5EF4-FFF2-40B4-BE49-F238E27FC236}">
                <a16:creationId xmlns:a16="http://schemas.microsoft.com/office/drawing/2014/main" id="{CC99C4CA-09BB-49F6-A0DB-5B55B375BF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08" y="932746"/>
            <a:ext cx="3263802" cy="2405818"/>
          </a:xfrm>
          <a:prstGeom prst="rect">
            <a:avLst/>
          </a:prstGeom>
          <a:ln>
            <a:noFill/>
          </a:ln>
          <a:effectLst>
            <a:outerShdw blurRad="190500" algn="tl" rotWithShape="0">
              <a:srgbClr val="000000">
                <a:alpha val="70000"/>
              </a:srgbClr>
            </a:outerShdw>
          </a:effectLst>
        </p:spPr>
      </p:pic>
      <p:pic>
        <p:nvPicPr>
          <p:cNvPr id="14" name="Picture 13" descr="Graphical user interface&#10;&#10;Description automatically generated">
            <a:extLst>
              <a:ext uri="{FF2B5EF4-FFF2-40B4-BE49-F238E27FC236}">
                <a16:creationId xmlns:a16="http://schemas.microsoft.com/office/drawing/2014/main" id="{BEF73A6E-AE35-4143-83F0-B00A055F01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156" y="2735077"/>
            <a:ext cx="5313742" cy="3916872"/>
          </a:xfrm>
          <a:prstGeom prst="rect">
            <a:avLst/>
          </a:prstGeom>
          <a:ln>
            <a:noFill/>
          </a:ln>
          <a:effectLst>
            <a:outerShdw blurRad="190500" algn="tl" rotWithShape="0">
              <a:srgbClr val="000000">
                <a:alpha val="70000"/>
              </a:srgbClr>
            </a:outerShdw>
          </a:effectLst>
        </p:spPr>
      </p:pic>
      <p:pic>
        <p:nvPicPr>
          <p:cNvPr id="18" name="Picture 17" descr="A screenshot of a computer screen&#10;&#10;Description automatically generated">
            <a:extLst>
              <a:ext uri="{FF2B5EF4-FFF2-40B4-BE49-F238E27FC236}">
                <a16:creationId xmlns:a16="http://schemas.microsoft.com/office/drawing/2014/main" id="{0F46B381-93F0-467A-8001-C8FE6BEE5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796" y="1023181"/>
            <a:ext cx="7915684" cy="5834819"/>
          </a:xfrm>
          <a:prstGeom prst="rect">
            <a:avLst/>
          </a:prstGeom>
          <a:ln>
            <a:noFill/>
          </a:ln>
          <a:effectLst>
            <a:outerShdw blurRad="190500" algn="tl" rotWithShape="0">
              <a:srgbClr val="000000">
                <a:alpha val="70000"/>
              </a:srgbClr>
            </a:outerShdw>
          </a:effectLst>
        </p:spPr>
      </p:pic>
      <p:sp>
        <p:nvSpPr>
          <p:cNvPr id="7" name="Speech Bubble: Rectangle with Corners Rounded 6">
            <a:extLst>
              <a:ext uri="{FF2B5EF4-FFF2-40B4-BE49-F238E27FC236}">
                <a16:creationId xmlns:a16="http://schemas.microsoft.com/office/drawing/2014/main" id="{ECEB9040-6DD2-4D17-8C7A-5ABD89B10DC8}"/>
              </a:ext>
            </a:extLst>
          </p:cNvPr>
          <p:cNvSpPr/>
          <p:nvPr/>
        </p:nvSpPr>
        <p:spPr>
          <a:xfrm>
            <a:off x="7161394" y="133888"/>
            <a:ext cx="1796074" cy="1032704"/>
          </a:xfrm>
          <a:prstGeom prst="wedgeRoundRectCallout">
            <a:avLst>
              <a:gd name="adj1" fmla="val -47385"/>
              <a:gd name="adj2" fmla="val 88868"/>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A completely new, web-like look and feel</a:t>
            </a:r>
          </a:p>
        </p:txBody>
      </p:sp>
      <p:sp>
        <p:nvSpPr>
          <p:cNvPr id="9" name="Rectangle 8">
            <a:extLst>
              <a:ext uri="{FF2B5EF4-FFF2-40B4-BE49-F238E27FC236}">
                <a16:creationId xmlns:a16="http://schemas.microsoft.com/office/drawing/2014/main" id="{50FDFFCD-ADCF-4B4F-9C8D-2157FC800F0A}"/>
              </a:ext>
            </a:extLst>
          </p:cNvPr>
          <p:cNvSpPr/>
          <p:nvPr/>
        </p:nvSpPr>
        <p:spPr>
          <a:xfrm>
            <a:off x="1178438" y="3328466"/>
            <a:ext cx="1136743" cy="246221"/>
          </a:xfrm>
          <a:prstGeom prst="rect">
            <a:avLst/>
          </a:prstGeom>
          <a:solidFill>
            <a:srgbClr val="1818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600" dirty="0">
                <a:solidFill>
                  <a:schemeClr val="bg1"/>
                </a:solidFill>
                <a:latin typeface="Segoe UI" panose="020B0502040204020203" pitchFamily="34" charset="0"/>
              </a:rPr>
              <a:t>AI*Engaged</a:t>
            </a:r>
          </a:p>
        </p:txBody>
      </p:sp>
      <p:sp>
        <p:nvSpPr>
          <p:cNvPr id="10" name="Rectangle 9">
            <a:extLst>
              <a:ext uri="{FF2B5EF4-FFF2-40B4-BE49-F238E27FC236}">
                <a16:creationId xmlns:a16="http://schemas.microsoft.com/office/drawing/2014/main" id="{41FA51C5-B34F-4E1E-BCBB-BE127A54111C}"/>
              </a:ext>
            </a:extLst>
          </p:cNvPr>
          <p:cNvSpPr/>
          <p:nvPr/>
        </p:nvSpPr>
        <p:spPr>
          <a:xfrm>
            <a:off x="1618696" y="1708257"/>
            <a:ext cx="696485" cy="153888"/>
          </a:xfrm>
          <a:prstGeom prst="rect">
            <a:avLst/>
          </a:prstGeom>
          <a:solidFill>
            <a:srgbClr val="2727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sz="1000" dirty="0">
                <a:solidFill>
                  <a:schemeClr val="bg1"/>
                </a:solidFill>
                <a:latin typeface="Segoe UI" panose="020B0502040204020203" pitchFamily="34" charset="0"/>
              </a:rPr>
              <a:t>AI*Engaged</a:t>
            </a:r>
          </a:p>
        </p:txBody>
      </p:sp>
    </p:spTree>
    <p:extLst>
      <p:ext uri="{BB962C8B-B14F-4D97-AF65-F5344CB8AC3E}">
        <p14:creationId xmlns:p14="http://schemas.microsoft.com/office/powerpoint/2010/main" val="228846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864CCA-C673-4627-8FA8-767234C9839D}"/>
              </a:ext>
            </a:extLst>
          </p:cNvPr>
          <p:cNvSpPr>
            <a:spLocks noGrp="1"/>
          </p:cNvSpPr>
          <p:nvPr>
            <p:ph type="title"/>
          </p:nvPr>
        </p:nvSpPr>
        <p:spPr/>
        <p:txBody>
          <a:bodyPr/>
          <a:lstStyle/>
          <a:p>
            <a:r>
              <a:rPr lang="en-US" dirty="0"/>
              <a:t>Also rans...</a:t>
            </a:r>
          </a:p>
        </p:txBody>
      </p:sp>
      <p:sp>
        <p:nvSpPr>
          <p:cNvPr id="12" name="Content Placeholder 11">
            <a:extLst>
              <a:ext uri="{FF2B5EF4-FFF2-40B4-BE49-F238E27FC236}">
                <a16:creationId xmlns:a16="http://schemas.microsoft.com/office/drawing/2014/main" id="{9C5BF2B5-F252-4272-B957-8CCE44DC667A}"/>
              </a:ext>
            </a:extLst>
          </p:cNvPr>
          <p:cNvSpPr>
            <a:spLocks noGrp="1"/>
          </p:cNvSpPr>
          <p:nvPr>
            <p:ph idx="1"/>
          </p:nvPr>
        </p:nvSpPr>
        <p:spPr>
          <a:xfrm>
            <a:off x="5192785" y="444617"/>
            <a:ext cx="6618913" cy="5727583"/>
          </a:xfrm>
        </p:spPr>
        <p:txBody>
          <a:bodyPr>
            <a:noAutofit/>
          </a:bodyPr>
          <a:lstStyle/>
          <a:p>
            <a:r>
              <a:rPr lang="en-US" dirty="0"/>
              <a:t>“Who Earned Dividends” dashboard</a:t>
            </a:r>
          </a:p>
          <a:p>
            <a:r>
              <a:rPr lang="en-US" dirty="0"/>
              <a:t>“Where Your Members </a:t>
            </a:r>
            <a:r>
              <a:rPr lang="en-US" dirty="0" err="1"/>
              <a:t>eSign</a:t>
            </a:r>
            <a:r>
              <a:rPr lang="en-US" dirty="0"/>
              <a:t>” dashboard</a:t>
            </a:r>
          </a:p>
          <a:p>
            <a:r>
              <a:rPr lang="en-US" dirty="0"/>
              <a:t>Internet retailer pricing tools</a:t>
            </a:r>
          </a:p>
          <a:p>
            <a:pPr lvl="1"/>
            <a:r>
              <a:rPr lang="en-US" dirty="0"/>
              <a:t>ANR fees by delivery channel</a:t>
            </a:r>
          </a:p>
          <a:p>
            <a:pPr lvl="1"/>
            <a:r>
              <a:rPr lang="en-US" dirty="0"/>
              <a:t>Separate pricing for ACH instant deposits and stop pays via </a:t>
            </a:r>
            <a:r>
              <a:rPr lang="en-US" b="1" dirty="0">
                <a:effectLst>
                  <a:outerShdw blurRad="38100" dist="38100" dir="2700000" algn="tl">
                    <a:srgbClr val="000000">
                      <a:alpha val="43137"/>
                    </a:srgbClr>
                  </a:outerShdw>
                </a:effectLst>
              </a:rPr>
              <a:t>It’s Me 247</a:t>
            </a:r>
            <a:endParaRPr lang="en-US" b="1" dirty="0">
              <a:solidFill>
                <a:schemeClr val="tx1"/>
              </a:solidFill>
              <a:effectLst>
                <a:outerShdw blurRad="38100" dist="38100" dir="2700000" algn="tl">
                  <a:srgbClr val="000000">
                    <a:alpha val="43137"/>
                  </a:srgbClr>
                </a:outerShdw>
              </a:effectLst>
            </a:endParaRPr>
          </a:p>
          <a:p>
            <a:r>
              <a:rPr lang="en-US" dirty="0"/>
              <a:t>Nostradamus: A new engine for predictive retailing</a:t>
            </a:r>
          </a:p>
          <a:p>
            <a:r>
              <a:rPr lang="en-US" dirty="0"/>
              <a:t>Summary statements for business credit card programs</a:t>
            </a:r>
          </a:p>
        </p:txBody>
      </p:sp>
      <p:sp>
        <p:nvSpPr>
          <p:cNvPr id="2" name="Text Placeholder 1">
            <a:extLst>
              <a:ext uri="{FF2B5EF4-FFF2-40B4-BE49-F238E27FC236}">
                <a16:creationId xmlns:a16="http://schemas.microsoft.com/office/drawing/2014/main" id="{22BDA546-681B-4B7A-8B17-513E596F4621}"/>
              </a:ext>
            </a:extLst>
          </p:cNvPr>
          <p:cNvSpPr>
            <a:spLocks noGrp="1"/>
          </p:cNvSpPr>
          <p:nvPr>
            <p:ph type="body" sz="half" idx="2"/>
          </p:nvPr>
        </p:nvSpPr>
        <p:spPr/>
        <p:txBody>
          <a:bodyPr/>
          <a:lstStyle/>
          <a:p>
            <a:r>
              <a:rPr lang="en-US" dirty="0"/>
              <a:t>Randy’s Dozen </a:t>
            </a:r>
            <a:r>
              <a:rPr lang="en-US" sz="1800" dirty="0"/>
              <a:t>Tools You Should Be Using Now</a:t>
            </a:r>
            <a:endParaRPr lang="en-US" dirty="0"/>
          </a:p>
        </p:txBody>
      </p:sp>
      <p:sp>
        <p:nvSpPr>
          <p:cNvPr id="3" name="Slide Number Placeholder 2">
            <a:extLst>
              <a:ext uri="{FF2B5EF4-FFF2-40B4-BE49-F238E27FC236}">
                <a16:creationId xmlns:a16="http://schemas.microsoft.com/office/drawing/2014/main" id="{03BFDF0D-9E50-40EB-BD22-7A60EC3C9A2D}"/>
              </a:ext>
            </a:extLst>
          </p:cNvPr>
          <p:cNvSpPr>
            <a:spLocks noGrp="1"/>
          </p:cNvSpPr>
          <p:nvPr>
            <p:ph type="sldNum" sz="quarter" idx="12"/>
          </p:nvPr>
        </p:nvSpPr>
        <p:spPr/>
        <p:txBody>
          <a:bodyPr/>
          <a:lstStyle/>
          <a:p>
            <a:fld id="{E31375A4-56A4-47D6-9801-1991572033F7}" type="slidenum">
              <a:rPr lang="en-US" smtClean="0"/>
              <a:t>19</a:t>
            </a:fld>
            <a:endParaRPr lang="en-US" dirty="0"/>
          </a:p>
        </p:txBody>
      </p:sp>
      <p:sp>
        <p:nvSpPr>
          <p:cNvPr id="10" name="TextBox 9">
            <a:extLst>
              <a:ext uri="{FF2B5EF4-FFF2-40B4-BE49-F238E27FC236}">
                <a16:creationId xmlns:a16="http://schemas.microsoft.com/office/drawing/2014/main" id="{61148187-BDBF-4458-9657-D34E5901F306}"/>
              </a:ext>
            </a:extLst>
          </p:cNvPr>
          <p:cNvSpPr txBox="1"/>
          <p:nvPr/>
        </p:nvSpPr>
        <p:spPr>
          <a:xfrm>
            <a:off x="2359644" y="6182550"/>
            <a:ext cx="7771939" cy="461665"/>
          </a:xfrm>
          <a:prstGeom prst="rect">
            <a:avLst/>
          </a:prstGeom>
          <a:solidFill>
            <a:schemeClr val="accent3"/>
          </a:solidFill>
        </p:spPr>
        <p:txBody>
          <a:bodyPr wrap="square">
            <a:spAutoFit/>
          </a:bodyPr>
          <a:lstStyle/>
          <a:p>
            <a:pPr algn="ctr"/>
            <a:r>
              <a:rPr lang="en-US" sz="2400" dirty="0">
                <a:solidFill>
                  <a:schemeClr val="bg1"/>
                </a:solidFill>
              </a:rPr>
              <a:t>cuanswers.com/resources/doc/release-summaries/</a:t>
            </a:r>
          </a:p>
        </p:txBody>
      </p:sp>
    </p:spTree>
    <p:extLst>
      <p:ext uri="{BB962C8B-B14F-4D97-AF65-F5344CB8AC3E}">
        <p14:creationId xmlns:p14="http://schemas.microsoft.com/office/powerpoint/2010/main" val="295143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228647-8BED-4FA3-A422-01DC6004259F}"/>
              </a:ext>
            </a:extLst>
          </p:cNvPr>
          <p:cNvSpPr>
            <a:spLocks noGrp="1"/>
          </p:cNvSpPr>
          <p:nvPr>
            <p:ph type="sldNum" sz="quarter" idx="12"/>
          </p:nvPr>
        </p:nvSpPr>
        <p:spPr/>
        <p:txBody>
          <a:bodyPr/>
          <a:lstStyle/>
          <a:p>
            <a:fld id="{E31375A4-56A4-47D6-9801-1991572033F7}" type="slidenum">
              <a:rPr lang="en-US" smtClean="0"/>
              <a:t>2</a:t>
            </a:fld>
            <a:endParaRPr lang="en-US" dirty="0"/>
          </a:p>
        </p:txBody>
      </p:sp>
      <p:pic>
        <p:nvPicPr>
          <p:cNvPr id="7" name="Picture 18">
            <a:extLst>
              <a:ext uri="{FF2B5EF4-FFF2-40B4-BE49-F238E27FC236}">
                <a16:creationId xmlns:a16="http://schemas.microsoft.com/office/drawing/2014/main" id="{2C0CFFA5-CFF9-44AC-99B5-A64C84849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 y="460876"/>
            <a:ext cx="10028422" cy="600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82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46FF3F-1572-46ED-A18F-06303D08750E}"/>
              </a:ext>
            </a:extLst>
          </p:cNvPr>
          <p:cNvSpPr>
            <a:spLocks noGrp="1"/>
          </p:cNvSpPr>
          <p:nvPr>
            <p:ph type="subTitle" idx="1"/>
          </p:nvPr>
        </p:nvSpPr>
        <p:spPr/>
        <p:txBody>
          <a:bodyPr/>
          <a:lstStyle/>
          <a:p>
            <a:r>
              <a:rPr lang="en-US" dirty="0"/>
              <a:t>COMING IN 2022 &amp; 2023</a:t>
            </a:r>
          </a:p>
        </p:txBody>
      </p:sp>
      <p:sp>
        <p:nvSpPr>
          <p:cNvPr id="6" name="Title 5">
            <a:extLst>
              <a:ext uri="{FF2B5EF4-FFF2-40B4-BE49-F238E27FC236}">
                <a16:creationId xmlns:a16="http://schemas.microsoft.com/office/drawing/2014/main" id="{E652B40E-179A-4D81-8D54-272514352B28}"/>
              </a:ext>
            </a:extLst>
          </p:cNvPr>
          <p:cNvSpPr>
            <a:spLocks noGrp="1"/>
          </p:cNvSpPr>
          <p:nvPr>
            <p:ph type="ctrTitle"/>
          </p:nvPr>
        </p:nvSpPr>
        <p:spPr/>
        <p:txBody>
          <a:bodyPr/>
          <a:lstStyle/>
          <a:p>
            <a:r>
              <a:rPr lang="en-US" sz="4400" dirty="0"/>
              <a:t>Geoff’s Dozen</a:t>
            </a:r>
            <a:br>
              <a:rPr lang="en-US" sz="6000" dirty="0"/>
            </a:br>
            <a:r>
              <a:rPr lang="en-US" dirty="0"/>
              <a:t>Development Projects to Watch</a:t>
            </a:r>
          </a:p>
        </p:txBody>
      </p:sp>
    </p:spTree>
    <p:extLst>
      <p:ext uri="{BB962C8B-B14F-4D97-AF65-F5344CB8AC3E}">
        <p14:creationId xmlns:p14="http://schemas.microsoft.com/office/powerpoint/2010/main" val="30514529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33634F5-E259-4795-AF97-14EFC9FFA703}"/>
              </a:ext>
            </a:extLst>
          </p:cNvPr>
          <p:cNvSpPr>
            <a:spLocks noGrp="1"/>
          </p:cNvSpPr>
          <p:nvPr>
            <p:ph sz="half" idx="1"/>
          </p:nvPr>
        </p:nvSpPr>
        <p:spPr>
          <a:xfrm>
            <a:off x="729573" y="2149475"/>
            <a:ext cx="5713624" cy="4022724"/>
          </a:xfrm>
        </p:spPr>
        <p:txBody>
          <a:bodyPr/>
          <a:lstStyle/>
          <a:p>
            <a:r>
              <a:rPr lang="en-US" dirty="0"/>
              <a:t>New tools to manage the queue</a:t>
            </a:r>
          </a:p>
          <a:p>
            <a:pPr lvl="1"/>
            <a:r>
              <a:rPr lang="en-US" dirty="0"/>
              <a:t>Remove incomplete apps from your loan queue...</a:t>
            </a:r>
            <a:r>
              <a:rPr lang="en-US"/>
              <a:t>or move </a:t>
            </a:r>
            <a:r>
              <a:rPr lang="en-US" dirty="0"/>
              <a:t>them to a separate marketing queue</a:t>
            </a:r>
          </a:p>
          <a:p>
            <a:pPr lvl="1"/>
            <a:r>
              <a:rPr lang="en-US" dirty="0"/>
              <a:t>“Store and return” for incomplete apps</a:t>
            </a:r>
          </a:p>
          <a:p>
            <a:pPr lvl="1"/>
            <a:r>
              <a:rPr lang="en-US" dirty="0"/>
              <a:t>Urgency prompt</a:t>
            </a:r>
          </a:p>
          <a:p>
            <a:r>
              <a:rPr lang="en-US" dirty="0"/>
              <a:t>Improvements to </a:t>
            </a:r>
            <a:br>
              <a:rPr lang="en-US" dirty="0"/>
            </a:br>
            <a:r>
              <a:rPr lang="en-US" dirty="0"/>
              <a:t>the online app</a:t>
            </a:r>
          </a:p>
        </p:txBody>
      </p:sp>
      <p:sp>
        <p:nvSpPr>
          <p:cNvPr id="19" name="Content Placeholder 18">
            <a:extLst>
              <a:ext uri="{FF2B5EF4-FFF2-40B4-BE49-F238E27FC236}">
                <a16:creationId xmlns:a16="http://schemas.microsoft.com/office/drawing/2014/main" id="{1C0ADFB8-E9C0-48EB-9667-F774CAF1094A}"/>
              </a:ext>
            </a:extLst>
          </p:cNvPr>
          <p:cNvSpPr>
            <a:spLocks noGrp="1"/>
          </p:cNvSpPr>
          <p:nvPr>
            <p:ph sz="half" idx="2"/>
          </p:nvPr>
        </p:nvSpPr>
        <p:spPr/>
        <p:txBody>
          <a:bodyPr/>
          <a:lstStyle/>
          <a:p>
            <a:r>
              <a:rPr lang="en-US" dirty="0"/>
              <a:t>We’ll give you tools to manage online applications differently in the future</a:t>
            </a:r>
          </a:p>
        </p:txBody>
      </p:sp>
      <p:sp>
        <p:nvSpPr>
          <p:cNvPr id="4" name="Slide Number Placeholder 3">
            <a:extLst>
              <a:ext uri="{FF2B5EF4-FFF2-40B4-BE49-F238E27FC236}">
                <a16:creationId xmlns:a16="http://schemas.microsoft.com/office/drawing/2014/main" id="{70D54695-6570-4511-92CD-4447057096EA}"/>
              </a:ext>
            </a:extLst>
          </p:cNvPr>
          <p:cNvSpPr>
            <a:spLocks noGrp="1"/>
          </p:cNvSpPr>
          <p:nvPr>
            <p:ph type="sldNum" sz="quarter" idx="12"/>
          </p:nvPr>
        </p:nvSpPr>
        <p:spPr>
          <a:xfrm>
            <a:off x="11255467" y="252843"/>
            <a:ext cx="685800" cy="274022"/>
          </a:xfrm>
        </p:spPr>
        <p:txBody>
          <a:bodyPr/>
          <a:lstStyle/>
          <a:p>
            <a:fld id="{E31375A4-56A4-47D6-9801-1991572033F7}" type="slidenum">
              <a:rPr lang="en-US" smtClean="0"/>
              <a:pPr/>
              <a:t>21</a:t>
            </a:fld>
            <a:endParaRPr lang="en-US" dirty="0"/>
          </a:p>
        </p:txBody>
      </p:sp>
      <p:sp>
        <p:nvSpPr>
          <p:cNvPr id="6" name="Text Placeholder 5">
            <a:extLst>
              <a:ext uri="{FF2B5EF4-FFF2-40B4-BE49-F238E27FC236}">
                <a16:creationId xmlns:a16="http://schemas.microsoft.com/office/drawing/2014/main" id="{7E4FF4F0-0872-4CE4-A0E6-0D15B7B5EAB5}"/>
              </a:ext>
            </a:extLst>
          </p:cNvPr>
          <p:cNvSpPr>
            <a:spLocks noGrp="1"/>
          </p:cNvSpPr>
          <p:nvPr>
            <p:ph type="body" sz="quarter" idx="13"/>
          </p:nvPr>
        </p:nvSpPr>
        <p:spPr>
          <a:xfrm>
            <a:off x="729574" y="1676410"/>
            <a:ext cx="10167026" cy="342968"/>
          </a:xfrm>
        </p:spPr>
        <p:txBody>
          <a:bodyPr/>
          <a:lstStyle/>
          <a:p>
            <a:r>
              <a:rPr lang="en-US" dirty="0"/>
              <a:t>An intense focus on internet-enabled, authenticated members</a:t>
            </a:r>
          </a:p>
        </p:txBody>
      </p:sp>
      <p:sp>
        <p:nvSpPr>
          <p:cNvPr id="7" name="Title 6">
            <a:extLst>
              <a:ext uri="{FF2B5EF4-FFF2-40B4-BE49-F238E27FC236}">
                <a16:creationId xmlns:a16="http://schemas.microsoft.com/office/drawing/2014/main" id="{B0FF7C1E-32B8-4083-A962-0E311CC4F19A}"/>
              </a:ext>
            </a:extLst>
          </p:cNvPr>
          <p:cNvSpPr>
            <a:spLocks noGrp="1"/>
          </p:cNvSpPr>
          <p:nvPr>
            <p:ph type="title"/>
          </p:nvPr>
        </p:nvSpPr>
        <p:spPr>
          <a:xfrm>
            <a:off x="2032908" y="295858"/>
            <a:ext cx="9112612" cy="911962"/>
          </a:xfrm>
        </p:spPr>
        <p:txBody>
          <a:bodyPr/>
          <a:lstStyle/>
          <a:p>
            <a:r>
              <a:rPr lang="en-US" dirty="0"/>
              <a:t>Online LOS Projects</a:t>
            </a:r>
          </a:p>
        </p:txBody>
      </p:sp>
      <p:pic>
        <p:nvPicPr>
          <p:cNvPr id="14" name="Picture 13">
            <a:extLst>
              <a:ext uri="{FF2B5EF4-FFF2-40B4-BE49-F238E27FC236}">
                <a16:creationId xmlns:a16="http://schemas.microsoft.com/office/drawing/2014/main" id="{32DC0B9D-9CD9-440B-A379-1B8DBC2D9122}"/>
              </a:ext>
            </a:extLst>
          </p:cNvPr>
          <p:cNvPicPr>
            <a:picLocks noChangeAspect="1"/>
          </p:cNvPicPr>
          <p:nvPr/>
        </p:nvPicPr>
        <p:blipFill>
          <a:blip r:embed="rId3"/>
          <a:stretch>
            <a:fillRect/>
          </a:stretch>
        </p:blipFill>
        <p:spPr>
          <a:xfrm>
            <a:off x="3598972" y="4050896"/>
            <a:ext cx="3311760" cy="3477125"/>
          </a:xfrm>
          <a:prstGeom prst="rect">
            <a:avLst/>
          </a:prstGeom>
          <a:ln>
            <a:solidFill>
              <a:schemeClr val="bg2"/>
            </a:solidFill>
          </a:ln>
        </p:spPr>
      </p:pic>
      <p:sp>
        <p:nvSpPr>
          <p:cNvPr id="10" name="TextBox 9">
            <a:extLst>
              <a:ext uri="{FF2B5EF4-FFF2-40B4-BE49-F238E27FC236}">
                <a16:creationId xmlns:a16="http://schemas.microsoft.com/office/drawing/2014/main" id="{E5E7F90C-C215-4910-870C-ABD9B19D3BD8}"/>
              </a:ext>
            </a:extLst>
          </p:cNvPr>
          <p:cNvSpPr txBox="1"/>
          <p:nvPr/>
        </p:nvSpPr>
        <p:spPr>
          <a:xfrm>
            <a:off x="6215975" y="5941365"/>
            <a:ext cx="5246452" cy="461665"/>
          </a:xfrm>
          <a:prstGeom prst="rect">
            <a:avLst/>
          </a:prstGeom>
          <a:solidFill>
            <a:schemeClr val="accent3"/>
          </a:solidFill>
        </p:spPr>
        <p:txBody>
          <a:bodyPr wrap="square">
            <a:spAutoFit/>
          </a:bodyPr>
          <a:lstStyle/>
          <a:p>
            <a:pPr algn="ctr"/>
            <a:r>
              <a:rPr lang="en-US" sz="2400" dirty="0">
                <a:solidFill>
                  <a:schemeClr val="bg1"/>
                </a:solidFill>
              </a:rPr>
              <a:t>cuanswers.com/resources/kitchen/</a:t>
            </a:r>
          </a:p>
        </p:txBody>
      </p:sp>
      <p:pic>
        <p:nvPicPr>
          <p:cNvPr id="9" name="Picture 8" descr="Logo&#10;&#10;Description automatically generated">
            <a:extLst>
              <a:ext uri="{FF2B5EF4-FFF2-40B4-BE49-F238E27FC236}">
                <a16:creationId xmlns:a16="http://schemas.microsoft.com/office/drawing/2014/main" id="{BBE9B7B3-E103-4D3A-B7B4-18E2A41A3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344" y="912957"/>
            <a:ext cx="2440963" cy="345045"/>
          </a:xfrm>
          <a:prstGeom prst="rect">
            <a:avLst/>
          </a:prstGeom>
        </p:spPr>
      </p:pic>
      <p:sp>
        <p:nvSpPr>
          <p:cNvPr id="3" name="Text Placeholder 2">
            <a:extLst>
              <a:ext uri="{FF2B5EF4-FFF2-40B4-BE49-F238E27FC236}">
                <a16:creationId xmlns:a16="http://schemas.microsoft.com/office/drawing/2014/main" id="{A030AD8F-084B-49C0-8DF7-4FD1B2CD2006}"/>
              </a:ext>
            </a:extLst>
          </p:cNvPr>
          <p:cNvSpPr>
            <a:spLocks noGrp="1"/>
          </p:cNvSpPr>
          <p:nvPr>
            <p:ph type="body" sz="quarter" idx="14"/>
          </p:nvPr>
        </p:nvSpPr>
        <p:spPr/>
        <p:txBody>
          <a:bodyPr/>
          <a:lstStyle/>
          <a:p>
            <a:r>
              <a:rPr lang="en-US" dirty="0"/>
              <a:t>1</a:t>
            </a:r>
          </a:p>
        </p:txBody>
      </p:sp>
    </p:spTree>
    <p:extLst>
      <p:ext uri="{BB962C8B-B14F-4D97-AF65-F5344CB8AC3E}">
        <p14:creationId xmlns:p14="http://schemas.microsoft.com/office/powerpoint/2010/main" val="178757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BA105B-3296-409B-9700-EC0DDF2E3CD1}"/>
              </a:ext>
            </a:extLst>
          </p:cNvPr>
          <p:cNvSpPr>
            <a:spLocks noGrp="1"/>
          </p:cNvSpPr>
          <p:nvPr>
            <p:ph sz="half" idx="1"/>
          </p:nvPr>
        </p:nvSpPr>
        <p:spPr/>
        <p:txBody>
          <a:bodyPr/>
          <a:lstStyle/>
          <a:p>
            <a:r>
              <a:rPr lang="en-US" dirty="0"/>
              <a:t>8-digit BIN mandate </a:t>
            </a:r>
          </a:p>
          <a:p>
            <a:pPr lvl="1"/>
            <a:r>
              <a:rPr lang="en-US" dirty="0"/>
              <a:t>Implementing CU*BASE changes in April 2022</a:t>
            </a:r>
          </a:p>
          <a:p>
            <a:r>
              <a:rPr lang="en-US" dirty="0"/>
              <a:t>Setting the stage for </a:t>
            </a:r>
            <a:r>
              <a:rPr lang="en-US" b="1" dirty="0"/>
              <a:t>digital issuance </a:t>
            </a:r>
            <a:r>
              <a:rPr lang="en-US" dirty="0"/>
              <a:t>and </a:t>
            </a:r>
            <a:r>
              <a:rPr lang="en-US" b="1" dirty="0"/>
              <a:t>provisioning to online wallets</a:t>
            </a:r>
          </a:p>
          <a:p>
            <a:pPr lvl="1"/>
            <a:r>
              <a:rPr lang="en-US" dirty="0"/>
              <a:t>APBATCH4 </a:t>
            </a:r>
          </a:p>
        </p:txBody>
      </p:sp>
      <p:sp>
        <p:nvSpPr>
          <p:cNvPr id="4" name="Slide Number Placeholder 3">
            <a:extLst>
              <a:ext uri="{FF2B5EF4-FFF2-40B4-BE49-F238E27FC236}">
                <a16:creationId xmlns:a16="http://schemas.microsoft.com/office/drawing/2014/main" id="{85E940F0-B48F-4FAA-999B-48A94F27820E}"/>
              </a:ext>
            </a:extLst>
          </p:cNvPr>
          <p:cNvSpPr>
            <a:spLocks noGrp="1"/>
          </p:cNvSpPr>
          <p:nvPr>
            <p:ph type="sldNum" sz="quarter" idx="12"/>
          </p:nvPr>
        </p:nvSpPr>
        <p:spPr/>
        <p:txBody>
          <a:bodyPr/>
          <a:lstStyle/>
          <a:p>
            <a:fld id="{E31375A4-56A4-47D6-9801-1991572033F7}" type="slidenum">
              <a:rPr lang="en-US" smtClean="0"/>
              <a:t>22</a:t>
            </a:fld>
            <a:endParaRPr lang="en-US" dirty="0"/>
          </a:p>
        </p:txBody>
      </p:sp>
      <p:sp>
        <p:nvSpPr>
          <p:cNvPr id="6" name="Text Placeholder 5">
            <a:extLst>
              <a:ext uri="{FF2B5EF4-FFF2-40B4-BE49-F238E27FC236}">
                <a16:creationId xmlns:a16="http://schemas.microsoft.com/office/drawing/2014/main" id="{EB349B5B-417E-4754-AB1C-EBC5DCA3B62F}"/>
              </a:ext>
            </a:extLst>
          </p:cNvPr>
          <p:cNvSpPr>
            <a:spLocks noGrp="1"/>
          </p:cNvSpPr>
          <p:nvPr>
            <p:ph type="body" sz="quarter" idx="13"/>
          </p:nvPr>
        </p:nvSpPr>
        <p:spPr/>
        <p:txBody>
          <a:bodyPr/>
          <a:lstStyle/>
          <a:p>
            <a:r>
              <a:rPr lang="en-US" dirty="0"/>
              <a:t>Coming in 2022 &amp; 2023</a:t>
            </a:r>
          </a:p>
        </p:txBody>
      </p:sp>
      <p:sp>
        <p:nvSpPr>
          <p:cNvPr id="7" name="Title 6">
            <a:extLst>
              <a:ext uri="{FF2B5EF4-FFF2-40B4-BE49-F238E27FC236}">
                <a16:creationId xmlns:a16="http://schemas.microsoft.com/office/drawing/2014/main" id="{E1B9B231-9AF2-48D0-B64F-7A1A6F37F91B}"/>
              </a:ext>
            </a:extLst>
          </p:cNvPr>
          <p:cNvSpPr>
            <a:spLocks noGrp="1"/>
          </p:cNvSpPr>
          <p:nvPr>
            <p:ph type="title"/>
          </p:nvPr>
        </p:nvSpPr>
        <p:spPr/>
        <p:txBody>
          <a:bodyPr/>
          <a:lstStyle/>
          <a:p>
            <a:r>
              <a:rPr lang="en-US" dirty="0"/>
              <a:t>New Foundations for Keeping Pace with the EFT Vendor Market</a:t>
            </a:r>
          </a:p>
        </p:txBody>
      </p:sp>
      <p:sp>
        <p:nvSpPr>
          <p:cNvPr id="15" name="Content Placeholder 14">
            <a:extLst>
              <a:ext uri="{FF2B5EF4-FFF2-40B4-BE49-F238E27FC236}">
                <a16:creationId xmlns:a16="http://schemas.microsoft.com/office/drawing/2014/main" id="{84C401FD-70C4-4E10-9DB6-CE137ADA51AC}"/>
              </a:ext>
            </a:extLst>
          </p:cNvPr>
          <p:cNvSpPr>
            <a:spLocks noGrp="1"/>
          </p:cNvSpPr>
          <p:nvPr>
            <p:ph sz="half" idx="2"/>
          </p:nvPr>
        </p:nvSpPr>
        <p:spPr/>
        <p:txBody>
          <a:bodyPr/>
          <a:lstStyle/>
          <a:p>
            <a:r>
              <a:rPr lang="en-US" dirty="0"/>
              <a:t>Mandates</a:t>
            </a:r>
          </a:p>
          <a:p>
            <a:r>
              <a:rPr lang="en-US" dirty="0"/>
              <a:t>Building a foundation for future fraud management and digital issuance tools</a:t>
            </a:r>
          </a:p>
        </p:txBody>
      </p:sp>
      <p:pic>
        <p:nvPicPr>
          <p:cNvPr id="16" name="Content Placeholder 11" descr="Graphical user interface, text, application&#10;&#10;Description automatically generated">
            <a:extLst>
              <a:ext uri="{FF2B5EF4-FFF2-40B4-BE49-F238E27FC236}">
                <a16:creationId xmlns:a16="http://schemas.microsoft.com/office/drawing/2014/main" id="{D5D8AE7F-21F2-4308-BC3A-0200A8CB77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74023" y="4725387"/>
            <a:ext cx="3214321" cy="1836755"/>
          </a:xfrm>
          <a:prstGeom prst="rect">
            <a:avLst/>
          </a:prstGeom>
        </p:spPr>
      </p:pic>
      <p:pic>
        <p:nvPicPr>
          <p:cNvPr id="8" name="Picture 7" descr="Icon&#10;&#10;Description automatically generated">
            <a:extLst>
              <a:ext uri="{FF2B5EF4-FFF2-40B4-BE49-F238E27FC236}">
                <a16:creationId xmlns:a16="http://schemas.microsoft.com/office/drawing/2014/main" id="{10CFEDBE-D8BA-4E1E-9503-AA0C15973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67" y="6404773"/>
            <a:ext cx="2043077" cy="314737"/>
          </a:xfrm>
          <a:prstGeom prst="rect">
            <a:avLst/>
          </a:prstGeom>
        </p:spPr>
      </p:pic>
      <p:sp>
        <p:nvSpPr>
          <p:cNvPr id="5" name="Text Placeholder 4">
            <a:extLst>
              <a:ext uri="{FF2B5EF4-FFF2-40B4-BE49-F238E27FC236}">
                <a16:creationId xmlns:a16="http://schemas.microsoft.com/office/drawing/2014/main" id="{8342710D-6469-4B4B-A078-BF0254B759A6}"/>
              </a:ext>
            </a:extLst>
          </p:cNvPr>
          <p:cNvSpPr>
            <a:spLocks noGrp="1"/>
          </p:cNvSpPr>
          <p:nvPr>
            <p:ph type="body" sz="quarter" idx="14"/>
          </p:nvPr>
        </p:nvSpPr>
        <p:spPr/>
        <p:txBody>
          <a:bodyPr/>
          <a:lstStyle/>
          <a:p>
            <a:r>
              <a:rPr lang="en-US" dirty="0"/>
              <a:t>2</a:t>
            </a:r>
          </a:p>
        </p:txBody>
      </p:sp>
    </p:spTree>
    <p:extLst>
      <p:ext uri="{BB962C8B-B14F-4D97-AF65-F5344CB8AC3E}">
        <p14:creationId xmlns:p14="http://schemas.microsoft.com/office/powerpoint/2010/main" val="415380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B8267-7525-400C-8F5D-E6A1C994FB63}"/>
              </a:ext>
            </a:extLst>
          </p:cNvPr>
          <p:cNvSpPr>
            <a:spLocks noGrp="1"/>
          </p:cNvSpPr>
          <p:nvPr>
            <p:ph sz="half" idx="1"/>
          </p:nvPr>
        </p:nvSpPr>
        <p:spPr/>
        <p:txBody>
          <a:bodyPr/>
          <a:lstStyle/>
          <a:p>
            <a:r>
              <a:rPr lang="en-US" dirty="0"/>
              <a:t>Analyze where members shop, all the way down to the merchant level</a:t>
            </a:r>
          </a:p>
          <a:p>
            <a:pPr lvl="1"/>
            <a:r>
              <a:rPr lang="en-US" dirty="0"/>
              <a:t>Configure your own Merchant Category Code (MCC) groups</a:t>
            </a:r>
          </a:p>
          <a:p>
            <a:r>
              <a:rPr lang="en-US" dirty="0"/>
              <a:t>Give members a special deal based on where they shop</a:t>
            </a:r>
          </a:p>
          <a:p>
            <a:pPr lvl="1"/>
            <a:r>
              <a:rPr lang="en-US" dirty="0"/>
              <a:t>CC promo rates by MCC group</a:t>
            </a:r>
          </a:p>
          <a:p>
            <a:pPr lvl="1"/>
            <a:r>
              <a:rPr lang="en-US" dirty="0"/>
              <a:t>CC cash back programs by MCC group</a:t>
            </a:r>
          </a:p>
          <a:p>
            <a:pPr lvl="1"/>
            <a:r>
              <a:rPr lang="en-US" dirty="0"/>
              <a:t>Debit card rewards by MCC group</a:t>
            </a:r>
          </a:p>
          <a:p>
            <a:endParaRPr lang="en-US" dirty="0"/>
          </a:p>
        </p:txBody>
      </p:sp>
      <p:sp>
        <p:nvSpPr>
          <p:cNvPr id="3" name="Content Placeholder 2">
            <a:extLst>
              <a:ext uri="{FF2B5EF4-FFF2-40B4-BE49-F238E27FC236}">
                <a16:creationId xmlns:a16="http://schemas.microsoft.com/office/drawing/2014/main" id="{F56D6826-63F8-417C-BFD3-3D783362D9B2}"/>
              </a:ext>
            </a:extLst>
          </p:cNvPr>
          <p:cNvSpPr>
            <a:spLocks noGrp="1"/>
          </p:cNvSpPr>
          <p:nvPr>
            <p:ph sz="half" idx="2"/>
          </p:nvPr>
        </p:nvSpPr>
        <p:spPr/>
        <p:txBody>
          <a:bodyPr/>
          <a:lstStyle/>
          <a:p>
            <a:r>
              <a:rPr lang="en-US" dirty="0"/>
              <a:t>Earn on what you know about how members spend their money</a:t>
            </a:r>
          </a:p>
        </p:txBody>
      </p:sp>
      <p:sp>
        <p:nvSpPr>
          <p:cNvPr id="4" name="Slide Number Placeholder 3">
            <a:extLst>
              <a:ext uri="{FF2B5EF4-FFF2-40B4-BE49-F238E27FC236}">
                <a16:creationId xmlns:a16="http://schemas.microsoft.com/office/drawing/2014/main" id="{0F95F3EE-0AB8-44E3-9F19-C3FFB6C185D6}"/>
              </a:ext>
            </a:extLst>
          </p:cNvPr>
          <p:cNvSpPr>
            <a:spLocks noGrp="1"/>
          </p:cNvSpPr>
          <p:nvPr>
            <p:ph type="sldNum" sz="quarter" idx="12"/>
          </p:nvPr>
        </p:nvSpPr>
        <p:spPr/>
        <p:txBody>
          <a:bodyPr/>
          <a:lstStyle/>
          <a:p>
            <a:fld id="{E31375A4-56A4-47D6-9801-1991572033F7}" type="slidenum">
              <a:rPr lang="en-US" smtClean="0"/>
              <a:t>23</a:t>
            </a:fld>
            <a:endParaRPr lang="en-US" dirty="0"/>
          </a:p>
        </p:txBody>
      </p:sp>
      <p:sp>
        <p:nvSpPr>
          <p:cNvPr id="5" name="Text Placeholder 4">
            <a:extLst>
              <a:ext uri="{FF2B5EF4-FFF2-40B4-BE49-F238E27FC236}">
                <a16:creationId xmlns:a16="http://schemas.microsoft.com/office/drawing/2014/main" id="{E2E117FA-D3FF-44DE-B35E-D7D891728C32}"/>
              </a:ext>
            </a:extLst>
          </p:cNvPr>
          <p:cNvSpPr>
            <a:spLocks noGrp="1"/>
          </p:cNvSpPr>
          <p:nvPr>
            <p:ph type="body" sz="quarter" idx="13"/>
          </p:nvPr>
        </p:nvSpPr>
        <p:spPr/>
        <p:txBody>
          <a:bodyPr/>
          <a:lstStyle/>
          <a:p>
            <a:r>
              <a:rPr lang="en-US" dirty="0"/>
              <a:t>Earning from your member eft activity</a:t>
            </a:r>
          </a:p>
        </p:txBody>
      </p:sp>
      <p:sp>
        <p:nvSpPr>
          <p:cNvPr id="6" name="Title 5">
            <a:extLst>
              <a:ext uri="{FF2B5EF4-FFF2-40B4-BE49-F238E27FC236}">
                <a16:creationId xmlns:a16="http://schemas.microsoft.com/office/drawing/2014/main" id="{83285138-90BB-443A-83DF-F38FCA798E8E}"/>
              </a:ext>
            </a:extLst>
          </p:cNvPr>
          <p:cNvSpPr>
            <a:spLocks noGrp="1"/>
          </p:cNvSpPr>
          <p:nvPr>
            <p:ph type="title"/>
          </p:nvPr>
        </p:nvSpPr>
        <p:spPr/>
        <p:txBody>
          <a:bodyPr/>
          <a:lstStyle/>
          <a:p>
            <a:r>
              <a:rPr lang="en-US" dirty="0"/>
              <a:t>Card Activity Optics Projects</a:t>
            </a:r>
          </a:p>
        </p:txBody>
      </p:sp>
      <p:pic>
        <p:nvPicPr>
          <p:cNvPr id="10" name="Picture 9" descr="Logo&#10;&#10;Description automatically generated">
            <a:extLst>
              <a:ext uri="{FF2B5EF4-FFF2-40B4-BE49-F238E27FC236}">
                <a16:creationId xmlns:a16="http://schemas.microsoft.com/office/drawing/2014/main" id="{13B83EE6-3115-46A3-B059-3C3974530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4754"/>
            <a:ext cx="1912690" cy="763246"/>
          </a:xfrm>
          <a:prstGeom prst="rect">
            <a:avLst/>
          </a:prstGeom>
        </p:spPr>
      </p:pic>
      <p:sp>
        <p:nvSpPr>
          <p:cNvPr id="12" name="Text Placeholder 11">
            <a:extLst>
              <a:ext uri="{FF2B5EF4-FFF2-40B4-BE49-F238E27FC236}">
                <a16:creationId xmlns:a16="http://schemas.microsoft.com/office/drawing/2014/main" id="{E6DAC2EE-F738-4105-B786-7407ADDFB0DD}"/>
              </a:ext>
            </a:extLst>
          </p:cNvPr>
          <p:cNvSpPr>
            <a:spLocks noGrp="1"/>
          </p:cNvSpPr>
          <p:nvPr>
            <p:ph type="body" sz="quarter" idx="14"/>
          </p:nvPr>
        </p:nvSpPr>
        <p:spPr/>
        <p:txBody>
          <a:bodyPr/>
          <a:lstStyle/>
          <a:p>
            <a:r>
              <a:rPr lang="en-US" dirty="0"/>
              <a:t>3</a:t>
            </a:r>
          </a:p>
        </p:txBody>
      </p:sp>
      <p:sp>
        <p:nvSpPr>
          <p:cNvPr id="11" name="TextBox 10">
            <a:extLst>
              <a:ext uri="{FF2B5EF4-FFF2-40B4-BE49-F238E27FC236}">
                <a16:creationId xmlns:a16="http://schemas.microsoft.com/office/drawing/2014/main" id="{ECA4FF34-665F-46CB-8B9C-0B8AEF4DD350}"/>
              </a:ext>
            </a:extLst>
          </p:cNvPr>
          <p:cNvSpPr txBox="1"/>
          <p:nvPr/>
        </p:nvSpPr>
        <p:spPr>
          <a:xfrm>
            <a:off x="3682767" y="6108758"/>
            <a:ext cx="7841609" cy="461665"/>
          </a:xfrm>
          <a:prstGeom prst="rect">
            <a:avLst/>
          </a:prstGeom>
          <a:solidFill>
            <a:schemeClr val="accent3"/>
          </a:solidFill>
        </p:spPr>
        <p:txBody>
          <a:bodyPr wrap="square">
            <a:spAutoFit/>
          </a:bodyPr>
          <a:lstStyle/>
          <a:p>
            <a:pPr algn="ctr"/>
            <a:r>
              <a:rPr lang="en-US" sz="2400" dirty="0">
                <a:solidFill>
                  <a:schemeClr val="bg1"/>
                </a:solidFill>
              </a:rPr>
              <a:t>cuanswers.com/resources/kitchen/card-activity-optics</a:t>
            </a:r>
          </a:p>
        </p:txBody>
      </p:sp>
    </p:spTree>
    <p:extLst>
      <p:ext uri="{BB962C8B-B14F-4D97-AF65-F5344CB8AC3E}">
        <p14:creationId xmlns:p14="http://schemas.microsoft.com/office/powerpoint/2010/main" val="2294081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9A3E5-876B-413C-A520-3742A57DE6F4}"/>
              </a:ext>
            </a:extLst>
          </p:cNvPr>
          <p:cNvSpPr>
            <a:spLocks noGrp="1"/>
          </p:cNvSpPr>
          <p:nvPr>
            <p:ph sz="half" idx="1"/>
          </p:nvPr>
        </p:nvSpPr>
        <p:spPr/>
        <p:txBody>
          <a:bodyPr/>
          <a:lstStyle/>
          <a:p>
            <a:r>
              <a:rPr lang="en-US" dirty="0"/>
              <a:t>Uses facial recognition to compare a photo ID </a:t>
            </a:r>
            <a:br>
              <a:rPr lang="en-US" dirty="0"/>
            </a:br>
            <a:r>
              <a:rPr lang="en-US" dirty="0"/>
              <a:t>image to </a:t>
            </a:r>
            <a:br>
              <a:rPr lang="en-US" dirty="0"/>
            </a:br>
            <a:r>
              <a:rPr lang="en-US" dirty="0"/>
              <a:t>a selfie </a:t>
            </a:r>
            <a:br>
              <a:rPr lang="en-US" dirty="0"/>
            </a:br>
            <a:r>
              <a:rPr lang="en-US" dirty="0"/>
              <a:t>taken by </a:t>
            </a:r>
            <a:br>
              <a:rPr lang="en-US" dirty="0"/>
            </a:br>
            <a:r>
              <a:rPr lang="en-US" dirty="0"/>
              <a:t>the new </a:t>
            </a:r>
            <a:br>
              <a:rPr lang="en-US" dirty="0"/>
            </a:br>
            <a:r>
              <a:rPr lang="en-US" dirty="0"/>
              <a:t>member</a:t>
            </a:r>
          </a:p>
          <a:p>
            <a:r>
              <a:rPr lang="en-US" dirty="0"/>
              <a:t>Records the photo ID in your archive </a:t>
            </a:r>
          </a:p>
          <a:p>
            <a:r>
              <a:rPr lang="en-US" dirty="0"/>
              <a:t>Secures a 1-year MACO license for </a:t>
            </a:r>
            <a:br>
              <a:rPr lang="en-US" dirty="0"/>
            </a:br>
            <a:r>
              <a:rPr lang="en-US" dirty="0"/>
              <a:t>the member to use for mobile app authentication</a:t>
            </a:r>
          </a:p>
        </p:txBody>
      </p:sp>
      <p:sp>
        <p:nvSpPr>
          <p:cNvPr id="3" name="Content Placeholder 2">
            <a:extLst>
              <a:ext uri="{FF2B5EF4-FFF2-40B4-BE49-F238E27FC236}">
                <a16:creationId xmlns:a16="http://schemas.microsoft.com/office/drawing/2014/main" id="{5CC606C5-A2BE-4173-BB81-6B04ABF95912}"/>
              </a:ext>
            </a:extLst>
          </p:cNvPr>
          <p:cNvSpPr>
            <a:spLocks noGrp="1"/>
          </p:cNvSpPr>
          <p:nvPr>
            <p:ph sz="half" idx="2"/>
          </p:nvPr>
        </p:nvSpPr>
        <p:spPr/>
        <p:txBody>
          <a:bodyPr/>
          <a:lstStyle/>
          <a:p>
            <a:r>
              <a:rPr lang="en-US" dirty="0"/>
              <a:t>Change with the times</a:t>
            </a:r>
          </a:p>
          <a:p>
            <a:r>
              <a:rPr lang="en-US" dirty="0"/>
              <a:t>Relies less on the person’s memory of past activity and more on today’s retailing approaches</a:t>
            </a:r>
          </a:p>
          <a:p>
            <a:endParaRPr lang="en-US" dirty="0"/>
          </a:p>
        </p:txBody>
      </p:sp>
      <p:sp>
        <p:nvSpPr>
          <p:cNvPr id="4" name="Slide Number Placeholder 3">
            <a:extLst>
              <a:ext uri="{FF2B5EF4-FFF2-40B4-BE49-F238E27FC236}">
                <a16:creationId xmlns:a16="http://schemas.microsoft.com/office/drawing/2014/main" id="{A9592ED2-78BA-4C7E-9980-235FFCB5CC80}"/>
              </a:ext>
            </a:extLst>
          </p:cNvPr>
          <p:cNvSpPr>
            <a:spLocks noGrp="1"/>
          </p:cNvSpPr>
          <p:nvPr>
            <p:ph type="sldNum" sz="quarter" idx="12"/>
          </p:nvPr>
        </p:nvSpPr>
        <p:spPr/>
        <p:txBody>
          <a:bodyPr/>
          <a:lstStyle/>
          <a:p>
            <a:fld id="{E31375A4-56A4-47D6-9801-1991572033F7}" type="slidenum">
              <a:rPr lang="en-US" smtClean="0"/>
              <a:t>24</a:t>
            </a:fld>
            <a:endParaRPr lang="en-US" dirty="0"/>
          </a:p>
        </p:txBody>
      </p:sp>
      <p:sp>
        <p:nvSpPr>
          <p:cNvPr id="5" name="Text Placeholder 4">
            <a:extLst>
              <a:ext uri="{FF2B5EF4-FFF2-40B4-BE49-F238E27FC236}">
                <a16:creationId xmlns:a16="http://schemas.microsoft.com/office/drawing/2014/main" id="{63C6CC38-9155-4638-B7ED-59A9455C1176}"/>
              </a:ext>
            </a:extLst>
          </p:cNvPr>
          <p:cNvSpPr>
            <a:spLocks noGrp="1"/>
          </p:cNvSpPr>
          <p:nvPr>
            <p:ph type="body" sz="quarter" idx="13"/>
          </p:nvPr>
        </p:nvSpPr>
        <p:spPr/>
        <p:txBody>
          <a:bodyPr/>
          <a:lstStyle/>
          <a:p>
            <a:r>
              <a:rPr lang="en-US" dirty="0"/>
              <a:t>Replacing precise id for underwriting new memberships</a:t>
            </a:r>
          </a:p>
        </p:txBody>
      </p:sp>
      <p:sp>
        <p:nvSpPr>
          <p:cNvPr id="6" name="Title 5">
            <a:extLst>
              <a:ext uri="{FF2B5EF4-FFF2-40B4-BE49-F238E27FC236}">
                <a16:creationId xmlns:a16="http://schemas.microsoft.com/office/drawing/2014/main" id="{24AC067D-A78C-4931-AAD7-0AEDF0C50432}"/>
              </a:ext>
            </a:extLst>
          </p:cNvPr>
          <p:cNvSpPr>
            <a:spLocks noGrp="1"/>
          </p:cNvSpPr>
          <p:nvPr>
            <p:ph type="title"/>
          </p:nvPr>
        </p:nvSpPr>
        <p:spPr>
          <a:xfrm>
            <a:off x="2032908" y="295858"/>
            <a:ext cx="9519012" cy="911962"/>
          </a:xfrm>
        </p:spPr>
        <p:txBody>
          <a:bodyPr/>
          <a:lstStyle/>
          <a:p>
            <a:r>
              <a:rPr lang="en-US" dirty="0"/>
              <a:t>MACO for MOP: Digital Identity Proofing</a:t>
            </a:r>
          </a:p>
        </p:txBody>
      </p:sp>
      <p:sp>
        <p:nvSpPr>
          <p:cNvPr id="10" name="Text Placeholder 9">
            <a:extLst>
              <a:ext uri="{FF2B5EF4-FFF2-40B4-BE49-F238E27FC236}">
                <a16:creationId xmlns:a16="http://schemas.microsoft.com/office/drawing/2014/main" id="{542BBCD2-165E-48BB-982B-107CB68EF71A}"/>
              </a:ext>
            </a:extLst>
          </p:cNvPr>
          <p:cNvSpPr>
            <a:spLocks noGrp="1"/>
          </p:cNvSpPr>
          <p:nvPr>
            <p:ph type="body" sz="quarter" idx="14"/>
          </p:nvPr>
        </p:nvSpPr>
        <p:spPr/>
        <p:txBody>
          <a:bodyPr/>
          <a:lstStyle/>
          <a:p>
            <a:r>
              <a:rPr lang="en-US" dirty="0"/>
              <a:t>4</a:t>
            </a:r>
          </a:p>
        </p:txBody>
      </p:sp>
      <p:pic>
        <p:nvPicPr>
          <p:cNvPr id="18" name="Picture 17">
            <a:extLst>
              <a:ext uri="{FF2B5EF4-FFF2-40B4-BE49-F238E27FC236}">
                <a16:creationId xmlns:a16="http://schemas.microsoft.com/office/drawing/2014/main" id="{D9445E45-F695-4290-A467-807CDE74C3D9}"/>
              </a:ext>
            </a:extLst>
          </p:cNvPr>
          <p:cNvPicPr>
            <a:picLocks noChangeAspect="1"/>
          </p:cNvPicPr>
          <p:nvPr/>
        </p:nvPicPr>
        <p:blipFill rotWithShape="1">
          <a:blip r:embed="rId3"/>
          <a:srcRect l="21915" t="2827" r="20416" b="39217"/>
          <a:stretch/>
        </p:blipFill>
        <p:spPr>
          <a:xfrm>
            <a:off x="2661920" y="2634113"/>
            <a:ext cx="3956528" cy="2361638"/>
          </a:xfrm>
          <a:prstGeom prst="rect">
            <a:avLst/>
          </a:prstGeom>
        </p:spPr>
      </p:pic>
    </p:spTree>
    <p:extLst>
      <p:ext uri="{BB962C8B-B14F-4D97-AF65-F5344CB8AC3E}">
        <p14:creationId xmlns:p14="http://schemas.microsoft.com/office/powerpoint/2010/main" val="118043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39C6BD-3DD7-4411-9478-DEB5DCB323E1}"/>
              </a:ext>
            </a:extLst>
          </p:cNvPr>
          <p:cNvSpPr>
            <a:spLocks noGrp="1"/>
          </p:cNvSpPr>
          <p:nvPr>
            <p:ph sz="half" idx="1"/>
          </p:nvPr>
        </p:nvSpPr>
        <p:spPr>
          <a:xfrm>
            <a:off x="729574" y="2149474"/>
            <a:ext cx="5132746" cy="4322445"/>
          </a:xfrm>
        </p:spPr>
        <p:txBody>
          <a:bodyPr/>
          <a:lstStyle/>
          <a:p>
            <a:pPr>
              <a:spcBef>
                <a:spcPts val="1200"/>
              </a:spcBef>
            </a:pPr>
            <a:r>
              <a:rPr lang="en-US" dirty="0"/>
              <a:t>MTG release approach: </a:t>
            </a:r>
          </a:p>
          <a:p>
            <a:pPr lvl="1">
              <a:spcBef>
                <a:spcPts val="1200"/>
              </a:spcBef>
            </a:pPr>
            <a:r>
              <a:rPr lang="en-US" dirty="0"/>
              <a:t>Multiple versions in the field at a time</a:t>
            </a:r>
          </a:p>
          <a:p>
            <a:pPr lvl="1">
              <a:spcBef>
                <a:spcPts val="1200"/>
              </a:spcBef>
            </a:pPr>
            <a:r>
              <a:rPr lang="en-US" dirty="0"/>
              <a:t>Annual schedule for new versions</a:t>
            </a:r>
          </a:p>
          <a:p>
            <a:pPr lvl="1">
              <a:spcBef>
                <a:spcPts val="1200"/>
              </a:spcBef>
            </a:pPr>
            <a:r>
              <a:rPr lang="en-US" dirty="0"/>
              <a:t>You choose when to release the next version of the app to members</a:t>
            </a:r>
          </a:p>
          <a:p>
            <a:pPr>
              <a:spcBef>
                <a:spcPts val="1200"/>
              </a:spcBef>
            </a:pPr>
            <a:r>
              <a:rPr lang="en-US" dirty="0"/>
              <a:t>OLB release approach:</a:t>
            </a:r>
          </a:p>
          <a:p>
            <a:pPr lvl="1">
              <a:spcBef>
                <a:spcPts val="1200"/>
              </a:spcBef>
            </a:pPr>
            <a:r>
              <a:rPr lang="en-US" dirty="0"/>
              <a:t>Single version in the field</a:t>
            </a:r>
          </a:p>
          <a:p>
            <a:pPr lvl="1">
              <a:spcBef>
                <a:spcPts val="1200"/>
              </a:spcBef>
            </a:pPr>
            <a:r>
              <a:rPr lang="en-US" dirty="0"/>
              <a:t>Automatic updates to via the CU*BASE release schedule and periodic updates</a:t>
            </a:r>
          </a:p>
        </p:txBody>
      </p:sp>
      <p:sp>
        <p:nvSpPr>
          <p:cNvPr id="3" name="Content Placeholder 2">
            <a:extLst>
              <a:ext uri="{FF2B5EF4-FFF2-40B4-BE49-F238E27FC236}">
                <a16:creationId xmlns:a16="http://schemas.microsoft.com/office/drawing/2014/main" id="{7829EA87-405C-4E64-8D51-3F5209096267}"/>
              </a:ext>
            </a:extLst>
          </p:cNvPr>
          <p:cNvSpPr>
            <a:spLocks noGrp="1"/>
          </p:cNvSpPr>
          <p:nvPr>
            <p:ph sz="half" idx="2"/>
          </p:nvPr>
        </p:nvSpPr>
        <p:spPr>
          <a:xfrm>
            <a:off x="6851097" y="2695073"/>
            <a:ext cx="5090169" cy="3477125"/>
          </a:xfrm>
        </p:spPr>
        <p:txBody>
          <a:bodyPr/>
          <a:lstStyle/>
          <a:p>
            <a:r>
              <a:rPr lang="en-US" dirty="0"/>
              <a:t>As internet retailers, CEOs must adopt the vision for online and mobile banking being a cohesive strategy</a:t>
            </a:r>
          </a:p>
          <a:p>
            <a:r>
              <a:rPr lang="en-US" dirty="0"/>
              <a:t>If you embrace the channels as one, CU*Publisher will help you manage a consistent user experience</a:t>
            </a:r>
          </a:p>
        </p:txBody>
      </p:sp>
      <p:sp>
        <p:nvSpPr>
          <p:cNvPr id="4" name="Slide Number Placeholder 3">
            <a:extLst>
              <a:ext uri="{FF2B5EF4-FFF2-40B4-BE49-F238E27FC236}">
                <a16:creationId xmlns:a16="http://schemas.microsoft.com/office/drawing/2014/main" id="{DB52FC09-ED1E-44ED-8281-37B167775551}"/>
              </a:ext>
            </a:extLst>
          </p:cNvPr>
          <p:cNvSpPr>
            <a:spLocks noGrp="1"/>
          </p:cNvSpPr>
          <p:nvPr>
            <p:ph type="sldNum" sz="quarter" idx="12"/>
          </p:nvPr>
        </p:nvSpPr>
        <p:spPr/>
        <p:txBody>
          <a:bodyPr/>
          <a:lstStyle/>
          <a:p>
            <a:fld id="{E31375A4-56A4-47D6-9801-1991572033F7}" type="slidenum">
              <a:rPr lang="en-US" smtClean="0"/>
              <a:t>25</a:t>
            </a:fld>
            <a:endParaRPr lang="en-US" dirty="0"/>
          </a:p>
        </p:txBody>
      </p:sp>
      <p:sp>
        <p:nvSpPr>
          <p:cNvPr id="5" name="Text Placeholder 4">
            <a:extLst>
              <a:ext uri="{FF2B5EF4-FFF2-40B4-BE49-F238E27FC236}">
                <a16:creationId xmlns:a16="http://schemas.microsoft.com/office/drawing/2014/main" id="{D76D6339-B5B9-4BA8-A672-D88F741EE2B1}"/>
              </a:ext>
            </a:extLst>
          </p:cNvPr>
          <p:cNvSpPr>
            <a:spLocks noGrp="1"/>
          </p:cNvSpPr>
          <p:nvPr>
            <p:ph type="body" sz="quarter" idx="13"/>
          </p:nvPr>
        </p:nvSpPr>
        <p:spPr/>
        <p:txBody>
          <a:bodyPr/>
          <a:lstStyle/>
          <a:p>
            <a:r>
              <a:rPr lang="en-US" dirty="0"/>
              <a:t>Bear with us as we work on merging MTG and OLB development approaches</a:t>
            </a:r>
          </a:p>
        </p:txBody>
      </p:sp>
      <p:sp>
        <p:nvSpPr>
          <p:cNvPr id="6" name="Title 5">
            <a:extLst>
              <a:ext uri="{FF2B5EF4-FFF2-40B4-BE49-F238E27FC236}">
                <a16:creationId xmlns:a16="http://schemas.microsoft.com/office/drawing/2014/main" id="{F74FABD4-9BF9-425A-8627-922AB11D064D}"/>
              </a:ext>
            </a:extLst>
          </p:cNvPr>
          <p:cNvSpPr>
            <a:spLocks noGrp="1"/>
          </p:cNvSpPr>
          <p:nvPr>
            <p:ph type="title"/>
          </p:nvPr>
        </p:nvSpPr>
        <p:spPr/>
        <p:txBody>
          <a:bodyPr/>
          <a:lstStyle/>
          <a:p>
            <a:r>
              <a:rPr lang="en-US" dirty="0"/>
              <a:t>Starting the Evolution for </a:t>
            </a:r>
          </a:p>
        </p:txBody>
      </p:sp>
      <p:pic>
        <p:nvPicPr>
          <p:cNvPr id="8" name="Picture 7" descr="Logo&#10;&#10;Description automatically generated">
            <a:extLst>
              <a:ext uri="{FF2B5EF4-FFF2-40B4-BE49-F238E27FC236}">
                <a16:creationId xmlns:a16="http://schemas.microsoft.com/office/drawing/2014/main" id="{524FA519-FABC-4239-B1C4-47A463D9A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1157" y="309268"/>
            <a:ext cx="2643299" cy="1079937"/>
          </a:xfrm>
          <a:prstGeom prst="rect">
            <a:avLst/>
          </a:prstGeom>
        </p:spPr>
      </p:pic>
      <p:sp>
        <p:nvSpPr>
          <p:cNvPr id="11" name="Text Placeholder 10">
            <a:extLst>
              <a:ext uri="{FF2B5EF4-FFF2-40B4-BE49-F238E27FC236}">
                <a16:creationId xmlns:a16="http://schemas.microsoft.com/office/drawing/2014/main" id="{EA6B7FBC-F927-4664-B57D-FEF2BA61B5AE}"/>
              </a:ext>
            </a:extLst>
          </p:cNvPr>
          <p:cNvSpPr>
            <a:spLocks noGrp="1"/>
          </p:cNvSpPr>
          <p:nvPr>
            <p:ph type="body" sz="quarter" idx="14"/>
          </p:nvPr>
        </p:nvSpPr>
        <p:spPr/>
        <p:txBody>
          <a:bodyPr/>
          <a:lstStyle/>
          <a:p>
            <a:r>
              <a:rPr lang="en-US" dirty="0"/>
              <a:t>5</a:t>
            </a:r>
          </a:p>
        </p:txBody>
      </p:sp>
      <p:pic>
        <p:nvPicPr>
          <p:cNvPr id="10" name="Picture 9" descr="A picture containing text, clipart&#10;&#10;Description automatically generated">
            <a:extLst>
              <a:ext uri="{FF2B5EF4-FFF2-40B4-BE49-F238E27FC236}">
                <a16:creationId xmlns:a16="http://schemas.microsoft.com/office/drawing/2014/main" id="{74729E97-1320-44DF-8547-81BF3763C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6181" y="6218828"/>
            <a:ext cx="2579020" cy="457814"/>
          </a:xfrm>
          <a:prstGeom prst="rect">
            <a:avLst/>
          </a:prstGeom>
        </p:spPr>
      </p:pic>
    </p:spTree>
    <p:extLst>
      <p:ext uri="{BB962C8B-B14F-4D97-AF65-F5344CB8AC3E}">
        <p14:creationId xmlns:p14="http://schemas.microsoft.com/office/powerpoint/2010/main" val="3593092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52FC09-ED1E-44ED-8281-37B167775551}"/>
              </a:ext>
            </a:extLst>
          </p:cNvPr>
          <p:cNvSpPr>
            <a:spLocks noGrp="1"/>
          </p:cNvSpPr>
          <p:nvPr>
            <p:ph type="sldNum" sz="quarter" idx="12"/>
          </p:nvPr>
        </p:nvSpPr>
        <p:spPr/>
        <p:txBody>
          <a:bodyPr/>
          <a:lstStyle/>
          <a:p>
            <a:fld id="{E31375A4-56A4-47D6-9801-1991572033F7}" type="slidenum">
              <a:rPr lang="en-US" smtClean="0"/>
              <a:t>26</a:t>
            </a:fld>
            <a:endParaRPr lang="en-US" dirty="0"/>
          </a:p>
        </p:txBody>
      </p:sp>
      <p:sp>
        <p:nvSpPr>
          <p:cNvPr id="2" name="Content Placeholder 1">
            <a:extLst>
              <a:ext uri="{FF2B5EF4-FFF2-40B4-BE49-F238E27FC236}">
                <a16:creationId xmlns:a16="http://schemas.microsoft.com/office/drawing/2014/main" id="{3C39C6BD-3DD7-4411-9478-DEB5DCB323E1}"/>
              </a:ext>
            </a:extLst>
          </p:cNvPr>
          <p:cNvSpPr>
            <a:spLocks noGrp="1"/>
          </p:cNvSpPr>
          <p:nvPr>
            <p:ph sz="quarter" idx="15"/>
          </p:nvPr>
        </p:nvSpPr>
        <p:spPr>
          <a:xfrm>
            <a:off x="1703342" y="1463040"/>
            <a:ext cx="4782669" cy="4946015"/>
          </a:xfrm>
        </p:spPr>
        <p:txBody>
          <a:bodyPr/>
          <a:lstStyle/>
          <a:p>
            <a:pPr>
              <a:spcBef>
                <a:spcPts val="1200"/>
              </a:spcBef>
            </a:pPr>
            <a:r>
              <a:rPr lang="en-US" dirty="0"/>
              <a:t>New authentication options</a:t>
            </a:r>
          </a:p>
          <a:p>
            <a:pPr lvl="1">
              <a:spcBef>
                <a:spcPts val="1200"/>
              </a:spcBef>
            </a:pPr>
            <a:r>
              <a:rPr lang="en-US" dirty="0"/>
              <a:t>Expanding the first-time authorization method (email or text code) for other purposes</a:t>
            </a:r>
          </a:p>
          <a:p>
            <a:pPr>
              <a:spcBef>
                <a:spcPts val="1200"/>
              </a:spcBef>
            </a:pPr>
            <a:r>
              <a:rPr lang="en-US" dirty="0"/>
              <a:t>Making “Mobile First” </a:t>
            </a:r>
            <a:br>
              <a:rPr lang="en-US" dirty="0"/>
            </a:br>
            <a:r>
              <a:rPr lang="en-US" dirty="0"/>
              <a:t>a two-way street</a:t>
            </a:r>
          </a:p>
          <a:p>
            <a:pPr lvl="1">
              <a:spcBef>
                <a:spcPts val="1200"/>
              </a:spcBef>
            </a:pPr>
            <a:r>
              <a:rPr lang="en-US" dirty="0"/>
              <a:t>Finding ways to have a deeper and richer experience for both desktop </a:t>
            </a:r>
            <a:r>
              <a:rPr lang="en-US" i="1" dirty="0"/>
              <a:t>and </a:t>
            </a:r>
            <a:r>
              <a:rPr lang="en-US" dirty="0"/>
              <a:t>mobile users</a:t>
            </a:r>
          </a:p>
          <a:p>
            <a:pPr>
              <a:spcBef>
                <a:spcPts val="1200"/>
              </a:spcBef>
            </a:pPr>
            <a:r>
              <a:rPr lang="en-US" dirty="0"/>
              <a:t>MACO for desktop banking</a:t>
            </a:r>
          </a:p>
          <a:p>
            <a:pPr lvl="1">
              <a:spcBef>
                <a:spcPts val="1200"/>
              </a:spcBef>
            </a:pPr>
            <a:r>
              <a:rPr lang="en-US" dirty="0"/>
              <a:t>New authentication models that reduce the need for passwords and security questions</a:t>
            </a:r>
          </a:p>
        </p:txBody>
      </p:sp>
      <p:sp>
        <p:nvSpPr>
          <p:cNvPr id="6" name="Title 5">
            <a:extLst>
              <a:ext uri="{FF2B5EF4-FFF2-40B4-BE49-F238E27FC236}">
                <a16:creationId xmlns:a16="http://schemas.microsoft.com/office/drawing/2014/main" id="{F74FABD4-9BF9-425A-8627-922AB11D064D}"/>
              </a:ext>
            </a:extLst>
          </p:cNvPr>
          <p:cNvSpPr>
            <a:spLocks noGrp="1"/>
          </p:cNvSpPr>
          <p:nvPr>
            <p:ph type="title"/>
          </p:nvPr>
        </p:nvSpPr>
        <p:spPr>
          <a:xfrm>
            <a:off x="4476525" y="295858"/>
            <a:ext cx="6668994" cy="911962"/>
          </a:xfrm>
        </p:spPr>
        <p:txBody>
          <a:bodyPr/>
          <a:lstStyle/>
          <a:p>
            <a:r>
              <a:rPr lang="en-US" dirty="0"/>
              <a:t>Projects in the Works</a:t>
            </a:r>
          </a:p>
        </p:txBody>
      </p:sp>
      <p:pic>
        <p:nvPicPr>
          <p:cNvPr id="8" name="Picture 7">
            <a:extLst>
              <a:ext uri="{FF2B5EF4-FFF2-40B4-BE49-F238E27FC236}">
                <a16:creationId xmlns:a16="http://schemas.microsoft.com/office/drawing/2014/main" id="{524FA519-FABC-4239-B1C4-47A463D9A7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03342" y="389854"/>
            <a:ext cx="2643299" cy="926016"/>
          </a:xfrm>
          <a:prstGeom prst="rect">
            <a:avLst/>
          </a:prstGeom>
        </p:spPr>
      </p:pic>
      <p:sp>
        <p:nvSpPr>
          <p:cNvPr id="13" name="Content Placeholder 12">
            <a:extLst>
              <a:ext uri="{FF2B5EF4-FFF2-40B4-BE49-F238E27FC236}">
                <a16:creationId xmlns:a16="http://schemas.microsoft.com/office/drawing/2014/main" id="{96BD65F7-03BD-4539-B403-0D9A1C161DBE}"/>
              </a:ext>
            </a:extLst>
          </p:cNvPr>
          <p:cNvSpPr>
            <a:spLocks noGrp="1"/>
          </p:cNvSpPr>
          <p:nvPr>
            <p:ph sz="quarter" idx="16"/>
          </p:nvPr>
        </p:nvSpPr>
        <p:spPr>
          <a:xfrm>
            <a:off x="6888480" y="1463040"/>
            <a:ext cx="4856480" cy="4946015"/>
          </a:xfrm>
        </p:spPr>
        <p:txBody>
          <a:bodyPr/>
          <a:lstStyle/>
          <a:p>
            <a:pPr>
              <a:spcBef>
                <a:spcPts val="1200"/>
              </a:spcBef>
            </a:pPr>
            <a:r>
              <a:rPr lang="en-US" dirty="0"/>
              <a:t>New tools for managing a portfolio of businesses</a:t>
            </a:r>
          </a:p>
          <a:p>
            <a:pPr lvl="1">
              <a:spcBef>
                <a:spcPts val="1200"/>
              </a:spcBef>
            </a:pPr>
            <a:r>
              <a:rPr lang="en-US" dirty="0"/>
              <a:t>Jump between business memberships via </a:t>
            </a:r>
            <a:r>
              <a:rPr lang="en-US" b="1" dirty="0">
                <a:solidFill>
                  <a:schemeClr val="bg1"/>
                </a:solidFill>
              </a:rPr>
              <a:t>BizLink 247 </a:t>
            </a:r>
          </a:p>
          <a:p>
            <a:pPr>
              <a:spcBef>
                <a:spcPts val="1200"/>
              </a:spcBef>
            </a:pPr>
            <a:r>
              <a:rPr lang="en-US" dirty="0"/>
              <a:t>New tools for members to manage their lives </a:t>
            </a:r>
            <a:r>
              <a:rPr lang="en-US" i="1" dirty="0"/>
              <a:t>and</a:t>
            </a:r>
            <a:r>
              <a:rPr lang="en-US" dirty="0"/>
              <a:t> their business</a:t>
            </a:r>
          </a:p>
          <a:p>
            <a:pPr lvl="1">
              <a:spcBef>
                <a:spcPts val="1200"/>
              </a:spcBef>
            </a:pPr>
            <a:r>
              <a:rPr lang="en-US" dirty="0"/>
              <a:t>Jump between and </a:t>
            </a:r>
            <a:r>
              <a:rPr lang="en-US" b="1" dirty="0">
                <a:solidFill>
                  <a:schemeClr val="bg1"/>
                </a:solidFill>
              </a:rPr>
              <a:t>It’s Me 247</a:t>
            </a:r>
            <a:r>
              <a:rPr lang="en-US" b="1" dirty="0"/>
              <a:t> </a:t>
            </a:r>
            <a:br>
              <a:rPr lang="en-US" b="1" dirty="0"/>
            </a:br>
            <a:r>
              <a:rPr lang="en-US" dirty="0"/>
              <a:t>and </a:t>
            </a:r>
            <a:r>
              <a:rPr lang="en-US" b="1" dirty="0">
                <a:solidFill>
                  <a:schemeClr val="bg1"/>
                </a:solidFill>
              </a:rPr>
              <a:t>MyBIZ</a:t>
            </a:r>
          </a:p>
          <a:p>
            <a:pPr>
              <a:spcBef>
                <a:spcPts val="1200"/>
              </a:spcBef>
            </a:pPr>
            <a:r>
              <a:rPr lang="en-US" dirty="0"/>
              <a:t>Other tweaks based on your early feedback</a:t>
            </a:r>
          </a:p>
          <a:p>
            <a:pPr>
              <a:spcBef>
                <a:spcPts val="1200"/>
              </a:spcBef>
            </a:pPr>
            <a:r>
              <a:rPr lang="en-US" dirty="0"/>
              <a:t>...and much, much more!</a:t>
            </a:r>
          </a:p>
          <a:p>
            <a:endParaRPr lang="en-US" dirty="0"/>
          </a:p>
        </p:txBody>
      </p:sp>
      <p:pic>
        <p:nvPicPr>
          <p:cNvPr id="16" name="Content Placeholder 15">
            <a:extLst>
              <a:ext uri="{FF2B5EF4-FFF2-40B4-BE49-F238E27FC236}">
                <a16:creationId xmlns:a16="http://schemas.microsoft.com/office/drawing/2014/main" id="{A29FD513-C7DC-4A86-A226-816D7AE6EBDB}"/>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t="26486" r="3997" b="19944"/>
          <a:stretch/>
        </p:blipFill>
        <p:spPr>
          <a:xfrm>
            <a:off x="7952356" y="4866639"/>
            <a:ext cx="1245678" cy="299721"/>
          </a:xfrm>
          <a:prstGeom prst="rect">
            <a:avLst/>
          </a:prstGeom>
        </p:spPr>
      </p:pic>
      <p:pic>
        <p:nvPicPr>
          <p:cNvPr id="17" name="Content Placeholder 26" descr="Text&#10;&#10;Description automatically generated">
            <a:extLst>
              <a:ext uri="{FF2B5EF4-FFF2-40B4-BE49-F238E27FC236}">
                <a16:creationId xmlns:a16="http://schemas.microsoft.com/office/drawing/2014/main" id="{A884DDAF-216F-4E63-AC46-2FD2326695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2729" y="2732996"/>
            <a:ext cx="1646097" cy="411524"/>
          </a:xfrm>
          <a:prstGeom prst="rect">
            <a:avLst/>
          </a:prstGeom>
        </p:spPr>
      </p:pic>
      <p:pic>
        <p:nvPicPr>
          <p:cNvPr id="18" name="Picture 17">
            <a:extLst>
              <a:ext uri="{FF2B5EF4-FFF2-40B4-BE49-F238E27FC236}">
                <a16:creationId xmlns:a16="http://schemas.microsoft.com/office/drawing/2014/main" id="{5F16228F-C0B5-4177-9378-5F22ED20ECD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696089" y="4535788"/>
            <a:ext cx="1205422" cy="422290"/>
          </a:xfrm>
          <a:prstGeom prst="rect">
            <a:avLst/>
          </a:prstGeom>
        </p:spPr>
      </p:pic>
    </p:spTree>
    <p:extLst>
      <p:ext uri="{BB962C8B-B14F-4D97-AF65-F5344CB8AC3E}">
        <p14:creationId xmlns:p14="http://schemas.microsoft.com/office/powerpoint/2010/main" val="1558931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6B67CEE-78B8-449E-A1D4-3D76A9E36D1D}"/>
              </a:ext>
            </a:extLst>
          </p:cNvPr>
          <p:cNvSpPr>
            <a:spLocks noGrp="1"/>
          </p:cNvSpPr>
          <p:nvPr>
            <p:ph sz="half" idx="1"/>
          </p:nvPr>
        </p:nvSpPr>
        <p:spPr>
          <a:xfrm>
            <a:off x="729574" y="1676410"/>
            <a:ext cx="5939674" cy="4495789"/>
          </a:xfrm>
        </p:spPr>
        <p:txBody>
          <a:bodyPr/>
          <a:lstStyle/>
          <a:p>
            <a:r>
              <a:rPr lang="en-US" dirty="0"/>
              <a:t>Integration to Magic-</a:t>
            </a:r>
            <a:r>
              <a:rPr lang="en-US" dirty="0" err="1"/>
              <a:t>Wrighter’s</a:t>
            </a:r>
            <a:r>
              <a:rPr lang="en-US" dirty="0"/>
              <a:t> </a:t>
            </a:r>
            <a:r>
              <a:rPr lang="en-US" dirty="0" err="1"/>
              <a:t>LoanPay</a:t>
            </a:r>
            <a:r>
              <a:rPr lang="en-US" dirty="0"/>
              <a:t> Express from online banking and the mobile app</a:t>
            </a:r>
          </a:p>
        </p:txBody>
      </p:sp>
      <p:sp>
        <p:nvSpPr>
          <p:cNvPr id="2" name="Content Placeholder 1">
            <a:extLst>
              <a:ext uri="{FF2B5EF4-FFF2-40B4-BE49-F238E27FC236}">
                <a16:creationId xmlns:a16="http://schemas.microsoft.com/office/drawing/2014/main" id="{362938DC-64ED-47A8-A708-09F5F54CC395}"/>
              </a:ext>
            </a:extLst>
          </p:cNvPr>
          <p:cNvSpPr>
            <a:spLocks noGrp="1"/>
          </p:cNvSpPr>
          <p:nvPr>
            <p:ph sz="half" idx="2"/>
          </p:nvPr>
        </p:nvSpPr>
        <p:spPr>
          <a:xfrm>
            <a:off x="6851097" y="2695073"/>
            <a:ext cx="4611329" cy="3477125"/>
          </a:xfrm>
        </p:spPr>
        <p:txBody>
          <a:bodyPr/>
          <a:lstStyle/>
          <a:p>
            <a:r>
              <a:rPr lang="en-US" dirty="0"/>
              <a:t>Everyone is trying to facilitate payment processes everywhere, for everybody</a:t>
            </a:r>
          </a:p>
          <a:p>
            <a:r>
              <a:rPr lang="en-US" dirty="0"/>
              <a:t>So we’re building payment processing into our channels as well</a:t>
            </a:r>
          </a:p>
        </p:txBody>
      </p:sp>
      <p:sp>
        <p:nvSpPr>
          <p:cNvPr id="4" name="Slide Number Placeholder 3">
            <a:extLst>
              <a:ext uri="{FF2B5EF4-FFF2-40B4-BE49-F238E27FC236}">
                <a16:creationId xmlns:a16="http://schemas.microsoft.com/office/drawing/2014/main" id="{52090962-A306-48A3-B130-5376116A955D}"/>
              </a:ext>
            </a:extLst>
          </p:cNvPr>
          <p:cNvSpPr>
            <a:spLocks noGrp="1"/>
          </p:cNvSpPr>
          <p:nvPr>
            <p:ph type="sldNum" sz="quarter" idx="12"/>
          </p:nvPr>
        </p:nvSpPr>
        <p:spPr/>
        <p:txBody>
          <a:bodyPr/>
          <a:lstStyle/>
          <a:p>
            <a:fld id="{E31375A4-56A4-47D6-9801-1991572033F7}" type="slidenum">
              <a:rPr lang="en-US" smtClean="0"/>
              <a:pPr/>
              <a:t>27</a:t>
            </a:fld>
            <a:endParaRPr lang="en-US" dirty="0"/>
          </a:p>
        </p:txBody>
      </p:sp>
      <p:sp>
        <p:nvSpPr>
          <p:cNvPr id="7" name="Title 6">
            <a:extLst>
              <a:ext uri="{FF2B5EF4-FFF2-40B4-BE49-F238E27FC236}">
                <a16:creationId xmlns:a16="http://schemas.microsoft.com/office/drawing/2014/main" id="{50F385CD-3FED-42BC-8B7E-2B4E606F50BC}"/>
              </a:ext>
            </a:extLst>
          </p:cNvPr>
          <p:cNvSpPr>
            <a:spLocks noGrp="1"/>
          </p:cNvSpPr>
          <p:nvPr>
            <p:ph type="title"/>
          </p:nvPr>
        </p:nvSpPr>
        <p:spPr/>
        <p:txBody>
          <a:bodyPr/>
          <a:lstStyle/>
          <a:p>
            <a:r>
              <a:rPr lang="en-US" dirty="0"/>
              <a:t>“Pay By Card” Module for</a:t>
            </a:r>
            <a:endParaRPr lang="en-US" dirty="0">
              <a:solidFill>
                <a:schemeClr val="bg1"/>
              </a:solidFill>
            </a:endParaRPr>
          </a:p>
        </p:txBody>
      </p:sp>
      <p:sp>
        <p:nvSpPr>
          <p:cNvPr id="5" name="Text Placeholder 4">
            <a:extLst>
              <a:ext uri="{FF2B5EF4-FFF2-40B4-BE49-F238E27FC236}">
                <a16:creationId xmlns:a16="http://schemas.microsoft.com/office/drawing/2014/main" id="{C85E72D8-50D7-426B-97AC-E36C9A4D571A}"/>
              </a:ext>
            </a:extLst>
          </p:cNvPr>
          <p:cNvSpPr>
            <a:spLocks noGrp="1"/>
          </p:cNvSpPr>
          <p:nvPr>
            <p:ph type="body" sz="quarter" idx="14"/>
          </p:nvPr>
        </p:nvSpPr>
        <p:spPr/>
        <p:txBody>
          <a:bodyPr/>
          <a:lstStyle/>
          <a:p>
            <a:r>
              <a:rPr lang="en-US" dirty="0"/>
              <a:t>6</a:t>
            </a:r>
          </a:p>
        </p:txBody>
      </p:sp>
      <p:pic>
        <p:nvPicPr>
          <p:cNvPr id="13" name="Picture 12">
            <a:extLst>
              <a:ext uri="{FF2B5EF4-FFF2-40B4-BE49-F238E27FC236}">
                <a16:creationId xmlns:a16="http://schemas.microsoft.com/office/drawing/2014/main" id="{38AE3EC0-61CD-4972-887E-B0118A2A5870}"/>
              </a:ext>
            </a:extLst>
          </p:cNvPr>
          <p:cNvPicPr>
            <a:picLocks noChangeAspect="1"/>
          </p:cNvPicPr>
          <p:nvPr/>
        </p:nvPicPr>
        <p:blipFill>
          <a:blip r:embed="rId3"/>
          <a:stretch>
            <a:fillRect/>
          </a:stretch>
        </p:blipFill>
        <p:spPr>
          <a:xfrm>
            <a:off x="545432" y="3114391"/>
            <a:ext cx="5530174" cy="3448334"/>
          </a:xfrm>
          <a:prstGeom prst="rect">
            <a:avLst/>
          </a:prstGeom>
          <a:ln>
            <a:noFill/>
          </a:ln>
          <a:effectLst>
            <a:outerShdw blurRad="190500" algn="tl" rotWithShape="0">
              <a:srgbClr val="000000">
                <a:alpha val="70000"/>
              </a:srgbClr>
            </a:outerShdw>
          </a:effectLst>
        </p:spPr>
      </p:pic>
      <p:sp>
        <p:nvSpPr>
          <p:cNvPr id="14" name="Speech Bubble: Rectangle with Corners Rounded 13">
            <a:extLst>
              <a:ext uri="{FF2B5EF4-FFF2-40B4-BE49-F238E27FC236}">
                <a16:creationId xmlns:a16="http://schemas.microsoft.com/office/drawing/2014/main" id="{AA4A372E-9EFB-4C15-B253-6BAD3714B6DF}"/>
              </a:ext>
            </a:extLst>
          </p:cNvPr>
          <p:cNvSpPr/>
          <p:nvPr/>
        </p:nvSpPr>
        <p:spPr>
          <a:xfrm>
            <a:off x="897444" y="3986819"/>
            <a:ext cx="1282046" cy="683570"/>
          </a:xfrm>
          <a:prstGeom prst="wedgeRoundRectCallout">
            <a:avLst>
              <a:gd name="adj1" fmla="val 70238"/>
              <a:gd name="adj2" fmla="val -100280"/>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solidFill>
                  <a:schemeClr val="bg1"/>
                </a:solidFill>
              </a:rPr>
              <a:t>Coming in 2022</a:t>
            </a:r>
          </a:p>
        </p:txBody>
      </p:sp>
      <p:pic>
        <p:nvPicPr>
          <p:cNvPr id="6" name="Picture 5" descr="Logo&#10;&#10;Description automatically generated">
            <a:extLst>
              <a:ext uri="{FF2B5EF4-FFF2-40B4-BE49-F238E27FC236}">
                <a16:creationId xmlns:a16="http://schemas.microsoft.com/office/drawing/2014/main" id="{A382477A-82D1-43CC-81B9-CB92DAFE2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1157" y="309268"/>
            <a:ext cx="2643299" cy="1079937"/>
          </a:xfrm>
          <a:prstGeom prst="rect">
            <a:avLst/>
          </a:prstGeom>
        </p:spPr>
      </p:pic>
    </p:spTree>
    <p:extLst>
      <p:ext uri="{BB962C8B-B14F-4D97-AF65-F5344CB8AC3E}">
        <p14:creationId xmlns:p14="http://schemas.microsoft.com/office/powerpoint/2010/main" val="3097899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012FCD-7AEC-4FD9-98D3-0B5072A58CA5}"/>
              </a:ext>
            </a:extLst>
          </p:cNvPr>
          <p:cNvPicPr>
            <a:picLocks noChangeAspect="1"/>
          </p:cNvPicPr>
          <p:nvPr/>
        </p:nvPicPr>
        <p:blipFill rotWithShape="1">
          <a:blip r:embed="rId3"/>
          <a:srcRect l="2953" t="3253" r="2423" b="2902"/>
          <a:stretch/>
        </p:blipFill>
        <p:spPr>
          <a:xfrm>
            <a:off x="6228850" y="4646833"/>
            <a:ext cx="2859380" cy="1699748"/>
          </a:xfrm>
          <a:prstGeom prst="rect">
            <a:avLst/>
          </a:prstGeom>
          <a:ln>
            <a:solidFill>
              <a:schemeClr val="bg2">
                <a:lumMod val="90000"/>
              </a:schemeClr>
            </a:solidFill>
          </a:ln>
        </p:spPr>
      </p:pic>
      <p:sp>
        <p:nvSpPr>
          <p:cNvPr id="4" name="Slide Number Placeholder 3">
            <a:extLst>
              <a:ext uri="{FF2B5EF4-FFF2-40B4-BE49-F238E27FC236}">
                <a16:creationId xmlns:a16="http://schemas.microsoft.com/office/drawing/2014/main" id="{8CC6D234-18C7-4BF8-9E71-C9E01785E9A6}"/>
              </a:ext>
            </a:extLst>
          </p:cNvPr>
          <p:cNvSpPr>
            <a:spLocks noGrp="1"/>
          </p:cNvSpPr>
          <p:nvPr>
            <p:ph type="sldNum" sz="quarter" idx="12"/>
          </p:nvPr>
        </p:nvSpPr>
        <p:spPr/>
        <p:txBody>
          <a:bodyPr/>
          <a:lstStyle/>
          <a:p>
            <a:fld id="{E31375A4-56A4-47D6-9801-1991572033F7}" type="slidenum">
              <a:rPr lang="en-US" smtClean="0"/>
              <a:t>28</a:t>
            </a:fld>
            <a:endParaRPr lang="en-US" dirty="0"/>
          </a:p>
        </p:txBody>
      </p:sp>
      <p:sp>
        <p:nvSpPr>
          <p:cNvPr id="9" name="Text Placeholder 8">
            <a:extLst>
              <a:ext uri="{FF2B5EF4-FFF2-40B4-BE49-F238E27FC236}">
                <a16:creationId xmlns:a16="http://schemas.microsoft.com/office/drawing/2014/main" id="{82B88EDC-26FC-40EE-8882-8268914E2598}"/>
              </a:ext>
            </a:extLst>
          </p:cNvPr>
          <p:cNvSpPr>
            <a:spLocks noGrp="1"/>
          </p:cNvSpPr>
          <p:nvPr>
            <p:ph type="body" sz="quarter" idx="13"/>
          </p:nvPr>
        </p:nvSpPr>
        <p:spPr/>
        <p:txBody>
          <a:bodyPr/>
          <a:lstStyle/>
          <a:p>
            <a:r>
              <a:rPr lang="en-US" dirty="0"/>
              <a:t>Projects we’re working on now</a:t>
            </a:r>
          </a:p>
        </p:txBody>
      </p:sp>
      <p:sp>
        <p:nvSpPr>
          <p:cNvPr id="2" name="Content Placeholder 1">
            <a:extLst>
              <a:ext uri="{FF2B5EF4-FFF2-40B4-BE49-F238E27FC236}">
                <a16:creationId xmlns:a16="http://schemas.microsoft.com/office/drawing/2014/main" id="{96600B3E-272D-42C4-B7E8-3EF8D69BE751}"/>
              </a:ext>
            </a:extLst>
          </p:cNvPr>
          <p:cNvSpPr>
            <a:spLocks noGrp="1"/>
          </p:cNvSpPr>
          <p:nvPr>
            <p:ph sz="quarter" idx="15"/>
          </p:nvPr>
        </p:nvSpPr>
        <p:spPr>
          <a:xfrm>
            <a:off x="1703343" y="1797050"/>
            <a:ext cx="4721088" cy="4683125"/>
          </a:xfrm>
        </p:spPr>
        <p:txBody>
          <a:bodyPr/>
          <a:lstStyle/>
          <a:p>
            <a:r>
              <a:rPr lang="en-US" dirty="0"/>
              <a:t>RDC Enrollment via CU*BASE</a:t>
            </a:r>
          </a:p>
          <a:p>
            <a:pPr lvl="1"/>
            <a:r>
              <a:rPr lang="en-US" dirty="0"/>
              <a:t>Auto-enrollment control...</a:t>
            </a:r>
            <a:br>
              <a:rPr lang="en-US" dirty="0"/>
            </a:br>
            <a:r>
              <a:rPr lang="en-US" dirty="0"/>
              <a:t>enroll and immediately make your first deposit</a:t>
            </a:r>
          </a:p>
          <a:p>
            <a:pPr lvl="1"/>
            <a:r>
              <a:rPr lang="en-US" dirty="0"/>
              <a:t>Direct CU control of daily limits</a:t>
            </a:r>
          </a:p>
          <a:p>
            <a:pPr lvl="1"/>
            <a:r>
              <a:rPr lang="en-US" dirty="0"/>
              <a:t>New enrollment analytics</a:t>
            </a:r>
          </a:p>
          <a:p>
            <a:r>
              <a:rPr lang="en-US" dirty="0"/>
              <a:t>Enhancements to the </a:t>
            </a:r>
            <a:br>
              <a:rPr lang="en-US" dirty="0"/>
            </a:br>
            <a:r>
              <a:rPr lang="en-US" dirty="0"/>
              <a:t>Card Controls app</a:t>
            </a:r>
          </a:p>
          <a:p>
            <a:pPr lvl="1"/>
            <a:r>
              <a:rPr lang="en-US" dirty="0"/>
              <a:t>Show transactions for a </a:t>
            </a:r>
            <a:br>
              <a:rPr lang="en-US" dirty="0"/>
            </a:br>
            <a:r>
              <a:rPr lang="en-US" dirty="0"/>
              <a:t>specific card only </a:t>
            </a:r>
          </a:p>
          <a:p>
            <a:pPr lvl="1"/>
            <a:r>
              <a:rPr lang="en-US" dirty="0"/>
              <a:t>Include pending </a:t>
            </a:r>
            <a:br>
              <a:rPr lang="en-US" dirty="0"/>
            </a:br>
            <a:r>
              <a:rPr lang="en-US" dirty="0"/>
              <a:t>transactions in the list</a:t>
            </a:r>
          </a:p>
        </p:txBody>
      </p:sp>
      <p:sp>
        <p:nvSpPr>
          <p:cNvPr id="14" name="Content Placeholder 13">
            <a:extLst>
              <a:ext uri="{FF2B5EF4-FFF2-40B4-BE49-F238E27FC236}">
                <a16:creationId xmlns:a16="http://schemas.microsoft.com/office/drawing/2014/main" id="{DCAC9B8F-83FF-4DD0-B37D-F9A99B0424B4}"/>
              </a:ext>
            </a:extLst>
          </p:cNvPr>
          <p:cNvSpPr>
            <a:spLocks noGrp="1"/>
          </p:cNvSpPr>
          <p:nvPr>
            <p:ph sz="quarter" idx="16"/>
          </p:nvPr>
        </p:nvSpPr>
        <p:spPr>
          <a:xfrm>
            <a:off x="6759712" y="1797049"/>
            <a:ext cx="5181555" cy="4683125"/>
          </a:xfrm>
        </p:spPr>
        <p:txBody>
          <a:bodyPr/>
          <a:lstStyle/>
          <a:p>
            <a:r>
              <a:rPr lang="en-US" dirty="0"/>
              <a:t>Loan widget </a:t>
            </a:r>
          </a:p>
          <a:p>
            <a:pPr lvl="1"/>
            <a:r>
              <a:rPr lang="en-US" dirty="0"/>
              <a:t>What do I owe? </a:t>
            </a:r>
          </a:p>
          <a:p>
            <a:pPr lvl="1"/>
            <a:r>
              <a:rPr lang="en-US" dirty="0"/>
              <a:t>Make a payment now!</a:t>
            </a:r>
          </a:p>
          <a:p>
            <a:r>
              <a:rPr lang="en-US" dirty="0"/>
              <a:t>Card widget </a:t>
            </a:r>
          </a:p>
          <a:p>
            <a:pPr lvl="1"/>
            <a:r>
              <a:rPr lang="en-US" dirty="0"/>
              <a:t>What’s my available credit?  </a:t>
            </a:r>
          </a:p>
          <a:p>
            <a:pPr lvl="1"/>
            <a:r>
              <a:rPr lang="en-US" dirty="0"/>
              <a:t>When’s my next payment?</a:t>
            </a:r>
          </a:p>
        </p:txBody>
      </p:sp>
      <p:sp>
        <p:nvSpPr>
          <p:cNvPr id="6" name="Title 5">
            <a:extLst>
              <a:ext uri="{FF2B5EF4-FFF2-40B4-BE49-F238E27FC236}">
                <a16:creationId xmlns:a16="http://schemas.microsoft.com/office/drawing/2014/main" id="{B08E3622-2B98-4CD4-8302-0BE23D23F223}"/>
              </a:ext>
            </a:extLst>
          </p:cNvPr>
          <p:cNvSpPr>
            <a:spLocks noGrp="1"/>
          </p:cNvSpPr>
          <p:nvPr>
            <p:ph type="title"/>
          </p:nvPr>
        </p:nvSpPr>
        <p:spPr/>
        <p:txBody>
          <a:bodyPr/>
          <a:lstStyle/>
          <a:p>
            <a:r>
              <a:rPr lang="en-US" dirty="0"/>
              <a:t>What’s Coming for the Mobile App?</a:t>
            </a:r>
          </a:p>
        </p:txBody>
      </p:sp>
      <p:pic>
        <p:nvPicPr>
          <p:cNvPr id="12" name="Content Placeholder 8" descr="Shape&#10;&#10;Description automatically generated with medium confidence">
            <a:extLst>
              <a:ext uri="{FF2B5EF4-FFF2-40B4-BE49-F238E27FC236}">
                <a16:creationId xmlns:a16="http://schemas.microsoft.com/office/drawing/2014/main" id="{53C8FCCC-4C0E-40BD-9F58-E19E99BFC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059" y="1281429"/>
            <a:ext cx="1696357" cy="727489"/>
          </a:xfrm>
          <a:prstGeom prst="rect">
            <a:avLst/>
          </a:prstGeom>
        </p:spPr>
      </p:pic>
      <p:pic>
        <p:nvPicPr>
          <p:cNvPr id="1026" name="Picture 2">
            <a:extLst>
              <a:ext uri="{FF2B5EF4-FFF2-40B4-BE49-F238E27FC236}">
                <a16:creationId xmlns:a16="http://schemas.microsoft.com/office/drawing/2014/main" id="{8E8CE430-B674-4F27-91E1-A3204013BA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27" t="63780" r="6349" b="12053"/>
          <a:stretch/>
        </p:blipFill>
        <p:spPr bwMode="auto">
          <a:xfrm>
            <a:off x="9196087" y="4646832"/>
            <a:ext cx="2924793" cy="1699749"/>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55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E97EF8-40D4-4D13-8982-C6D5B18B8278}"/>
              </a:ext>
            </a:extLst>
          </p:cNvPr>
          <p:cNvPicPr>
            <a:picLocks noChangeAspect="1"/>
          </p:cNvPicPr>
          <p:nvPr/>
        </p:nvPicPr>
        <p:blipFill>
          <a:blip r:embed="rId3"/>
          <a:stretch>
            <a:fillRect/>
          </a:stretch>
        </p:blipFill>
        <p:spPr>
          <a:xfrm>
            <a:off x="730250" y="3124200"/>
            <a:ext cx="4811112" cy="3178097"/>
          </a:xfrm>
          <a:prstGeom prst="rect">
            <a:avLst/>
          </a:prstGeom>
          <a:ln>
            <a:noFill/>
          </a:ln>
          <a:effectLst>
            <a:outerShdw blurRad="190500" algn="tl" rotWithShape="0">
              <a:srgbClr val="000000">
                <a:alpha val="70000"/>
              </a:srgbClr>
            </a:outerShdw>
          </a:effectLst>
        </p:spPr>
      </p:pic>
      <p:sp>
        <p:nvSpPr>
          <p:cNvPr id="2" name="Content Placeholder 1">
            <a:extLst>
              <a:ext uri="{FF2B5EF4-FFF2-40B4-BE49-F238E27FC236}">
                <a16:creationId xmlns:a16="http://schemas.microsoft.com/office/drawing/2014/main" id="{DBABAECF-7B90-4EBC-A319-29FD563BF117}"/>
              </a:ext>
            </a:extLst>
          </p:cNvPr>
          <p:cNvSpPr>
            <a:spLocks noGrp="1"/>
          </p:cNvSpPr>
          <p:nvPr>
            <p:ph sz="half" idx="1"/>
          </p:nvPr>
        </p:nvSpPr>
        <p:spPr/>
        <p:txBody>
          <a:bodyPr/>
          <a:lstStyle/>
          <a:p>
            <a:r>
              <a:rPr lang="en-US" dirty="0"/>
              <a:t>Going live as a CU user tool – how will this change your world?</a:t>
            </a:r>
          </a:p>
        </p:txBody>
      </p:sp>
      <p:sp>
        <p:nvSpPr>
          <p:cNvPr id="16" name="Content Placeholder 15">
            <a:extLst>
              <a:ext uri="{FF2B5EF4-FFF2-40B4-BE49-F238E27FC236}">
                <a16:creationId xmlns:a16="http://schemas.microsoft.com/office/drawing/2014/main" id="{0A0B1318-FE9D-41CE-A086-CE9E6E388D52}"/>
              </a:ext>
            </a:extLst>
          </p:cNvPr>
          <p:cNvSpPr>
            <a:spLocks noGrp="1"/>
          </p:cNvSpPr>
          <p:nvPr>
            <p:ph sz="half" idx="2"/>
          </p:nvPr>
        </p:nvSpPr>
        <p:spPr/>
        <p:txBody>
          <a:bodyPr/>
          <a:lstStyle/>
          <a:p>
            <a:r>
              <a:rPr lang="en-US" sz="2400" dirty="0"/>
              <a:t>You’ve always asked for </a:t>
            </a:r>
            <a:r>
              <a:rPr lang="en-US" sz="2400"/>
              <a:t>the </a:t>
            </a:r>
            <a:br>
              <a:rPr lang="en-US" sz="2400"/>
            </a:br>
            <a:r>
              <a:rPr lang="en-US" sz="2400"/>
              <a:t>power </a:t>
            </a:r>
            <a:r>
              <a:rPr lang="en-US" sz="2400" dirty="0"/>
              <a:t>to manage the member </a:t>
            </a:r>
            <a:r>
              <a:rPr lang="en-US" sz="2400"/>
              <a:t>experience...what </a:t>
            </a:r>
            <a:r>
              <a:rPr lang="en-US" sz="2400" dirty="0"/>
              <a:t>will you do with it, now that you have it?</a:t>
            </a:r>
          </a:p>
          <a:p>
            <a:r>
              <a:rPr lang="en-US" sz="2400" dirty="0"/>
              <a:t>Staff a team that can use it, contract with a vendor to use it, and understand how your power is growing</a:t>
            </a:r>
          </a:p>
        </p:txBody>
      </p:sp>
      <p:sp>
        <p:nvSpPr>
          <p:cNvPr id="4" name="Slide Number Placeholder 3">
            <a:extLst>
              <a:ext uri="{FF2B5EF4-FFF2-40B4-BE49-F238E27FC236}">
                <a16:creationId xmlns:a16="http://schemas.microsoft.com/office/drawing/2014/main" id="{52090962-A306-48A3-B130-5376116A955D}"/>
              </a:ext>
            </a:extLst>
          </p:cNvPr>
          <p:cNvSpPr>
            <a:spLocks noGrp="1"/>
          </p:cNvSpPr>
          <p:nvPr>
            <p:ph type="sldNum" sz="quarter" idx="12"/>
          </p:nvPr>
        </p:nvSpPr>
        <p:spPr/>
        <p:txBody>
          <a:bodyPr/>
          <a:lstStyle/>
          <a:p>
            <a:fld id="{E31375A4-56A4-47D6-9801-1991572033F7}" type="slidenum">
              <a:rPr lang="en-US" smtClean="0"/>
              <a:pPr/>
              <a:t>29</a:t>
            </a:fld>
            <a:endParaRPr lang="en-US" dirty="0"/>
          </a:p>
        </p:txBody>
      </p:sp>
      <p:sp>
        <p:nvSpPr>
          <p:cNvPr id="6" name="Text Placeholder 5">
            <a:extLst>
              <a:ext uri="{FF2B5EF4-FFF2-40B4-BE49-F238E27FC236}">
                <a16:creationId xmlns:a16="http://schemas.microsoft.com/office/drawing/2014/main" id="{F0439F20-832A-496E-ACF9-CF847122CC0B}"/>
              </a:ext>
            </a:extLst>
          </p:cNvPr>
          <p:cNvSpPr>
            <a:spLocks noGrp="1"/>
          </p:cNvSpPr>
          <p:nvPr>
            <p:ph type="body" sz="quarter" idx="13"/>
          </p:nvPr>
        </p:nvSpPr>
        <p:spPr/>
        <p:txBody>
          <a:bodyPr/>
          <a:lstStyle/>
          <a:p>
            <a:r>
              <a:rPr lang="en-US" dirty="0"/>
              <a:t>The most powerful content management system we’ve ever produced</a:t>
            </a:r>
          </a:p>
        </p:txBody>
      </p:sp>
      <p:sp>
        <p:nvSpPr>
          <p:cNvPr id="7" name="Title 6">
            <a:extLst>
              <a:ext uri="{FF2B5EF4-FFF2-40B4-BE49-F238E27FC236}">
                <a16:creationId xmlns:a16="http://schemas.microsoft.com/office/drawing/2014/main" id="{50F385CD-3FED-42BC-8B7E-2B4E606F50BC}"/>
              </a:ext>
            </a:extLst>
          </p:cNvPr>
          <p:cNvSpPr>
            <a:spLocks noGrp="1"/>
          </p:cNvSpPr>
          <p:nvPr>
            <p:ph type="title"/>
          </p:nvPr>
        </p:nvSpPr>
        <p:spPr/>
        <p:txBody>
          <a:bodyPr/>
          <a:lstStyle/>
          <a:p>
            <a:r>
              <a:rPr lang="en-US" dirty="0"/>
              <a:t>CU*Publisher </a:t>
            </a:r>
          </a:p>
        </p:txBody>
      </p:sp>
      <p:sp>
        <p:nvSpPr>
          <p:cNvPr id="3" name="Text Placeholder 2">
            <a:extLst>
              <a:ext uri="{FF2B5EF4-FFF2-40B4-BE49-F238E27FC236}">
                <a16:creationId xmlns:a16="http://schemas.microsoft.com/office/drawing/2014/main" id="{30176418-06C9-496F-8D18-C41AE45BCAE1}"/>
              </a:ext>
            </a:extLst>
          </p:cNvPr>
          <p:cNvSpPr>
            <a:spLocks noGrp="1"/>
          </p:cNvSpPr>
          <p:nvPr>
            <p:ph type="body" sz="quarter" idx="14"/>
          </p:nvPr>
        </p:nvSpPr>
        <p:spPr/>
        <p:txBody>
          <a:bodyPr/>
          <a:lstStyle/>
          <a:p>
            <a:r>
              <a:rPr lang="en-US" dirty="0"/>
              <a:t>7</a:t>
            </a:r>
          </a:p>
        </p:txBody>
      </p:sp>
      <p:pic>
        <p:nvPicPr>
          <p:cNvPr id="9" name="Picture 8" descr="Graphical user interface, text, application&#10;&#10;Description automatically generated">
            <a:extLst>
              <a:ext uri="{FF2B5EF4-FFF2-40B4-BE49-F238E27FC236}">
                <a16:creationId xmlns:a16="http://schemas.microsoft.com/office/drawing/2014/main" id="{7746DA2C-8EF4-4DEB-8216-7427C4F4C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8959" y="4561743"/>
            <a:ext cx="981306" cy="2125493"/>
          </a:xfrm>
          <a:prstGeom prst="rect">
            <a:avLst/>
          </a:prstGeom>
          <a:ln>
            <a:noFill/>
          </a:ln>
          <a:effectLst>
            <a:outerShdw blurRad="190500" algn="tl" rotWithShape="0">
              <a:srgbClr val="000000">
                <a:alpha val="70000"/>
              </a:srgbClr>
            </a:outerShdw>
          </a:effectLst>
        </p:spPr>
      </p:pic>
      <p:pic>
        <p:nvPicPr>
          <p:cNvPr id="10" name="Picture 9" descr="Graphical user interface, text, application&#10;&#10;Description automatically generated">
            <a:extLst>
              <a:ext uri="{FF2B5EF4-FFF2-40B4-BE49-F238E27FC236}">
                <a16:creationId xmlns:a16="http://schemas.microsoft.com/office/drawing/2014/main" id="{7A63B440-F829-466D-AA8F-B15492576C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3082" y="4722400"/>
            <a:ext cx="981306" cy="2125493"/>
          </a:xfrm>
          <a:prstGeom prst="rect">
            <a:avLst/>
          </a:prstGeom>
          <a:ln>
            <a:noFill/>
          </a:ln>
          <a:effectLst>
            <a:outerShdw blurRad="190500" algn="tl" rotWithShape="0">
              <a:srgbClr val="000000">
                <a:alpha val="70000"/>
              </a:srgbClr>
            </a:outerShdw>
          </a:effectLst>
        </p:spPr>
      </p:pic>
      <p:pic>
        <p:nvPicPr>
          <p:cNvPr id="12" name="Picture 11" descr="A screenshot of a phone&#10;&#10;Description automatically generated with medium confidence">
            <a:extLst>
              <a:ext uri="{FF2B5EF4-FFF2-40B4-BE49-F238E27FC236}">
                <a16:creationId xmlns:a16="http://schemas.microsoft.com/office/drawing/2014/main" id="{67DEEA87-09F5-4EB8-8B9B-074B226241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086" y="5023621"/>
            <a:ext cx="981306" cy="2125493"/>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D76EA316-DF76-45ED-BEF8-11502986AD97}"/>
              </a:ext>
            </a:extLst>
          </p:cNvPr>
          <p:cNvSpPr txBox="1"/>
          <p:nvPr/>
        </p:nvSpPr>
        <p:spPr>
          <a:xfrm>
            <a:off x="4978434" y="6242668"/>
            <a:ext cx="6097464" cy="461665"/>
          </a:xfrm>
          <a:prstGeom prst="rect">
            <a:avLst/>
          </a:prstGeom>
          <a:solidFill>
            <a:schemeClr val="accent3"/>
          </a:solidFill>
        </p:spPr>
        <p:txBody>
          <a:bodyPr wrap="square">
            <a:spAutoFit/>
          </a:bodyPr>
          <a:lstStyle/>
          <a:p>
            <a:pPr algn="ctr"/>
            <a:r>
              <a:rPr lang="en-US" sz="2400" dirty="0">
                <a:solidFill>
                  <a:schemeClr val="bg1"/>
                </a:solidFill>
              </a:rPr>
              <a:t>store.cuanswers.com/store/</a:t>
            </a:r>
            <a:r>
              <a:rPr lang="en-US" sz="2400" dirty="0" err="1">
                <a:solidFill>
                  <a:schemeClr val="bg1"/>
                </a:solidFill>
              </a:rPr>
              <a:t>irsc</a:t>
            </a:r>
            <a:endParaRPr lang="en-US" sz="2400" dirty="0">
              <a:solidFill>
                <a:schemeClr val="bg1"/>
              </a:solidFill>
            </a:endParaRPr>
          </a:p>
        </p:txBody>
      </p:sp>
    </p:spTree>
    <p:extLst>
      <p:ext uri="{BB962C8B-B14F-4D97-AF65-F5344CB8AC3E}">
        <p14:creationId xmlns:p14="http://schemas.microsoft.com/office/powerpoint/2010/main" val="31314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52B40E-179A-4D81-8D54-272514352B28}"/>
              </a:ext>
            </a:extLst>
          </p:cNvPr>
          <p:cNvSpPr>
            <a:spLocks noGrp="1"/>
          </p:cNvSpPr>
          <p:nvPr>
            <p:ph type="ctrTitle"/>
          </p:nvPr>
        </p:nvSpPr>
        <p:spPr/>
        <p:txBody>
          <a:bodyPr/>
          <a:lstStyle/>
          <a:p>
            <a:r>
              <a:rPr lang="en-US" sz="4400" dirty="0"/>
              <a:t>Randy’s Dozen</a:t>
            </a:r>
            <a:br>
              <a:rPr lang="en-US" sz="5400" dirty="0"/>
            </a:br>
            <a:r>
              <a:rPr lang="en-US" sz="8800" dirty="0"/>
              <a:t>Tools You Should Be Using Now</a:t>
            </a:r>
          </a:p>
        </p:txBody>
      </p:sp>
    </p:spTree>
    <p:extLst>
      <p:ext uri="{BB962C8B-B14F-4D97-AF65-F5344CB8AC3E}">
        <p14:creationId xmlns:p14="http://schemas.microsoft.com/office/powerpoint/2010/main" val="84319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76524B-84BE-4892-8FD9-487CDBD6403B}"/>
              </a:ext>
            </a:extLst>
          </p:cNvPr>
          <p:cNvPicPr>
            <a:picLocks noChangeAspect="1"/>
          </p:cNvPicPr>
          <p:nvPr/>
        </p:nvPicPr>
        <p:blipFill rotWithShape="1">
          <a:blip r:embed="rId3"/>
          <a:srcRect b="19144"/>
          <a:stretch/>
        </p:blipFill>
        <p:spPr>
          <a:xfrm>
            <a:off x="528784" y="3083545"/>
            <a:ext cx="4812119" cy="3774456"/>
          </a:xfrm>
          <a:prstGeom prst="rect">
            <a:avLst/>
          </a:prstGeom>
          <a:ln>
            <a:noFill/>
          </a:ln>
          <a:effectLst>
            <a:outerShdw blurRad="190500" algn="tl" rotWithShape="0">
              <a:srgbClr val="000000">
                <a:alpha val="70000"/>
              </a:srgbClr>
            </a:outerShdw>
          </a:effectLst>
        </p:spPr>
      </p:pic>
      <p:sp>
        <p:nvSpPr>
          <p:cNvPr id="4" name="Content Placeholder 3">
            <a:extLst>
              <a:ext uri="{FF2B5EF4-FFF2-40B4-BE49-F238E27FC236}">
                <a16:creationId xmlns:a16="http://schemas.microsoft.com/office/drawing/2014/main" id="{A87FC558-A5AE-4352-AA51-B3303248D5F0}"/>
              </a:ext>
            </a:extLst>
          </p:cNvPr>
          <p:cNvSpPr>
            <a:spLocks noGrp="1"/>
          </p:cNvSpPr>
          <p:nvPr>
            <p:ph sz="half" idx="1"/>
          </p:nvPr>
        </p:nvSpPr>
        <p:spPr/>
        <p:txBody>
          <a:bodyPr/>
          <a:lstStyle/>
          <a:p>
            <a:r>
              <a:rPr lang="en-US" sz="2400" dirty="0">
                <a:effectLst/>
                <a:latin typeface="Calibri" panose="020F0502020204030204" pitchFamily="34" charset="0"/>
                <a:ea typeface="Calibri" panose="020F0502020204030204" pitchFamily="34" charset="0"/>
              </a:rPr>
              <a:t>The BizLink Advisory Board is driving 5 tactical development projects at a time</a:t>
            </a:r>
          </a:p>
        </p:txBody>
      </p:sp>
      <p:sp>
        <p:nvSpPr>
          <p:cNvPr id="5" name="Content Placeholder 4">
            <a:extLst>
              <a:ext uri="{FF2B5EF4-FFF2-40B4-BE49-F238E27FC236}">
                <a16:creationId xmlns:a16="http://schemas.microsoft.com/office/drawing/2014/main" id="{FD429DA0-1982-42A9-B7EC-BCFC6D56D983}"/>
              </a:ext>
            </a:extLst>
          </p:cNvPr>
          <p:cNvSpPr>
            <a:spLocks noGrp="1"/>
          </p:cNvSpPr>
          <p:nvPr>
            <p:ph sz="half" idx="2"/>
          </p:nvPr>
        </p:nvSpPr>
        <p:spPr>
          <a:xfrm>
            <a:off x="6851098" y="2695073"/>
            <a:ext cx="5188502" cy="3477125"/>
          </a:xfrm>
        </p:spPr>
        <p:txBody>
          <a:bodyPr/>
          <a:lstStyle/>
          <a:p>
            <a:r>
              <a:rPr lang="en-US" dirty="0"/>
              <a:t>CUs with business programs — and goals to be a comprehensive CU for business members — are leading the way</a:t>
            </a:r>
          </a:p>
          <a:p>
            <a:r>
              <a:rPr lang="en-US" dirty="0"/>
              <a:t>Should our CUSO help CUs with the goals to have a business program, or just the tools?</a:t>
            </a:r>
          </a:p>
        </p:txBody>
      </p:sp>
      <p:sp>
        <p:nvSpPr>
          <p:cNvPr id="2" name="Slide Number Placeholder 1">
            <a:extLst>
              <a:ext uri="{FF2B5EF4-FFF2-40B4-BE49-F238E27FC236}">
                <a16:creationId xmlns:a16="http://schemas.microsoft.com/office/drawing/2014/main" id="{89F1EE90-0D90-40BE-B595-704CE5164B72}"/>
              </a:ext>
            </a:extLst>
          </p:cNvPr>
          <p:cNvSpPr>
            <a:spLocks noGrp="1"/>
          </p:cNvSpPr>
          <p:nvPr>
            <p:ph type="sldNum" sz="quarter" idx="12"/>
          </p:nvPr>
        </p:nvSpPr>
        <p:spPr/>
        <p:txBody>
          <a:bodyPr/>
          <a:lstStyle/>
          <a:p>
            <a:fld id="{E31375A4-56A4-47D6-9801-1991572033F7}" type="slidenum">
              <a:rPr lang="en-US" smtClean="0"/>
              <a:t>30</a:t>
            </a:fld>
            <a:endParaRPr lang="en-US" dirty="0"/>
          </a:p>
        </p:txBody>
      </p:sp>
      <p:sp>
        <p:nvSpPr>
          <p:cNvPr id="6" name="Text Placeholder 5">
            <a:extLst>
              <a:ext uri="{FF2B5EF4-FFF2-40B4-BE49-F238E27FC236}">
                <a16:creationId xmlns:a16="http://schemas.microsoft.com/office/drawing/2014/main" id="{FC297A77-1784-4897-81C8-208C9B82C1B3}"/>
              </a:ext>
            </a:extLst>
          </p:cNvPr>
          <p:cNvSpPr>
            <a:spLocks noGrp="1"/>
          </p:cNvSpPr>
          <p:nvPr>
            <p:ph type="body" sz="quarter" idx="13"/>
          </p:nvPr>
        </p:nvSpPr>
        <p:spPr/>
        <p:txBody>
          <a:bodyPr/>
          <a:lstStyle/>
          <a:p>
            <a:r>
              <a:rPr lang="en-US" dirty="0"/>
              <a:t>Helping you launch a business department at your credit union </a:t>
            </a:r>
          </a:p>
        </p:txBody>
      </p:sp>
      <p:sp>
        <p:nvSpPr>
          <p:cNvPr id="3" name="Title 2">
            <a:extLst>
              <a:ext uri="{FF2B5EF4-FFF2-40B4-BE49-F238E27FC236}">
                <a16:creationId xmlns:a16="http://schemas.microsoft.com/office/drawing/2014/main" id="{5CC4B142-CEDF-440D-8219-B12ABE8CC190}"/>
              </a:ext>
            </a:extLst>
          </p:cNvPr>
          <p:cNvSpPr>
            <a:spLocks noGrp="1"/>
          </p:cNvSpPr>
          <p:nvPr>
            <p:ph type="title"/>
          </p:nvPr>
        </p:nvSpPr>
        <p:spPr>
          <a:xfrm>
            <a:off x="2032908" y="295858"/>
            <a:ext cx="9529172" cy="911962"/>
          </a:xfrm>
        </p:spPr>
        <p:txBody>
          <a:bodyPr/>
          <a:lstStyle/>
          <a:p>
            <a:r>
              <a:rPr lang="en-US" dirty="0"/>
              <a:t>BizLink: Solutions for Business Members</a:t>
            </a:r>
          </a:p>
        </p:txBody>
      </p:sp>
      <p:sp>
        <p:nvSpPr>
          <p:cNvPr id="7" name="Text Placeholder 6">
            <a:extLst>
              <a:ext uri="{FF2B5EF4-FFF2-40B4-BE49-F238E27FC236}">
                <a16:creationId xmlns:a16="http://schemas.microsoft.com/office/drawing/2014/main" id="{7D04D3A2-9487-45AF-ABBB-149465B86FB5}"/>
              </a:ext>
            </a:extLst>
          </p:cNvPr>
          <p:cNvSpPr>
            <a:spLocks noGrp="1"/>
          </p:cNvSpPr>
          <p:nvPr>
            <p:ph type="body" sz="quarter" idx="14"/>
          </p:nvPr>
        </p:nvSpPr>
        <p:spPr/>
        <p:txBody>
          <a:bodyPr/>
          <a:lstStyle/>
          <a:p>
            <a:r>
              <a:rPr lang="en-US" dirty="0"/>
              <a:t>8</a:t>
            </a:r>
          </a:p>
        </p:txBody>
      </p:sp>
      <p:sp>
        <p:nvSpPr>
          <p:cNvPr id="13" name="TextBox 12">
            <a:extLst>
              <a:ext uri="{FF2B5EF4-FFF2-40B4-BE49-F238E27FC236}">
                <a16:creationId xmlns:a16="http://schemas.microsoft.com/office/drawing/2014/main" id="{726E9B93-58B3-42DA-A622-C50C42A2A4B1}"/>
              </a:ext>
            </a:extLst>
          </p:cNvPr>
          <p:cNvSpPr txBox="1"/>
          <p:nvPr/>
        </p:nvSpPr>
        <p:spPr>
          <a:xfrm>
            <a:off x="3364396" y="6231831"/>
            <a:ext cx="5463209" cy="523220"/>
          </a:xfrm>
          <a:prstGeom prst="rect">
            <a:avLst/>
          </a:prstGeom>
          <a:solidFill>
            <a:schemeClr val="accent3"/>
          </a:solidFill>
        </p:spPr>
        <p:txBody>
          <a:bodyPr wrap="square">
            <a:spAutoFit/>
          </a:bodyPr>
          <a:lstStyle/>
          <a:p>
            <a:pPr algn="ctr"/>
            <a:r>
              <a:rPr lang="en-US" sz="2800" dirty="0">
                <a:solidFill>
                  <a:schemeClr val="bg1"/>
                </a:solidFill>
              </a:rPr>
              <a:t>cuanswers.com/solutions/</a:t>
            </a:r>
            <a:r>
              <a:rPr lang="en-US" sz="2800" dirty="0" err="1">
                <a:solidFill>
                  <a:schemeClr val="bg1"/>
                </a:solidFill>
              </a:rPr>
              <a:t>bizlink</a:t>
            </a:r>
            <a:endParaRPr lang="en-US" sz="2800" dirty="0">
              <a:solidFill>
                <a:schemeClr val="bg1"/>
              </a:solidFill>
            </a:endParaRPr>
          </a:p>
        </p:txBody>
      </p:sp>
    </p:spTree>
    <p:extLst>
      <p:ext uri="{BB962C8B-B14F-4D97-AF65-F5344CB8AC3E}">
        <p14:creationId xmlns:p14="http://schemas.microsoft.com/office/powerpoint/2010/main" val="258084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8F59C51-0848-4035-81ED-6CF03DC7D056}"/>
              </a:ext>
            </a:extLst>
          </p:cNvPr>
          <p:cNvSpPr txBox="1"/>
          <p:nvPr/>
        </p:nvSpPr>
        <p:spPr>
          <a:xfrm>
            <a:off x="9335298" y="2819480"/>
            <a:ext cx="1667982" cy="369332"/>
          </a:xfrm>
          <a:prstGeom prst="rect">
            <a:avLst/>
          </a:prstGeom>
          <a:noFill/>
        </p:spPr>
        <p:txBody>
          <a:bodyPr wrap="square" rtlCol="0">
            <a:spAutoFit/>
          </a:bodyPr>
          <a:lstStyle/>
          <a:p>
            <a:r>
              <a:rPr lang="en-US" dirty="0" err="1">
                <a:solidFill>
                  <a:schemeClr val="bg1"/>
                </a:solidFill>
              </a:rPr>
              <a:t>MaxEarnings</a:t>
            </a:r>
            <a:endParaRPr lang="en-US" dirty="0">
              <a:solidFill>
                <a:schemeClr val="bg1"/>
              </a:solidFill>
            </a:endParaRPr>
          </a:p>
        </p:txBody>
      </p:sp>
      <p:pic>
        <p:nvPicPr>
          <p:cNvPr id="21" name="Picture 20">
            <a:extLst>
              <a:ext uri="{FF2B5EF4-FFF2-40B4-BE49-F238E27FC236}">
                <a16:creationId xmlns:a16="http://schemas.microsoft.com/office/drawing/2014/main" id="{DC483538-6D40-4A88-8C33-B820AFA40C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47593" y="2576781"/>
            <a:ext cx="4337946" cy="867589"/>
          </a:xfrm>
          <a:prstGeom prst="rect">
            <a:avLst/>
          </a:prstGeom>
        </p:spPr>
      </p:pic>
      <p:sp>
        <p:nvSpPr>
          <p:cNvPr id="4" name="Slide Number Placeholder 3">
            <a:extLst>
              <a:ext uri="{FF2B5EF4-FFF2-40B4-BE49-F238E27FC236}">
                <a16:creationId xmlns:a16="http://schemas.microsoft.com/office/drawing/2014/main" id="{4536F78A-3CCA-4AA8-AA6A-814CFBBC8A08}"/>
              </a:ext>
            </a:extLst>
          </p:cNvPr>
          <p:cNvSpPr>
            <a:spLocks noGrp="1"/>
          </p:cNvSpPr>
          <p:nvPr>
            <p:ph type="sldNum" sz="quarter" idx="12"/>
          </p:nvPr>
        </p:nvSpPr>
        <p:spPr/>
        <p:txBody>
          <a:bodyPr/>
          <a:lstStyle/>
          <a:p>
            <a:fld id="{E31375A4-56A4-47D6-9801-1991572033F7}" type="slidenum">
              <a:rPr lang="en-US" smtClean="0"/>
              <a:t>31</a:t>
            </a:fld>
            <a:endParaRPr lang="en-US" dirty="0"/>
          </a:p>
        </p:txBody>
      </p:sp>
      <p:sp>
        <p:nvSpPr>
          <p:cNvPr id="17" name="Text Placeholder 16">
            <a:extLst>
              <a:ext uri="{FF2B5EF4-FFF2-40B4-BE49-F238E27FC236}">
                <a16:creationId xmlns:a16="http://schemas.microsoft.com/office/drawing/2014/main" id="{A3CE481D-C3E5-41B3-BDC7-28487DE4FDDB}"/>
              </a:ext>
            </a:extLst>
          </p:cNvPr>
          <p:cNvSpPr>
            <a:spLocks noGrp="1"/>
          </p:cNvSpPr>
          <p:nvPr>
            <p:ph type="body" sz="quarter" idx="13"/>
          </p:nvPr>
        </p:nvSpPr>
        <p:spPr/>
        <p:txBody>
          <a:bodyPr/>
          <a:lstStyle/>
          <a:p>
            <a:r>
              <a:rPr lang="en-US" dirty="0"/>
              <a:t>Helping business members maximize their earnings on operational accounts</a:t>
            </a:r>
          </a:p>
        </p:txBody>
      </p:sp>
      <p:sp>
        <p:nvSpPr>
          <p:cNvPr id="2" name="Content Placeholder 1">
            <a:extLst>
              <a:ext uri="{FF2B5EF4-FFF2-40B4-BE49-F238E27FC236}">
                <a16:creationId xmlns:a16="http://schemas.microsoft.com/office/drawing/2014/main" id="{FF7D0EC6-1946-4DBE-9B85-C52B10353F18}"/>
              </a:ext>
            </a:extLst>
          </p:cNvPr>
          <p:cNvSpPr>
            <a:spLocks noGrp="1"/>
          </p:cNvSpPr>
          <p:nvPr>
            <p:ph sz="quarter" idx="15"/>
          </p:nvPr>
        </p:nvSpPr>
        <p:spPr>
          <a:xfrm>
            <a:off x="1703343" y="1797050"/>
            <a:ext cx="5374465" cy="4683125"/>
          </a:xfrm>
        </p:spPr>
        <p:txBody>
          <a:bodyPr/>
          <a:lstStyle/>
          <a:p>
            <a:r>
              <a:rPr lang="en-US" dirty="0"/>
              <a:t>Daily sweep from operational to investment account...just in time to accrue dividends</a:t>
            </a:r>
          </a:p>
          <a:p>
            <a:pPr lvl="1"/>
            <a:r>
              <a:rPr lang="en-US" dirty="0"/>
              <a:t>Leave the funds there or sweep them back again, ready for the next day’s business</a:t>
            </a:r>
          </a:p>
          <a:p>
            <a:r>
              <a:rPr lang="en-US" dirty="0"/>
              <a:t>Flexible monthly fees, custom for each business relationship</a:t>
            </a:r>
          </a:p>
        </p:txBody>
      </p:sp>
      <p:sp>
        <p:nvSpPr>
          <p:cNvPr id="5" name="Text Placeholder 4">
            <a:extLst>
              <a:ext uri="{FF2B5EF4-FFF2-40B4-BE49-F238E27FC236}">
                <a16:creationId xmlns:a16="http://schemas.microsoft.com/office/drawing/2014/main" id="{3B58E03A-A09A-4D00-BED6-BCBE840E18DC}"/>
              </a:ext>
            </a:extLst>
          </p:cNvPr>
          <p:cNvSpPr>
            <a:spLocks noGrp="1"/>
          </p:cNvSpPr>
          <p:nvPr>
            <p:ph type="body" sz="quarter" idx="14"/>
          </p:nvPr>
        </p:nvSpPr>
        <p:spPr/>
        <p:txBody>
          <a:bodyPr/>
          <a:lstStyle/>
          <a:p>
            <a:r>
              <a:rPr lang="en-US" dirty="0"/>
              <a:t>8</a:t>
            </a:r>
          </a:p>
        </p:txBody>
      </p:sp>
      <p:sp>
        <p:nvSpPr>
          <p:cNvPr id="7" name="Title 6">
            <a:extLst>
              <a:ext uri="{FF2B5EF4-FFF2-40B4-BE49-F238E27FC236}">
                <a16:creationId xmlns:a16="http://schemas.microsoft.com/office/drawing/2014/main" id="{4284B2C2-13E7-4A0E-A175-D599F411BF38}"/>
              </a:ext>
            </a:extLst>
          </p:cNvPr>
          <p:cNvSpPr>
            <a:spLocks noGrp="1"/>
          </p:cNvSpPr>
          <p:nvPr>
            <p:ph type="title"/>
          </p:nvPr>
        </p:nvSpPr>
        <p:spPr/>
        <p:txBody>
          <a:bodyPr/>
          <a:lstStyle/>
          <a:p>
            <a:r>
              <a:rPr lang="en-US" sz="2000" dirty="0"/>
              <a:t>BizLink Advisory Board Tactical Initiative:</a:t>
            </a:r>
            <a:br>
              <a:rPr lang="en-US" sz="2800" dirty="0"/>
            </a:br>
            <a:r>
              <a:rPr lang="en-US" dirty="0"/>
              <a:t>Business Sweep Accounts</a:t>
            </a:r>
          </a:p>
        </p:txBody>
      </p:sp>
      <p:sp>
        <p:nvSpPr>
          <p:cNvPr id="11" name="TextBox 10">
            <a:extLst>
              <a:ext uri="{FF2B5EF4-FFF2-40B4-BE49-F238E27FC236}">
                <a16:creationId xmlns:a16="http://schemas.microsoft.com/office/drawing/2014/main" id="{2594765F-8D5D-459F-8336-42493F97B76E}"/>
              </a:ext>
            </a:extLst>
          </p:cNvPr>
          <p:cNvSpPr txBox="1"/>
          <p:nvPr/>
        </p:nvSpPr>
        <p:spPr>
          <a:xfrm>
            <a:off x="9143939" y="3737063"/>
            <a:ext cx="2641600" cy="307777"/>
          </a:xfrm>
          <a:prstGeom prst="rect">
            <a:avLst/>
          </a:prstGeom>
          <a:noFill/>
        </p:spPr>
        <p:txBody>
          <a:bodyPr wrap="square" rtlCol="0">
            <a:spAutoFit/>
          </a:bodyPr>
          <a:lstStyle/>
          <a:p>
            <a:pPr algn="r"/>
            <a:r>
              <a:rPr lang="en-US" sz="1400" dirty="0">
                <a:solidFill>
                  <a:schemeClr val="accent3"/>
                </a:solidFill>
              </a:rPr>
              <a:t>COMING IN 2022 VIA:</a:t>
            </a:r>
          </a:p>
        </p:txBody>
      </p:sp>
      <p:sp>
        <p:nvSpPr>
          <p:cNvPr id="25" name="TextBox 24">
            <a:extLst>
              <a:ext uri="{FF2B5EF4-FFF2-40B4-BE49-F238E27FC236}">
                <a16:creationId xmlns:a16="http://schemas.microsoft.com/office/drawing/2014/main" id="{3B810EFD-FDE5-4B23-AFD7-0317ED4AA032}"/>
              </a:ext>
            </a:extLst>
          </p:cNvPr>
          <p:cNvSpPr txBox="1"/>
          <p:nvPr/>
        </p:nvSpPr>
        <p:spPr>
          <a:xfrm>
            <a:off x="3463786" y="6207883"/>
            <a:ext cx="6047961" cy="523220"/>
          </a:xfrm>
          <a:prstGeom prst="rect">
            <a:avLst/>
          </a:prstGeom>
          <a:solidFill>
            <a:schemeClr val="accent3"/>
          </a:solidFill>
        </p:spPr>
        <p:txBody>
          <a:bodyPr wrap="square">
            <a:spAutoFit/>
          </a:bodyPr>
          <a:lstStyle/>
          <a:p>
            <a:pPr algn="ctr"/>
            <a:r>
              <a:rPr lang="en-US" sz="2800" dirty="0">
                <a:solidFill>
                  <a:schemeClr val="bg1"/>
                </a:solidFill>
              </a:rPr>
              <a:t>cuanswers.com/resources/kitchen</a:t>
            </a:r>
          </a:p>
        </p:txBody>
      </p:sp>
      <p:pic>
        <p:nvPicPr>
          <p:cNvPr id="12" name="Picture 11">
            <a:extLst>
              <a:ext uri="{FF2B5EF4-FFF2-40B4-BE49-F238E27FC236}">
                <a16:creationId xmlns:a16="http://schemas.microsoft.com/office/drawing/2014/main" id="{AC656D5B-3743-4309-9936-089F833F42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618706" y="3970857"/>
            <a:ext cx="2166833" cy="541708"/>
          </a:xfrm>
          <a:prstGeom prst="rect">
            <a:avLst/>
          </a:prstGeom>
        </p:spPr>
      </p:pic>
    </p:spTree>
    <p:extLst>
      <p:ext uri="{BB962C8B-B14F-4D97-AF65-F5344CB8AC3E}">
        <p14:creationId xmlns:p14="http://schemas.microsoft.com/office/powerpoint/2010/main" val="275556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F041DD-8C2B-4122-8120-55D346FD7A2C}"/>
              </a:ext>
            </a:extLst>
          </p:cNvPr>
          <p:cNvSpPr txBox="1"/>
          <p:nvPr/>
        </p:nvSpPr>
        <p:spPr>
          <a:xfrm>
            <a:off x="9335298" y="2819480"/>
            <a:ext cx="1344718" cy="369332"/>
          </a:xfrm>
          <a:prstGeom prst="rect">
            <a:avLst/>
          </a:prstGeom>
          <a:noFill/>
        </p:spPr>
        <p:txBody>
          <a:bodyPr wrap="square" rtlCol="0">
            <a:spAutoFit/>
          </a:bodyPr>
          <a:lstStyle/>
          <a:p>
            <a:r>
              <a:rPr lang="en-US" dirty="0" err="1">
                <a:solidFill>
                  <a:schemeClr val="bg1"/>
                </a:solidFill>
              </a:rPr>
              <a:t>BizWatch</a:t>
            </a:r>
            <a:endParaRPr lang="en-US" dirty="0">
              <a:solidFill>
                <a:schemeClr val="bg1"/>
              </a:solidFill>
            </a:endParaRPr>
          </a:p>
        </p:txBody>
      </p:sp>
      <p:sp>
        <p:nvSpPr>
          <p:cNvPr id="4" name="Slide Number Placeholder 3">
            <a:extLst>
              <a:ext uri="{FF2B5EF4-FFF2-40B4-BE49-F238E27FC236}">
                <a16:creationId xmlns:a16="http://schemas.microsoft.com/office/drawing/2014/main" id="{7B2C7DB7-5377-48E2-8DDC-E46DDC08A5C1}"/>
              </a:ext>
            </a:extLst>
          </p:cNvPr>
          <p:cNvSpPr>
            <a:spLocks noGrp="1"/>
          </p:cNvSpPr>
          <p:nvPr>
            <p:ph type="sldNum" sz="quarter" idx="12"/>
          </p:nvPr>
        </p:nvSpPr>
        <p:spPr/>
        <p:txBody>
          <a:bodyPr/>
          <a:lstStyle/>
          <a:p>
            <a:fld id="{E31375A4-56A4-47D6-9801-1991572033F7}" type="slidenum">
              <a:rPr lang="en-US" smtClean="0"/>
              <a:t>32</a:t>
            </a:fld>
            <a:endParaRPr lang="en-US" dirty="0"/>
          </a:p>
        </p:txBody>
      </p:sp>
      <p:sp>
        <p:nvSpPr>
          <p:cNvPr id="6" name="Text Placeholder 5">
            <a:extLst>
              <a:ext uri="{FF2B5EF4-FFF2-40B4-BE49-F238E27FC236}">
                <a16:creationId xmlns:a16="http://schemas.microsoft.com/office/drawing/2014/main" id="{BE1E4F5F-F603-45F2-9567-4261D524B4CE}"/>
              </a:ext>
            </a:extLst>
          </p:cNvPr>
          <p:cNvSpPr>
            <a:spLocks noGrp="1"/>
          </p:cNvSpPr>
          <p:nvPr>
            <p:ph type="body" sz="quarter" idx="13"/>
          </p:nvPr>
        </p:nvSpPr>
        <p:spPr/>
        <p:txBody>
          <a:bodyPr/>
          <a:lstStyle/>
          <a:p>
            <a:r>
              <a:rPr lang="en-US" dirty="0"/>
              <a:t>Allowing business members to control what hits their accounts via ach</a:t>
            </a:r>
          </a:p>
        </p:txBody>
      </p:sp>
      <p:sp>
        <p:nvSpPr>
          <p:cNvPr id="2" name="Content Placeholder 1">
            <a:extLst>
              <a:ext uri="{FF2B5EF4-FFF2-40B4-BE49-F238E27FC236}">
                <a16:creationId xmlns:a16="http://schemas.microsoft.com/office/drawing/2014/main" id="{6413E60B-BE1E-4B76-8EAC-5F2D5205616B}"/>
              </a:ext>
            </a:extLst>
          </p:cNvPr>
          <p:cNvSpPr>
            <a:spLocks noGrp="1"/>
          </p:cNvSpPr>
          <p:nvPr>
            <p:ph sz="quarter" idx="15"/>
          </p:nvPr>
        </p:nvSpPr>
        <p:spPr>
          <a:xfrm>
            <a:off x="1703343" y="1797050"/>
            <a:ext cx="5825217" cy="4683125"/>
          </a:xfrm>
        </p:spPr>
        <p:txBody>
          <a:bodyPr/>
          <a:lstStyle/>
          <a:p>
            <a:r>
              <a:rPr lang="en-US" dirty="0"/>
              <a:t>Block all ACH debits</a:t>
            </a:r>
          </a:p>
          <a:p>
            <a:r>
              <a:rPr lang="en-US" dirty="0"/>
              <a:t>Max $ limits</a:t>
            </a:r>
          </a:p>
          <a:p>
            <a:r>
              <a:rPr lang="en-US" dirty="0"/>
              <a:t>Approved company IDs</a:t>
            </a:r>
          </a:p>
          <a:p>
            <a:r>
              <a:rPr lang="en-US" dirty="0"/>
              <a:t>Non-approved company IDs</a:t>
            </a:r>
          </a:p>
          <a:p>
            <a:r>
              <a:rPr lang="en-US" dirty="0"/>
              <a:t>Flexible monthly fees, custom for each business relationship</a:t>
            </a:r>
          </a:p>
        </p:txBody>
      </p:sp>
      <p:sp>
        <p:nvSpPr>
          <p:cNvPr id="8" name="Text Placeholder 7">
            <a:extLst>
              <a:ext uri="{FF2B5EF4-FFF2-40B4-BE49-F238E27FC236}">
                <a16:creationId xmlns:a16="http://schemas.microsoft.com/office/drawing/2014/main" id="{D1670EF3-2F16-4C51-98AD-4C79DE4DBAB5}"/>
              </a:ext>
            </a:extLst>
          </p:cNvPr>
          <p:cNvSpPr>
            <a:spLocks noGrp="1"/>
          </p:cNvSpPr>
          <p:nvPr>
            <p:ph type="body" sz="quarter" idx="14"/>
          </p:nvPr>
        </p:nvSpPr>
        <p:spPr/>
        <p:txBody>
          <a:bodyPr/>
          <a:lstStyle/>
          <a:p>
            <a:r>
              <a:rPr lang="en-US" dirty="0"/>
              <a:t>9</a:t>
            </a:r>
          </a:p>
        </p:txBody>
      </p:sp>
      <p:sp>
        <p:nvSpPr>
          <p:cNvPr id="7" name="Title 6">
            <a:extLst>
              <a:ext uri="{FF2B5EF4-FFF2-40B4-BE49-F238E27FC236}">
                <a16:creationId xmlns:a16="http://schemas.microsoft.com/office/drawing/2014/main" id="{68115FF7-3C43-45A5-B279-BF98D33D58BC}"/>
              </a:ext>
            </a:extLst>
          </p:cNvPr>
          <p:cNvSpPr>
            <a:spLocks noGrp="1"/>
          </p:cNvSpPr>
          <p:nvPr>
            <p:ph type="title"/>
          </p:nvPr>
        </p:nvSpPr>
        <p:spPr/>
        <p:txBody>
          <a:bodyPr/>
          <a:lstStyle/>
          <a:p>
            <a:r>
              <a:rPr lang="en-US" sz="2000" dirty="0"/>
              <a:t>BizLink Advisory Board Tactical Initiative:</a:t>
            </a:r>
            <a:br>
              <a:rPr lang="en-US" sz="2000" dirty="0"/>
            </a:br>
            <a:r>
              <a:rPr lang="en-US" dirty="0"/>
              <a:t>ACH Posting Controls for Businesses</a:t>
            </a:r>
          </a:p>
        </p:txBody>
      </p:sp>
      <p:pic>
        <p:nvPicPr>
          <p:cNvPr id="16" name="Picture 15">
            <a:extLst>
              <a:ext uri="{FF2B5EF4-FFF2-40B4-BE49-F238E27FC236}">
                <a16:creationId xmlns:a16="http://schemas.microsoft.com/office/drawing/2014/main" id="{92D27144-4584-4096-A254-0E190A88CD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79700" y="2522157"/>
            <a:ext cx="3855915" cy="963978"/>
          </a:xfrm>
          <a:prstGeom prst="rect">
            <a:avLst/>
          </a:prstGeom>
        </p:spPr>
      </p:pic>
      <p:sp>
        <p:nvSpPr>
          <p:cNvPr id="19" name="TextBox 18">
            <a:extLst>
              <a:ext uri="{FF2B5EF4-FFF2-40B4-BE49-F238E27FC236}">
                <a16:creationId xmlns:a16="http://schemas.microsoft.com/office/drawing/2014/main" id="{01D45C4B-2923-427D-A7B6-91896F34D1F3}"/>
              </a:ext>
            </a:extLst>
          </p:cNvPr>
          <p:cNvSpPr txBox="1"/>
          <p:nvPr/>
        </p:nvSpPr>
        <p:spPr>
          <a:xfrm>
            <a:off x="3463786" y="6207883"/>
            <a:ext cx="6047961" cy="523220"/>
          </a:xfrm>
          <a:prstGeom prst="rect">
            <a:avLst/>
          </a:prstGeom>
          <a:solidFill>
            <a:schemeClr val="accent3"/>
          </a:solidFill>
        </p:spPr>
        <p:txBody>
          <a:bodyPr wrap="square">
            <a:spAutoFit/>
          </a:bodyPr>
          <a:lstStyle/>
          <a:p>
            <a:pPr algn="ctr"/>
            <a:r>
              <a:rPr lang="en-US" sz="2800" dirty="0">
                <a:solidFill>
                  <a:schemeClr val="bg1"/>
                </a:solidFill>
              </a:rPr>
              <a:t>cuanswers.com/resources/kitchen</a:t>
            </a:r>
          </a:p>
        </p:txBody>
      </p:sp>
      <p:pic>
        <p:nvPicPr>
          <p:cNvPr id="15" name="Picture 14">
            <a:extLst>
              <a:ext uri="{FF2B5EF4-FFF2-40B4-BE49-F238E27FC236}">
                <a16:creationId xmlns:a16="http://schemas.microsoft.com/office/drawing/2014/main" id="{A2683128-58B8-41C5-AEBC-9D7AF7D733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618706" y="3970857"/>
            <a:ext cx="2166833" cy="541708"/>
          </a:xfrm>
          <a:prstGeom prst="rect">
            <a:avLst/>
          </a:prstGeom>
        </p:spPr>
      </p:pic>
      <p:sp>
        <p:nvSpPr>
          <p:cNvPr id="17" name="TextBox 16">
            <a:extLst>
              <a:ext uri="{FF2B5EF4-FFF2-40B4-BE49-F238E27FC236}">
                <a16:creationId xmlns:a16="http://schemas.microsoft.com/office/drawing/2014/main" id="{8E8AB05D-0E4C-4C43-A00B-503B95A52EB7}"/>
              </a:ext>
            </a:extLst>
          </p:cNvPr>
          <p:cNvSpPr txBox="1"/>
          <p:nvPr/>
        </p:nvSpPr>
        <p:spPr>
          <a:xfrm>
            <a:off x="9143939" y="3737063"/>
            <a:ext cx="2641600" cy="307777"/>
          </a:xfrm>
          <a:prstGeom prst="rect">
            <a:avLst/>
          </a:prstGeom>
          <a:noFill/>
        </p:spPr>
        <p:txBody>
          <a:bodyPr wrap="square" rtlCol="0">
            <a:spAutoFit/>
          </a:bodyPr>
          <a:lstStyle/>
          <a:p>
            <a:pPr algn="r"/>
            <a:r>
              <a:rPr lang="en-US" sz="1400" dirty="0">
                <a:solidFill>
                  <a:schemeClr val="accent3"/>
                </a:solidFill>
              </a:rPr>
              <a:t>COMING IN 2022 VIA:</a:t>
            </a:r>
          </a:p>
        </p:txBody>
      </p:sp>
    </p:spTree>
    <p:extLst>
      <p:ext uri="{BB962C8B-B14F-4D97-AF65-F5344CB8AC3E}">
        <p14:creationId xmlns:p14="http://schemas.microsoft.com/office/powerpoint/2010/main" val="2115851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D32F26-81DC-406A-8BFA-2D7C2263ED68}"/>
              </a:ext>
            </a:extLst>
          </p:cNvPr>
          <p:cNvSpPr>
            <a:spLocks noGrp="1"/>
          </p:cNvSpPr>
          <p:nvPr>
            <p:ph sz="half" idx="1"/>
          </p:nvPr>
        </p:nvSpPr>
        <p:spPr>
          <a:xfrm>
            <a:off x="729574" y="2149475"/>
            <a:ext cx="5939674" cy="4022724"/>
          </a:xfrm>
        </p:spPr>
        <p:txBody>
          <a:bodyPr/>
          <a:lstStyle/>
          <a:p>
            <a:r>
              <a:rPr lang="en-US" dirty="0"/>
              <a:t>Coming in 22.05:</a:t>
            </a:r>
          </a:p>
          <a:p>
            <a:pPr lvl="1"/>
            <a:r>
              <a:rPr lang="en-US" dirty="0"/>
              <a:t>Calculate daily accruals on written-off loans</a:t>
            </a:r>
          </a:p>
          <a:p>
            <a:pPr lvl="1"/>
            <a:r>
              <a:rPr lang="en-US" dirty="0"/>
              <a:t>Expand the database to allow you to find data on recoveries</a:t>
            </a:r>
          </a:p>
          <a:p>
            <a:r>
              <a:rPr lang="en-US" dirty="0"/>
              <a:t>Up next:</a:t>
            </a:r>
          </a:p>
          <a:p>
            <a:pPr lvl="1"/>
            <a:r>
              <a:rPr lang="en-US" dirty="0"/>
              <a:t>Create a payoff calculator </a:t>
            </a:r>
          </a:p>
          <a:p>
            <a:pPr lvl="1"/>
            <a:r>
              <a:rPr lang="en-US" dirty="0"/>
              <a:t>Collecting payments that include interest since write-off, fees, fines</a:t>
            </a:r>
          </a:p>
          <a:p>
            <a:pPr lvl="1"/>
            <a:r>
              <a:rPr lang="en-US" dirty="0"/>
              <a:t>More behind-the-scenes automation and tracking/analysis tools</a:t>
            </a:r>
          </a:p>
        </p:txBody>
      </p:sp>
      <p:sp>
        <p:nvSpPr>
          <p:cNvPr id="3" name="Content Placeholder 2">
            <a:extLst>
              <a:ext uri="{FF2B5EF4-FFF2-40B4-BE49-F238E27FC236}">
                <a16:creationId xmlns:a16="http://schemas.microsoft.com/office/drawing/2014/main" id="{0849615D-298E-45AF-A9EF-F914601992A6}"/>
              </a:ext>
            </a:extLst>
          </p:cNvPr>
          <p:cNvSpPr>
            <a:spLocks noGrp="1"/>
          </p:cNvSpPr>
          <p:nvPr>
            <p:ph sz="half" idx="2"/>
          </p:nvPr>
        </p:nvSpPr>
        <p:spPr/>
        <p:txBody>
          <a:bodyPr/>
          <a:lstStyle/>
          <a:p>
            <a:r>
              <a:rPr lang="en-US" dirty="0"/>
              <a:t>Tracking the big picture related to loan servicing life cycles</a:t>
            </a:r>
          </a:p>
          <a:p>
            <a:r>
              <a:rPr lang="en-US" dirty="0"/>
              <a:t>Think “static pool analysis”</a:t>
            </a:r>
          </a:p>
          <a:p>
            <a:endParaRPr lang="en-US" dirty="0"/>
          </a:p>
        </p:txBody>
      </p:sp>
      <p:sp>
        <p:nvSpPr>
          <p:cNvPr id="4" name="Slide Number Placeholder 3">
            <a:extLst>
              <a:ext uri="{FF2B5EF4-FFF2-40B4-BE49-F238E27FC236}">
                <a16:creationId xmlns:a16="http://schemas.microsoft.com/office/drawing/2014/main" id="{A0F4C7B1-AAA9-4238-B219-A966BC7F5B21}"/>
              </a:ext>
            </a:extLst>
          </p:cNvPr>
          <p:cNvSpPr>
            <a:spLocks noGrp="1"/>
          </p:cNvSpPr>
          <p:nvPr>
            <p:ph type="sldNum" sz="quarter" idx="12"/>
          </p:nvPr>
        </p:nvSpPr>
        <p:spPr/>
        <p:txBody>
          <a:bodyPr/>
          <a:lstStyle/>
          <a:p>
            <a:fld id="{E31375A4-56A4-47D6-9801-1991572033F7}" type="slidenum">
              <a:rPr lang="en-US" smtClean="0"/>
              <a:t>33</a:t>
            </a:fld>
            <a:endParaRPr lang="en-US" dirty="0"/>
          </a:p>
        </p:txBody>
      </p:sp>
      <p:sp>
        <p:nvSpPr>
          <p:cNvPr id="5" name="Text Placeholder 4">
            <a:extLst>
              <a:ext uri="{FF2B5EF4-FFF2-40B4-BE49-F238E27FC236}">
                <a16:creationId xmlns:a16="http://schemas.microsoft.com/office/drawing/2014/main" id="{A53C28BB-94D6-42B1-BCDC-3BFEBF5C634D}"/>
              </a:ext>
            </a:extLst>
          </p:cNvPr>
          <p:cNvSpPr>
            <a:spLocks noGrp="1"/>
          </p:cNvSpPr>
          <p:nvPr>
            <p:ph type="body" sz="quarter" idx="13"/>
          </p:nvPr>
        </p:nvSpPr>
        <p:spPr/>
        <p:txBody>
          <a:bodyPr/>
          <a:lstStyle/>
          <a:p>
            <a:r>
              <a:rPr lang="en-US" sz="1800" dirty="0"/>
              <a:t>Enhancements to CU*BASE Loan Write-off/Charge-off Tools</a:t>
            </a:r>
            <a:endParaRPr lang="en-US" dirty="0"/>
          </a:p>
        </p:txBody>
      </p:sp>
      <p:sp>
        <p:nvSpPr>
          <p:cNvPr id="6" name="Title 5">
            <a:extLst>
              <a:ext uri="{FF2B5EF4-FFF2-40B4-BE49-F238E27FC236}">
                <a16:creationId xmlns:a16="http://schemas.microsoft.com/office/drawing/2014/main" id="{8E654233-C0FC-452C-A6EB-0C118BFE5798}"/>
              </a:ext>
            </a:extLst>
          </p:cNvPr>
          <p:cNvSpPr>
            <a:spLocks noGrp="1"/>
          </p:cNvSpPr>
          <p:nvPr>
            <p:ph type="title"/>
          </p:nvPr>
        </p:nvSpPr>
        <p:spPr/>
        <p:txBody>
          <a:bodyPr/>
          <a:lstStyle/>
          <a:p>
            <a:r>
              <a:rPr lang="en-US" dirty="0"/>
              <a:t>Tracking Recoveries </a:t>
            </a:r>
            <a:endParaRPr lang="en-US" sz="4000" dirty="0"/>
          </a:p>
        </p:txBody>
      </p:sp>
      <p:sp>
        <p:nvSpPr>
          <p:cNvPr id="7" name="Text Placeholder 6">
            <a:extLst>
              <a:ext uri="{FF2B5EF4-FFF2-40B4-BE49-F238E27FC236}">
                <a16:creationId xmlns:a16="http://schemas.microsoft.com/office/drawing/2014/main" id="{900906EB-CFE4-4DFF-8D78-CF8F68369288}"/>
              </a:ext>
            </a:extLst>
          </p:cNvPr>
          <p:cNvSpPr>
            <a:spLocks noGrp="1"/>
          </p:cNvSpPr>
          <p:nvPr>
            <p:ph type="body" sz="quarter" idx="14"/>
          </p:nvPr>
        </p:nvSpPr>
        <p:spPr/>
        <p:txBody>
          <a:bodyPr/>
          <a:lstStyle/>
          <a:p>
            <a:r>
              <a:rPr lang="en-US" dirty="0"/>
              <a:t>9</a:t>
            </a:r>
          </a:p>
        </p:txBody>
      </p:sp>
      <p:sp>
        <p:nvSpPr>
          <p:cNvPr id="11" name="TextBox 10">
            <a:extLst>
              <a:ext uri="{FF2B5EF4-FFF2-40B4-BE49-F238E27FC236}">
                <a16:creationId xmlns:a16="http://schemas.microsoft.com/office/drawing/2014/main" id="{281DDFB6-05DA-4452-8505-FA800CCB0038}"/>
              </a:ext>
            </a:extLst>
          </p:cNvPr>
          <p:cNvSpPr txBox="1"/>
          <p:nvPr/>
        </p:nvSpPr>
        <p:spPr>
          <a:xfrm>
            <a:off x="5959588" y="6207883"/>
            <a:ext cx="5185932" cy="461665"/>
          </a:xfrm>
          <a:prstGeom prst="rect">
            <a:avLst/>
          </a:prstGeom>
          <a:solidFill>
            <a:schemeClr val="accent3"/>
          </a:solidFill>
        </p:spPr>
        <p:txBody>
          <a:bodyPr wrap="square">
            <a:spAutoFit/>
          </a:bodyPr>
          <a:lstStyle/>
          <a:p>
            <a:pPr algn="ctr"/>
            <a:r>
              <a:rPr lang="en-US" sz="2400" dirty="0">
                <a:solidFill>
                  <a:schemeClr val="bg1"/>
                </a:solidFill>
              </a:rPr>
              <a:t>cuanswers.com/resources/kitchen</a:t>
            </a:r>
          </a:p>
        </p:txBody>
      </p:sp>
    </p:spTree>
    <p:extLst>
      <p:ext uri="{BB962C8B-B14F-4D97-AF65-F5344CB8AC3E}">
        <p14:creationId xmlns:p14="http://schemas.microsoft.com/office/powerpoint/2010/main" val="703452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3099F-1ADB-41D1-AE0D-975F1776995B}"/>
              </a:ext>
            </a:extLst>
          </p:cNvPr>
          <p:cNvSpPr>
            <a:spLocks noGrp="1"/>
          </p:cNvSpPr>
          <p:nvPr>
            <p:ph sz="half" idx="1"/>
          </p:nvPr>
        </p:nvSpPr>
        <p:spPr>
          <a:xfrm>
            <a:off x="729574" y="1676410"/>
            <a:ext cx="5366426" cy="4495789"/>
          </a:xfrm>
        </p:spPr>
        <p:txBody>
          <a:bodyPr/>
          <a:lstStyle/>
          <a:p>
            <a:r>
              <a:rPr lang="en-US" dirty="0"/>
              <a:t>Making room for innovation with new technologies</a:t>
            </a:r>
          </a:p>
          <a:p>
            <a:pPr lvl="1"/>
            <a:r>
              <a:rPr lang="en-US" dirty="0"/>
              <a:t>More customizable workflow controls </a:t>
            </a:r>
          </a:p>
          <a:p>
            <a:pPr lvl="1"/>
            <a:r>
              <a:rPr lang="en-US" dirty="0"/>
              <a:t>Marketing on receipts?</a:t>
            </a:r>
          </a:p>
          <a:p>
            <a:r>
              <a:rPr lang="en-US" dirty="0"/>
              <a:t>Foundational project for replacing ProDOC (forms)</a:t>
            </a:r>
          </a:p>
          <a:p>
            <a:r>
              <a:rPr lang="en-US" dirty="0"/>
              <a:t>Freshen up the receipts process with a new integrated approach </a:t>
            </a:r>
            <a:r>
              <a:rPr lang="en-US" sz="2000" i="1" dirty="0"/>
              <a:t>(think photo IDs in Xpress Teller)</a:t>
            </a:r>
            <a:endParaRPr lang="en-US" i="1" dirty="0"/>
          </a:p>
          <a:p>
            <a:pPr lvl="1"/>
            <a:r>
              <a:rPr lang="en-US" dirty="0"/>
              <a:t>No print session</a:t>
            </a:r>
          </a:p>
          <a:p>
            <a:pPr lvl="1"/>
            <a:r>
              <a:rPr lang="en-US" dirty="0"/>
              <a:t>No ProDOC for receipts</a:t>
            </a:r>
          </a:p>
        </p:txBody>
      </p:sp>
      <p:sp>
        <p:nvSpPr>
          <p:cNvPr id="5" name="Content Placeholder 4">
            <a:extLst>
              <a:ext uri="{FF2B5EF4-FFF2-40B4-BE49-F238E27FC236}">
                <a16:creationId xmlns:a16="http://schemas.microsoft.com/office/drawing/2014/main" id="{D01231BF-9867-44B1-A205-0D89E9F90813}"/>
              </a:ext>
            </a:extLst>
          </p:cNvPr>
          <p:cNvSpPr>
            <a:spLocks noGrp="1"/>
          </p:cNvSpPr>
          <p:nvPr>
            <p:ph sz="half" idx="2"/>
          </p:nvPr>
        </p:nvSpPr>
        <p:spPr>
          <a:xfrm>
            <a:off x="6851097" y="2695073"/>
            <a:ext cx="4985303" cy="3477125"/>
          </a:xfrm>
        </p:spPr>
        <p:txBody>
          <a:bodyPr/>
          <a:lstStyle/>
          <a:p>
            <a:r>
              <a:rPr lang="en-US" dirty="0"/>
              <a:t>Our partnership with eDOC has given our network insights into the possible future of receipts, and how transaction data can be used</a:t>
            </a:r>
          </a:p>
          <a:p>
            <a:r>
              <a:rPr lang="en-US" dirty="0"/>
              <a:t>The concept of native receipt data will lead to changes in all our futures</a:t>
            </a:r>
          </a:p>
        </p:txBody>
      </p:sp>
      <p:sp>
        <p:nvSpPr>
          <p:cNvPr id="4" name="Slide Number Placeholder 3">
            <a:extLst>
              <a:ext uri="{FF2B5EF4-FFF2-40B4-BE49-F238E27FC236}">
                <a16:creationId xmlns:a16="http://schemas.microsoft.com/office/drawing/2014/main" id="{7620452B-A9BF-44F1-9203-6FB8B4E02454}"/>
              </a:ext>
            </a:extLst>
          </p:cNvPr>
          <p:cNvSpPr>
            <a:spLocks noGrp="1"/>
          </p:cNvSpPr>
          <p:nvPr>
            <p:ph type="sldNum" sz="quarter" idx="12"/>
          </p:nvPr>
        </p:nvSpPr>
        <p:spPr/>
        <p:txBody>
          <a:bodyPr/>
          <a:lstStyle/>
          <a:p>
            <a:fld id="{E31375A4-56A4-47D6-9801-1991572033F7}" type="slidenum">
              <a:rPr lang="en-US" smtClean="0"/>
              <a:t>34</a:t>
            </a:fld>
            <a:endParaRPr lang="en-US" dirty="0"/>
          </a:p>
        </p:txBody>
      </p:sp>
      <p:sp>
        <p:nvSpPr>
          <p:cNvPr id="6" name="Title 5">
            <a:extLst>
              <a:ext uri="{FF2B5EF4-FFF2-40B4-BE49-F238E27FC236}">
                <a16:creationId xmlns:a16="http://schemas.microsoft.com/office/drawing/2014/main" id="{9C01267E-D870-496E-B5CB-BB2AB8EB2CD7}"/>
              </a:ext>
            </a:extLst>
          </p:cNvPr>
          <p:cNvSpPr>
            <a:spLocks noGrp="1"/>
          </p:cNvSpPr>
          <p:nvPr>
            <p:ph type="title"/>
          </p:nvPr>
        </p:nvSpPr>
        <p:spPr/>
        <p:txBody>
          <a:bodyPr/>
          <a:lstStyle/>
          <a:p>
            <a:r>
              <a:rPr lang="en-US" dirty="0"/>
              <a:t>Native Receipts</a:t>
            </a:r>
            <a:br>
              <a:rPr lang="en-US" dirty="0"/>
            </a:br>
            <a:r>
              <a:rPr lang="en-US" sz="2000" dirty="0"/>
              <a:t>An Imaging Solutions 2022 Development Priority</a:t>
            </a:r>
            <a:endParaRPr lang="en-US" dirty="0"/>
          </a:p>
        </p:txBody>
      </p:sp>
      <p:sp>
        <p:nvSpPr>
          <p:cNvPr id="11" name="Text Placeholder 10">
            <a:extLst>
              <a:ext uri="{FF2B5EF4-FFF2-40B4-BE49-F238E27FC236}">
                <a16:creationId xmlns:a16="http://schemas.microsoft.com/office/drawing/2014/main" id="{3E691D0A-1FF1-4EDF-B739-972CAF2FB335}"/>
              </a:ext>
            </a:extLst>
          </p:cNvPr>
          <p:cNvSpPr>
            <a:spLocks noGrp="1"/>
          </p:cNvSpPr>
          <p:nvPr>
            <p:ph type="body" sz="quarter" idx="14"/>
          </p:nvPr>
        </p:nvSpPr>
        <p:spPr/>
        <p:txBody>
          <a:bodyPr/>
          <a:lstStyle/>
          <a:p>
            <a:r>
              <a:rPr lang="en-US" dirty="0"/>
              <a:t>10</a:t>
            </a:r>
          </a:p>
        </p:txBody>
      </p:sp>
      <p:pic>
        <p:nvPicPr>
          <p:cNvPr id="9" name="Content Placeholder 4" descr="A picture containing logo&#10;&#10;Description automatically generated">
            <a:extLst>
              <a:ext uri="{FF2B5EF4-FFF2-40B4-BE49-F238E27FC236}">
                <a16:creationId xmlns:a16="http://schemas.microsoft.com/office/drawing/2014/main" id="{13CD4C0E-C541-4957-AA3D-88ABDE4E8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50" y="6438715"/>
            <a:ext cx="2019788" cy="349562"/>
          </a:xfrm>
          <a:prstGeom prst="rect">
            <a:avLst/>
          </a:prstGeom>
        </p:spPr>
      </p:pic>
    </p:spTree>
    <p:extLst>
      <p:ext uri="{BB962C8B-B14F-4D97-AF65-F5344CB8AC3E}">
        <p14:creationId xmlns:p14="http://schemas.microsoft.com/office/powerpoint/2010/main" val="362222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4EEFC-D2D4-436B-93F9-CFDE7CFBA7EB}"/>
              </a:ext>
            </a:extLst>
          </p:cNvPr>
          <p:cNvSpPr>
            <a:spLocks noGrp="1"/>
          </p:cNvSpPr>
          <p:nvPr>
            <p:ph sz="half" idx="1"/>
          </p:nvPr>
        </p:nvSpPr>
        <p:spPr/>
        <p:txBody>
          <a:bodyPr/>
          <a:lstStyle/>
          <a:p>
            <a:r>
              <a:rPr lang="en-US" dirty="0"/>
              <a:t>2022 Goal: Teaching and consulting with credit union board members </a:t>
            </a:r>
          </a:p>
          <a:p>
            <a:r>
              <a:rPr lang="en-US" dirty="0"/>
              <a:t>Are you ready to </a:t>
            </a:r>
            <a:br>
              <a:rPr lang="en-US" dirty="0"/>
            </a:br>
            <a:r>
              <a:rPr lang="en-US" dirty="0"/>
              <a:t>engage your board </a:t>
            </a:r>
            <a:br>
              <a:rPr lang="en-US" dirty="0"/>
            </a:br>
            <a:r>
              <a:rPr lang="en-US" dirty="0"/>
              <a:t>members with the </a:t>
            </a:r>
            <a:br>
              <a:rPr lang="en-US" dirty="0"/>
            </a:br>
            <a:r>
              <a:rPr lang="en-US" dirty="0"/>
              <a:t>power of </a:t>
            </a:r>
            <a:br>
              <a:rPr lang="en-US" dirty="0"/>
            </a:br>
            <a:r>
              <a:rPr lang="en-US" dirty="0"/>
              <a:t>Analytics Booth?</a:t>
            </a:r>
          </a:p>
        </p:txBody>
      </p:sp>
      <p:sp>
        <p:nvSpPr>
          <p:cNvPr id="22" name="Content Placeholder 21">
            <a:extLst>
              <a:ext uri="{FF2B5EF4-FFF2-40B4-BE49-F238E27FC236}">
                <a16:creationId xmlns:a16="http://schemas.microsoft.com/office/drawing/2014/main" id="{033973EC-A891-4E20-B920-F89D7EC811B8}"/>
              </a:ext>
            </a:extLst>
          </p:cNvPr>
          <p:cNvSpPr>
            <a:spLocks noGrp="1"/>
          </p:cNvSpPr>
          <p:nvPr>
            <p:ph sz="half" idx="2"/>
          </p:nvPr>
        </p:nvSpPr>
        <p:spPr/>
        <p:txBody>
          <a:bodyPr/>
          <a:lstStyle/>
          <a:p>
            <a:r>
              <a:rPr lang="en-US" sz="2400" dirty="0"/>
              <a:t>Shorter board meetings...consent agendas...dim lights in the boardroom...more trips</a:t>
            </a:r>
          </a:p>
          <a:p>
            <a:r>
              <a:rPr lang="en-US" sz="2400" dirty="0"/>
              <a:t>Give board members a significant role, and tools that encourage them</a:t>
            </a:r>
          </a:p>
        </p:txBody>
      </p:sp>
      <p:sp>
        <p:nvSpPr>
          <p:cNvPr id="4" name="Slide Number Placeholder 3">
            <a:extLst>
              <a:ext uri="{FF2B5EF4-FFF2-40B4-BE49-F238E27FC236}">
                <a16:creationId xmlns:a16="http://schemas.microsoft.com/office/drawing/2014/main" id="{A2353D90-B242-4418-A94C-C87B4289506E}"/>
              </a:ext>
            </a:extLst>
          </p:cNvPr>
          <p:cNvSpPr>
            <a:spLocks noGrp="1"/>
          </p:cNvSpPr>
          <p:nvPr>
            <p:ph type="sldNum" sz="quarter" idx="12"/>
          </p:nvPr>
        </p:nvSpPr>
        <p:spPr/>
        <p:txBody>
          <a:bodyPr/>
          <a:lstStyle/>
          <a:p>
            <a:fld id="{E31375A4-56A4-47D6-9801-1991572033F7}" type="slidenum">
              <a:rPr lang="en-US" smtClean="0"/>
              <a:pPr/>
              <a:t>35</a:t>
            </a:fld>
            <a:endParaRPr lang="en-US" dirty="0"/>
          </a:p>
        </p:txBody>
      </p:sp>
      <p:sp>
        <p:nvSpPr>
          <p:cNvPr id="6" name="Text Placeholder 5">
            <a:extLst>
              <a:ext uri="{FF2B5EF4-FFF2-40B4-BE49-F238E27FC236}">
                <a16:creationId xmlns:a16="http://schemas.microsoft.com/office/drawing/2014/main" id="{4CDF6EF1-E025-4D2A-807A-0EB6BB1FDBE4}"/>
              </a:ext>
            </a:extLst>
          </p:cNvPr>
          <p:cNvSpPr>
            <a:spLocks noGrp="1"/>
          </p:cNvSpPr>
          <p:nvPr>
            <p:ph type="body" sz="quarter" idx="13"/>
          </p:nvPr>
        </p:nvSpPr>
        <p:spPr/>
        <p:txBody>
          <a:bodyPr/>
          <a:lstStyle/>
          <a:p>
            <a:r>
              <a:rPr lang="en-US" dirty="0"/>
              <a:t>A new look and feel in 2021, and big goals for 2022</a:t>
            </a:r>
          </a:p>
        </p:txBody>
      </p:sp>
      <p:sp>
        <p:nvSpPr>
          <p:cNvPr id="7" name="Title 6">
            <a:extLst>
              <a:ext uri="{FF2B5EF4-FFF2-40B4-BE49-F238E27FC236}">
                <a16:creationId xmlns:a16="http://schemas.microsoft.com/office/drawing/2014/main" id="{9CC42B2D-1995-4E72-894E-CB9B310903B1}"/>
              </a:ext>
            </a:extLst>
          </p:cNvPr>
          <p:cNvSpPr>
            <a:spLocks noGrp="1"/>
          </p:cNvSpPr>
          <p:nvPr>
            <p:ph type="title"/>
          </p:nvPr>
        </p:nvSpPr>
        <p:spPr/>
        <p:txBody>
          <a:bodyPr/>
          <a:lstStyle/>
          <a:p>
            <a:r>
              <a:rPr lang="en-US" dirty="0"/>
              <a:t>Analytics Booth</a:t>
            </a:r>
          </a:p>
        </p:txBody>
      </p:sp>
      <p:sp>
        <p:nvSpPr>
          <p:cNvPr id="3" name="Text Placeholder 2">
            <a:extLst>
              <a:ext uri="{FF2B5EF4-FFF2-40B4-BE49-F238E27FC236}">
                <a16:creationId xmlns:a16="http://schemas.microsoft.com/office/drawing/2014/main" id="{E9B2689A-C4A6-49AD-96B9-37BC19FE3065}"/>
              </a:ext>
            </a:extLst>
          </p:cNvPr>
          <p:cNvSpPr>
            <a:spLocks noGrp="1"/>
          </p:cNvSpPr>
          <p:nvPr>
            <p:ph type="body" sz="quarter" idx="14"/>
          </p:nvPr>
        </p:nvSpPr>
        <p:spPr/>
        <p:txBody>
          <a:bodyPr/>
          <a:lstStyle/>
          <a:p>
            <a:r>
              <a:rPr lang="en-US" dirty="0"/>
              <a:t>11</a:t>
            </a:r>
          </a:p>
        </p:txBody>
      </p:sp>
      <p:pic>
        <p:nvPicPr>
          <p:cNvPr id="10" name="Picture 9">
            <a:extLst>
              <a:ext uri="{FF2B5EF4-FFF2-40B4-BE49-F238E27FC236}">
                <a16:creationId xmlns:a16="http://schemas.microsoft.com/office/drawing/2014/main" id="{A25CD030-7758-4980-B5F2-680C4044FB87}"/>
              </a:ext>
            </a:extLst>
          </p:cNvPr>
          <p:cNvPicPr>
            <a:picLocks noChangeAspect="1"/>
          </p:cNvPicPr>
          <p:nvPr/>
        </p:nvPicPr>
        <p:blipFill>
          <a:blip r:embed="rId3"/>
          <a:stretch>
            <a:fillRect/>
          </a:stretch>
        </p:blipFill>
        <p:spPr>
          <a:xfrm>
            <a:off x="4142130" y="3495121"/>
            <a:ext cx="2397548" cy="3099570"/>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CD8CC0AD-0468-42ED-87FB-1BEC221F921D}"/>
              </a:ext>
            </a:extLst>
          </p:cNvPr>
          <p:cNvSpPr txBox="1"/>
          <p:nvPr/>
        </p:nvSpPr>
        <p:spPr>
          <a:xfrm>
            <a:off x="3497340" y="6289612"/>
            <a:ext cx="6926141" cy="461665"/>
          </a:xfrm>
          <a:prstGeom prst="rect">
            <a:avLst/>
          </a:prstGeom>
          <a:solidFill>
            <a:schemeClr val="accent3"/>
          </a:solidFill>
        </p:spPr>
        <p:txBody>
          <a:bodyPr wrap="square">
            <a:spAutoFit/>
          </a:bodyPr>
          <a:lstStyle/>
          <a:p>
            <a:pPr algn="ctr"/>
            <a:r>
              <a:rPr lang="en-US" sz="2400" dirty="0">
                <a:solidFill>
                  <a:schemeClr val="bg1"/>
                </a:solidFill>
              </a:rPr>
              <a:t>cuanswers.com/solutions/asterisk-intelligence</a:t>
            </a:r>
          </a:p>
        </p:txBody>
      </p:sp>
      <p:pic>
        <p:nvPicPr>
          <p:cNvPr id="17" name="Content Placeholder 13" descr="Logo&#10;&#10;Description automatically generated">
            <a:extLst>
              <a:ext uri="{FF2B5EF4-FFF2-40B4-BE49-F238E27FC236}">
                <a16:creationId xmlns:a16="http://schemas.microsoft.com/office/drawing/2014/main" id="{2A5C6B91-E627-494E-B382-9AFE0CEFF8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89" y="6021533"/>
            <a:ext cx="1768519" cy="757937"/>
          </a:xfrm>
          <a:prstGeom prst="rect">
            <a:avLst/>
          </a:prstGeom>
        </p:spPr>
      </p:pic>
    </p:spTree>
    <p:extLst>
      <p:ext uri="{BB962C8B-B14F-4D97-AF65-F5344CB8AC3E}">
        <p14:creationId xmlns:p14="http://schemas.microsoft.com/office/powerpoint/2010/main" val="396419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ABAECF-7B90-4EBC-A319-29FD563BF117}"/>
              </a:ext>
            </a:extLst>
          </p:cNvPr>
          <p:cNvSpPr>
            <a:spLocks noGrp="1"/>
          </p:cNvSpPr>
          <p:nvPr>
            <p:ph sz="half" idx="1"/>
          </p:nvPr>
        </p:nvSpPr>
        <p:spPr>
          <a:xfrm>
            <a:off x="730250" y="2149475"/>
            <a:ext cx="5066544" cy="4022725"/>
          </a:xfrm>
        </p:spPr>
        <p:txBody>
          <a:bodyPr/>
          <a:lstStyle/>
          <a:p>
            <a:r>
              <a:rPr lang="en-US" dirty="0"/>
              <a:t>By focusing on features that are unique to Xpress Teller</a:t>
            </a:r>
          </a:p>
          <a:p>
            <a:r>
              <a:rPr lang="en-US" dirty="0"/>
              <a:t>In development:</a:t>
            </a:r>
          </a:p>
          <a:p>
            <a:pPr lvl="1"/>
            <a:r>
              <a:rPr lang="en-US" dirty="0"/>
              <a:t>Posting limits by teller</a:t>
            </a:r>
          </a:p>
          <a:p>
            <a:pPr lvl="1"/>
            <a:r>
              <a:rPr lang="en-US" dirty="0"/>
              <a:t>Memo transactions for check-cashing</a:t>
            </a:r>
          </a:p>
          <a:p>
            <a:r>
              <a:rPr lang="en-US" dirty="0"/>
              <a:t>On the drawing board:</a:t>
            </a:r>
          </a:p>
          <a:p>
            <a:pPr lvl="1"/>
            <a:r>
              <a:rPr lang="en-US" dirty="0"/>
              <a:t>Printing checks/money orders to a tellerless branch</a:t>
            </a:r>
          </a:p>
          <a:p>
            <a:pPr lvl="1"/>
            <a:r>
              <a:rPr lang="en-US" dirty="0"/>
              <a:t>Adding a 3</a:t>
            </a:r>
            <a:r>
              <a:rPr lang="en-US" baseline="30000" dirty="0"/>
              <a:t>rd</a:t>
            </a:r>
            <a:r>
              <a:rPr lang="en-US" dirty="0"/>
              <a:t> instrument (for Cashier’s or Treasury Checks)</a:t>
            </a:r>
          </a:p>
        </p:txBody>
      </p:sp>
      <p:sp>
        <p:nvSpPr>
          <p:cNvPr id="12" name="Content Placeholder 11">
            <a:extLst>
              <a:ext uri="{FF2B5EF4-FFF2-40B4-BE49-F238E27FC236}">
                <a16:creationId xmlns:a16="http://schemas.microsoft.com/office/drawing/2014/main" id="{D9456FC5-A74D-4356-9B7E-74BBCFA7CB6A}"/>
              </a:ext>
            </a:extLst>
          </p:cNvPr>
          <p:cNvSpPr>
            <a:spLocks noGrp="1"/>
          </p:cNvSpPr>
          <p:nvPr>
            <p:ph sz="half" idx="2"/>
          </p:nvPr>
        </p:nvSpPr>
        <p:spPr>
          <a:xfrm>
            <a:off x="6851098" y="2695073"/>
            <a:ext cx="3920366" cy="3477125"/>
          </a:xfrm>
        </p:spPr>
        <p:txBody>
          <a:bodyPr/>
          <a:lstStyle/>
          <a:p>
            <a:r>
              <a:rPr lang="en-US" dirty="0"/>
              <a:t>Designed for different environments, different front-line strategies</a:t>
            </a:r>
          </a:p>
        </p:txBody>
      </p:sp>
      <p:sp>
        <p:nvSpPr>
          <p:cNvPr id="4" name="Slide Number Placeholder 3">
            <a:extLst>
              <a:ext uri="{FF2B5EF4-FFF2-40B4-BE49-F238E27FC236}">
                <a16:creationId xmlns:a16="http://schemas.microsoft.com/office/drawing/2014/main" id="{52090962-A306-48A3-B130-5376116A955D}"/>
              </a:ext>
            </a:extLst>
          </p:cNvPr>
          <p:cNvSpPr>
            <a:spLocks noGrp="1"/>
          </p:cNvSpPr>
          <p:nvPr>
            <p:ph type="sldNum" sz="quarter" idx="12"/>
          </p:nvPr>
        </p:nvSpPr>
        <p:spPr>
          <a:xfrm>
            <a:off x="11255467" y="252843"/>
            <a:ext cx="685800" cy="274022"/>
          </a:xfrm>
        </p:spPr>
        <p:txBody>
          <a:bodyPr/>
          <a:lstStyle/>
          <a:p>
            <a:fld id="{E31375A4-56A4-47D6-9801-1991572033F7}" type="slidenum">
              <a:rPr lang="en-US" smtClean="0"/>
              <a:pPr/>
              <a:t>36</a:t>
            </a:fld>
            <a:endParaRPr lang="en-US" dirty="0"/>
          </a:p>
        </p:txBody>
      </p:sp>
      <p:sp>
        <p:nvSpPr>
          <p:cNvPr id="13" name="Text Placeholder 12">
            <a:extLst>
              <a:ext uri="{FF2B5EF4-FFF2-40B4-BE49-F238E27FC236}">
                <a16:creationId xmlns:a16="http://schemas.microsoft.com/office/drawing/2014/main" id="{2FE14325-F8B8-4EE0-B8A7-9AACCCA4C70B}"/>
              </a:ext>
            </a:extLst>
          </p:cNvPr>
          <p:cNvSpPr>
            <a:spLocks noGrp="1"/>
          </p:cNvSpPr>
          <p:nvPr>
            <p:ph type="body" sz="quarter" idx="13"/>
          </p:nvPr>
        </p:nvSpPr>
        <p:spPr/>
        <p:txBody>
          <a:bodyPr/>
          <a:lstStyle/>
          <a:p>
            <a:r>
              <a:rPr lang="en-US" dirty="0"/>
              <a:t>Why do we have two? How will we continue to make them distinctly different?  </a:t>
            </a:r>
          </a:p>
        </p:txBody>
      </p:sp>
      <p:sp>
        <p:nvSpPr>
          <p:cNvPr id="7" name="Title 6">
            <a:extLst>
              <a:ext uri="{FF2B5EF4-FFF2-40B4-BE49-F238E27FC236}">
                <a16:creationId xmlns:a16="http://schemas.microsoft.com/office/drawing/2014/main" id="{50F385CD-3FED-42BC-8B7E-2B4E606F50BC}"/>
              </a:ext>
            </a:extLst>
          </p:cNvPr>
          <p:cNvSpPr>
            <a:spLocks noGrp="1"/>
          </p:cNvSpPr>
          <p:nvPr>
            <p:ph type="title"/>
          </p:nvPr>
        </p:nvSpPr>
        <p:spPr>
          <a:xfrm>
            <a:off x="2032908" y="295858"/>
            <a:ext cx="9112612" cy="911962"/>
          </a:xfrm>
        </p:spPr>
        <p:txBody>
          <a:bodyPr/>
          <a:lstStyle/>
          <a:p>
            <a:r>
              <a:rPr lang="en-US" dirty="0"/>
              <a:t>Xpress Teller</a:t>
            </a:r>
          </a:p>
        </p:txBody>
      </p:sp>
      <p:sp>
        <p:nvSpPr>
          <p:cNvPr id="8" name="TextBox 7">
            <a:extLst>
              <a:ext uri="{FF2B5EF4-FFF2-40B4-BE49-F238E27FC236}">
                <a16:creationId xmlns:a16="http://schemas.microsoft.com/office/drawing/2014/main" id="{02E1E8B0-1AC9-4302-9CE5-37241E8C99AE}"/>
              </a:ext>
            </a:extLst>
          </p:cNvPr>
          <p:cNvSpPr txBox="1"/>
          <p:nvPr/>
        </p:nvSpPr>
        <p:spPr>
          <a:xfrm>
            <a:off x="5959588" y="6207883"/>
            <a:ext cx="5185932" cy="461665"/>
          </a:xfrm>
          <a:prstGeom prst="rect">
            <a:avLst/>
          </a:prstGeom>
          <a:solidFill>
            <a:schemeClr val="accent3"/>
          </a:solidFill>
        </p:spPr>
        <p:txBody>
          <a:bodyPr wrap="square">
            <a:spAutoFit/>
          </a:bodyPr>
          <a:lstStyle/>
          <a:p>
            <a:pPr algn="ctr"/>
            <a:r>
              <a:rPr lang="en-US" sz="2400" dirty="0">
                <a:solidFill>
                  <a:schemeClr val="bg1"/>
                </a:solidFill>
              </a:rPr>
              <a:t>cuanswers.com/resources/kitchen</a:t>
            </a:r>
          </a:p>
        </p:txBody>
      </p:sp>
      <p:sp>
        <p:nvSpPr>
          <p:cNvPr id="5" name="Text Placeholder 4">
            <a:extLst>
              <a:ext uri="{FF2B5EF4-FFF2-40B4-BE49-F238E27FC236}">
                <a16:creationId xmlns:a16="http://schemas.microsoft.com/office/drawing/2014/main" id="{F50D2EA7-858A-49A3-A07F-C14F2F917D87}"/>
              </a:ext>
            </a:extLst>
          </p:cNvPr>
          <p:cNvSpPr>
            <a:spLocks noGrp="1"/>
          </p:cNvSpPr>
          <p:nvPr>
            <p:ph type="body" sz="quarter" idx="14"/>
          </p:nvPr>
        </p:nvSpPr>
        <p:spPr/>
        <p:txBody>
          <a:bodyPr/>
          <a:lstStyle/>
          <a:p>
            <a:r>
              <a:rPr lang="en-US" dirty="0"/>
              <a:t>12</a:t>
            </a:r>
          </a:p>
        </p:txBody>
      </p:sp>
    </p:spTree>
    <p:extLst>
      <p:ext uri="{BB962C8B-B14F-4D97-AF65-F5344CB8AC3E}">
        <p14:creationId xmlns:p14="http://schemas.microsoft.com/office/powerpoint/2010/main" val="4102397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6" descr="Graphical user interface, website&#10;&#10;Description automatically generated">
            <a:extLst>
              <a:ext uri="{FF2B5EF4-FFF2-40B4-BE49-F238E27FC236}">
                <a16:creationId xmlns:a16="http://schemas.microsoft.com/office/drawing/2014/main" id="{91CE0942-4C6E-430A-BF97-9A58EC4AA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 y="1207820"/>
            <a:ext cx="10019668" cy="5443756"/>
          </a:xfrm>
          <a:prstGeom prst="rect">
            <a:avLst/>
          </a:prstGeom>
          <a:ln>
            <a:noFill/>
          </a:ln>
          <a:effectLst>
            <a:outerShdw blurRad="190500" algn="tl" rotWithShape="0">
              <a:srgbClr val="000000">
                <a:alpha val="70000"/>
              </a:srgbClr>
            </a:outerShdw>
          </a:effectLst>
        </p:spPr>
      </p:pic>
      <p:sp>
        <p:nvSpPr>
          <p:cNvPr id="7" name="Title 6">
            <a:extLst>
              <a:ext uri="{FF2B5EF4-FFF2-40B4-BE49-F238E27FC236}">
                <a16:creationId xmlns:a16="http://schemas.microsoft.com/office/drawing/2014/main" id="{50F385CD-3FED-42BC-8B7E-2B4E606F50BC}"/>
              </a:ext>
            </a:extLst>
          </p:cNvPr>
          <p:cNvSpPr>
            <a:spLocks noGrp="1"/>
          </p:cNvSpPr>
          <p:nvPr>
            <p:ph type="title"/>
          </p:nvPr>
        </p:nvSpPr>
        <p:spPr>
          <a:xfrm>
            <a:off x="406400" y="377138"/>
            <a:ext cx="10739120" cy="354382"/>
          </a:xfrm>
        </p:spPr>
        <p:txBody>
          <a:bodyPr/>
          <a:lstStyle/>
          <a:p>
            <a:r>
              <a:rPr lang="en-US" dirty="0"/>
              <a:t>Xpress Teller: A Place to Try New Things</a:t>
            </a:r>
          </a:p>
        </p:txBody>
      </p:sp>
      <p:sp>
        <p:nvSpPr>
          <p:cNvPr id="4" name="Slide Number Placeholder 3">
            <a:extLst>
              <a:ext uri="{FF2B5EF4-FFF2-40B4-BE49-F238E27FC236}">
                <a16:creationId xmlns:a16="http://schemas.microsoft.com/office/drawing/2014/main" id="{52090962-A306-48A3-B130-5376116A955D}"/>
              </a:ext>
            </a:extLst>
          </p:cNvPr>
          <p:cNvSpPr>
            <a:spLocks noGrp="1"/>
          </p:cNvSpPr>
          <p:nvPr>
            <p:ph type="sldNum" sz="quarter" idx="10"/>
          </p:nvPr>
        </p:nvSpPr>
        <p:spPr/>
        <p:txBody>
          <a:bodyPr/>
          <a:lstStyle/>
          <a:p>
            <a:fld id="{E31375A4-56A4-47D6-9801-1991572033F7}" type="slidenum">
              <a:rPr lang="en-US" smtClean="0"/>
              <a:pPr/>
              <a:t>37</a:t>
            </a:fld>
            <a:endParaRPr lang="en-US" dirty="0"/>
          </a:p>
        </p:txBody>
      </p:sp>
      <p:sp>
        <p:nvSpPr>
          <p:cNvPr id="15" name="TextBox 14">
            <a:extLst>
              <a:ext uri="{FF2B5EF4-FFF2-40B4-BE49-F238E27FC236}">
                <a16:creationId xmlns:a16="http://schemas.microsoft.com/office/drawing/2014/main" id="{03DA4419-FECB-47CC-BEDD-40F29EAA2BBB}"/>
              </a:ext>
            </a:extLst>
          </p:cNvPr>
          <p:cNvSpPr txBox="1"/>
          <p:nvPr/>
        </p:nvSpPr>
        <p:spPr>
          <a:xfrm>
            <a:off x="8371840" y="4670046"/>
            <a:ext cx="2982543" cy="1191816"/>
          </a:xfrm>
          <a:prstGeom prst="wedgeRoundRectCallout">
            <a:avLst>
              <a:gd name="adj1" fmla="val -20104"/>
              <a:gd name="adj2" fmla="val -83441"/>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spAutoFit/>
          </a:bodyPr>
          <a:lstStyle/>
          <a:p>
            <a:pPr algn="ctr"/>
            <a:r>
              <a:rPr lang="en-US" sz="1600" dirty="0">
                <a:solidFill>
                  <a:schemeClr val="bg1"/>
                </a:solidFill>
              </a:rPr>
              <a:t>Coming in 2022: Read recent tracker conversations with this member while you post their transaction</a:t>
            </a:r>
          </a:p>
        </p:txBody>
      </p:sp>
      <p:sp>
        <p:nvSpPr>
          <p:cNvPr id="6" name="TextBox 5">
            <a:extLst>
              <a:ext uri="{FF2B5EF4-FFF2-40B4-BE49-F238E27FC236}">
                <a16:creationId xmlns:a16="http://schemas.microsoft.com/office/drawing/2014/main" id="{97B49750-3B68-4CC3-94E0-D670AD175ACD}"/>
              </a:ext>
            </a:extLst>
          </p:cNvPr>
          <p:cNvSpPr txBox="1"/>
          <p:nvPr/>
        </p:nvSpPr>
        <p:spPr>
          <a:xfrm>
            <a:off x="3393440" y="4034949"/>
            <a:ext cx="1883993" cy="1191816"/>
          </a:xfrm>
          <a:prstGeom prst="wedgeRoundRectCallout">
            <a:avLst>
              <a:gd name="adj1" fmla="val 87856"/>
              <a:gd name="adj2" fmla="val -42869"/>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spAutoFit/>
          </a:bodyPr>
          <a:lstStyle/>
          <a:p>
            <a:pPr algn="ctr"/>
            <a:r>
              <a:rPr lang="en-US" sz="1600" dirty="0">
                <a:solidFill>
                  <a:schemeClr val="bg1"/>
                </a:solidFill>
              </a:rPr>
              <a:t>Available now: </a:t>
            </a:r>
            <a:br>
              <a:rPr lang="en-US" sz="1600" dirty="0">
                <a:solidFill>
                  <a:schemeClr val="bg1"/>
                </a:solidFill>
              </a:rPr>
            </a:br>
            <a:r>
              <a:rPr lang="en-US" sz="1600" dirty="0">
                <a:solidFill>
                  <a:schemeClr val="bg1"/>
                </a:solidFill>
              </a:rPr>
              <a:t>On-screen photo IDs with a new image editor</a:t>
            </a:r>
          </a:p>
        </p:txBody>
      </p:sp>
      <p:sp>
        <p:nvSpPr>
          <p:cNvPr id="9" name="Rectangle 8">
            <a:extLst>
              <a:ext uri="{FF2B5EF4-FFF2-40B4-BE49-F238E27FC236}">
                <a16:creationId xmlns:a16="http://schemas.microsoft.com/office/drawing/2014/main" id="{1BB04210-3737-446D-8165-58DFA0BDA874}"/>
              </a:ext>
            </a:extLst>
          </p:cNvPr>
          <p:cNvSpPr/>
          <p:nvPr/>
        </p:nvSpPr>
        <p:spPr>
          <a:xfrm>
            <a:off x="7203440" y="3918109"/>
            <a:ext cx="604520" cy="272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6172A4-B336-4C21-95D9-512A73549CBD}"/>
              </a:ext>
            </a:extLst>
          </p:cNvPr>
          <p:cNvGrpSpPr/>
          <p:nvPr/>
        </p:nvGrpSpPr>
        <p:grpSpPr>
          <a:xfrm>
            <a:off x="6069913" y="4080669"/>
            <a:ext cx="1297041" cy="182880"/>
            <a:chOff x="5968313" y="3979069"/>
            <a:chExt cx="1297041" cy="182880"/>
          </a:xfrm>
        </p:grpSpPr>
        <p:sp>
          <p:nvSpPr>
            <p:cNvPr id="2" name="Rectangle 1">
              <a:extLst>
                <a:ext uri="{FF2B5EF4-FFF2-40B4-BE49-F238E27FC236}">
                  <a16:creationId xmlns:a16="http://schemas.microsoft.com/office/drawing/2014/main" id="{10A1D23F-8F11-4447-B16D-4EF12D956715}"/>
                </a:ext>
              </a:extLst>
            </p:cNvPr>
            <p:cNvSpPr/>
            <p:nvPr/>
          </p:nvSpPr>
          <p:spPr>
            <a:xfrm>
              <a:off x="5968313" y="3990658"/>
              <a:ext cx="534087" cy="159702"/>
            </a:xfrm>
            <a:prstGeom prst="rect">
              <a:avLst/>
            </a:prstGeom>
            <a:solidFill>
              <a:srgbClr val="49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Edit</a:t>
              </a:r>
            </a:p>
          </p:txBody>
        </p:sp>
        <p:sp>
          <p:nvSpPr>
            <p:cNvPr id="13" name="Rectangle 12">
              <a:extLst>
                <a:ext uri="{FF2B5EF4-FFF2-40B4-BE49-F238E27FC236}">
                  <a16:creationId xmlns:a16="http://schemas.microsoft.com/office/drawing/2014/main" id="{0419C27D-02E4-40B1-8429-BFB7BD3977C7}"/>
                </a:ext>
              </a:extLst>
            </p:cNvPr>
            <p:cNvSpPr/>
            <p:nvPr/>
          </p:nvSpPr>
          <p:spPr>
            <a:xfrm>
              <a:off x="6530606" y="3990658"/>
              <a:ext cx="534087" cy="159702"/>
            </a:xfrm>
            <a:prstGeom prst="rect">
              <a:avLst/>
            </a:prstGeom>
            <a:solidFill>
              <a:srgbClr val="49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bg1"/>
                  </a:solidFill>
                </a:rPr>
                <a:t>Enlarge</a:t>
              </a:r>
            </a:p>
          </p:txBody>
        </p:sp>
        <p:grpSp>
          <p:nvGrpSpPr>
            <p:cNvPr id="8" name="Group 7">
              <a:extLst>
                <a:ext uri="{FF2B5EF4-FFF2-40B4-BE49-F238E27FC236}">
                  <a16:creationId xmlns:a16="http://schemas.microsoft.com/office/drawing/2014/main" id="{D3CBEC81-7F07-465A-A87F-FBE853CE4037}"/>
                </a:ext>
              </a:extLst>
            </p:cNvPr>
            <p:cNvGrpSpPr/>
            <p:nvPr/>
          </p:nvGrpSpPr>
          <p:grpSpPr>
            <a:xfrm>
              <a:off x="7082474" y="3979069"/>
              <a:ext cx="182880" cy="182880"/>
              <a:chOff x="7320280" y="3429000"/>
              <a:chExt cx="182880" cy="182880"/>
            </a:xfrm>
          </p:grpSpPr>
          <p:sp>
            <p:nvSpPr>
              <p:cNvPr id="10" name="Rectangle 9">
                <a:extLst>
                  <a:ext uri="{FF2B5EF4-FFF2-40B4-BE49-F238E27FC236}">
                    <a16:creationId xmlns:a16="http://schemas.microsoft.com/office/drawing/2014/main" id="{F5D80581-88BD-46EA-974E-CF4ECAF498BB}"/>
                  </a:ext>
                </a:extLst>
              </p:cNvPr>
              <p:cNvSpPr/>
              <p:nvPr/>
            </p:nvSpPr>
            <p:spPr>
              <a:xfrm>
                <a:off x="7328641" y="3440589"/>
                <a:ext cx="166158" cy="159702"/>
              </a:xfrm>
              <a:prstGeom prst="rect">
                <a:avLst/>
              </a:prstGeom>
              <a:solidFill>
                <a:srgbClr val="49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endParaRPr>
              </a:p>
            </p:txBody>
          </p:sp>
          <p:pic>
            <p:nvPicPr>
              <p:cNvPr id="5" name="Picture 4">
                <a:extLst>
                  <a:ext uri="{FF2B5EF4-FFF2-40B4-BE49-F238E27FC236}">
                    <a16:creationId xmlns:a16="http://schemas.microsoft.com/office/drawing/2014/main" id="{E645D3B6-6D9E-4670-B0E2-D11912D723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20280" y="3429000"/>
                <a:ext cx="182880" cy="182880"/>
              </a:xfrm>
              <a:prstGeom prst="rect">
                <a:avLst/>
              </a:prstGeom>
            </p:spPr>
          </p:pic>
        </p:grpSp>
      </p:grpSp>
    </p:spTree>
    <p:extLst>
      <p:ext uri="{BB962C8B-B14F-4D97-AF65-F5344CB8AC3E}">
        <p14:creationId xmlns:p14="http://schemas.microsoft.com/office/powerpoint/2010/main" val="1400560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4CEC94-D6CD-4EDD-A3A2-6D427CBFE85C}"/>
              </a:ext>
            </a:extLst>
          </p:cNvPr>
          <p:cNvSpPr>
            <a:spLocks noGrp="1"/>
          </p:cNvSpPr>
          <p:nvPr>
            <p:ph type="ctrTitle"/>
          </p:nvPr>
        </p:nvSpPr>
        <p:spPr/>
        <p:txBody>
          <a:bodyPr/>
          <a:lstStyle/>
          <a:p>
            <a:r>
              <a:rPr lang="en-US" dirty="0"/>
              <a:t>The Future of CEO Strategies Events</a:t>
            </a:r>
          </a:p>
        </p:txBody>
      </p:sp>
      <p:sp>
        <p:nvSpPr>
          <p:cNvPr id="3" name="Slide Number Placeholder 2">
            <a:extLst>
              <a:ext uri="{FF2B5EF4-FFF2-40B4-BE49-F238E27FC236}">
                <a16:creationId xmlns:a16="http://schemas.microsoft.com/office/drawing/2014/main" id="{3AD802C8-8329-44A4-8882-B1E934E6A791}"/>
              </a:ext>
            </a:extLst>
          </p:cNvPr>
          <p:cNvSpPr>
            <a:spLocks noGrp="1"/>
          </p:cNvSpPr>
          <p:nvPr>
            <p:ph type="sldNum" sz="quarter" idx="4294967295"/>
          </p:nvPr>
        </p:nvSpPr>
        <p:spPr>
          <a:xfrm>
            <a:off x="11506200" y="252413"/>
            <a:ext cx="685800" cy="274637"/>
          </a:xfrm>
        </p:spPr>
        <p:txBody>
          <a:bodyPr/>
          <a:lstStyle/>
          <a:p>
            <a:fld id="{E31375A4-56A4-47D6-9801-1991572033F7}" type="slidenum">
              <a:rPr lang="en-US" smtClean="0"/>
              <a:pPr/>
              <a:t>38</a:t>
            </a:fld>
            <a:endParaRPr lang="en-US" dirty="0"/>
          </a:p>
        </p:txBody>
      </p:sp>
      <p:pic>
        <p:nvPicPr>
          <p:cNvPr id="6" name="Picture 5" descr="Logo&#10;&#10;Description automatically generated with medium confidence">
            <a:extLst>
              <a:ext uri="{FF2B5EF4-FFF2-40B4-BE49-F238E27FC236}">
                <a16:creationId xmlns:a16="http://schemas.microsoft.com/office/drawing/2014/main" id="{D8DC4571-91F5-4664-A19F-F2EC86DB3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4" y="5754011"/>
            <a:ext cx="3475140" cy="887363"/>
          </a:xfrm>
          <a:prstGeom prst="rect">
            <a:avLst/>
          </a:prstGeom>
        </p:spPr>
      </p:pic>
    </p:spTree>
    <p:extLst>
      <p:ext uri="{BB962C8B-B14F-4D97-AF65-F5344CB8AC3E}">
        <p14:creationId xmlns:p14="http://schemas.microsoft.com/office/powerpoint/2010/main" val="3843385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A0DBBDF-B841-4913-9D7C-F4CA7CB933FE}"/>
              </a:ext>
            </a:extLst>
          </p:cNvPr>
          <p:cNvSpPr/>
          <p:nvPr/>
        </p:nvSpPr>
        <p:spPr>
          <a:xfrm>
            <a:off x="0" y="6019002"/>
            <a:ext cx="6096000" cy="620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TextBox 16">
            <a:extLst>
              <a:ext uri="{FF2B5EF4-FFF2-40B4-BE49-F238E27FC236}">
                <a16:creationId xmlns:a16="http://schemas.microsoft.com/office/drawing/2014/main" id="{36BE7208-A790-4380-AA8C-7314007A7F7B}"/>
              </a:ext>
            </a:extLst>
          </p:cNvPr>
          <p:cNvSpPr txBox="1"/>
          <p:nvPr/>
        </p:nvSpPr>
        <p:spPr>
          <a:xfrm>
            <a:off x="868" y="1594407"/>
            <a:ext cx="6096000" cy="1400383"/>
          </a:xfrm>
          <a:prstGeom prst="rect">
            <a:avLst/>
          </a:prstGeom>
          <a:noFill/>
        </p:spPr>
        <p:txBody>
          <a:bodyPr wrap="square">
            <a:spAutoFit/>
          </a:bodyPr>
          <a:lstStyle/>
          <a:p>
            <a:pPr marL="0" lvl="1" algn="ctr">
              <a:spcBef>
                <a:spcPts val="0"/>
              </a:spcBef>
              <a:buNone/>
            </a:pPr>
            <a:r>
              <a:rPr lang="en-US" sz="2800" dirty="0"/>
              <a:t>CEO Strategies Zoom Event</a:t>
            </a:r>
          </a:p>
          <a:p>
            <a:pPr marL="0" lvl="1" algn="ctr">
              <a:spcBef>
                <a:spcPts val="600"/>
              </a:spcBef>
              <a:buNone/>
            </a:pPr>
            <a:r>
              <a:rPr lang="en-US" sz="3600" b="1" dirty="0">
                <a:solidFill>
                  <a:srgbClr val="C00000"/>
                </a:solidFill>
                <a:latin typeface="Rockwell" panose="02060603020205020403" pitchFamily="18" charset="0"/>
              </a:rPr>
              <a:t>March 2022</a:t>
            </a:r>
            <a:br>
              <a:rPr lang="en-US" sz="3600" b="1" dirty="0">
                <a:solidFill>
                  <a:srgbClr val="C00000"/>
                </a:solidFill>
              </a:rPr>
            </a:br>
            <a:r>
              <a:rPr lang="en-US" sz="1600" dirty="0">
                <a:solidFill>
                  <a:srgbClr val="C00000"/>
                </a:solidFill>
              </a:rPr>
              <a:t>(date to be announced)</a:t>
            </a:r>
          </a:p>
        </p:txBody>
      </p:sp>
      <p:sp>
        <p:nvSpPr>
          <p:cNvPr id="7" name="Title 6">
            <a:extLst>
              <a:ext uri="{FF2B5EF4-FFF2-40B4-BE49-F238E27FC236}">
                <a16:creationId xmlns:a16="http://schemas.microsoft.com/office/drawing/2014/main" id="{67909439-6C49-4FE9-9ECD-0ECC9094E3E0}"/>
              </a:ext>
            </a:extLst>
          </p:cNvPr>
          <p:cNvSpPr>
            <a:spLocks noGrp="1"/>
          </p:cNvSpPr>
          <p:nvPr>
            <p:ph type="title" idx="4294967295"/>
          </p:nvPr>
        </p:nvSpPr>
        <p:spPr>
          <a:xfrm>
            <a:off x="868" y="287639"/>
            <a:ext cx="6096000" cy="550720"/>
          </a:xfrm>
          <a:solidFill>
            <a:schemeClr val="tx1"/>
          </a:solidFill>
        </p:spPr>
        <p:txBody>
          <a:bodyPr/>
          <a:lstStyle/>
          <a:p>
            <a:pPr algn="ctr"/>
            <a:r>
              <a:rPr lang="en-US" sz="2800" dirty="0">
                <a:solidFill>
                  <a:schemeClr val="bg1"/>
                </a:solidFill>
              </a:rPr>
              <a:t>Staying Engaged with CEOs</a:t>
            </a:r>
          </a:p>
        </p:txBody>
      </p:sp>
      <p:sp>
        <p:nvSpPr>
          <p:cNvPr id="10" name="Title 6">
            <a:extLst>
              <a:ext uri="{FF2B5EF4-FFF2-40B4-BE49-F238E27FC236}">
                <a16:creationId xmlns:a16="http://schemas.microsoft.com/office/drawing/2014/main" id="{137C7BE8-2CF3-472D-AA65-DE6A395F26DA}"/>
              </a:ext>
            </a:extLst>
          </p:cNvPr>
          <p:cNvSpPr txBox="1">
            <a:spLocks/>
          </p:cNvSpPr>
          <p:nvPr/>
        </p:nvSpPr>
        <p:spPr>
          <a:xfrm>
            <a:off x="6096000" y="287638"/>
            <a:ext cx="6096000" cy="550721"/>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lnSpc>
                <a:spcPct val="100000"/>
              </a:lnSpc>
              <a:spcBef>
                <a:spcPct val="0"/>
              </a:spcBef>
              <a:buNone/>
              <a:defRPr lang="en-US" sz="5400" b="1" kern="1200" baseline="0">
                <a:solidFill>
                  <a:schemeClr val="accent1"/>
                </a:solidFill>
                <a:effectLst/>
                <a:latin typeface="+mj-lt"/>
                <a:ea typeface="+mj-ea"/>
                <a:cs typeface="+mj-cs"/>
              </a:defRPr>
            </a:lvl1pPr>
          </a:lstStyle>
          <a:p>
            <a:pPr algn="ctr"/>
            <a:r>
              <a:rPr lang="en-US" sz="2800" dirty="0">
                <a:solidFill>
                  <a:schemeClr val="tx1"/>
                </a:solidFill>
              </a:rPr>
              <a:t>Staying Engaged with Your Teams</a:t>
            </a:r>
          </a:p>
        </p:txBody>
      </p:sp>
      <p:sp>
        <p:nvSpPr>
          <p:cNvPr id="2" name="TextBox 1">
            <a:extLst>
              <a:ext uri="{FF2B5EF4-FFF2-40B4-BE49-F238E27FC236}">
                <a16:creationId xmlns:a16="http://schemas.microsoft.com/office/drawing/2014/main" id="{16150246-A8B8-49AC-A1C7-C9CDBCDBAA72}"/>
              </a:ext>
            </a:extLst>
          </p:cNvPr>
          <p:cNvSpPr txBox="1"/>
          <p:nvPr/>
        </p:nvSpPr>
        <p:spPr>
          <a:xfrm>
            <a:off x="6096000" y="1891850"/>
            <a:ext cx="6096000" cy="3539430"/>
          </a:xfrm>
          <a:prstGeom prst="rect">
            <a:avLst/>
          </a:prstGeom>
          <a:noFill/>
        </p:spPr>
        <p:txBody>
          <a:bodyPr wrap="square" rtlCol="0">
            <a:spAutoFit/>
          </a:bodyPr>
          <a:lstStyle/>
          <a:p>
            <a:pPr algn="ctr"/>
            <a:r>
              <a:rPr lang="en-US" sz="2800" dirty="0">
                <a:solidFill>
                  <a:schemeClr val="bg1"/>
                </a:solidFill>
              </a:rPr>
              <a:t>2022 Leadership Conference, </a:t>
            </a:r>
            <a:br>
              <a:rPr lang="en-US" sz="2800" dirty="0">
                <a:solidFill>
                  <a:schemeClr val="bg1"/>
                </a:solidFill>
              </a:rPr>
            </a:br>
            <a:r>
              <a:rPr lang="en-US" sz="2800" dirty="0">
                <a:solidFill>
                  <a:schemeClr val="bg1"/>
                </a:solidFill>
              </a:rPr>
              <a:t>Annual Stockholders Meeting, </a:t>
            </a:r>
            <a:br>
              <a:rPr lang="en-US" sz="2800" dirty="0">
                <a:solidFill>
                  <a:schemeClr val="bg1"/>
                </a:solidFill>
              </a:rPr>
            </a:br>
            <a:r>
              <a:rPr lang="en-US" sz="2800" dirty="0">
                <a:solidFill>
                  <a:schemeClr val="bg1"/>
                </a:solidFill>
              </a:rPr>
              <a:t>&amp; Golf Outing</a:t>
            </a:r>
          </a:p>
          <a:p>
            <a:pPr algn="ctr"/>
            <a:endParaRPr lang="en-US" dirty="0">
              <a:solidFill>
                <a:schemeClr val="bg1"/>
              </a:solidFill>
            </a:endParaRPr>
          </a:p>
          <a:p>
            <a:pPr algn="ctr"/>
            <a:r>
              <a:rPr lang="en-US" sz="4400" b="1" dirty="0">
                <a:solidFill>
                  <a:schemeClr val="accent1">
                    <a:lumMod val="75000"/>
                  </a:schemeClr>
                </a:solidFill>
                <a:latin typeface="Rockwell" panose="02060603020205020403" pitchFamily="18" charset="0"/>
              </a:rPr>
              <a:t>June 14-16, 2022</a:t>
            </a:r>
          </a:p>
          <a:p>
            <a:pPr algn="ctr"/>
            <a:endParaRPr lang="en-US" dirty="0">
              <a:solidFill>
                <a:schemeClr val="bg1"/>
              </a:solidFill>
            </a:endParaRPr>
          </a:p>
          <a:p>
            <a:pPr algn="ctr"/>
            <a:r>
              <a:rPr lang="en-US" dirty="0">
                <a:solidFill>
                  <a:schemeClr val="bg1"/>
                </a:solidFill>
              </a:rPr>
              <a:t>At the </a:t>
            </a:r>
            <a:r>
              <a:rPr lang="en-US" dirty="0" err="1">
                <a:solidFill>
                  <a:schemeClr val="bg1"/>
                </a:solidFill>
              </a:rPr>
              <a:t>JW</a:t>
            </a:r>
            <a:r>
              <a:rPr lang="en-US" dirty="0">
                <a:solidFill>
                  <a:schemeClr val="bg1"/>
                </a:solidFill>
              </a:rPr>
              <a:t> Marriott in downtown </a:t>
            </a:r>
            <a:br>
              <a:rPr lang="en-US" dirty="0">
                <a:solidFill>
                  <a:schemeClr val="bg1"/>
                </a:solidFill>
              </a:rPr>
            </a:br>
            <a:r>
              <a:rPr lang="en-US" dirty="0">
                <a:solidFill>
                  <a:schemeClr val="bg1"/>
                </a:solidFill>
              </a:rPr>
              <a:t>Grand Rapids, MI</a:t>
            </a:r>
          </a:p>
          <a:p>
            <a:pPr algn="ctr"/>
            <a:endParaRPr lang="en-US" sz="2400" dirty="0">
              <a:solidFill>
                <a:schemeClr val="bg1"/>
              </a:solidFill>
            </a:endParaRPr>
          </a:p>
        </p:txBody>
      </p:sp>
      <p:cxnSp>
        <p:nvCxnSpPr>
          <p:cNvPr id="5" name="Straight Connector 4">
            <a:extLst>
              <a:ext uri="{FF2B5EF4-FFF2-40B4-BE49-F238E27FC236}">
                <a16:creationId xmlns:a16="http://schemas.microsoft.com/office/drawing/2014/main" id="{7062C456-014D-4810-BEF8-5751A56CD048}"/>
              </a:ext>
            </a:extLst>
          </p:cNvPr>
          <p:cNvCxnSpPr>
            <a:cxnSpLocks/>
          </p:cNvCxnSpPr>
          <p:nvPr/>
        </p:nvCxnSpPr>
        <p:spPr>
          <a:xfrm>
            <a:off x="0" y="3200879"/>
            <a:ext cx="6206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Graphical user interface&#10;&#10;Description automatically generated with low confidence">
            <a:extLst>
              <a:ext uri="{FF2B5EF4-FFF2-40B4-BE49-F238E27FC236}">
                <a16:creationId xmlns:a16="http://schemas.microsoft.com/office/drawing/2014/main" id="{6E8E91BF-A842-4E12-BCCD-E82AC476D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1257" y="1219176"/>
            <a:ext cx="2463749" cy="550721"/>
          </a:xfrm>
          <a:prstGeom prst="rect">
            <a:avLst/>
          </a:prstGeom>
        </p:spPr>
      </p:pic>
      <p:sp>
        <p:nvSpPr>
          <p:cNvPr id="16" name="TextBox 15">
            <a:extLst>
              <a:ext uri="{FF2B5EF4-FFF2-40B4-BE49-F238E27FC236}">
                <a16:creationId xmlns:a16="http://schemas.microsoft.com/office/drawing/2014/main" id="{DDDE0323-AF72-40DB-99F1-5EFAF78DE989}"/>
              </a:ext>
            </a:extLst>
          </p:cNvPr>
          <p:cNvSpPr txBox="1"/>
          <p:nvPr/>
        </p:nvSpPr>
        <p:spPr>
          <a:xfrm>
            <a:off x="868" y="6098637"/>
            <a:ext cx="6095130" cy="461665"/>
          </a:xfrm>
          <a:prstGeom prst="rect">
            <a:avLst/>
          </a:prstGeom>
          <a:noFill/>
        </p:spPr>
        <p:txBody>
          <a:bodyPr wrap="square" rtlCol="0">
            <a:spAutoFit/>
          </a:bodyPr>
          <a:lstStyle/>
          <a:p>
            <a:pPr algn="ctr"/>
            <a:r>
              <a:rPr lang="en-US" sz="2400" spc="300" dirty="0">
                <a:solidFill>
                  <a:schemeClr val="accent3"/>
                </a:solidFill>
                <a:latin typeface="+mj-lt"/>
              </a:rPr>
              <a:t>FOR CREDIT UNION CEOS ONLY</a:t>
            </a:r>
          </a:p>
        </p:txBody>
      </p:sp>
      <p:sp>
        <p:nvSpPr>
          <p:cNvPr id="19" name="TextBox 18">
            <a:extLst>
              <a:ext uri="{FF2B5EF4-FFF2-40B4-BE49-F238E27FC236}">
                <a16:creationId xmlns:a16="http://schemas.microsoft.com/office/drawing/2014/main" id="{B56BADBA-7255-41F0-92A9-B69A4ACD83CB}"/>
              </a:ext>
            </a:extLst>
          </p:cNvPr>
          <p:cNvSpPr txBox="1"/>
          <p:nvPr/>
        </p:nvSpPr>
        <p:spPr>
          <a:xfrm>
            <a:off x="868" y="4004119"/>
            <a:ext cx="6096000" cy="1923604"/>
          </a:xfrm>
          <a:prstGeom prst="rect">
            <a:avLst/>
          </a:prstGeom>
          <a:noFill/>
        </p:spPr>
        <p:txBody>
          <a:bodyPr wrap="square">
            <a:spAutoFit/>
          </a:bodyPr>
          <a:lstStyle/>
          <a:p>
            <a:pPr marL="0" lvl="1" algn="ctr">
              <a:spcBef>
                <a:spcPts val="0"/>
              </a:spcBef>
              <a:buNone/>
            </a:pPr>
            <a:r>
              <a:rPr lang="en-US" sz="2800" dirty="0"/>
              <a:t>CEO Strategies Face-to-Face Event</a:t>
            </a:r>
          </a:p>
          <a:p>
            <a:pPr marL="0" lvl="1" algn="ctr">
              <a:spcBef>
                <a:spcPts val="0"/>
              </a:spcBef>
              <a:buNone/>
            </a:pPr>
            <a:r>
              <a:rPr lang="en-US" dirty="0"/>
              <a:t>(Visit the Innovation Center in Las Vegas, NV!)</a:t>
            </a:r>
          </a:p>
          <a:p>
            <a:pPr marL="0" lvl="1" algn="ctr">
              <a:spcBef>
                <a:spcPts val="600"/>
              </a:spcBef>
              <a:buNone/>
            </a:pPr>
            <a:r>
              <a:rPr lang="en-US" sz="3600" b="1" dirty="0">
                <a:solidFill>
                  <a:srgbClr val="C00000"/>
                </a:solidFill>
                <a:latin typeface="Rockwell" panose="02060603020205020403" pitchFamily="18" charset="0"/>
              </a:rPr>
              <a:t>November 2022</a:t>
            </a:r>
            <a:br>
              <a:rPr lang="en-US" sz="3600" b="1" dirty="0">
                <a:solidFill>
                  <a:srgbClr val="C00000"/>
                </a:solidFill>
              </a:rPr>
            </a:br>
            <a:r>
              <a:rPr lang="en-US" sz="1600" dirty="0">
                <a:solidFill>
                  <a:srgbClr val="C00000"/>
                </a:solidFill>
              </a:rPr>
              <a:t>(dates to be announced)</a:t>
            </a:r>
          </a:p>
          <a:p>
            <a:pPr marL="0" lvl="1" algn="ctr">
              <a:spcBef>
                <a:spcPts val="0"/>
              </a:spcBef>
              <a:buNone/>
            </a:pPr>
            <a:endParaRPr lang="en-US" sz="1600" b="1" dirty="0">
              <a:solidFill>
                <a:schemeClr val="accent3"/>
              </a:solidFill>
            </a:endParaRPr>
          </a:p>
        </p:txBody>
      </p:sp>
      <p:pic>
        <p:nvPicPr>
          <p:cNvPr id="21" name="Picture 20" descr="Logo&#10;&#10;Description automatically generated with medium confidence">
            <a:extLst>
              <a:ext uri="{FF2B5EF4-FFF2-40B4-BE49-F238E27FC236}">
                <a16:creationId xmlns:a16="http://schemas.microsoft.com/office/drawing/2014/main" id="{15C41192-432C-493A-B90D-9B188BB854F2}"/>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816994" y="995147"/>
            <a:ext cx="2463749" cy="629108"/>
          </a:xfrm>
          <a:prstGeom prst="rect">
            <a:avLst/>
          </a:prstGeom>
        </p:spPr>
      </p:pic>
      <p:pic>
        <p:nvPicPr>
          <p:cNvPr id="24" name="Picture 23" descr="Logo&#10;&#10;Description automatically generated with medium confidence">
            <a:extLst>
              <a:ext uri="{FF2B5EF4-FFF2-40B4-BE49-F238E27FC236}">
                <a16:creationId xmlns:a16="http://schemas.microsoft.com/office/drawing/2014/main" id="{D80EDE88-BB3C-4A07-B54E-45ADA8EF75B2}"/>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816994" y="3394814"/>
            <a:ext cx="2463749" cy="629108"/>
          </a:xfrm>
          <a:prstGeom prst="rect">
            <a:avLst/>
          </a:prstGeom>
        </p:spPr>
      </p:pic>
      <p:sp>
        <p:nvSpPr>
          <p:cNvPr id="30" name="Rectangle 29">
            <a:extLst>
              <a:ext uri="{FF2B5EF4-FFF2-40B4-BE49-F238E27FC236}">
                <a16:creationId xmlns:a16="http://schemas.microsoft.com/office/drawing/2014/main" id="{3CFC506C-7DC9-4738-A65C-BDF4E7C4123B}"/>
              </a:ext>
            </a:extLst>
          </p:cNvPr>
          <p:cNvSpPr/>
          <p:nvPr/>
        </p:nvSpPr>
        <p:spPr>
          <a:xfrm>
            <a:off x="6095998" y="6019002"/>
            <a:ext cx="6132951" cy="620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CEA979B-3A1D-4332-94BF-4DE9495826F6}"/>
              </a:ext>
            </a:extLst>
          </p:cNvPr>
          <p:cNvSpPr txBox="1"/>
          <p:nvPr/>
        </p:nvSpPr>
        <p:spPr>
          <a:xfrm>
            <a:off x="6095999" y="6098637"/>
            <a:ext cx="6096001" cy="461665"/>
          </a:xfrm>
          <a:prstGeom prst="rect">
            <a:avLst/>
          </a:prstGeom>
          <a:noFill/>
        </p:spPr>
        <p:txBody>
          <a:bodyPr wrap="square">
            <a:spAutoFit/>
          </a:bodyPr>
          <a:lstStyle/>
          <a:p>
            <a:pPr algn="ctr"/>
            <a:r>
              <a:rPr lang="en-US" sz="2400" spc="100" dirty="0">
                <a:solidFill>
                  <a:schemeClr val="accent3"/>
                </a:solidFill>
                <a:latin typeface="+mj-lt"/>
              </a:rPr>
              <a:t>FOR CEOS, BOARD MEMBERS, &amp; KEY CU LEADERS</a:t>
            </a:r>
          </a:p>
        </p:txBody>
      </p:sp>
    </p:spTree>
    <p:extLst>
      <p:ext uri="{BB962C8B-B14F-4D97-AF65-F5344CB8AC3E}">
        <p14:creationId xmlns:p14="http://schemas.microsoft.com/office/powerpoint/2010/main" val="49145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B3DDBA7-EAFD-4A85-93B1-D1994C9D97D6}"/>
              </a:ext>
            </a:extLst>
          </p:cNvPr>
          <p:cNvPicPr>
            <a:picLocks noChangeAspect="1"/>
          </p:cNvPicPr>
          <p:nvPr/>
        </p:nvPicPr>
        <p:blipFill rotWithShape="1">
          <a:blip r:embed="rId3"/>
          <a:srcRect b="52010"/>
          <a:stretch/>
        </p:blipFill>
        <p:spPr>
          <a:xfrm>
            <a:off x="1786648" y="5093018"/>
            <a:ext cx="4739896" cy="1216202"/>
          </a:xfrm>
          <a:prstGeom prst="rect">
            <a:avLst/>
          </a:prstGeom>
          <a:ln>
            <a:solidFill>
              <a:schemeClr val="tx2"/>
            </a:solidFill>
          </a:ln>
        </p:spPr>
      </p:pic>
      <p:pic>
        <p:nvPicPr>
          <p:cNvPr id="24" name="Picture 23">
            <a:extLst>
              <a:ext uri="{FF2B5EF4-FFF2-40B4-BE49-F238E27FC236}">
                <a16:creationId xmlns:a16="http://schemas.microsoft.com/office/drawing/2014/main" id="{61E5177E-E05C-4F85-94E3-B3FF3D47DF4B}"/>
              </a:ext>
            </a:extLst>
          </p:cNvPr>
          <p:cNvPicPr>
            <a:picLocks noChangeAspect="1"/>
          </p:cNvPicPr>
          <p:nvPr/>
        </p:nvPicPr>
        <p:blipFill>
          <a:blip r:embed="rId4"/>
          <a:stretch>
            <a:fillRect/>
          </a:stretch>
        </p:blipFill>
        <p:spPr>
          <a:xfrm>
            <a:off x="3670762" y="2292220"/>
            <a:ext cx="2855782" cy="1619481"/>
          </a:xfrm>
          <a:prstGeom prst="rect">
            <a:avLst/>
          </a:prstGeom>
          <a:ln>
            <a:solidFill>
              <a:schemeClr val="tx2"/>
            </a:solidFill>
          </a:ln>
        </p:spPr>
      </p:pic>
      <p:sp>
        <p:nvSpPr>
          <p:cNvPr id="12" name="Content Placeholder 11">
            <a:extLst>
              <a:ext uri="{FF2B5EF4-FFF2-40B4-BE49-F238E27FC236}">
                <a16:creationId xmlns:a16="http://schemas.microsoft.com/office/drawing/2014/main" id="{E6B7FAD6-3791-4A66-BB58-DAD47DE4FFFF}"/>
              </a:ext>
            </a:extLst>
          </p:cNvPr>
          <p:cNvSpPr>
            <a:spLocks noGrp="1"/>
          </p:cNvSpPr>
          <p:nvPr>
            <p:ph sz="half" idx="2"/>
          </p:nvPr>
        </p:nvSpPr>
        <p:spPr>
          <a:solidFill>
            <a:schemeClr val="bg1"/>
          </a:solidFill>
        </p:spPr>
        <p:txBody>
          <a:bodyPr/>
          <a:lstStyle/>
          <a:p>
            <a:r>
              <a:rPr lang="en-US" sz="2400" dirty="0"/>
              <a:t>In this economy, the trick to generating revenue is creating more opportunities to collect service income, priced below the level of consumer resistance</a:t>
            </a:r>
          </a:p>
          <a:p>
            <a:r>
              <a:rPr lang="en-US" sz="2400" dirty="0"/>
              <a:t>Sell </a:t>
            </a:r>
            <a:r>
              <a:rPr lang="en-US" sz="2400" i="1" dirty="0"/>
              <a:t>everything </a:t>
            </a:r>
            <a:r>
              <a:rPr lang="en-US" sz="2400" dirty="0"/>
              <a:t>you do for members, over and over again – truly go 24x7</a:t>
            </a:r>
          </a:p>
        </p:txBody>
      </p:sp>
      <p:sp>
        <p:nvSpPr>
          <p:cNvPr id="4" name="Slide Number Placeholder 3">
            <a:extLst>
              <a:ext uri="{FF2B5EF4-FFF2-40B4-BE49-F238E27FC236}">
                <a16:creationId xmlns:a16="http://schemas.microsoft.com/office/drawing/2014/main" id="{64AE3A4F-2C76-4A7E-AA31-1EAB9F410613}"/>
              </a:ext>
            </a:extLst>
          </p:cNvPr>
          <p:cNvSpPr>
            <a:spLocks noGrp="1"/>
          </p:cNvSpPr>
          <p:nvPr>
            <p:ph type="sldNum" sz="quarter" idx="12"/>
          </p:nvPr>
        </p:nvSpPr>
        <p:spPr/>
        <p:txBody>
          <a:bodyPr/>
          <a:lstStyle/>
          <a:p>
            <a:fld id="{E31375A4-56A4-47D6-9801-1991572033F7}" type="slidenum">
              <a:rPr lang="en-US" smtClean="0"/>
              <a:t>4</a:t>
            </a:fld>
            <a:endParaRPr lang="en-US" dirty="0"/>
          </a:p>
        </p:txBody>
      </p:sp>
      <p:sp>
        <p:nvSpPr>
          <p:cNvPr id="6" name="Text Placeholder 5">
            <a:extLst>
              <a:ext uri="{FF2B5EF4-FFF2-40B4-BE49-F238E27FC236}">
                <a16:creationId xmlns:a16="http://schemas.microsoft.com/office/drawing/2014/main" id="{99BE0832-57C0-4BC3-B358-28CD0E1DA1BF}"/>
              </a:ext>
            </a:extLst>
          </p:cNvPr>
          <p:cNvSpPr>
            <a:spLocks noGrp="1"/>
          </p:cNvSpPr>
          <p:nvPr>
            <p:ph type="body" sz="quarter" idx="13"/>
          </p:nvPr>
        </p:nvSpPr>
        <p:spPr/>
        <p:txBody>
          <a:bodyPr/>
          <a:lstStyle/>
          <a:p>
            <a:r>
              <a:rPr lang="en-US" sz="1800" dirty="0"/>
              <a:t>Driving for Online and Mobile Channels to be More than Informational</a:t>
            </a:r>
            <a:endParaRPr lang="en-US" dirty="0"/>
          </a:p>
        </p:txBody>
      </p:sp>
      <p:sp>
        <p:nvSpPr>
          <p:cNvPr id="7" name="Title 6">
            <a:extLst>
              <a:ext uri="{FF2B5EF4-FFF2-40B4-BE49-F238E27FC236}">
                <a16:creationId xmlns:a16="http://schemas.microsoft.com/office/drawing/2014/main" id="{F0DB9FEA-5853-40B1-B2A9-43B0CFE80133}"/>
              </a:ext>
            </a:extLst>
          </p:cNvPr>
          <p:cNvSpPr>
            <a:spLocks noGrp="1"/>
          </p:cNvSpPr>
          <p:nvPr>
            <p:ph type="title"/>
          </p:nvPr>
        </p:nvSpPr>
        <p:spPr/>
        <p:txBody>
          <a:bodyPr/>
          <a:lstStyle/>
          <a:p>
            <a:r>
              <a:rPr lang="en-US" dirty="0"/>
              <a:t>Tools for Internet Retailers</a:t>
            </a:r>
          </a:p>
        </p:txBody>
      </p:sp>
      <p:sp>
        <p:nvSpPr>
          <p:cNvPr id="3" name="Text Placeholder 2">
            <a:extLst>
              <a:ext uri="{FF2B5EF4-FFF2-40B4-BE49-F238E27FC236}">
                <a16:creationId xmlns:a16="http://schemas.microsoft.com/office/drawing/2014/main" id="{A0E96392-1037-4AA2-8B03-63FFEA2D5A45}"/>
              </a:ext>
            </a:extLst>
          </p:cNvPr>
          <p:cNvSpPr>
            <a:spLocks noGrp="1"/>
          </p:cNvSpPr>
          <p:nvPr>
            <p:ph type="body" sz="quarter" idx="14"/>
          </p:nvPr>
        </p:nvSpPr>
        <p:spPr/>
        <p:txBody>
          <a:bodyPr/>
          <a:lstStyle/>
          <a:p>
            <a:r>
              <a:rPr lang="en-US" dirty="0"/>
              <a:t>1</a:t>
            </a:r>
          </a:p>
        </p:txBody>
      </p:sp>
      <p:pic>
        <p:nvPicPr>
          <p:cNvPr id="13" name="Picture 12" descr="Logo&#10;&#10;Description automatically generated">
            <a:extLst>
              <a:ext uri="{FF2B5EF4-FFF2-40B4-BE49-F238E27FC236}">
                <a16:creationId xmlns:a16="http://schemas.microsoft.com/office/drawing/2014/main" id="{80926364-3ABC-4AD4-B87D-A0A2EE38BD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253" y="6410911"/>
            <a:ext cx="2378201" cy="348029"/>
          </a:xfrm>
          <a:prstGeom prst="rect">
            <a:avLst/>
          </a:prstGeom>
        </p:spPr>
      </p:pic>
      <p:pic>
        <p:nvPicPr>
          <p:cNvPr id="14" name="Picture 13" descr="Logo&#10;&#10;Description automatically generated">
            <a:extLst>
              <a:ext uri="{FF2B5EF4-FFF2-40B4-BE49-F238E27FC236}">
                <a16:creationId xmlns:a16="http://schemas.microsoft.com/office/drawing/2014/main" id="{F87EC157-B5A9-48A2-956A-B07EE4BDA6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6209" y="6410647"/>
            <a:ext cx="2333564" cy="348293"/>
          </a:xfrm>
          <a:prstGeom prst="rect">
            <a:avLst/>
          </a:prstGeom>
        </p:spPr>
      </p:pic>
      <p:pic>
        <p:nvPicPr>
          <p:cNvPr id="16" name="Picture 15" descr="Logo&#10;&#10;Description automatically generated">
            <a:extLst>
              <a:ext uri="{FF2B5EF4-FFF2-40B4-BE49-F238E27FC236}">
                <a16:creationId xmlns:a16="http://schemas.microsoft.com/office/drawing/2014/main" id="{63D49849-78F5-4074-9637-0642E0E64F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253" y="2276140"/>
            <a:ext cx="2034877" cy="825821"/>
          </a:xfrm>
          <a:prstGeom prst="rect">
            <a:avLst/>
          </a:prstGeom>
        </p:spPr>
      </p:pic>
      <p:pic>
        <p:nvPicPr>
          <p:cNvPr id="21" name="Content Placeholder 17" descr="Icon&#10;&#10;Description automatically generated">
            <a:extLst>
              <a:ext uri="{FF2B5EF4-FFF2-40B4-BE49-F238E27FC236}">
                <a16:creationId xmlns:a16="http://schemas.microsoft.com/office/drawing/2014/main" id="{FC58DA11-04F5-4017-900A-1CF5FF3F18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4537" y="3319774"/>
            <a:ext cx="2221672" cy="444334"/>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4209666B-E5E4-4D2E-BC5A-5C8D5C8B17D6}"/>
              </a:ext>
            </a:extLst>
          </p:cNvPr>
          <p:cNvPicPr/>
          <p:nvPr/>
        </p:nvPicPr>
        <p:blipFill rotWithShape="1">
          <a:blip r:embed="rId9"/>
          <a:srcRect l="31380" t="31401" r="19293" b="41204"/>
          <a:stretch/>
        </p:blipFill>
        <p:spPr bwMode="auto">
          <a:xfrm>
            <a:off x="184037" y="4092285"/>
            <a:ext cx="5532120" cy="825821"/>
          </a:xfrm>
          <a:prstGeom prst="rect">
            <a:avLst/>
          </a:prstGeom>
          <a:ln>
            <a:solidFill>
              <a:schemeClr val="tx2"/>
            </a:solid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86ABDC74-4BAE-4D4F-A654-1021FB9EBCBD}"/>
              </a:ext>
            </a:extLst>
          </p:cNvPr>
          <p:cNvSpPr txBox="1"/>
          <p:nvPr/>
        </p:nvSpPr>
        <p:spPr>
          <a:xfrm>
            <a:off x="6736080" y="6142154"/>
            <a:ext cx="3973607" cy="5232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2800" dirty="0">
                <a:solidFill>
                  <a:schemeClr val="bg1"/>
                </a:solidFill>
              </a:rPr>
              <a:t>store.cuanswers.com</a:t>
            </a:r>
          </a:p>
        </p:txBody>
      </p:sp>
    </p:spTree>
    <p:extLst>
      <p:ext uri="{BB962C8B-B14F-4D97-AF65-F5344CB8AC3E}">
        <p14:creationId xmlns:p14="http://schemas.microsoft.com/office/powerpoint/2010/main" val="1557701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6AE26-C9A0-49D3-AF37-C9C9ACACBCD8}"/>
              </a:ext>
            </a:extLst>
          </p:cNvPr>
          <p:cNvSpPr>
            <a:spLocks noGrp="1"/>
          </p:cNvSpPr>
          <p:nvPr>
            <p:ph type="ctrTitle"/>
          </p:nvPr>
        </p:nvSpPr>
        <p:spPr/>
        <p:txBody>
          <a:bodyPr/>
          <a:lstStyle/>
          <a:p>
            <a:r>
              <a:rPr lang="en-US" dirty="0"/>
              <a:t>Thank you!</a:t>
            </a:r>
          </a:p>
        </p:txBody>
      </p:sp>
      <p:pic>
        <p:nvPicPr>
          <p:cNvPr id="4" name="Picture 3" descr="Logo&#10;&#10;Description automatically generated with medium confidence">
            <a:extLst>
              <a:ext uri="{FF2B5EF4-FFF2-40B4-BE49-F238E27FC236}">
                <a16:creationId xmlns:a16="http://schemas.microsoft.com/office/drawing/2014/main" id="{8C076C5C-0310-48A8-B83A-0C8032975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14" y="5754011"/>
            <a:ext cx="3475140" cy="887363"/>
          </a:xfrm>
          <a:prstGeom prst="rect">
            <a:avLst/>
          </a:prstGeom>
        </p:spPr>
      </p:pic>
    </p:spTree>
    <p:extLst>
      <p:ext uri="{BB962C8B-B14F-4D97-AF65-F5344CB8AC3E}">
        <p14:creationId xmlns:p14="http://schemas.microsoft.com/office/powerpoint/2010/main" val="1343854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568202-04C5-4BA1-94AB-660B7B45B65D}"/>
              </a:ext>
            </a:extLst>
          </p:cNvPr>
          <p:cNvSpPr>
            <a:spLocks noGrp="1"/>
          </p:cNvSpPr>
          <p:nvPr>
            <p:ph sz="half" idx="1"/>
          </p:nvPr>
        </p:nvSpPr>
        <p:spPr>
          <a:xfrm>
            <a:off x="729574" y="2149475"/>
            <a:ext cx="5713624" cy="4022724"/>
          </a:xfrm>
        </p:spPr>
        <p:txBody>
          <a:bodyPr/>
          <a:lstStyle/>
          <a:p>
            <a:r>
              <a:rPr lang="en-US" dirty="0"/>
              <a:t>CLR Path uses the data about your members in CU*BASE </a:t>
            </a:r>
            <a:r>
              <a:rPr lang="en-US" i="1" dirty="0"/>
              <a:t>(FREE data you already own)</a:t>
            </a:r>
          </a:p>
          <a:p>
            <a:r>
              <a:rPr lang="en-US" dirty="0"/>
              <a:t>Get advice on lending decisions, opening new accounts, offering services...you name it</a:t>
            </a:r>
          </a:p>
          <a:p>
            <a:r>
              <a:rPr lang="en-US" dirty="0"/>
              <a:t>Coming in 2022: Access to decision advice via Phone Op &amp; Teller screens</a:t>
            </a:r>
          </a:p>
        </p:txBody>
      </p:sp>
      <p:sp>
        <p:nvSpPr>
          <p:cNvPr id="9" name="Content Placeholder 8">
            <a:extLst>
              <a:ext uri="{FF2B5EF4-FFF2-40B4-BE49-F238E27FC236}">
                <a16:creationId xmlns:a16="http://schemas.microsoft.com/office/drawing/2014/main" id="{9D02FEA0-1C39-4C3E-81B2-8F41781FFDE7}"/>
              </a:ext>
            </a:extLst>
          </p:cNvPr>
          <p:cNvSpPr>
            <a:spLocks noGrp="1"/>
          </p:cNvSpPr>
          <p:nvPr>
            <p:ph sz="half" idx="2"/>
          </p:nvPr>
        </p:nvSpPr>
        <p:spPr/>
        <p:txBody>
          <a:bodyPr/>
          <a:lstStyle/>
          <a:p>
            <a:r>
              <a:rPr lang="en-US" dirty="0"/>
              <a:t>What </a:t>
            </a:r>
            <a:r>
              <a:rPr lang="en-US" b="1" dirty="0"/>
              <a:t>you </a:t>
            </a:r>
            <a:r>
              <a:rPr lang="en-US" dirty="0"/>
              <a:t>know about </a:t>
            </a:r>
            <a:r>
              <a:rPr lang="en-US" b="1" dirty="0"/>
              <a:t>your </a:t>
            </a:r>
            <a:r>
              <a:rPr lang="en-US" dirty="0"/>
              <a:t>members is the difference from all those who share data from the same 3</a:t>
            </a:r>
            <a:r>
              <a:rPr lang="en-US" baseline="30000" dirty="0"/>
              <a:t>rd</a:t>
            </a:r>
            <a:r>
              <a:rPr lang="en-US" dirty="0"/>
              <a:t>-party sources</a:t>
            </a:r>
          </a:p>
          <a:p>
            <a:r>
              <a:rPr lang="en-US" dirty="0"/>
              <a:t>What will you do with it?</a:t>
            </a:r>
          </a:p>
        </p:txBody>
      </p:sp>
      <p:sp>
        <p:nvSpPr>
          <p:cNvPr id="3" name="Slide Number Placeholder 2">
            <a:extLst>
              <a:ext uri="{FF2B5EF4-FFF2-40B4-BE49-F238E27FC236}">
                <a16:creationId xmlns:a16="http://schemas.microsoft.com/office/drawing/2014/main" id="{091BC549-9712-4B9F-9494-F65ED99BBE14}"/>
              </a:ext>
            </a:extLst>
          </p:cNvPr>
          <p:cNvSpPr>
            <a:spLocks noGrp="1"/>
          </p:cNvSpPr>
          <p:nvPr>
            <p:ph type="sldNum" sz="quarter" idx="12"/>
          </p:nvPr>
        </p:nvSpPr>
        <p:spPr/>
        <p:txBody>
          <a:bodyPr/>
          <a:lstStyle/>
          <a:p>
            <a:fld id="{E31375A4-56A4-47D6-9801-1991572033F7}" type="slidenum">
              <a:rPr lang="en-US" smtClean="0"/>
              <a:t>5</a:t>
            </a:fld>
            <a:endParaRPr lang="en-US" dirty="0"/>
          </a:p>
        </p:txBody>
      </p:sp>
      <p:sp>
        <p:nvSpPr>
          <p:cNvPr id="2" name="Text Placeholder 1">
            <a:extLst>
              <a:ext uri="{FF2B5EF4-FFF2-40B4-BE49-F238E27FC236}">
                <a16:creationId xmlns:a16="http://schemas.microsoft.com/office/drawing/2014/main" id="{7EF35005-CCC6-4422-B194-BDD886A0D860}"/>
              </a:ext>
            </a:extLst>
          </p:cNvPr>
          <p:cNvSpPr>
            <a:spLocks noGrp="1"/>
          </p:cNvSpPr>
          <p:nvPr>
            <p:ph type="body" sz="quarter" idx="13"/>
          </p:nvPr>
        </p:nvSpPr>
        <p:spPr/>
        <p:txBody>
          <a:bodyPr/>
          <a:lstStyle/>
          <a:p>
            <a:r>
              <a:rPr lang="en-US" dirty="0"/>
              <a:t>A non-credit report approach to making lending decisions (and more!)</a:t>
            </a:r>
          </a:p>
          <a:p>
            <a:endParaRPr lang="en-US" dirty="0"/>
          </a:p>
        </p:txBody>
      </p:sp>
      <p:sp>
        <p:nvSpPr>
          <p:cNvPr id="7" name="Title 6">
            <a:extLst>
              <a:ext uri="{FF2B5EF4-FFF2-40B4-BE49-F238E27FC236}">
                <a16:creationId xmlns:a16="http://schemas.microsoft.com/office/drawing/2014/main" id="{F747F046-E307-4705-8710-52C905E9BF2B}"/>
              </a:ext>
            </a:extLst>
          </p:cNvPr>
          <p:cNvSpPr>
            <a:spLocks noGrp="1"/>
          </p:cNvSpPr>
          <p:nvPr>
            <p:ph type="title"/>
          </p:nvPr>
        </p:nvSpPr>
        <p:spPr/>
        <p:txBody>
          <a:bodyPr/>
          <a:lstStyle/>
          <a:p>
            <a:r>
              <a:rPr lang="en-US" sz="2800" dirty="0"/>
              <a:t>Using What You Know</a:t>
            </a:r>
            <a:r>
              <a:rPr lang="en-US" sz="4000" dirty="0"/>
              <a:t> </a:t>
            </a:r>
            <a:br>
              <a:rPr lang="en-US" sz="4000" dirty="0"/>
            </a:br>
            <a:r>
              <a:rPr lang="en-US" dirty="0"/>
              <a:t>CLR Path Decision Advisor</a:t>
            </a:r>
          </a:p>
        </p:txBody>
      </p:sp>
      <p:sp>
        <p:nvSpPr>
          <p:cNvPr id="5" name="Text Placeholder 4">
            <a:extLst>
              <a:ext uri="{FF2B5EF4-FFF2-40B4-BE49-F238E27FC236}">
                <a16:creationId xmlns:a16="http://schemas.microsoft.com/office/drawing/2014/main" id="{4D1C5879-11BF-4A6D-B4FF-B4AABC251405}"/>
              </a:ext>
            </a:extLst>
          </p:cNvPr>
          <p:cNvSpPr>
            <a:spLocks noGrp="1"/>
          </p:cNvSpPr>
          <p:nvPr>
            <p:ph type="body" sz="quarter" idx="14"/>
          </p:nvPr>
        </p:nvSpPr>
        <p:spPr/>
        <p:txBody>
          <a:bodyPr/>
          <a:lstStyle/>
          <a:p>
            <a:r>
              <a:rPr lang="en-US" dirty="0"/>
              <a:t>2</a:t>
            </a:r>
          </a:p>
        </p:txBody>
      </p:sp>
      <p:pic>
        <p:nvPicPr>
          <p:cNvPr id="13" name="Picture 12">
            <a:extLst>
              <a:ext uri="{FF2B5EF4-FFF2-40B4-BE49-F238E27FC236}">
                <a16:creationId xmlns:a16="http://schemas.microsoft.com/office/drawing/2014/main" id="{2D9C40D1-E0A6-48D9-ACA7-D661BE7288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3669" y="5890869"/>
            <a:ext cx="2400749" cy="873873"/>
          </a:xfrm>
          <a:prstGeom prst="rect">
            <a:avLst/>
          </a:prstGeom>
        </p:spPr>
      </p:pic>
      <p:sp>
        <p:nvSpPr>
          <p:cNvPr id="15" name="TextBox 14">
            <a:extLst>
              <a:ext uri="{FF2B5EF4-FFF2-40B4-BE49-F238E27FC236}">
                <a16:creationId xmlns:a16="http://schemas.microsoft.com/office/drawing/2014/main" id="{01A86E40-D7CA-4C6B-A19A-49AD4AD4D62E}"/>
              </a:ext>
            </a:extLst>
          </p:cNvPr>
          <p:cNvSpPr txBox="1"/>
          <p:nvPr/>
        </p:nvSpPr>
        <p:spPr>
          <a:xfrm>
            <a:off x="3239188" y="6272563"/>
            <a:ext cx="5713624" cy="461665"/>
          </a:xfrm>
          <a:prstGeom prst="rect">
            <a:avLst/>
          </a:prstGeom>
          <a:solidFill>
            <a:schemeClr val="accent3"/>
          </a:solidFill>
        </p:spPr>
        <p:txBody>
          <a:bodyPr wrap="square">
            <a:spAutoFit/>
          </a:bodyPr>
          <a:lstStyle/>
          <a:p>
            <a:pPr algn="ctr"/>
            <a:r>
              <a:rPr lang="en-US" sz="2400" dirty="0">
                <a:solidFill>
                  <a:schemeClr val="bg1"/>
                </a:solidFill>
              </a:rPr>
              <a:t>store.cuanswers.com/store/</a:t>
            </a:r>
            <a:r>
              <a:rPr lang="en-US" sz="2400" dirty="0" err="1">
                <a:solidFill>
                  <a:schemeClr val="bg1"/>
                </a:solidFill>
              </a:rPr>
              <a:t>lendervp</a:t>
            </a:r>
            <a:endParaRPr lang="en-US" sz="2400" dirty="0">
              <a:solidFill>
                <a:schemeClr val="bg1"/>
              </a:solidFill>
            </a:endParaRPr>
          </a:p>
        </p:txBody>
      </p:sp>
      <p:pic>
        <p:nvPicPr>
          <p:cNvPr id="4" name="Picture 3" descr="Logo&#10;&#10;Description automatically generated">
            <a:extLst>
              <a:ext uri="{FF2B5EF4-FFF2-40B4-BE49-F238E27FC236}">
                <a16:creationId xmlns:a16="http://schemas.microsoft.com/office/drawing/2014/main" id="{F9408014-3644-41FB-8345-881356A2A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344" y="912957"/>
            <a:ext cx="2440963" cy="345045"/>
          </a:xfrm>
          <a:prstGeom prst="rect">
            <a:avLst/>
          </a:prstGeom>
        </p:spPr>
      </p:pic>
    </p:spTree>
    <p:extLst>
      <p:ext uri="{BB962C8B-B14F-4D97-AF65-F5344CB8AC3E}">
        <p14:creationId xmlns:p14="http://schemas.microsoft.com/office/powerpoint/2010/main" val="1025041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EC6E07-0DB6-41D9-B900-29BF8200CECF}"/>
              </a:ext>
            </a:extLst>
          </p:cNvPr>
          <p:cNvSpPr>
            <a:spLocks noGrp="1"/>
          </p:cNvSpPr>
          <p:nvPr>
            <p:ph sz="half" idx="1"/>
          </p:nvPr>
        </p:nvSpPr>
        <p:spPr>
          <a:xfrm>
            <a:off x="729574" y="2149475"/>
            <a:ext cx="5268455" cy="4022724"/>
          </a:xfrm>
        </p:spPr>
        <p:txBody>
          <a:bodyPr/>
          <a:lstStyle/>
          <a:p>
            <a:r>
              <a:rPr lang="en-US" dirty="0"/>
              <a:t>3 templates: Direct, Indirect, Unsecured</a:t>
            </a:r>
          </a:p>
          <a:p>
            <a:r>
              <a:rPr lang="en-US" dirty="0"/>
              <a:t>20+ static attributes you can customize </a:t>
            </a:r>
          </a:p>
          <a:p>
            <a:pPr lvl="1"/>
            <a:r>
              <a:rPr lang="en-US" dirty="0"/>
              <a:t>Credit score, # of open trades, DTI, LTV, etc.</a:t>
            </a:r>
          </a:p>
          <a:p>
            <a:r>
              <a:rPr lang="en-US" dirty="0"/>
              <a:t>Use FICO or </a:t>
            </a:r>
            <a:r>
              <a:rPr lang="en-US" dirty="0" err="1"/>
              <a:t>VantageScore</a:t>
            </a:r>
            <a:r>
              <a:rPr lang="en-US" dirty="0"/>
              <a:t> data</a:t>
            </a:r>
          </a:p>
        </p:txBody>
      </p:sp>
      <p:sp>
        <p:nvSpPr>
          <p:cNvPr id="13" name="Content Placeholder 12">
            <a:extLst>
              <a:ext uri="{FF2B5EF4-FFF2-40B4-BE49-F238E27FC236}">
                <a16:creationId xmlns:a16="http://schemas.microsoft.com/office/drawing/2014/main" id="{2DB5A338-ABDA-4FF8-9AFE-83EA5F498DA2}"/>
              </a:ext>
            </a:extLst>
          </p:cNvPr>
          <p:cNvSpPr>
            <a:spLocks noGrp="1"/>
          </p:cNvSpPr>
          <p:nvPr>
            <p:ph sz="half" idx="2"/>
          </p:nvPr>
        </p:nvSpPr>
        <p:spPr>
          <a:xfrm>
            <a:off x="6851097" y="2695073"/>
            <a:ext cx="5090169" cy="3477125"/>
          </a:xfrm>
        </p:spPr>
        <p:txBody>
          <a:bodyPr/>
          <a:lstStyle/>
          <a:p>
            <a:r>
              <a:rPr lang="en-US" dirty="0"/>
              <a:t>Today’s version of the holy grail: automated underwriting to speed lending decisions through a matrix of the CU’s design</a:t>
            </a:r>
          </a:p>
          <a:p>
            <a:r>
              <a:rPr lang="en-US" dirty="0"/>
              <a:t>Improve your confidence in automated decisions with this new approach</a:t>
            </a:r>
          </a:p>
        </p:txBody>
      </p:sp>
      <p:sp>
        <p:nvSpPr>
          <p:cNvPr id="4" name="Slide Number Placeholder 3">
            <a:extLst>
              <a:ext uri="{FF2B5EF4-FFF2-40B4-BE49-F238E27FC236}">
                <a16:creationId xmlns:a16="http://schemas.microsoft.com/office/drawing/2014/main" id="{1BBACB8D-6423-483C-B873-8539214B76AA}"/>
              </a:ext>
            </a:extLst>
          </p:cNvPr>
          <p:cNvSpPr>
            <a:spLocks noGrp="1"/>
          </p:cNvSpPr>
          <p:nvPr>
            <p:ph type="sldNum" sz="quarter" idx="12"/>
          </p:nvPr>
        </p:nvSpPr>
        <p:spPr/>
        <p:txBody>
          <a:bodyPr/>
          <a:lstStyle/>
          <a:p>
            <a:fld id="{E31375A4-56A4-47D6-9801-1991572033F7}" type="slidenum">
              <a:rPr lang="en-US" smtClean="0"/>
              <a:pPr/>
              <a:t>6</a:t>
            </a:fld>
            <a:endParaRPr lang="en-US" dirty="0"/>
          </a:p>
        </p:txBody>
      </p:sp>
      <p:sp>
        <p:nvSpPr>
          <p:cNvPr id="6" name="Text Placeholder 5">
            <a:extLst>
              <a:ext uri="{FF2B5EF4-FFF2-40B4-BE49-F238E27FC236}">
                <a16:creationId xmlns:a16="http://schemas.microsoft.com/office/drawing/2014/main" id="{C2310CCC-1E66-4427-8661-B33060B7E36A}"/>
              </a:ext>
            </a:extLst>
          </p:cNvPr>
          <p:cNvSpPr>
            <a:spLocks noGrp="1"/>
          </p:cNvSpPr>
          <p:nvPr>
            <p:ph type="body" sz="quarter" idx="13"/>
          </p:nvPr>
        </p:nvSpPr>
        <p:spPr/>
        <p:txBody>
          <a:bodyPr/>
          <a:lstStyle/>
          <a:p>
            <a:r>
              <a:rPr lang="en-US" dirty="0"/>
              <a:t>Customized decision model using credit bureau data</a:t>
            </a:r>
          </a:p>
        </p:txBody>
      </p:sp>
      <p:sp>
        <p:nvSpPr>
          <p:cNvPr id="7" name="Title 6">
            <a:extLst>
              <a:ext uri="{FF2B5EF4-FFF2-40B4-BE49-F238E27FC236}">
                <a16:creationId xmlns:a16="http://schemas.microsoft.com/office/drawing/2014/main" id="{ACE61F33-CEE9-4E67-B9D5-0ABCF7174D64}"/>
              </a:ext>
            </a:extLst>
          </p:cNvPr>
          <p:cNvSpPr>
            <a:spLocks noGrp="1"/>
          </p:cNvSpPr>
          <p:nvPr>
            <p:ph type="title"/>
          </p:nvPr>
        </p:nvSpPr>
        <p:spPr/>
        <p:txBody>
          <a:bodyPr/>
          <a:lstStyle/>
          <a:p>
            <a:r>
              <a:rPr lang="en-US" sz="2800" dirty="0"/>
              <a:t>Using What You Know</a:t>
            </a:r>
            <a:r>
              <a:rPr lang="en-US" sz="4000" dirty="0"/>
              <a:t> </a:t>
            </a:r>
            <a:br>
              <a:rPr lang="en-US" sz="4000" dirty="0"/>
            </a:br>
            <a:r>
              <a:rPr lang="en-US" dirty="0"/>
              <a:t>FUEL Decision Model</a:t>
            </a:r>
          </a:p>
        </p:txBody>
      </p:sp>
      <p:sp>
        <p:nvSpPr>
          <p:cNvPr id="3" name="Text Placeholder 2">
            <a:extLst>
              <a:ext uri="{FF2B5EF4-FFF2-40B4-BE49-F238E27FC236}">
                <a16:creationId xmlns:a16="http://schemas.microsoft.com/office/drawing/2014/main" id="{7358495B-C876-4D87-B286-C47A4D9BA719}"/>
              </a:ext>
            </a:extLst>
          </p:cNvPr>
          <p:cNvSpPr>
            <a:spLocks noGrp="1"/>
          </p:cNvSpPr>
          <p:nvPr>
            <p:ph type="body" sz="quarter" idx="14"/>
          </p:nvPr>
        </p:nvSpPr>
        <p:spPr/>
        <p:txBody>
          <a:bodyPr/>
          <a:lstStyle/>
          <a:p>
            <a:r>
              <a:rPr lang="en-US" dirty="0"/>
              <a:t>3</a:t>
            </a:r>
          </a:p>
        </p:txBody>
      </p:sp>
      <p:pic>
        <p:nvPicPr>
          <p:cNvPr id="9" name="Picture 8">
            <a:extLst>
              <a:ext uri="{FF2B5EF4-FFF2-40B4-BE49-F238E27FC236}">
                <a16:creationId xmlns:a16="http://schemas.microsoft.com/office/drawing/2014/main" id="{217ED98B-D545-485F-8237-34374C0367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3783" y="6130643"/>
            <a:ext cx="2420514" cy="636595"/>
          </a:xfrm>
          <a:prstGeom prst="rect">
            <a:avLst/>
          </a:prstGeom>
        </p:spPr>
      </p:pic>
      <p:sp>
        <p:nvSpPr>
          <p:cNvPr id="14" name="TextBox 13">
            <a:extLst>
              <a:ext uri="{FF2B5EF4-FFF2-40B4-BE49-F238E27FC236}">
                <a16:creationId xmlns:a16="http://schemas.microsoft.com/office/drawing/2014/main" id="{CAD768BB-DFD8-477B-BD66-48BF9515A02D}"/>
              </a:ext>
            </a:extLst>
          </p:cNvPr>
          <p:cNvSpPr txBox="1"/>
          <p:nvPr/>
        </p:nvSpPr>
        <p:spPr>
          <a:xfrm>
            <a:off x="3239188" y="6272563"/>
            <a:ext cx="5713624" cy="461665"/>
          </a:xfrm>
          <a:prstGeom prst="rect">
            <a:avLst/>
          </a:prstGeom>
          <a:solidFill>
            <a:schemeClr val="accent3"/>
          </a:solidFill>
        </p:spPr>
        <p:txBody>
          <a:bodyPr wrap="square">
            <a:spAutoFit/>
          </a:bodyPr>
          <a:lstStyle/>
          <a:p>
            <a:pPr algn="ctr"/>
            <a:r>
              <a:rPr lang="en-US" sz="2400" dirty="0">
                <a:solidFill>
                  <a:schemeClr val="bg1"/>
                </a:solidFill>
              </a:rPr>
              <a:t>store.cuanswers.com/store/</a:t>
            </a:r>
            <a:r>
              <a:rPr lang="en-US" sz="2400" dirty="0" err="1">
                <a:solidFill>
                  <a:schemeClr val="bg1"/>
                </a:solidFill>
              </a:rPr>
              <a:t>lendervp</a:t>
            </a:r>
            <a:endParaRPr lang="en-US" sz="2400"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748D8DF4-CCAA-4CB7-8DB2-2DFE86E24F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344" y="912957"/>
            <a:ext cx="2440963" cy="345045"/>
          </a:xfrm>
          <a:prstGeom prst="rect">
            <a:avLst/>
          </a:prstGeom>
        </p:spPr>
      </p:pic>
    </p:spTree>
    <p:extLst>
      <p:ext uri="{BB962C8B-B14F-4D97-AF65-F5344CB8AC3E}">
        <p14:creationId xmlns:p14="http://schemas.microsoft.com/office/powerpoint/2010/main" val="259399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99A64-4A31-4499-95ED-88594D1D5C66}"/>
              </a:ext>
            </a:extLst>
          </p:cNvPr>
          <p:cNvSpPr>
            <a:spLocks noGrp="1"/>
          </p:cNvSpPr>
          <p:nvPr>
            <p:ph sz="half" idx="1"/>
          </p:nvPr>
        </p:nvSpPr>
        <p:spPr/>
        <p:txBody>
          <a:bodyPr/>
          <a:lstStyle/>
          <a:p>
            <a:r>
              <a:rPr lang="en-US" dirty="0"/>
              <a:t>1Click Credit Card Offers </a:t>
            </a:r>
            <a:r>
              <a:rPr lang="en-US" sz="1800" i="1" dirty="0">
                <a:solidFill>
                  <a:schemeClr val="accent3"/>
                </a:solidFill>
              </a:rPr>
              <a:t>(available now)</a:t>
            </a:r>
          </a:p>
          <a:p>
            <a:endParaRPr lang="en-US" sz="1800" i="1" dirty="0">
              <a:solidFill>
                <a:schemeClr val="accent3"/>
              </a:solidFill>
            </a:endParaRPr>
          </a:p>
          <a:p>
            <a:pPr>
              <a:spcBef>
                <a:spcPts val="4800"/>
              </a:spcBef>
            </a:pPr>
            <a:r>
              <a:rPr lang="en-US" dirty="0"/>
              <a:t>1Click Signature Loans </a:t>
            </a:r>
            <a:r>
              <a:rPr lang="en-US" sz="1800" i="1" dirty="0">
                <a:solidFill>
                  <a:schemeClr val="accent3"/>
                </a:solidFill>
              </a:rPr>
              <a:t>(coming in 21.12)</a:t>
            </a:r>
            <a:endParaRPr lang="en-US" i="1" dirty="0">
              <a:solidFill>
                <a:schemeClr val="accent3"/>
              </a:solidFill>
            </a:endParaRPr>
          </a:p>
          <a:p>
            <a:pPr lvl="1"/>
            <a:r>
              <a:rPr lang="en-US" dirty="0"/>
              <a:t>Get more small (and not-so-small) signature loans into your portfolio</a:t>
            </a:r>
          </a:p>
          <a:p>
            <a:pPr lvl="1"/>
            <a:r>
              <a:rPr lang="en-US" dirty="0"/>
              <a:t>No employee needed</a:t>
            </a:r>
          </a:p>
          <a:p>
            <a:pPr lvl="1"/>
            <a:r>
              <a:rPr lang="en-US" dirty="0"/>
              <a:t>Add a custom form for e-sign</a:t>
            </a:r>
          </a:p>
        </p:txBody>
      </p:sp>
      <p:sp>
        <p:nvSpPr>
          <p:cNvPr id="3" name="Content Placeholder 2">
            <a:extLst>
              <a:ext uri="{FF2B5EF4-FFF2-40B4-BE49-F238E27FC236}">
                <a16:creationId xmlns:a16="http://schemas.microsoft.com/office/drawing/2014/main" id="{C37C14B4-3642-4BAE-992E-4D483486DDE0}"/>
              </a:ext>
            </a:extLst>
          </p:cNvPr>
          <p:cNvSpPr>
            <a:spLocks noGrp="1"/>
          </p:cNvSpPr>
          <p:nvPr>
            <p:ph sz="half" idx="2"/>
          </p:nvPr>
        </p:nvSpPr>
        <p:spPr/>
        <p:txBody>
          <a:bodyPr/>
          <a:lstStyle/>
          <a:p>
            <a:r>
              <a:rPr lang="en-US" dirty="0"/>
              <a:t>It’s called 1Click to catch your attention, but it really should be labeled the launch point for a transformation in how CUs fund their futures...while doing the same for members</a:t>
            </a:r>
          </a:p>
          <a:p>
            <a:r>
              <a:rPr lang="en-US" dirty="0"/>
              <a:t>Database lending is a skill no one should underestimate</a:t>
            </a:r>
          </a:p>
        </p:txBody>
      </p:sp>
      <p:sp>
        <p:nvSpPr>
          <p:cNvPr id="4" name="Slide Number Placeholder 3">
            <a:extLst>
              <a:ext uri="{FF2B5EF4-FFF2-40B4-BE49-F238E27FC236}">
                <a16:creationId xmlns:a16="http://schemas.microsoft.com/office/drawing/2014/main" id="{DEE6ED0D-D4D3-4482-BBB2-7B27871C0618}"/>
              </a:ext>
            </a:extLst>
          </p:cNvPr>
          <p:cNvSpPr>
            <a:spLocks noGrp="1"/>
          </p:cNvSpPr>
          <p:nvPr>
            <p:ph type="sldNum" sz="quarter" idx="12"/>
          </p:nvPr>
        </p:nvSpPr>
        <p:spPr/>
        <p:txBody>
          <a:bodyPr/>
          <a:lstStyle/>
          <a:p>
            <a:fld id="{E31375A4-56A4-47D6-9801-1991572033F7}" type="slidenum">
              <a:rPr lang="en-US" smtClean="0"/>
              <a:pPr/>
              <a:t>7</a:t>
            </a:fld>
            <a:endParaRPr lang="en-US" dirty="0"/>
          </a:p>
        </p:txBody>
      </p:sp>
      <p:sp>
        <p:nvSpPr>
          <p:cNvPr id="13" name="Text Placeholder 12">
            <a:extLst>
              <a:ext uri="{FF2B5EF4-FFF2-40B4-BE49-F238E27FC236}">
                <a16:creationId xmlns:a16="http://schemas.microsoft.com/office/drawing/2014/main" id="{274DBAE8-F297-4A13-8D39-D9B6050E6424}"/>
              </a:ext>
            </a:extLst>
          </p:cNvPr>
          <p:cNvSpPr>
            <a:spLocks noGrp="1"/>
          </p:cNvSpPr>
          <p:nvPr>
            <p:ph type="body" sz="quarter" idx="13"/>
          </p:nvPr>
        </p:nvSpPr>
        <p:spPr/>
        <p:txBody>
          <a:bodyPr/>
          <a:lstStyle/>
          <a:p>
            <a:r>
              <a:rPr lang="en-US" dirty="0"/>
              <a:t>Build a machine to push offers to your members, day in and day out</a:t>
            </a:r>
          </a:p>
        </p:txBody>
      </p:sp>
      <p:sp>
        <p:nvSpPr>
          <p:cNvPr id="7" name="Title 6">
            <a:extLst>
              <a:ext uri="{FF2B5EF4-FFF2-40B4-BE49-F238E27FC236}">
                <a16:creationId xmlns:a16="http://schemas.microsoft.com/office/drawing/2014/main" id="{9A56C89E-B950-4132-89D0-5BE5FAB99E92}"/>
              </a:ext>
            </a:extLst>
          </p:cNvPr>
          <p:cNvSpPr>
            <a:spLocks noGrp="1"/>
          </p:cNvSpPr>
          <p:nvPr>
            <p:ph type="title"/>
          </p:nvPr>
        </p:nvSpPr>
        <p:spPr/>
        <p:txBody>
          <a:bodyPr/>
          <a:lstStyle/>
          <a:p>
            <a:r>
              <a:rPr lang="en-US" dirty="0"/>
              <a:t>1Click Offers</a:t>
            </a:r>
            <a:br>
              <a:rPr lang="en-US" dirty="0"/>
            </a:br>
            <a:r>
              <a:rPr lang="en-US" sz="2800" dirty="0"/>
              <a:t>The Introduction of Database Lending</a:t>
            </a:r>
            <a:endParaRPr lang="en-US" dirty="0"/>
          </a:p>
        </p:txBody>
      </p:sp>
      <p:sp>
        <p:nvSpPr>
          <p:cNvPr id="5" name="Text Placeholder 4">
            <a:extLst>
              <a:ext uri="{FF2B5EF4-FFF2-40B4-BE49-F238E27FC236}">
                <a16:creationId xmlns:a16="http://schemas.microsoft.com/office/drawing/2014/main" id="{DDD5C704-5FEF-456E-A805-577DF85C561A}"/>
              </a:ext>
            </a:extLst>
          </p:cNvPr>
          <p:cNvSpPr>
            <a:spLocks noGrp="1"/>
          </p:cNvSpPr>
          <p:nvPr>
            <p:ph type="body" sz="quarter" idx="14"/>
          </p:nvPr>
        </p:nvSpPr>
        <p:spPr/>
        <p:txBody>
          <a:bodyPr/>
          <a:lstStyle/>
          <a:p>
            <a:r>
              <a:rPr lang="en-US" dirty="0"/>
              <a:t>4</a:t>
            </a:r>
          </a:p>
        </p:txBody>
      </p:sp>
      <p:pic>
        <p:nvPicPr>
          <p:cNvPr id="6" name="Picture 5" descr="Logo&#10;&#10;Description automatically generated">
            <a:extLst>
              <a:ext uri="{FF2B5EF4-FFF2-40B4-BE49-F238E27FC236}">
                <a16:creationId xmlns:a16="http://schemas.microsoft.com/office/drawing/2014/main" id="{8F943B2F-E8C8-4620-9345-F871BEE4C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912" y="5734878"/>
            <a:ext cx="2550232" cy="1034969"/>
          </a:xfrm>
          <a:prstGeom prst="rect">
            <a:avLst/>
          </a:prstGeom>
        </p:spPr>
      </p:pic>
      <p:sp>
        <p:nvSpPr>
          <p:cNvPr id="10" name="TextBox 9">
            <a:extLst>
              <a:ext uri="{FF2B5EF4-FFF2-40B4-BE49-F238E27FC236}">
                <a16:creationId xmlns:a16="http://schemas.microsoft.com/office/drawing/2014/main" id="{D3FC36F0-0093-470A-B52C-11BA173B956D}"/>
              </a:ext>
            </a:extLst>
          </p:cNvPr>
          <p:cNvSpPr txBox="1"/>
          <p:nvPr/>
        </p:nvSpPr>
        <p:spPr>
          <a:xfrm>
            <a:off x="3239188" y="6272563"/>
            <a:ext cx="5713624" cy="461665"/>
          </a:xfrm>
          <a:prstGeom prst="rect">
            <a:avLst/>
          </a:prstGeom>
          <a:solidFill>
            <a:schemeClr val="accent3"/>
          </a:solidFill>
        </p:spPr>
        <p:txBody>
          <a:bodyPr wrap="square">
            <a:spAutoFit/>
          </a:bodyPr>
          <a:lstStyle/>
          <a:p>
            <a:pPr algn="ctr"/>
            <a:r>
              <a:rPr lang="en-US" sz="2400" dirty="0">
                <a:solidFill>
                  <a:schemeClr val="bg1"/>
                </a:solidFill>
              </a:rPr>
              <a:t>store.cuanswers.com/store/</a:t>
            </a:r>
            <a:r>
              <a:rPr lang="en-US" sz="2400" dirty="0" err="1">
                <a:solidFill>
                  <a:schemeClr val="bg1"/>
                </a:solidFill>
              </a:rPr>
              <a:t>lendervp</a:t>
            </a:r>
            <a:endParaRPr lang="en-US" sz="2400" dirty="0">
              <a:solidFill>
                <a:schemeClr val="bg1"/>
              </a:solidFill>
            </a:endParaRPr>
          </a:p>
        </p:txBody>
      </p:sp>
      <p:pic>
        <p:nvPicPr>
          <p:cNvPr id="17" name="Picture 16">
            <a:extLst>
              <a:ext uri="{FF2B5EF4-FFF2-40B4-BE49-F238E27FC236}">
                <a16:creationId xmlns:a16="http://schemas.microsoft.com/office/drawing/2014/main" id="{827CA5B8-4015-4951-A226-D700DCE22BF0}"/>
              </a:ext>
            </a:extLst>
          </p:cNvPr>
          <p:cNvPicPr>
            <a:picLocks noChangeAspect="1"/>
          </p:cNvPicPr>
          <p:nvPr/>
        </p:nvPicPr>
        <p:blipFill>
          <a:blip r:embed="rId4"/>
          <a:stretch>
            <a:fillRect/>
          </a:stretch>
        </p:blipFill>
        <p:spPr>
          <a:xfrm>
            <a:off x="1161206" y="2695073"/>
            <a:ext cx="4808637" cy="762066"/>
          </a:xfrm>
          <a:prstGeom prst="rect">
            <a:avLst/>
          </a:prstGeom>
          <a:ln>
            <a:noFill/>
          </a:ln>
          <a:effectLst>
            <a:outerShdw blurRad="190500" algn="tl" rotWithShape="0">
              <a:srgbClr val="000000">
                <a:alpha val="70000"/>
              </a:srgbClr>
            </a:outerShdw>
          </a:effectLst>
        </p:spPr>
      </p:pic>
      <p:pic>
        <p:nvPicPr>
          <p:cNvPr id="11" name="Picture 10" descr="Logo&#10;&#10;Description automatically generated">
            <a:extLst>
              <a:ext uri="{FF2B5EF4-FFF2-40B4-BE49-F238E27FC236}">
                <a16:creationId xmlns:a16="http://schemas.microsoft.com/office/drawing/2014/main" id="{1EC5EE99-4CD7-4F02-85BC-4D5FABB2CB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7344" y="912957"/>
            <a:ext cx="2440963" cy="345045"/>
          </a:xfrm>
          <a:prstGeom prst="rect">
            <a:avLst/>
          </a:prstGeom>
        </p:spPr>
      </p:pic>
    </p:spTree>
    <p:extLst>
      <p:ext uri="{BB962C8B-B14F-4D97-AF65-F5344CB8AC3E}">
        <p14:creationId xmlns:p14="http://schemas.microsoft.com/office/powerpoint/2010/main" val="178801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C9F3B0F-F1A5-43A1-AB6B-05B49F3594CD}"/>
              </a:ext>
            </a:extLst>
          </p:cNvPr>
          <p:cNvSpPr>
            <a:spLocks noGrp="1"/>
          </p:cNvSpPr>
          <p:nvPr>
            <p:ph sz="half" idx="2"/>
          </p:nvPr>
        </p:nvSpPr>
        <p:spPr>
          <a:xfrm>
            <a:off x="6851097" y="2695073"/>
            <a:ext cx="4977379" cy="3477125"/>
          </a:xfrm>
        </p:spPr>
        <p:txBody>
          <a:bodyPr/>
          <a:lstStyle/>
          <a:p>
            <a:r>
              <a:rPr lang="en-US" dirty="0"/>
              <a:t>The next step towards automating your entire set of loan offers to work seamlessly with 100%-automated member fulfillment</a:t>
            </a:r>
          </a:p>
          <a:p>
            <a:r>
              <a:rPr lang="en-US" dirty="0"/>
              <a:t>Creating opportunity instead of waiting for members to ask</a:t>
            </a:r>
          </a:p>
        </p:txBody>
      </p:sp>
      <p:sp>
        <p:nvSpPr>
          <p:cNvPr id="4" name="Slide Number Placeholder 3">
            <a:extLst>
              <a:ext uri="{FF2B5EF4-FFF2-40B4-BE49-F238E27FC236}">
                <a16:creationId xmlns:a16="http://schemas.microsoft.com/office/drawing/2014/main" id="{7A0A4DD3-C0CE-4E99-8BA0-8FB83F515CA6}"/>
              </a:ext>
            </a:extLst>
          </p:cNvPr>
          <p:cNvSpPr>
            <a:spLocks noGrp="1"/>
          </p:cNvSpPr>
          <p:nvPr>
            <p:ph type="sldNum" sz="quarter" idx="12"/>
          </p:nvPr>
        </p:nvSpPr>
        <p:spPr/>
        <p:txBody>
          <a:bodyPr/>
          <a:lstStyle/>
          <a:p>
            <a:fld id="{E31375A4-56A4-47D6-9801-1991572033F7}" type="slidenum">
              <a:rPr lang="en-US" smtClean="0"/>
              <a:t>8</a:t>
            </a:fld>
            <a:endParaRPr lang="en-US" dirty="0"/>
          </a:p>
        </p:txBody>
      </p:sp>
      <p:sp>
        <p:nvSpPr>
          <p:cNvPr id="6" name="Text Placeholder 5">
            <a:extLst>
              <a:ext uri="{FF2B5EF4-FFF2-40B4-BE49-F238E27FC236}">
                <a16:creationId xmlns:a16="http://schemas.microsoft.com/office/drawing/2014/main" id="{161965ED-A510-4C0D-943C-7E6037AD1440}"/>
              </a:ext>
            </a:extLst>
          </p:cNvPr>
          <p:cNvSpPr>
            <a:spLocks noGrp="1"/>
          </p:cNvSpPr>
          <p:nvPr>
            <p:ph type="body" sz="quarter" idx="13"/>
          </p:nvPr>
        </p:nvSpPr>
        <p:spPr/>
        <p:txBody>
          <a:bodyPr/>
          <a:lstStyle/>
          <a:p>
            <a:r>
              <a:rPr lang="en-US" dirty="0"/>
              <a:t>Surprise your member with a new source of liquidity...their own money!</a:t>
            </a:r>
          </a:p>
        </p:txBody>
      </p:sp>
      <p:sp>
        <p:nvSpPr>
          <p:cNvPr id="7" name="Title 6">
            <a:extLst>
              <a:ext uri="{FF2B5EF4-FFF2-40B4-BE49-F238E27FC236}">
                <a16:creationId xmlns:a16="http://schemas.microsoft.com/office/drawing/2014/main" id="{CF041AC4-5627-4371-850A-BCABA6C2EB5C}"/>
              </a:ext>
            </a:extLst>
          </p:cNvPr>
          <p:cNvSpPr>
            <a:spLocks noGrp="1"/>
          </p:cNvSpPr>
          <p:nvPr>
            <p:ph type="title"/>
          </p:nvPr>
        </p:nvSpPr>
        <p:spPr/>
        <p:txBody>
          <a:bodyPr/>
          <a:lstStyle/>
          <a:p>
            <a:r>
              <a:rPr lang="en-US" dirty="0"/>
              <a:t>CD-secured Loan Offers </a:t>
            </a:r>
            <a:br>
              <a:rPr lang="en-US" dirty="0"/>
            </a:br>
            <a:r>
              <a:rPr lang="en-US" sz="2800" dirty="0"/>
              <a:t>Database Lending for Secured Loans</a:t>
            </a:r>
            <a:endParaRPr lang="en-US" dirty="0"/>
          </a:p>
        </p:txBody>
      </p:sp>
      <p:sp>
        <p:nvSpPr>
          <p:cNvPr id="5" name="Text Placeholder 4">
            <a:extLst>
              <a:ext uri="{FF2B5EF4-FFF2-40B4-BE49-F238E27FC236}">
                <a16:creationId xmlns:a16="http://schemas.microsoft.com/office/drawing/2014/main" id="{01774CFB-9698-4771-B1CD-CBE758DEAC0E}"/>
              </a:ext>
            </a:extLst>
          </p:cNvPr>
          <p:cNvSpPr>
            <a:spLocks noGrp="1"/>
          </p:cNvSpPr>
          <p:nvPr>
            <p:ph type="body" sz="quarter" idx="14"/>
          </p:nvPr>
        </p:nvSpPr>
        <p:spPr/>
        <p:txBody>
          <a:bodyPr/>
          <a:lstStyle/>
          <a:p>
            <a:r>
              <a:rPr lang="en-US" dirty="0"/>
              <a:t>5</a:t>
            </a:r>
          </a:p>
        </p:txBody>
      </p:sp>
      <p:pic>
        <p:nvPicPr>
          <p:cNvPr id="11" name="Picture 10">
            <a:extLst>
              <a:ext uri="{FF2B5EF4-FFF2-40B4-BE49-F238E27FC236}">
                <a16:creationId xmlns:a16="http://schemas.microsoft.com/office/drawing/2014/main" id="{4DCCB2F2-795D-4C21-815F-54305AAD1660}"/>
              </a:ext>
            </a:extLst>
          </p:cNvPr>
          <p:cNvPicPr>
            <a:picLocks noChangeAspect="1"/>
          </p:cNvPicPr>
          <p:nvPr/>
        </p:nvPicPr>
        <p:blipFill>
          <a:blip r:embed="rId3"/>
          <a:stretch>
            <a:fillRect/>
          </a:stretch>
        </p:blipFill>
        <p:spPr>
          <a:xfrm>
            <a:off x="164066" y="2306337"/>
            <a:ext cx="6584604" cy="3403123"/>
          </a:xfrm>
          <a:prstGeom prst="rect">
            <a:avLst/>
          </a:prstGeom>
        </p:spPr>
      </p:pic>
      <p:sp>
        <p:nvSpPr>
          <p:cNvPr id="15" name="TextBox 14">
            <a:extLst>
              <a:ext uri="{FF2B5EF4-FFF2-40B4-BE49-F238E27FC236}">
                <a16:creationId xmlns:a16="http://schemas.microsoft.com/office/drawing/2014/main" id="{849C36C6-81AC-4FFB-9951-A44EA0C216EC}"/>
              </a:ext>
            </a:extLst>
          </p:cNvPr>
          <p:cNvSpPr txBox="1"/>
          <p:nvPr/>
        </p:nvSpPr>
        <p:spPr>
          <a:xfrm>
            <a:off x="3239188" y="6272563"/>
            <a:ext cx="5713624" cy="461665"/>
          </a:xfrm>
          <a:prstGeom prst="rect">
            <a:avLst/>
          </a:prstGeom>
          <a:solidFill>
            <a:schemeClr val="accent3"/>
          </a:solidFill>
        </p:spPr>
        <p:txBody>
          <a:bodyPr wrap="square">
            <a:spAutoFit/>
          </a:bodyPr>
          <a:lstStyle/>
          <a:p>
            <a:pPr algn="ctr"/>
            <a:r>
              <a:rPr lang="en-US" sz="2400" dirty="0">
                <a:solidFill>
                  <a:schemeClr val="bg1"/>
                </a:solidFill>
              </a:rPr>
              <a:t>store.cuanswers.com/store/</a:t>
            </a:r>
            <a:r>
              <a:rPr lang="en-US" sz="2400" dirty="0" err="1">
                <a:solidFill>
                  <a:schemeClr val="bg1"/>
                </a:solidFill>
              </a:rPr>
              <a:t>lendervp</a:t>
            </a:r>
            <a:endParaRPr lang="en-US" sz="2400" dirty="0">
              <a:solidFill>
                <a:schemeClr val="bg1"/>
              </a:solidFill>
            </a:endParaRPr>
          </a:p>
        </p:txBody>
      </p:sp>
      <p:pic>
        <p:nvPicPr>
          <p:cNvPr id="8" name="Picture 7" descr="Logo&#10;&#10;Description automatically generated">
            <a:extLst>
              <a:ext uri="{FF2B5EF4-FFF2-40B4-BE49-F238E27FC236}">
                <a16:creationId xmlns:a16="http://schemas.microsoft.com/office/drawing/2014/main" id="{AF38095B-C9F6-4A1F-8BDD-EA63EBCCA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344" y="912957"/>
            <a:ext cx="2440963" cy="345045"/>
          </a:xfrm>
          <a:prstGeom prst="rect">
            <a:avLst/>
          </a:prstGeom>
        </p:spPr>
      </p:pic>
      <p:sp>
        <p:nvSpPr>
          <p:cNvPr id="12" name="TextBox 11">
            <a:extLst>
              <a:ext uri="{FF2B5EF4-FFF2-40B4-BE49-F238E27FC236}">
                <a16:creationId xmlns:a16="http://schemas.microsoft.com/office/drawing/2014/main" id="{26DAD044-D55E-494C-A58D-660312639354}"/>
              </a:ext>
            </a:extLst>
          </p:cNvPr>
          <p:cNvSpPr txBox="1"/>
          <p:nvPr/>
        </p:nvSpPr>
        <p:spPr>
          <a:xfrm>
            <a:off x="-233001" y="5144373"/>
            <a:ext cx="2559642" cy="1815227"/>
          </a:xfrm>
          <a:prstGeom prst="irregularSeal1">
            <a:avLst/>
          </a:prstGeom>
        </p:spPr>
        <p:style>
          <a:lnRef idx="0">
            <a:schemeClr val="accent2"/>
          </a:lnRef>
          <a:fillRef idx="3">
            <a:schemeClr val="accent2"/>
          </a:fillRef>
          <a:effectRef idx="3">
            <a:schemeClr val="accent2"/>
          </a:effectRef>
          <a:fontRef idx="minor">
            <a:schemeClr val="lt1"/>
          </a:fontRef>
        </p:style>
        <p:txBody>
          <a:bodyPr wrap="square" lIns="0" tIns="0" rIns="0" bIns="0">
            <a:spAutoFit/>
          </a:bodyPr>
          <a:lstStyle/>
          <a:p>
            <a:pPr algn="ctr"/>
            <a:r>
              <a:rPr lang="en-US" sz="1400" dirty="0">
                <a:solidFill>
                  <a:schemeClr val="bg1"/>
                </a:solidFill>
              </a:rPr>
              <a:t>COMING IN 2022: </a:t>
            </a:r>
            <a:br>
              <a:rPr lang="en-US" sz="1400" dirty="0">
                <a:solidFill>
                  <a:schemeClr val="bg1"/>
                </a:solidFill>
              </a:rPr>
            </a:br>
            <a:r>
              <a:rPr lang="en-US" sz="1400" dirty="0">
                <a:solidFill>
                  <a:schemeClr val="bg1"/>
                </a:solidFill>
              </a:rPr>
              <a:t>Share-secured Loan Offers</a:t>
            </a:r>
          </a:p>
        </p:txBody>
      </p:sp>
    </p:spTree>
    <p:extLst>
      <p:ext uri="{BB962C8B-B14F-4D97-AF65-F5344CB8AC3E}">
        <p14:creationId xmlns:p14="http://schemas.microsoft.com/office/powerpoint/2010/main" val="199336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03E62D-5826-45F2-A2BF-70BFCB28DB7C}"/>
              </a:ext>
            </a:extLst>
          </p:cNvPr>
          <p:cNvSpPr>
            <a:spLocks noGrp="1"/>
          </p:cNvSpPr>
          <p:nvPr>
            <p:ph sz="half" idx="1"/>
          </p:nvPr>
        </p:nvSpPr>
        <p:spPr/>
        <p:txBody>
          <a:bodyPr/>
          <a:lstStyle/>
          <a:p>
            <a:r>
              <a:rPr lang="en-US" dirty="0"/>
              <a:t>153 CUs (roughly half of all CU*BASE clients) are working with these CU*Answers solutions</a:t>
            </a:r>
          </a:p>
          <a:p>
            <a:pPr lvl="1"/>
            <a:r>
              <a:rPr lang="en-US" dirty="0"/>
              <a:t>Coming with 21.10: </a:t>
            </a:r>
            <a:r>
              <a:rPr lang="en-US" b="1" dirty="0"/>
              <a:t>Open Lending</a:t>
            </a:r>
          </a:p>
          <a:p>
            <a:pPr lvl="1"/>
            <a:r>
              <a:rPr lang="en-US" dirty="0"/>
              <a:t>Coming in 2022: Automate </a:t>
            </a:r>
            <a:r>
              <a:rPr lang="en-US" b="1" dirty="0"/>
              <a:t>loan </a:t>
            </a:r>
            <a:br>
              <a:rPr lang="en-US" b="1" dirty="0"/>
            </a:br>
            <a:r>
              <a:rPr lang="en-US" b="1" dirty="0"/>
              <a:t>distributions </a:t>
            </a:r>
            <a:r>
              <a:rPr lang="en-US" dirty="0"/>
              <a:t>from a 3</a:t>
            </a:r>
            <a:r>
              <a:rPr lang="en-US" baseline="30000" dirty="0"/>
              <a:t>rd</a:t>
            </a:r>
            <a:r>
              <a:rPr lang="en-US" dirty="0"/>
              <a:t>-party LOS</a:t>
            </a:r>
          </a:p>
        </p:txBody>
      </p:sp>
      <p:sp>
        <p:nvSpPr>
          <p:cNvPr id="12" name="Content Placeholder 11">
            <a:extLst>
              <a:ext uri="{FF2B5EF4-FFF2-40B4-BE49-F238E27FC236}">
                <a16:creationId xmlns:a16="http://schemas.microsoft.com/office/drawing/2014/main" id="{ACB7F529-2B10-48CF-9661-28C2E194C220}"/>
              </a:ext>
            </a:extLst>
          </p:cNvPr>
          <p:cNvSpPr>
            <a:spLocks noGrp="1"/>
          </p:cNvSpPr>
          <p:nvPr>
            <p:ph sz="half" idx="2"/>
          </p:nvPr>
        </p:nvSpPr>
        <p:spPr>
          <a:xfrm>
            <a:off x="6851097" y="2695073"/>
            <a:ext cx="5090169" cy="3477125"/>
          </a:xfrm>
        </p:spPr>
        <p:txBody>
          <a:bodyPr/>
          <a:lstStyle/>
          <a:p>
            <a:r>
              <a:rPr lang="en-US" dirty="0"/>
              <a:t>External loan applications, 3</a:t>
            </a:r>
            <a:r>
              <a:rPr lang="en-US" baseline="30000" dirty="0"/>
              <a:t>rd</a:t>
            </a:r>
            <a:r>
              <a:rPr lang="en-US" dirty="0"/>
              <a:t> parties to complement your lending</a:t>
            </a:r>
          </a:p>
          <a:p>
            <a:r>
              <a:rPr lang="en-US" dirty="0"/>
              <a:t>New distribution workflow for staff sets stage for new types of </a:t>
            </a:r>
            <a:r>
              <a:rPr lang="en-US" b="1" dirty="0"/>
              <a:t>ready-to-service integrations</a:t>
            </a:r>
          </a:p>
        </p:txBody>
      </p:sp>
      <p:sp>
        <p:nvSpPr>
          <p:cNvPr id="4" name="Slide Number Placeholder 3">
            <a:extLst>
              <a:ext uri="{FF2B5EF4-FFF2-40B4-BE49-F238E27FC236}">
                <a16:creationId xmlns:a16="http://schemas.microsoft.com/office/drawing/2014/main" id="{8E124777-482D-40D2-8189-AAD8D2CD71DA}"/>
              </a:ext>
            </a:extLst>
          </p:cNvPr>
          <p:cNvSpPr>
            <a:spLocks noGrp="1"/>
          </p:cNvSpPr>
          <p:nvPr>
            <p:ph type="sldNum" sz="quarter" idx="12"/>
          </p:nvPr>
        </p:nvSpPr>
        <p:spPr/>
        <p:txBody>
          <a:bodyPr/>
          <a:lstStyle/>
          <a:p>
            <a:fld id="{E31375A4-56A4-47D6-9801-1991572033F7}" type="slidenum">
              <a:rPr lang="en-US" smtClean="0"/>
              <a:pPr/>
              <a:t>9</a:t>
            </a:fld>
            <a:endParaRPr lang="en-US" dirty="0"/>
          </a:p>
        </p:txBody>
      </p:sp>
      <p:sp>
        <p:nvSpPr>
          <p:cNvPr id="13" name="Text Placeholder 12">
            <a:extLst>
              <a:ext uri="{FF2B5EF4-FFF2-40B4-BE49-F238E27FC236}">
                <a16:creationId xmlns:a16="http://schemas.microsoft.com/office/drawing/2014/main" id="{28D63C1E-85E6-400D-A9DD-801F674192A6}"/>
              </a:ext>
            </a:extLst>
          </p:cNvPr>
          <p:cNvSpPr>
            <a:spLocks noGrp="1"/>
          </p:cNvSpPr>
          <p:nvPr>
            <p:ph type="body" sz="quarter" idx="13"/>
          </p:nvPr>
        </p:nvSpPr>
        <p:spPr/>
        <p:txBody>
          <a:bodyPr/>
          <a:lstStyle/>
          <a:p>
            <a:r>
              <a:rPr lang="en-US" dirty="0"/>
              <a:t>CU*BASE supports a dozen loan origination integrations</a:t>
            </a:r>
          </a:p>
        </p:txBody>
      </p:sp>
      <p:sp>
        <p:nvSpPr>
          <p:cNvPr id="7" name="Title 6">
            <a:extLst>
              <a:ext uri="{FF2B5EF4-FFF2-40B4-BE49-F238E27FC236}">
                <a16:creationId xmlns:a16="http://schemas.microsoft.com/office/drawing/2014/main" id="{4343106D-D571-4420-A42A-3BBDCDE6BE1B}"/>
              </a:ext>
            </a:extLst>
          </p:cNvPr>
          <p:cNvSpPr>
            <a:spLocks noGrp="1"/>
          </p:cNvSpPr>
          <p:nvPr>
            <p:ph type="title"/>
          </p:nvPr>
        </p:nvSpPr>
        <p:spPr/>
        <p:txBody>
          <a:bodyPr/>
          <a:lstStyle/>
          <a:p>
            <a:r>
              <a:rPr lang="en-US" dirty="0"/>
              <a:t>Loan Origination Integrations </a:t>
            </a:r>
          </a:p>
        </p:txBody>
      </p:sp>
      <p:sp>
        <p:nvSpPr>
          <p:cNvPr id="3" name="Text Placeholder 2">
            <a:extLst>
              <a:ext uri="{FF2B5EF4-FFF2-40B4-BE49-F238E27FC236}">
                <a16:creationId xmlns:a16="http://schemas.microsoft.com/office/drawing/2014/main" id="{05C4C844-EC4B-4552-9D63-448028E115BC}"/>
              </a:ext>
            </a:extLst>
          </p:cNvPr>
          <p:cNvSpPr>
            <a:spLocks noGrp="1"/>
          </p:cNvSpPr>
          <p:nvPr>
            <p:ph type="body" sz="quarter" idx="14"/>
          </p:nvPr>
        </p:nvSpPr>
        <p:spPr/>
        <p:txBody>
          <a:bodyPr/>
          <a:lstStyle/>
          <a:p>
            <a:r>
              <a:rPr lang="en-US" dirty="0"/>
              <a:t>6</a:t>
            </a:r>
          </a:p>
        </p:txBody>
      </p:sp>
      <p:pic>
        <p:nvPicPr>
          <p:cNvPr id="9" name="Picture 8">
            <a:extLst>
              <a:ext uri="{FF2B5EF4-FFF2-40B4-BE49-F238E27FC236}">
                <a16:creationId xmlns:a16="http://schemas.microsoft.com/office/drawing/2014/main" id="{4E408D5E-197B-49F5-A2D9-CD5CF88B3BF7}"/>
              </a:ext>
            </a:extLst>
          </p:cNvPr>
          <p:cNvPicPr>
            <a:picLocks noChangeAspect="1"/>
          </p:cNvPicPr>
          <p:nvPr/>
        </p:nvPicPr>
        <p:blipFill>
          <a:blip r:embed="rId3"/>
          <a:stretch>
            <a:fillRect/>
          </a:stretch>
        </p:blipFill>
        <p:spPr>
          <a:xfrm>
            <a:off x="560254" y="4701209"/>
            <a:ext cx="5349919" cy="1957760"/>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B35BF7CF-A738-4338-A8E9-2A634A6CAE39}"/>
              </a:ext>
            </a:extLst>
          </p:cNvPr>
          <p:cNvSpPr txBox="1"/>
          <p:nvPr/>
        </p:nvSpPr>
        <p:spPr>
          <a:xfrm>
            <a:off x="3239188" y="6272563"/>
            <a:ext cx="5713624" cy="461665"/>
          </a:xfrm>
          <a:prstGeom prst="rect">
            <a:avLst/>
          </a:prstGeom>
          <a:solidFill>
            <a:schemeClr val="accent3"/>
          </a:solidFill>
        </p:spPr>
        <p:txBody>
          <a:bodyPr wrap="square">
            <a:spAutoFit/>
          </a:bodyPr>
          <a:lstStyle/>
          <a:p>
            <a:pPr algn="ctr"/>
            <a:r>
              <a:rPr lang="en-US" sz="2400" dirty="0">
                <a:solidFill>
                  <a:schemeClr val="bg1"/>
                </a:solidFill>
              </a:rPr>
              <a:t>store.cuanswers.com/store/</a:t>
            </a:r>
            <a:r>
              <a:rPr lang="en-US" sz="2400" dirty="0" err="1">
                <a:solidFill>
                  <a:schemeClr val="bg1"/>
                </a:solidFill>
              </a:rPr>
              <a:t>lendervp</a:t>
            </a:r>
            <a:endParaRPr lang="en-US" sz="2400"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61CC4556-A87C-42DA-BDDA-C71D4A97B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7344" y="912957"/>
            <a:ext cx="2440963" cy="345045"/>
          </a:xfrm>
          <a:prstGeom prst="rect">
            <a:avLst/>
          </a:prstGeom>
        </p:spPr>
      </p:pic>
    </p:spTree>
    <p:extLst>
      <p:ext uri="{BB962C8B-B14F-4D97-AF65-F5344CB8AC3E}">
        <p14:creationId xmlns:p14="http://schemas.microsoft.com/office/powerpoint/2010/main" val="2702352217"/>
      </p:ext>
    </p:extLst>
  </p:cSld>
  <p:clrMapOvr>
    <a:masterClrMapping/>
  </p:clrMapOvr>
</p:sld>
</file>

<file path=ppt/theme/theme1.xml><?xml version="1.0" encoding="utf-8"?>
<a:theme xmlns:a="http://schemas.openxmlformats.org/drawingml/2006/main" name="1-Main">
  <a:themeElements>
    <a:clrScheme name="2021 CEO Strat">
      <a:dk1>
        <a:srgbClr val="FFFFFF"/>
      </a:dk1>
      <a:lt1>
        <a:srgbClr val="000000"/>
      </a:lt1>
      <a:dk2>
        <a:srgbClr val="DDDDDD"/>
      </a:dk2>
      <a:lt2>
        <a:srgbClr val="838383"/>
      </a:lt2>
      <a:accent1>
        <a:srgbClr val="CCFFFF"/>
      </a:accent1>
      <a:accent2>
        <a:srgbClr val="34ACE1"/>
      </a:accent2>
      <a:accent3>
        <a:srgbClr val="F69200"/>
      </a:accent3>
      <a:accent4>
        <a:srgbClr val="254159"/>
      </a:accent4>
      <a:accent5>
        <a:srgbClr val="FEC306"/>
      </a:accent5>
      <a:accent6>
        <a:srgbClr val="DF5327"/>
      </a:accent6>
      <a:hlink>
        <a:srgbClr val="F59E00"/>
      </a:hlink>
      <a:folHlink>
        <a:srgbClr val="B2B2B2"/>
      </a:folHlink>
    </a:clrScheme>
    <a:fontScheme name="Custom 5">
      <a:majorFont>
        <a:latin typeface="Rockwell Condensed"/>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2019LeadConf">
      <a:majorFont>
        <a:latin typeface="Segoe UI"/>
        <a:ea typeface=""/>
        <a:cs typeface=""/>
      </a:majorFont>
      <a:minorFont>
        <a:latin typeface="Calisto MT"/>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4439</Words>
  <Application>Microsoft Office PowerPoint</Application>
  <PresentationFormat>Widescreen</PresentationFormat>
  <Paragraphs>563</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Franklin Gothic Medium</vt:lpstr>
      <vt:lpstr>Rockwell</vt:lpstr>
      <vt:lpstr>Rockwell Condensed</vt:lpstr>
      <vt:lpstr>Segoe UI</vt:lpstr>
      <vt:lpstr>Trebuchet MS</vt:lpstr>
      <vt:lpstr>Wingdings 3</vt:lpstr>
      <vt:lpstr>1-Main</vt:lpstr>
      <vt:lpstr>What should be on a CEO’s radar for 2022?</vt:lpstr>
      <vt:lpstr>PowerPoint Presentation</vt:lpstr>
      <vt:lpstr>Randy’s Dozen Tools You Should Be Using Now</vt:lpstr>
      <vt:lpstr>Tools for Internet Retailers</vt:lpstr>
      <vt:lpstr>Using What You Know  CLR Path Decision Advisor</vt:lpstr>
      <vt:lpstr>Using What You Know  FUEL Decision Model</vt:lpstr>
      <vt:lpstr>1Click Offers The Introduction of Database Lending</vt:lpstr>
      <vt:lpstr>CD-secured Loan Offers  Database Lending for Secured Loans</vt:lpstr>
      <vt:lpstr>Loan Origination Integrations </vt:lpstr>
      <vt:lpstr>A Fraud Management Superstar: Abnormal Activity Monitoring</vt:lpstr>
      <vt:lpstr>Fraud Protections for EFT </vt:lpstr>
      <vt:lpstr>ITM Integrations</vt:lpstr>
      <vt:lpstr>Vertical Receipts</vt:lpstr>
      <vt:lpstr>“Mobile First” Online Banking Solutions</vt:lpstr>
      <vt:lpstr>Virtual Branches that Represent Business Members</vt:lpstr>
      <vt:lpstr>Data Warehousing</vt:lpstr>
      <vt:lpstr>Data Warehousing Introducing AI*Engaged</vt:lpstr>
      <vt:lpstr>Introducing AI*Engaged</vt:lpstr>
      <vt:lpstr>Also rans...</vt:lpstr>
      <vt:lpstr>Geoff’s Dozen Development Projects to Watch</vt:lpstr>
      <vt:lpstr>Online LOS Projects</vt:lpstr>
      <vt:lpstr>New Foundations for Keeping Pace with the EFT Vendor Market</vt:lpstr>
      <vt:lpstr>Card Activity Optics Projects</vt:lpstr>
      <vt:lpstr>MACO for MOP: Digital Identity Proofing</vt:lpstr>
      <vt:lpstr>Starting the Evolution for </vt:lpstr>
      <vt:lpstr>Projects in the Works</vt:lpstr>
      <vt:lpstr>“Pay By Card” Module for</vt:lpstr>
      <vt:lpstr>What’s Coming for the Mobile App?</vt:lpstr>
      <vt:lpstr>CU*Publisher </vt:lpstr>
      <vt:lpstr>BizLink: Solutions for Business Members</vt:lpstr>
      <vt:lpstr>BizLink Advisory Board Tactical Initiative: Business Sweep Accounts</vt:lpstr>
      <vt:lpstr>BizLink Advisory Board Tactical Initiative: ACH Posting Controls for Businesses</vt:lpstr>
      <vt:lpstr>Tracking Recoveries </vt:lpstr>
      <vt:lpstr>Native Receipts An Imaging Solutions 2022 Development Priority</vt:lpstr>
      <vt:lpstr>Analytics Booth</vt:lpstr>
      <vt:lpstr>Xpress Teller</vt:lpstr>
      <vt:lpstr>Xpress Teller: A Place to Try New Things</vt:lpstr>
      <vt:lpstr>The Future of CEO Strategies Events</vt:lpstr>
      <vt:lpstr>Staying Engaged with CEOs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2017-04-12T16:51:44Z</dcterms:created>
  <dcterms:modified xsi:type="dcterms:W3CDTF">2021-11-16T17:19:31Z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