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57" r:id="rId2"/>
    <p:sldMasterId id="2147483968" r:id="rId3"/>
    <p:sldMasterId id="2147483979" r:id="rId4"/>
  </p:sldMasterIdLst>
  <p:notesMasterIdLst>
    <p:notesMasterId r:id="rId43"/>
  </p:notesMasterIdLst>
  <p:handoutMasterIdLst>
    <p:handoutMasterId r:id="rId44"/>
  </p:handoutMasterIdLst>
  <p:sldIdLst>
    <p:sldId id="256" r:id="rId5"/>
    <p:sldId id="667" r:id="rId6"/>
    <p:sldId id="257" r:id="rId7"/>
    <p:sldId id="672" r:id="rId8"/>
    <p:sldId id="670" r:id="rId9"/>
    <p:sldId id="657" r:id="rId10"/>
    <p:sldId id="278" r:id="rId11"/>
    <p:sldId id="310" r:id="rId12"/>
    <p:sldId id="684" r:id="rId13"/>
    <p:sldId id="300" r:id="rId14"/>
    <p:sldId id="669" r:id="rId15"/>
    <p:sldId id="263" r:id="rId16"/>
    <p:sldId id="264" r:id="rId17"/>
    <p:sldId id="274" r:id="rId18"/>
    <p:sldId id="270" r:id="rId19"/>
    <p:sldId id="271" r:id="rId20"/>
    <p:sldId id="272" r:id="rId21"/>
    <p:sldId id="344" r:id="rId22"/>
    <p:sldId id="346" r:id="rId23"/>
    <p:sldId id="673" r:id="rId24"/>
    <p:sldId id="335" r:id="rId25"/>
    <p:sldId id="275" r:id="rId26"/>
    <p:sldId id="365" r:id="rId27"/>
    <p:sldId id="674" r:id="rId28"/>
    <p:sldId id="373" r:id="rId29"/>
    <p:sldId id="675" r:id="rId30"/>
    <p:sldId id="676" r:id="rId31"/>
    <p:sldId id="678" r:id="rId32"/>
    <p:sldId id="677" r:id="rId33"/>
    <p:sldId id="682" r:id="rId34"/>
    <p:sldId id="679" r:id="rId35"/>
    <p:sldId id="656" r:id="rId36"/>
    <p:sldId id="680" r:id="rId37"/>
    <p:sldId id="681" r:id="rId38"/>
    <p:sldId id="262" r:id="rId39"/>
    <p:sldId id="658" r:id="rId40"/>
    <p:sldId id="451" r:id="rId41"/>
    <p:sldId id="683" r:id="rId4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C5DD1C3-737D-4C32-950A-F415F53E687B}">
          <p14:sldIdLst>
            <p14:sldId id="256"/>
            <p14:sldId id="667"/>
            <p14:sldId id="257"/>
          </p14:sldIdLst>
        </p14:section>
        <p14:section name="Chairman Comments" id="{39115901-41EA-4276-97DA-4145C74E48AF}">
          <p14:sldIdLst>
            <p14:sldId id="672"/>
            <p14:sldId id="670"/>
            <p14:sldId id="657"/>
            <p14:sldId id="278"/>
            <p14:sldId id="310"/>
          </p14:sldIdLst>
        </p14:section>
        <p14:section name="Elections" id="{CC5DBE0E-0EE9-452D-A249-D2FE07596070}">
          <p14:sldIdLst>
            <p14:sldId id="684"/>
            <p14:sldId id="300"/>
            <p14:sldId id="669"/>
            <p14:sldId id="263"/>
          </p14:sldIdLst>
        </p14:section>
        <p14:section name="Numbers" id="{9BE768F4-FEA7-49C7-B30C-E223677926C3}">
          <p14:sldIdLst>
            <p14:sldId id="264"/>
            <p14:sldId id="274"/>
            <p14:sldId id="270"/>
            <p14:sldId id="271"/>
            <p14:sldId id="272"/>
            <p14:sldId id="344"/>
            <p14:sldId id="346"/>
            <p14:sldId id="673"/>
            <p14:sldId id="335"/>
            <p14:sldId id="275"/>
            <p14:sldId id="365"/>
            <p14:sldId id="674"/>
          </p14:sldIdLst>
        </p14:section>
        <p14:section name="CEO Comments" id="{3409713C-6D83-4D9A-B4A4-9A5CDA3B1937}">
          <p14:sldIdLst>
            <p14:sldId id="373"/>
            <p14:sldId id="675"/>
            <p14:sldId id="676"/>
            <p14:sldId id="678"/>
            <p14:sldId id="677"/>
            <p14:sldId id="682"/>
            <p14:sldId id="679"/>
            <p14:sldId id="656"/>
            <p14:sldId id="680"/>
            <p14:sldId id="681"/>
          </p14:sldIdLst>
        </p14:section>
        <p14:section name="Wrapup" id="{D8FB27CD-FFE2-4161-8879-6B21F40FC3A8}">
          <p14:sldIdLst>
            <p14:sldId id="262"/>
            <p14:sldId id="658"/>
            <p14:sldId id="451"/>
            <p14:sldId id="6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Moore" initials="DM" lastIdx="1" clrIdx="0">
    <p:extLst>
      <p:ext uri="{19B8F6BF-5375-455C-9EA6-DF929625EA0E}">
        <p15:presenceInfo xmlns:p15="http://schemas.microsoft.com/office/powerpoint/2012/main" userId="S::dmoore@cuanswers.com::92dc5e93-3ae7-45c0-a7fe-ec996bdd5a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C0"/>
    <a:srgbClr val="000000"/>
    <a:srgbClr val="00C6BB"/>
    <a:srgbClr val="FFE89F"/>
    <a:srgbClr val="FFFFFF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5" autoAdjust="0"/>
    <p:restoredTop sz="95632" autoAdjust="0"/>
  </p:normalViewPr>
  <p:slideViewPr>
    <p:cSldViewPr>
      <p:cViewPr varScale="1">
        <p:scale>
          <a:sx n="94" d="100"/>
          <a:sy n="94" d="100"/>
        </p:scale>
        <p:origin x="149" y="72"/>
      </p:cViewPr>
      <p:guideLst>
        <p:guide orient="horz" pos="100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-5189"/>
    </p:cViewPr>
  </p:sorterViewPr>
  <p:notesViewPr>
    <p:cSldViewPr>
      <p:cViewPr varScale="1">
        <p:scale>
          <a:sx n="68" d="100"/>
          <a:sy n="68" d="100"/>
        </p:scale>
        <p:origin x="2150" y="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6237286745406"/>
          <c:y val="6.6350823794084565E-2"/>
          <c:w val="0.79321844428537369"/>
          <c:h val="0.7298578199052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Income before Patronage Dividends &amp; Taxes</c:v>
                </c:pt>
              </c:strCache>
            </c:strRef>
          </c:tx>
          <c:spPr>
            <a:solidFill>
              <a:schemeClr val="accent1"/>
            </a:solidFill>
            <a:ln w="9525" cap="rnd" cmpd="sng" algn="ctr">
              <a:noFill/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D-49CB-829D-1C4F8348B43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D-49CB-829D-1C4F8348B43D}"/>
              </c:ext>
            </c:extLst>
          </c:dPt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Sheet1!$B$2:$Z$2</c:f>
              <c:numCache>
                <c:formatCode>_("$"* #,##0_);_("$"* \(#,##0\);_("$"* "-"??_);_(@_)</c:formatCode>
                <c:ptCount val="8"/>
                <c:pt idx="0">
                  <c:v>2175542</c:v>
                </c:pt>
                <c:pt idx="1">
                  <c:v>3126000</c:v>
                </c:pt>
                <c:pt idx="2">
                  <c:v>3871262</c:v>
                </c:pt>
                <c:pt idx="3">
                  <c:v>5145000</c:v>
                </c:pt>
                <c:pt idx="4">
                  <c:v>6656000</c:v>
                </c:pt>
                <c:pt idx="5">
                  <c:v>6800000</c:v>
                </c:pt>
                <c:pt idx="6">
                  <c:v>7500000</c:v>
                </c:pt>
                <c:pt idx="7">
                  <c:v>8200000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3D-49CB-829D-1C4F8348B4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Patronage Dividends</c:v>
                </c:pt>
              </c:strCache>
            </c:strRef>
          </c:tx>
          <c:spPr>
            <a:solidFill>
              <a:srgbClr val="FFC000"/>
            </a:solidFill>
            <a:ln w="9525" cap="rnd" cmpd="sng" algn="ctr">
              <a:noFill/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3D-49CB-829D-1C4F8348B43D}"/>
              </c:ext>
            </c:extLst>
          </c:dPt>
          <c:dPt>
            <c:idx val="7"/>
            <c:invertIfNegative val="0"/>
            <c:bubble3D val="0"/>
            <c:spPr>
              <a:solidFill>
                <a:srgbClr val="FFE89F"/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3D-49CB-829D-1C4F8348B43D}"/>
              </c:ext>
            </c:extLst>
          </c:dPt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Sheet1!$B$3:$Z$3</c:f>
              <c:numCache>
                <c:formatCode>_("$"* #,##0_);_("$"* \(#,##0\);_("$"* "-"??_);_(@_)</c:formatCode>
                <c:ptCount val="8"/>
                <c:pt idx="0">
                  <c:v>-800000</c:v>
                </c:pt>
                <c:pt idx="1">
                  <c:v>-800000</c:v>
                </c:pt>
                <c:pt idx="2">
                  <c:v>-1000000</c:v>
                </c:pt>
                <c:pt idx="3">
                  <c:v>-1500000</c:v>
                </c:pt>
                <c:pt idx="4">
                  <c:v>-1750000</c:v>
                </c:pt>
                <c:pt idx="5">
                  <c:v>-2000000</c:v>
                </c:pt>
                <c:pt idx="6">
                  <c:v>-2250000</c:v>
                </c:pt>
                <c:pt idx="7">
                  <c:v>-2250000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3D-49CB-829D-1C4F8348B4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Bonus Dividend</c:v>
                </c:pt>
              </c:strCache>
            </c:strRef>
          </c:tx>
          <c:spPr>
            <a:solidFill>
              <a:schemeClr val="accent3"/>
            </a:solidFill>
            <a:ln w="9525" cap="rnd" cmpd="sng" algn="ctr">
              <a:noFill/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3D-49CB-829D-1C4F8348B43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EC3D-49CB-829D-1C4F8348B43D}"/>
              </c:ext>
            </c:extLst>
          </c:dPt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Sheet1!$B$4:$Z$4</c:f>
              <c:numCache>
                <c:formatCode>_("$"* #,##0_);_("$"* \(#,##0\);_("$"* "-"??_);_(@_)</c:formatCode>
                <c:ptCount val="8"/>
                <c:pt idx="0">
                  <c:v>-550000</c:v>
                </c:pt>
                <c:pt idx="1">
                  <c:v>-1250000</c:v>
                </c:pt>
                <c:pt idx="2">
                  <c:v>-1500000</c:v>
                </c:pt>
                <c:pt idx="3">
                  <c:v>-2000000</c:v>
                </c:pt>
                <c:pt idx="4">
                  <c:v>-2750000</c:v>
                </c:pt>
                <c:pt idx="5">
                  <c:v>-4000000</c:v>
                </c:pt>
                <c:pt idx="6">
                  <c:v>-4000000</c:v>
                </c:pt>
                <c:pt idx="7">
                  <c:v>-4000000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C3D-49CB-829D-1C4F8348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5037008"/>
        <c:axId val="235037568"/>
      </c:barChart>
      <c:catAx>
        <c:axId val="23503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rnd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3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037568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3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89095037718265E-2"/>
          <c:y val="0.91606410358247403"/>
          <c:w val="0.96227164716017877"/>
          <c:h val="8.3935896417526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4565217391304E-2"/>
          <c:y val="8.2781456953642543E-2"/>
          <c:w val="0.91032608695652151"/>
          <c:h val="0.7582781456953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per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1C-48D6-A398-BA7A4E4B317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1C-48D6-A398-BA7A4E4B3178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$758.04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1C-48D6-A398-BA7A4E4B317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$805.56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1C-48D6-A398-BA7A4E4B3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Sheet1!$B$2:$Z$2</c:f>
              <c:numCache>
                <c:formatCode>"$"#,##0.00_);[Red]\("$"#,##0.00\)</c:formatCode>
                <c:ptCount val="8"/>
                <c:pt idx="0">
                  <c:v>442.36</c:v>
                </c:pt>
                <c:pt idx="1">
                  <c:v>488.99</c:v>
                </c:pt>
                <c:pt idx="2">
                  <c:v>521.64</c:v>
                </c:pt>
                <c:pt idx="3" formatCode="_(&quot;$&quot;* #,##0.00_);_(&quot;$&quot;* \(#,##0.00\);_(&quot;$&quot;* &quot;-&quot;??_);_(@_)">
                  <c:v>571.07000000000005</c:v>
                </c:pt>
                <c:pt idx="4" formatCode="_(&quot;$&quot;* #,##0.00_);_(&quot;$&quot;* \(#,##0.00\);_(&quot;$&quot;* &quot;-&quot;??_);_(@_)">
                  <c:v>621.41</c:v>
                </c:pt>
                <c:pt idx="5" formatCode="_(&quot;$&quot;* #,##0.00_);_(&quot;$&quot;* \(#,##0.00\);_(&quot;$&quot;* &quot;-&quot;??_);_(@_)">
                  <c:v>719.53</c:v>
                </c:pt>
                <c:pt idx="6" formatCode="_(&quot;$&quot;* #,##0.00_);_(&quot;$&quot;* \(#,##0.00\);_(&quot;$&quot;* &quot;-&quot;??_);_(@_)">
                  <c:v>758.04</c:v>
                </c:pt>
                <c:pt idx="7" formatCode="_(&quot;$&quot;* #,##0.00_);_(&quot;$&quot;* \(#,##0.00\);_(&quot;$&quot;* &quot;-&quot;??_);_(@_)">
                  <c:v>805.56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C-48D6-A398-BA7A4E4B31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35039808"/>
        <c:axId val="235040368"/>
      </c:barChart>
      <c:catAx>
        <c:axId val="2350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504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0403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85000"/>
                </a:schemeClr>
              </a:solidFill>
            </a:ln>
          </c:spPr>
        </c:majorGridlines>
        <c:numFmt formatCode="\$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50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per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41-4C0F-8A3D-A848867B4CF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F41-4C0F-8A3D-A848867B4CF0}"/>
              </c:ext>
            </c:extLst>
          </c:dPt>
          <c:dLbls>
            <c:dLbl>
              <c:idx val="6"/>
              <c:layout>
                <c:manualLayout>
                  <c:x val="-4.06504108412191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$758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41-4C0F-8A3D-A848867B4CF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$806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41-4C0F-8A3D-A848867B4CF0}"/>
                </c:ext>
              </c:extLst>
            </c:dLbl>
            <c:dLbl>
              <c:idx val="10"/>
              <c:layout>
                <c:manualLayout>
                  <c:x val="-5.420054778829223E-3"/>
                  <c:y val="7.428316744578966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1-4C0F-8A3D-A848867B4C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Sheet1!$B$2:$Z$2</c:f>
              <c:numCache>
                <c:formatCode>_("$"* #,##0_);_("$"* \(#,##0\);_("$"* "-"??_);_(@_)</c:formatCode>
                <c:ptCount val="8"/>
                <c:pt idx="0">
                  <c:v>442</c:v>
                </c:pt>
                <c:pt idx="1">
                  <c:v>489</c:v>
                </c:pt>
                <c:pt idx="2">
                  <c:v>521.64</c:v>
                </c:pt>
                <c:pt idx="3">
                  <c:v>571</c:v>
                </c:pt>
                <c:pt idx="4">
                  <c:v>621.41</c:v>
                </c:pt>
                <c:pt idx="5">
                  <c:v>719.53</c:v>
                </c:pt>
                <c:pt idx="6">
                  <c:v>758.04</c:v>
                </c:pt>
                <c:pt idx="7">
                  <c:v>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41-4C0F-8A3D-A848867B4C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Purchase 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F67-42BD-B69B-F29C0E26C042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$1,650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C16-48A6-B5F0-0BC5D0C87F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$1,650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67-42BD-B69B-F29C0E26C042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Sheet1!$B$1:$Z$1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 (Proj.)</c:v>
                </c:pt>
              </c:strCache>
            </c:strRef>
          </c:cat>
          <c:val>
            <c:numRef>
              <c:f>Sheet1!$B$3:$Z$3</c:f>
              <c:numCache>
                <c:formatCode>_("$"* #,##0_);_("$"* \(#,##0\);_("$"* "-"??_);_(@_)</c:formatCode>
                <c:ptCount val="8"/>
                <c:pt idx="0">
                  <c:v>900</c:v>
                </c:pt>
                <c:pt idx="1">
                  <c:v>1125</c:v>
                </c:pt>
                <c:pt idx="2">
                  <c:v>1125</c:v>
                </c:pt>
                <c:pt idx="3">
                  <c:v>1225</c:v>
                </c:pt>
                <c:pt idx="4">
                  <c:v>1375</c:v>
                </c:pt>
                <c:pt idx="5">
                  <c:v>1450</c:v>
                </c:pt>
                <c:pt idx="6">
                  <c:v>1650</c:v>
                </c:pt>
                <c:pt idx="7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1-4C0F-8A3D-A848867B4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35043168"/>
        <c:axId val="235043728"/>
      </c:barChart>
      <c:catAx>
        <c:axId val="235043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5043728"/>
        <c:crosses val="autoZero"/>
        <c:auto val="1"/>
        <c:lblAlgn val="ctr"/>
        <c:lblOffset val="100"/>
        <c:noMultiLvlLbl val="0"/>
      </c:catAx>
      <c:valAx>
        <c:axId val="235043728"/>
        <c:scaling>
          <c:orientation val="minMax"/>
        </c:scaling>
        <c:delete val="1"/>
        <c:axPos val="t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\$#,##0" sourceLinked="0"/>
        <c:majorTickMark val="out"/>
        <c:minorTickMark val="none"/>
        <c:tickLblPos val="nextTo"/>
        <c:crossAx val="2350431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401792736196772"/>
          <c:y val="0.11560579527479385"/>
          <c:w val="0.19988991313935442"/>
          <c:h val="0.15644233150101519"/>
        </c:manualLayout>
      </c:layout>
      <c:overlay val="1"/>
      <c:spPr>
        <a:solidFill>
          <a:schemeClr val="bg2"/>
        </a:solidFill>
      </c:sp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" y="9045576"/>
            <a:ext cx="7313613" cy="479425"/>
          </a:xfrm>
          <a:prstGeom prst="rect">
            <a:avLst/>
          </a:prstGeom>
        </p:spPr>
        <p:txBody>
          <a:bodyPr vert="horz" lIns="91324" tIns="45660" rIns="91324" bIns="45660" rtlCol="0" anchor="b"/>
          <a:lstStyle>
            <a:lvl1pPr algn="r">
              <a:defRPr sz="1200"/>
            </a:lvl1pPr>
          </a:lstStyle>
          <a:p>
            <a:pPr algn="ctr"/>
            <a:fld id="{280A0021-AECD-442D-A909-6B40A22CEF42}" type="slidenum">
              <a:rPr lang="en-US" sz="1300"/>
              <a:pPr algn="ctr"/>
              <a:t>‹#›</a:t>
            </a:fld>
            <a:endParaRPr lang="en-US" sz="13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228603"/>
            <a:ext cx="7313616" cy="481013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200"/>
            </a:lvl1pPr>
          </a:lstStyle>
          <a:p>
            <a:pPr algn="ctr"/>
            <a:r>
              <a:rPr lang="en-US" sz="1300" dirty="0"/>
              <a:t>2020 CU*Answers Annual Stockholders Meeting</a:t>
            </a:r>
          </a:p>
          <a:p>
            <a:pPr algn="ctr"/>
            <a:r>
              <a:rPr lang="en-US" sz="1300" dirty="0"/>
              <a:t>June 17, 2020</a:t>
            </a:r>
          </a:p>
        </p:txBody>
      </p:sp>
    </p:spTree>
    <p:extLst>
      <p:ext uri="{BB962C8B-B14F-4D97-AF65-F5344CB8AC3E}">
        <p14:creationId xmlns:p14="http://schemas.microsoft.com/office/powerpoint/2010/main" val="11993606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23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36" tIns="48269" rIns="96536" bIns="48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536" tIns="48269" rIns="96536" bIns="482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36" tIns="48269" rIns="96536" bIns="48269" rtlCol="0" anchor="b"/>
          <a:lstStyle>
            <a:lvl1pPr algn="r">
              <a:defRPr sz="1300"/>
            </a:lvl1pPr>
          </a:lstStyle>
          <a:p>
            <a:fld id="{11BD06A5-0E9E-47A8-8DAB-E565FA5599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"/>
            <a:ext cx="3975652" cy="667522"/>
          </a:xfrm>
          <a:prstGeom prst="rect">
            <a:avLst/>
          </a:prstGeom>
          <a:noFill/>
        </p:spPr>
        <p:txBody>
          <a:bodyPr wrap="square" lIns="94809" tIns="47404" rIns="94809" bIns="47404" rtlCol="0">
            <a:spAutoFit/>
          </a:bodyPr>
          <a:lstStyle/>
          <a:p>
            <a:r>
              <a:rPr lang="en-US" sz="1200" dirty="0"/>
              <a:t>ANNUAL STOCKHOLDERS MEETING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4142965" y="4"/>
            <a:ext cx="3170583" cy="482027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211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23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00AD39-F77F-4F39-A3A0-BC0FBD8AC2A8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CD1A1A8-D75E-41E5-9A75-47675B913EA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037B33-3ADA-4F38-8489-CCB38713B2B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57EF6-5439-48F0-8381-BA80DCBE7EA2}" type="slidenum">
              <a:rPr lang="en-US"/>
              <a:pPr/>
              <a:t>14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203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BC8C27-09B1-48A8-BADD-13AED436AAAF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40DA444-A37C-40F5-A1C7-1969A4DA1568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EA6BD8-7DA2-4CB5-8A68-AF3C05537A01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0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252F3-E483-4DC1-B743-7EFCC1BE4D60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203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126C05-8998-497F-AC25-EADBBA8F2808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9653E5-EE3A-48B7-AE24-E03818DC580B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4E4B3C-0522-491E-8D56-D2006C517FC2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9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99F44-4E0F-4079-8434-0B97676C2D8E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203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17494-8489-453A-BA79-370C2E4365F3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4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F34E-0819-4212-B6EA-BF17FFF306D2}" type="slidenum">
              <a:rPr lang="en-US"/>
              <a:pPr/>
              <a:t>22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20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37A1E6-2E9E-4D83-BDDC-29B06FA46E32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F34E-0819-4212-B6EA-BF17FFF306D2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20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772B96-6337-4327-8960-1156EC82772F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23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CA728D-7B32-4A80-A74C-D3108C040DF1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7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1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1E31286-BCF1-495D-A46B-2F0F12FDDDEA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7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9799D0-9C2C-4D88-AF65-A4D1163138DA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2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DFA3E16-2CFE-4531-847A-DFD84181233C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23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00AD39-F77F-4F39-A3A0-BC0FBD8AC2A8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D720044-43B8-488C-A654-6400167B48EB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23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00AD39-F77F-4F39-A3A0-BC0FBD8AC2A8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4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2F3BD3D-B1AE-4933-93D1-44CFB483F7B3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FA1D0-F187-4433-96CE-AD6897A80517}" type="slidenum">
              <a:rPr lang="en-US"/>
              <a:pPr/>
              <a:t>7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will take us to the future – our owners, current and future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F4B71-021A-412E-91D2-9742D76DF7FB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9799D0-9C2C-4D88-AF65-A4D1163138DA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F0AE53A-2775-48C0-A098-F1E0E6D45EFE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E409E2-D892-4EF5-9F28-F67306BBC990}" type="datetime1">
              <a:rPr lang="en-US" smtClean="0"/>
              <a:t>6/16/2020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F202B8-C191-4730-BFFF-647429640AEC}"/>
              </a:ext>
            </a:extLst>
          </p:cNvPr>
          <p:cNvGrpSpPr/>
          <p:nvPr userDrawn="1"/>
        </p:nvGrpSpPr>
        <p:grpSpPr>
          <a:xfrm rot="16200000">
            <a:off x="2671969" y="-2681909"/>
            <a:ext cx="6848061" cy="12192000"/>
            <a:chOff x="8932333" y="-8467"/>
            <a:chExt cx="3259667" cy="68664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D72AFD-B61C-4826-879F-BB3390D05206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C10E7E4F-BED5-4979-AFD6-825E038F0CD9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0916328-2A95-4F9A-BFFA-89CAB154EB65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CCAE79B4-FAAD-4F65-B7DC-6828EC8A85C6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4D6DA9E3-AC45-49ED-BDBA-C4BCF2562CA6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C4B39F70-85DE-413E-83C7-1D23C89A9E6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54B48CA5-FA5B-4ED0-AA72-5BA4FAFF4FD8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1D9D279-11F1-4F79-9BD0-056A4D64AE65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234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3C8AA0-BF90-4759-B608-B204C55D47DE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E17D7C-3D14-4CE0-9CEB-BF29323B0945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0BB3BCE-303B-4FFB-AF19-DAED69A41153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C0E442F-E150-4648-813B-BAC1EF05E1F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6F1EBD4-470F-493F-9ADD-5F7817EA64F0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58DFC6D-DFEA-4115-979C-225BCB42BB03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E3CC911-0CA8-445B-9399-A2D84D32EE4D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0C711D95-D9D5-4B31-89EF-309141333DCF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334C48-A048-41C0-80F6-9E6DFE6F8AFA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161839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3547533" cy="360031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FB235D-533A-4B4F-8D6A-E9AD909E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51" y="446088"/>
            <a:ext cx="5949335" cy="5414963"/>
          </a:xfrm>
          <a:effectLst/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6617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6E4C60-79D6-4C82-9768-E7242D3CF193}"/>
              </a:ext>
            </a:extLst>
          </p:cNvPr>
          <p:cNvGrpSpPr/>
          <p:nvPr userDrawn="1"/>
        </p:nvGrpSpPr>
        <p:grpSpPr>
          <a:xfrm rot="16200000">
            <a:off x="2671969" y="-2662031"/>
            <a:ext cx="6848061" cy="12192000"/>
            <a:chOff x="8932333" y="-8467"/>
            <a:chExt cx="3259667" cy="68664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D47542-CC00-492A-B180-24FC5F1804A3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37D5EEF6-316B-47C8-BC97-EF794EB1DCB3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23E7173A-6BB7-4D73-A3E6-2ED3425725E1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04E76FB-6B40-441E-A61B-B9E9837EB046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C4F17DE5-790E-4D29-BA90-17941CA4EE6A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6BFA6CFC-081F-47B6-9E66-0EB389F056F5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A6CFD5EA-2595-409C-A25E-E09D26299971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A209E41-F75A-4CA9-8B4F-4F4626854C07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1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30C171-414B-497B-AD42-1158D1824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5AD85-5B01-4B59-B553-89678575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8620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29C9B9-6668-4733-AD48-5F18303E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7273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CEC7C2-FC55-433F-A2B9-7B4031C49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09364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3227E-DD90-42B2-A8E4-7212348DB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2362200"/>
            <a:ext cx="3502152" cy="309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0FFF7E-11FE-449C-BD5A-3BF2C59F56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6CA-C95E-41D1-A361-021E100910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C8A3149-A061-4CF8-AF13-23A6D0512AE7}"/>
              </a:ext>
            </a:extLst>
          </p:cNvPr>
          <p:cNvSpPr txBox="1">
            <a:spLocks/>
          </p:cNvSpPr>
          <p:nvPr userDrawn="1"/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8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888B890-A86A-45F1-A464-1C2A551809B1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D11EE2-35F4-4F2E-B5A0-1B31B53C6D70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A3996B70-1567-4D60-956B-AD35FBA5B775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A4AA835A-CBD5-4C98-A236-38B9EEE2FBF0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2E065FB-A022-4C04-A243-20E8EAAAE9A3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1BB8DEB2-72FA-432E-80F1-5A5B3B302EF9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2D26B4B-32E2-4148-9804-1097DDB164E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C739170-13FB-4AF8-998E-3F008DE0245D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E6306A1-1396-4B9F-A7E7-91A327A1CA7E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5972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2E4392-0EB7-4348-B282-5301C5C15988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B98F89-AE19-4231-AF88-26716E2AA63C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B317567-9BCD-487B-BC37-82C6A92289BB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980212-8737-4691-B4F8-6FB2965EE718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A40888C-408A-4BD0-9D0A-D1566F02F93A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E4BD62E-FDB9-47AC-B5F4-854E2B3F281C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12C4468-D99F-4D82-82B0-D4AF40D36DD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CDE9492F-B056-46C5-B8A0-BFE2360F8754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8828F70-1A18-404A-A1D4-DA9355D54D9E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C1ADCA-007E-478F-A5FD-8573F8E8AE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1447800"/>
            <a:ext cx="3502152" cy="4013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9EE2C-E0B9-4A66-BEBE-3E39549EB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46B15-7E49-4330-85DF-1A5CC3F69D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83854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3EE3B7-963B-4ACE-B8AC-3DE6BA779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0263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AA88A0-2B37-4DC9-9CEA-830A66A8479C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49C268-5C88-4F4B-8850-D370E0807D41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8F9D559-2FDF-493B-A7FD-9FDB27B487C2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89DF2B46-85DB-4FB1-885C-542E7CD112C4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78FCC8-6A89-493D-BE55-9B36A267C382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9269206-D4B1-40BE-9179-CEEBC53029C7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23A71E3B-0E51-4A24-9085-288F1E719F01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79ABF9C-7E4D-4818-B9B6-59F004C69D79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A85AE2D-A6F2-49C2-8C05-C5AA26DDA67C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161839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51" y="446088"/>
            <a:ext cx="5949335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3547533" cy="360031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15D34B-2075-4FB8-9473-76A616875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5505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30C171-414B-497B-AD42-1158D1824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5955FC-9CEB-4969-A9D4-AF2AC437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28941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D4AD59E-B320-4704-A50F-336429C2D801}"/>
              </a:ext>
            </a:extLst>
          </p:cNvPr>
          <p:cNvGrpSpPr/>
          <p:nvPr userDrawn="1"/>
        </p:nvGrpSpPr>
        <p:grpSpPr>
          <a:xfrm rot="16200000">
            <a:off x="2671969" y="-2681909"/>
            <a:ext cx="6848061" cy="12192000"/>
            <a:chOff x="8932333" y="-8467"/>
            <a:chExt cx="3259667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0ED59D-5DC2-4EE2-90E1-2DFF1CABB396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407E0C2-853C-45C6-B5BD-832545BD27B6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B97DEF26-8F3A-42A4-A692-BD5316743F1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253DBCC-1144-41C6-A5E3-2C87474E44CB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0A1E72E3-495E-4F3C-B97A-DC9DA607E8D5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C063BC25-0C1D-48DD-9C05-53D1DE55B8FE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92A9966-1677-4178-8487-28FFED0BD494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D394565-20AB-41C4-97D3-0D30A7430C3F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141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30C171-414B-497B-AD42-1158D1824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435D9-680E-438F-9E7E-08C709C7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73658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29C9B9-6668-4733-AD48-5F18303E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92920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CEC7C2-FC55-433F-A2B9-7B4031C49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8592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3227E-DD90-42B2-A8E4-7212348DB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2362200"/>
            <a:ext cx="3502152" cy="309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0FFF7E-11FE-449C-BD5A-3BF2C59F56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6CA-C95E-41D1-A361-021E100910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6A2DD11-59B5-4E0F-9D02-4A94EFCFAA8E}"/>
              </a:ext>
            </a:extLst>
          </p:cNvPr>
          <p:cNvSpPr txBox="1">
            <a:spLocks/>
          </p:cNvSpPr>
          <p:nvPr userDrawn="1"/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53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DF3714-5EFC-4BA7-9E9F-A00F9A11555B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785DC1-2259-4271-94CF-90E39A47BB3A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DA245EC1-B02D-4BDD-89C5-13D683677BF2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615FB19C-4561-48B4-81D9-5092A7067700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0E1B9A2-AE49-4ACF-9FE4-12974F3524E4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36AAB70D-955C-45B4-9675-7606E5C25AA4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0C58EDF1-1788-4094-97CC-89ACF7BADF52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5FC51481-BA1A-49A9-8689-A22C2EEECCAD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E63D613-15C7-4F63-A0D3-22E374E799B6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6289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C5E6683-2CE6-45AF-8DA1-100D8500BD85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A14E5E-C3EF-4367-BC59-D82632B05C1E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73A1E5D6-43A2-41FB-A2C8-9BB25A9B2B8A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11F0857-35E5-4621-BDF1-5648CE33DB5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3DEC67C-712A-4F2B-9CDC-D388A36870EC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49F03E3-6A33-4A3B-B029-F1D9981B9151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ED52023-D884-47B5-98BC-AD9CC42D2A3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A281776C-477B-420B-9227-9AE1A7B21119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2A59E57-7901-4BA1-B1A7-1D594B49ABB5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C1ADCA-007E-478F-A5FD-8573F8E8AE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1447800"/>
            <a:ext cx="3502152" cy="4013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9EE2C-E0B9-4A66-BEBE-3E39549EB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46B15-7E49-4330-85DF-1A5CC3F69D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5783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3EE3B7-963B-4ACE-B8AC-3DE6BA779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9756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DC4654-DE0C-4BAF-ADBF-153B2585866D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810F92-A805-45E2-83F3-A9AF48DC0E00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9D85369-2B5C-448D-B9DD-E9E3B16484F8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1A6310E-8A5B-4046-8B43-EFC2F4DF6E61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A53B2F7-C8D8-4EA8-805C-BB1C59711853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9E6D411-9564-48F0-8727-3E017D0116BE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F9235D9-83BB-4098-9FBC-795082EF0CA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880B8AB-5319-4557-86DF-7612BBEF8734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F79F201-1C0A-4168-9125-1673E16E5358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161839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51" y="446088"/>
            <a:ext cx="5949335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3547533" cy="360031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15D34B-2075-4FB8-9473-76A616875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49015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isode re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1AD706A-7AB3-4506-A74B-AE17714D33E6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A1B007-79B5-4334-96DE-5DA6987ECBCF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FA1F2D6-2F8C-44A7-9F60-F3000A8AD35C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7A9F9C-7937-4E0F-8D52-151D4CC520F6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F2278DA-4667-4823-864F-BD251CADB241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994D95-6470-4CC3-B393-3C39C0A80493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57DBF6-7BB5-4210-B89C-E648C97412B2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DF1A33-E65E-4F89-B0E8-8377E35FDF3F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11B6F6D-4156-438F-AC2B-6F93EDFFAE68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/>
          <p:cNvSpPr/>
          <p:nvPr userDrawn="1"/>
        </p:nvSpPr>
        <p:spPr bwMode="hidden">
          <a:xfrm>
            <a:off x="212365" y="2590800"/>
            <a:ext cx="3671220" cy="426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2839" y="2680205"/>
            <a:ext cx="3390272" cy="4063495"/>
          </a:xfrm>
          <a:effectLst/>
        </p:spPr>
        <p:txBody>
          <a:bodyPr/>
          <a:lstStyle>
            <a:lvl1pPr>
              <a:buSzPct val="100000"/>
              <a:defRPr lang="en-US" sz="1800" dirty="0">
                <a:solidFill>
                  <a:schemeClr val="bg2"/>
                </a:solidFill>
              </a:defRPr>
            </a:lvl1pPr>
            <a:lvl2pPr>
              <a:spcBef>
                <a:spcPts val="600"/>
              </a:spcBef>
              <a:defRPr lang="en-US" sz="1600" dirty="0">
                <a:solidFill>
                  <a:schemeClr val="bg2"/>
                </a:solidFill>
              </a:defRPr>
            </a:lvl2pPr>
            <a:lvl3pPr>
              <a:defRPr lang="en-US" sz="1400" dirty="0">
                <a:solidFill>
                  <a:schemeClr val="bg2"/>
                </a:solidFill>
              </a:defRPr>
            </a:lvl3pPr>
            <a:lvl4pPr>
              <a:defRPr lang="en-US" sz="1200" dirty="0">
                <a:solidFill>
                  <a:schemeClr val="bg2"/>
                </a:solidFill>
              </a:defRPr>
            </a:lvl4pPr>
            <a:lvl5pPr>
              <a:defRPr lang="en-US" sz="1200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48368" y="1960985"/>
            <a:ext cx="7081631" cy="4782716"/>
          </a:xfrm>
          <a:effectLst/>
        </p:spPr>
        <p:txBody>
          <a:bodyPr/>
          <a:lstStyle>
            <a:lvl1pPr marL="228600" indent="-228600">
              <a:buSzPct val="100000"/>
              <a:defRPr lang="en-US" dirty="0"/>
            </a:lvl1pPr>
            <a:lvl2pPr>
              <a:spcBef>
                <a:spcPts val="600"/>
              </a:spcBef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►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162716-2A62-4717-BCDE-8663D48B221D}"/>
              </a:ext>
            </a:extLst>
          </p:cNvPr>
          <p:cNvSpPr/>
          <p:nvPr userDrawn="1"/>
        </p:nvSpPr>
        <p:spPr>
          <a:xfrm>
            <a:off x="212365" y="1960984"/>
            <a:ext cx="3690164" cy="629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69F6-E876-42A3-BBC7-CD578B4CA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25" y="2050389"/>
            <a:ext cx="3390900" cy="388011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B5CC4-F8A0-48F8-9196-F561E00B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7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29C9B9-6668-4733-AD48-5F18303E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5908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70D223-30A4-486F-9157-EF5851DAAC8E}"/>
              </a:ext>
            </a:extLst>
          </p:cNvPr>
          <p:cNvGrpSpPr/>
          <p:nvPr userDrawn="1"/>
        </p:nvGrpSpPr>
        <p:grpSpPr>
          <a:xfrm rot="16200000">
            <a:off x="2671969" y="-2681909"/>
            <a:ext cx="6848061" cy="12192000"/>
            <a:chOff x="8932333" y="-8467"/>
            <a:chExt cx="3259667" cy="68664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BFB43F-CCEE-447C-9BFE-5FF1726C60CD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1039E14B-4879-40ED-9C27-4FFB319F0CE4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137D2E3A-995B-4206-8953-47C37B45171E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35C843-8CA9-4103-AB59-0EB3E137BAA7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FCB192B4-CE1D-45F5-9963-CB2290344937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47BC1C27-5E01-498E-B7FE-5A98801DF1D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D71B2031-E556-4E7E-90B9-7FA829D537CD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4CA1648-991A-4650-BB60-D7F9296A2893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7239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30C171-414B-497B-AD42-1158D1824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BB510E-16A3-4872-8E2D-5B943D78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94808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29C9B9-6668-4733-AD48-5F18303E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3702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CEC7C2-FC55-433F-A2B9-7B4031C49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85128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3227E-DD90-42B2-A8E4-7212348DB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2362200"/>
            <a:ext cx="3502152" cy="309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0FFF7E-11FE-449C-BD5A-3BF2C59F56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6CA-C95E-41D1-A361-021E100910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E771571-23D2-4AA7-9FCA-22A9D5CECE3A}"/>
              </a:ext>
            </a:extLst>
          </p:cNvPr>
          <p:cNvSpPr txBox="1">
            <a:spLocks/>
          </p:cNvSpPr>
          <p:nvPr userDrawn="1"/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29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053ED1-5783-4179-9FBD-7D95964A722C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379DE9-C291-4956-875F-9FEEB7DA1E6B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41249A03-57EA-406F-8094-A7FABD336EBB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4DD4531-D16B-4068-91F8-157A1C34E12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1CE2796-497F-43E5-843D-18A0157E1AAC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72F829FA-29F5-48ED-BEE1-4F113BB4E73D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D7C329A0-1317-4EF3-B4B7-A3EC1FDB5484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DFD8318F-F3C3-4CA5-8ED4-0674D726ED1F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644251A-40B1-4E8B-A798-708039662387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28184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72A2B-F35D-4FB4-B35E-5E1C528BAA3F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E8B74E-0FAA-4A5E-BF59-F94860678E68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56E3EC4-8040-42A8-AD1C-1469E5A59060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2AF8CA7-A479-49A9-A063-8955AD7F2F7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D8FE35C-E400-45CE-B99C-13FD3585A9C6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D468291-B46B-4D82-BD82-CF40B2D040B1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D8DB1E1-5AC1-4A3E-A166-C8D9BD97BB36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2F9AE37-4E34-4D3D-8260-9AACB455290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4CF03AB-3531-481F-9A92-D2E4296F8826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C1ADCA-007E-478F-A5FD-8573F8E8AE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1447800"/>
            <a:ext cx="3502152" cy="4013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9EE2C-E0B9-4A66-BEBE-3E39549EB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46B15-7E49-4330-85DF-1A5CC3F69D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7505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72A2B-F35D-4FB4-B35E-5E1C528BAA3F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E8B74E-0FAA-4A5E-BF59-F94860678E68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56E3EC4-8040-42A8-AD1C-1469E5A59060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2AF8CA7-A479-49A9-A063-8955AD7F2F7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D8FE35C-E400-45CE-B99C-13FD3585A9C6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D468291-B46B-4D82-BD82-CF40B2D040B1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D8DB1E1-5AC1-4A3E-A166-C8D9BD97BB36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2F9AE37-4E34-4D3D-8260-9AACB455290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4CF03AB-3531-481F-9A92-D2E4296F8826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C1ADCA-007E-478F-A5FD-8573F8E8AE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" y="914400"/>
            <a:ext cx="3502152" cy="17369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9EE2C-E0B9-4A66-BEBE-3E39549EB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80560" y="917137"/>
            <a:ext cx="3227832" cy="17168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46B15-7E49-4330-85DF-1A5CC3F69D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24800" y="917137"/>
            <a:ext cx="3227832" cy="17168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D066D6-7F1B-493C-B32B-2BD7F8A53B8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47105" y="3825622"/>
            <a:ext cx="3502152" cy="17369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16F1926-367B-424B-A49B-A28C91C518C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65665" y="3828359"/>
            <a:ext cx="3227832" cy="17168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D58130-046F-4E44-B8E4-F37DA7EE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23326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3EE3B7-963B-4ACE-B8AC-3DE6BA779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03434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EEC049-78F8-4166-A0AF-B06ED00A5A65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275281-1A9F-4DAD-8159-A8A95F64B9F7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768F652-3AFC-4800-B092-E21408308EF9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863B8185-9ED1-4FDC-8FE4-6A19556E498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493A1A3-D262-4270-86AA-4C01D7ACCD2B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340DE70-B39A-423F-BDE8-E022D8F4EA28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E68B65B-FA2D-4513-ACB5-AFB7A1EC86B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5ED007B1-5886-4AC9-A4E0-83DB09EFEE13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A168D05-BFA5-4186-BDC7-ACBB9249F4F7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161839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51" y="446088"/>
            <a:ext cx="5949335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3547533" cy="360031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15D34B-2075-4FB8-9473-76A616875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742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CEC7C2-FC55-433F-A2B9-7B4031C49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319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3227E-DD90-42B2-A8E4-7212348DB1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2362200"/>
            <a:ext cx="3502152" cy="309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0FFF7E-11FE-449C-BD5A-3BF2C59F56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6CA-C95E-41D1-A361-021E100910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2354330"/>
            <a:ext cx="3227832" cy="30632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5DCA9D-31B7-477C-8175-7613F8D16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786EE-07DB-4ED2-A7C5-F138F1AA0256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A283F2-894F-4DA2-A59E-008882A082B9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03A0C00-8A8C-4370-8C60-C4556F6FEBF8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F9C18F00-B9DB-4886-B93D-9BF4CC9769D5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A4047B0-ED3E-46F3-A36B-C1EEADB0BBAE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28D30F0F-6BFB-439D-8523-45B342FB5EC2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FE70D83E-E2CD-49F8-AE8E-BA80E04B010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BF26C99D-C7F4-4BDC-B6F8-D942D680E821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D06ED7A-8237-4420-9F4F-8F253A8B17B9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7660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66375-8221-4134-9A84-77AB11D8C7A1}"/>
              </a:ext>
            </a:extLst>
          </p:cNvPr>
          <p:cNvGrpSpPr/>
          <p:nvPr userDrawn="1"/>
        </p:nvGrpSpPr>
        <p:grpSpPr>
          <a:xfrm rot="10800000">
            <a:off x="0" y="0"/>
            <a:ext cx="1056272" cy="6858000"/>
            <a:chOff x="8932333" y="-8467"/>
            <a:chExt cx="3259667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3F3784-CC24-4CE1-9B2E-487C9F031473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76BDC-6BE7-45BA-9E9E-B790067A47D1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3F84283-7369-45ED-951B-033F33A3CD40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CD57DF4-2B60-46E9-89B9-7EBFFDADF8B2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E60C2D8-C1CA-4072-9DC1-7AC20B8A544E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E6186E0-6C8A-475D-A784-D1CEEDD1FB31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5E01115-FFB2-477E-843C-A67BD69707AC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B739DDD-40EB-4CDB-9C71-75373DD7788E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038598" cy="7418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1ADC91-023F-42EA-9686-E4BF63D7E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C1ADCA-007E-478F-A5FD-8573F8E8AE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1447800"/>
            <a:ext cx="3502152" cy="4013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9EE2C-E0B9-4A66-BEBE-3E39549EB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056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46B15-7E49-4330-85DF-1A5CC3F69D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4800" y="1450537"/>
            <a:ext cx="3227832" cy="39670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05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3EE3B7-963B-4ACE-B8AC-3DE6BA779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2608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3C8AA0-BF90-4759-B608-B204C55D47DE}"/>
              </a:ext>
            </a:extLst>
          </p:cNvPr>
          <p:cNvGrpSpPr/>
          <p:nvPr userDrawn="1"/>
        </p:nvGrpSpPr>
        <p:grpSpPr>
          <a:xfrm rot="10800000">
            <a:off x="-9939" y="-31287"/>
            <a:ext cx="5410200" cy="6889287"/>
            <a:chOff x="8932333" y="-8467"/>
            <a:chExt cx="3259667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E17D7C-3D14-4CE0-9CEB-BF29323B0945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0BB3BCE-303B-4FFB-AF19-DAED69A41153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C0E442F-E150-4648-813B-BAC1EF05E1FC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6F1EBD4-470F-493F-9ADD-5F7817EA64F0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58DFC6D-DFEA-4115-979C-225BCB42BB03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E3CC911-0CA8-445B-9399-A2D84D32EE4D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0C711D95-D9D5-4B31-89EF-309141333DCF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334C48-A048-41C0-80F6-9E6DFE6F8AFA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161839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3547533" cy="360031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FB235D-533A-4B4F-8D6A-E9AD909E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51" y="446088"/>
            <a:ext cx="5949335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9347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52B9E-5EA2-45B3-A3DE-DB3ABBD5E212}"/>
              </a:ext>
            </a:extLst>
          </p:cNvPr>
          <p:cNvGrpSpPr/>
          <p:nvPr userDrawn="1"/>
        </p:nvGrpSpPr>
        <p:grpSpPr>
          <a:xfrm rot="16200000">
            <a:off x="5072269" y="-5095460"/>
            <a:ext cx="2047462" cy="12192000"/>
            <a:chOff x="8932333" y="-8467"/>
            <a:chExt cx="3259667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7CBD55-F160-41AE-9B88-D9F01540290D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1CC2BCE2-DE6A-4B84-A00F-2F215C7816AC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EEFA9EFA-AFEC-4430-8DDE-D3E8935C5BB9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9047D8C-56A7-4432-BCF3-360BC3CF102B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A92A8BC-2D18-4A85-8EB5-A4D3D5341472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5133818-33AA-4051-9019-82BBBC8C9A6A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9D7B6497-B465-44F1-BF38-8C0CFBD39A7A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D26D607-90EE-4D00-BF9D-D1959F0070AF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629750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8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3" r:id="rId3"/>
    <p:sldLayoutId id="2147483944" r:id="rId4"/>
    <p:sldLayoutId id="2147483955" r:id="rId5"/>
    <p:sldLayoutId id="2147483945" r:id="rId6"/>
    <p:sldLayoutId id="2147483956" r:id="rId7"/>
    <p:sldLayoutId id="2147483946" r:id="rId8"/>
    <p:sldLayoutId id="2147483947" r:id="rId9"/>
    <p:sldLayoutId id="2147483992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777AB1-8444-4060-87AD-F67C4FB86A60}"/>
              </a:ext>
            </a:extLst>
          </p:cNvPr>
          <p:cNvGrpSpPr/>
          <p:nvPr userDrawn="1"/>
        </p:nvGrpSpPr>
        <p:grpSpPr>
          <a:xfrm rot="16200000">
            <a:off x="5072269" y="-5095460"/>
            <a:ext cx="2047462" cy="12192000"/>
            <a:chOff x="8932333" y="-8467"/>
            <a:chExt cx="3259667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E8F4CA-9AEB-4A61-B8D8-F2A1B2DF85AA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E924502B-1DCA-45FB-BC18-5BADB5698B8D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C057D88-DD4A-4681-AB57-B327CCDA3B04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EE2FF49-53BD-432E-8224-C02F461051AD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D8C61058-57A4-4F41-8BF0-0BBB6D6063B2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5965D403-2287-422D-B72E-84AC68E44F1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5BC76E8B-2AB0-4735-BF3A-FCE40E8D9875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DF75169-CE46-4ED2-B223-2D5D98F4EB86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36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E92E61-FD81-475F-B792-CCF5C551E329}"/>
              </a:ext>
            </a:extLst>
          </p:cNvPr>
          <p:cNvGrpSpPr/>
          <p:nvPr userDrawn="1"/>
        </p:nvGrpSpPr>
        <p:grpSpPr>
          <a:xfrm rot="16200000">
            <a:off x="5072269" y="-5095460"/>
            <a:ext cx="2047462" cy="12192000"/>
            <a:chOff x="8932333" y="-8467"/>
            <a:chExt cx="3259667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6ADE59-A335-42C3-BBDD-EE6020C1845A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68975EDC-9E94-454F-9158-CDFE90AD1518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CC0ADC3-3865-4083-B16A-BCD91DC4ADEB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709E4C7-DD47-4CE1-B1E4-E976BB9D4569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322F97C2-34C6-4E78-BE74-6AB76D6B2ECE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AE7250B1-F113-4E19-9962-FE7D7089CCFC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24078B0-1076-4224-873E-5C35C510032C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21768E2-B11B-475E-B1AA-0C09D351CB7B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57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9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12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3BD3BE-DB94-42FD-BA4E-48CA9D272907}"/>
              </a:ext>
            </a:extLst>
          </p:cNvPr>
          <p:cNvGrpSpPr/>
          <p:nvPr userDrawn="1"/>
        </p:nvGrpSpPr>
        <p:grpSpPr>
          <a:xfrm rot="16200000">
            <a:off x="5072269" y="-5095460"/>
            <a:ext cx="2047462" cy="12192000"/>
            <a:chOff x="8932333" y="-8467"/>
            <a:chExt cx="3259667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A0708E-9A1C-4330-84A5-770E53744B1F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9427D82F-71E2-4DC9-B882-744E79B09A95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16B57605-F330-4708-A39F-4D5A5D525199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84230AB-E3E5-40A2-93AC-F18C320CB73F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D905143-104B-4534-B4D5-C6B9B7A81C1C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989DD1E5-33CA-438D-AF7C-16A6213F07D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D03D39D6-50F6-4F1E-A20B-C575FF1DBDDF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FB151A5-49D3-4CBF-833F-54A800B2E090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769" y="201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3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8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9" r:id="rId8"/>
    <p:sldLayoutId id="2147483987" r:id="rId9"/>
    <p:sldLayoutId id="214748398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underwood@cuanswer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ions.cuanswer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0" Type="http://schemas.openxmlformats.org/officeDocument/2006/relationships/image" Target="../media/image51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43EBB-467E-49D9-8C15-BA522C074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2020 Annual Stockholders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0001" y="5562600"/>
            <a:ext cx="10572000" cy="434974"/>
          </a:xfrm>
        </p:spPr>
        <p:txBody>
          <a:bodyPr/>
          <a:lstStyle/>
          <a:p>
            <a:r>
              <a:rPr lang="en-US" sz="1800" dirty="0"/>
              <a:t>June 17, 2020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B5BB1-69A1-4331-900C-138C0DCF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" y="1600200"/>
            <a:ext cx="4366447" cy="97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705950"/>
            <a:ext cx="10405115" cy="970450"/>
          </a:xfrm>
        </p:spPr>
        <p:txBody>
          <a:bodyPr/>
          <a:lstStyle/>
          <a:p>
            <a:r>
              <a:rPr lang="en-US" dirty="0"/>
              <a:t>A year for the record books</a:t>
            </a:r>
            <a:br>
              <a:rPr lang="en-US" dirty="0"/>
            </a:br>
            <a:r>
              <a:rPr lang="en-US" sz="2000" b="0" dirty="0"/>
              <a:t>ONLINE VOTING PARTICIPATION HITS AN ALL-TIME HIGH</a:t>
            </a:r>
            <a:endParaRPr lang="en-US" sz="36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B96D2-CD1B-4A16-851A-CD72D43A98A1}"/>
              </a:ext>
            </a:extLst>
          </p:cNvPr>
          <p:cNvSpPr/>
          <p:nvPr/>
        </p:nvSpPr>
        <p:spPr>
          <a:xfrm>
            <a:off x="304800" y="2102128"/>
            <a:ext cx="3428998" cy="429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rtlCol="0" anchor="t" anchorCtr="0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E3FA3-B140-4FEB-9768-9C4389062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5" y="2577294"/>
            <a:ext cx="1780032" cy="1780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E80D9C-17FF-4993-A25A-8980C924C33A}"/>
              </a:ext>
            </a:extLst>
          </p:cNvPr>
          <p:cNvSpPr txBox="1"/>
          <p:nvPr/>
        </p:nvSpPr>
        <p:spPr>
          <a:xfrm>
            <a:off x="613505" y="3962400"/>
            <a:ext cx="2506792" cy="46166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COMMITTEE CHAIR</a:t>
            </a:r>
          </a:p>
          <a:p>
            <a:pPr algn="ctr"/>
            <a:r>
              <a:rPr lang="en-US" sz="1200" dirty="0"/>
              <a:t>Tom Gryp, Notre Dame FCU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67DCA-573A-4D93-BBE8-B0642FE76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5" y="4726734"/>
            <a:ext cx="1780032" cy="1780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2ED08A-34E6-4750-A817-F82ECB715DA1}"/>
              </a:ext>
            </a:extLst>
          </p:cNvPr>
          <p:cNvSpPr txBox="1"/>
          <p:nvPr/>
        </p:nvSpPr>
        <p:spPr>
          <a:xfrm>
            <a:off x="609600" y="6256323"/>
            <a:ext cx="2514602" cy="276999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Scott McFarland, Honor CU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6DC33-E2DA-4D90-8277-3490F06B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770256"/>
            <a:ext cx="4467823" cy="393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0FA4BA-3C18-44D6-A71C-9A2479417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18" y="3326121"/>
            <a:ext cx="4892464" cy="3406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0CB124-DC2C-4A77-BBFE-07D108447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670" y="4191000"/>
            <a:ext cx="4138982" cy="277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E13C69-E886-4017-892A-974E94FC4768}"/>
              </a:ext>
            </a:extLst>
          </p:cNvPr>
          <p:cNvSpPr/>
          <p:nvPr/>
        </p:nvSpPr>
        <p:spPr>
          <a:xfrm>
            <a:off x="613505" y="1976735"/>
            <a:ext cx="2506792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YOUR 2020 </a:t>
            </a:r>
            <a:br>
              <a:rPr lang="en-US" sz="1200" dirty="0"/>
            </a:br>
            <a:r>
              <a:rPr lang="en-US" sz="1200" dirty="0"/>
              <a:t>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282290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292E1E-A1DC-4DB9-BBE1-C2E6832E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Election Protocols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D61C62-F0D7-47E2-944B-D4424D02E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6648888" cy="3929763"/>
          </a:xfrm>
        </p:spPr>
        <p:txBody>
          <a:bodyPr>
            <a:noAutofit/>
          </a:bodyPr>
          <a:lstStyle/>
          <a:p>
            <a:r>
              <a:rPr lang="en-US" sz="2400" dirty="0"/>
              <a:t>All votes have already been counted; no new votes will be accepted at this time</a:t>
            </a:r>
          </a:p>
          <a:p>
            <a:r>
              <a:rPr lang="en-US" sz="2400" dirty="0"/>
              <a:t>You’ve already heard from the candidates via the elections website, so no live speeches this time around</a:t>
            </a:r>
          </a:p>
          <a:p>
            <a:r>
              <a:rPr lang="en-US" sz="2400" dirty="0"/>
              <a:t>Enough electronic votes have been received to achieve a quorum</a:t>
            </a:r>
          </a:p>
          <a:p>
            <a:r>
              <a:rPr lang="en-US" sz="2400" dirty="0"/>
              <a:t>If you wish to change your previous vote, send an email in the next 10 minutes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D967FA-E95D-4A91-8EBC-4FED632D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2802" y="2222286"/>
            <a:ext cx="3533398" cy="4026113"/>
          </a:xfrm>
          <a:solidFill>
            <a:schemeClr val="tx2"/>
          </a:solidFill>
        </p:spPr>
        <p:txBody>
          <a:bodyPr lIns="182880" rIns="182880"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 list of shareholders entitled to vote has been published at </a:t>
            </a:r>
            <a:r>
              <a:rPr lang="en-US" sz="3200" b="1" dirty="0"/>
              <a:t>cuanswers.com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24D94-658C-4E34-B4C6-083F85C3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6B2BD-F8F4-450B-8896-25DF87010AAD}"/>
              </a:ext>
            </a:extLst>
          </p:cNvPr>
          <p:cNvSpPr/>
          <p:nvPr/>
        </p:nvSpPr>
        <p:spPr>
          <a:xfrm>
            <a:off x="1187458" y="6015335"/>
            <a:ext cx="620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stephanie.underwood@cuanswers.com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58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pink shirt&#10;&#10;Description automatically generated">
            <a:extLst>
              <a:ext uri="{FF2B5EF4-FFF2-40B4-BE49-F238E27FC236}">
                <a16:creationId xmlns:a16="http://schemas.microsoft.com/office/drawing/2014/main" id="{BD1BEA05-1AB4-4615-B626-B4BDB3254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b="22538"/>
          <a:stretch/>
        </p:blipFill>
        <p:spPr>
          <a:xfrm>
            <a:off x="4038600" y="3276600"/>
            <a:ext cx="1738283" cy="1784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02F2653-2FE6-4E73-A2EE-B06F8549C9E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1738282" cy="1784636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this year’s candidates!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4197F2-3D89-4482-8DAB-5391C8301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2087340"/>
            <a:ext cx="3502152" cy="1736978"/>
          </a:xfrm>
        </p:spPr>
        <p:txBody>
          <a:bodyPr/>
          <a:lstStyle/>
          <a:p>
            <a:r>
              <a:rPr lang="en-US" dirty="0"/>
              <a:t>Gregory </a:t>
            </a:r>
            <a:r>
              <a:rPr lang="en-US" dirty="0" err="1"/>
              <a:t>Gurka</a:t>
            </a:r>
            <a:br>
              <a:rPr lang="en-US" dirty="0"/>
            </a:br>
            <a:r>
              <a:rPr lang="en-US" dirty="0"/>
              <a:t>Forest Area FCU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E799CE6-AA66-4A54-BE0C-C91CE7A89F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86080" y="2087340"/>
            <a:ext cx="3227832" cy="1716829"/>
          </a:xfrm>
        </p:spPr>
        <p:txBody>
          <a:bodyPr/>
          <a:lstStyle/>
          <a:p>
            <a:r>
              <a:rPr lang="en-US" dirty="0"/>
              <a:t>Val </a:t>
            </a:r>
            <a:r>
              <a:rPr lang="en-US" dirty="0" err="1"/>
              <a:t>Mindak</a:t>
            </a:r>
            <a:br>
              <a:rPr lang="en-US" dirty="0"/>
            </a:br>
            <a:r>
              <a:rPr lang="en-US" dirty="0"/>
              <a:t>Park City CU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89734B0-1F2B-4817-9E90-3FC55FA053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35840" y="2087340"/>
            <a:ext cx="3502152" cy="1736978"/>
          </a:xfrm>
        </p:spPr>
        <p:txBody>
          <a:bodyPr/>
          <a:lstStyle/>
          <a:p>
            <a:r>
              <a:rPr lang="de-DE" dirty="0"/>
              <a:t>Vickie Schmitzer</a:t>
            </a:r>
            <a:br>
              <a:rPr lang="de-DE" dirty="0"/>
            </a:br>
            <a:r>
              <a:rPr lang="de-DE" dirty="0"/>
              <a:t>Frankenmuth CU </a:t>
            </a:r>
            <a:br>
              <a:rPr lang="de-DE" dirty="0"/>
            </a:br>
            <a:r>
              <a:rPr lang="de-DE" i="1" dirty="0"/>
              <a:t>(Incumbent)</a:t>
            </a:r>
            <a:endParaRPr lang="en-US" i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4556A4C-1B49-4132-AF4C-4443D8F9EB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59919" y="2087340"/>
            <a:ext cx="3227832" cy="1716829"/>
          </a:xfrm>
        </p:spPr>
        <p:txBody>
          <a:bodyPr/>
          <a:lstStyle/>
          <a:p>
            <a:r>
              <a:rPr lang="en-US" dirty="0"/>
              <a:t>Dean Wilson</a:t>
            </a:r>
            <a:br>
              <a:rPr lang="en-US" dirty="0"/>
            </a:br>
            <a:r>
              <a:rPr lang="en-US" dirty="0"/>
              <a:t>FOCUS CU </a:t>
            </a:r>
            <a:br>
              <a:rPr lang="en-US" dirty="0"/>
            </a:br>
            <a:r>
              <a:rPr lang="en-US" i="1" dirty="0"/>
              <a:t>(Incumbent)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7CB725-8C0D-4C0B-8147-A554BDB98C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9798396" y="3276600"/>
            <a:ext cx="1738284" cy="17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8E68B8-C28E-4356-860B-A14989309F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6826596" y="3276600"/>
            <a:ext cx="1738284" cy="17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10FE4130-6710-4CFD-8275-1B8A5582A6F0}"/>
              </a:ext>
            </a:extLst>
          </p:cNvPr>
          <p:cNvSpPr txBox="1">
            <a:spLocks/>
          </p:cNvSpPr>
          <p:nvPr/>
        </p:nvSpPr>
        <p:spPr>
          <a:xfrm>
            <a:off x="5207000" y="6096000"/>
            <a:ext cx="6680200" cy="5601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chemeClr val="accent1"/>
                </a:solidFill>
              </a:rPr>
              <a:t>We’ll come back and reveal the results in a bit...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7BD67C-3B4F-4C25-8C5A-AC0B3DCB4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Look at the 2019 Numbers</a:t>
            </a:r>
            <a:br>
              <a:rPr lang="en-US" dirty="0"/>
            </a:br>
            <a:r>
              <a:rPr lang="en-US" sz="3200" b="0" dirty="0"/>
              <a:t>THE BENCHMARK BEFORE THE ASTERISK</a:t>
            </a:r>
            <a:endParaRPr lang="en-US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CFO REPORT</a:t>
            </a:r>
            <a:br>
              <a:rPr lang="en-US" sz="2400" dirty="0"/>
            </a:br>
            <a:r>
              <a:rPr lang="en-US" sz="2400" dirty="0"/>
              <a:t>Bob Frizzle, CFO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>
          <a:xfrm>
            <a:off x="810000" y="447187"/>
            <a:ext cx="10571998" cy="1223963"/>
          </a:xfrm>
        </p:spPr>
        <p:txBody>
          <a:bodyPr/>
          <a:lstStyle/>
          <a:p>
            <a:r>
              <a:rPr lang="en-US" dirty="0"/>
              <a:t>Net Income &amp; Patronage Dividends</a:t>
            </a:r>
            <a:br>
              <a:rPr lang="en-US" dirty="0"/>
            </a:b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do shareholders get, and what are we putting away for our future?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52717"/>
              </p:ext>
            </p:extLst>
          </p:nvPr>
        </p:nvGraphicFramePr>
        <p:xfrm>
          <a:off x="819150" y="2222500"/>
          <a:ext cx="9772649" cy="418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591798" y="3045023"/>
            <a:ext cx="1143001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$8.2M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591798" y="4188023"/>
            <a:ext cx="1143001" cy="369332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$2.25M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10363200" y="3178373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10363200" y="4340423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591799" y="4800600"/>
            <a:ext cx="1143000" cy="369332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$???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10363200" y="4953000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7C3241F-DB85-4E2B-B927-C89D1403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322" y="3121223"/>
            <a:ext cx="83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$7.5M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AFF399C7-7082-45B7-936B-78C86123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1" y="4230756"/>
            <a:ext cx="83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$2.25M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D123823-CC57-40A0-A7D4-82CCCB15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718446"/>
            <a:ext cx="83819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$3.75M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598903"/>
              </p:ext>
            </p:extLst>
          </p:nvPr>
        </p:nvGraphicFramePr>
        <p:xfrm>
          <a:off x="819150" y="2222500"/>
          <a:ext cx="10554219" cy="351948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79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Detail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 2018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 2019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2019-2018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2018-2017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2017-2016 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Assets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$38,989K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$42,539K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9.10%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14.35%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7.3%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Liabilities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$19,562K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$21,920K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12.06%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5.39%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8.3%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Equity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$19,427K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$20,618K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6.13%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25.05%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6.3%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Retained Earnings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$3,877K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$4,220K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8.85%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8.03%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22.8%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Book Value of Class A Stock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($ per share)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$719.53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$758.04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5.40%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15.80%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8.8%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Book Value of Ownership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$143,906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$151,608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/>
                        <a:t>5.40%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15.80%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/>
                        <a:t>8.8%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2019 Numbers Worth Celebrating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92797"/>
              </p:ext>
            </p:extLst>
          </p:nvPr>
        </p:nvGraphicFramePr>
        <p:xfrm>
          <a:off x="819150" y="2209800"/>
          <a:ext cx="10554218" cy="3148568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353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Detail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 2018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 2019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2019-2018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lang="en-US" sz="1200" dirty="0"/>
                    </a:p>
                  </a:txBody>
                  <a:tcPr marL="94320" marR="9432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2018-2017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lang="en-US" sz="1200" dirty="0"/>
                    </a:p>
                  </a:txBody>
                  <a:tcPr marL="94320" marR="94320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2017-2016</a:t>
                      </a:r>
                      <a:b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lang="en-US" sz="1200" b="1" dirty="0"/>
                    </a:p>
                  </a:txBody>
                  <a:tcPr marL="94320" marR="9432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Patronage Dividend ($)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2,000,000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2,250,000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12.5%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14.3%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16.7%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/>
                        <a:t>Bonus Patronage ($)</a:t>
                      </a:r>
                      <a:endParaRPr lang="en-US" sz="1600" b="1" dirty="0"/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4,000,000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3,750,000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-6.3%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45.5%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37.5%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Ownership Dividend Rate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0.0%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0.0%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Ownership Dividend ($)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775,868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844,071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21.5%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6.9%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Book Value of Class A Stock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($ per share)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719.53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758.04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5.4%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15.8%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Price to Purchase CUSO Ownership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320" marR="94320" anchor="ctr" horzOverflow="overflow"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330,000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330,000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13.8%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5.5%</a:t>
                      </a:r>
                    </a:p>
                  </a:txBody>
                  <a:tcPr marL="94320" marR="94320" anchor="ctr" horzOverflow="overflow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Year-end 2019 Dividend Payments</a:t>
            </a:r>
            <a:br>
              <a:rPr lang="en-US" dirty="0"/>
            </a:b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These numbers can flex, and I predict they will again in the future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9753598" cy="1089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2020 Net Earnings as of May 2020:  </a:t>
            </a:r>
            <a:br>
              <a:rPr lang="en-US" sz="2400" dirty="0"/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$3.1M </a:t>
            </a:r>
            <a:r>
              <a:rPr lang="en-US" dirty="0"/>
              <a:t>after adjustments for </a:t>
            </a:r>
            <a:r>
              <a:rPr lang="en-US" sz="2000" dirty="0"/>
              <a:t>$1.5M </a:t>
            </a:r>
            <a:r>
              <a:rPr lang="en-US" dirty="0"/>
              <a:t>patronage dividends and </a:t>
            </a:r>
            <a:r>
              <a:rPr lang="en-US" sz="2000" dirty="0"/>
              <a:t>$1MK </a:t>
            </a:r>
            <a:r>
              <a:rPr lang="en-US" dirty="0"/>
              <a:t>taxes  </a:t>
            </a:r>
            <a:br>
              <a:rPr lang="en-US" dirty="0"/>
            </a:br>
            <a:r>
              <a:rPr lang="en-US" i="1" dirty="0"/>
              <a:t>(projected to be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$1.7M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/>
              <a:t>by 9/30/20)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00" y="685800"/>
            <a:ext cx="10571998" cy="970450"/>
          </a:xfrm>
        </p:spPr>
        <p:txBody>
          <a:bodyPr/>
          <a:lstStyle/>
          <a:p>
            <a:r>
              <a:rPr lang="en-US" dirty="0"/>
              <a:t>2019 Return on Investment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990600" y="5398707"/>
            <a:ext cx="9750424" cy="1046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 dirty="0"/>
              <a:t>2019 Return Per Total Dollars Received:  </a:t>
            </a:r>
            <a:r>
              <a:rPr lang="en-US" sz="2800" b="1" dirty="0"/>
              <a:t>$0.2308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$7,161,206 </a:t>
            </a:r>
            <a:r>
              <a:rPr lang="en-US" sz="1600" dirty="0">
                <a:sym typeface="Symbol" pitchFamily="18" charset="2"/>
              </a:rPr>
              <a:t> $31,025,688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pass-throughs)</a:t>
            </a:r>
            <a:r>
              <a:rPr lang="en-US" sz="1600" dirty="0">
                <a:sym typeface="Symbol" pitchFamily="18" charset="2"/>
              </a:rPr>
              <a:t>  =  23.08% return per CU*A $ received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38200" y="2155129"/>
            <a:ext cx="11049000" cy="2846037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l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10058400" algn="r"/>
              </a:tabLst>
            </a:pPr>
            <a:r>
              <a:rPr lang="en-US" dirty="0"/>
              <a:t>2019 Gross Income Submitted by Owners to CU*Answers	</a:t>
            </a:r>
            <a:r>
              <a:rPr lang="en-US" sz="3200" b="1" dirty="0"/>
              <a:t>$ 31,025,688</a:t>
            </a:r>
            <a:br>
              <a:rPr lang="en-US" sz="1800" dirty="0"/>
            </a:br>
            <a:r>
              <a:rPr lang="en-US" sz="1600" i="1" dirty="0"/>
              <a:t>(</a:t>
            </a:r>
            <a:r>
              <a:rPr lang="en-US" sz="1600" i="1" u="sng" dirty="0"/>
              <a:t>Excludes</a:t>
            </a:r>
            <a:r>
              <a:rPr lang="en-US" sz="1600" i="1" dirty="0"/>
              <a:t> all vendor pass-throughs)</a:t>
            </a:r>
            <a:endParaRPr lang="en-US" sz="1400" i="1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endParaRPr lang="en-US" sz="1050" dirty="0"/>
          </a:p>
          <a:p>
            <a:pPr marL="233363" indent="-233363">
              <a:buNone/>
              <a:tabLst>
                <a:tab pos="457200" algn="l"/>
                <a:tab pos="7256463" algn="r"/>
                <a:tab pos="7315200" algn="l"/>
                <a:tab pos="9144000" algn="r"/>
              </a:tabLst>
            </a:pPr>
            <a:r>
              <a:rPr lang="en-US" dirty="0"/>
              <a:t>	2019 Patronage Dividends Paid	$ 6,000,000</a:t>
            </a:r>
          </a:p>
          <a:p>
            <a:pPr marL="233363" indent="-233363">
              <a:buNone/>
              <a:tabLst>
                <a:tab pos="457200" algn="l"/>
                <a:tab pos="7256463" algn="r"/>
                <a:tab pos="7315200" algn="l"/>
                <a:tab pos="9144000" algn="r"/>
              </a:tabLst>
            </a:pPr>
            <a:r>
              <a:rPr lang="en-US" dirty="0"/>
              <a:t>	2019 Class A Stock Dividends Paid	844,071	  </a:t>
            </a:r>
            <a:r>
              <a:rPr lang="en-US" sz="1600" i="1" dirty="0"/>
              <a:t>(4.0%)</a:t>
            </a:r>
            <a:endParaRPr lang="en-US" dirty="0"/>
          </a:p>
          <a:p>
            <a:pPr marL="233363" indent="-233363">
              <a:buNone/>
              <a:tabLst>
                <a:tab pos="457200" algn="l"/>
                <a:tab pos="7256463" algn="r"/>
                <a:tab pos="7315200" algn="l"/>
                <a:tab pos="9144000" algn="r"/>
              </a:tabLst>
            </a:pPr>
            <a:r>
              <a:rPr lang="en-US" dirty="0"/>
              <a:t>	2019 Interest Paid Credit Unions on Loans	317,135	  </a:t>
            </a:r>
            <a:r>
              <a:rPr lang="en-US" sz="1600" i="1" dirty="0"/>
              <a:t>(~5.75%)</a:t>
            </a:r>
            <a:endParaRPr lang="en-US" u="sng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endParaRPr lang="en-US" sz="1050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10117138" algn="r"/>
              </a:tabLst>
            </a:pPr>
            <a:r>
              <a:rPr lang="en-US" dirty="0"/>
              <a:t>Total Revenue Returned to Credit Unions</a:t>
            </a:r>
            <a:r>
              <a:rPr lang="en-US" sz="1800" dirty="0"/>
              <a:t>			</a:t>
            </a:r>
            <a:r>
              <a:rPr lang="en-US" sz="3200" b="1" dirty="0"/>
              <a:t>$7,161,206</a:t>
            </a:r>
            <a:endParaRPr lang="en-US" sz="1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F166B6FD-FA8A-40E2-AC29-BF44DCF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98707"/>
            <a:ext cx="9750424" cy="1046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/>
              <a:t>2019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$0.2308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$7,161,206 </a:t>
            </a:r>
            <a:r>
              <a:rPr lang="en-US" sz="1600" dirty="0">
                <a:sym typeface="Symbol" pitchFamily="18" charset="2"/>
              </a:rPr>
              <a:t> $31,025,688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pass-throughs)</a:t>
            </a:r>
            <a:r>
              <a:rPr lang="en-US" sz="1600" dirty="0">
                <a:sym typeface="Symbol" pitchFamily="18" charset="2"/>
              </a:rPr>
              <a:t>  =  23.08% return per CU*A $ received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7493BEE9-D596-41FF-9F6B-8E841EC2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9750424" cy="1046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 dirty="0"/>
              <a:t>2018 Return Per Total Dollars Received:  </a:t>
            </a:r>
            <a:r>
              <a:rPr lang="en-US" sz="2800" b="1" dirty="0"/>
              <a:t>$0.2510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$7,060,522 </a:t>
            </a:r>
            <a:r>
              <a:rPr lang="en-US" sz="1600" dirty="0">
                <a:sym typeface="Symbol" pitchFamily="18" charset="2"/>
              </a:rPr>
              <a:t> $28,132,658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pass-throughs)</a:t>
            </a:r>
            <a:r>
              <a:rPr lang="en-US" sz="1600" dirty="0">
                <a:sym typeface="Symbol" pitchFamily="18" charset="2"/>
              </a:rPr>
              <a:t>  =  25.10% return per CU*A $ received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Understanding this formula is important to how we set the boundaries for our future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5FA48B1A-3673-4F4B-90AE-822F1E22F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72380"/>
            <a:ext cx="9750424" cy="1046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 dirty="0"/>
              <a:t>2017 Return Per Total Dollars Received:  </a:t>
            </a:r>
            <a:r>
              <a:rPr lang="en-US" sz="2800" b="1" dirty="0"/>
              <a:t>$0.1979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$5,346,530 </a:t>
            </a:r>
            <a:r>
              <a:rPr lang="en-US" sz="1600" dirty="0">
                <a:sym typeface="Symbol" pitchFamily="18" charset="2"/>
              </a:rPr>
              <a:t> $27,023,005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pass-throughs)</a:t>
            </a:r>
            <a:r>
              <a:rPr lang="en-US" sz="1600" dirty="0">
                <a:sym typeface="Symbol" pitchFamily="18" charset="2"/>
              </a:rPr>
              <a:t>  =  19.79% return per CU*A $ received</a:t>
            </a:r>
          </a:p>
        </p:txBody>
      </p:sp>
    </p:spTree>
    <p:extLst>
      <p:ext uri="{BB962C8B-B14F-4D97-AF65-F5344CB8AC3E}">
        <p14:creationId xmlns:p14="http://schemas.microsoft.com/office/powerpoint/2010/main" val="14342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Investing in a community and </a:t>
            </a:r>
            <a:br>
              <a:rPr lang="en-US" dirty="0"/>
            </a:br>
            <a:r>
              <a:rPr lang="en-US" dirty="0"/>
              <a:t>building a network</a:t>
            </a:r>
          </a:p>
        </p:txBody>
      </p:sp>
      <p:sp>
        <p:nvSpPr>
          <p:cNvPr id="38" name="Rectangle 37"/>
          <p:cNvSpPr/>
          <p:nvPr/>
        </p:nvSpPr>
        <p:spPr bwMode="auto">
          <a:xfrm flipV="1">
            <a:off x="6125972" y="445500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25972" y="5300815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3.70%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3076" name="Picture 4" descr="X:\Web Services\Public\logos\cunorthwest\cunorthw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644" y="4670001"/>
            <a:ext cx="1886856" cy="5634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Rectangle 27"/>
          <p:cNvSpPr/>
          <p:nvPr/>
        </p:nvSpPr>
        <p:spPr bwMode="auto">
          <a:xfrm flipV="1">
            <a:off x="4695575" y="247380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4253" y="3285341"/>
            <a:ext cx="23621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1.23%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3078" name="Picture 6" descr="X:\Web Services\Public\logos\xtend\xtend_fancy\xtend_fanc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924" y="2672629"/>
            <a:ext cx="1378855" cy="5979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1" name="Rectangle 40"/>
          <p:cNvSpPr/>
          <p:nvPr/>
        </p:nvSpPr>
        <p:spPr bwMode="auto">
          <a:xfrm flipV="1">
            <a:off x="3503153" y="446122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3153" y="5276013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&lt;1%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81" y="4756229"/>
            <a:ext cx="1884482" cy="4055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7" name="Rectangle 36"/>
          <p:cNvSpPr/>
          <p:nvPr/>
        </p:nvSpPr>
        <p:spPr bwMode="auto">
          <a:xfrm flipV="1">
            <a:off x="7382031" y="247380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7101" y="3285341"/>
            <a:ext cx="22421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48%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3075" name="Picture 3" descr="X:\Web Services\Public\logos\eDOC\eDOC_horizontal_seethroug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6173" y="2720306"/>
            <a:ext cx="1523999" cy="50254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4C9979-7C0B-4978-B942-EC488D5CB2CE}"/>
              </a:ext>
            </a:extLst>
          </p:cNvPr>
          <p:cNvGrpSpPr/>
          <p:nvPr/>
        </p:nvGrpSpPr>
        <p:grpSpPr>
          <a:xfrm>
            <a:off x="8839200" y="4455005"/>
            <a:ext cx="2362200" cy="1640995"/>
            <a:chOff x="8991600" y="4114800"/>
            <a:chExt cx="2362200" cy="1640995"/>
          </a:xfrm>
        </p:grpSpPr>
        <p:grpSp>
          <p:nvGrpSpPr>
            <p:cNvPr id="57" name="Group 56"/>
            <p:cNvGrpSpPr/>
            <p:nvPr/>
          </p:nvGrpSpPr>
          <p:grpSpPr>
            <a:xfrm>
              <a:off x="8991600" y="4114800"/>
              <a:ext cx="2362200" cy="1640995"/>
              <a:chOff x="1217029" y="4770654"/>
              <a:chExt cx="2362200" cy="1640995"/>
            </a:xfrm>
            <a:solidFill>
              <a:schemeClr val="tx1"/>
            </a:solidFill>
          </p:grpSpPr>
          <p:sp>
            <p:nvSpPr>
              <p:cNvPr id="58" name="Rectangle 57"/>
              <p:cNvSpPr/>
              <p:nvPr/>
            </p:nvSpPr>
            <p:spPr bwMode="auto">
              <a:xfrm flipV="1">
                <a:off x="1217029" y="4770654"/>
                <a:ext cx="2362200" cy="164099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17029" y="5608854"/>
                <a:ext cx="2362200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 convertible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debt investment</a:t>
                </a: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311" y="4306422"/>
              <a:ext cx="1855424" cy="61022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61CBD16-5EC5-4137-80A0-51C6E337DE40}"/>
              </a:ext>
            </a:extLst>
          </p:cNvPr>
          <p:cNvSpPr/>
          <p:nvPr/>
        </p:nvSpPr>
        <p:spPr bwMode="auto">
          <a:xfrm flipV="1">
            <a:off x="2011293" y="247380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0BEB0D-243D-496B-B3DE-27CE59AF1000}"/>
              </a:ext>
            </a:extLst>
          </p:cNvPr>
          <p:cNvSpPr txBox="1"/>
          <p:nvPr/>
        </p:nvSpPr>
        <p:spPr>
          <a:xfrm>
            <a:off x="2011293" y="3319615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20%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2C02264-A812-4587-B546-E4BCD469B0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3" y="2770783"/>
            <a:ext cx="1651421" cy="3995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0666EB-61AA-4007-8B12-91CF23CDC29E}"/>
              </a:ext>
            </a:extLst>
          </p:cNvPr>
          <p:cNvSpPr/>
          <p:nvPr/>
        </p:nvSpPr>
        <p:spPr bwMode="auto">
          <a:xfrm flipV="1">
            <a:off x="880334" y="4461225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C49A1-88C9-4795-B12F-6544075A1506}"/>
              </a:ext>
            </a:extLst>
          </p:cNvPr>
          <p:cNvSpPr txBox="1"/>
          <p:nvPr/>
        </p:nvSpPr>
        <p:spPr>
          <a:xfrm>
            <a:off x="880334" y="5276013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10%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ownership stake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EDF3EF-995F-48BE-B889-F37BCB1A03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462" y="4794774"/>
            <a:ext cx="1884482" cy="3284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099932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00ADD3-C625-4647-8502-B4902798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6088"/>
            <a:ext cx="3547533" cy="3897312"/>
          </a:xfrm>
        </p:spPr>
        <p:txBody>
          <a:bodyPr/>
          <a:lstStyle/>
          <a:p>
            <a:r>
              <a:rPr lang="en-US" sz="4400" dirty="0"/>
              <a:t>2020: the Year of “Virtual Meetings”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0637E-EB5F-40DA-B272-50C9E5BA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2F474-726B-4F33-8B54-BF961D0F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1" y="446088"/>
            <a:ext cx="6635086" cy="6210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All participants have been muted, </a:t>
            </a:r>
            <a:br>
              <a:rPr lang="en-US" sz="2800" dirty="0"/>
            </a:br>
            <a:r>
              <a:rPr lang="en-US" sz="2800" dirty="0"/>
              <a:t>all web cameras deactivated</a:t>
            </a:r>
          </a:p>
          <a:p>
            <a:pPr marL="0" indent="0" algn="ctr">
              <a:buNone/>
            </a:pPr>
            <a:r>
              <a:rPr lang="en-US" sz="4000" b="1" dirty="0"/>
              <a:t>To make a motion or ask a question, please use the Chat feature</a:t>
            </a:r>
          </a:p>
          <a:p>
            <a:pPr marL="57150" indent="0" algn="ctr">
              <a:buNone/>
            </a:pPr>
            <a:endParaRPr lang="en-US" sz="2800" dirty="0"/>
          </a:p>
          <a:p>
            <a:pPr marL="57150" indent="0" algn="ctr">
              <a:buNone/>
            </a:pPr>
            <a:endParaRPr lang="en-US" sz="2800" dirty="0"/>
          </a:p>
          <a:p>
            <a:pPr marL="57150" indent="0" algn="ctr">
              <a:buNone/>
            </a:pPr>
            <a:endParaRPr lang="en-US" sz="2800" dirty="0"/>
          </a:p>
          <a:p>
            <a:pPr marL="57150" indent="0" algn="ctr">
              <a:buNone/>
            </a:pPr>
            <a:r>
              <a:rPr lang="en-US" sz="2400" dirty="0"/>
              <a:t>You may chat directly to the host, </a:t>
            </a:r>
            <a:br>
              <a:rPr lang="en-US" sz="2400" dirty="0"/>
            </a:br>
            <a:r>
              <a:rPr lang="en-US" sz="2400" dirty="0"/>
              <a:t>or to all participants.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E4AD3-92B4-4472-853A-37196726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629559"/>
            <a:ext cx="2457485" cy="14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1E6991-6DC5-4649-8A69-E5CF1739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19802"/>
            <a:ext cx="3886200" cy="1618396"/>
          </a:xfrm>
        </p:spPr>
        <p:txBody>
          <a:bodyPr/>
          <a:lstStyle/>
          <a:p>
            <a:r>
              <a:rPr lang="en-US" sz="4000" dirty="0"/>
              <a:t>...and now, turning to the asterisk* year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C86BE5-A09C-4FEE-93AF-6BA32EBE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446088"/>
            <a:ext cx="6482687" cy="5414963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Member behavior and the </a:t>
            </a:r>
            <a:br>
              <a:rPr lang="en-US" sz="2800" b="1" dirty="0"/>
            </a:br>
            <a:r>
              <a:rPr lang="en-US" sz="2800" b="1" dirty="0"/>
              <a:t>impact on our revenue streams</a:t>
            </a:r>
          </a:p>
          <a:p>
            <a:pPr lvl="1"/>
            <a:r>
              <a:rPr lang="en-US" sz="2400" dirty="0"/>
              <a:t>What will be impacted, how much and how long?</a:t>
            </a:r>
          </a:p>
          <a:p>
            <a:pPr lvl="0"/>
            <a:r>
              <a:rPr lang="en-US" sz="2800" b="1" dirty="0"/>
              <a:t>Staffing/employee expenses</a:t>
            </a:r>
          </a:p>
          <a:p>
            <a:pPr lvl="1"/>
            <a:r>
              <a:rPr lang="en-US" sz="2400" dirty="0"/>
              <a:t>Impact of hiring freeze, opportunity to grab newly unemployed talent: Operation </a:t>
            </a:r>
            <a:r>
              <a:rPr lang="en-US" sz="2400" dirty="0" err="1"/>
              <a:t>Clawback</a:t>
            </a:r>
            <a:endParaRPr lang="en-US" sz="2400" dirty="0"/>
          </a:p>
          <a:p>
            <a:pPr lvl="0"/>
            <a:r>
              <a:rPr lang="en-US" sz="2800" b="1" dirty="0"/>
              <a:t>Customer/market interaction</a:t>
            </a:r>
          </a:p>
          <a:p>
            <a:pPr lvl="1"/>
            <a:r>
              <a:rPr lang="en-US" sz="2400" dirty="0" err="1"/>
              <a:t>T&amp;E</a:t>
            </a:r>
            <a:r>
              <a:rPr lang="en-US" sz="2400" dirty="0"/>
              <a:t> impact – not just financial</a:t>
            </a:r>
          </a:p>
          <a:p>
            <a:pPr lvl="1"/>
            <a:r>
              <a:rPr lang="en-US" sz="2400" dirty="0"/>
              <a:t>50</a:t>
            </a:r>
            <a:r>
              <a:rPr lang="en-US" sz="2400" baseline="30000" dirty="0"/>
              <a:t>th</a:t>
            </a:r>
            <a:r>
              <a:rPr lang="en-US" sz="2400" dirty="0"/>
              <a:t> anniversary celebrations</a:t>
            </a:r>
          </a:p>
          <a:p>
            <a:pPr lvl="1"/>
            <a:r>
              <a:rPr lang="en-US" sz="2400" dirty="0"/>
              <a:t>Trade shows</a:t>
            </a:r>
          </a:p>
          <a:p>
            <a:pPr lvl="1"/>
            <a:r>
              <a:rPr lang="en-US" sz="2400" dirty="0"/>
              <a:t>Client visits/priorities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44F63-28DB-40DC-AD3E-D0D1DCB3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09800"/>
            <a:ext cx="5029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209800"/>
            <a:ext cx="5029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2020 Year-end </a:t>
            </a:r>
            <a:br>
              <a:rPr lang="en-US" dirty="0"/>
            </a:b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cuasterisk.com Network Revenue Numbers Continue To Impress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228636"/>
            <a:ext cx="5185873" cy="36387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087938" algn="r"/>
              </a:tabLst>
            </a:pPr>
            <a:r>
              <a:rPr lang="en-US" sz="2400" dirty="0">
                <a:solidFill>
                  <a:schemeClr val="tx1"/>
                </a:solidFill>
              </a:rPr>
              <a:t>CU*Answers Direct Revenues</a:t>
            </a:r>
          </a:p>
          <a:p>
            <a:pPr>
              <a:tabLst>
                <a:tab pos="5087938" algn="r"/>
              </a:tabLst>
            </a:pPr>
            <a:r>
              <a:rPr lang="en-US" sz="2400" dirty="0"/>
              <a:t>Projected for 2020 	</a:t>
            </a:r>
            <a:r>
              <a:rPr lang="en-US" sz="2400" b="1" dirty="0">
                <a:solidFill>
                  <a:schemeClr val="accent6"/>
                </a:solidFill>
              </a:rPr>
              <a:t>$62.0M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83103" y="2228636"/>
            <a:ext cx="5194583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Our Network Partners		</a:t>
            </a:r>
          </a:p>
          <a:p>
            <a:pPr>
              <a:spcBef>
                <a:spcPts val="600"/>
              </a:spcBef>
              <a:tabLst>
                <a:tab pos="5087938" algn="r"/>
              </a:tabLst>
            </a:pPr>
            <a:r>
              <a:rPr lang="en-US" sz="2400" dirty="0"/>
              <a:t>eDOC Innovations	</a:t>
            </a:r>
            <a:r>
              <a:rPr lang="en-US" sz="2400" b="1" dirty="0">
                <a:solidFill>
                  <a:schemeClr val="accent6"/>
                </a:solidFill>
              </a:rPr>
              <a:t>$5.9M</a:t>
            </a:r>
          </a:p>
          <a:p>
            <a:pPr>
              <a:spcBef>
                <a:spcPts val="600"/>
              </a:spcBef>
              <a:tabLst>
                <a:tab pos="5087938" algn="r"/>
              </a:tabLst>
            </a:pPr>
            <a:r>
              <a:rPr lang="en-US" sz="2400" dirty="0"/>
              <a:t>CU*NorthWest	</a:t>
            </a:r>
            <a:r>
              <a:rPr lang="en-US" sz="2400" b="1" dirty="0">
                <a:solidFill>
                  <a:schemeClr val="accent6"/>
                </a:solidFill>
              </a:rPr>
              <a:t>$5.0M</a:t>
            </a:r>
          </a:p>
          <a:p>
            <a:pPr>
              <a:spcBef>
                <a:spcPts val="600"/>
              </a:spcBef>
              <a:tabLst>
                <a:tab pos="5087938" algn="r"/>
              </a:tabLst>
            </a:pPr>
            <a:r>
              <a:rPr lang="en-US" sz="2400" dirty="0"/>
              <a:t>CU*South	</a:t>
            </a:r>
            <a:r>
              <a:rPr lang="en-US" sz="2400" b="1" dirty="0">
                <a:solidFill>
                  <a:schemeClr val="accent6"/>
                </a:solidFill>
              </a:rPr>
              <a:t>$7.0M</a:t>
            </a:r>
            <a:endParaRPr lang="en-US" sz="24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tabLst>
                <a:tab pos="5087938" algn="r"/>
              </a:tabLst>
            </a:pPr>
            <a:r>
              <a:rPr lang="en-US" sz="2400" dirty="0"/>
              <a:t>Xtend 	</a:t>
            </a:r>
            <a:r>
              <a:rPr lang="en-US" sz="2400" b="1" dirty="0">
                <a:solidFill>
                  <a:schemeClr val="accent6"/>
                </a:solidFill>
              </a:rPr>
              <a:t>$3.8M</a:t>
            </a:r>
          </a:p>
          <a:p>
            <a:pPr>
              <a:spcBef>
                <a:spcPts val="600"/>
              </a:spcBef>
              <a:tabLst>
                <a:tab pos="5087938" algn="r"/>
              </a:tabLst>
            </a:pPr>
            <a:r>
              <a:rPr lang="en-US" sz="2400" dirty="0"/>
              <a:t>Site-4 	</a:t>
            </a:r>
            <a:r>
              <a:rPr lang="en-US" sz="2400" b="1" dirty="0">
                <a:solidFill>
                  <a:schemeClr val="accent6"/>
                </a:solidFill>
              </a:rPr>
              <a:t>$900K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72200" y="5715000"/>
            <a:ext cx="5715000" cy="8382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Visit </a:t>
            </a:r>
            <a:r>
              <a:rPr lang="en-US" dirty="0">
                <a:solidFill>
                  <a:schemeClr val="tx1"/>
                </a:solidFill>
              </a:rPr>
              <a:t>www.cuasterisk.com</a:t>
            </a:r>
            <a:r>
              <a:rPr lang="en-US" dirty="0"/>
              <a:t> to keep up with network partners, products and services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99010" y="4705658"/>
            <a:ext cx="4615990" cy="738664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algn="ctr" eaLnBrk="0" hangingPunct="0"/>
            <a:r>
              <a:rPr lang="en-US" sz="2400" dirty="0"/>
              <a:t>Grand Total: </a:t>
            </a:r>
            <a:r>
              <a:rPr lang="en-US" sz="2400" b="1" dirty="0"/>
              <a:t>$</a:t>
            </a:r>
            <a:r>
              <a:rPr lang="en-US" sz="2400" b="1" dirty="0">
                <a:solidFill>
                  <a:schemeClr val="tx1"/>
                </a:solidFill>
              </a:rPr>
              <a:t>83.9 </a:t>
            </a:r>
            <a:r>
              <a:rPr lang="en-US" sz="2400" b="1" dirty="0"/>
              <a:t>million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" y="3822789"/>
            <a:ext cx="1990617" cy="143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210800" y="21767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Projected </a:t>
            </a:r>
            <a:br>
              <a:rPr lang="en-US" sz="1400" dirty="0"/>
            </a:br>
            <a:r>
              <a:rPr lang="en-US" sz="1400" dirty="0"/>
              <a:t>for 2020</a:t>
            </a:r>
          </a:p>
        </p:txBody>
      </p:sp>
    </p:spTree>
    <p:extLst>
      <p:ext uri="{BB962C8B-B14F-4D97-AF65-F5344CB8AC3E}">
        <p14:creationId xmlns:p14="http://schemas.microsoft.com/office/powerpoint/2010/main" val="41130906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Projecting Shareholder Value</a:t>
            </a:r>
            <a:br>
              <a:rPr lang="en-US" dirty="0"/>
            </a:b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Depending on when you bought in, your perspective is different</a:t>
            </a:r>
          </a:p>
        </p:txBody>
      </p:sp>
      <p:graphicFrame>
        <p:nvGraphicFramePr>
          <p:cNvPr id="1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83804"/>
              </p:ext>
            </p:extLst>
          </p:nvPr>
        </p:nvGraphicFramePr>
        <p:xfrm>
          <a:off x="819151" y="2382837"/>
          <a:ext cx="824865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7200" y="3593068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6.3%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2382837"/>
            <a:ext cx="2048939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PRICE OF OWNERSHIP </a:t>
            </a:r>
            <a:br>
              <a:rPr lang="en-US" dirty="0"/>
            </a:br>
            <a:r>
              <a:rPr lang="en-US" dirty="0"/>
              <a:t>OVER THE YEARS</a:t>
            </a:r>
          </a:p>
          <a:p>
            <a:pPr>
              <a:tabLst>
                <a:tab pos="1655763" algn="dec"/>
              </a:tabLst>
            </a:pPr>
            <a:r>
              <a:rPr lang="en-US" dirty="0"/>
              <a:t>1991:	$59.31</a:t>
            </a:r>
          </a:p>
          <a:p>
            <a:pPr>
              <a:tabLst>
                <a:tab pos="1655763" algn="dec"/>
              </a:tabLst>
            </a:pPr>
            <a:r>
              <a:rPr lang="en-US" dirty="0"/>
              <a:t>2000: 	$176.00</a:t>
            </a:r>
          </a:p>
          <a:p>
            <a:pPr>
              <a:tabLst>
                <a:tab pos="1655763" algn="dec"/>
              </a:tabLst>
            </a:pPr>
            <a:r>
              <a:rPr lang="en-US" dirty="0"/>
              <a:t>2005: 	$460.00</a:t>
            </a:r>
          </a:p>
          <a:p>
            <a:pPr>
              <a:tabLst>
                <a:tab pos="1655763" algn="dec"/>
              </a:tabLst>
            </a:pPr>
            <a:r>
              <a:rPr lang="en-US" dirty="0"/>
              <a:t>2010: 	$495.00</a:t>
            </a:r>
          </a:p>
          <a:p>
            <a:pPr>
              <a:tabLst>
                <a:tab pos="1655763" algn="dec"/>
              </a:tabLst>
            </a:pPr>
            <a:r>
              <a:rPr lang="en-US" dirty="0"/>
              <a:t>2015: 	$1,125.00</a:t>
            </a:r>
          </a:p>
          <a:p>
            <a:pPr>
              <a:tabLst>
                <a:tab pos="1655763" algn="dec"/>
              </a:tabLst>
            </a:pPr>
            <a:r>
              <a:rPr lang="en-US" b="1" dirty="0"/>
              <a:t>2020:	$1,650.00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00" y="705950"/>
            <a:ext cx="10571998" cy="970450"/>
          </a:xfrm>
        </p:spPr>
        <p:txBody>
          <a:bodyPr/>
          <a:lstStyle/>
          <a:p>
            <a:r>
              <a:rPr lang="en-US" dirty="0"/>
              <a:t>The Importance of Our Per-share Price</a:t>
            </a:r>
            <a:br>
              <a:rPr lang="en-US" dirty="0"/>
            </a:b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Balancing today’s payback against the value of your equity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95064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997200" y="5715000"/>
            <a:ext cx="8890000" cy="838200"/>
          </a:xfrm>
        </p:spPr>
        <p:txBody>
          <a:bodyPr/>
          <a:lstStyle/>
          <a:p>
            <a:r>
              <a:rPr lang="en-US" dirty="0"/>
              <a:t>Let the Board know how you hope they vote: Current year dividends to help your operations, or shareholder value for the long term</a:t>
            </a:r>
          </a:p>
        </p:txBody>
      </p:sp>
    </p:spTree>
    <p:extLst>
      <p:ext uri="{BB962C8B-B14F-4D97-AF65-F5344CB8AC3E}">
        <p14:creationId xmlns:p14="http://schemas.microsoft.com/office/powerpoint/2010/main" val="20331239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67F485-4F60-466D-B6F0-CB7EE1D8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38400"/>
            <a:ext cx="3547533" cy="1618396"/>
          </a:xfrm>
        </p:spPr>
        <p:txBody>
          <a:bodyPr/>
          <a:lstStyle/>
          <a:p>
            <a:r>
              <a:rPr lang="en-US" sz="4800" dirty="0"/>
              <a:t>The Big 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6E033-1BB1-47D4-92CE-99256022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446088"/>
            <a:ext cx="6558886" cy="5414963"/>
          </a:xfrm>
        </p:spPr>
        <p:txBody>
          <a:bodyPr>
            <a:normAutofit/>
          </a:bodyPr>
          <a:lstStyle/>
          <a:p>
            <a:r>
              <a:rPr lang="en-US" sz="3200" dirty="0"/>
              <a:t>Will our economy bounce back in 2021, or will we see an echo of the coronavirus?</a:t>
            </a:r>
          </a:p>
          <a:p>
            <a:r>
              <a:rPr lang="en-US" sz="3200" dirty="0"/>
              <a:t>While we have contingencies, we’re going in to 2021 confident and optimistic</a:t>
            </a:r>
          </a:p>
          <a:p>
            <a:r>
              <a:rPr lang="en-US" sz="3200" dirty="0"/>
              <a:t>The big wrinkle will be how big and how fast we can build our future in Las Vegas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B577D-C3CC-4EC2-9C70-284497DC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8C238-3BB9-4F46-B55E-2DD2DD73D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I could predict this with any certainty, I’d already be a commentator on Fox</a:t>
            </a:r>
          </a:p>
        </p:txBody>
      </p:sp>
    </p:spTree>
    <p:extLst>
      <p:ext uri="{BB962C8B-B14F-4D97-AF65-F5344CB8AC3E}">
        <p14:creationId xmlns:p14="http://schemas.microsoft.com/office/powerpoint/2010/main" val="115816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BD4308-C0A7-47FD-98D7-48A663B56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 Coke and Lemonade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CEO COMMENTS</a:t>
            </a:r>
            <a:br>
              <a:rPr lang="en-US" sz="2400" dirty="0"/>
            </a:br>
            <a:r>
              <a:rPr lang="en-US" sz="2400" dirty="0"/>
              <a:t>Randy Karnes, CEO</a:t>
            </a:r>
          </a:p>
        </p:txBody>
      </p:sp>
    </p:spTree>
    <p:extLst>
      <p:ext uri="{BB962C8B-B14F-4D97-AF65-F5344CB8AC3E}">
        <p14:creationId xmlns:p14="http://schemas.microsoft.com/office/powerpoint/2010/main" val="17227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47B17E-78FE-41A5-8A10-AF83B8BE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Coke and Lemonade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984C86-28CA-48EE-BCB4-E7B92AD45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7" cy="3638763"/>
          </a:xfrm>
        </p:spPr>
        <p:txBody>
          <a:bodyPr/>
          <a:lstStyle/>
          <a:p>
            <a:r>
              <a:rPr lang="en-US" sz="2400" dirty="0"/>
              <a:t>No year started off with higher expectations than 2020</a:t>
            </a:r>
          </a:p>
          <a:p>
            <a:pPr lvl="1"/>
            <a:r>
              <a:rPr lang="en-US" sz="2000" dirty="0"/>
              <a:t>We were going to have record-breaking parties</a:t>
            </a:r>
          </a:p>
          <a:p>
            <a:pPr lvl="1"/>
            <a:r>
              <a:rPr lang="en-US" sz="2000" dirty="0"/>
              <a:t>We were going to debut multiple new generations of some old standards</a:t>
            </a:r>
          </a:p>
          <a:p>
            <a:r>
              <a:rPr lang="en-US" sz="2400" dirty="0"/>
              <a:t>It was going to be hectic, and </a:t>
            </a:r>
            <a:br>
              <a:rPr lang="en-US" sz="2400" dirty="0"/>
            </a:br>
            <a:r>
              <a:rPr lang="en-US" sz="2400" dirty="0"/>
              <a:t>I planned to be on a diet Coke caffeine high from last June right until today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22B7D-D202-4D1F-AA23-1C6A65F2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C582A-6B40-4CDC-A688-88A957A20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everything had stayed on plan, I already would have wowed you with 120 Leadership Conference slides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0F367-96E3-4429-A835-CCFB1DAD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68" y="2158417"/>
            <a:ext cx="5465893" cy="30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6D8218-0DFD-43AE-95AA-B8FACF80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362200"/>
            <a:ext cx="12192002" cy="3814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B671-9CB0-482E-87FD-094D8B45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March 24</a:t>
            </a:r>
            <a:r>
              <a:rPr lang="en-US" baseline="30000" dirty="0"/>
              <a:t>th</a:t>
            </a:r>
            <a:r>
              <a:rPr lang="en-US" dirty="0"/>
              <a:t>, 2020 became </a:t>
            </a:r>
            <a:br>
              <a:rPr lang="en-US" dirty="0"/>
            </a:br>
            <a:r>
              <a:rPr lang="en-US" dirty="0"/>
              <a:t>the year of the asterisk*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26E55-B287-43A2-A05F-8EC106CB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" name="Picture 18" descr="A bowl of oranges on a table&#10;&#10;Description automatically generated">
            <a:extLst>
              <a:ext uri="{FF2B5EF4-FFF2-40B4-BE49-F238E27FC236}">
                <a16:creationId xmlns:a16="http://schemas.microsoft.com/office/drawing/2014/main" id="{DE38E70A-320B-4471-9975-F1491BE14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9" b="95508" l="9810" r="89898">
                        <a14:foregroundMark x1="49488" y1="6641" x2="49488" y2="6641"/>
                        <a14:foregroundMark x1="49488" y1="2734" x2="49488" y2="2734"/>
                        <a14:foregroundMark x1="48755" y1="89453" x2="48755" y2="89453"/>
                        <a14:foregroundMark x1="50220" y1="95508" x2="50220" y2="95508"/>
                        <a14:foregroundMark x1="74963" y1="73438" x2="74963" y2="73438"/>
                        <a14:foregroundMark x1="29429" y1="88867" x2="29429" y2="88867"/>
                        <a14:foregroundMark x1="30161" y1="90430" x2="30161" y2="90430"/>
                        <a14:foregroundMark x1="28258" y1="90234" x2="28258" y2="90234"/>
                        <a14:foregroundMark x1="75549" y1="74609" x2="75549" y2="74609"/>
                        <a14:foregroundMark x1="72621" y1="82227" x2="72621" y2="82227"/>
                        <a14:foregroundMark x1="74085" y1="75195" x2="74085" y2="7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19" y="186478"/>
            <a:ext cx="3456087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87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2657-5680-4D16-A284-D6C01490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Making Lemonade: Adjustment #1</a:t>
            </a:r>
            <a:br>
              <a:rPr lang="en-US" sz="2800" dirty="0"/>
            </a:br>
            <a:r>
              <a:rPr lang="en-US" dirty="0"/>
              <a:t>Refocus Our Financial Engine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4A5DB-3877-4CD9-B8B3-E65CC693A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301" y="1828800"/>
            <a:ext cx="5308299" cy="3638764"/>
          </a:xfrm>
        </p:spPr>
        <p:txBody>
          <a:bodyPr/>
          <a:lstStyle/>
          <a:p>
            <a:r>
              <a:rPr lang="en-US" sz="2400" dirty="0"/>
              <a:t>Reengineer revenue for a marketplace turned upside down</a:t>
            </a:r>
          </a:p>
          <a:p>
            <a:r>
              <a:rPr lang="en-US" sz="2400" dirty="0"/>
              <a:t>Respond with precision to being an essential business</a:t>
            </a:r>
          </a:p>
          <a:p>
            <a:r>
              <a:rPr lang="en-US" sz="2400" dirty="0"/>
              <a:t>Refocus our expenses for the critical, maximize our refunds, and invest in the moment</a:t>
            </a:r>
          </a:p>
          <a:p>
            <a:r>
              <a:rPr lang="en-US" sz="2400" dirty="0"/>
              <a:t>Focus on paying $6 million in total dividends to invest in our shareholders’ success and their budgets for an asterisk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41976-8650-451F-A4E4-23FB5F2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4B6EA-F1B1-441C-AAA3-492DFC2A0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09" b="2944"/>
          <a:stretch/>
        </p:blipFill>
        <p:spPr>
          <a:xfrm>
            <a:off x="990600" y="1752599"/>
            <a:ext cx="4996180" cy="49530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8046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DD9C066-F92B-4330-BE65-A905309F6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6"/>
          <a:stretch/>
        </p:blipFill>
        <p:spPr>
          <a:xfrm>
            <a:off x="7919532" y="1718619"/>
            <a:ext cx="3510468" cy="301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B2657-5680-4D16-A284-D6C01490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Making Lemonade: Adjustment #2</a:t>
            </a:r>
            <a:br>
              <a:rPr lang="en-US" sz="2800" dirty="0"/>
            </a:br>
            <a:r>
              <a:rPr lang="en-US" dirty="0"/>
              <a:t>Build a High Availability People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41976-8650-451F-A4E4-23FB5F2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E4ECD7-794F-421A-B9C2-6B6300FE9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852" y="5715000"/>
            <a:ext cx="3629348" cy="838200"/>
          </a:xfrm>
        </p:spPr>
        <p:txBody>
          <a:bodyPr/>
          <a:lstStyle/>
          <a:p>
            <a:r>
              <a:rPr lang="en-US" dirty="0"/>
              <a:t>No year should be wasted, and 2020 will go down as the year we proved we’re ready for anything, with new time-tested designs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B72B90-080E-4453-98A5-E251A11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3693536" cy="4775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E997D1-40A5-49AD-8DDE-F74809DF55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8"/>
          <a:stretch/>
        </p:blipFill>
        <p:spPr>
          <a:xfrm>
            <a:off x="205413" y="3225801"/>
            <a:ext cx="3693536" cy="363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8E5D95D-DCAD-444A-A12C-CA565C52B8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34878"/>
            <a:ext cx="3510468" cy="4538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FDB528-026F-40E7-885E-C7D609646D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8"/>
          <a:stretch/>
        </p:blipFill>
        <p:spPr>
          <a:xfrm>
            <a:off x="4795332" y="4108567"/>
            <a:ext cx="3510468" cy="2749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EBB523-B467-40C1-A892-84F6DDB31A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2"/>
          <a:stretch/>
        </p:blipFill>
        <p:spPr>
          <a:xfrm>
            <a:off x="3124200" y="5518968"/>
            <a:ext cx="3511296" cy="133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Call to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1" y="446088"/>
            <a:ext cx="6330286" cy="5414963"/>
          </a:xfrm>
        </p:spPr>
        <p:txBody>
          <a:bodyPr>
            <a:noAutofit/>
          </a:bodyPr>
          <a:lstStyle/>
          <a:p>
            <a:r>
              <a:rPr lang="en-US" sz="2800" dirty="0"/>
              <a:t>As chairperson, I move for unanimous consent to accept the Minutes of the 2019 Annual Stockholders Meeting</a:t>
            </a:r>
          </a:p>
          <a:p>
            <a:pPr lvl="1"/>
            <a:r>
              <a:rPr lang="en-US" sz="2600" dirty="0"/>
              <a:t>Published here: </a:t>
            </a:r>
            <a:r>
              <a:rPr lang="en-US" sz="2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elections.cuanswers.com</a:t>
            </a:r>
            <a:r>
              <a:rPr lang="en-US" sz="2600" dirty="0"/>
              <a:t>  </a:t>
            </a:r>
          </a:p>
          <a:p>
            <a:r>
              <a:rPr lang="en-US" sz="2800" dirty="0"/>
              <a:t>If there is a second, please send the word “Second” in a chat</a:t>
            </a:r>
          </a:p>
          <a:p>
            <a:r>
              <a:rPr lang="en-US" sz="2800" dirty="0"/>
              <a:t>If there is any opposition, please send the word “Opposed” in a chat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0AA7CE-9A02-4C41-9553-81EEEAF2D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/>
              <a:t>We’ve done this 50 times before, but in the year of the asterisk, this’ll be our first “virtual” version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68B44-D211-453F-81E4-D667120C14CC}"/>
              </a:ext>
            </a:extLst>
          </p:cNvPr>
          <p:cNvSpPr/>
          <p:nvPr/>
        </p:nvSpPr>
        <p:spPr>
          <a:xfrm>
            <a:off x="533400" y="2438400"/>
            <a:ext cx="10848598" cy="2597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B2657-5680-4D16-A284-D6C01490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1427650"/>
          </a:xfrm>
        </p:spPr>
        <p:txBody>
          <a:bodyPr/>
          <a:lstStyle/>
          <a:p>
            <a:r>
              <a:rPr lang="en-US" sz="2800" dirty="0"/>
              <a:t>Making Lemonade: Adjustment #3</a:t>
            </a:r>
            <a:br>
              <a:rPr lang="en-US" sz="2800" dirty="0"/>
            </a:br>
            <a:r>
              <a:rPr lang="en-US" dirty="0"/>
              <a:t>Write a New Script for the 2020 Leadership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41976-8650-451F-A4E4-23FB5F2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352FC-5D3D-4F21-BE8F-F775EC3C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584267"/>
            <a:ext cx="8830379" cy="2368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ABF477-DBCE-440C-A5A6-EF3E994EC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1" r="5750" b="22610"/>
          <a:stretch/>
        </p:blipFill>
        <p:spPr>
          <a:xfrm>
            <a:off x="9577266" y="2676685"/>
            <a:ext cx="1442509" cy="1443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DACAE3-0785-4848-B639-930A4FB2F8CD}"/>
              </a:ext>
            </a:extLst>
          </p:cNvPr>
          <p:cNvSpPr txBox="1"/>
          <p:nvPr/>
        </p:nvSpPr>
        <p:spPr>
          <a:xfrm>
            <a:off x="9464365" y="4098797"/>
            <a:ext cx="11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  <a:t>Randy</a:t>
            </a:r>
            <a:b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  <a:t>Karnes</a:t>
            </a:r>
          </a:p>
        </p:txBody>
      </p:sp>
    </p:spTree>
    <p:extLst>
      <p:ext uri="{BB962C8B-B14F-4D97-AF65-F5344CB8AC3E}">
        <p14:creationId xmlns:p14="http://schemas.microsoft.com/office/powerpoint/2010/main" val="258616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68B44-D211-453F-81E4-D667120C14CC}"/>
              </a:ext>
            </a:extLst>
          </p:cNvPr>
          <p:cNvSpPr/>
          <p:nvPr/>
        </p:nvSpPr>
        <p:spPr>
          <a:xfrm>
            <a:off x="533400" y="2438400"/>
            <a:ext cx="10848598" cy="2597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B2657-5680-4D16-A284-D6C01490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05950"/>
            <a:ext cx="10571998" cy="1427650"/>
          </a:xfrm>
        </p:spPr>
        <p:txBody>
          <a:bodyPr/>
          <a:lstStyle/>
          <a:p>
            <a:r>
              <a:rPr lang="en-US" sz="2800" dirty="0"/>
              <a:t>Making Lemonade: Adjustment #3</a:t>
            </a:r>
            <a:br>
              <a:rPr lang="en-US" sz="2800" dirty="0"/>
            </a:br>
            <a:r>
              <a:rPr lang="en-US" dirty="0"/>
              <a:t>Write a New Script for the 2020 Leadership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41976-8650-451F-A4E4-23FB5F2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352FC-5D3D-4F21-BE8F-F775EC3C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584267"/>
            <a:ext cx="8830379" cy="2368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ABF477-DBCE-440C-A5A6-EF3E994EC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1" r="5750" b="22610"/>
          <a:stretch/>
        </p:blipFill>
        <p:spPr>
          <a:xfrm>
            <a:off x="9577266" y="2676685"/>
            <a:ext cx="1442509" cy="1443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DACAE3-0785-4848-B639-930A4FB2F8CD}"/>
              </a:ext>
            </a:extLst>
          </p:cNvPr>
          <p:cNvSpPr txBox="1"/>
          <p:nvPr/>
        </p:nvSpPr>
        <p:spPr>
          <a:xfrm>
            <a:off x="9464365" y="4098797"/>
            <a:ext cx="11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  <a:t>Randy</a:t>
            </a:r>
            <a:b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3F3EC0"/>
                </a:solidFill>
                <a:latin typeface="Arial Narrow" panose="020B0606020202030204" pitchFamily="34" charset="0"/>
              </a:rPr>
              <a:t>Karnes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8280E4E-3B6D-4EEA-AAF3-A5EE02147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46268"/>
            <a:ext cx="11519494" cy="65737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88F11-9224-490B-8D0A-F2DF349D0CF6}"/>
              </a:ext>
            </a:extLst>
          </p:cNvPr>
          <p:cNvSpPr/>
          <p:nvPr/>
        </p:nvSpPr>
        <p:spPr>
          <a:xfrm>
            <a:off x="3810000" y="3171388"/>
            <a:ext cx="427604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CU*Answers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Leadership Conference Show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Debuting on cuanswers.com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July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B8D2E-EF64-4983-8C36-D690900A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C0BD5D-D62F-493C-A91B-521CE8CE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Unexpected gifts from 2020:</a:t>
            </a:r>
          </a:p>
          <a:p>
            <a:r>
              <a:rPr lang="en-US" sz="2800" b="1" dirty="0"/>
              <a:t>Time to rethink priorities</a:t>
            </a:r>
          </a:p>
          <a:p>
            <a:pPr lvl="1"/>
            <a:r>
              <a:rPr lang="en-US" sz="2400" dirty="0"/>
              <a:t>Who, what, when and where</a:t>
            </a:r>
          </a:p>
          <a:p>
            <a:r>
              <a:rPr lang="en-US" sz="2800" b="1" dirty="0"/>
              <a:t>A glimpse of what’s next</a:t>
            </a:r>
          </a:p>
          <a:p>
            <a:pPr lvl="1"/>
            <a:r>
              <a:rPr lang="en-US" sz="2400" dirty="0"/>
              <a:t>The inspiration to address it now</a:t>
            </a:r>
          </a:p>
          <a:p>
            <a:r>
              <a:rPr lang="en-US" sz="2800" b="1" dirty="0"/>
              <a:t>The confidence to endure</a:t>
            </a:r>
          </a:p>
          <a:p>
            <a:pPr lvl="1"/>
            <a:r>
              <a:rPr lang="en-US" sz="2400" dirty="0"/>
              <a:t>A picture of new leaders to come, with the experience to win in the future</a:t>
            </a:r>
          </a:p>
          <a:p>
            <a:r>
              <a:rPr lang="en-US" sz="2800" b="1" dirty="0"/>
              <a:t>The inspiration of local reliance</a:t>
            </a:r>
          </a:p>
          <a:p>
            <a:pPr lvl="1"/>
            <a:r>
              <a:rPr lang="en-US" sz="2400" dirty="0"/>
              <a:t>Cooperative communities at their best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43D6D-C1F6-4348-9454-12EBCE4F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85136"/>
            <a:ext cx="4664237" cy="3887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334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1DF7-3338-4454-BDC4-9A474148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44371"/>
            <a:ext cx="3547533" cy="1618396"/>
          </a:xfrm>
        </p:spPr>
        <p:txBody>
          <a:bodyPr/>
          <a:lstStyle/>
          <a:p>
            <a:r>
              <a:rPr lang="en-US" sz="4400" dirty="0"/>
              <a:t>The </a:t>
            </a:r>
            <a:br>
              <a:rPr lang="en-US" sz="4400" dirty="0"/>
            </a:br>
            <a:r>
              <a:rPr lang="en-US" sz="4400" dirty="0"/>
              <a:t>party’s been 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3B6BD-80A2-4F5F-BE84-4EDC813F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8B9630-46CB-490A-BCC0-3174D2B8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But for it to be a party, you all have to show up </a:t>
            </a:r>
            <a:r>
              <a:rPr lang="en-US"/>
              <a:t>... </a:t>
            </a:r>
            <a:r>
              <a:rPr lang="en-US" dirty="0"/>
              <a:t>please be bold!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8C5841-A683-45EF-9453-BFB6A85C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65" y="381000"/>
            <a:ext cx="8805335" cy="4953000"/>
          </a:xfrm>
        </p:spPr>
      </p:pic>
    </p:spTree>
    <p:extLst>
      <p:ext uri="{BB962C8B-B14F-4D97-AF65-F5344CB8AC3E}">
        <p14:creationId xmlns:p14="http://schemas.microsoft.com/office/powerpoint/2010/main" val="118712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1C9D-C3BA-412C-8FD8-DDC1DBAF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2021: Back to an Action Flick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FEC46-6C9E-4DB4-B51F-BF8BECF3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60738"/>
            <a:ext cx="4419600" cy="3600311"/>
          </a:xfrm>
        </p:spPr>
        <p:txBody>
          <a:bodyPr/>
          <a:lstStyle/>
          <a:p>
            <a:r>
              <a:rPr lang="en-US" sz="3200" dirty="0"/>
              <a:t>While most of you are too sophisticated for this franchise, </a:t>
            </a:r>
            <a:br>
              <a:rPr lang="en-US" sz="3200" dirty="0"/>
            </a:br>
            <a:r>
              <a:rPr lang="en-US" sz="3200" b="1" dirty="0"/>
              <a:t>Fast &amp; Furious </a:t>
            </a:r>
            <a:r>
              <a:rPr lang="en-US" sz="3200" dirty="0"/>
              <a:t>is the perfect title for </a:t>
            </a:r>
            <a:br>
              <a:rPr lang="en-US" sz="3200" dirty="0"/>
            </a:br>
            <a:r>
              <a:rPr lang="en-US" sz="3200" dirty="0"/>
              <a:t>what I hope we all anticipate for next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07B8-2DD1-47F1-9BA5-86B16955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78076-179E-4C9E-8999-4CC00F981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...Now on to the next 50 years!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E683B-3114-4646-B586-2DD0EBEC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84927"/>
            <a:ext cx="6579524" cy="37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now let’s get the </a:t>
            </a:r>
            <a:br>
              <a:rPr lang="en-US" dirty="0"/>
            </a:br>
            <a:r>
              <a:rPr lang="en-US" dirty="0"/>
              <a:t>results of the election!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0E03537-FB4D-4670-939C-1F537F8267C2}"/>
              </a:ext>
            </a:extLst>
          </p:cNvPr>
          <p:cNvSpPr/>
          <p:nvPr/>
        </p:nvSpPr>
        <p:spPr>
          <a:xfrm>
            <a:off x="8382000" y="5715000"/>
            <a:ext cx="3227832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...and the winners 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" y="2832633"/>
            <a:ext cx="1842546" cy="1842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67" y="2819400"/>
            <a:ext cx="1857301" cy="1857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28509"/>
            <a:ext cx="1857301" cy="18573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03" y="228509"/>
            <a:ext cx="1857301" cy="18573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57" y="228509"/>
            <a:ext cx="1857301" cy="18573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49" y="228509"/>
            <a:ext cx="1857301" cy="18573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48" y="2819400"/>
            <a:ext cx="1857301" cy="185730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420032" cy="1981200"/>
          </a:xfrm>
        </p:spPr>
        <p:txBody>
          <a:bodyPr>
            <a:normAutofit/>
          </a:bodyPr>
          <a:lstStyle/>
          <a:p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2020-2021</a:t>
            </a:r>
            <a:br>
              <a:rPr lang="en-US" dirty="0"/>
            </a:br>
            <a:r>
              <a:rPr lang="en-US" dirty="0"/>
              <a:t>Board of </a:t>
            </a:r>
            <a:br>
              <a:rPr lang="en-US" dirty="0"/>
            </a:br>
            <a:r>
              <a:rPr lang="en-US" dirty="0"/>
              <a:t>Directors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84881" y="5334000"/>
            <a:ext cx="49026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Congratulations, Dean and Vickie!</a:t>
            </a:r>
          </a:p>
        </p:txBody>
      </p:sp>
      <p:pic>
        <p:nvPicPr>
          <p:cNvPr id="25" name="Picture 24" descr="A picture containing mask, drawing&#10;&#10;Description automatically generated">
            <a:extLst>
              <a:ext uri="{FF2B5EF4-FFF2-40B4-BE49-F238E27FC236}">
                <a16:creationId xmlns:a16="http://schemas.microsoft.com/office/drawing/2014/main" id="{C4CEBA49-8979-4171-A724-08CEED957B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40" y="2470888"/>
            <a:ext cx="953240" cy="97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 descr="A picture containing mask, drawing&#10;&#10;Description automatically generated">
            <a:extLst>
              <a:ext uri="{FF2B5EF4-FFF2-40B4-BE49-F238E27FC236}">
                <a16:creationId xmlns:a16="http://schemas.microsoft.com/office/drawing/2014/main" id="{30D925F8-FEE2-4136-93EC-371ED70C83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21" y="2470887"/>
            <a:ext cx="953240" cy="97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6631EF-B633-4E44-AFCB-606231DD5996}"/>
              </a:ext>
            </a:extLst>
          </p:cNvPr>
          <p:cNvSpPr txBox="1"/>
          <p:nvPr/>
        </p:nvSpPr>
        <p:spPr>
          <a:xfrm>
            <a:off x="4724400" y="1772706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Linda Bodie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Element Federal CU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5D946B-C29F-4A4B-87C7-4C489F152070}"/>
              </a:ext>
            </a:extLst>
          </p:cNvPr>
          <p:cNvSpPr txBox="1"/>
          <p:nvPr/>
        </p:nvSpPr>
        <p:spPr>
          <a:xfrm>
            <a:off x="609600" y="4376830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Kris Lewis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Allegan Community CU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ACB721-E320-4C64-9585-0C5F12176E28}"/>
              </a:ext>
            </a:extLst>
          </p:cNvPr>
          <p:cNvSpPr txBox="1"/>
          <p:nvPr/>
        </p:nvSpPr>
        <p:spPr>
          <a:xfrm>
            <a:off x="2286000" y="1772706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Scott McFarland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Honor Credit Union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A388D3-53B3-4F93-9436-102C88B8C824}"/>
              </a:ext>
            </a:extLst>
          </p:cNvPr>
          <p:cNvSpPr txBox="1"/>
          <p:nvPr/>
        </p:nvSpPr>
        <p:spPr>
          <a:xfrm>
            <a:off x="9659400" y="1770821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Jeff Jorgensen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Sioux Empire Federal CU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62FEAC-2C11-46DA-91EE-5B85A489308B}"/>
              </a:ext>
            </a:extLst>
          </p:cNvPr>
          <p:cNvSpPr txBox="1"/>
          <p:nvPr/>
        </p:nvSpPr>
        <p:spPr>
          <a:xfrm>
            <a:off x="7254952" y="1772706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Tom Gryp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Notre Dame FCU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FED512-A831-438D-A6A3-B7F0068B2EFA}"/>
              </a:ext>
            </a:extLst>
          </p:cNvPr>
          <p:cNvSpPr txBox="1"/>
          <p:nvPr/>
        </p:nvSpPr>
        <p:spPr>
          <a:xfrm>
            <a:off x="3089452" y="4361712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Dean Wilson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FOCUS Credit Union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1EE0EF-36EF-43B3-95DA-46C80D8E2985}"/>
              </a:ext>
            </a:extLst>
          </p:cNvPr>
          <p:cNvSpPr txBox="1"/>
          <p:nvPr/>
        </p:nvSpPr>
        <p:spPr>
          <a:xfrm>
            <a:off x="5560976" y="4361712"/>
            <a:ext cx="220370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Vickie Schmitzer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Frankenmuth CU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07F2C7-50CA-416B-A1D9-B05F60969CB9}"/>
              </a:ext>
            </a:extLst>
          </p:cNvPr>
          <p:cNvSpPr/>
          <p:nvPr/>
        </p:nvSpPr>
        <p:spPr>
          <a:xfrm>
            <a:off x="8265551" y="2590800"/>
            <a:ext cx="34692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ASSOCIATE BOARD MEMBERS</a:t>
            </a:r>
          </a:p>
          <a:p>
            <a:endParaRPr lang="en-US" sz="2000" b="1" dirty="0"/>
          </a:p>
          <a:p>
            <a:r>
              <a:rPr lang="en-US" sz="2000" b="1" dirty="0"/>
              <a:t>Bill Burke</a:t>
            </a:r>
          </a:p>
          <a:p>
            <a:r>
              <a:rPr lang="en-US" sz="2000" dirty="0"/>
              <a:t>CEO</a:t>
            </a:r>
            <a:br>
              <a:rPr lang="en-US" sz="2000" dirty="0"/>
            </a:br>
            <a:r>
              <a:rPr lang="en-US" sz="2000" dirty="0"/>
              <a:t>Day Air CU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Carolyn Mikesell</a:t>
            </a:r>
            <a:br>
              <a:rPr lang="en-US" sz="2000" b="1" dirty="0"/>
            </a:br>
            <a:r>
              <a:rPr lang="en-US" sz="2000" dirty="0"/>
              <a:t>CEO</a:t>
            </a:r>
            <a:br>
              <a:rPr lang="en-US" sz="2000" dirty="0"/>
            </a:br>
            <a:r>
              <a:rPr lang="en-US" sz="2000" dirty="0"/>
              <a:t>Public Service CU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49225A-525D-42C3-B85A-BD52031ADEA0}"/>
              </a:ext>
            </a:extLst>
          </p:cNvPr>
          <p:cNvCxnSpPr>
            <a:cxnSpLocks/>
          </p:cNvCxnSpPr>
          <p:nvPr/>
        </p:nvCxnSpPr>
        <p:spPr>
          <a:xfrm>
            <a:off x="8077200" y="278886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C775052-409B-4481-A9D9-06DC808178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324" y="3200400"/>
            <a:ext cx="1131362" cy="1131362"/>
          </a:xfrm>
          <a:prstGeom prst="rect">
            <a:avLst/>
          </a:prstGeom>
        </p:spPr>
      </p:pic>
      <p:pic>
        <p:nvPicPr>
          <p:cNvPr id="46" name="Picture 4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137468E-2E97-4F0A-81C3-ADB841295E1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1" r="19933" b="22098"/>
          <a:stretch/>
        </p:blipFill>
        <p:spPr>
          <a:xfrm>
            <a:off x="10704644" y="4514702"/>
            <a:ext cx="1131362" cy="11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Our Chairman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 we have a motion to adjourn?</a:t>
            </a:r>
          </a:p>
        </p:txBody>
      </p:sp>
    </p:spTree>
    <p:extLst>
      <p:ext uri="{BB962C8B-B14F-4D97-AF65-F5344CB8AC3E}">
        <p14:creationId xmlns:p14="http://schemas.microsoft.com/office/powerpoint/2010/main" val="268759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43EBB-467E-49D9-8C15-BA522C074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B5BB1-69A1-4331-900C-138C0DCF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" y="1600200"/>
            <a:ext cx="4366447" cy="97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41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43EBB-467E-49D9-8C15-BA522C074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2020: The Year of the Asterisk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CHAIRMAN’S REPORT</a:t>
            </a:r>
            <a:br>
              <a:rPr lang="en-US" sz="2400" dirty="0"/>
            </a:br>
            <a:r>
              <a:rPr lang="en-US" sz="2400" dirty="0"/>
              <a:t>Scott McFarland, CU*Answers Board Chairperson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70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017F8F-644D-44D4-B14D-D491E9AE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D34778-1808-48B9-BD51-54362FB16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0" y="5678665"/>
            <a:ext cx="5384800" cy="838200"/>
          </a:xfrm>
        </p:spPr>
        <p:txBody>
          <a:bodyPr/>
          <a:lstStyle/>
          <a:p>
            <a:r>
              <a:rPr lang="en-US" dirty="0"/>
              <a:t>But we’re here to talk about 2019 (remember when life was simple?)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A1E52-C577-48D8-8C85-B2283A0E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87853"/>
            <a:ext cx="12192002" cy="38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sz="4000" dirty="0">
                <a:solidFill>
                  <a:schemeClr val="accent4"/>
                </a:solidFill>
              </a:rPr>
              <a:t>5</a:t>
            </a:r>
            <a:r>
              <a:rPr lang="en-US" dirty="0"/>
              <a:t> new owners in 5 states!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36E2E-8CDF-4BC6-AE5B-260990ED5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927" y="1804556"/>
            <a:ext cx="5185873" cy="41390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DayMet</a:t>
            </a:r>
            <a:r>
              <a:rPr lang="en-US" sz="2000" b="1" dirty="0"/>
              <a:t> CU</a:t>
            </a:r>
            <a:br>
              <a:rPr lang="en-US" sz="2000" dirty="0"/>
            </a:br>
            <a:r>
              <a:rPr lang="en-US" sz="2000" dirty="0"/>
              <a:t>Dayton, OH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EmpireOne</a:t>
            </a:r>
            <a:r>
              <a:rPr lang="en-US" sz="2000" b="1" dirty="0"/>
              <a:t> FCU</a:t>
            </a:r>
            <a:br>
              <a:rPr lang="en-US" sz="2000" dirty="0"/>
            </a:br>
            <a:r>
              <a:rPr lang="en-US" sz="2000" dirty="0"/>
              <a:t>West Seneca, NY</a:t>
            </a:r>
          </a:p>
          <a:p>
            <a:pPr>
              <a:spcBef>
                <a:spcPts val="600"/>
              </a:spcBef>
            </a:pPr>
            <a:r>
              <a:rPr lang="en-US" b="1" dirty="0"/>
              <a:t>Illinois Community CU</a:t>
            </a:r>
            <a:br>
              <a:rPr lang="en-US" dirty="0"/>
            </a:br>
            <a:r>
              <a:rPr lang="en-US" dirty="0"/>
              <a:t>Sycamore, IL</a:t>
            </a:r>
          </a:p>
          <a:p>
            <a:pPr>
              <a:spcBef>
                <a:spcPts val="600"/>
              </a:spcBef>
            </a:pPr>
            <a:r>
              <a:rPr lang="en-US" b="1" dirty="0"/>
              <a:t>Ingersoll-Rand FCU</a:t>
            </a:r>
            <a:br>
              <a:rPr lang="en-US" dirty="0"/>
            </a:br>
            <a:r>
              <a:rPr lang="en-US" dirty="0"/>
              <a:t>Athens, PA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TLCU</a:t>
            </a:r>
            <a:r>
              <a:rPr lang="en-US" sz="2000" b="1" dirty="0"/>
              <a:t> Financial</a:t>
            </a:r>
            <a:br>
              <a:rPr lang="en-US" sz="2000" dirty="0"/>
            </a:br>
            <a:r>
              <a:rPr lang="en-US" sz="2000" dirty="0"/>
              <a:t>Mishawaka, IN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6" name="Text Placeholder 125"/>
          <p:cNvSpPr>
            <a:spLocks noGrp="1"/>
          </p:cNvSpPr>
          <p:nvPr>
            <p:ph type="body" sz="quarter" idx="13"/>
          </p:nvPr>
        </p:nvSpPr>
        <p:spPr>
          <a:xfrm>
            <a:off x="5729681" y="5572612"/>
            <a:ext cx="6055919" cy="83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Member size range: </a:t>
            </a:r>
            <a:r>
              <a:rPr lang="en-US" b="1" dirty="0"/>
              <a:t>4,100 </a:t>
            </a:r>
            <a:r>
              <a:rPr lang="en-US" dirty="0"/>
              <a:t>to </a:t>
            </a:r>
            <a:r>
              <a:rPr lang="en-US" b="1" dirty="0"/>
              <a:t>10,500 </a:t>
            </a:r>
            <a:r>
              <a:rPr lang="en-US" dirty="0"/>
              <a:t>members</a:t>
            </a:r>
            <a:br>
              <a:rPr lang="en-US" dirty="0"/>
            </a:br>
            <a:r>
              <a:rPr lang="en-US" dirty="0"/>
              <a:t>Average size: 7,040</a:t>
            </a:r>
            <a:r>
              <a:rPr lang="en-US" b="1" dirty="0"/>
              <a:t> </a:t>
            </a:r>
            <a:r>
              <a:rPr lang="en-US" dirty="0"/>
              <a:t>members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05100" y="6139106"/>
            <a:ext cx="4722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Thank you!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A80BD51-1F17-440F-99E9-F3F50B1F07F6}"/>
              </a:ext>
            </a:extLst>
          </p:cNvPr>
          <p:cNvGrpSpPr/>
          <p:nvPr/>
        </p:nvGrpSpPr>
        <p:grpSpPr>
          <a:xfrm>
            <a:off x="4094991" y="2080182"/>
            <a:ext cx="7716009" cy="3423116"/>
            <a:chOff x="8012539" y="456292"/>
            <a:chExt cx="3844906" cy="1705747"/>
          </a:xfrm>
          <a:solidFill>
            <a:schemeClr val="tx1"/>
          </a:solidFill>
        </p:grpSpPr>
        <p:grpSp>
          <p:nvGrpSpPr>
            <p:cNvPr id="187" name="Group 4">
              <a:extLst>
                <a:ext uri="{FF2B5EF4-FFF2-40B4-BE49-F238E27FC236}">
                  <a16:creationId xmlns:a16="http://schemas.microsoft.com/office/drawing/2014/main" id="{07BF3D78-323E-4D75-B98C-FF90EFC80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4175" y="456292"/>
              <a:ext cx="3213270" cy="1705747"/>
              <a:chOff x="336" y="1056"/>
              <a:chExt cx="5009" cy="2659"/>
            </a:xfrm>
            <a:grpFill/>
            <a:effectLst/>
          </p:grpSpPr>
          <p:sp>
            <p:nvSpPr>
              <p:cNvPr id="212" name="Freeform 5">
                <a:extLst>
                  <a:ext uri="{FF2B5EF4-FFF2-40B4-BE49-F238E27FC236}">
                    <a16:creationId xmlns:a16="http://schemas.microsoft.com/office/drawing/2014/main" id="{44050A74-73FA-4BE7-B7AA-77E364C7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056"/>
                <a:ext cx="653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6" y="0"/>
                  </a:cxn>
                  <a:cxn ang="0">
                    <a:pos x="641" y="259"/>
                  </a:cxn>
                  <a:cxn ang="0">
                    <a:pos x="652" y="346"/>
                  </a:cxn>
                  <a:cxn ang="0">
                    <a:pos x="2" y="346"/>
                  </a:cxn>
                  <a:cxn ang="0">
                    <a:pos x="0" y="0"/>
                  </a:cxn>
                </a:cxnLst>
                <a:rect l="0" t="0" r="r" b="b"/>
                <a:pathLst>
                  <a:path w="653" h="347">
                    <a:moveTo>
                      <a:pt x="0" y="0"/>
                    </a:moveTo>
                    <a:lnTo>
                      <a:pt x="586" y="0"/>
                    </a:lnTo>
                    <a:lnTo>
                      <a:pt x="641" y="259"/>
                    </a:lnTo>
                    <a:lnTo>
                      <a:pt x="652" y="346"/>
                    </a:lnTo>
                    <a:lnTo>
                      <a:pt x="2" y="34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6">
                <a:extLst>
                  <a:ext uri="{FF2B5EF4-FFF2-40B4-BE49-F238E27FC236}">
                    <a16:creationId xmlns:a16="http://schemas.microsoft.com/office/drawing/2014/main" id="{549EEB11-D8E6-4BD9-A679-504C6F0C9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1905"/>
                <a:ext cx="284" cy="46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5" y="15"/>
                  </a:cxn>
                  <a:cxn ang="0">
                    <a:pos x="115" y="2"/>
                  </a:cxn>
                  <a:cxn ang="0">
                    <a:pos x="283" y="2"/>
                  </a:cxn>
                  <a:cxn ang="0">
                    <a:pos x="283" y="278"/>
                  </a:cxn>
                  <a:cxn ang="0">
                    <a:pos x="179" y="421"/>
                  </a:cxn>
                  <a:cxn ang="0">
                    <a:pos x="0" y="463"/>
                  </a:cxn>
                  <a:cxn ang="0">
                    <a:pos x="13" y="394"/>
                  </a:cxn>
                  <a:cxn ang="0">
                    <a:pos x="52" y="344"/>
                  </a:cxn>
                  <a:cxn ang="0">
                    <a:pos x="52" y="0"/>
                  </a:cxn>
                </a:cxnLst>
                <a:rect l="0" t="0" r="r" b="b"/>
                <a:pathLst>
                  <a:path w="284" h="464">
                    <a:moveTo>
                      <a:pt x="52" y="0"/>
                    </a:moveTo>
                    <a:lnTo>
                      <a:pt x="75" y="15"/>
                    </a:lnTo>
                    <a:lnTo>
                      <a:pt x="115" y="2"/>
                    </a:lnTo>
                    <a:lnTo>
                      <a:pt x="283" y="2"/>
                    </a:lnTo>
                    <a:lnTo>
                      <a:pt x="283" y="278"/>
                    </a:lnTo>
                    <a:lnTo>
                      <a:pt x="179" y="421"/>
                    </a:lnTo>
                    <a:lnTo>
                      <a:pt x="0" y="463"/>
                    </a:lnTo>
                    <a:lnTo>
                      <a:pt x="13" y="394"/>
                    </a:lnTo>
                    <a:lnTo>
                      <a:pt x="52" y="344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accent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7">
                <a:extLst>
                  <a:ext uri="{FF2B5EF4-FFF2-40B4-BE49-F238E27FC236}">
                    <a16:creationId xmlns:a16="http://schemas.microsoft.com/office/drawing/2014/main" id="{674F07C5-1338-4151-A175-AE0C63AB4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1827"/>
                <a:ext cx="487" cy="29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69" y="0"/>
                  </a:cxn>
                  <a:cxn ang="0">
                    <a:pos x="69" y="53"/>
                  </a:cxn>
                  <a:cxn ang="0">
                    <a:pos x="430" y="53"/>
                  </a:cxn>
                  <a:cxn ang="0">
                    <a:pos x="486" y="141"/>
                  </a:cxn>
                  <a:cxn ang="0">
                    <a:pos x="453" y="168"/>
                  </a:cxn>
                  <a:cxn ang="0">
                    <a:pos x="483" y="243"/>
                  </a:cxn>
                  <a:cxn ang="0">
                    <a:pos x="454" y="274"/>
                  </a:cxn>
                  <a:cxn ang="0">
                    <a:pos x="369" y="274"/>
                  </a:cxn>
                  <a:cxn ang="0">
                    <a:pos x="369" y="297"/>
                  </a:cxn>
                  <a:cxn ang="0">
                    <a:pos x="0" y="297"/>
                  </a:cxn>
                  <a:cxn ang="0">
                    <a:pos x="0" y="56"/>
                  </a:cxn>
                </a:cxnLst>
                <a:rect l="0" t="0" r="r" b="b"/>
                <a:pathLst>
                  <a:path w="487" h="298">
                    <a:moveTo>
                      <a:pt x="0" y="56"/>
                    </a:moveTo>
                    <a:lnTo>
                      <a:pt x="69" y="0"/>
                    </a:lnTo>
                    <a:lnTo>
                      <a:pt x="69" y="53"/>
                    </a:lnTo>
                    <a:lnTo>
                      <a:pt x="430" y="53"/>
                    </a:lnTo>
                    <a:lnTo>
                      <a:pt x="486" y="141"/>
                    </a:lnTo>
                    <a:lnTo>
                      <a:pt x="453" y="168"/>
                    </a:lnTo>
                    <a:lnTo>
                      <a:pt x="483" y="243"/>
                    </a:lnTo>
                    <a:lnTo>
                      <a:pt x="454" y="274"/>
                    </a:lnTo>
                    <a:lnTo>
                      <a:pt x="369" y="274"/>
                    </a:lnTo>
                    <a:lnTo>
                      <a:pt x="369" y="297"/>
                    </a:lnTo>
                    <a:lnTo>
                      <a:pt x="0" y="297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accent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8">
                <a:extLst>
                  <a:ext uri="{FF2B5EF4-FFF2-40B4-BE49-F238E27FC236}">
                    <a16:creationId xmlns:a16="http://schemas.microsoft.com/office/drawing/2014/main" id="{964151D7-D0A8-495F-8AE1-093697B83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429"/>
                <a:ext cx="508" cy="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7" y="0"/>
                  </a:cxn>
                  <a:cxn ang="0">
                    <a:pos x="507" y="548"/>
                  </a:cxn>
                  <a:cxn ang="0">
                    <a:pos x="176" y="548"/>
                  </a:cxn>
                  <a:cxn ang="0">
                    <a:pos x="84" y="548"/>
                  </a:cxn>
                  <a:cxn ang="0">
                    <a:pos x="84" y="636"/>
                  </a:cxn>
                  <a:cxn ang="0">
                    <a:pos x="0" y="636"/>
                  </a:cxn>
                  <a:cxn ang="0">
                    <a:pos x="0" y="0"/>
                  </a:cxn>
                </a:cxnLst>
                <a:rect l="0" t="0" r="r" b="b"/>
                <a:pathLst>
                  <a:path w="508" h="637">
                    <a:moveTo>
                      <a:pt x="0" y="0"/>
                    </a:moveTo>
                    <a:lnTo>
                      <a:pt x="507" y="0"/>
                    </a:lnTo>
                    <a:lnTo>
                      <a:pt x="507" y="548"/>
                    </a:lnTo>
                    <a:lnTo>
                      <a:pt x="176" y="548"/>
                    </a:lnTo>
                    <a:lnTo>
                      <a:pt x="84" y="548"/>
                    </a:lnTo>
                    <a:lnTo>
                      <a:pt x="84" y="636"/>
                    </a:lnTo>
                    <a:lnTo>
                      <a:pt x="0" y="63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73">
                <a:extLst>
                  <a:ext uri="{FF2B5EF4-FFF2-40B4-BE49-F238E27FC236}">
                    <a16:creationId xmlns:a16="http://schemas.microsoft.com/office/drawing/2014/main" id="{C0C3B59A-37F8-4845-9C10-AA030F720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" y="1521"/>
                <a:ext cx="546" cy="485"/>
              </a:xfrm>
              <a:custGeom>
                <a:avLst/>
                <a:gdLst/>
                <a:ahLst/>
                <a:cxnLst>
                  <a:cxn ang="0">
                    <a:pos x="0" y="305"/>
                  </a:cxn>
                  <a:cxn ang="0">
                    <a:pos x="0" y="356"/>
                  </a:cxn>
                  <a:cxn ang="0">
                    <a:pos x="357" y="356"/>
                  </a:cxn>
                  <a:cxn ang="0">
                    <a:pos x="415" y="444"/>
                  </a:cxn>
                  <a:cxn ang="0">
                    <a:pos x="482" y="457"/>
                  </a:cxn>
                  <a:cxn ang="0">
                    <a:pos x="484" y="484"/>
                  </a:cxn>
                  <a:cxn ang="0">
                    <a:pos x="531" y="447"/>
                  </a:cxn>
                  <a:cxn ang="0">
                    <a:pos x="545" y="284"/>
                  </a:cxn>
                  <a:cxn ang="0">
                    <a:pos x="545" y="173"/>
                  </a:cxn>
                  <a:cxn ang="0">
                    <a:pos x="524" y="156"/>
                  </a:cxn>
                  <a:cxn ang="0">
                    <a:pos x="534" y="0"/>
                  </a:cxn>
                  <a:cxn ang="0">
                    <a:pos x="417" y="0"/>
                  </a:cxn>
                  <a:cxn ang="0">
                    <a:pos x="292" y="124"/>
                  </a:cxn>
                  <a:cxn ang="0">
                    <a:pos x="313" y="165"/>
                  </a:cxn>
                  <a:cxn ang="0">
                    <a:pos x="235" y="221"/>
                  </a:cxn>
                  <a:cxn ang="0">
                    <a:pos x="140" y="208"/>
                  </a:cxn>
                  <a:cxn ang="0">
                    <a:pos x="55" y="208"/>
                  </a:cxn>
                  <a:cxn ang="0">
                    <a:pos x="36" y="266"/>
                  </a:cxn>
                  <a:cxn ang="0">
                    <a:pos x="0" y="305"/>
                  </a:cxn>
                </a:cxnLst>
                <a:rect l="0" t="0" r="r" b="b"/>
                <a:pathLst>
                  <a:path w="546" h="485">
                    <a:moveTo>
                      <a:pt x="0" y="305"/>
                    </a:moveTo>
                    <a:lnTo>
                      <a:pt x="0" y="356"/>
                    </a:lnTo>
                    <a:lnTo>
                      <a:pt x="357" y="356"/>
                    </a:lnTo>
                    <a:lnTo>
                      <a:pt x="415" y="444"/>
                    </a:lnTo>
                    <a:lnTo>
                      <a:pt x="482" y="457"/>
                    </a:lnTo>
                    <a:lnTo>
                      <a:pt x="484" y="484"/>
                    </a:lnTo>
                    <a:lnTo>
                      <a:pt x="531" y="447"/>
                    </a:lnTo>
                    <a:lnTo>
                      <a:pt x="545" y="284"/>
                    </a:lnTo>
                    <a:lnTo>
                      <a:pt x="545" y="173"/>
                    </a:lnTo>
                    <a:lnTo>
                      <a:pt x="524" y="156"/>
                    </a:lnTo>
                    <a:lnTo>
                      <a:pt x="534" y="0"/>
                    </a:lnTo>
                    <a:lnTo>
                      <a:pt x="417" y="0"/>
                    </a:lnTo>
                    <a:lnTo>
                      <a:pt x="292" y="124"/>
                    </a:lnTo>
                    <a:lnTo>
                      <a:pt x="313" y="165"/>
                    </a:lnTo>
                    <a:lnTo>
                      <a:pt x="235" y="221"/>
                    </a:lnTo>
                    <a:lnTo>
                      <a:pt x="140" y="208"/>
                    </a:lnTo>
                    <a:lnTo>
                      <a:pt x="55" y="208"/>
                    </a:lnTo>
                    <a:lnTo>
                      <a:pt x="36" y="266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accent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74">
                <a:extLst>
                  <a:ext uri="{FF2B5EF4-FFF2-40B4-BE49-F238E27FC236}">
                    <a16:creationId xmlns:a16="http://schemas.microsoft.com/office/drawing/2014/main" id="{0AFE6C0A-A94F-4BD1-888E-798AD3E9F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524"/>
                <a:ext cx="204" cy="24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3" y="0"/>
                  </a:cxn>
                  <a:cxn ang="0">
                    <a:pos x="195" y="60"/>
                  </a:cxn>
                  <a:cxn ang="0">
                    <a:pos x="161" y="73"/>
                  </a:cxn>
                  <a:cxn ang="0">
                    <a:pos x="108" y="247"/>
                  </a:cxn>
                  <a:cxn ang="0">
                    <a:pos x="23" y="247"/>
                  </a:cxn>
                  <a:cxn ang="0">
                    <a:pos x="23" y="169"/>
                  </a:cxn>
                  <a:cxn ang="0">
                    <a:pos x="0" y="152"/>
                  </a:cxn>
                  <a:cxn ang="0">
                    <a:pos x="13" y="0"/>
                  </a:cxn>
                </a:cxnLst>
                <a:rect l="0" t="0" r="r" b="b"/>
                <a:pathLst>
                  <a:path w="204" h="248">
                    <a:moveTo>
                      <a:pt x="13" y="0"/>
                    </a:moveTo>
                    <a:lnTo>
                      <a:pt x="203" y="0"/>
                    </a:lnTo>
                    <a:lnTo>
                      <a:pt x="195" y="60"/>
                    </a:lnTo>
                    <a:lnTo>
                      <a:pt x="161" y="73"/>
                    </a:lnTo>
                    <a:lnTo>
                      <a:pt x="108" y="247"/>
                    </a:lnTo>
                    <a:lnTo>
                      <a:pt x="23" y="247"/>
                    </a:lnTo>
                    <a:lnTo>
                      <a:pt x="23" y="169"/>
                    </a:lnTo>
                    <a:lnTo>
                      <a:pt x="0" y="152"/>
                    </a:lnTo>
                    <a:lnTo>
                      <a:pt x="1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75">
                <a:extLst>
                  <a:ext uri="{FF2B5EF4-FFF2-40B4-BE49-F238E27FC236}">
                    <a16:creationId xmlns:a16="http://schemas.microsoft.com/office/drawing/2014/main" id="{A1C5C577-7182-4533-B1FC-786B989E1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1437"/>
                <a:ext cx="153" cy="335"/>
              </a:xfrm>
              <a:custGeom>
                <a:avLst/>
                <a:gdLst/>
                <a:ahLst/>
                <a:cxnLst>
                  <a:cxn ang="0">
                    <a:pos x="94" y="87"/>
                  </a:cxn>
                  <a:cxn ang="0">
                    <a:pos x="152" y="0"/>
                  </a:cxn>
                  <a:cxn ang="0">
                    <a:pos x="152" y="305"/>
                  </a:cxn>
                  <a:cxn ang="0">
                    <a:pos x="96" y="334"/>
                  </a:cxn>
                  <a:cxn ang="0">
                    <a:pos x="0" y="331"/>
                  </a:cxn>
                  <a:cxn ang="0">
                    <a:pos x="52" y="163"/>
                  </a:cxn>
                  <a:cxn ang="0">
                    <a:pos x="89" y="148"/>
                  </a:cxn>
                  <a:cxn ang="0">
                    <a:pos x="94" y="87"/>
                  </a:cxn>
                </a:cxnLst>
                <a:rect l="0" t="0" r="r" b="b"/>
                <a:pathLst>
                  <a:path w="153" h="335">
                    <a:moveTo>
                      <a:pt x="94" y="87"/>
                    </a:moveTo>
                    <a:lnTo>
                      <a:pt x="152" y="0"/>
                    </a:lnTo>
                    <a:lnTo>
                      <a:pt x="152" y="305"/>
                    </a:lnTo>
                    <a:lnTo>
                      <a:pt x="96" y="334"/>
                    </a:lnTo>
                    <a:lnTo>
                      <a:pt x="0" y="331"/>
                    </a:lnTo>
                    <a:lnTo>
                      <a:pt x="52" y="163"/>
                    </a:lnTo>
                    <a:lnTo>
                      <a:pt x="89" y="148"/>
                    </a:lnTo>
                    <a:lnTo>
                      <a:pt x="94" y="87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76">
                <a:extLst>
                  <a:ext uri="{FF2B5EF4-FFF2-40B4-BE49-F238E27FC236}">
                    <a16:creationId xmlns:a16="http://schemas.microsoft.com/office/drawing/2014/main" id="{3E68978D-692B-4004-841A-5EB1DF682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1251"/>
                <a:ext cx="323" cy="490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0" y="489"/>
                  </a:cxn>
                  <a:cxn ang="0">
                    <a:pos x="76" y="445"/>
                  </a:cxn>
                  <a:cxn ang="0">
                    <a:pos x="81" y="407"/>
                  </a:cxn>
                  <a:cxn ang="0">
                    <a:pos x="322" y="232"/>
                  </a:cxn>
                  <a:cxn ang="0">
                    <a:pos x="308" y="166"/>
                  </a:cxn>
                  <a:cxn ang="0">
                    <a:pos x="266" y="148"/>
                  </a:cxn>
                  <a:cxn ang="0">
                    <a:pos x="237" y="7"/>
                  </a:cxn>
                  <a:cxn ang="0">
                    <a:pos x="173" y="26"/>
                  </a:cxn>
                  <a:cxn ang="0">
                    <a:pos x="139" y="0"/>
                  </a:cxn>
                  <a:cxn ang="0">
                    <a:pos x="76" y="49"/>
                  </a:cxn>
                  <a:cxn ang="0">
                    <a:pos x="0" y="190"/>
                  </a:cxn>
                </a:cxnLst>
                <a:rect l="0" t="0" r="r" b="b"/>
                <a:pathLst>
                  <a:path w="323" h="490">
                    <a:moveTo>
                      <a:pt x="0" y="190"/>
                    </a:moveTo>
                    <a:lnTo>
                      <a:pt x="0" y="489"/>
                    </a:lnTo>
                    <a:lnTo>
                      <a:pt x="76" y="445"/>
                    </a:lnTo>
                    <a:lnTo>
                      <a:pt x="81" y="407"/>
                    </a:lnTo>
                    <a:lnTo>
                      <a:pt x="322" y="232"/>
                    </a:lnTo>
                    <a:lnTo>
                      <a:pt x="308" y="166"/>
                    </a:lnTo>
                    <a:lnTo>
                      <a:pt x="266" y="148"/>
                    </a:lnTo>
                    <a:lnTo>
                      <a:pt x="237" y="7"/>
                    </a:lnTo>
                    <a:lnTo>
                      <a:pt x="173" y="26"/>
                    </a:lnTo>
                    <a:lnTo>
                      <a:pt x="139" y="0"/>
                    </a:lnTo>
                    <a:lnTo>
                      <a:pt x="76" y="49"/>
                    </a:lnTo>
                    <a:lnTo>
                      <a:pt x="0" y="19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77">
                <a:extLst>
                  <a:ext uri="{FF2B5EF4-FFF2-40B4-BE49-F238E27FC236}">
                    <a16:creationId xmlns:a16="http://schemas.microsoft.com/office/drawing/2014/main" id="{434C4800-F720-46C5-8A66-72ECB347C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1750"/>
                <a:ext cx="313" cy="180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188" y="21"/>
                  </a:cxn>
                  <a:cxn ang="0">
                    <a:pos x="233" y="0"/>
                  </a:cxn>
                  <a:cxn ang="0">
                    <a:pos x="254" y="47"/>
                  </a:cxn>
                  <a:cxn ang="0">
                    <a:pos x="225" y="76"/>
                  </a:cxn>
                  <a:cxn ang="0">
                    <a:pos x="265" y="152"/>
                  </a:cxn>
                  <a:cxn ang="0">
                    <a:pos x="312" y="152"/>
                  </a:cxn>
                  <a:cxn ang="0">
                    <a:pos x="246" y="179"/>
                  </a:cxn>
                  <a:cxn ang="0">
                    <a:pos x="185" y="118"/>
                  </a:cxn>
                  <a:cxn ang="0">
                    <a:pos x="0" y="118"/>
                  </a:cxn>
                  <a:cxn ang="0">
                    <a:pos x="7" y="21"/>
                  </a:cxn>
                </a:cxnLst>
                <a:rect l="0" t="0" r="r" b="b"/>
                <a:pathLst>
                  <a:path w="313" h="180">
                    <a:moveTo>
                      <a:pt x="7" y="21"/>
                    </a:moveTo>
                    <a:lnTo>
                      <a:pt x="188" y="21"/>
                    </a:lnTo>
                    <a:lnTo>
                      <a:pt x="233" y="0"/>
                    </a:lnTo>
                    <a:lnTo>
                      <a:pt x="254" y="47"/>
                    </a:lnTo>
                    <a:lnTo>
                      <a:pt x="225" y="76"/>
                    </a:lnTo>
                    <a:lnTo>
                      <a:pt x="265" y="152"/>
                    </a:lnTo>
                    <a:lnTo>
                      <a:pt x="312" y="152"/>
                    </a:lnTo>
                    <a:lnTo>
                      <a:pt x="246" y="179"/>
                    </a:lnTo>
                    <a:lnTo>
                      <a:pt x="185" y="118"/>
                    </a:lnTo>
                    <a:lnTo>
                      <a:pt x="0" y="118"/>
                    </a:lnTo>
                    <a:lnTo>
                      <a:pt x="7" y="2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78">
                <a:extLst>
                  <a:ext uri="{FF2B5EF4-FFF2-40B4-BE49-F238E27FC236}">
                    <a16:creationId xmlns:a16="http://schemas.microsoft.com/office/drawing/2014/main" id="{6A63B90F-F097-4DED-9E40-A5150D0E7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1869"/>
                <a:ext cx="64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63" y="22"/>
                  </a:cxn>
                  <a:cxn ang="0">
                    <a:pos x="39" y="72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64" h="79">
                    <a:moveTo>
                      <a:pt x="0" y="0"/>
                    </a:moveTo>
                    <a:lnTo>
                      <a:pt x="42" y="0"/>
                    </a:lnTo>
                    <a:lnTo>
                      <a:pt x="63" y="22"/>
                    </a:lnTo>
                    <a:lnTo>
                      <a:pt x="39" y="72"/>
                    </a:ln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9">
                <a:extLst>
                  <a:ext uri="{FF2B5EF4-FFF2-40B4-BE49-F238E27FC236}">
                    <a16:creationId xmlns:a16="http://schemas.microsoft.com/office/drawing/2014/main" id="{76C836FB-5B0C-476A-B343-763033127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1867"/>
                <a:ext cx="152" cy="10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1" y="0"/>
                  </a:cxn>
                  <a:cxn ang="0">
                    <a:pos x="151" y="81"/>
                  </a:cxn>
                  <a:cxn ang="0">
                    <a:pos x="0" y="103"/>
                  </a:cxn>
                  <a:cxn ang="0">
                    <a:pos x="7" y="0"/>
                  </a:cxn>
                </a:cxnLst>
                <a:rect l="0" t="0" r="r" b="b"/>
                <a:pathLst>
                  <a:path w="152" h="104">
                    <a:moveTo>
                      <a:pt x="7" y="0"/>
                    </a:moveTo>
                    <a:lnTo>
                      <a:pt x="151" y="0"/>
                    </a:lnTo>
                    <a:lnTo>
                      <a:pt x="151" y="81"/>
                    </a:lnTo>
                    <a:lnTo>
                      <a:pt x="0" y="103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80">
                <a:extLst>
                  <a:ext uri="{FF2B5EF4-FFF2-40B4-BE49-F238E27FC236}">
                    <a16:creationId xmlns:a16="http://schemas.microsoft.com/office/drawing/2014/main" id="{D30C3A2B-136D-4A7D-8D75-782B11AB2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1970"/>
                <a:ext cx="131" cy="24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28" y="27"/>
                  </a:cxn>
                  <a:cxn ang="0">
                    <a:pos x="55" y="99"/>
                  </a:cxn>
                  <a:cxn ang="0">
                    <a:pos x="28" y="133"/>
                  </a:cxn>
                  <a:cxn ang="0">
                    <a:pos x="0" y="170"/>
                  </a:cxn>
                  <a:cxn ang="0">
                    <a:pos x="55" y="248"/>
                  </a:cxn>
                  <a:cxn ang="0">
                    <a:pos x="113" y="170"/>
                  </a:cxn>
                  <a:cxn ang="0">
                    <a:pos x="130" y="83"/>
                  </a:cxn>
                  <a:cxn ang="0">
                    <a:pos x="109" y="80"/>
                  </a:cxn>
                  <a:cxn ang="0">
                    <a:pos x="128" y="35"/>
                  </a:cxn>
                  <a:cxn ang="0">
                    <a:pos x="124" y="10"/>
                  </a:cxn>
                  <a:cxn ang="0">
                    <a:pos x="59" y="0"/>
                  </a:cxn>
                </a:cxnLst>
                <a:rect l="0" t="0" r="r" b="b"/>
                <a:pathLst>
                  <a:path w="131" h="249">
                    <a:moveTo>
                      <a:pt x="59" y="0"/>
                    </a:moveTo>
                    <a:lnTo>
                      <a:pt x="28" y="27"/>
                    </a:lnTo>
                    <a:lnTo>
                      <a:pt x="55" y="99"/>
                    </a:lnTo>
                    <a:lnTo>
                      <a:pt x="28" y="133"/>
                    </a:lnTo>
                    <a:lnTo>
                      <a:pt x="0" y="170"/>
                    </a:lnTo>
                    <a:lnTo>
                      <a:pt x="55" y="248"/>
                    </a:lnTo>
                    <a:lnTo>
                      <a:pt x="113" y="170"/>
                    </a:lnTo>
                    <a:lnTo>
                      <a:pt x="130" y="83"/>
                    </a:lnTo>
                    <a:lnTo>
                      <a:pt x="109" y="80"/>
                    </a:lnTo>
                    <a:lnTo>
                      <a:pt x="128" y="35"/>
                    </a:lnTo>
                    <a:lnTo>
                      <a:pt x="124" y="10"/>
                    </a:lnTo>
                    <a:lnTo>
                      <a:pt x="5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81">
                <a:extLst>
                  <a:ext uri="{FF2B5EF4-FFF2-40B4-BE49-F238E27FC236}">
                    <a16:creationId xmlns:a16="http://schemas.microsoft.com/office/drawing/2014/main" id="{DD52B7E8-AA42-4956-A0A0-B813CA8AB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2099"/>
                <a:ext cx="101" cy="17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83" y="175"/>
                  </a:cxn>
                  <a:cxn ang="0">
                    <a:pos x="100" y="147"/>
                  </a:cxn>
                  <a:cxn ang="0">
                    <a:pos x="57" y="92"/>
                  </a:cxn>
                  <a:cxn ang="0">
                    <a:pos x="58" y="43"/>
                  </a:cxn>
                  <a:cxn ang="0">
                    <a:pos x="85" y="0"/>
                  </a:cxn>
                </a:cxnLst>
                <a:rect l="0" t="0" r="r" b="b"/>
                <a:pathLst>
                  <a:path w="101" h="176">
                    <a:moveTo>
                      <a:pt x="85" y="0"/>
                    </a:moveTo>
                    <a:lnTo>
                      <a:pt x="0" y="0"/>
                    </a:lnTo>
                    <a:lnTo>
                      <a:pt x="0" y="175"/>
                    </a:lnTo>
                    <a:lnTo>
                      <a:pt x="83" y="175"/>
                    </a:lnTo>
                    <a:lnTo>
                      <a:pt x="100" y="147"/>
                    </a:lnTo>
                    <a:lnTo>
                      <a:pt x="57" y="92"/>
                    </a:lnTo>
                    <a:lnTo>
                      <a:pt x="58" y="43"/>
                    </a:lnTo>
                    <a:lnTo>
                      <a:pt x="85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82">
                <a:extLst>
                  <a:ext uri="{FF2B5EF4-FFF2-40B4-BE49-F238E27FC236}">
                    <a16:creationId xmlns:a16="http://schemas.microsoft.com/office/drawing/2014/main" id="{4A641431-42F4-45DD-9F5E-61FE60F24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2124"/>
                <a:ext cx="378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" y="0"/>
                  </a:cxn>
                  <a:cxn ang="0">
                    <a:pos x="292" y="151"/>
                  </a:cxn>
                  <a:cxn ang="0">
                    <a:pos x="377" y="151"/>
                  </a:cxn>
                  <a:cxn ang="0">
                    <a:pos x="329" y="243"/>
                  </a:cxn>
                  <a:cxn ang="0">
                    <a:pos x="229" y="216"/>
                  </a:cxn>
                  <a:cxn ang="0">
                    <a:pos x="196" y="95"/>
                  </a:cxn>
                  <a:cxn ang="0">
                    <a:pos x="184" y="66"/>
                  </a:cxn>
                  <a:cxn ang="0">
                    <a:pos x="113" y="44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378" h="244">
                    <a:moveTo>
                      <a:pt x="0" y="0"/>
                    </a:moveTo>
                    <a:lnTo>
                      <a:pt x="292" y="0"/>
                    </a:lnTo>
                    <a:lnTo>
                      <a:pt x="292" y="151"/>
                    </a:lnTo>
                    <a:lnTo>
                      <a:pt x="377" y="151"/>
                    </a:lnTo>
                    <a:lnTo>
                      <a:pt x="329" y="243"/>
                    </a:lnTo>
                    <a:lnTo>
                      <a:pt x="229" y="216"/>
                    </a:lnTo>
                    <a:lnTo>
                      <a:pt x="196" y="95"/>
                    </a:lnTo>
                    <a:lnTo>
                      <a:pt x="184" y="66"/>
                    </a:lnTo>
                    <a:lnTo>
                      <a:pt x="113" y="44"/>
                    </a:lnTo>
                    <a:lnTo>
                      <a:pt x="0" y="9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83">
                <a:extLst>
                  <a:ext uri="{FF2B5EF4-FFF2-40B4-BE49-F238E27FC236}">
                    <a16:creationId xmlns:a16="http://schemas.microsoft.com/office/drawing/2014/main" id="{B612DA01-E26E-4BCE-A640-04C4F88CA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2103"/>
                <a:ext cx="635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9" y="0"/>
                  </a:cxn>
                  <a:cxn ang="0">
                    <a:pos x="618" y="22"/>
                  </a:cxn>
                  <a:cxn ang="0">
                    <a:pos x="592" y="51"/>
                  </a:cxn>
                  <a:cxn ang="0">
                    <a:pos x="634" y="90"/>
                  </a:cxn>
                  <a:cxn ang="0">
                    <a:pos x="634" y="329"/>
                  </a:cxn>
                  <a:cxn ang="0">
                    <a:pos x="0" y="329"/>
                  </a:cxn>
                  <a:cxn ang="0">
                    <a:pos x="0" y="0"/>
                  </a:cxn>
                </a:cxnLst>
                <a:rect l="0" t="0" r="r" b="b"/>
                <a:pathLst>
                  <a:path w="635" h="330">
                    <a:moveTo>
                      <a:pt x="0" y="0"/>
                    </a:moveTo>
                    <a:lnTo>
                      <a:pt x="599" y="0"/>
                    </a:lnTo>
                    <a:lnTo>
                      <a:pt x="618" y="22"/>
                    </a:lnTo>
                    <a:lnTo>
                      <a:pt x="592" y="51"/>
                    </a:lnTo>
                    <a:lnTo>
                      <a:pt x="634" y="90"/>
                    </a:lnTo>
                    <a:lnTo>
                      <a:pt x="634" y="329"/>
                    </a:lnTo>
                    <a:lnTo>
                      <a:pt x="0" y="32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4">
                <a:extLst>
                  <a:ext uri="{FF2B5EF4-FFF2-40B4-BE49-F238E27FC236}">
                    <a16:creationId xmlns:a16="http://schemas.microsoft.com/office/drawing/2014/main" id="{EDCB0200-2CC8-49B3-B85A-A4D4A07CB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402"/>
                <a:ext cx="662" cy="4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7" y="0"/>
                  </a:cxn>
                  <a:cxn ang="0">
                    <a:pos x="647" y="32"/>
                  </a:cxn>
                  <a:cxn ang="0">
                    <a:pos x="619" y="66"/>
                  </a:cxn>
                  <a:cxn ang="0">
                    <a:pos x="661" y="116"/>
                  </a:cxn>
                  <a:cxn ang="0">
                    <a:pos x="661" y="297"/>
                  </a:cxn>
                  <a:cxn ang="0">
                    <a:pos x="632" y="297"/>
                  </a:cxn>
                  <a:cxn ang="0">
                    <a:pos x="632" y="417"/>
                  </a:cxn>
                  <a:cxn ang="0">
                    <a:pos x="519" y="380"/>
                  </a:cxn>
                  <a:cxn ang="0">
                    <a:pos x="473" y="352"/>
                  </a:cxn>
                  <a:cxn ang="0">
                    <a:pos x="0" y="352"/>
                  </a:cxn>
                  <a:cxn ang="0">
                    <a:pos x="0" y="0"/>
                  </a:cxn>
                </a:cxnLst>
                <a:rect l="0" t="0" r="r" b="b"/>
                <a:pathLst>
                  <a:path w="662" h="418">
                    <a:moveTo>
                      <a:pt x="0" y="0"/>
                    </a:moveTo>
                    <a:lnTo>
                      <a:pt x="647" y="0"/>
                    </a:lnTo>
                    <a:lnTo>
                      <a:pt x="647" y="32"/>
                    </a:lnTo>
                    <a:lnTo>
                      <a:pt x="619" y="66"/>
                    </a:lnTo>
                    <a:lnTo>
                      <a:pt x="661" y="116"/>
                    </a:lnTo>
                    <a:lnTo>
                      <a:pt x="661" y="297"/>
                    </a:lnTo>
                    <a:lnTo>
                      <a:pt x="632" y="297"/>
                    </a:lnTo>
                    <a:lnTo>
                      <a:pt x="632" y="417"/>
                    </a:lnTo>
                    <a:lnTo>
                      <a:pt x="519" y="380"/>
                    </a:lnTo>
                    <a:lnTo>
                      <a:pt x="473" y="352"/>
                    </a:lnTo>
                    <a:lnTo>
                      <a:pt x="0" y="35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85">
                <a:extLst>
                  <a:ext uri="{FF2B5EF4-FFF2-40B4-BE49-F238E27FC236}">
                    <a16:creationId xmlns:a16="http://schemas.microsoft.com/office/drawing/2014/main" id="{A35F7868-DD87-4FE9-8491-F660499CD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700"/>
                <a:ext cx="577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0" y="0"/>
                  </a:cxn>
                  <a:cxn ang="0">
                    <a:pos x="506" y="36"/>
                  </a:cxn>
                  <a:cxn ang="0">
                    <a:pos x="503" y="81"/>
                  </a:cxn>
                  <a:cxn ang="0">
                    <a:pos x="551" y="126"/>
                  </a:cxn>
                  <a:cxn ang="0">
                    <a:pos x="576" y="180"/>
                  </a:cxn>
                  <a:cxn ang="0">
                    <a:pos x="506" y="231"/>
                  </a:cxn>
                  <a:cxn ang="0">
                    <a:pos x="519" y="265"/>
                  </a:cxn>
                  <a:cxn ang="0">
                    <a:pos x="461" y="326"/>
                  </a:cxn>
                  <a:cxn ang="0">
                    <a:pos x="68" y="326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577" h="327">
                    <a:moveTo>
                      <a:pt x="0" y="0"/>
                    </a:moveTo>
                    <a:lnTo>
                      <a:pt x="490" y="0"/>
                    </a:lnTo>
                    <a:lnTo>
                      <a:pt x="506" y="36"/>
                    </a:lnTo>
                    <a:lnTo>
                      <a:pt x="503" y="81"/>
                    </a:lnTo>
                    <a:lnTo>
                      <a:pt x="551" y="126"/>
                    </a:lnTo>
                    <a:lnTo>
                      <a:pt x="576" y="180"/>
                    </a:lnTo>
                    <a:lnTo>
                      <a:pt x="506" y="231"/>
                    </a:lnTo>
                    <a:lnTo>
                      <a:pt x="519" y="265"/>
                    </a:lnTo>
                    <a:lnTo>
                      <a:pt x="461" y="326"/>
                    </a:lnTo>
                    <a:lnTo>
                      <a:pt x="68" y="326"/>
                    </a:lnTo>
                    <a:lnTo>
                      <a:pt x="0" y="11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86">
                <a:extLst>
                  <a:ext uri="{FF2B5EF4-FFF2-40B4-BE49-F238E27FC236}">
                    <a16:creationId xmlns:a16="http://schemas.microsoft.com/office/drawing/2014/main" id="{F561C6D5-EA09-4477-AE0A-04387400D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056"/>
                <a:ext cx="591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590" y="78"/>
                  </a:cxn>
                  <a:cxn ang="0">
                    <a:pos x="454" y="204"/>
                  </a:cxn>
                  <a:cxn ang="0">
                    <a:pos x="398" y="397"/>
                  </a:cxn>
                  <a:cxn ang="0">
                    <a:pos x="398" y="500"/>
                  </a:cxn>
                  <a:cxn ang="0">
                    <a:pos x="532" y="598"/>
                  </a:cxn>
                  <a:cxn ang="0">
                    <a:pos x="540" y="647"/>
                  </a:cxn>
                  <a:cxn ang="0">
                    <a:pos x="78" y="647"/>
                  </a:cxn>
                  <a:cxn ang="0">
                    <a:pos x="78" y="460"/>
                  </a:cxn>
                  <a:cxn ang="0">
                    <a:pos x="39" y="413"/>
                  </a:cxn>
                  <a:cxn ang="0">
                    <a:pos x="65" y="384"/>
                  </a:cxn>
                  <a:cxn ang="0">
                    <a:pos x="65" y="343"/>
                  </a:cxn>
                  <a:cxn ang="0">
                    <a:pos x="49" y="230"/>
                  </a:cxn>
                  <a:cxn ang="0">
                    <a:pos x="0" y="0"/>
                  </a:cxn>
                </a:cxnLst>
                <a:rect l="0" t="0" r="r" b="b"/>
                <a:pathLst>
                  <a:path w="591" h="648">
                    <a:moveTo>
                      <a:pt x="0" y="0"/>
                    </a:moveTo>
                    <a:lnTo>
                      <a:pt x="197" y="0"/>
                    </a:lnTo>
                    <a:lnTo>
                      <a:pt x="590" y="78"/>
                    </a:lnTo>
                    <a:lnTo>
                      <a:pt x="454" y="204"/>
                    </a:lnTo>
                    <a:lnTo>
                      <a:pt x="398" y="397"/>
                    </a:lnTo>
                    <a:lnTo>
                      <a:pt x="398" y="500"/>
                    </a:lnTo>
                    <a:lnTo>
                      <a:pt x="532" y="598"/>
                    </a:lnTo>
                    <a:lnTo>
                      <a:pt x="540" y="647"/>
                    </a:lnTo>
                    <a:lnTo>
                      <a:pt x="78" y="647"/>
                    </a:lnTo>
                    <a:lnTo>
                      <a:pt x="78" y="460"/>
                    </a:lnTo>
                    <a:lnTo>
                      <a:pt x="39" y="413"/>
                    </a:lnTo>
                    <a:lnTo>
                      <a:pt x="65" y="384"/>
                    </a:lnTo>
                    <a:lnTo>
                      <a:pt x="65" y="343"/>
                    </a:lnTo>
                    <a:lnTo>
                      <a:pt x="49" y="23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87">
                <a:extLst>
                  <a:ext uri="{FF2B5EF4-FFF2-40B4-BE49-F238E27FC236}">
                    <a16:creationId xmlns:a16="http://schemas.microsoft.com/office/drawing/2014/main" id="{BFA73E1D-5036-4059-A906-3226707EA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96"/>
                <a:ext cx="516" cy="529"/>
              </a:xfrm>
              <a:custGeom>
                <a:avLst/>
                <a:gdLst/>
                <a:ahLst/>
                <a:cxnLst>
                  <a:cxn ang="0">
                    <a:pos x="31" y="39"/>
                  </a:cxn>
                  <a:cxn ang="0">
                    <a:pos x="162" y="0"/>
                  </a:cxn>
                  <a:cxn ang="0">
                    <a:pos x="189" y="49"/>
                  </a:cxn>
                  <a:cxn ang="0">
                    <a:pos x="366" y="137"/>
                  </a:cxn>
                  <a:cxn ang="0">
                    <a:pos x="407" y="187"/>
                  </a:cxn>
                  <a:cxn ang="0">
                    <a:pos x="420" y="236"/>
                  </a:cxn>
                  <a:cxn ang="0">
                    <a:pos x="488" y="224"/>
                  </a:cxn>
                  <a:cxn ang="0">
                    <a:pos x="515" y="246"/>
                  </a:cxn>
                  <a:cxn ang="0">
                    <a:pos x="457" y="330"/>
                  </a:cxn>
                  <a:cxn ang="0">
                    <a:pos x="428" y="528"/>
                  </a:cxn>
                  <a:cxn ang="0">
                    <a:pos x="199" y="528"/>
                  </a:cxn>
                  <a:cxn ang="0">
                    <a:pos x="155" y="491"/>
                  </a:cxn>
                  <a:cxn ang="0">
                    <a:pos x="157" y="443"/>
                  </a:cxn>
                  <a:cxn ang="0">
                    <a:pos x="139" y="400"/>
                  </a:cxn>
                  <a:cxn ang="0">
                    <a:pos x="134" y="357"/>
                  </a:cxn>
                  <a:cxn ang="0">
                    <a:pos x="0" y="260"/>
                  </a:cxn>
                  <a:cxn ang="0">
                    <a:pos x="0" y="161"/>
                  </a:cxn>
                  <a:cxn ang="0">
                    <a:pos x="31" y="39"/>
                  </a:cxn>
                </a:cxnLst>
                <a:rect l="0" t="0" r="r" b="b"/>
                <a:pathLst>
                  <a:path w="516" h="529">
                    <a:moveTo>
                      <a:pt x="31" y="39"/>
                    </a:moveTo>
                    <a:lnTo>
                      <a:pt x="162" y="0"/>
                    </a:lnTo>
                    <a:lnTo>
                      <a:pt x="189" y="49"/>
                    </a:lnTo>
                    <a:lnTo>
                      <a:pt x="366" y="137"/>
                    </a:lnTo>
                    <a:lnTo>
                      <a:pt x="407" y="187"/>
                    </a:lnTo>
                    <a:lnTo>
                      <a:pt x="420" y="236"/>
                    </a:lnTo>
                    <a:lnTo>
                      <a:pt x="488" y="224"/>
                    </a:lnTo>
                    <a:lnTo>
                      <a:pt x="515" y="246"/>
                    </a:lnTo>
                    <a:lnTo>
                      <a:pt x="457" y="330"/>
                    </a:lnTo>
                    <a:lnTo>
                      <a:pt x="428" y="528"/>
                    </a:lnTo>
                    <a:lnTo>
                      <a:pt x="199" y="528"/>
                    </a:lnTo>
                    <a:lnTo>
                      <a:pt x="155" y="491"/>
                    </a:lnTo>
                    <a:lnTo>
                      <a:pt x="157" y="443"/>
                    </a:lnTo>
                    <a:lnTo>
                      <a:pt x="139" y="400"/>
                    </a:lnTo>
                    <a:lnTo>
                      <a:pt x="134" y="357"/>
                    </a:lnTo>
                    <a:lnTo>
                      <a:pt x="0" y="260"/>
                    </a:lnTo>
                    <a:lnTo>
                      <a:pt x="0" y="161"/>
                    </a:lnTo>
                    <a:lnTo>
                      <a:pt x="31" y="39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88">
                <a:extLst>
                  <a:ext uri="{FF2B5EF4-FFF2-40B4-BE49-F238E27FC236}">
                    <a16:creationId xmlns:a16="http://schemas.microsoft.com/office/drawing/2014/main" id="{0314B3F7-048A-4B79-9374-A4040CA97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243"/>
                <a:ext cx="644" cy="287"/>
              </a:xfrm>
              <a:custGeom>
                <a:avLst/>
                <a:gdLst>
                  <a:gd name="connsiteX0" fmla="*/ 0 w 10817"/>
                  <a:gd name="connsiteY0" fmla="*/ 3403 h 9965"/>
                  <a:gd name="connsiteX1" fmla="*/ 3092 w 10817"/>
                  <a:gd name="connsiteY1" fmla="*/ 6806 h 9965"/>
                  <a:gd name="connsiteX2" fmla="*/ 3697 w 10817"/>
                  <a:gd name="connsiteY2" fmla="*/ 8438 h 9965"/>
                  <a:gd name="connsiteX3" fmla="*/ 3916 w 10817"/>
                  <a:gd name="connsiteY3" fmla="*/ 9965 h 9965"/>
                  <a:gd name="connsiteX4" fmla="*/ 5630 w 10817"/>
                  <a:gd name="connsiteY4" fmla="*/ 6458 h 9965"/>
                  <a:gd name="connsiteX5" fmla="*/ 10817 w 10817"/>
                  <a:gd name="connsiteY5" fmla="*/ 5625 h 9965"/>
                  <a:gd name="connsiteX6" fmla="*/ 8050 w 10817"/>
                  <a:gd name="connsiteY6" fmla="*/ 2569 h 9965"/>
                  <a:gd name="connsiteX7" fmla="*/ 5496 w 10817"/>
                  <a:gd name="connsiteY7" fmla="*/ 4896 h 9965"/>
                  <a:gd name="connsiteX8" fmla="*/ 3059 w 10817"/>
                  <a:gd name="connsiteY8" fmla="*/ 2847 h 9965"/>
                  <a:gd name="connsiteX9" fmla="*/ 4487 w 10817"/>
                  <a:gd name="connsiteY9" fmla="*/ 382 h 9965"/>
                  <a:gd name="connsiteX10" fmla="*/ 3227 w 10817"/>
                  <a:gd name="connsiteY10" fmla="*/ 0 h 9965"/>
                  <a:gd name="connsiteX11" fmla="*/ 0 w 10817"/>
                  <a:gd name="connsiteY11" fmla="*/ 3403 h 9965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8754 w 10000"/>
                  <a:gd name="connsiteY5" fmla="*/ 5934 h 10000"/>
                  <a:gd name="connsiteX6" fmla="*/ 10000 w 10000"/>
                  <a:gd name="connsiteY6" fmla="*/ 5645 h 10000"/>
                  <a:gd name="connsiteX7" fmla="*/ 7442 w 10000"/>
                  <a:gd name="connsiteY7" fmla="*/ 2578 h 10000"/>
                  <a:gd name="connsiteX8" fmla="*/ 5081 w 10000"/>
                  <a:gd name="connsiteY8" fmla="*/ 4913 h 10000"/>
                  <a:gd name="connsiteX9" fmla="*/ 2828 w 10000"/>
                  <a:gd name="connsiteY9" fmla="*/ 2857 h 10000"/>
                  <a:gd name="connsiteX10" fmla="*/ 4148 w 10000"/>
                  <a:gd name="connsiteY10" fmla="*/ 383 h 10000"/>
                  <a:gd name="connsiteX11" fmla="*/ 2983 w 10000"/>
                  <a:gd name="connsiteY11" fmla="*/ 0 h 10000"/>
                  <a:gd name="connsiteX12" fmla="*/ 0 w 10000"/>
                  <a:gd name="connsiteY12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10000 w 10000"/>
                  <a:gd name="connsiteY5" fmla="*/ 5645 h 10000"/>
                  <a:gd name="connsiteX6" fmla="*/ 7442 w 10000"/>
                  <a:gd name="connsiteY6" fmla="*/ 2578 h 10000"/>
                  <a:gd name="connsiteX7" fmla="*/ 5081 w 10000"/>
                  <a:gd name="connsiteY7" fmla="*/ 4913 h 10000"/>
                  <a:gd name="connsiteX8" fmla="*/ 2828 w 10000"/>
                  <a:gd name="connsiteY8" fmla="*/ 2857 h 10000"/>
                  <a:gd name="connsiteX9" fmla="*/ 4148 w 10000"/>
                  <a:gd name="connsiteY9" fmla="*/ 383 h 10000"/>
                  <a:gd name="connsiteX10" fmla="*/ 2983 w 10000"/>
                  <a:gd name="connsiteY10" fmla="*/ 0 h 10000"/>
                  <a:gd name="connsiteX11" fmla="*/ 0 w 10000"/>
                  <a:gd name="connsiteY11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7263 w 10000"/>
                  <a:gd name="connsiteY5" fmla="*/ 6101 h 10000"/>
                  <a:gd name="connsiteX6" fmla="*/ 10000 w 10000"/>
                  <a:gd name="connsiteY6" fmla="*/ 5645 h 10000"/>
                  <a:gd name="connsiteX7" fmla="*/ 7442 w 10000"/>
                  <a:gd name="connsiteY7" fmla="*/ 2578 h 10000"/>
                  <a:gd name="connsiteX8" fmla="*/ 5081 w 10000"/>
                  <a:gd name="connsiteY8" fmla="*/ 4913 h 10000"/>
                  <a:gd name="connsiteX9" fmla="*/ 2828 w 10000"/>
                  <a:gd name="connsiteY9" fmla="*/ 2857 h 10000"/>
                  <a:gd name="connsiteX10" fmla="*/ 4148 w 10000"/>
                  <a:gd name="connsiteY10" fmla="*/ 383 h 10000"/>
                  <a:gd name="connsiteX11" fmla="*/ 2983 w 10000"/>
                  <a:gd name="connsiteY11" fmla="*/ 0 h 10000"/>
                  <a:gd name="connsiteX12" fmla="*/ 0 w 10000"/>
                  <a:gd name="connsiteY12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7959 w 10000"/>
                  <a:gd name="connsiteY5" fmla="*/ 6603 h 10000"/>
                  <a:gd name="connsiteX6" fmla="*/ 10000 w 10000"/>
                  <a:gd name="connsiteY6" fmla="*/ 5645 h 10000"/>
                  <a:gd name="connsiteX7" fmla="*/ 7442 w 10000"/>
                  <a:gd name="connsiteY7" fmla="*/ 2578 h 10000"/>
                  <a:gd name="connsiteX8" fmla="*/ 5081 w 10000"/>
                  <a:gd name="connsiteY8" fmla="*/ 4913 h 10000"/>
                  <a:gd name="connsiteX9" fmla="*/ 2828 w 10000"/>
                  <a:gd name="connsiteY9" fmla="*/ 2857 h 10000"/>
                  <a:gd name="connsiteX10" fmla="*/ 4148 w 10000"/>
                  <a:gd name="connsiteY10" fmla="*/ 383 h 10000"/>
                  <a:gd name="connsiteX11" fmla="*/ 2983 w 10000"/>
                  <a:gd name="connsiteY11" fmla="*/ 0 h 10000"/>
                  <a:gd name="connsiteX12" fmla="*/ 0 w 10000"/>
                  <a:gd name="connsiteY12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10000 w 10000"/>
                  <a:gd name="connsiteY5" fmla="*/ 5645 h 10000"/>
                  <a:gd name="connsiteX6" fmla="*/ 7442 w 10000"/>
                  <a:gd name="connsiteY6" fmla="*/ 2578 h 10000"/>
                  <a:gd name="connsiteX7" fmla="*/ 5081 w 10000"/>
                  <a:gd name="connsiteY7" fmla="*/ 4913 h 10000"/>
                  <a:gd name="connsiteX8" fmla="*/ 2828 w 10000"/>
                  <a:gd name="connsiteY8" fmla="*/ 2857 h 10000"/>
                  <a:gd name="connsiteX9" fmla="*/ 4148 w 10000"/>
                  <a:gd name="connsiteY9" fmla="*/ 383 h 10000"/>
                  <a:gd name="connsiteX10" fmla="*/ 2983 w 10000"/>
                  <a:gd name="connsiteY10" fmla="*/ 0 h 10000"/>
                  <a:gd name="connsiteX11" fmla="*/ 0 w 10000"/>
                  <a:gd name="connsiteY11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7909 w 10000"/>
                  <a:gd name="connsiteY5" fmla="*/ 6101 h 10000"/>
                  <a:gd name="connsiteX6" fmla="*/ 10000 w 10000"/>
                  <a:gd name="connsiteY6" fmla="*/ 5645 h 10000"/>
                  <a:gd name="connsiteX7" fmla="*/ 7442 w 10000"/>
                  <a:gd name="connsiteY7" fmla="*/ 2578 h 10000"/>
                  <a:gd name="connsiteX8" fmla="*/ 5081 w 10000"/>
                  <a:gd name="connsiteY8" fmla="*/ 4913 h 10000"/>
                  <a:gd name="connsiteX9" fmla="*/ 2828 w 10000"/>
                  <a:gd name="connsiteY9" fmla="*/ 2857 h 10000"/>
                  <a:gd name="connsiteX10" fmla="*/ 4148 w 10000"/>
                  <a:gd name="connsiteY10" fmla="*/ 383 h 10000"/>
                  <a:gd name="connsiteX11" fmla="*/ 2983 w 10000"/>
                  <a:gd name="connsiteY11" fmla="*/ 0 h 10000"/>
                  <a:gd name="connsiteX12" fmla="*/ 0 w 10000"/>
                  <a:gd name="connsiteY12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8083 w 10000"/>
                  <a:gd name="connsiteY5" fmla="*/ 6881 h 10000"/>
                  <a:gd name="connsiteX6" fmla="*/ 10000 w 10000"/>
                  <a:gd name="connsiteY6" fmla="*/ 5645 h 10000"/>
                  <a:gd name="connsiteX7" fmla="*/ 7442 w 10000"/>
                  <a:gd name="connsiteY7" fmla="*/ 2578 h 10000"/>
                  <a:gd name="connsiteX8" fmla="*/ 5081 w 10000"/>
                  <a:gd name="connsiteY8" fmla="*/ 4913 h 10000"/>
                  <a:gd name="connsiteX9" fmla="*/ 2828 w 10000"/>
                  <a:gd name="connsiteY9" fmla="*/ 2857 h 10000"/>
                  <a:gd name="connsiteX10" fmla="*/ 4148 w 10000"/>
                  <a:gd name="connsiteY10" fmla="*/ 383 h 10000"/>
                  <a:gd name="connsiteX11" fmla="*/ 2983 w 10000"/>
                  <a:gd name="connsiteY11" fmla="*/ 0 h 10000"/>
                  <a:gd name="connsiteX12" fmla="*/ 0 w 10000"/>
                  <a:gd name="connsiteY12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8083 w 10000"/>
                  <a:gd name="connsiteY5" fmla="*/ 6881 h 10000"/>
                  <a:gd name="connsiteX6" fmla="*/ 9151 w 10000"/>
                  <a:gd name="connsiteY6" fmla="*/ 6157 h 10000"/>
                  <a:gd name="connsiteX7" fmla="*/ 10000 w 10000"/>
                  <a:gd name="connsiteY7" fmla="*/ 5645 h 10000"/>
                  <a:gd name="connsiteX8" fmla="*/ 7442 w 10000"/>
                  <a:gd name="connsiteY8" fmla="*/ 2578 h 10000"/>
                  <a:gd name="connsiteX9" fmla="*/ 5081 w 10000"/>
                  <a:gd name="connsiteY9" fmla="*/ 4913 h 10000"/>
                  <a:gd name="connsiteX10" fmla="*/ 2828 w 10000"/>
                  <a:gd name="connsiteY10" fmla="*/ 2857 h 10000"/>
                  <a:gd name="connsiteX11" fmla="*/ 4148 w 10000"/>
                  <a:gd name="connsiteY11" fmla="*/ 383 h 10000"/>
                  <a:gd name="connsiteX12" fmla="*/ 2983 w 10000"/>
                  <a:gd name="connsiteY12" fmla="*/ 0 h 10000"/>
                  <a:gd name="connsiteX13" fmla="*/ 0 w 10000"/>
                  <a:gd name="connsiteY13" fmla="*/ 3415 h 10000"/>
                  <a:gd name="connsiteX0" fmla="*/ 0 w 10000"/>
                  <a:gd name="connsiteY0" fmla="*/ 3415 h 10000"/>
                  <a:gd name="connsiteX1" fmla="*/ 2858 w 10000"/>
                  <a:gd name="connsiteY1" fmla="*/ 6830 h 10000"/>
                  <a:gd name="connsiteX2" fmla="*/ 3418 w 10000"/>
                  <a:gd name="connsiteY2" fmla="*/ 8468 h 10000"/>
                  <a:gd name="connsiteX3" fmla="*/ 3620 w 10000"/>
                  <a:gd name="connsiteY3" fmla="*/ 10000 h 10000"/>
                  <a:gd name="connsiteX4" fmla="*/ 5205 w 10000"/>
                  <a:gd name="connsiteY4" fmla="*/ 6481 h 10000"/>
                  <a:gd name="connsiteX5" fmla="*/ 8083 w 10000"/>
                  <a:gd name="connsiteY5" fmla="*/ 6881 h 10000"/>
                  <a:gd name="connsiteX6" fmla="*/ 8803 w 10000"/>
                  <a:gd name="connsiteY6" fmla="*/ 5990 h 10000"/>
                  <a:gd name="connsiteX7" fmla="*/ 10000 w 10000"/>
                  <a:gd name="connsiteY7" fmla="*/ 5645 h 10000"/>
                  <a:gd name="connsiteX8" fmla="*/ 7442 w 10000"/>
                  <a:gd name="connsiteY8" fmla="*/ 2578 h 10000"/>
                  <a:gd name="connsiteX9" fmla="*/ 5081 w 10000"/>
                  <a:gd name="connsiteY9" fmla="*/ 4913 h 10000"/>
                  <a:gd name="connsiteX10" fmla="*/ 2828 w 10000"/>
                  <a:gd name="connsiteY10" fmla="*/ 2857 h 10000"/>
                  <a:gd name="connsiteX11" fmla="*/ 4148 w 10000"/>
                  <a:gd name="connsiteY11" fmla="*/ 383 h 10000"/>
                  <a:gd name="connsiteX12" fmla="*/ 2983 w 10000"/>
                  <a:gd name="connsiteY12" fmla="*/ 0 h 10000"/>
                  <a:gd name="connsiteX13" fmla="*/ 0 w 10000"/>
                  <a:gd name="connsiteY13" fmla="*/ 341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10000">
                    <a:moveTo>
                      <a:pt x="0" y="3415"/>
                    </a:moveTo>
                    <a:lnTo>
                      <a:pt x="2858" y="6830"/>
                    </a:lnTo>
                    <a:lnTo>
                      <a:pt x="3418" y="8468"/>
                    </a:lnTo>
                    <a:cubicBezTo>
                      <a:pt x="3485" y="8979"/>
                      <a:pt x="3553" y="9489"/>
                      <a:pt x="3620" y="10000"/>
                    </a:cubicBezTo>
                    <a:lnTo>
                      <a:pt x="5205" y="6481"/>
                    </a:lnTo>
                    <a:lnTo>
                      <a:pt x="8083" y="6881"/>
                    </a:lnTo>
                    <a:lnTo>
                      <a:pt x="8803" y="5990"/>
                    </a:lnTo>
                    <a:lnTo>
                      <a:pt x="10000" y="5645"/>
                    </a:lnTo>
                    <a:lnTo>
                      <a:pt x="7442" y="2578"/>
                    </a:lnTo>
                    <a:lnTo>
                      <a:pt x="5081" y="4913"/>
                    </a:lnTo>
                    <a:lnTo>
                      <a:pt x="2828" y="2857"/>
                    </a:lnTo>
                    <a:lnTo>
                      <a:pt x="4148" y="383"/>
                    </a:lnTo>
                    <a:lnTo>
                      <a:pt x="2983" y="0"/>
                    </a:lnTo>
                    <a:lnTo>
                      <a:pt x="0" y="3415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89">
                <a:extLst>
                  <a:ext uri="{FF2B5EF4-FFF2-40B4-BE49-F238E27FC236}">
                    <a16:creationId xmlns:a16="http://schemas.microsoft.com/office/drawing/2014/main" id="{B1CDCFAD-2F48-4242-8CC1-9CDA5FCA6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460"/>
                <a:ext cx="387" cy="449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307" y="36"/>
                  </a:cxn>
                  <a:cxn ang="0">
                    <a:pos x="333" y="124"/>
                  </a:cxn>
                  <a:cxn ang="0">
                    <a:pos x="261" y="198"/>
                  </a:cxn>
                  <a:cxn ang="0">
                    <a:pos x="279" y="231"/>
                  </a:cxn>
                  <a:cxn ang="0">
                    <a:pos x="349" y="193"/>
                  </a:cxn>
                  <a:cxn ang="0">
                    <a:pos x="378" y="201"/>
                  </a:cxn>
                  <a:cxn ang="0">
                    <a:pos x="386" y="321"/>
                  </a:cxn>
                  <a:cxn ang="0">
                    <a:pos x="309" y="423"/>
                  </a:cxn>
                  <a:cxn ang="0">
                    <a:pos x="309" y="448"/>
                  </a:cxn>
                  <a:cxn ang="0">
                    <a:pos x="0" y="448"/>
                  </a:cxn>
                  <a:cxn ang="0">
                    <a:pos x="44" y="321"/>
                  </a:cxn>
                  <a:cxn ang="0">
                    <a:pos x="21" y="223"/>
                  </a:cxn>
                  <a:cxn ang="0">
                    <a:pos x="61" y="119"/>
                  </a:cxn>
                  <a:cxn ang="0">
                    <a:pos x="183" y="0"/>
                  </a:cxn>
                </a:cxnLst>
                <a:rect l="0" t="0" r="r" b="b"/>
                <a:pathLst>
                  <a:path w="387" h="449">
                    <a:moveTo>
                      <a:pt x="183" y="0"/>
                    </a:moveTo>
                    <a:lnTo>
                      <a:pt x="307" y="36"/>
                    </a:lnTo>
                    <a:lnTo>
                      <a:pt x="333" y="124"/>
                    </a:lnTo>
                    <a:lnTo>
                      <a:pt x="261" y="198"/>
                    </a:lnTo>
                    <a:lnTo>
                      <a:pt x="279" y="231"/>
                    </a:lnTo>
                    <a:lnTo>
                      <a:pt x="349" y="193"/>
                    </a:lnTo>
                    <a:lnTo>
                      <a:pt x="378" y="201"/>
                    </a:lnTo>
                    <a:lnTo>
                      <a:pt x="386" y="321"/>
                    </a:lnTo>
                    <a:lnTo>
                      <a:pt x="309" y="423"/>
                    </a:lnTo>
                    <a:lnTo>
                      <a:pt x="309" y="448"/>
                    </a:lnTo>
                    <a:lnTo>
                      <a:pt x="0" y="448"/>
                    </a:lnTo>
                    <a:lnTo>
                      <a:pt x="44" y="321"/>
                    </a:lnTo>
                    <a:lnTo>
                      <a:pt x="21" y="223"/>
                    </a:lnTo>
                    <a:lnTo>
                      <a:pt x="61" y="119"/>
                    </a:lnTo>
                    <a:lnTo>
                      <a:pt x="183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90">
                <a:extLst>
                  <a:ext uri="{FF2B5EF4-FFF2-40B4-BE49-F238E27FC236}">
                    <a16:creationId xmlns:a16="http://schemas.microsoft.com/office/drawing/2014/main" id="{10E0AA42-B1EA-49B9-A571-910F00B2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1824"/>
                <a:ext cx="353" cy="59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320" y="0"/>
                  </a:cxn>
                  <a:cxn ang="0">
                    <a:pos x="349" y="89"/>
                  </a:cxn>
                  <a:cxn ang="0">
                    <a:pos x="349" y="396"/>
                  </a:cxn>
                  <a:cxn ang="0">
                    <a:pos x="352" y="423"/>
                  </a:cxn>
                  <a:cxn ang="0">
                    <a:pos x="307" y="476"/>
                  </a:cxn>
                  <a:cxn ang="0">
                    <a:pos x="296" y="538"/>
                  </a:cxn>
                  <a:cxn ang="0">
                    <a:pos x="211" y="598"/>
                  </a:cxn>
                  <a:cxn ang="0">
                    <a:pos x="172" y="584"/>
                  </a:cxn>
                  <a:cxn ang="0">
                    <a:pos x="84" y="457"/>
                  </a:cxn>
                  <a:cxn ang="0">
                    <a:pos x="109" y="418"/>
                  </a:cxn>
                  <a:cxn ang="0">
                    <a:pos x="73" y="393"/>
                  </a:cxn>
                  <a:cxn ang="0">
                    <a:pos x="0" y="274"/>
                  </a:cxn>
                  <a:cxn ang="0">
                    <a:pos x="5" y="199"/>
                  </a:cxn>
                  <a:cxn ang="0">
                    <a:pos x="57" y="139"/>
                  </a:cxn>
                  <a:cxn ang="0">
                    <a:pos x="44" y="104"/>
                  </a:cxn>
                  <a:cxn ang="0">
                    <a:pos x="111" y="56"/>
                  </a:cxn>
                  <a:cxn ang="0">
                    <a:pos x="89" y="0"/>
                  </a:cxn>
                </a:cxnLst>
                <a:rect l="0" t="0" r="r" b="b"/>
                <a:pathLst>
                  <a:path w="353" h="599">
                    <a:moveTo>
                      <a:pt x="89" y="0"/>
                    </a:moveTo>
                    <a:lnTo>
                      <a:pt x="320" y="0"/>
                    </a:lnTo>
                    <a:lnTo>
                      <a:pt x="349" y="89"/>
                    </a:lnTo>
                    <a:lnTo>
                      <a:pt x="349" y="396"/>
                    </a:lnTo>
                    <a:lnTo>
                      <a:pt x="352" y="423"/>
                    </a:lnTo>
                    <a:lnTo>
                      <a:pt x="307" y="476"/>
                    </a:lnTo>
                    <a:lnTo>
                      <a:pt x="296" y="538"/>
                    </a:lnTo>
                    <a:lnTo>
                      <a:pt x="211" y="598"/>
                    </a:lnTo>
                    <a:lnTo>
                      <a:pt x="172" y="584"/>
                    </a:lnTo>
                    <a:lnTo>
                      <a:pt x="84" y="457"/>
                    </a:lnTo>
                    <a:lnTo>
                      <a:pt x="109" y="418"/>
                    </a:lnTo>
                    <a:lnTo>
                      <a:pt x="73" y="393"/>
                    </a:lnTo>
                    <a:lnTo>
                      <a:pt x="0" y="274"/>
                    </a:lnTo>
                    <a:lnTo>
                      <a:pt x="5" y="199"/>
                    </a:lnTo>
                    <a:lnTo>
                      <a:pt x="57" y="139"/>
                    </a:lnTo>
                    <a:lnTo>
                      <a:pt x="44" y="104"/>
                    </a:lnTo>
                    <a:lnTo>
                      <a:pt x="111" y="56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91">
                <a:extLst>
                  <a:ext uri="{FF2B5EF4-FFF2-40B4-BE49-F238E27FC236}">
                    <a16:creationId xmlns:a16="http://schemas.microsoft.com/office/drawing/2014/main" id="{349EA30E-2DEC-4F49-91D8-2C940429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026"/>
                <a:ext cx="604" cy="5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7" y="0"/>
                  </a:cxn>
                  <a:cxn ang="0">
                    <a:pos x="391" y="69"/>
                  </a:cxn>
                  <a:cxn ang="0">
                    <a:pos x="465" y="194"/>
                  </a:cxn>
                  <a:cxn ang="0">
                    <a:pos x="500" y="216"/>
                  </a:cxn>
                  <a:cxn ang="0">
                    <a:pos x="478" y="253"/>
                  </a:cxn>
                  <a:cxn ang="0">
                    <a:pos x="563" y="383"/>
                  </a:cxn>
                  <a:cxn ang="0">
                    <a:pos x="603" y="396"/>
                  </a:cxn>
                  <a:cxn ang="0">
                    <a:pos x="550" y="521"/>
                  </a:cxn>
                  <a:cxn ang="0">
                    <a:pos x="498" y="521"/>
                  </a:cxn>
                  <a:cxn ang="0">
                    <a:pos x="513" y="467"/>
                  </a:cxn>
                  <a:cxn ang="0">
                    <a:pos x="114" y="467"/>
                  </a:cxn>
                  <a:cxn ang="0">
                    <a:pos x="94" y="409"/>
                  </a:cxn>
                  <a:cxn ang="0">
                    <a:pos x="94" y="165"/>
                  </a:cxn>
                  <a:cxn ang="0">
                    <a:pos x="52" y="125"/>
                  </a:cxn>
                  <a:cxn ang="0">
                    <a:pos x="78" y="97"/>
                  </a:cxn>
                  <a:cxn ang="0">
                    <a:pos x="0" y="0"/>
                  </a:cxn>
                </a:cxnLst>
                <a:rect l="0" t="0" r="r" b="b"/>
                <a:pathLst>
                  <a:path w="604" h="522">
                    <a:moveTo>
                      <a:pt x="0" y="0"/>
                    </a:moveTo>
                    <a:lnTo>
                      <a:pt x="397" y="0"/>
                    </a:lnTo>
                    <a:lnTo>
                      <a:pt x="391" y="69"/>
                    </a:lnTo>
                    <a:lnTo>
                      <a:pt x="465" y="194"/>
                    </a:lnTo>
                    <a:lnTo>
                      <a:pt x="500" y="216"/>
                    </a:lnTo>
                    <a:lnTo>
                      <a:pt x="478" y="253"/>
                    </a:lnTo>
                    <a:lnTo>
                      <a:pt x="563" y="383"/>
                    </a:lnTo>
                    <a:lnTo>
                      <a:pt x="603" y="396"/>
                    </a:lnTo>
                    <a:lnTo>
                      <a:pt x="550" y="521"/>
                    </a:lnTo>
                    <a:lnTo>
                      <a:pt x="498" y="521"/>
                    </a:lnTo>
                    <a:lnTo>
                      <a:pt x="513" y="467"/>
                    </a:lnTo>
                    <a:lnTo>
                      <a:pt x="114" y="467"/>
                    </a:lnTo>
                    <a:lnTo>
                      <a:pt x="94" y="409"/>
                    </a:lnTo>
                    <a:lnTo>
                      <a:pt x="94" y="165"/>
                    </a:lnTo>
                    <a:lnTo>
                      <a:pt x="52" y="125"/>
                    </a:lnTo>
                    <a:lnTo>
                      <a:pt x="78" y="97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92">
                <a:extLst>
                  <a:ext uri="{FF2B5EF4-FFF2-40B4-BE49-F238E27FC236}">
                    <a16:creationId xmlns:a16="http://schemas.microsoft.com/office/drawing/2014/main" id="{4ACDA863-BAB2-4C92-8613-73BE8223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879"/>
                <a:ext cx="393" cy="39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6" y="27"/>
                  </a:cxn>
                  <a:cxn ang="0">
                    <a:pos x="201" y="53"/>
                  </a:cxn>
                  <a:cxn ang="0">
                    <a:pos x="284" y="53"/>
                  </a:cxn>
                  <a:cxn ang="0">
                    <a:pos x="392" y="0"/>
                  </a:cxn>
                  <a:cxn ang="0">
                    <a:pos x="392" y="173"/>
                  </a:cxn>
                  <a:cxn ang="0">
                    <a:pos x="376" y="181"/>
                  </a:cxn>
                  <a:cxn ang="0">
                    <a:pos x="323" y="285"/>
                  </a:cxn>
                  <a:cxn ang="0">
                    <a:pos x="294" y="285"/>
                  </a:cxn>
                  <a:cxn ang="0">
                    <a:pos x="199" y="397"/>
                  </a:cxn>
                  <a:cxn ang="0">
                    <a:pos x="167" y="368"/>
                  </a:cxn>
                  <a:cxn ang="0">
                    <a:pos x="119" y="381"/>
                  </a:cxn>
                  <a:cxn ang="0">
                    <a:pos x="0" y="282"/>
                  </a:cxn>
                  <a:cxn ang="0">
                    <a:pos x="0" y="27"/>
                  </a:cxn>
                </a:cxnLst>
                <a:rect l="0" t="0" r="r" b="b"/>
                <a:pathLst>
                  <a:path w="393" h="398">
                    <a:moveTo>
                      <a:pt x="0" y="27"/>
                    </a:moveTo>
                    <a:lnTo>
                      <a:pt x="146" y="27"/>
                    </a:lnTo>
                    <a:lnTo>
                      <a:pt x="201" y="53"/>
                    </a:lnTo>
                    <a:lnTo>
                      <a:pt x="284" y="53"/>
                    </a:lnTo>
                    <a:lnTo>
                      <a:pt x="392" y="0"/>
                    </a:lnTo>
                    <a:lnTo>
                      <a:pt x="392" y="173"/>
                    </a:lnTo>
                    <a:lnTo>
                      <a:pt x="376" y="181"/>
                    </a:lnTo>
                    <a:lnTo>
                      <a:pt x="323" y="285"/>
                    </a:lnTo>
                    <a:lnTo>
                      <a:pt x="294" y="285"/>
                    </a:lnTo>
                    <a:lnTo>
                      <a:pt x="199" y="397"/>
                    </a:lnTo>
                    <a:lnTo>
                      <a:pt x="167" y="368"/>
                    </a:lnTo>
                    <a:lnTo>
                      <a:pt x="119" y="381"/>
                    </a:lnTo>
                    <a:lnTo>
                      <a:pt x="0" y="282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accent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93">
                <a:extLst>
                  <a:ext uri="{FF2B5EF4-FFF2-40B4-BE49-F238E27FC236}">
                    <a16:creationId xmlns:a16="http://schemas.microsoft.com/office/drawing/2014/main" id="{92C6D0C3-DFD5-483B-B4E6-560EE2343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056"/>
                <a:ext cx="1049" cy="5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48" y="0"/>
                  </a:cxn>
                  <a:cxn ang="0">
                    <a:pos x="1048" y="467"/>
                  </a:cxn>
                  <a:cxn ang="0">
                    <a:pos x="430" y="467"/>
                  </a:cxn>
                  <a:cxn ang="0">
                    <a:pos x="430" y="496"/>
                  </a:cxn>
                  <a:cxn ang="0">
                    <a:pos x="282" y="540"/>
                  </a:cxn>
                  <a:cxn ang="0">
                    <a:pos x="194" y="389"/>
                  </a:cxn>
                  <a:cxn ang="0">
                    <a:pos x="141" y="410"/>
                  </a:cxn>
                  <a:cxn ang="0">
                    <a:pos x="128" y="381"/>
                  </a:cxn>
                  <a:cxn ang="0">
                    <a:pos x="160" y="301"/>
                  </a:cxn>
                  <a:cxn ang="0">
                    <a:pos x="0" y="136"/>
                  </a:cxn>
                  <a:cxn ang="0">
                    <a:pos x="2" y="0"/>
                  </a:cxn>
                </a:cxnLst>
                <a:rect l="0" t="0" r="r" b="b"/>
                <a:pathLst>
                  <a:path w="1049" h="541">
                    <a:moveTo>
                      <a:pt x="2" y="0"/>
                    </a:moveTo>
                    <a:lnTo>
                      <a:pt x="1048" y="0"/>
                    </a:lnTo>
                    <a:lnTo>
                      <a:pt x="1048" y="467"/>
                    </a:lnTo>
                    <a:lnTo>
                      <a:pt x="430" y="467"/>
                    </a:lnTo>
                    <a:lnTo>
                      <a:pt x="430" y="496"/>
                    </a:lnTo>
                    <a:lnTo>
                      <a:pt x="282" y="540"/>
                    </a:lnTo>
                    <a:lnTo>
                      <a:pt x="194" y="389"/>
                    </a:lnTo>
                    <a:lnTo>
                      <a:pt x="141" y="410"/>
                    </a:lnTo>
                    <a:lnTo>
                      <a:pt x="128" y="381"/>
                    </a:lnTo>
                    <a:lnTo>
                      <a:pt x="160" y="301"/>
                    </a:lnTo>
                    <a:lnTo>
                      <a:pt x="0" y="136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94">
                <a:extLst>
                  <a:ext uri="{FF2B5EF4-FFF2-40B4-BE49-F238E27FC236}">
                    <a16:creationId xmlns:a16="http://schemas.microsoft.com/office/drawing/2014/main" id="{44031EAD-051C-46A7-9A3E-DEBDE764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527"/>
                <a:ext cx="618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7" y="0"/>
                  </a:cxn>
                  <a:cxn ang="0">
                    <a:pos x="617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618" h="458">
                    <a:moveTo>
                      <a:pt x="0" y="0"/>
                    </a:moveTo>
                    <a:lnTo>
                      <a:pt x="617" y="0"/>
                    </a:lnTo>
                    <a:lnTo>
                      <a:pt x="617" y="457"/>
                    </a:lnTo>
                    <a:lnTo>
                      <a:pt x="0" y="457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95">
                <a:extLst>
                  <a:ext uri="{FF2B5EF4-FFF2-40B4-BE49-F238E27FC236}">
                    <a16:creationId xmlns:a16="http://schemas.microsoft.com/office/drawing/2014/main" id="{8B60D86C-AD41-4DFA-A879-0C5B40632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1757"/>
                <a:ext cx="764" cy="3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5" y="0"/>
                  </a:cxn>
                  <a:cxn ang="0">
                    <a:pos x="525" y="26"/>
                  </a:cxn>
                  <a:cxn ang="0">
                    <a:pos x="634" y="61"/>
                  </a:cxn>
                  <a:cxn ang="0">
                    <a:pos x="705" y="276"/>
                  </a:cxn>
                  <a:cxn ang="0">
                    <a:pos x="763" y="345"/>
                  </a:cxn>
                  <a:cxn ang="0">
                    <a:pos x="164" y="345"/>
                  </a:cxn>
                  <a:cxn ang="0">
                    <a:pos x="164" y="225"/>
                  </a:cxn>
                  <a:cxn ang="0">
                    <a:pos x="0" y="225"/>
                  </a:cxn>
                  <a:cxn ang="0">
                    <a:pos x="0" y="0"/>
                  </a:cxn>
                </a:cxnLst>
                <a:rect l="0" t="0" r="r" b="b"/>
                <a:pathLst>
                  <a:path w="764" h="346">
                    <a:moveTo>
                      <a:pt x="0" y="0"/>
                    </a:moveTo>
                    <a:lnTo>
                      <a:pt x="475" y="0"/>
                    </a:lnTo>
                    <a:lnTo>
                      <a:pt x="525" y="26"/>
                    </a:lnTo>
                    <a:lnTo>
                      <a:pt x="634" y="61"/>
                    </a:lnTo>
                    <a:lnTo>
                      <a:pt x="705" y="276"/>
                    </a:lnTo>
                    <a:lnTo>
                      <a:pt x="763" y="345"/>
                    </a:lnTo>
                    <a:lnTo>
                      <a:pt x="164" y="345"/>
                    </a:lnTo>
                    <a:lnTo>
                      <a:pt x="164" y="225"/>
                    </a:lnTo>
                    <a:lnTo>
                      <a:pt x="0" y="2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96">
                <a:extLst>
                  <a:ext uri="{FF2B5EF4-FFF2-40B4-BE49-F238E27FC236}">
                    <a16:creationId xmlns:a16="http://schemas.microsoft.com/office/drawing/2014/main" id="{BF564C0A-01ED-410D-B178-C64FB92D2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1984"/>
                <a:ext cx="596" cy="4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5" y="0"/>
                  </a:cxn>
                  <a:cxn ang="0">
                    <a:pos x="595" y="445"/>
                  </a:cxn>
                  <a:cxn ang="0">
                    <a:pos x="0" y="445"/>
                  </a:cxn>
                  <a:cxn ang="0">
                    <a:pos x="0" y="0"/>
                  </a:cxn>
                </a:cxnLst>
                <a:rect l="0" t="0" r="r" b="b"/>
                <a:pathLst>
                  <a:path w="596" h="446">
                    <a:moveTo>
                      <a:pt x="0" y="0"/>
                    </a:moveTo>
                    <a:lnTo>
                      <a:pt x="595" y="0"/>
                    </a:lnTo>
                    <a:lnTo>
                      <a:pt x="595" y="445"/>
                    </a:lnTo>
                    <a:lnTo>
                      <a:pt x="0" y="44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97">
                <a:extLst>
                  <a:ext uri="{FF2B5EF4-FFF2-40B4-BE49-F238E27FC236}">
                    <a16:creationId xmlns:a16="http://schemas.microsoft.com/office/drawing/2014/main" id="{7FED0253-48CE-4896-8D5E-24A500291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057"/>
                <a:ext cx="468" cy="35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9" y="0"/>
                  </a:cxn>
                  <a:cxn ang="0">
                    <a:pos x="124" y="106"/>
                  </a:cxn>
                  <a:cxn ang="0">
                    <a:pos x="93" y="106"/>
                  </a:cxn>
                  <a:cxn ang="0">
                    <a:pos x="0" y="215"/>
                  </a:cxn>
                  <a:cxn ang="0">
                    <a:pos x="40" y="330"/>
                  </a:cxn>
                  <a:cxn ang="0">
                    <a:pos x="184" y="354"/>
                  </a:cxn>
                  <a:cxn ang="0">
                    <a:pos x="223" y="325"/>
                  </a:cxn>
                  <a:cxn ang="0">
                    <a:pos x="264" y="242"/>
                  </a:cxn>
                  <a:cxn ang="0">
                    <a:pos x="275" y="234"/>
                  </a:cxn>
                  <a:cxn ang="0">
                    <a:pos x="467" y="165"/>
                  </a:cxn>
                  <a:cxn ang="0">
                    <a:pos x="453" y="134"/>
                  </a:cxn>
                  <a:cxn ang="0">
                    <a:pos x="380" y="109"/>
                  </a:cxn>
                  <a:cxn ang="0">
                    <a:pos x="272" y="165"/>
                  </a:cxn>
                  <a:cxn ang="0">
                    <a:pos x="272" y="67"/>
                  </a:cxn>
                  <a:cxn ang="0">
                    <a:pos x="192" y="67"/>
                  </a:cxn>
                  <a:cxn ang="0">
                    <a:pos x="192" y="0"/>
                  </a:cxn>
                </a:cxnLst>
                <a:rect l="0" t="0" r="r" b="b"/>
                <a:pathLst>
                  <a:path w="468" h="355">
                    <a:moveTo>
                      <a:pt x="192" y="0"/>
                    </a:moveTo>
                    <a:lnTo>
                      <a:pt x="179" y="0"/>
                    </a:lnTo>
                    <a:lnTo>
                      <a:pt x="124" y="106"/>
                    </a:lnTo>
                    <a:lnTo>
                      <a:pt x="93" y="106"/>
                    </a:lnTo>
                    <a:lnTo>
                      <a:pt x="0" y="215"/>
                    </a:lnTo>
                    <a:lnTo>
                      <a:pt x="40" y="330"/>
                    </a:lnTo>
                    <a:lnTo>
                      <a:pt x="184" y="354"/>
                    </a:lnTo>
                    <a:lnTo>
                      <a:pt x="223" y="325"/>
                    </a:lnTo>
                    <a:lnTo>
                      <a:pt x="264" y="242"/>
                    </a:lnTo>
                    <a:lnTo>
                      <a:pt x="275" y="234"/>
                    </a:lnTo>
                    <a:lnTo>
                      <a:pt x="467" y="165"/>
                    </a:lnTo>
                    <a:lnTo>
                      <a:pt x="453" y="134"/>
                    </a:lnTo>
                    <a:lnTo>
                      <a:pt x="380" y="109"/>
                    </a:lnTo>
                    <a:lnTo>
                      <a:pt x="272" y="165"/>
                    </a:lnTo>
                    <a:lnTo>
                      <a:pt x="272" y="67"/>
                    </a:lnTo>
                    <a:lnTo>
                      <a:pt x="192" y="67"/>
                    </a:lnTo>
                    <a:lnTo>
                      <a:pt x="19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8">
                <a:extLst>
                  <a:ext uri="{FF2B5EF4-FFF2-40B4-BE49-F238E27FC236}">
                    <a16:creationId xmlns:a16="http://schemas.microsoft.com/office/drawing/2014/main" id="{B3DF65DC-2864-4D56-A887-1DADE577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222"/>
                <a:ext cx="748" cy="269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23" y="241"/>
                  </a:cxn>
                  <a:cxn ang="0">
                    <a:pos x="191" y="164"/>
                  </a:cxn>
                  <a:cxn ang="0">
                    <a:pos x="336" y="187"/>
                  </a:cxn>
                  <a:cxn ang="0">
                    <a:pos x="376" y="158"/>
                  </a:cxn>
                  <a:cxn ang="0">
                    <a:pos x="421" y="69"/>
                  </a:cxn>
                  <a:cxn ang="0">
                    <a:pos x="618" y="0"/>
                  </a:cxn>
                  <a:cxn ang="0">
                    <a:pos x="652" y="119"/>
                  </a:cxn>
                  <a:cxn ang="0">
                    <a:pos x="747" y="143"/>
                  </a:cxn>
                  <a:cxn ang="0">
                    <a:pos x="699" y="199"/>
                  </a:cxn>
                  <a:cxn ang="0">
                    <a:pos x="731" y="268"/>
                  </a:cxn>
                  <a:cxn ang="0">
                    <a:pos x="0" y="266"/>
                  </a:cxn>
                </a:cxnLst>
                <a:rect l="0" t="0" r="r" b="b"/>
                <a:pathLst>
                  <a:path w="748" h="269">
                    <a:moveTo>
                      <a:pt x="0" y="266"/>
                    </a:moveTo>
                    <a:lnTo>
                      <a:pt x="23" y="241"/>
                    </a:lnTo>
                    <a:lnTo>
                      <a:pt x="191" y="164"/>
                    </a:lnTo>
                    <a:lnTo>
                      <a:pt x="336" y="187"/>
                    </a:lnTo>
                    <a:lnTo>
                      <a:pt x="376" y="158"/>
                    </a:lnTo>
                    <a:lnTo>
                      <a:pt x="421" y="69"/>
                    </a:lnTo>
                    <a:lnTo>
                      <a:pt x="618" y="0"/>
                    </a:lnTo>
                    <a:lnTo>
                      <a:pt x="652" y="119"/>
                    </a:lnTo>
                    <a:lnTo>
                      <a:pt x="747" y="143"/>
                    </a:lnTo>
                    <a:lnTo>
                      <a:pt x="699" y="199"/>
                    </a:lnTo>
                    <a:lnTo>
                      <a:pt x="731" y="268"/>
                    </a:lnTo>
                    <a:lnTo>
                      <a:pt x="0" y="266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9">
                <a:extLst>
                  <a:ext uri="{FF2B5EF4-FFF2-40B4-BE49-F238E27FC236}">
                    <a16:creationId xmlns:a16="http://schemas.microsoft.com/office/drawing/2014/main" id="{F9073127-6509-4F27-8AAF-46BC2064C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165"/>
                <a:ext cx="646" cy="351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36" y="257"/>
                  </a:cxn>
                  <a:cxn ang="0">
                    <a:pos x="122" y="201"/>
                  </a:cxn>
                  <a:cxn ang="0">
                    <a:pos x="299" y="164"/>
                  </a:cxn>
                  <a:cxn ang="0">
                    <a:pos x="405" y="23"/>
                  </a:cxn>
                  <a:cxn ang="0">
                    <a:pos x="405" y="0"/>
                  </a:cxn>
                  <a:cxn ang="0">
                    <a:pos x="525" y="96"/>
                  </a:cxn>
                  <a:cxn ang="0">
                    <a:pos x="574" y="80"/>
                  </a:cxn>
                  <a:cxn ang="0">
                    <a:pos x="602" y="109"/>
                  </a:cxn>
                  <a:cxn ang="0">
                    <a:pos x="645" y="222"/>
                  </a:cxn>
                  <a:cxn ang="0">
                    <a:pos x="479" y="300"/>
                  </a:cxn>
                  <a:cxn ang="0">
                    <a:pos x="455" y="326"/>
                  </a:cxn>
                  <a:cxn ang="0">
                    <a:pos x="135" y="326"/>
                  </a:cxn>
                  <a:cxn ang="0">
                    <a:pos x="135" y="350"/>
                  </a:cxn>
                  <a:cxn ang="0">
                    <a:pos x="0" y="350"/>
                  </a:cxn>
                </a:cxnLst>
                <a:rect l="0" t="0" r="r" b="b"/>
                <a:pathLst>
                  <a:path w="646" h="351">
                    <a:moveTo>
                      <a:pt x="0" y="350"/>
                    </a:moveTo>
                    <a:lnTo>
                      <a:pt x="36" y="257"/>
                    </a:lnTo>
                    <a:lnTo>
                      <a:pt x="122" y="201"/>
                    </a:lnTo>
                    <a:lnTo>
                      <a:pt x="299" y="164"/>
                    </a:lnTo>
                    <a:lnTo>
                      <a:pt x="405" y="23"/>
                    </a:lnTo>
                    <a:lnTo>
                      <a:pt x="405" y="0"/>
                    </a:lnTo>
                    <a:lnTo>
                      <a:pt x="525" y="96"/>
                    </a:lnTo>
                    <a:lnTo>
                      <a:pt x="574" y="80"/>
                    </a:lnTo>
                    <a:lnTo>
                      <a:pt x="602" y="109"/>
                    </a:lnTo>
                    <a:lnTo>
                      <a:pt x="645" y="222"/>
                    </a:lnTo>
                    <a:lnTo>
                      <a:pt x="479" y="300"/>
                    </a:lnTo>
                    <a:lnTo>
                      <a:pt x="455" y="326"/>
                    </a:lnTo>
                    <a:lnTo>
                      <a:pt x="135" y="326"/>
                    </a:lnTo>
                    <a:lnTo>
                      <a:pt x="135" y="350"/>
                    </a:lnTo>
                    <a:lnTo>
                      <a:pt x="0" y="35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00">
                <a:extLst>
                  <a:ext uri="{FF2B5EF4-FFF2-40B4-BE49-F238E27FC236}">
                    <a16:creationId xmlns:a16="http://schemas.microsoft.com/office/drawing/2014/main" id="{7E601946-950C-439B-AEEC-675EE7EFF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493"/>
                <a:ext cx="444" cy="3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9" y="0"/>
                  </a:cxn>
                  <a:cxn ang="0">
                    <a:pos x="384" y="51"/>
                  </a:cxn>
                  <a:cxn ang="0">
                    <a:pos x="443" y="53"/>
                  </a:cxn>
                  <a:cxn ang="0">
                    <a:pos x="386" y="191"/>
                  </a:cxn>
                  <a:cxn ang="0">
                    <a:pos x="328" y="265"/>
                  </a:cxn>
                  <a:cxn ang="0">
                    <a:pos x="289" y="397"/>
                  </a:cxn>
                  <a:cxn ang="0">
                    <a:pos x="58" y="397"/>
                  </a:cxn>
                  <a:cxn ang="0">
                    <a:pos x="58" y="336"/>
                  </a:cxn>
                  <a:cxn ang="0">
                    <a:pos x="15" y="326"/>
                  </a:cxn>
                  <a:cxn ang="0">
                    <a:pos x="15" y="80"/>
                  </a:cxn>
                  <a:cxn ang="0">
                    <a:pos x="0" y="0"/>
                  </a:cxn>
                </a:cxnLst>
                <a:rect l="0" t="0" r="r" b="b"/>
                <a:pathLst>
                  <a:path w="444" h="398">
                    <a:moveTo>
                      <a:pt x="0" y="0"/>
                    </a:moveTo>
                    <a:lnTo>
                      <a:pt x="399" y="0"/>
                    </a:lnTo>
                    <a:lnTo>
                      <a:pt x="384" y="51"/>
                    </a:lnTo>
                    <a:lnTo>
                      <a:pt x="443" y="53"/>
                    </a:lnTo>
                    <a:lnTo>
                      <a:pt x="386" y="191"/>
                    </a:lnTo>
                    <a:lnTo>
                      <a:pt x="328" y="265"/>
                    </a:lnTo>
                    <a:lnTo>
                      <a:pt x="289" y="397"/>
                    </a:lnTo>
                    <a:lnTo>
                      <a:pt x="58" y="397"/>
                    </a:lnTo>
                    <a:lnTo>
                      <a:pt x="58" y="336"/>
                    </a:lnTo>
                    <a:lnTo>
                      <a:pt x="15" y="326"/>
                    </a:lnTo>
                    <a:lnTo>
                      <a:pt x="15" y="8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01">
                <a:extLst>
                  <a:ext uri="{FF2B5EF4-FFF2-40B4-BE49-F238E27FC236}">
                    <a16:creationId xmlns:a16="http://schemas.microsoft.com/office/drawing/2014/main" id="{0EDB6C06-D8C1-46CC-A8E4-FCADE052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490"/>
                <a:ext cx="755" cy="193"/>
              </a:xfrm>
              <a:custGeom>
                <a:avLst/>
                <a:gdLst/>
                <a:ahLst/>
                <a:cxnLst>
                  <a:cxn ang="0">
                    <a:pos x="66" y="21"/>
                  </a:cxn>
                  <a:cxn ang="0">
                    <a:pos x="198" y="21"/>
                  </a:cxn>
                  <a:cxn ang="0">
                    <a:pos x="198" y="0"/>
                  </a:cxn>
                  <a:cxn ang="0">
                    <a:pos x="754" y="0"/>
                  </a:cxn>
                  <a:cxn ang="0">
                    <a:pos x="743" y="40"/>
                  </a:cxn>
                  <a:cxn ang="0">
                    <a:pos x="520" y="136"/>
                  </a:cxn>
                  <a:cxn ang="0">
                    <a:pos x="499" y="192"/>
                  </a:cxn>
                  <a:cxn ang="0">
                    <a:pos x="0" y="192"/>
                  </a:cxn>
                  <a:cxn ang="0">
                    <a:pos x="66" y="21"/>
                  </a:cxn>
                </a:cxnLst>
                <a:rect l="0" t="0" r="r" b="b"/>
                <a:pathLst>
                  <a:path w="755" h="193">
                    <a:moveTo>
                      <a:pt x="66" y="21"/>
                    </a:moveTo>
                    <a:lnTo>
                      <a:pt x="198" y="21"/>
                    </a:lnTo>
                    <a:lnTo>
                      <a:pt x="198" y="0"/>
                    </a:lnTo>
                    <a:lnTo>
                      <a:pt x="754" y="0"/>
                    </a:lnTo>
                    <a:lnTo>
                      <a:pt x="743" y="40"/>
                    </a:lnTo>
                    <a:lnTo>
                      <a:pt x="520" y="136"/>
                    </a:lnTo>
                    <a:lnTo>
                      <a:pt x="499" y="192"/>
                    </a:lnTo>
                    <a:lnTo>
                      <a:pt x="0" y="192"/>
                    </a:lnTo>
                    <a:lnTo>
                      <a:pt x="66" y="2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02">
                <a:extLst>
                  <a:ext uri="{FF2B5EF4-FFF2-40B4-BE49-F238E27FC236}">
                    <a16:creationId xmlns:a16="http://schemas.microsoft.com/office/drawing/2014/main" id="{68495B00-369F-4449-A03D-8CEA98B3F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491"/>
                <a:ext cx="789" cy="307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53" y="0"/>
                  </a:cxn>
                  <a:cxn ang="0">
                    <a:pos x="788" y="93"/>
                  </a:cxn>
                  <a:cxn ang="0">
                    <a:pos x="701" y="186"/>
                  </a:cxn>
                  <a:cxn ang="0">
                    <a:pos x="577" y="225"/>
                  </a:cxn>
                  <a:cxn ang="0">
                    <a:pos x="527" y="306"/>
                  </a:cxn>
                  <a:cxn ang="0">
                    <a:pos x="405" y="173"/>
                  </a:cxn>
                  <a:cxn ang="0">
                    <a:pos x="308" y="173"/>
                  </a:cxn>
                  <a:cxn ang="0">
                    <a:pos x="291" y="147"/>
                  </a:cxn>
                  <a:cxn ang="0">
                    <a:pos x="160" y="147"/>
                  </a:cxn>
                  <a:cxn ang="0">
                    <a:pos x="111" y="191"/>
                  </a:cxn>
                  <a:cxn ang="0">
                    <a:pos x="0" y="191"/>
                  </a:cxn>
                  <a:cxn ang="0">
                    <a:pos x="21" y="135"/>
                  </a:cxn>
                  <a:cxn ang="0">
                    <a:pos x="244" y="43"/>
                  </a:cxn>
                  <a:cxn ang="0">
                    <a:pos x="254" y="0"/>
                  </a:cxn>
                </a:cxnLst>
                <a:rect l="0" t="0" r="r" b="b"/>
                <a:pathLst>
                  <a:path w="789" h="307">
                    <a:moveTo>
                      <a:pt x="254" y="0"/>
                    </a:moveTo>
                    <a:lnTo>
                      <a:pt x="753" y="0"/>
                    </a:lnTo>
                    <a:lnTo>
                      <a:pt x="788" y="93"/>
                    </a:lnTo>
                    <a:lnTo>
                      <a:pt x="701" y="186"/>
                    </a:lnTo>
                    <a:lnTo>
                      <a:pt x="577" y="225"/>
                    </a:lnTo>
                    <a:lnTo>
                      <a:pt x="527" y="306"/>
                    </a:lnTo>
                    <a:lnTo>
                      <a:pt x="405" y="173"/>
                    </a:lnTo>
                    <a:lnTo>
                      <a:pt x="308" y="173"/>
                    </a:lnTo>
                    <a:lnTo>
                      <a:pt x="291" y="147"/>
                    </a:lnTo>
                    <a:lnTo>
                      <a:pt x="160" y="147"/>
                    </a:lnTo>
                    <a:lnTo>
                      <a:pt x="111" y="191"/>
                    </a:lnTo>
                    <a:lnTo>
                      <a:pt x="0" y="191"/>
                    </a:lnTo>
                    <a:lnTo>
                      <a:pt x="21" y="135"/>
                    </a:lnTo>
                    <a:lnTo>
                      <a:pt x="244" y="43"/>
                    </a:lnTo>
                    <a:lnTo>
                      <a:pt x="254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03">
                <a:extLst>
                  <a:ext uri="{FF2B5EF4-FFF2-40B4-BE49-F238E27FC236}">
                    <a16:creationId xmlns:a16="http://schemas.microsoft.com/office/drawing/2014/main" id="{30C60CD5-FC82-4ACF-820F-7CD455DB4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639"/>
                <a:ext cx="430" cy="371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61" y="0"/>
                  </a:cxn>
                  <a:cxn ang="0">
                    <a:pos x="192" y="0"/>
                  </a:cxn>
                  <a:cxn ang="0">
                    <a:pos x="207" y="26"/>
                  </a:cxn>
                  <a:cxn ang="0">
                    <a:pos x="306" y="26"/>
                  </a:cxn>
                  <a:cxn ang="0">
                    <a:pos x="429" y="158"/>
                  </a:cxn>
                  <a:cxn ang="0">
                    <a:pos x="317" y="275"/>
                  </a:cxn>
                  <a:cxn ang="0">
                    <a:pos x="233" y="304"/>
                  </a:cxn>
                  <a:cxn ang="0">
                    <a:pos x="223" y="370"/>
                  </a:cxn>
                  <a:cxn ang="0">
                    <a:pos x="179" y="293"/>
                  </a:cxn>
                  <a:cxn ang="0">
                    <a:pos x="0" y="81"/>
                  </a:cxn>
                  <a:cxn ang="0">
                    <a:pos x="17" y="44"/>
                  </a:cxn>
                </a:cxnLst>
                <a:rect l="0" t="0" r="r" b="b"/>
                <a:pathLst>
                  <a:path w="430" h="371">
                    <a:moveTo>
                      <a:pt x="17" y="44"/>
                    </a:moveTo>
                    <a:lnTo>
                      <a:pt x="61" y="0"/>
                    </a:lnTo>
                    <a:lnTo>
                      <a:pt x="192" y="0"/>
                    </a:lnTo>
                    <a:lnTo>
                      <a:pt x="207" y="26"/>
                    </a:lnTo>
                    <a:lnTo>
                      <a:pt x="306" y="26"/>
                    </a:lnTo>
                    <a:lnTo>
                      <a:pt x="429" y="158"/>
                    </a:lnTo>
                    <a:lnTo>
                      <a:pt x="317" y="275"/>
                    </a:lnTo>
                    <a:lnTo>
                      <a:pt x="233" y="304"/>
                    </a:lnTo>
                    <a:lnTo>
                      <a:pt x="223" y="370"/>
                    </a:lnTo>
                    <a:lnTo>
                      <a:pt x="179" y="293"/>
                    </a:lnTo>
                    <a:lnTo>
                      <a:pt x="0" y="81"/>
                    </a:lnTo>
                    <a:lnTo>
                      <a:pt x="17" y="4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04">
                <a:extLst>
                  <a:ext uri="{FF2B5EF4-FFF2-40B4-BE49-F238E27FC236}">
                    <a16:creationId xmlns:a16="http://schemas.microsoft.com/office/drawing/2014/main" id="{73E15CB2-FABA-4446-8A4D-7EE6BC2DD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683"/>
                <a:ext cx="413" cy="4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6" y="0"/>
                  </a:cxn>
                  <a:cxn ang="0">
                    <a:pos x="189" y="36"/>
                  </a:cxn>
                  <a:cxn ang="0">
                    <a:pos x="368" y="249"/>
                  </a:cxn>
                  <a:cxn ang="0">
                    <a:pos x="412" y="325"/>
                  </a:cxn>
                  <a:cxn ang="0">
                    <a:pos x="358" y="464"/>
                  </a:cxn>
                  <a:cxn ang="0">
                    <a:pos x="73" y="464"/>
                  </a:cxn>
                  <a:cxn ang="0">
                    <a:pos x="44" y="406"/>
                  </a:cxn>
                  <a:cxn ang="0">
                    <a:pos x="30" y="332"/>
                  </a:cxn>
                  <a:cxn ang="0">
                    <a:pos x="57" y="292"/>
                  </a:cxn>
                  <a:cxn ang="0">
                    <a:pos x="0" y="0"/>
                  </a:cxn>
                </a:cxnLst>
                <a:rect l="0" t="0" r="r" b="b"/>
                <a:pathLst>
                  <a:path w="413" h="465">
                    <a:moveTo>
                      <a:pt x="0" y="0"/>
                    </a:moveTo>
                    <a:lnTo>
                      <a:pt x="206" y="0"/>
                    </a:lnTo>
                    <a:lnTo>
                      <a:pt x="189" y="36"/>
                    </a:lnTo>
                    <a:lnTo>
                      <a:pt x="368" y="249"/>
                    </a:lnTo>
                    <a:lnTo>
                      <a:pt x="412" y="325"/>
                    </a:lnTo>
                    <a:lnTo>
                      <a:pt x="358" y="464"/>
                    </a:lnTo>
                    <a:lnTo>
                      <a:pt x="73" y="464"/>
                    </a:lnTo>
                    <a:lnTo>
                      <a:pt x="44" y="406"/>
                    </a:lnTo>
                    <a:lnTo>
                      <a:pt x="30" y="332"/>
                    </a:lnTo>
                    <a:lnTo>
                      <a:pt x="57" y="29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05">
                <a:extLst>
                  <a:ext uri="{FF2B5EF4-FFF2-40B4-BE49-F238E27FC236}">
                    <a16:creationId xmlns:a16="http://schemas.microsoft.com/office/drawing/2014/main" id="{21B513FA-6E13-450A-BC53-51995A846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2682"/>
                <a:ext cx="335" cy="487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278" y="0"/>
                  </a:cxn>
                  <a:cxn ang="0">
                    <a:pos x="334" y="296"/>
                  </a:cxn>
                  <a:cxn ang="0">
                    <a:pos x="306" y="336"/>
                  </a:cxn>
                  <a:cxn ang="0">
                    <a:pos x="319" y="405"/>
                  </a:cxn>
                  <a:cxn ang="0">
                    <a:pos x="86" y="405"/>
                  </a:cxn>
                  <a:cxn ang="0">
                    <a:pos x="82" y="474"/>
                  </a:cxn>
                  <a:cxn ang="0">
                    <a:pos x="0" y="486"/>
                  </a:cxn>
                  <a:cxn ang="0">
                    <a:pos x="2" y="349"/>
                  </a:cxn>
                  <a:cxn ang="0">
                    <a:pos x="68" y="0"/>
                  </a:cxn>
                </a:cxnLst>
                <a:rect l="0" t="0" r="r" b="b"/>
                <a:pathLst>
                  <a:path w="335" h="487">
                    <a:moveTo>
                      <a:pt x="68" y="0"/>
                    </a:moveTo>
                    <a:lnTo>
                      <a:pt x="278" y="0"/>
                    </a:lnTo>
                    <a:lnTo>
                      <a:pt x="334" y="296"/>
                    </a:lnTo>
                    <a:lnTo>
                      <a:pt x="306" y="336"/>
                    </a:lnTo>
                    <a:lnTo>
                      <a:pt x="319" y="405"/>
                    </a:lnTo>
                    <a:lnTo>
                      <a:pt x="86" y="405"/>
                    </a:lnTo>
                    <a:lnTo>
                      <a:pt x="82" y="474"/>
                    </a:lnTo>
                    <a:lnTo>
                      <a:pt x="0" y="486"/>
                    </a:lnTo>
                    <a:lnTo>
                      <a:pt x="2" y="349"/>
                    </a:lnTo>
                    <a:lnTo>
                      <a:pt x="68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06">
                <a:extLst>
                  <a:ext uri="{FF2B5EF4-FFF2-40B4-BE49-F238E27FC236}">
                    <a16:creationId xmlns:a16="http://schemas.microsoft.com/office/drawing/2014/main" id="{1C80AEC5-F27F-4ACA-A84C-BE7D6F37F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682"/>
                <a:ext cx="299" cy="52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298" y="0"/>
                  </a:cxn>
                  <a:cxn ang="0">
                    <a:pos x="233" y="349"/>
                  </a:cxn>
                  <a:cxn ang="0">
                    <a:pos x="231" y="485"/>
                  </a:cxn>
                  <a:cxn ang="0">
                    <a:pos x="169" y="525"/>
                  </a:cxn>
                  <a:cxn ang="0">
                    <a:pos x="137" y="434"/>
                  </a:cxn>
                  <a:cxn ang="0">
                    <a:pos x="0" y="434"/>
                  </a:cxn>
                  <a:cxn ang="0">
                    <a:pos x="43" y="283"/>
                  </a:cxn>
                  <a:cxn ang="0">
                    <a:pos x="1" y="206"/>
                  </a:cxn>
                  <a:cxn ang="0">
                    <a:pos x="40" y="78"/>
                  </a:cxn>
                  <a:cxn ang="0">
                    <a:pos x="99" y="0"/>
                  </a:cxn>
                </a:cxnLst>
                <a:rect l="0" t="0" r="r" b="b"/>
                <a:pathLst>
                  <a:path w="299" h="526">
                    <a:moveTo>
                      <a:pt x="99" y="0"/>
                    </a:moveTo>
                    <a:lnTo>
                      <a:pt x="298" y="0"/>
                    </a:lnTo>
                    <a:lnTo>
                      <a:pt x="233" y="349"/>
                    </a:lnTo>
                    <a:lnTo>
                      <a:pt x="231" y="485"/>
                    </a:lnTo>
                    <a:lnTo>
                      <a:pt x="169" y="525"/>
                    </a:lnTo>
                    <a:lnTo>
                      <a:pt x="137" y="434"/>
                    </a:lnTo>
                    <a:lnTo>
                      <a:pt x="0" y="434"/>
                    </a:lnTo>
                    <a:lnTo>
                      <a:pt x="43" y="283"/>
                    </a:lnTo>
                    <a:lnTo>
                      <a:pt x="1" y="206"/>
                    </a:lnTo>
                    <a:lnTo>
                      <a:pt x="40" y="78"/>
                    </a:lnTo>
                    <a:lnTo>
                      <a:pt x="9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07">
                <a:extLst>
                  <a:ext uri="{FF2B5EF4-FFF2-40B4-BE49-F238E27FC236}">
                    <a16:creationId xmlns:a16="http://schemas.microsoft.com/office/drawing/2014/main" id="{3F55EE1C-F61F-47BD-A76A-9B9812BB3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3088"/>
                <a:ext cx="717" cy="6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7" y="0"/>
                  </a:cxn>
                  <a:cxn ang="0">
                    <a:pos x="268" y="62"/>
                  </a:cxn>
                  <a:cxn ang="0">
                    <a:pos x="554" y="62"/>
                  </a:cxn>
                  <a:cxn ang="0">
                    <a:pos x="562" y="118"/>
                  </a:cxn>
                  <a:cxn ang="0">
                    <a:pos x="663" y="299"/>
                  </a:cxn>
                  <a:cxn ang="0">
                    <a:pos x="702" y="431"/>
                  </a:cxn>
                  <a:cxn ang="0">
                    <a:pos x="716" y="523"/>
                  </a:cxn>
                  <a:cxn ang="0">
                    <a:pos x="616" y="618"/>
                  </a:cxn>
                  <a:cxn ang="0">
                    <a:pos x="533" y="626"/>
                  </a:cxn>
                  <a:cxn ang="0">
                    <a:pos x="510" y="434"/>
                  </a:cxn>
                  <a:cxn ang="0">
                    <a:pos x="483" y="437"/>
                  </a:cxn>
                  <a:cxn ang="0">
                    <a:pos x="402" y="321"/>
                  </a:cxn>
                  <a:cxn ang="0">
                    <a:pos x="420" y="227"/>
                  </a:cxn>
                  <a:cxn ang="0">
                    <a:pos x="329" y="123"/>
                  </a:cxn>
                  <a:cxn ang="0">
                    <a:pos x="209" y="153"/>
                  </a:cxn>
                  <a:cxn ang="0">
                    <a:pos x="116" y="70"/>
                  </a:cxn>
                  <a:cxn ang="0">
                    <a:pos x="0" y="68"/>
                  </a:cxn>
                  <a:cxn ang="0">
                    <a:pos x="2" y="0"/>
                  </a:cxn>
                </a:cxnLst>
                <a:rect l="0" t="0" r="r" b="b"/>
                <a:pathLst>
                  <a:path w="717" h="627">
                    <a:moveTo>
                      <a:pt x="2" y="0"/>
                    </a:moveTo>
                    <a:lnTo>
                      <a:pt x="237" y="0"/>
                    </a:lnTo>
                    <a:lnTo>
                      <a:pt x="268" y="62"/>
                    </a:lnTo>
                    <a:lnTo>
                      <a:pt x="554" y="62"/>
                    </a:lnTo>
                    <a:lnTo>
                      <a:pt x="562" y="118"/>
                    </a:lnTo>
                    <a:lnTo>
                      <a:pt x="663" y="299"/>
                    </a:lnTo>
                    <a:lnTo>
                      <a:pt x="702" y="431"/>
                    </a:lnTo>
                    <a:lnTo>
                      <a:pt x="716" y="523"/>
                    </a:lnTo>
                    <a:lnTo>
                      <a:pt x="616" y="618"/>
                    </a:lnTo>
                    <a:lnTo>
                      <a:pt x="533" y="626"/>
                    </a:lnTo>
                    <a:lnTo>
                      <a:pt x="510" y="434"/>
                    </a:lnTo>
                    <a:lnTo>
                      <a:pt x="483" y="437"/>
                    </a:lnTo>
                    <a:lnTo>
                      <a:pt x="402" y="321"/>
                    </a:lnTo>
                    <a:lnTo>
                      <a:pt x="420" y="227"/>
                    </a:lnTo>
                    <a:lnTo>
                      <a:pt x="329" y="123"/>
                    </a:lnTo>
                    <a:lnTo>
                      <a:pt x="209" y="153"/>
                    </a:lnTo>
                    <a:lnTo>
                      <a:pt x="116" y="70"/>
                    </a:lnTo>
                    <a:lnTo>
                      <a:pt x="0" y="68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08">
                <a:extLst>
                  <a:ext uri="{FF2B5EF4-FFF2-40B4-BE49-F238E27FC236}">
                    <a16:creationId xmlns:a16="http://schemas.microsoft.com/office/drawing/2014/main" id="{03FEADCB-9FE8-432F-9E25-0B6B5700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878"/>
                <a:ext cx="438" cy="4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37" y="0"/>
                  </a:cxn>
                  <a:cxn ang="0">
                    <a:pos x="278" y="80"/>
                  </a:cxn>
                  <a:cxn ang="0">
                    <a:pos x="234" y="232"/>
                  </a:cxn>
                  <a:cxn ang="0">
                    <a:pos x="372" y="232"/>
                  </a:cxn>
                  <a:cxn ang="0">
                    <a:pos x="404" y="326"/>
                  </a:cxn>
                  <a:cxn ang="0">
                    <a:pos x="437" y="422"/>
                  </a:cxn>
                  <a:cxn ang="0">
                    <a:pos x="251" y="411"/>
                  </a:cxn>
                  <a:cxn ang="0">
                    <a:pos x="30" y="327"/>
                  </a:cxn>
                  <a:cxn ang="0">
                    <a:pos x="56" y="261"/>
                  </a:cxn>
                  <a:cxn ang="0">
                    <a:pos x="0" y="128"/>
                  </a:cxn>
                  <a:cxn ang="0">
                    <a:pos x="3" y="0"/>
                  </a:cxn>
                </a:cxnLst>
                <a:rect l="0" t="0" r="r" b="b"/>
                <a:pathLst>
                  <a:path w="438" h="423">
                    <a:moveTo>
                      <a:pt x="3" y="0"/>
                    </a:moveTo>
                    <a:lnTo>
                      <a:pt x="237" y="0"/>
                    </a:lnTo>
                    <a:lnTo>
                      <a:pt x="278" y="80"/>
                    </a:lnTo>
                    <a:lnTo>
                      <a:pt x="234" y="232"/>
                    </a:lnTo>
                    <a:lnTo>
                      <a:pt x="372" y="232"/>
                    </a:lnTo>
                    <a:lnTo>
                      <a:pt x="404" y="326"/>
                    </a:lnTo>
                    <a:lnTo>
                      <a:pt x="437" y="422"/>
                    </a:lnTo>
                    <a:lnTo>
                      <a:pt x="251" y="411"/>
                    </a:lnTo>
                    <a:lnTo>
                      <a:pt x="30" y="327"/>
                    </a:lnTo>
                    <a:lnTo>
                      <a:pt x="56" y="261"/>
                    </a:lnTo>
                    <a:lnTo>
                      <a:pt x="0" y="128"/>
                    </a:lnTo>
                    <a:lnTo>
                      <a:pt x="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09">
                <a:extLst>
                  <a:ext uri="{FF2B5EF4-FFF2-40B4-BE49-F238E27FC236}">
                    <a16:creationId xmlns:a16="http://schemas.microsoft.com/office/drawing/2014/main" id="{5EAC380B-A90A-4129-8F87-D18F48B0F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2432"/>
                <a:ext cx="755" cy="3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3" y="0"/>
                  </a:cxn>
                  <a:cxn ang="0">
                    <a:pos x="743" y="70"/>
                  </a:cxn>
                  <a:cxn ang="0">
                    <a:pos x="754" y="149"/>
                  </a:cxn>
                  <a:cxn ang="0">
                    <a:pos x="754" y="389"/>
                  </a:cxn>
                  <a:cxn ang="0">
                    <a:pos x="629" y="357"/>
                  </a:cxn>
                  <a:cxn ang="0">
                    <a:pos x="574" y="367"/>
                  </a:cxn>
                  <a:cxn ang="0">
                    <a:pos x="258" y="302"/>
                  </a:cxn>
                  <a:cxn ang="0">
                    <a:pos x="258" y="114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755" h="390">
                    <a:moveTo>
                      <a:pt x="0" y="0"/>
                    </a:moveTo>
                    <a:lnTo>
                      <a:pt x="723" y="0"/>
                    </a:lnTo>
                    <a:lnTo>
                      <a:pt x="743" y="70"/>
                    </a:lnTo>
                    <a:lnTo>
                      <a:pt x="754" y="149"/>
                    </a:lnTo>
                    <a:lnTo>
                      <a:pt x="754" y="389"/>
                    </a:lnTo>
                    <a:lnTo>
                      <a:pt x="629" y="357"/>
                    </a:lnTo>
                    <a:lnTo>
                      <a:pt x="574" y="367"/>
                    </a:lnTo>
                    <a:lnTo>
                      <a:pt x="258" y="302"/>
                    </a:lnTo>
                    <a:lnTo>
                      <a:pt x="258" y="114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0">
                <a:extLst>
                  <a:ext uri="{FF2B5EF4-FFF2-40B4-BE49-F238E27FC236}">
                    <a16:creationId xmlns:a16="http://schemas.microsoft.com/office/drawing/2014/main" id="{43E13266-EE5D-449A-AD5A-641BB74E5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545"/>
                <a:ext cx="1187" cy="1051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589" y="0"/>
                  </a:cxn>
                  <a:cxn ang="0">
                    <a:pos x="589" y="187"/>
                  </a:cxn>
                  <a:cxn ang="0">
                    <a:pos x="906" y="254"/>
                  </a:cxn>
                  <a:cxn ang="0">
                    <a:pos x="958" y="246"/>
                  </a:cxn>
                  <a:cxn ang="0">
                    <a:pos x="1086" y="276"/>
                  </a:cxn>
                  <a:cxn ang="0">
                    <a:pos x="1130" y="284"/>
                  </a:cxn>
                  <a:cxn ang="0">
                    <a:pos x="1128" y="471"/>
                  </a:cxn>
                  <a:cxn ang="0">
                    <a:pos x="1186" y="602"/>
                  </a:cxn>
                  <a:cxn ang="0">
                    <a:pos x="1151" y="666"/>
                  </a:cxn>
                  <a:cxn ang="0">
                    <a:pos x="1045" y="693"/>
                  </a:cxn>
                  <a:cxn ang="0">
                    <a:pos x="879" y="828"/>
                  </a:cxn>
                  <a:cxn ang="0">
                    <a:pos x="839" y="934"/>
                  </a:cxn>
                  <a:cxn ang="0">
                    <a:pos x="860" y="1050"/>
                  </a:cxn>
                  <a:cxn ang="0">
                    <a:pos x="647" y="972"/>
                  </a:cxn>
                  <a:cxn ang="0">
                    <a:pos x="510" y="742"/>
                  </a:cxn>
                  <a:cxn ang="0">
                    <a:pos x="401" y="708"/>
                  </a:cxn>
                  <a:cxn ang="0">
                    <a:pos x="341" y="771"/>
                  </a:cxn>
                  <a:cxn ang="0">
                    <a:pos x="256" y="721"/>
                  </a:cxn>
                  <a:cxn ang="0">
                    <a:pos x="177" y="578"/>
                  </a:cxn>
                  <a:cxn ang="0">
                    <a:pos x="0" y="430"/>
                  </a:cxn>
                  <a:cxn ang="0">
                    <a:pos x="330" y="430"/>
                  </a:cxn>
                  <a:cxn ang="0">
                    <a:pos x="330" y="0"/>
                  </a:cxn>
                </a:cxnLst>
                <a:rect l="0" t="0" r="r" b="b"/>
                <a:pathLst>
                  <a:path w="1187" h="1051">
                    <a:moveTo>
                      <a:pt x="330" y="0"/>
                    </a:moveTo>
                    <a:lnTo>
                      <a:pt x="589" y="0"/>
                    </a:lnTo>
                    <a:lnTo>
                      <a:pt x="589" y="187"/>
                    </a:lnTo>
                    <a:lnTo>
                      <a:pt x="906" y="254"/>
                    </a:lnTo>
                    <a:lnTo>
                      <a:pt x="958" y="246"/>
                    </a:lnTo>
                    <a:lnTo>
                      <a:pt x="1086" y="276"/>
                    </a:lnTo>
                    <a:lnTo>
                      <a:pt x="1130" y="284"/>
                    </a:lnTo>
                    <a:lnTo>
                      <a:pt x="1128" y="471"/>
                    </a:lnTo>
                    <a:lnTo>
                      <a:pt x="1186" y="602"/>
                    </a:lnTo>
                    <a:lnTo>
                      <a:pt x="1151" y="666"/>
                    </a:lnTo>
                    <a:lnTo>
                      <a:pt x="1045" y="693"/>
                    </a:lnTo>
                    <a:lnTo>
                      <a:pt x="879" y="828"/>
                    </a:lnTo>
                    <a:lnTo>
                      <a:pt x="839" y="934"/>
                    </a:lnTo>
                    <a:lnTo>
                      <a:pt x="860" y="1050"/>
                    </a:lnTo>
                    <a:lnTo>
                      <a:pt x="647" y="972"/>
                    </a:lnTo>
                    <a:lnTo>
                      <a:pt x="510" y="742"/>
                    </a:lnTo>
                    <a:lnTo>
                      <a:pt x="401" y="708"/>
                    </a:lnTo>
                    <a:lnTo>
                      <a:pt x="341" y="771"/>
                    </a:lnTo>
                    <a:lnTo>
                      <a:pt x="256" y="721"/>
                    </a:lnTo>
                    <a:lnTo>
                      <a:pt x="177" y="578"/>
                    </a:lnTo>
                    <a:lnTo>
                      <a:pt x="0" y="430"/>
                    </a:lnTo>
                    <a:lnTo>
                      <a:pt x="330" y="430"/>
                    </a:lnTo>
                    <a:lnTo>
                      <a:pt x="33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1">
                <a:extLst>
                  <a:ext uri="{FF2B5EF4-FFF2-40B4-BE49-F238E27FC236}">
                    <a16:creationId xmlns:a16="http://schemas.microsoft.com/office/drawing/2014/main" id="{C09C750C-60A1-4028-A143-B143E9C4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879"/>
                <a:ext cx="437" cy="559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436" y="106"/>
                  </a:cxn>
                  <a:cxn ang="0">
                    <a:pos x="436" y="558"/>
                  </a:cxn>
                  <a:cxn ang="0">
                    <a:pos x="0" y="558"/>
                  </a:cxn>
                  <a:cxn ang="0">
                    <a:pos x="0" y="0"/>
                  </a:cxn>
                  <a:cxn ang="0">
                    <a:pos x="256" y="0"/>
                  </a:cxn>
                  <a:cxn ang="0">
                    <a:pos x="256" y="106"/>
                  </a:cxn>
                </a:cxnLst>
                <a:rect l="0" t="0" r="r" b="b"/>
                <a:pathLst>
                  <a:path w="437" h="559">
                    <a:moveTo>
                      <a:pt x="256" y="106"/>
                    </a:moveTo>
                    <a:lnTo>
                      <a:pt x="436" y="106"/>
                    </a:lnTo>
                    <a:lnTo>
                      <a:pt x="436" y="558"/>
                    </a:lnTo>
                    <a:lnTo>
                      <a:pt x="0" y="558"/>
                    </a:lnTo>
                    <a:lnTo>
                      <a:pt x="0" y="0"/>
                    </a:lnTo>
                    <a:lnTo>
                      <a:pt x="256" y="0"/>
                    </a:lnTo>
                    <a:lnTo>
                      <a:pt x="256" y="106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2">
                <a:extLst>
                  <a:ext uri="{FF2B5EF4-FFF2-40B4-BE49-F238E27FC236}">
                    <a16:creationId xmlns:a16="http://schemas.microsoft.com/office/drawing/2014/main" id="{2B67EAFA-90ED-4704-80B9-69E0A2B66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1056"/>
                <a:ext cx="629" cy="391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64" y="115"/>
                  </a:cxn>
                  <a:cxn ang="0">
                    <a:pos x="151" y="141"/>
                  </a:cxn>
                  <a:cxn ang="0">
                    <a:pos x="0" y="118"/>
                  </a:cxn>
                  <a:cxn ang="0">
                    <a:pos x="47" y="323"/>
                  </a:cxn>
                  <a:cxn ang="0">
                    <a:pos x="118" y="328"/>
                  </a:cxn>
                  <a:cxn ang="0">
                    <a:pos x="132" y="390"/>
                  </a:cxn>
                  <a:cxn ang="0">
                    <a:pos x="419" y="333"/>
                  </a:cxn>
                  <a:cxn ang="0">
                    <a:pos x="628" y="333"/>
                  </a:cxn>
                  <a:cxn ang="0">
                    <a:pos x="628" y="2"/>
                  </a:cxn>
                  <a:cxn ang="0">
                    <a:pos x="140" y="0"/>
                  </a:cxn>
                </a:cxnLst>
                <a:rect l="0" t="0" r="r" b="b"/>
                <a:pathLst>
                  <a:path w="629" h="391">
                    <a:moveTo>
                      <a:pt x="140" y="0"/>
                    </a:moveTo>
                    <a:lnTo>
                      <a:pt x="164" y="115"/>
                    </a:lnTo>
                    <a:lnTo>
                      <a:pt x="151" y="141"/>
                    </a:lnTo>
                    <a:lnTo>
                      <a:pt x="0" y="118"/>
                    </a:lnTo>
                    <a:lnTo>
                      <a:pt x="47" y="323"/>
                    </a:lnTo>
                    <a:lnTo>
                      <a:pt x="118" y="328"/>
                    </a:lnTo>
                    <a:lnTo>
                      <a:pt x="132" y="390"/>
                    </a:lnTo>
                    <a:lnTo>
                      <a:pt x="419" y="333"/>
                    </a:lnTo>
                    <a:lnTo>
                      <a:pt x="628" y="333"/>
                    </a:lnTo>
                    <a:lnTo>
                      <a:pt x="628" y="2"/>
                    </a:lnTo>
                    <a:lnTo>
                      <a:pt x="14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3">
                <a:extLst>
                  <a:ext uri="{FF2B5EF4-FFF2-40B4-BE49-F238E27FC236}">
                    <a16:creationId xmlns:a16="http://schemas.microsoft.com/office/drawing/2014/main" id="{693815ED-A62C-4961-B07A-6C8A8160F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" y="1379"/>
                <a:ext cx="657" cy="49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15" y="2"/>
                  </a:cxn>
                  <a:cxn ang="0">
                    <a:pos x="132" y="66"/>
                  </a:cxn>
                  <a:cxn ang="0">
                    <a:pos x="410" y="10"/>
                  </a:cxn>
                  <a:cxn ang="0">
                    <a:pos x="624" y="10"/>
                  </a:cxn>
                  <a:cxn ang="0">
                    <a:pos x="656" y="61"/>
                  </a:cxn>
                  <a:cxn ang="0">
                    <a:pos x="611" y="249"/>
                  </a:cxn>
                  <a:cxn ang="0">
                    <a:pos x="640" y="256"/>
                  </a:cxn>
                  <a:cxn ang="0">
                    <a:pos x="640" y="498"/>
                  </a:cxn>
                  <a:cxn ang="0">
                    <a:pos x="18" y="498"/>
                  </a:cxn>
                  <a:cxn ang="0">
                    <a:pos x="0" y="390"/>
                  </a:cxn>
                  <a:cxn ang="0">
                    <a:pos x="41" y="0"/>
                  </a:cxn>
                </a:cxnLst>
                <a:rect l="0" t="0" r="r" b="b"/>
                <a:pathLst>
                  <a:path w="657" h="499">
                    <a:moveTo>
                      <a:pt x="41" y="0"/>
                    </a:moveTo>
                    <a:lnTo>
                      <a:pt x="115" y="2"/>
                    </a:lnTo>
                    <a:lnTo>
                      <a:pt x="132" y="66"/>
                    </a:lnTo>
                    <a:lnTo>
                      <a:pt x="410" y="10"/>
                    </a:lnTo>
                    <a:lnTo>
                      <a:pt x="624" y="10"/>
                    </a:lnTo>
                    <a:lnTo>
                      <a:pt x="656" y="61"/>
                    </a:lnTo>
                    <a:lnTo>
                      <a:pt x="611" y="249"/>
                    </a:lnTo>
                    <a:lnTo>
                      <a:pt x="640" y="256"/>
                    </a:lnTo>
                    <a:lnTo>
                      <a:pt x="640" y="498"/>
                    </a:lnTo>
                    <a:lnTo>
                      <a:pt x="18" y="498"/>
                    </a:lnTo>
                    <a:lnTo>
                      <a:pt x="0" y="390"/>
                    </a:lnTo>
                    <a:lnTo>
                      <a:pt x="4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">
                <a:extLst>
                  <a:ext uri="{FF2B5EF4-FFF2-40B4-BE49-F238E27FC236}">
                    <a16:creationId xmlns:a16="http://schemas.microsoft.com/office/drawing/2014/main" id="{FB1B3C60-DA5E-4FC5-9EA8-771D1045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056"/>
                <a:ext cx="538" cy="8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0" y="0"/>
                  </a:cxn>
                  <a:cxn ang="0">
                    <a:pos x="110" y="136"/>
                  </a:cxn>
                  <a:cxn ang="0">
                    <a:pos x="267" y="304"/>
                  </a:cxn>
                  <a:cxn ang="0">
                    <a:pos x="235" y="379"/>
                  </a:cxn>
                  <a:cxn ang="0">
                    <a:pos x="248" y="413"/>
                  </a:cxn>
                  <a:cxn ang="0">
                    <a:pos x="307" y="392"/>
                  </a:cxn>
                  <a:cxn ang="0">
                    <a:pos x="391" y="540"/>
                  </a:cxn>
                  <a:cxn ang="0">
                    <a:pos x="537" y="497"/>
                  </a:cxn>
                  <a:cxn ang="0">
                    <a:pos x="537" y="821"/>
                  </a:cxn>
                  <a:cxn ang="0">
                    <a:pos x="275" y="821"/>
                  </a:cxn>
                  <a:cxn ang="0">
                    <a:pos x="31" y="821"/>
                  </a:cxn>
                  <a:cxn ang="0">
                    <a:pos x="31" y="579"/>
                  </a:cxn>
                  <a:cxn ang="0">
                    <a:pos x="0" y="574"/>
                  </a:cxn>
                  <a:cxn ang="0">
                    <a:pos x="47" y="386"/>
                  </a:cxn>
                  <a:cxn ang="0">
                    <a:pos x="15" y="330"/>
                  </a:cxn>
                  <a:cxn ang="0">
                    <a:pos x="15" y="0"/>
                  </a:cxn>
                </a:cxnLst>
                <a:rect l="0" t="0" r="r" b="b"/>
                <a:pathLst>
                  <a:path w="538" h="822">
                    <a:moveTo>
                      <a:pt x="15" y="0"/>
                    </a:moveTo>
                    <a:lnTo>
                      <a:pt x="110" y="0"/>
                    </a:lnTo>
                    <a:lnTo>
                      <a:pt x="110" y="136"/>
                    </a:lnTo>
                    <a:lnTo>
                      <a:pt x="267" y="304"/>
                    </a:lnTo>
                    <a:lnTo>
                      <a:pt x="235" y="379"/>
                    </a:lnTo>
                    <a:lnTo>
                      <a:pt x="248" y="413"/>
                    </a:lnTo>
                    <a:lnTo>
                      <a:pt x="307" y="392"/>
                    </a:lnTo>
                    <a:lnTo>
                      <a:pt x="391" y="540"/>
                    </a:lnTo>
                    <a:lnTo>
                      <a:pt x="537" y="497"/>
                    </a:lnTo>
                    <a:lnTo>
                      <a:pt x="537" y="821"/>
                    </a:lnTo>
                    <a:lnTo>
                      <a:pt x="275" y="821"/>
                    </a:lnTo>
                    <a:lnTo>
                      <a:pt x="31" y="821"/>
                    </a:lnTo>
                    <a:lnTo>
                      <a:pt x="31" y="579"/>
                    </a:lnTo>
                    <a:lnTo>
                      <a:pt x="0" y="574"/>
                    </a:lnTo>
                    <a:lnTo>
                      <a:pt x="47" y="386"/>
                    </a:lnTo>
                    <a:lnTo>
                      <a:pt x="15" y="330"/>
                    </a:lnTo>
                    <a:lnTo>
                      <a:pt x="15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5">
                <a:extLst>
                  <a:ext uri="{FF2B5EF4-FFF2-40B4-BE49-F238E27FC236}">
                    <a16:creationId xmlns:a16="http://schemas.microsoft.com/office/drawing/2014/main" id="{57F5ED51-A714-43C2-8D9A-D82CDE2A9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" y="1879"/>
                <a:ext cx="507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6" y="0"/>
                  </a:cxn>
                  <a:cxn ang="0">
                    <a:pos x="506" y="555"/>
                  </a:cxn>
                  <a:cxn ang="0">
                    <a:pos x="506" y="678"/>
                  </a:cxn>
                  <a:cxn ang="0">
                    <a:pos x="449" y="665"/>
                  </a:cxn>
                  <a:cxn ang="0">
                    <a:pos x="475" y="815"/>
                  </a:cxn>
                  <a:cxn ang="0">
                    <a:pos x="0" y="343"/>
                  </a:cxn>
                  <a:cxn ang="0">
                    <a:pos x="0" y="0"/>
                  </a:cxn>
                </a:cxnLst>
                <a:rect l="0" t="0" r="r" b="b"/>
                <a:pathLst>
                  <a:path w="507" h="816">
                    <a:moveTo>
                      <a:pt x="0" y="0"/>
                    </a:moveTo>
                    <a:lnTo>
                      <a:pt x="506" y="0"/>
                    </a:lnTo>
                    <a:lnTo>
                      <a:pt x="506" y="555"/>
                    </a:lnTo>
                    <a:lnTo>
                      <a:pt x="506" y="678"/>
                    </a:lnTo>
                    <a:lnTo>
                      <a:pt x="449" y="665"/>
                    </a:lnTo>
                    <a:lnTo>
                      <a:pt x="475" y="815"/>
                    </a:lnTo>
                    <a:lnTo>
                      <a:pt x="0" y="343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6">
                <a:extLst>
                  <a:ext uri="{FF2B5EF4-FFF2-40B4-BE49-F238E27FC236}">
                    <a16:creationId xmlns:a16="http://schemas.microsoft.com/office/drawing/2014/main" id="{EE2D92ED-6F58-401A-B731-61CDA9C06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2437"/>
                <a:ext cx="496" cy="63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5" y="0"/>
                  </a:cxn>
                  <a:cxn ang="0">
                    <a:pos x="495" y="631"/>
                  </a:cxn>
                  <a:cxn ang="0">
                    <a:pos x="341" y="631"/>
                  </a:cxn>
                  <a:cxn ang="0">
                    <a:pos x="48" y="491"/>
                  </a:cxn>
                  <a:cxn ang="0">
                    <a:pos x="48" y="447"/>
                  </a:cxn>
                  <a:cxn ang="0">
                    <a:pos x="66" y="312"/>
                  </a:cxn>
                  <a:cxn ang="0">
                    <a:pos x="21" y="249"/>
                  </a:cxn>
                  <a:cxn ang="0">
                    <a:pos x="0" y="107"/>
                  </a:cxn>
                  <a:cxn ang="0">
                    <a:pos x="53" y="120"/>
                  </a:cxn>
                  <a:cxn ang="0">
                    <a:pos x="53" y="0"/>
                  </a:cxn>
                </a:cxnLst>
                <a:rect l="0" t="0" r="r" b="b"/>
                <a:pathLst>
                  <a:path w="496" h="632">
                    <a:moveTo>
                      <a:pt x="53" y="0"/>
                    </a:moveTo>
                    <a:lnTo>
                      <a:pt x="495" y="0"/>
                    </a:lnTo>
                    <a:lnTo>
                      <a:pt x="495" y="631"/>
                    </a:lnTo>
                    <a:lnTo>
                      <a:pt x="341" y="631"/>
                    </a:lnTo>
                    <a:lnTo>
                      <a:pt x="48" y="491"/>
                    </a:lnTo>
                    <a:lnTo>
                      <a:pt x="48" y="447"/>
                    </a:lnTo>
                    <a:lnTo>
                      <a:pt x="66" y="312"/>
                    </a:lnTo>
                    <a:lnTo>
                      <a:pt x="21" y="249"/>
                    </a:lnTo>
                    <a:lnTo>
                      <a:pt x="0" y="107"/>
                    </a:lnTo>
                    <a:lnTo>
                      <a:pt x="53" y="120"/>
                    </a:lnTo>
                    <a:lnTo>
                      <a:pt x="5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7">
                <a:extLst>
                  <a:ext uri="{FF2B5EF4-FFF2-40B4-BE49-F238E27FC236}">
                    <a16:creationId xmlns:a16="http://schemas.microsoft.com/office/drawing/2014/main" id="{9049A98F-B897-4BDD-9DAD-A1F50528B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876"/>
                <a:ext cx="908" cy="10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89" y="0"/>
                  </a:cxn>
                  <a:cxn ang="0">
                    <a:pos x="389" y="344"/>
                  </a:cxn>
                  <a:cxn ang="0">
                    <a:pos x="864" y="817"/>
                  </a:cxn>
                  <a:cxn ang="0">
                    <a:pos x="907" y="873"/>
                  </a:cxn>
                  <a:cxn ang="0">
                    <a:pos x="885" y="1011"/>
                  </a:cxn>
                  <a:cxn ang="0">
                    <a:pos x="648" y="1011"/>
                  </a:cxn>
                  <a:cxn ang="0">
                    <a:pos x="437" y="840"/>
                  </a:cxn>
                  <a:cxn ang="0">
                    <a:pos x="362" y="840"/>
                  </a:cxn>
                  <a:cxn ang="0">
                    <a:pos x="183" y="523"/>
                  </a:cxn>
                  <a:cxn ang="0">
                    <a:pos x="57" y="328"/>
                  </a:cxn>
                  <a:cxn ang="0">
                    <a:pos x="73" y="253"/>
                  </a:cxn>
                  <a:cxn ang="0">
                    <a:pos x="0" y="154"/>
                  </a:cxn>
                  <a:cxn ang="0">
                    <a:pos x="21" y="0"/>
                  </a:cxn>
                </a:cxnLst>
                <a:rect l="0" t="0" r="r" b="b"/>
                <a:pathLst>
                  <a:path w="908" h="1012">
                    <a:moveTo>
                      <a:pt x="21" y="0"/>
                    </a:moveTo>
                    <a:lnTo>
                      <a:pt x="389" y="0"/>
                    </a:lnTo>
                    <a:lnTo>
                      <a:pt x="389" y="344"/>
                    </a:lnTo>
                    <a:lnTo>
                      <a:pt x="864" y="817"/>
                    </a:lnTo>
                    <a:lnTo>
                      <a:pt x="907" y="873"/>
                    </a:lnTo>
                    <a:lnTo>
                      <a:pt x="885" y="1011"/>
                    </a:lnTo>
                    <a:lnTo>
                      <a:pt x="648" y="1011"/>
                    </a:lnTo>
                    <a:lnTo>
                      <a:pt x="437" y="840"/>
                    </a:lnTo>
                    <a:lnTo>
                      <a:pt x="362" y="840"/>
                    </a:lnTo>
                    <a:lnTo>
                      <a:pt x="183" y="523"/>
                    </a:lnTo>
                    <a:lnTo>
                      <a:pt x="57" y="328"/>
                    </a:lnTo>
                    <a:lnTo>
                      <a:pt x="73" y="253"/>
                    </a:lnTo>
                    <a:lnTo>
                      <a:pt x="0" y="154"/>
                    </a:lnTo>
                    <a:lnTo>
                      <a:pt x="2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F7690AA-4351-4616-9753-B67FFAB69B61}"/>
                </a:ext>
              </a:extLst>
            </p:cNvPr>
            <p:cNvGrpSpPr/>
            <p:nvPr/>
          </p:nvGrpSpPr>
          <p:grpSpPr>
            <a:xfrm>
              <a:off x="8012539" y="1398281"/>
              <a:ext cx="632711" cy="443976"/>
              <a:chOff x="1175856" y="3578211"/>
              <a:chExt cx="1341120" cy="941070"/>
            </a:xfrm>
            <a:grpFill/>
            <a:effectLst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BF95DB2-3E9F-4DAA-B931-D53D37193085}"/>
                  </a:ext>
                </a:extLst>
              </p:cNvPr>
              <p:cNvSpPr/>
              <p:nvPr/>
            </p:nvSpPr>
            <p:spPr>
              <a:xfrm>
                <a:off x="2189316" y="4145901"/>
                <a:ext cx="327660" cy="373380"/>
              </a:xfrm>
              <a:custGeom>
                <a:avLst/>
                <a:gdLst>
                  <a:gd name="connsiteX0" fmla="*/ 45720 w 327660"/>
                  <a:gd name="connsiteY0" fmla="*/ 0 h 373380"/>
                  <a:gd name="connsiteX1" fmla="*/ 201930 w 327660"/>
                  <a:gd name="connsiteY1" fmla="*/ 60960 h 373380"/>
                  <a:gd name="connsiteX2" fmla="*/ 327660 w 327660"/>
                  <a:gd name="connsiteY2" fmla="*/ 217170 h 373380"/>
                  <a:gd name="connsiteX3" fmla="*/ 262890 w 327660"/>
                  <a:gd name="connsiteY3" fmla="*/ 281940 h 373380"/>
                  <a:gd name="connsiteX4" fmla="*/ 213360 w 327660"/>
                  <a:gd name="connsiteY4" fmla="*/ 274320 h 373380"/>
                  <a:gd name="connsiteX5" fmla="*/ 137160 w 327660"/>
                  <a:gd name="connsiteY5" fmla="*/ 339090 h 373380"/>
                  <a:gd name="connsiteX6" fmla="*/ 125730 w 327660"/>
                  <a:gd name="connsiteY6" fmla="*/ 373380 h 373380"/>
                  <a:gd name="connsiteX7" fmla="*/ 34290 w 327660"/>
                  <a:gd name="connsiteY7" fmla="*/ 346710 h 373380"/>
                  <a:gd name="connsiteX8" fmla="*/ 45720 w 327660"/>
                  <a:gd name="connsiteY8" fmla="*/ 243840 h 373380"/>
                  <a:gd name="connsiteX9" fmla="*/ 0 w 327660"/>
                  <a:gd name="connsiteY9" fmla="*/ 137160 h 373380"/>
                  <a:gd name="connsiteX10" fmla="*/ 68580 w 327660"/>
                  <a:gd name="connsiteY10" fmla="*/ 83820 h 373380"/>
                  <a:gd name="connsiteX11" fmla="*/ 45720 w 327660"/>
                  <a:gd name="connsiteY11" fmla="*/ 0 h 37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660" h="373380">
                    <a:moveTo>
                      <a:pt x="45720" y="0"/>
                    </a:moveTo>
                    <a:lnTo>
                      <a:pt x="201930" y="60960"/>
                    </a:lnTo>
                    <a:lnTo>
                      <a:pt x="327660" y="217170"/>
                    </a:lnTo>
                    <a:lnTo>
                      <a:pt x="262890" y="281940"/>
                    </a:lnTo>
                    <a:lnTo>
                      <a:pt x="213360" y="274320"/>
                    </a:lnTo>
                    <a:lnTo>
                      <a:pt x="137160" y="339090"/>
                    </a:lnTo>
                    <a:lnTo>
                      <a:pt x="125730" y="373380"/>
                    </a:lnTo>
                    <a:lnTo>
                      <a:pt x="34290" y="346710"/>
                    </a:lnTo>
                    <a:lnTo>
                      <a:pt x="45720" y="243840"/>
                    </a:lnTo>
                    <a:lnTo>
                      <a:pt x="0" y="137160"/>
                    </a:lnTo>
                    <a:lnTo>
                      <a:pt x="68580" y="83820"/>
                    </a:lnTo>
                    <a:lnTo>
                      <a:pt x="457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55D1D74-9543-4D7A-ABB1-ED271A8CFC99}"/>
                  </a:ext>
                </a:extLst>
              </p:cNvPr>
              <p:cNvSpPr/>
              <p:nvPr/>
            </p:nvSpPr>
            <p:spPr>
              <a:xfrm>
                <a:off x="2012151" y="3932541"/>
                <a:ext cx="184785" cy="121920"/>
              </a:xfrm>
              <a:custGeom>
                <a:avLst/>
                <a:gdLst>
                  <a:gd name="connsiteX0" fmla="*/ 87630 w 184785"/>
                  <a:gd name="connsiteY0" fmla="*/ 121920 h 121920"/>
                  <a:gd name="connsiteX1" fmla="*/ 184785 w 184785"/>
                  <a:gd name="connsiteY1" fmla="*/ 80010 h 121920"/>
                  <a:gd name="connsiteX2" fmla="*/ 118110 w 184785"/>
                  <a:gd name="connsiteY2" fmla="*/ 17145 h 121920"/>
                  <a:gd name="connsiteX3" fmla="*/ 68580 w 184785"/>
                  <a:gd name="connsiteY3" fmla="*/ 26670 h 121920"/>
                  <a:gd name="connsiteX4" fmla="*/ 24765 w 184785"/>
                  <a:gd name="connsiteY4" fmla="*/ 0 h 121920"/>
                  <a:gd name="connsiteX5" fmla="*/ 0 w 184785"/>
                  <a:gd name="connsiteY5" fmla="*/ 11430 h 121920"/>
                  <a:gd name="connsiteX6" fmla="*/ 87630 w 184785"/>
                  <a:gd name="connsiteY6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85" h="121920">
                    <a:moveTo>
                      <a:pt x="87630" y="121920"/>
                    </a:moveTo>
                    <a:lnTo>
                      <a:pt x="184785" y="80010"/>
                    </a:lnTo>
                    <a:lnTo>
                      <a:pt x="118110" y="17145"/>
                    </a:lnTo>
                    <a:lnTo>
                      <a:pt x="68580" y="26670"/>
                    </a:lnTo>
                    <a:lnTo>
                      <a:pt x="24765" y="0"/>
                    </a:lnTo>
                    <a:lnTo>
                      <a:pt x="0" y="11430"/>
                    </a:lnTo>
                    <a:lnTo>
                      <a:pt x="87630" y="1219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CFEE057-267E-4DAA-A6A8-E85BCF335CA8}"/>
                  </a:ext>
                </a:extLst>
              </p:cNvPr>
              <p:cNvSpPr/>
              <p:nvPr/>
            </p:nvSpPr>
            <p:spPr>
              <a:xfrm>
                <a:off x="1911186" y="3953496"/>
                <a:ext cx="76200" cy="68580"/>
              </a:xfrm>
              <a:custGeom>
                <a:avLst/>
                <a:gdLst>
                  <a:gd name="connsiteX0" fmla="*/ 0 w 76200"/>
                  <a:gd name="connsiteY0" fmla="*/ 0 h 68580"/>
                  <a:gd name="connsiteX1" fmla="*/ 62865 w 76200"/>
                  <a:gd name="connsiteY1" fmla="*/ 19050 h 68580"/>
                  <a:gd name="connsiteX2" fmla="*/ 76200 w 76200"/>
                  <a:gd name="connsiteY2" fmla="*/ 45720 h 68580"/>
                  <a:gd name="connsiteX3" fmla="*/ 34290 w 76200"/>
                  <a:gd name="connsiteY3" fmla="*/ 68580 h 68580"/>
                  <a:gd name="connsiteX4" fmla="*/ 0 w 76200"/>
                  <a:gd name="connsiteY4" fmla="*/ 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68580">
                    <a:moveTo>
                      <a:pt x="0" y="0"/>
                    </a:moveTo>
                    <a:lnTo>
                      <a:pt x="62865" y="19050"/>
                    </a:lnTo>
                    <a:lnTo>
                      <a:pt x="76200" y="45720"/>
                    </a:lnTo>
                    <a:lnTo>
                      <a:pt x="34290" y="685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C404EB2-E7B3-4A00-91C6-F72A780E8ECB}"/>
                  </a:ext>
                </a:extLst>
              </p:cNvPr>
              <p:cNvSpPr/>
              <p:nvPr/>
            </p:nvSpPr>
            <p:spPr>
              <a:xfrm>
                <a:off x="1842606" y="3862056"/>
                <a:ext cx="150495" cy="64770"/>
              </a:xfrm>
              <a:custGeom>
                <a:avLst/>
                <a:gdLst>
                  <a:gd name="connsiteX0" fmla="*/ 15240 w 150495"/>
                  <a:gd name="connsiteY0" fmla="*/ 0 h 64770"/>
                  <a:gd name="connsiteX1" fmla="*/ 83820 w 150495"/>
                  <a:gd name="connsiteY1" fmla="*/ 26670 h 64770"/>
                  <a:gd name="connsiteX2" fmla="*/ 150495 w 150495"/>
                  <a:gd name="connsiteY2" fmla="*/ 24765 h 64770"/>
                  <a:gd name="connsiteX3" fmla="*/ 133350 w 150495"/>
                  <a:gd name="connsiteY3" fmla="*/ 64770 h 64770"/>
                  <a:gd name="connsiteX4" fmla="*/ 68580 w 150495"/>
                  <a:gd name="connsiteY4" fmla="*/ 47625 h 64770"/>
                  <a:gd name="connsiteX5" fmla="*/ 0 w 150495"/>
                  <a:gd name="connsiteY5" fmla="*/ 53340 h 64770"/>
                  <a:gd name="connsiteX6" fmla="*/ 15240 w 150495"/>
                  <a:gd name="connsiteY6" fmla="*/ 0 h 6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495" h="64770">
                    <a:moveTo>
                      <a:pt x="15240" y="0"/>
                    </a:moveTo>
                    <a:lnTo>
                      <a:pt x="83820" y="26670"/>
                    </a:lnTo>
                    <a:lnTo>
                      <a:pt x="150495" y="24765"/>
                    </a:lnTo>
                    <a:lnTo>
                      <a:pt x="133350" y="64770"/>
                    </a:lnTo>
                    <a:lnTo>
                      <a:pt x="68580" y="47625"/>
                    </a:lnTo>
                    <a:lnTo>
                      <a:pt x="0" y="53340"/>
                    </a:lnTo>
                    <a:lnTo>
                      <a:pt x="1524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63EDDBD-E19A-4989-ACFD-AD0171548AD2}"/>
                  </a:ext>
                </a:extLst>
              </p:cNvPr>
              <p:cNvSpPr/>
              <p:nvPr/>
            </p:nvSpPr>
            <p:spPr>
              <a:xfrm>
                <a:off x="1587336" y="3732516"/>
                <a:ext cx="169545" cy="135255"/>
              </a:xfrm>
              <a:custGeom>
                <a:avLst/>
                <a:gdLst>
                  <a:gd name="connsiteX0" fmla="*/ 72390 w 169545"/>
                  <a:gd name="connsiteY0" fmla="*/ 0 h 135255"/>
                  <a:gd name="connsiteX1" fmla="*/ 161925 w 169545"/>
                  <a:gd name="connsiteY1" fmla="*/ 85725 h 135255"/>
                  <a:gd name="connsiteX2" fmla="*/ 169545 w 169545"/>
                  <a:gd name="connsiteY2" fmla="*/ 112395 h 135255"/>
                  <a:gd name="connsiteX3" fmla="*/ 118110 w 169545"/>
                  <a:gd name="connsiteY3" fmla="*/ 135255 h 135255"/>
                  <a:gd name="connsiteX4" fmla="*/ 97155 w 169545"/>
                  <a:gd name="connsiteY4" fmla="*/ 118110 h 135255"/>
                  <a:gd name="connsiteX5" fmla="*/ 57150 w 169545"/>
                  <a:gd name="connsiteY5" fmla="*/ 121920 h 135255"/>
                  <a:gd name="connsiteX6" fmla="*/ 0 w 169545"/>
                  <a:gd name="connsiteY6" fmla="*/ 55245 h 135255"/>
                  <a:gd name="connsiteX7" fmla="*/ 15240 w 169545"/>
                  <a:gd name="connsiteY7" fmla="*/ 32385 h 135255"/>
                  <a:gd name="connsiteX8" fmla="*/ 72390 w 169545"/>
                  <a:gd name="connsiteY8" fmla="*/ 0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545" h="135255">
                    <a:moveTo>
                      <a:pt x="72390" y="0"/>
                    </a:moveTo>
                    <a:lnTo>
                      <a:pt x="161925" y="85725"/>
                    </a:lnTo>
                    <a:lnTo>
                      <a:pt x="169545" y="112395"/>
                    </a:lnTo>
                    <a:lnTo>
                      <a:pt x="118110" y="135255"/>
                    </a:lnTo>
                    <a:lnTo>
                      <a:pt x="97155" y="118110"/>
                    </a:lnTo>
                    <a:lnTo>
                      <a:pt x="57150" y="121920"/>
                    </a:lnTo>
                    <a:lnTo>
                      <a:pt x="0" y="55245"/>
                    </a:lnTo>
                    <a:lnTo>
                      <a:pt x="15240" y="32385"/>
                    </a:lnTo>
                    <a:lnTo>
                      <a:pt x="7239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E2987AE-1DB0-438D-B08F-3473A3D7645E}"/>
                  </a:ext>
                </a:extLst>
              </p:cNvPr>
              <p:cNvSpPr/>
              <p:nvPr/>
            </p:nvSpPr>
            <p:spPr>
              <a:xfrm>
                <a:off x="1175856" y="3578211"/>
                <a:ext cx="152400" cy="114300"/>
              </a:xfrm>
              <a:custGeom>
                <a:avLst/>
                <a:gdLst>
                  <a:gd name="connsiteX0" fmla="*/ 93345 w 152400"/>
                  <a:gd name="connsiteY0" fmla="*/ 0 h 114300"/>
                  <a:gd name="connsiteX1" fmla="*/ 152400 w 152400"/>
                  <a:gd name="connsiteY1" fmla="*/ 26670 h 114300"/>
                  <a:gd name="connsiteX2" fmla="*/ 108585 w 152400"/>
                  <a:gd name="connsiteY2" fmla="*/ 114300 h 114300"/>
                  <a:gd name="connsiteX3" fmla="*/ 0 w 152400"/>
                  <a:gd name="connsiteY3" fmla="*/ 62865 h 114300"/>
                  <a:gd name="connsiteX4" fmla="*/ 17145 w 152400"/>
                  <a:gd name="connsiteY4" fmla="*/ 38100 h 114300"/>
                  <a:gd name="connsiteX5" fmla="*/ 93345 w 152400"/>
                  <a:gd name="connsiteY5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93345" y="0"/>
                    </a:moveTo>
                    <a:lnTo>
                      <a:pt x="152400" y="26670"/>
                    </a:lnTo>
                    <a:lnTo>
                      <a:pt x="108585" y="114300"/>
                    </a:lnTo>
                    <a:lnTo>
                      <a:pt x="0" y="62865"/>
                    </a:lnTo>
                    <a:lnTo>
                      <a:pt x="17145" y="38100"/>
                    </a:lnTo>
                    <a:lnTo>
                      <a:pt x="9334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2" name="Picture 261">
            <a:extLst>
              <a:ext uri="{FF2B5EF4-FFF2-40B4-BE49-F238E27FC236}">
                <a16:creationId xmlns:a16="http://schemas.microsoft.com/office/drawing/2014/main" id="{EEB4388E-2FFB-4BF7-B5E7-170275E02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70" y="6424076"/>
            <a:ext cx="1346601" cy="301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5227" y="1501798"/>
            <a:ext cx="10497573" cy="4459125"/>
            <a:chOff x="228600" y="1600197"/>
            <a:chExt cx="10497573" cy="445912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774381" y="1838158"/>
              <a:ext cx="7951792" cy="4221164"/>
              <a:chOff x="336" y="1056"/>
              <a:chExt cx="5009" cy="2659"/>
            </a:xfrm>
          </p:grpSpPr>
          <p:sp>
            <p:nvSpPr>
              <p:cNvPr id="625669" name="Freeform 5"/>
              <p:cNvSpPr>
                <a:spLocks/>
              </p:cNvSpPr>
              <p:nvPr/>
            </p:nvSpPr>
            <p:spPr bwMode="auto">
              <a:xfrm>
                <a:off x="2100" y="1056"/>
                <a:ext cx="653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6" y="0"/>
                  </a:cxn>
                  <a:cxn ang="0">
                    <a:pos x="641" y="259"/>
                  </a:cxn>
                  <a:cxn ang="0">
                    <a:pos x="652" y="346"/>
                  </a:cxn>
                  <a:cxn ang="0">
                    <a:pos x="2" y="346"/>
                  </a:cxn>
                  <a:cxn ang="0">
                    <a:pos x="0" y="0"/>
                  </a:cxn>
                </a:cxnLst>
                <a:rect l="0" t="0" r="r" b="b"/>
                <a:pathLst>
                  <a:path w="653" h="347">
                    <a:moveTo>
                      <a:pt x="0" y="0"/>
                    </a:moveTo>
                    <a:lnTo>
                      <a:pt x="586" y="0"/>
                    </a:lnTo>
                    <a:lnTo>
                      <a:pt x="641" y="259"/>
                    </a:lnTo>
                    <a:lnTo>
                      <a:pt x="652" y="346"/>
                    </a:lnTo>
                    <a:lnTo>
                      <a:pt x="2" y="34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0" name="Freeform 6"/>
              <p:cNvSpPr>
                <a:spLocks/>
              </p:cNvSpPr>
              <p:nvPr/>
            </p:nvSpPr>
            <p:spPr bwMode="auto">
              <a:xfrm>
                <a:off x="3494" y="1905"/>
                <a:ext cx="284" cy="46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5" y="15"/>
                  </a:cxn>
                  <a:cxn ang="0">
                    <a:pos x="115" y="2"/>
                  </a:cxn>
                  <a:cxn ang="0">
                    <a:pos x="283" y="2"/>
                  </a:cxn>
                  <a:cxn ang="0">
                    <a:pos x="283" y="278"/>
                  </a:cxn>
                  <a:cxn ang="0">
                    <a:pos x="179" y="421"/>
                  </a:cxn>
                  <a:cxn ang="0">
                    <a:pos x="0" y="463"/>
                  </a:cxn>
                  <a:cxn ang="0">
                    <a:pos x="13" y="394"/>
                  </a:cxn>
                  <a:cxn ang="0">
                    <a:pos x="52" y="344"/>
                  </a:cxn>
                  <a:cxn ang="0">
                    <a:pos x="52" y="0"/>
                  </a:cxn>
                </a:cxnLst>
                <a:rect l="0" t="0" r="r" b="b"/>
                <a:pathLst>
                  <a:path w="284" h="464">
                    <a:moveTo>
                      <a:pt x="52" y="0"/>
                    </a:moveTo>
                    <a:lnTo>
                      <a:pt x="75" y="15"/>
                    </a:lnTo>
                    <a:lnTo>
                      <a:pt x="115" y="2"/>
                    </a:lnTo>
                    <a:lnTo>
                      <a:pt x="283" y="2"/>
                    </a:lnTo>
                    <a:lnTo>
                      <a:pt x="283" y="278"/>
                    </a:lnTo>
                    <a:lnTo>
                      <a:pt x="179" y="421"/>
                    </a:lnTo>
                    <a:lnTo>
                      <a:pt x="0" y="463"/>
                    </a:lnTo>
                    <a:lnTo>
                      <a:pt x="13" y="394"/>
                    </a:lnTo>
                    <a:lnTo>
                      <a:pt x="52" y="344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1" name="Freeform 7"/>
              <p:cNvSpPr>
                <a:spLocks/>
              </p:cNvSpPr>
              <p:nvPr/>
            </p:nvSpPr>
            <p:spPr bwMode="auto">
              <a:xfrm>
                <a:off x="4170" y="1827"/>
                <a:ext cx="487" cy="29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69" y="0"/>
                  </a:cxn>
                  <a:cxn ang="0">
                    <a:pos x="69" y="53"/>
                  </a:cxn>
                  <a:cxn ang="0">
                    <a:pos x="430" y="53"/>
                  </a:cxn>
                  <a:cxn ang="0">
                    <a:pos x="486" y="141"/>
                  </a:cxn>
                  <a:cxn ang="0">
                    <a:pos x="453" y="168"/>
                  </a:cxn>
                  <a:cxn ang="0">
                    <a:pos x="483" y="243"/>
                  </a:cxn>
                  <a:cxn ang="0">
                    <a:pos x="454" y="274"/>
                  </a:cxn>
                  <a:cxn ang="0">
                    <a:pos x="369" y="274"/>
                  </a:cxn>
                  <a:cxn ang="0">
                    <a:pos x="369" y="297"/>
                  </a:cxn>
                  <a:cxn ang="0">
                    <a:pos x="0" y="297"/>
                  </a:cxn>
                  <a:cxn ang="0">
                    <a:pos x="0" y="56"/>
                  </a:cxn>
                </a:cxnLst>
                <a:rect l="0" t="0" r="r" b="b"/>
                <a:pathLst>
                  <a:path w="487" h="298">
                    <a:moveTo>
                      <a:pt x="0" y="56"/>
                    </a:moveTo>
                    <a:lnTo>
                      <a:pt x="69" y="0"/>
                    </a:lnTo>
                    <a:lnTo>
                      <a:pt x="69" y="53"/>
                    </a:lnTo>
                    <a:lnTo>
                      <a:pt x="430" y="53"/>
                    </a:lnTo>
                    <a:lnTo>
                      <a:pt x="486" y="141"/>
                    </a:lnTo>
                    <a:lnTo>
                      <a:pt x="453" y="168"/>
                    </a:lnTo>
                    <a:lnTo>
                      <a:pt x="483" y="243"/>
                    </a:lnTo>
                    <a:lnTo>
                      <a:pt x="454" y="274"/>
                    </a:lnTo>
                    <a:lnTo>
                      <a:pt x="369" y="274"/>
                    </a:lnTo>
                    <a:lnTo>
                      <a:pt x="369" y="297"/>
                    </a:lnTo>
                    <a:lnTo>
                      <a:pt x="0" y="297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2" name="Freeform 8"/>
              <p:cNvSpPr>
                <a:spLocks/>
              </p:cNvSpPr>
              <p:nvPr/>
            </p:nvSpPr>
            <p:spPr bwMode="auto">
              <a:xfrm>
                <a:off x="1671" y="2429"/>
                <a:ext cx="508" cy="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7" y="0"/>
                  </a:cxn>
                  <a:cxn ang="0">
                    <a:pos x="507" y="548"/>
                  </a:cxn>
                  <a:cxn ang="0">
                    <a:pos x="176" y="548"/>
                  </a:cxn>
                  <a:cxn ang="0">
                    <a:pos x="84" y="548"/>
                  </a:cxn>
                  <a:cxn ang="0">
                    <a:pos x="84" y="636"/>
                  </a:cxn>
                  <a:cxn ang="0">
                    <a:pos x="0" y="636"/>
                  </a:cxn>
                  <a:cxn ang="0">
                    <a:pos x="0" y="0"/>
                  </a:cxn>
                </a:cxnLst>
                <a:rect l="0" t="0" r="r" b="b"/>
                <a:pathLst>
                  <a:path w="508" h="637">
                    <a:moveTo>
                      <a:pt x="0" y="0"/>
                    </a:moveTo>
                    <a:lnTo>
                      <a:pt x="507" y="0"/>
                    </a:lnTo>
                    <a:lnTo>
                      <a:pt x="507" y="548"/>
                    </a:lnTo>
                    <a:lnTo>
                      <a:pt x="176" y="548"/>
                    </a:lnTo>
                    <a:lnTo>
                      <a:pt x="84" y="548"/>
                    </a:lnTo>
                    <a:lnTo>
                      <a:pt x="84" y="636"/>
                    </a:lnTo>
                    <a:lnTo>
                      <a:pt x="0" y="63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7" name="Freeform 73"/>
              <p:cNvSpPr>
                <a:spLocks/>
              </p:cNvSpPr>
              <p:nvPr/>
            </p:nvSpPr>
            <p:spPr bwMode="auto">
              <a:xfrm>
                <a:off x="4239" y="1521"/>
                <a:ext cx="546" cy="485"/>
              </a:xfrm>
              <a:custGeom>
                <a:avLst/>
                <a:gdLst/>
                <a:ahLst/>
                <a:cxnLst>
                  <a:cxn ang="0">
                    <a:pos x="0" y="305"/>
                  </a:cxn>
                  <a:cxn ang="0">
                    <a:pos x="0" y="356"/>
                  </a:cxn>
                  <a:cxn ang="0">
                    <a:pos x="357" y="356"/>
                  </a:cxn>
                  <a:cxn ang="0">
                    <a:pos x="415" y="444"/>
                  </a:cxn>
                  <a:cxn ang="0">
                    <a:pos x="482" y="457"/>
                  </a:cxn>
                  <a:cxn ang="0">
                    <a:pos x="484" y="484"/>
                  </a:cxn>
                  <a:cxn ang="0">
                    <a:pos x="531" y="447"/>
                  </a:cxn>
                  <a:cxn ang="0">
                    <a:pos x="545" y="284"/>
                  </a:cxn>
                  <a:cxn ang="0">
                    <a:pos x="545" y="173"/>
                  </a:cxn>
                  <a:cxn ang="0">
                    <a:pos x="524" y="156"/>
                  </a:cxn>
                  <a:cxn ang="0">
                    <a:pos x="534" y="0"/>
                  </a:cxn>
                  <a:cxn ang="0">
                    <a:pos x="417" y="0"/>
                  </a:cxn>
                  <a:cxn ang="0">
                    <a:pos x="292" y="124"/>
                  </a:cxn>
                  <a:cxn ang="0">
                    <a:pos x="313" y="165"/>
                  </a:cxn>
                  <a:cxn ang="0">
                    <a:pos x="235" y="221"/>
                  </a:cxn>
                  <a:cxn ang="0">
                    <a:pos x="140" y="208"/>
                  </a:cxn>
                  <a:cxn ang="0">
                    <a:pos x="55" y="208"/>
                  </a:cxn>
                  <a:cxn ang="0">
                    <a:pos x="36" y="266"/>
                  </a:cxn>
                  <a:cxn ang="0">
                    <a:pos x="0" y="305"/>
                  </a:cxn>
                </a:cxnLst>
                <a:rect l="0" t="0" r="r" b="b"/>
                <a:pathLst>
                  <a:path w="546" h="485">
                    <a:moveTo>
                      <a:pt x="0" y="305"/>
                    </a:moveTo>
                    <a:lnTo>
                      <a:pt x="0" y="356"/>
                    </a:lnTo>
                    <a:lnTo>
                      <a:pt x="357" y="356"/>
                    </a:lnTo>
                    <a:lnTo>
                      <a:pt x="415" y="444"/>
                    </a:lnTo>
                    <a:lnTo>
                      <a:pt x="482" y="457"/>
                    </a:lnTo>
                    <a:lnTo>
                      <a:pt x="484" y="484"/>
                    </a:lnTo>
                    <a:lnTo>
                      <a:pt x="531" y="447"/>
                    </a:lnTo>
                    <a:lnTo>
                      <a:pt x="545" y="284"/>
                    </a:lnTo>
                    <a:lnTo>
                      <a:pt x="545" y="173"/>
                    </a:lnTo>
                    <a:lnTo>
                      <a:pt x="524" y="156"/>
                    </a:lnTo>
                    <a:lnTo>
                      <a:pt x="534" y="0"/>
                    </a:lnTo>
                    <a:lnTo>
                      <a:pt x="417" y="0"/>
                    </a:lnTo>
                    <a:lnTo>
                      <a:pt x="292" y="124"/>
                    </a:lnTo>
                    <a:lnTo>
                      <a:pt x="313" y="165"/>
                    </a:lnTo>
                    <a:lnTo>
                      <a:pt x="235" y="221"/>
                    </a:lnTo>
                    <a:lnTo>
                      <a:pt x="140" y="208"/>
                    </a:lnTo>
                    <a:lnTo>
                      <a:pt x="55" y="208"/>
                    </a:lnTo>
                    <a:lnTo>
                      <a:pt x="36" y="266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8" name="Freeform 74"/>
              <p:cNvSpPr>
                <a:spLocks/>
              </p:cNvSpPr>
              <p:nvPr/>
            </p:nvSpPr>
            <p:spPr bwMode="auto">
              <a:xfrm>
                <a:off x="4762" y="1524"/>
                <a:ext cx="204" cy="24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3" y="0"/>
                  </a:cxn>
                  <a:cxn ang="0">
                    <a:pos x="195" y="60"/>
                  </a:cxn>
                  <a:cxn ang="0">
                    <a:pos x="161" y="73"/>
                  </a:cxn>
                  <a:cxn ang="0">
                    <a:pos x="108" y="247"/>
                  </a:cxn>
                  <a:cxn ang="0">
                    <a:pos x="23" y="247"/>
                  </a:cxn>
                  <a:cxn ang="0">
                    <a:pos x="23" y="169"/>
                  </a:cxn>
                  <a:cxn ang="0">
                    <a:pos x="0" y="152"/>
                  </a:cxn>
                  <a:cxn ang="0">
                    <a:pos x="13" y="0"/>
                  </a:cxn>
                </a:cxnLst>
                <a:rect l="0" t="0" r="r" b="b"/>
                <a:pathLst>
                  <a:path w="204" h="248">
                    <a:moveTo>
                      <a:pt x="13" y="0"/>
                    </a:moveTo>
                    <a:lnTo>
                      <a:pt x="203" y="0"/>
                    </a:lnTo>
                    <a:lnTo>
                      <a:pt x="195" y="60"/>
                    </a:lnTo>
                    <a:lnTo>
                      <a:pt x="161" y="73"/>
                    </a:lnTo>
                    <a:lnTo>
                      <a:pt x="108" y="247"/>
                    </a:lnTo>
                    <a:lnTo>
                      <a:pt x="23" y="247"/>
                    </a:lnTo>
                    <a:lnTo>
                      <a:pt x="23" y="169"/>
                    </a:lnTo>
                    <a:lnTo>
                      <a:pt x="0" y="152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9" name="Freeform 75"/>
              <p:cNvSpPr>
                <a:spLocks/>
              </p:cNvSpPr>
              <p:nvPr/>
            </p:nvSpPr>
            <p:spPr bwMode="auto">
              <a:xfrm>
                <a:off x="4870" y="1437"/>
                <a:ext cx="153" cy="335"/>
              </a:xfrm>
              <a:custGeom>
                <a:avLst/>
                <a:gdLst/>
                <a:ahLst/>
                <a:cxnLst>
                  <a:cxn ang="0">
                    <a:pos x="94" y="87"/>
                  </a:cxn>
                  <a:cxn ang="0">
                    <a:pos x="152" y="0"/>
                  </a:cxn>
                  <a:cxn ang="0">
                    <a:pos x="152" y="305"/>
                  </a:cxn>
                  <a:cxn ang="0">
                    <a:pos x="96" y="334"/>
                  </a:cxn>
                  <a:cxn ang="0">
                    <a:pos x="0" y="331"/>
                  </a:cxn>
                  <a:cxn ang="0">
                    <a:pos x="52" y="163"/>
                  </a:cxn>
                  <a:cxn ang="0">
                    <a:pos x="89" y="148"/>
                  </a:cxn>
                  <a:cxn ang="0">
                    <a:pos x="94" y="87"/>
                  </a:cxn>
                </a:cxnLst>
                <a:rect l="0" t="0" r="r" b="b"/>
                <a:pathLst>
                  <a:path w="153" h="335">
                    <a:moveTo>
                      <a:pt x="94" y="87"/>
                    </a:moveTo>
                    <a:lnTo>
                      <a:pt x="152" y="0"/>
                    </a:lnTo>
                    <a:lnTo>
                      <a:pt x="152" y="305"/>
                    </a:lnTo>
                    <a:lnTo>
                      <a:pt x="96" y="334"/>
                    </a:lnTo>
                    <a:lnTo>
                      <a:pt x="0" y="331"/>
                    </a:lnTo>
                    <a:lnTo>
                      <a:pt x="52" y="163"/>
                    </a:lnTo>
                    <a:lnTo>
                      <a:pt x="89" y="148"/>
                    </a:lnTo>
                    <a:lnTo>
                      <a:pt x="94" y="87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0" name="Freeform 76"/>
              <p:cNvSpPr>
                <a:spLocks/>
              </p:cNvSpPr>
              <p:nvPr/>
            </p:nvSpPr>
            <p:spPr bwMode="auto">
              <a:xfrm>
                <a:off x="5022" y="1251"/>
                <a:ext cx="323" cy="490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0" y="489"/>
                  </a:cxn>
                  <a:cxn ang="0">
                    <a:pos x="76" y="445"/>
                  </a:cxn>
                  <a:cxn ang="0">
                    <a:pos x="81" y="407"/>
                  </a:cxn>
                  <a:cxn ang="0">
                    <a:pos x="322" y="232"/>
                  </a:cxn>
                  <a:cxn ang="0">
                    <a:pos x="308" y="166"/>
                  </a:cxn>
                  <a:cxn ang="0">
                    <a:pos x="266" y="148"/>
                  </a:cxn>
                  <a:cxn ang="0">
                    <a:pos x="237" y="7"/>
                  </a:cxn>
                  <a:cxn ang="0">
                    <a:pos x="173" y="26"/>
                  </a:cxn>
                  <a:cxn ang="0">
                    <a:pos x="139" y="0"/>
                  </a:cxn>
                  <a:cxn ang="0">
                    <a:pos x="76" y="49"/>
                  </a:cxn>
                  <a:cxn ang="0">
                    <a:pos x="0" y="190"/>
                  </a:cxn>
                </a:cxnLst>
                <a:rect l="0" t="0" r="r" b="b"/>
                <a:pathLst>
                  <a:path w="323" h="490">
                    <a:moveTo>
                      <a:pt x="0" y="190"/>
                    </a:moveTo>
                    <a:lnTo>
                      <a:pt x="0" y="489"/>
                    </a:lnTo>
                    <a:lnTo>
                      <a:pt x="76" y="445"/>
                    </a:lnTo>
                    <a:lnTo>
                      <a:pt x="81" y="407"/>
                    </a:lnTo>
                    <a:lnTo>
                      <a:pt x="322" y="232"/>
                    </a:lnTo>
                    <a:lnTo>
                      <a:pt x="308" y="166"/>
                    </a:lnTo>
                    <a:lnTo>
                      <a:pt x="266" y="148"/>
                    </a:lnTo>
                    <a:lnTo>
                      <a:pt x="237" y="7"/>
                    </a:lnTo>
                    <a:lnTo>
                      <a:pt x="173" y="26"/>
                    </a:lnTo>
                    <a:lnTo>
                      <a:pt x="139" y="0"/>
                    </a:lnTo>
                    <a:lnTo>
                      <a:pt x="76" y="49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1" name="Freeform 77"/>
              <p:cNvSpPr>
                <a:spLocks/>
              </p:cNvSpPr>
              <p:nvPr/>
            </p:nvSpPr>
            <p:spPr bwMode="auto">
              <a:xfrm>
                <a:off x="4779" y="1750"/>
                <a:ext cx="313" cy="180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188" y="21"/>
                  </a:cxn>
                  <a:cxn ang="0">
                    <a:pos x="233" y="0"/>
                  </a:cxn>
                  <a:cxn ang="0">
                    <a:pos x="254" y="47"/>
                  </a:cxn>
                  <a:cxn ang="0">
                    <a:pos x="225" y="76"/>
                  </a:cxn>
                  <a:cxn ang="0">
                    <a:pos x="265" y="152"/>
                  </a:cxn>
                  <a:cxn ang="0">
                    <a:pos x="312" y="152"/>
                  </a:cxn>
                  <a:cxn ang="0">
                    <a:pos x="246" y="179"/>
                  </a:cxn>
                  <a:cxn ang="0">
                    <a:pos x="185" y="118"/>
                  </a:cxn>
                  <a:cxn ang="0">
                    <a:pos x="0" y="118"/>
                  </a:cxn>
                  <a:cxn ang="0">
                    <a:pos x="7" y="21"/>
                  </a:cxn>
                </a:cxnLst>
                <a:rect l="0" t="0" r="r" b="b"/>
                <a:pathLst>
                  <a:path w="313" h="180">
                    <a:moveTo>
                      <a:pt x="7" y="21"/>
                    </a:moveTo>
                    <a:lnTo>
                      <a:pt x="188" y="21"/>
                    </a:lnTo>
                    <a:lnTo>
                      <a:pt x="233" y="0"/>
                    </a:lnTo>
                    <a:lnTo>
                      <a:pt x="254" y="47"/>
                    </a:lnTo>
                    <a:lnTo>
                      <a:pt x="225" y="76"/>
                    </a:lnTo>
                    <a:lnTo>
                      <a:pt x="265" y="152"/>
                    </a:lnTo>
                    <a:lnTo>
                      <a:pt x="312" y="152"/>
                    </a:lnTo>
                    <a:lnTo>
                      <a:pt x="246" y="179"/>
                    </a:lnTo>
                    <a:lnTo>
                      <a:pt x="185" y="118"/>
                    </a:lnTo>
                    <a:lnTo>
                      <a:pt x="0" y="118"/>
                    </a:lnTo>
                    <a:lnTo>
                      <a:pt x="7" y="2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2" name="Freeform 78"/>
              <p:cNvSpPr>
                <a:spLocks/>
              </p:cNvSpPr>
              <p:nvPr/>
            </p:nvSpPr>
            <p:spPr bwMode="auto">
              <a:xfrm>
                <a:off x="4923" y="1869"/>
                <a:ext cx="64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63" y="22"/>
                  </a:cxn>
                  <a:cxn ang="0">
                    <a:pos x="39" y="72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64" h="79">
                    <a:moveTo>
                      <a:pt x="0" y="0"/>
                    </a:moveTo>
                    <a:lnTo>
                      <a:pt x="42" y="0"/>
                    </a:lnTo>
                    <a:lnTo>
                      <a:pt x="63" y="22"/>
                    </a:lnTo>
                    <a:lnTo>
                      <a:pt x="39" y="72"/>
                    </a:ln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3" name="Freeform 79"/>
              <p:cNvSpPr>
                <a:spLocks/>
              </p:cNvSpPr>
              <p:nvPr/>
            </p:nvSpPr>
            <p:spPr bwMode="auto">
              <a:xfrm>
                <a:off x="4772" y="1867"/>
                <a:ext cx="152" cy="10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1" y="0"/>
                  </a:cxn>
                  <a:cxn ang="0">
                    <a:pos x="151" y="81"/>
                  </a:cxn>
                  <a:cxn ang="0">
                    <a:pos x="0" y="103"/>
                  </a:cxn>
                  <a:cxn ang="0">
                    <a:pos x="7" y="0"/>
                  </a:cxn>
                </a:cxnLst>
                <a:rect l="0" t="0" r="r" b="b"/>
                <a:pathLst>
                  <a:path w="152" h="104">
                    <a:moveTo>
                      <a:pt x="7" y="0"/>
                    </a:moveTo>
                    <a:lnTo>
                      <a:pt x="151" y="0"/>
                    </a:lnTo>
                    <a:lnTo>
                      <a:pt x="151" y="81"/>
                    </a:lnTo>
                    <a:lnTo>
                      <a:pt x="0" y="103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4" name="Freeform 80"/>
              <p:cNvSpPr>
                <a:spLocks/>
              </p:cNvSpPr>
              <p:nvPr/>
            </p:nvSpPr>
            <p:spPr bwMode="auto">
              <a:xfrm>
                <a:off x="4597" y="1970"/>
                <a:ext cx="131" cy="24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28" y="27"/>
                  </a:cxn>
                  <a:cxn ang="0">
                    <a:pos x="55" y="99"/>
                  </a:cxn>
                  <a:cxn ang="0">
                    <a:pos x="28" y="133"/>
                  </a:cxn>
                  <a:cxn ang="0">
                    <a:pos x="0" y="170"/>
                  </a:cxn>
                  <a:cxn ang="0">
                    <a:pos x="55" y="248"/>
                  </a:cxn>
                  <a:cxn ang="0">
                    <a:pos x="113" y="170"/>
                  </a:cxn>
                  <a:cxn ang="0">
                    <a:pos x="130" y="83"/>
                  </a:cxn>
                  <a:cxn ang="0">
                    <a:pos x="109" y="80"/>
                  </a:cxn>
                  <a:cxn ang="0">
                    <a:pos x="128" y="35"/>
                  </a:cxn>
                  <a:cxn ang="0">
                    <a:pos x="124" y="10"/>
                  </a:cxn>
                  <a:cxn ang="0">
                    <a:pos x="59" y="0"/>
                  </a:cxn>
                </a:cxnLst>
                <a:rect l="0" t="0" r="r" b="b"/>
                <a:pathLst>
                  <a:path w="131" h="249">
                    <a:moveTo>
                      <a:pt x="59" y="0"/>
                    </a:moveTo>
                    <a:lnTo>
                      <a:pt x="28" y="27"/>
                    </a:lnTo>
                    <a:lnTo>
                      <a:pt x="55" y="99"/>
                    </a:lnTo>
                    <a:lnTo>
                      <a:pt x="28" y="133"/>
                    </a:lnTo>
                    <a:lnTo>
                      <a:pt x="0" y="170"/>
                    </a:lnTo>
                    <a:lnTo>
                      <a:pt x="55" y="248"/>
                    </a:lnTo>
                    <a:lnTo>
                      <a:pt x="113" y="170"/>
                    </a:lnTo>
                    <a:lnTo>
                      <a:pt x="130" y="83"/>
                    </a:lnTo>
                    <a:lnTo>
                      <a:pt x="109" y="80"/>
                    </a:lnTo>
                    <a:lnTo>
                      <a:pt x="128" y="35"/>
                    </a:lnTo>
                    <a:lnTo>
                      <a:pt x="124" y="1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5" name="Freeform 81"/>
              <p:cNvSpPr>
                <a:spLocks/>
              </p:cNvSpPr>
              <p:nvPr/>
            </p:nvSpPr>
            <p:spPr bwMode="auto">
              <a:xfrm>
                <a:off x="4540" y="2099"/>
                <a:ext cx="101" cy="17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83" y="175"/>
                  </a:cxn>
                  <a:cxn ang="0">
                    <a:pos x="100" y="147"/>
                  </a:cxn>
                  <a:cxn ang="0">
                    <a:pos x="57" y="92"/>
                  </a:cxn>
                  <a:cxn ang="0">
                    <a:pos x="58" y="43"/>
                  </a:cxn>
                  <a:cxn ang="0">
                    <a:pos x="85" y="0"/>
                  </a:cxn>
                </a:cxnLst>
                <a:rect l="0" t="0" r="r" b="b"/>
                <a:pathLst>
                  <a:path w="101" h="176">
                    <a:moveTo>
                      <a:pt x="85" y="0"/>
                    </a:moveTo>
                    <a:lnTo>
                      <a:pt x="0" y="0"/>
                    </a:lnTo>
                    <a:lnTo>
                      <a:pt x="0" y="175"/>
                    </a:lnTo>
                    <a:lnTo>
                      <a:pt x="83" y="175"/>
                    </a:lnTo>
                    <a:lnTo>
                      <a:pt x="100" y="147"/>
                    </a:lnTo>
                    <a:lnTo>
                      <a:pt x="57" y="92"/>
                    </a:lnTo>
                    <a:lnTo>
                      <a:pt x="58" y="43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6" name="Freeform 82"/>
              <p:cNvSpPr>
                <a:spLocks/>
              </p:cNvSpPr>
              <p:nvPr/>
            </p:nvSpPr>
            <p:spPr bwMode="auto">
              <a:xfrm>
                <a:off x="4249" y="2124"/>
                <a:ext cx="378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" y="0"/>
                  </a:cxn>
                  <a:cxn ang="0">
                    <a:pos x="292" y="151"/>
                  </a:cxn>
                  <a:cxn ang="0">
                    <a:pos x="377" y="151"/>
                  </a:cxn>
                  <a:cxn ang="0">
                    <a:pos x="329" y="243"/>
                  </a:cxn>
                  <a:cxn ang="0">
                    <a:pos x="229" y="216"/>
                  </a:cxn>
                  <a:cxn ang="0">
                    <a:pos x="196" y="95"/>
                  </a:cxn>
                  <a:cxn ang="0">
                    <a:pos x="184" y="66"/>
                  </a:cxn>
                  <a:cxn ang="0">
                    <a:pos x="113" y="44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378" h="244">
                    <a:moveTo>
                      <a:pt x="0" y="0"/>
                    </a:moveTo>
                    <a:lnTo>
                      <a:pt x="292" y="0"/>
                    </a:lnTo>
                    <a:lnTo>
                      <a:pt x="292" y="151"/>
                    </a:lnTo>
                    <a:lnTo>
                      <a:pt x="377" y="151"/>
                    </a:lnTo>
                    <a:lnTo>
                      <a:pt x="329" y="243"/>
                    </a:lnTo>
                    <a:lnTo>
                      <a:pt x="229" y="216"/>
                    </a:lnTo>
                    <a:lnTo>
                      <a:pt x="196" y="95"/>
                    </a:lnTo>
                    <a:lnTo>
                      <a:pt x="184" y="66"/>
                    </a:lnTo>
                    <a:lnTo>
                      <a:pt x="113" y="44"/>
                    </a:lnTo>
                    <a:lnTo>
                      <a:pt x="0" y="9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7" name="Freeform 83"/>
              <p:cNvSpPr>
                <a:spLocks/>
              </p:cNvSpPr>
              <p:nvPr/>
            </p:nvSpPr>
            <p:spPr bwMode="auto">
              <a:xfrm>
                <a:off x="2267" y="2103"/>
                <a:ext cx="635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9" y="0"/>
                  </a:cxn>
                  <a:cxn ang="0">
                    <a:pos x="618" y="22"/>
                  </a:cxn>
                  <a:cxn ang="0">
                    <a:pos x="592" y="51"/>
                  </a:cxn>
                  <a:cxn ang="0">
                    <a:pos x="634" y="90"/>
                  </a:cxn>
                  <a:cxn ang="0">
                    <a:pos x="634" y="329"/>
                  </a:cxn>
                  <a:cxn ang="0">
                    <a:pos x="0" y="329"/>
                  </a:cxn>
                  <a:cxn ang="0">
                    <a:pos x="0" y="0"/>
                  </a:cxn>
                </a:cxnLst>
                <a:rect l="0" t="0" r="r" b="b"/>
                <a:pathLst>
                  <a:path w="635" h="330">
                    <a:moveTo>
                      <a:pt x="0" y="0"/>
                    </a:moveTo>
                    <a:lnTo>
                      <a:pt x="599" y="0"/>
                    </a:lnTo>
                    <a:lnTo>
                      <a:pt x="618" y="22"/>
                    </a:lnTo>
                    <a:lnTo>
                      <a:pt x="592" y="51"/>
                    </a:lnTo>
                    <a:lnTo>
                      <a:pt x="634" y="90"/>
                    </a:lnTo>
                    <a:lnTo>
                      <a:pt x="634" y="329"/>
                    </a:lnTo>
                    <a:lnTo>
                      <a:pt x="0" y="32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8" name="Freeform 84"/>
              <p:cNvSpPr>
                <a:spLocks/>
              </p:cNvSpPr>
              <p:nvPr/>
            </p:nvSpPr>
            <p:spPr bwMode="auto">
              <a:xfrm>
                <a:off x="2104" y="1402"/>
                <a:ext cx="662" cy="4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7" y="0"/>
                  </a:cxn>
                  <a:cxn ang="0">
                    <a:pos x="647" y="32"/>
                  </a:cxn>
                  <a:cxn ang="0">
                    <a:pos x="619" y="66"/>
                  </a:cxn>
                  <a:cxn ang="0">
                    <a:pos x="661" y="116"/>
                  </a:cxn>
                  <a:cxn ang="0">
                    <a:pos x="661" y="297"/>
                  </a:cxn>
                  <a:cxn ang="0">
                    <a:pos x="632" y="297"/>
                  </a:cxn>
                  <a:cxn ang="0">
                    <a:pos x="632" y="417"/>
                  </a:cxn>
                  <a:cxn ang="0">
                    <a:pos x="519" y="380"/>
                  </a:cxn>
                  <a:cxn ang="0">
                    <a:pos x="473" y="352"/>
                  </a:cxn>
                  <a:cxn ang="0">
                    <a:pos x="0" y="352"/>
                  </a:cxn>
                  <a:cxn ang="0">
                    <a:pos x="0" y="0"/>
                  </a:cxn>
                </a:cxnLst>
                <a:rect l="0" t="0" r="r" b="b"/>
                <a:pathLst>
                  <a:path w="662" h="418">
                    <a:moveTo>
                      <a:pt x="0" y="0"/>
                    </a:moveTo>
                    <a:lnTo>
                      <a:pt x="647" y="0"/>
                    </a:lnTo>
                    <a:lnTo>
                      <a:pt x="647" y="32"/>
                    </a:lnTo>
                    <a:lnTo>
                      <a:pt x="619" y="66"/>
                    </a:lnTo>
                    <a:lnTo>
                      <a:pt x="661" y="116"/>
                    </a:lnTo>
                    <a:lnTo>
                      <a:pt x="661" y="297"/>
                    </a:lnTo>
                    <a:lnTo>
                      <a:pt x="632" y="297"/>
                    </a:lnTo>
                    <a:lnTo>
                      <a:pt x="632" y="417"/>
                    </a:lnTo>
                    <a:lnTo>
                      <a:pt x="519" y="380"/>
                    </a:lnTo>
                    <a:lnTo>
                      <a:pt x="473" y="352"/>
                    </a:lnTo>
                    <a:lnTo>
                      <a:pt x="0" y="35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9" name="Freeform 85"/>
              <p:cNvSpPr>
                <a:spLocks/>
              </p:cNvSpPr>
              <p:nvPr/>
            </p:nvSpPr>
            <p:spPr bwMode="auto">
              <a:xfrm>
                <a:off x="2736" y="1700"/>
                <a:ext cx="577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0" y="0"/>
                  </a:cxn>
                  <a:cxn ang="0">
                    <a:pos x="506" y="36"/>
                  </a:cxn>
                  <a:cxn ang="0">
                    <a:pos x="503" y="81"/>
                  </a:cxn>
                  <a:cxn ang="0">
                    <a:pos x="551" y="126"/>
                  </a:cxn>
                  <a:cxn ang="0">
                    <a:pos x="576" y="180"/>
                  </a:cxn>
                  <a:cxn ang="0">
                    <a:pos x="506" y="231"/>
                  </a:cxn>
                  <a:cxn ang="0">
                    <a:pos x="519" y="265"/>
                  </a:cxn>
                  <a:cxn ang="0">
                    <a:pos x="461" y="326"/>
                  </a:cxn>
                  <a:cxn ang="0">
                    <a:pos x="68" y="326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577" h="327">
                    <a:moveTo>
                      <a:pt x="0" y="0"/>
                    </a:moveTo>
                    <a:lnTo>
                      <a:pt x="490" y="0"/>
                    </a:lnTo>
                    <a:lnTo>
                      <a:pt x="506" y="36"/>
                    </a:lnTo>
                    <a:lnTo>
                      <a:pt x="503" y="81"/>
                    </a:lnTo>
                    <a:lnTo>
                      <a:pt x="551" y="126"/>
                    </a:lnTo>
                    <a:lnTo>
                      <a:pt x="576" y="180"/>
                    </a:lnTo>
                    <a:lnTo>
                      <a:pt x="506" y="231"/>
                    </a:lnTo>
                    <a:lnTo>
                      <a:pt x="519" y="265"/>
                    </a:lnTo>
                    <a:lnTo>
                      <a:pt x="461" y="326"/>
                    </a:lnTo>
                    <a:lnTo>
                      <a:pt x="68" y="326"/>
                    </a:lnTo>
                    <a:lnTo>
                      <a:pt x="0" y="1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0" name="Freeform 86"/>
              <p:cNvSpPr>
                <a:spLocks/>
              </p:cNvSpPr>
              <p:nvPr/>
            </p:nvSpPr>
            <p:spPr bwMode="auto">
              <a:xfrm>
                <a:off x="2687" y="1056"/>
                <a:ext cx="591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590" y="78"/>
                  </a:cxn>
                  <a:cxn ang="0">
                    <a:pos x="454" y="204"/>
                  </a:cxn>
                  <a:cxn ang="0">
                    <a:pos x="398" y="397"/>
                  </a:cxn>
                  <a:cxn ang="0">
                    <a:pos x="398" y="500"/>
                  </a:cxn>
                  <a:cxn ang="0">
                    <a:pos x="532" y="598"/>
                  </a:cxn>
                  <a:cxn ang="0">
                    <a:pos x="540" y="647"/>
                  </a:cxn>
                  <a:cxn ang="0">
                    <a:pos x="78" y="647"/>
                  </a:cxn>
                  <a:cxn ang="0">
                    <a:pos x="78" y="460"/>
                  </a:cxn>
                  <a:cxn ang="0">
                    <a:pos x="39" y="413"/>
                  </a:cxn>
                  <a:cxn ang="0">
                    <a:pos x="65" y="384"/>
                  </a:cxn>
                  <a:cxn ang="0">
                    <a:pos x="65" y="343"/>
                  </a:cxn>
                  <a:cxn ang="0">
                    <a:pos x="49" y="230"/>
                  </a:cxn>
                  <a:cxn ang="0">
                    <a:pos x="0" y="0"/>
                  </a:cxn>
                </a:cxnLst>
                <a:rect l="0" t="0" r="r" b="b"/>
                <a:pathLst>
                  <a:path w="591" h="648">
                    <a:moveTo>
                      <a:pt x="0" y="0"/>
                    </a:moveTo>
                    <a:lnTo>
                      <a:pt x="197" y="0"/>
                    </a:lnTo>
                    <a:lnTo>
                      <a:pt x="590" y="78"/>
                    </a:lnTo>
                    <a:lnTo>
                      <a:pt x="454" y="204"/>
                    </a:lnTo>
                    <a:lnTo>
                      <a:pt x="398" y="397"/>
                    </a:lnTo>
                    <a:lnTo>
                      <a:pt x="398" y="500"/>
                    </a:lnTo>
                    <a:lnTo>
                      <a:pt x="532" y="598"/>
                    </a:lnTo>
                    <a:lnTo>
                      <a:pt x="540" y="647"/>
                    </a:lnTo>
                    <a:lnTo>
                      <a:pt x="78" y="647"/>
                    </a:lnTo>
                    <a:lnTo>
                      <a:pt x="78" y="460"/>
                    </a:lnTo>
                    <a:lnTo>
                      <a:pt x="39" y="413"/>
                    </a:lnTo>
                    <a:lnTo>
                      <a:pt x="65" y="384"/>
                    </a:lnTo>
                    <a:lnTo>
                      <a:pt x="65" y="343"/>
                    </a:lnTo>
                    <a:lnTo>
                      <a:pt x="49" y="2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1" name="Freeform 87"/>
              <p:cNvSpPr>
                <a:spLocks/>
              </p:cNvSpPr>
              <p:nvPr/>
            </p:nvSpPr>
            <p:spPr bwMode="auto">
              <a:xfrm>
                <a:off x="3084" y="1296"/>
                <a:ext cx="516" cy="529"/>
              </a:xfrm>
              <a:custGeom>
                <a:avLst/>
                <a:gdLst/>
                <a:ahLst/>
                <a:cxnLst>
                  <a:cxn ang="0">
                    <a:pos x="31" y="39"/>
                  </a:cxn>
                  <a:cxn ang="0">
                    <a:pos x="162" y="0"/>
                  </a:cxn>
                  <a:cxn ang="0">
                    <a:pos x="189" y="49"/>
                  </a:cxn>
                  <a:cxn ang="0">
                    <a:pos x="366" y="137"/>
                  </a:cxn>
                  <a:cxn ang="0">
                    <a:pos x="407" y="187"/>
                  </a:cxn>
                  <a:cxn ang="0">
                    <a:pos x="420" y="236"/>
                  </a:cxn>
                  <a:cxn ang="0">
                    <a:pos x="488" y="224"/>
                  </a:cxn>
                  <a:cxn ang="0">
                    <a:pos x="515" y="246"/>
                  </a:cxn>
                  <a:cxn ang="0">
                    <a:pos x="457" y="330"/>
                  </a:cxn>
                  <a:cxn ang="0">
                    <a:pos x="428" y="528"/>
                  </a:cxn>
                  <a:cxn ang="0">
                    <a:pos x="199" y="528"/>
                  </a:cxn>
                  <a:cxn ang="0">
                    <a:pos x="155" y="491"/>
                  </a:cxn>
                  <a:cxn ang="0">
                    <a:pos x="157" y="443"/>
                  </a:cxn>
                  <a:cxn ang="0">
                    <a:pos x="139" y="400"/>
                  </a:cxn>
                  <a:cxn ang="0">
                    <a:pos x="134" y="357"/>
                  </a:cxn>
                  <a:cxn ang="0">
                    <a:pos x="0" y="260"/>
                  </a:cxn>
                  <a:cxn ang="0">
                    <a:pos x="0" y="161"/>
                  </a:cxn>
                  <a:cxn ang="0">
                    <a:pos x="31" y="39"/>
                  </a:cxn>
                </a:cxnLst>
                <a:rect l="0" t="0" r="r" b="b"/>
                <a:pathLst>
                  <a:path w="516" h="529">
                    <a:moveTo>
                      <a:pt x="31" y="39"/>
                    </a:moveTo>
                    <a:lnTo>
                      <a:pt x="162" y="0"/>
                    </a:lnTo>
                    <a:lnTo>
                      <a:pt x="189" y="49"/>
                    </a:lnTo>
                    <a:lnTo>
                      <a:pt x="366" y="137"/>
                    </a:lnTo>
                    <a:lnTo>
                      <a:pt x="407" y="187"/>
                    </a:lnTo>
                    <a:lnTo>
                      <a:pt x="420" y="236"/>
                    </a:lnTo>
                    <a:lnTo>
                      <a:pt x="488" y="224"/>
                    </a:lnTo>
                    <a:lnTo>
                      <a:pt x="515" y="246"/>
                    </a:lnTo>
                    <a:lnTo>
                      <a:pt x="457" y="330"/>
                    </a:lnTo>
                    <a:lnTo>
                      <a:pt x="428" y="528"/>
                    </a:lnTo>
                    <a:lnTo>
                      <a:pt x="199" y="528"/>
                    </a:lnTo>
                    <a:lnTo>
                      <a:pt x="155" y="491"/>
                    </a:lnTo>
                    <a:lnTo>
                      <a:pt x="157" y="443"/>
                    </a:lnTo>
                    <a:lnTo>
                      <a:pt x="139" y="400"/>
                    </a:lnTo>
                    <a:lnTo>
                      <a:pt x="134" y="357"/>
                    </a:lnTo>
                    <a:lnTo>
                      <a:pt x="0" y="260"/>
                    </a:lnTo>
                    <a:lnTo>
                      <a:pt x="0" y="161"/>
                    </a:lnTo>
                    <a:lnTo>
                      <a:pt x="31" y="39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2" name="Freeform 88"/>
              <p:cNvSpPr>
                <a:spLocks/>
              </p:cNvSpPr>
              <p:nvPr/>
            </p:nvSpPr>
            <p:spPr bwMode="auto">
              <a:xfrm>
                <a:off x="3271" y="1243"/>
                <a:ext cx="595" cy="2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84" y="196"/>
                  </a:cxn>
                  <a:cxn ang="0">
                    <a:pos x="220" y="243"/>
                  </a:cxn>
                  <a:cxn ang="0">
                    <a:pos x="233" y="287"/>
                  </a:cxn>
                  <a:cxn ang="0">
                    <a:pos x="335" y="186"/>
                  </a:cxn>
                  <a:cxn ang="0">
                    <a:pos x="594" y="146"/>
                  </a:cxn>
                  <a:cxn ang="0">
                    <a:pos x="479" y="74"/>
                  </a:cxn>
                  <a:cxn ang="0">
                    <a:pos x="327" y="141"/>
                  </a:cxn>
                  <a:cxn ang="0">
                    <a:pos x="182" y="82"/>
                  </a:cxn>
                  <a:cxn ang="0">
                    <a:pos x="267" y="11"/>
                  </a:cxn>
                  <a:cxn ang="0">
                    <a:pos x="192" y="0"/>
                  </a:cxn>
                  <a:cxn ang="0">
                    <a:pos x="0" y="98"/>
                  </a:cxn>
                </a:cxnLst>
                <a:rect l="0" t="0" r="r" b="b"/>
                <a:pathLst>
                  <a:path w="595" h="288">
                    <a:moveTo>
                      <a:pt x="0" y="98"/>
                    </a:moveTo>
                    <a:lnTo>
                      <a:pt x="184" y="196"/>
                    </a:lnTo>
                    <a:lnTo>
                      <a:pt x="220" y="243"/>
                    </a:lnTo>
                    <a:lnTo>
                      <a:pt x="233" y="287"/>
                    </a:lnTo>
                    <a:lnTo>
                      <a:pt x="335" y="186"/>
                    </a:lnTo>
                    <a:lnTo>
                      <a:pt x="594" y="146"/>
                    </a:lnTo>
                    <a:lnTo>
                      <a:pt x="479" y="74"/>
                    </a:lnTo>
                    <a:lnTo>
                      <a:pt x="327" y="141"/>
                    </a:lnTo>
                    <a:lnTo>
                      <a:pt x="182" y="82"/>
                    </a:lnTo>
                    <a:lnTo>
                      <a:pt x="267" y="11"/>
                    </a:lnTo>
                    <a:lnTo>
                      <a:pt x="192" y="0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3" name="Freeform 89"/>
              <p:cNvSpPr>
                <a:spLocks/>
              </p:cNvSpPr>
              <p:nvPr/>
            </p:nvSpPr>
            <p:spPr bwMode="auto">
              <a:xfrm>
                <a:off x="3612" y="1460"/>
                <a:ext cx="387" cy="449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307" y="36"/>
                  </a:cxn>
                  <a:cxn ang="0">
                    <a:pos x="333" y="124"/>
                  </a:cxn>
                  <a:cxn ang="0">
                    <a:pos x="261" y="198"/>
                  </a:cxn>
                  <a:cxn ang="0">
                    <a:pos x="279" y="231"/>
                  </a:cxn>
                  <a:cxn ang="0">
                    <a:pos x="349" y="193"/>
                  </a:cxn>
                  <a:cxn ang="0">
                    <a:pos x="378" y="201"/>
                  </a:cxn>
                  <a:cxn ang="0">
                    <a:pos x="386" y="321"/>
                  </a:cxn>
                  <a:cxn ang="0">
                    <a:pos x="309" y="423"/>
                  </a:cxn>
                  <a:cxn ang="0">
                    <a:pos x="309" y="448"/>
                  </a:cxn>
                  <a:cxn ang="0">
                    <a:pos x="0" y="448"/>
                  </a:cxn>
                  <a:cxn ang="0">
                    <a:pos x="44" y="321"/>
                  </a:cxn>
                  <a:cxn ang="0">
                    <a:pos x="21" y="223"/>
                  </a:cxn>
                  <a:cxn ang="0">
                    <a:pos x="61" y="119"/>
                  </a:cxn>
                  <a:cxn ang="0">
                    <a:pos x="183" y="0"/>
                  </a:cxn>
                </a:cxnLst>
                <a:rect l="0" t="0" r="r" b="b"/>
                <a:pathLst>
                  <a:path w="387" h="449">
                    <a:moveTo>
                      <a:pt x="183" y="0"/>
                    </a:moveTo>
                    <a:lnTo>
                      <a:pt x="307" y="36"/>
                    </a:lnTo>
                    <a:lnTo>
                      <a:pt x="333" y="124"/>
                    </a:lnTo>
                    <a:lnTo>
                      <a:pt x="261" y="198"/>
                    </a:lnTo>
                    <a:lnTo>
                      <a:pt x="279" y="231"/>
                    </a:lnTo>
                    <a:lnTo>
                      <a:pt x="349" y="193"/>
                    </a:lnTo>
                    <a:lnTo>
                      <a:pt x="378" y="201"/>
                    </a:lnTo>
                    <a:lnTo>
                      <a:pt x="386" y="321"/>
                    </a:lnTo>
                    <a:lnTo>
                      <a:pt x="309" y="423"/>
                    </a:lnTo>
                    <a:lnTo>
                      <a:pt x="309" y="448"/>
                    </a:lnTo>
                    <a:lnTo>
                      <a:pt x="0" y="448"/>
                    </a:lnTo>
                    <a:lnTo>
                      <a:pt x="44" y="321"/>
                    </a:lnTo>
                    <a:lnTo>
                      <a:pt x="21" y="223"/>
                    </a:lnTo>
                    <a:lnTo>
                      <a:pt x="61" y="119"/>
                    </a:lnTo>
                    <a:lnTo>
                      <a:pt x="183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4" name="Freeform 90"/>
              <p:cNvSpPr>
                <a:spLocks/>
              </p:cNvSpPr>
              <p:nvPr/>
            </p:nvSpPr>
            <p:spPr bwMode="auto">
              <a:xfrm>
                <a:off x="3197" y="1824"/>
                <a:ext cx="353" cy="59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320" y="0"/>
                  </a:cxn>
                  <a:cxn ang="0">
                    <a:pos x="349" y="89"/>
                  </a:cxn>
                  <a:cxn ang="0">
                    <a:pos x="349" y="396"/>
                  </a:cxn>
                  <a:cxn ang="0">
                    <a:pos x="352" y="423"/>
                  </a:cxn>
                  <a:cxn ang="0">
                    <a:pos x="307" y="476"/>
                  </a:cxn>
                  <a:cxn ang="0">
                    <a:pos x="296" y="538"/>
                  </a:cxn>
                  <a:cxn ang="0">
                    <a:pos x="211" y="598"/>
                  </a:cxn>
                  <a:cxn ang="0">
                    <a:pos x="172" y="584"/>
                  </a:cxn>
                  <a:cxn ang="0">
                    <a:pos x="84" y="457"/>
                  </a:cxn>
                  <a:cxn ang="0">
                    <a:pos x="109" y="418"/>
                  </a:cxn>
                  <a:cxn ang="0">
                    <a:pos x="73" y="393"/>
                  </a:cxn>
                  <a:cxn ang="0">
                    <a:pos x="0" y="274"/>
                  </a:cxn>
                  <a:cxn ang="0">
                    <a:pos x="5" y="199"/>
                  </a:cxn>
                  <a:cxn ang="0">
                    <a:pos x="57" y="139"/>
                  </a:cxn>
                  <a:cxn ang="0">
                    <a:pos x="44" y="104"/>
                  </a:cxn>
                  <a:cxn ang="0">
                    <a:pos x="111" y="56"/>
                  </a:cxn>
                  <a:cxn ang="0">
                    <a:pos x="89" y="0"/>
                  </a:cxn>
                </a:cxnLst>
                <a:rect l="0" t="0" r="r" b="b"/>
                <a:pathLst>
                  <a:path w="353" h="599">
                    <a:moveTo>
                      <a:pt x="89" y="0"/>
                    </a:moveTo>
                    <a:lnTo>
                      <a:pt x="320" y="0"/>
                    </a:lnTo>
                    <a:lnTo>
                      <a:pt x="349" y="89"/>
                    </a:lnTo>
                    <a:lnTo>
                      <a:pt x="349" y="396"/>
                    </a:lnTo>
                    <a:lnTo>
                      <a:pt x="352" y="423"/>
                    </a:lnTo>
                    <a:lnTo>
                      <a:pt x="307" y="476"/>
                    </a:lnTo>
                    <a:lnTo>
                      <a:pt x="296" y="538"/>
                    </a:lnTo>
                    <a:lnTo>
                      <a:pt x="211" y="598"/>
                    </a:lnTo>
                    <a:lnTo>
                      <a:pt x="172" y="584"/>
                    </a:lnTo>
                    <a:lnTo>
                      <a:pt x="84" y="457"/>
                    </a:lnTo>
                    <a:lnTo>
                      <a:pt x="109" y="418"/>
                    </a:lnTo>
                    <a:lnTo>
                      <a:pt x="73" y="393"/>
                    </a:lnTo>
                    <a:lnTo>
                      <a:pt x="0" y="274"/>
                    </a:lnTo>
                    <a:lnTo>
                      <a:pt x="5" y="199"/>
                    </a:lnTo>
                    <a:lnTo>
                      <a:pt x="57" y="139"/>
                    </a:lnTo>
                    <a:lnTo>
                      <a:pt x="44" y="104"/>
                    </a:lnTo>
                    <a:lnTo>
                      <a:pt x="111" y="56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5" name="Freeform 91"/>
              <p:cNvSpPr>
                <a:spLocks/>
              </p:cNvSpPr>
              <p:nvPr/>
            </p:nvSpPr>
            <p:spPr bwMode="auto">
              <a:xfrm>
                <a:off x="2805" y="2026"/>
                <a:ext cx="604" cy="5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7" y="0"/>
                  </a:cxn>
                  <a:cxn ang="0">
                    <a:pos x="391" y="69"/>
                  </a:cxn>
                  <a:cxn ang="0">
                    <a:pos x="465" y="194"/>
                  </a:cxn>
                  <a:cxn ang="0">
                    <a:pos x="500" y="216"/>
                  </a:cxn>
                  <a:cxn ang="0">
                    <a:pos x="478" y="253"/>
                  </a:cxn>
                  <a:cxn ang="0">
                    <a:pos x="563" y="383"/>
                  </a:cxn>
                  <a:cxn ang="0">
                    <a:pos x="603" y="396"/>
                  </a:cxn>
                  <a:cxn ang="0">
                    <a:pos x="550" y="521"/>
                  </a:cxn>
                  <a:cxn ang="0">
                    <a:pos x="498" y="521"/>
                  </a:cxn>
                  <a:cxn ang="0">
                    <a:pos x="513" y="467"/>
                  </a:cxn>
                  <a:cxn ang="0">
                    <a:pos x="114" y="467"/>
                  </a:cxn>
                  <a:cxn ang="0">
                    <a:pos x="94" y="409"/>
                  </a:cxn>
                  <a:cxn ang="0">
                    <a:pos x="94" y="165"/>
                  </a:cxn>
                  <a:cxn ang="0">
                    <a:pos x="52" y="125"/>
                  </a:cxn>
                  <a:cxn ang="0">
                    <a:pos x="78" y="97"/>
                  </a:cxn>
                  <a:cxn ang="0">
                    <a:pos x="0" y="0"/>
                  </a:cxn>
                </a:cxnLst>
                <a:rect l="0" t="0" r="r" b="b"/>
                <a:pathLst>
                  <a:path w="604" h="522">
                    <a:moveTo>
                      <a:pt x="0" y="0"/>
                    </a:moveTo>
                    <a:lnTo>
                      <a:pt x="397" y="0"/>
                    </a:lnTo>
                    <a:lnTo>
                      <a:pt x="391" y="69"/>
                    </a:lnTo>
                    <a:lnTo>
                      <a:pt x="465" y="194"/>
                    </a:lnTo>
                    <a:lnTo>
                      <a:pt x="500" y="216"/>
                    </a:lnTo>
                    <a:lnTo>
                      <a:pt x="478" y="253"/>
                    </a:lnTo>
                    <a:lnTo>
                      <a:pt x="563" y="383"/>
                    </a:lnTo>
                    <a:lnTo>
                      <a:pt x="603" y="396"/>
                    </a:lnTo>
                    <a:lnTo>
                      <a:pt x="550" y="521"/>
                    </a:lnTo>
                    <a:lnTo>
                      <a:pt x="498" y="521"/>
                    </a:lnTo>
                    <a:lnTo>
                      <a:pt x="513" y="467"/>
                    </a:lnTo>
                    <a:lnTo>
                      <a:pt x="114" y="467"/>
                    </a:lnTo>
                    <a:lnTo>
                      <a:pt x="94" y="409"/>
                    </a:lnTo>
                    <a:lnTo>
                      <a:pt x="94" y="165"/>
                    </a:lnTo>
                    <a:lnTo>
                      <a:pt x="52" y="125"/>
                    </a:lnTo>
                    <a:lnTo>
                      <a:pt x="78" y="9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6" name="Freeform 92"/>
              <p:cNvSpPr>
                <a:spLocks/>
              </p:cNvSpPr>
              <p:nvPr/>
            </p:nvSpPr>
            <p:spPr bwMode="auto">
              <a:xfrm>
                <a:off x="3778" y="1879"/>
                <a:ext cx="393" cy="39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6" y="27"/>
                  </a:cxn>
                  <a:cxn ang="0">
                    <a:pos x="201" y="53"/>
                  </a:cxn>
                  <a:cxn ang="0">
                    <a:pos x="284" y="53"/>
                  </a:cxn>
                  <a:cxn ang="0">
                    <a:pos x="392" y="0"/>
                  </a:cxn>
                  <a:cxn ang="0">
                    <a:pos x="392" y="173"/>
                  </a:cxn>
                  <a:cxn ang="0">
                    <a:pos x="376" y="181"/>
                  </a:cxn>
                  <a:cxn ang="0">
                    <a:pos x="323" y="285"/>
                  </a:cxn>
                  <a:cxn ang="0">
                    <a:pos x="294" y="285"/>
                  </a:cxn>
                  <a:cxn ang="0">
                    <a:pos x="199" y="397"/>
                  </a:cxn>
                  <a:cxn ang="0">
                    <a:pos x="167" y="368"/>
                  </a:cxn>
                  <a:cxn ang="0">
                    <a:pos x="119" y="381"/>
                  </a:cxn>
                  <a:cxn ang="0">
                    <a:pos x="0" y="282"/>
                  </a:cxn>
                  <a:cxn ang="0">
                    <a:pos x="0" y="27"/>
                  </a:cxn>
                </a:cxnLst>
                <a:rect l="0" t="0" r="r" b="b"/>
                <a:pathLst>
                  <a:path w="393" h="398">
                    <a:moveTo>
                      <a:pt x="0" y="27"/>
                    </a:moveTo>
                    <a:lnTo>
                      <a:pt x="146" y="27"/>
                    </a:lnTo>
                    <a:lnTo>
                      <a:pt x="201" y="53"/>
                    </a:lnTo>
                    <a:lnTo>
                      <a:pt x="284" y="53"/>
                    </a:lnTo>
                    <a:lnTo>
                      <a:pt x="392" y="0"/>
                    </a:lnTo>
                    <a:lnTo>
                      <a:pt x="392" y="173"/>
                    </a:lnTo>
                    <a:lnTo>
                      <a:pt x="376" y="181"/>
                    </a:lnTo>
                    <a:lnTo>
                      <a:pt x="323" y="285"/>
                    </a:lnTo>
                    <a:lnTo>
                      <a:pt x="294" y="285"/>
                    </a:lnTo>
                    <a:lnTo>
                      <a:pt x="199" y="397"/>
                    </a:lnTo>
                    <a:lnTo>
                      <a:pt x="167" y="368"/>
                    </a:lnTo>
                    <a:lnTo>
                      <a:pt x="119" y="381"/>
                    </a:lnTo>
                    <a:lnTo>
                      <a:pt x="0" y="282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7" name="Freeform 93"/>
              <p:cNvSpPr>
                <a:spLocks/>
              </p:cNvSpPr>
              <p:nvPr/>
            </p:nvSpPr>
            <p:spPr bwMode="auto">
              <a:xfrm>
                <a:off x="1056" y="1056"/>
                <a:ext cx="1049" cy="5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48" y="0"/>
                  </a:cxn>
                  <a:cxn ang="0">
                    <a:pos x="1048" y="467"/>
                  </a:cxn>
                  <a:cxn ang="0">
                    <a:pos x="430" y="467"/>
                  </a:cxn>
                  <a:cxn ang="0">
                    <a:pos x="430" y="496"/>
                  </a:cxn>
                  <a:cxn ang="0">
                    <a:pos x="282" y="540"/>
                  </a:cxn>
                  <a:cxn ang="0">
                    <a:pos x="194" y="389"/>
                  </a:cxn>
                  <a:cxn ang="0">
                    <a:pos x="141" y="410"/>
                  </a:cxn>
                  <a:cxn ang="0">
                    <a:pos x="128" y="381"/>
                  </a:cxn>
                  <a:cxn ang="0">
                    <a:pos x="160" y="301"/>
                  </a:cxn>
                  <a:cxn ang="0">
                    <a:pos x="0" y="136"/>
                  </a:cxn>
                  <a:cxn ang="0">
                    <a:pos x="2" y="0"/>
                  </a:cxn>
                </a:cxnLst>
                <a:rect l="0" t="0" r="r" b="b"/>
                <a:pathLst>
                  <a:path w="1049" h="541">
                    <a:moveTo>
                      <a:pt x="2" y="0"/>
                    </a:moveTo>
                    <a:lnTo>
                      <a:pt x="1048" y="0"/>
                    </a:lnTo>
                    <a:lnTo>
                      <a:pt x="1048" y="467"/>
                    </a:lnTo>
                    <a:lnTo>
                      <a:pt x="430" y="467"/>
                    </a:lnTo>
                    <a:lnTo>
                      <a:pt x="430" y="496"/>
                    </a:lnTo>
                    <a:lnTo>
                      <a:pt x="282" y="540"/>
                    </a:lnTo>
                    <a:lnTo>
                      <a:pt x="194" y="389"/>
                    </a:lnTo>
                    <a:lnTo>
                      <a:pt x="141" y="410"/>
                    </a:lnTo>
                    <a:lnTo>
                      <a:pt x="128" y="381"/>
                    </a:lnTo>
                    <a:lnTo>
                      <a:pt x="160" y="301"/>
                    </a:lnTo>
                    <a:lnTo>
                      <a:pt x="0" y="136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8" name="Freeform 94"/>
              <p:cNvSpPr>
                <a:spLocks/>
              </p:cNvSpPr>
              <p:nvPr/>
            </p:nvSpPr>
            <p:spPr bwMode="auto">
              <a:xfrm>
                <a:off x="1487" y="1527"/>
                <a:ext cx="618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7" y="0"/>
                  </a:cxn>
                  <a:cxn ang="0">
                    <a:pos x="617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618" h="458">
                    <a:moveTo>
                      <a:pt x="0" y="0"/>
                    </a:moveTo>
                    <a:lnTo>
                      <a:pt x="617" y="0"/>
                    </a:lnTo>
                    <a:lnTo>
                      <a:pt x="617" y="457"/>
                    </a:lnTo>
                    <a:lnTo>
                      <a:pt x="0" y="45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9" name="Freeform 95"/>
              <p:cNvSpPr>
                <a:spLocks/>
              </p:cNvSpPr>
              <p:nvPr/>
            </p:nvSpPr>
            <p:spPr bwMode="auto">
              <a:xfrm>
                <a:off x="2103" y="1757"/>
                <a:ext cx="764" cy="3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5" y="0"/>
                  </a:cxn>
                  <a:cxn ang="0">
                    <a:pos x="525" y="26"/>
                  </a:cxn>
                  <a:cxn ang="0">
                    <a:pos x="634" y="61"/>
                  </a:cxn>
                  <a:cxn ang="0">
                    <a:pos x="705" y="276"/>
                  </a:cxn>
                  <a:cxn ang="0">
                    <a:pos x="763" y="345"/>
                  </a:cxn>
                  <a:cxn ang="0">
                    <a:pos x="164" y="345"/>
                  </a:cxn>
                  <a:cxn ang="0">
                    <a:pos x="164" y="225"/>
                  </a:cxn>
                  <a:cxn ang="0">
                    <a:pos x="0" y="225"/>
                  </a:cxn>
                  <a:cxn ang="0">
                    <a:pos x="0" y="0"/>
                  </a:cxn>
                </a:cxnLst>
                <a:rect l="0" t="0" r="r" b="b"/>
                <a:pathLst>
                  <a:path w="764" h="346">
                    <a:moveTo>
                      <a:pt x="0" y="0"/>
                    </a:moveTo>
                    <a:lnTo>
                      <a:pt x="475" y="0"/>
                    </a:lnTo>
                    <a:lnTo>
                      <a:pt x="525" y="26"/>
                    </a:lnTo>
                    <a:lnTo>
                      <a:pt x="634" y="61"/>
                    </a:lnTo>
                    <a:lnTo>
                      <a:pt x="705" y="276"/>
                    </a:lnTo>
                    <a:lnTo>
                      <a:pt x="763" y="345"/>
                    </a:lnTo>
                    <a:lnTo>
                      <a:pt x="164" y="345"/>
                    </a:lnTo>
                    <a:lnTo>
                      <a:pt x="164" y="225"/>
                    </a:lnTo>
                    <a:lnTo>
                      <a:pt x="0" y="2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0" name="Freeform 96"/>
              <p:cNvSpPr>
                <a:spLocks/>
              </p:cNvSpPr>
              <p:nvPr/>
            </p:nvSpPr>
            <p:spPr bwMode="auto">
              <a:xfrm>
                <a:off x="1667" y="1984"/>
                <a:ext cx="596" cy="4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5" y="0"/>
                  </a:cxn>
                  <a:cxn ang="0">
                    <a:pos x="595" y="445"/>
                  </a:cxn>
                  <a:cxn ang="0">
                    <a:pos x="0" y="445"/>
                  </a:cxn>
                  <a:cxn ang="0">
                    <a:pos x="0" y="0"/>
                  </a:cxn>
                </a:cxnLst>
                <a:rect l="0" t="0" r="r" b="b"/>
                <a:pathLst>
                  <a:path w="596" h="446">
                    <a:moveTo>
                      <a:pt x="0" y="0"/>
                    </a:moveTo>
                    <a:lnTo>
                      <a:pt x="595" y="0"/>
                    </a:lnTo>
                    <a:lnTo>
                      <a:pt x="595" y="445"/>
                    </a:lnTo>
                    <a:lnTo>
                      <a:pt x="0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1" name="Freeform 97"/>
              <p:cNvSpPr>
                <a:spLocks/>
              </p:cNvSpPr>
              <p:nvPr/>
            </p:nvSpPr>
            <p:spPr bwMode="auto">
              <a:xfrm>
                <a:off x="3978" y="2057"/>
                <a:ext cx="468" cy="35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9" y="0"/>
                  </a:cxn>
                  <a:cxn ang="0">
                    <a:pos x="124" y="106"/>
                  </a:cxn>
                  <a:cxn ang="0">
                    <a:pos x="93" y="106"/>
                  </a:cxn>
                  <a:cxn ang="0">
                    <a:pos x="0" y="215"/>
                  </a:cxn>
                  <a:cxn ang="0">
                    <a:pos x="40" y="330"/>
                  </a:cxn>
                  <a:cxn ang="0">
                    <a:pos x="184" y="354"/>
                  </a:cxn>
                  <a:cxn ang="0">
                    <a:pos x="223" y="325"/>
                  </a:cxn>
                  <a:cxn ang="0">
                    <a:pos x="264" y="242"/>
                  </a:cxn>
                  <a:cxn ang="0">
                    <a:pos x="275" y="234"/>
                  </a:cxn>
                  <a:cxn ang="0">
                    <a:pos x="467" y="165"/>
                  </a:cxn>
                  <a:cxn ang="0">
                    <a:pos x="453" y="134"/>
                  </a:cxn>
                  <a:cxn ang="0">
                    <a:pos x="380" y="109"/>
                  </a:cxn>
                  <a:cxn ang="0">
                    <a:pos x="272" y="165"/>
                  </a:cxn>
                  <a:cxn ang="0">
                    <a:pos x="272" y="67"/>
                  </a:cxn>
                  <a:cxn ang="0">
                    <a:pos x="192" y="67"/>
                  </a:cxn>
                  <a:cxn ang="0">
                    <a:pos x="192" y="0"/>
                  </a:cxn>
                </a:cxnLst>
                <a:rect l="0" t="0" r="r" b="b"/>
                <a:pathLst>
                  <a:path w="468" h="355">
                    <a:moveTo>
                      <a:pt x="192" y="0"/>
                    </a:moveTo>
                    <a:lnTo>
                      <a:pt x="179" y="0"/>
                    </a:lnTo>
                    <a:lnTo>
                      <a:pt x="124" y="106"/>
                    </a:lnTo>
                    <a:lnTo>
                      <a:pt x="93" y="106"/>
                    </a:lnTo>
                    <a:lnTo>
                      <a:pt x="0" y="215"/>
                    </a:lnTo>
                    <a:lnTo>
                      <a:pt x="40" y="330"/>
                    </a:lnTo>
                    <a:lnTo>
                      <a:pt x="184" y="354"/>
                    </a:lnTo>
                    <a:lnTo>
                      <a:pt x="223" y="325"/>
                    </a:lnTo>
                    <a:lnTo>
                      <a:pt x="264" y="242"/>
                    </a:lnTo>
                    <a:lnTo>
                      <a:pt x="275" y="234"/>
                    </a:lnTo>
                    <a:lnTo>
                      <a:pt x="467" y="165"/>
                    </a:lnTo>
                    <a:lnTo>
                      <a:pt x="453" y="134"/>
                    </a:lnTo>
                    <a:lnTo>
                      <a:pt x="380" y="109"/>
                    </a:lnTo>
                    <a:lnTo>
                      <a:pt x="272" y="165"/>
                    </a:lnTo>
                    <a:lnTo>
                      <a:pt x="272" y="67"/>
                    </a:lnTo>
                    <a:lnTo>
                      <a:pt x="192" y="67"/>
                    </a:lnTo>
                    <a:lnTo>
                      <a:pt x="19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2" name="Freeform 98"/>
              <p:cNvSpPr>
                <a:spLocks/>
              </p:cNvSpPr>
              <p:nvPr/>
            </p:nvSpPr>
            <p:spPr bwMode="auto">
              <a:xfrm>
                <a:off x="3827" y="2222"/>
                <a:ext cx="748" cy="269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23" y="241"/>
                  </a:cxn>
                  <a:cxn ang="0">
                    <a:pos x="191" y="164"/>
                  </a:cxn>
                  <a:cxn ang="0">
                    <a:pos x="336" y="187"/>
                  </a:cxn>
                  <a:cxn ang="0">
                    <a:pos x="376" y="158"/>
                  </a:cxn>
                  <a:cxn ang="0">
                    <a:pos x="421" y="69"/>
                  </a:cxn>
                  <a:cxn ang="0">
                    <a:pos x="618" y="0"/>
                  </a:cxn>
                  <a:cxn ang="0">
                    <a:pos x="652" y="119"/>
                  </a:cxn>
                  <a:cxn ang="0">
                    <a:pos x="747" y="143"/>
                  </a:cxn>
                  <a:cxn ang="0">
                    <a:pos x="699" y="199"/>
                  </a:cxn>
                  <a:cxn ang="0">
                    <a:pos x="731" y="268"/>
                  </a:cxn>
                  <a:cxn ang="0">
                    <a:pos x="0" y="266"/>
                  </a:cxn>
                </a:cxnLst>
                <a:rect l="0" t="0" r="r" b="b"/>
                <a:pathLst>
                  <a:path w="748" h="269">
                    <a:moveTo>
                      <a:pt x="0" y="266"/>
                    </a:moveTo>
                    <a:lnTo>
                      <a:pt x="23" y="241"/>
                    </a:lnTo>
                    <a:lnTo>
                      <a:pt x="191" y="164"/>
                    </a:lnTo>
                    <a:lnTo>
                      <a:pt x="336" y="187"/>
                    </a:lnTo>
                    <a:lnTo>
                      <a:pt x="376" y="158"/>
                    </a:lnTo>
                    <a:lnTo>
                      <a:pt x="421" y="69"/>
                    </a:lnTo>
                    <a:lnTo>
                      <a:pt x="618" y="0"/>
                    </a:lnTo>
                    <a:lnTo>
                      <a:pt x="652" y="119"/>
                    </a:lnTo>
                    <a:lnTo>
                      <a:pt x="747" y="143"/>
                    </a:lnTo>
                    <a:lnTo>
                      <a:pt x="699" y="199"/>
                    </a:lnTo>
                    <a:lnTo>
                      <a:pt x="731" y="268"/>
                    </a:lnTo>
                    <a:lnTo>
                      <a:pt x="0" y="266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3" name="Freeform 99"/>
              <p:cNvSpPr>
                <a:spLocks/>
              </p:cNvSpPr>
              <p:nvPr/>
            </p:nvSpPr>
            <p:spPr bwMode="auto">
              <a:xfrm>
                <a:off x="3371" y="2165"/>
                <a:ext cx="646" cy="351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36" y="257"/>
                  </a:cxn>
                  <a:cxn ang="0">
                    <a:pos x="122" y="201"/>
                  </a:cxn>
                  <a:cxn ang="0">
                    <a:pos x="299" y="164"/>
                  </a:cxn>
                  <a:cxn ang="0">
                    <a:pos x="405" y="23"/>
                  </a:cxn>
                  <a:cxn ang="0">
                    <a:pos x="405" y="0"/>
                  </a:cxn>
                  <a:cxn ang="0">
                    <a:pos x="525" y="96"/>
                  </a:cxn>
                  <a:cxn ang="0">
                    <a:pos x="574" y="80"/>
                  </a:cxn>
                  <a:cxn ang="0">
                    <a:pos x="602" y="109"/>
                  </a:cxn>
                  <a:cxn ang="0">
                    <a:pos x="645" y="222"/>
                  </a:cxn>
                  <a:cxn ang="0">
                    <a:pos x="479" y="300"/>
                  </a:cxn>
                  <a:cxn ang="0">
                    <a:pos x="455" y="326"/>
                  </a:cxn>
                  <a:cxn ang="0">
                    <a:pos x="135" y="326"/>
                  </a:cxn>
                  <a:cxn ang="0">
                    <a:pos x="135" y="350"/>
                  </a:cxn>
                  <a:cxn ang="0">
                    <a:pos x="0" y="350"/>
                  </a:cxn>
                </a:cxnLst>
                <a:rect l="0" t="0" r="r" b="b"/>
                <a:pathLst>
                  <a:path w="646" h="351">
                    <a:moveTo>
                      <a:pt x="0" y="350"/>
                    </a:moveTo>
                    <a:lnTo>
                      <a:pt x="36" y="257"/>
                    </a:lnTo>
                    <a:lnTo>
                      <a:pt x="122" y="201"/>
                    </a:lnTo>
                    <a:lnTo>
                      <a:pt x="299" y="164"/>
                    </a:lnTo>
                    <a:lnTo>
                      <a:pt x="405" y="23"/>
                    </a:lnTo>
                    <a:lnTo>
                      <a:pt x="405" y="0"/>
                    </a:lnTo>
                    <a:lnTo>
                      <a:pt x="525" y="96"/>
                    </a:lnTo>
                    <a:lnTo>
                      <a:pt x="574" y="80"/>
                    </a:lnTo>
                    <a:lnTo>
                      <a:pt x="602" y="109"/>
                    </a:lnTo>
                    <a:lnTo>
                      <a:pt x="645" y="222"/>
                    </a:lnTo>
                    <a:lnTo>
                      <a:pt x="479" y="300"/>
                    </a:lnTo>
                    <a:lnTo>
                      <a:pt x="455" y="326"/>
                    </a:lnTo>
                    <a:lnTo>
                      <a:pt x="135" y="326"/>
                    </a:lnTo>
                    <a:lnTo>
                      <a:pt x="135" y="350"/>
                    </a:lnTo>
                    <a:lnTo>
                      <a:pt x="0" y="35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4" name="Freeform 100"/>
              <p:cNvSpPr>
                <a:spLocks/>
              </p:cNvSpPr>
              <p:nvPr/>
            </p:nvSpPr>
            <p:spPr bwMode="auto">
              <a:xfrm>
                <a:off x="2919" y="2493"/>
                <a:ext cx="444" cy="3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9" y="0"/>
                  </a:cxn>
                  <a:cxn ang="0">
                    <a:pos x="384" y="51"/>
                  </a:cxn>
                  <a:cxn ang="0">
                    <a:pos x="443" y="53"/>
                  </a:cxn>
                  <a:cxn ang="0">
                    <a:pos x="386" y="191"/>
                  </a:cxn>
                  <a:cxn ang="0">
                    <a:pos x="328" y="265"/>
                  </a:cxn>
                  <a:cxn ang="0">
                    <a:pos x="289" y="397"/>
                  </a:cxn>
                  <a:cxn ang="0">
                    <a:pos x="58" y="397"/>
                  </a:cxn>
                  <a:cxn ang="0">
                    <a:pos x="58" y="336"/>
                  </a:cxn>
                  <a:cxn ang="0">
                    <a:pos x="15" y="326"/>
                  </a:cxn>
                  <a:cxn ang="0">
                    <a:pos x="15" y="80"/>
                  </a:cxn>
                  <a:cxn ang="0">
                    <a:pos x="0" y="0"/>
                  </a:cxn>
                </a:cxnLst>
                <a:rect l="0" t="0" r="r" b="b"/>
                <a:pathLst>
                  <a:path w="444" h="398">
                    <a:moveTo>
                      <a:pt x="0" y="0"/>
                    </a:moveTo>
                    <a:lnTo>
                      <a:pt x="399" y="0"/>
                    </a:lnTo>
                    <a:lnTo>
                      <a:pt x="384" y="51"/>
                    </a:lnTo>
                    <a:lnTo>
                      <a:pt x="443" y="53"/>
                    </a:lnTo>
                    <a:lnTo>
                      <a:pt x="386" y="191"/>
                    </a:lnTo>
                    <a:lnTo>
                      <a:pt x="328" y="265"/>
                    </a:lnTo>
                    <a:lnTo>
                      <a:pt x="289" y="397"/>
                    </a:lnTo>
                    <a:lnTo>
                      <a:pt x="58" y="397"/>
                    </a:lnTo>
                    <a:lnTo>
                      <a:pt x="58" y="336"/>
                    </a:lnTo>
                    <a:lnTo>
                      <a:pt x="15" y="326"/>
                    </a:lnTo>
                    <a:lnTo>
                      <a:pt x="15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5" name="Freeform 101"/>
              <p:cNvSpPr>
                <a:spLocks/>
              </p:cNvSpPr>
              <p:nvPr/>
            </p:nvSpPr>
            <p:spPr bwMode="auto">
              <a:xfrm>
                <a:off x="3308" y="2490"/>
                <a:ext cx="755" cy="193"/>
              </a:xfrm>
              <a:custGeom>
                <a:avLst/>
                <a:gdLst/>
                <a:ahLst/>
                <a:cxnLst>
                  <a:cxn ang="0">
                    <a:pos x="66" y="21"/>
                  </a:cxn>
                  <a:cxn ang="0">
                    <a:pos x="198" y="21"/>
                  </a:cxn>
                  <a:cxn ang="0">
                    <a:pos x="198" y="0"/>
                  </a:cxn>
                  <a:cxn ang="0">
                    <a:pos x="754" y="0"/>
                  </a:cxn>
                  <a:cxn ang="0">
                    <a:pos x="743" y="40"/>
                  </a:cxn>
                  <a:cxn ang="0">
                    <a:pos x="520" y="136"/>
                  </a:cxn>
                  <a:cxn ang="0">
                    <a:pos x="499" y="192"/>
                  </a:cxn>
                  <a:cxn ang="0">
                    <a:pos x="0" y="192"/>
                  </a:cxn>
                  <a:cxn ang="0">
                    <a:pos x="66" y="21"/>
                  </a:cxn>
                </a:cxnLst>
                <a:rect l="0" t="0" r="r" b="b"/>
                <a:pathLst>
                  <a:path w="755" h="193">
                    <a:moveTo>
                      <a:pt x="66" y="21"/>
                    </a:moveTo>
                    <a:lnTo>
                      <a:pt x="198" y="21"/>
                    </a:lnTo>
                    <a:lnTo>
                      <a:pt x="198" y="0"/>
                    </a:lnTo>
                    <a:lnTo>
                      <a:pt x="754" y="0"/>
                    </a:lnTo>
                    <a:lnTo>
                      <a:pt x="743" y="40"/>
                    </a:lnTo>
                    <a:lnTo>
                      <a:pt x="520" y="136"/>
                    </a:lnTo>
                    <a:lnTo>
                      <a:pt x="499" y="192"/>
                    </a:lnTo>
                    <a:lnTo>
                      <a:pt x="0" y="192"/>
                    </a:lnTo>
                    <a:lnTo>
                      <a:pt x="66" y="21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766" name="Freeform 102"/>
              <p:cNvSpPr>
                <a:spLocks/>
              </p:cNvSpPr>
              <p:nvPr/>
            </p:nvSpPr>
            <p:spPr bwMode="auto">
              <a:xfrm>
                <a:off x="3807" y="2491"/>
                <a:ext cx="789" cy="307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53" y="0"/>
                  </a:cxn>
                  <a:cxn ang="0">
                    <a:pos x="788" y="93"/>
                  </a:cxn>
                  <a:cxn ang="0">
                    <a:pos x="701" y="186"/>
                  </a:cxn>
                  <a:cxn ang="0">
                    <a:pos x="577" y="225"/>
                  </a:cxn>
                  <a:cxn ang="0">
                    <a:pos x="527" y="306"/>
                  </a:cxn>
                  <a:cxn ang="0">
                    <a:pos x="405" y="173"/>
                  </a:cxn>
                  <a:cxn ang="0">
                    <a:pos x="308" y="173"/>
                  </a:cxn>
                  <a:cxn ang="0">
                    <a:pos x="291" y="147"/>
                  </a:cxn>
                  <a:cxn ang="0">
                    <a:pos x="160" y="147"/>
                  </a:cxn>
                  <a:cxn ang="0">
                    <a:pos x="111" y="191"/>
                  </a:cxn>
                  <a:cxn ang="0">
                    <a:pos x="0" y="191"/>
                  </a:cxn>
                  <a:cxn ang="0">
                    <a:pos x="21" y="135"/>
                  </a:cxn>
                  <a:cxn ang="0">
                    <a:pos x="244" y="43"/>
                  </a:cxn>
                  <a:cxn ang="0">
                    <a:pos x="254" y="0"/>
                  </a:cxn>
                </a:cxnLst>
                <a:rect l="0" t="0" r="r" b="b"/>
                <a:pathLst>
                  <a:path w="789" h="307">
                    <a:moveTo>
                      <a:pt x="254" y="0"/>
                    </a:moveTo>
                    <a:lnTo>
                      <a:pt x="753" y="0"/>
                    </a:lnTo>
                    <a:lnTo>
                      <a:pt x="788" y="93"/>
                    </a:lnTo>
                    <a:lnTo>
                      <a:pt x="701" y="186"/>
                    </a:lnTo>
                    <a:lnTo>
                      <a:pt x="577" y="225"/>
                    </a:lnTo>
                    <a:lnTo>
                      <a:pt x="527" y="306"/>
                    </a:lnTo>
                    <a:lnTo>
                      <a:pt x="405" y="173"/>
                    </a:lnTo>
                    <a:lnTo>
                      <a:pt x="308" y="173"/>
                    </a:lnTo>
                    <a:lnTo>
                      <a:pt x="291" y="147"/>
                    </a:lnTo>
                    <a:lnTo>
                      <a:pt x="160" y="147"/>
                    </a:lnTo>
                    <a:lnTo>
                      <a:pt x="111" y="191"/>
                    </a:lnTo>
                    <a:lnTo>
                      <a:pt x="0" y="191"/>
                    </a:lnTo>
                    <a:lnTo>
                      <a:pt x="21" y="135"/>
                    </a:lnTo>
                    <a:lnTo>
                      <a:pt x="244" y="43"/>
                    </a:lnTo>
                    <a:lnTo>
                      <a:pt x="254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7" name="Freeform 103"/>
              <p:cNvSpPr>
                <a:spLocks/>
              </p:cNvSpPr>
              <p:nvPr/>
            </p:nvSpPr>
            <p:spPr bwMode="auto">
              <a:xfrm>
                <a:off x="3905" y="2639"/>
                <a:ext cx="430" cy="371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61" y="0"/>
                  </a:cxn>
                  <a:cxn ang="0">
                    <a:pos x="192" y="0"/>
                  </a:cxn>
                  <a:cxn ang="0">
                    <a:pos x="207" y="26"/>
                  </a:cxn>
                  <a:cxn ang="0">
                    <a:pos x="306" y="26"/>
                  </a:cxn>
                  <a:cxn ang="0">
                    <a:pos x="429" y="158"/>
                  </a:cxn>
                  <a:cxn ang="0">
                    <a:pos x="317" y="275"/>
                  </a:cxn>
                  <a:cxn ang="0">
                    <a:pos x="233" y="304"/>
                  </a:cxn>
                  <a:cxn ang="0">
                    <a:pos x="223" y="370"/>
                  </a:cxn>
                  <a:cxn ang="0">
                    <a:pos x="179" y="293"/>
                  </a:cxn>
                  <a:cxn ang="0">
                    <a:pos x="0" y="81"/>
                  </a:cxn>
                  <a:cxn ang="0">
                    <a:pos x="17" y="44"/>
                  </a:cxn>
                </a:cxnLst>
                <a:rect l="0" t="0" r="r" b="b"/>
                <a:pathLst>
                  <a:path w="430" h="371">
                    <a:moveTo>
                      <a:pt x="17" y="44"/>
                    </a:moveTo>
                    <a:lnTo>
                      <a:pt x="61" y="0"/>
                    </a:lnTo>
                    <a:lnTo>
                      <a:pt x="192" y="0"/>
                    </a:lnTo>
                    <a:lnTo>
                      <a:pt x="207" y="26"/>
                    </a:lnTo>
                    <a:lnTo>
                      <a:pt x="306" y="26"/>
                    </a:lnTo>
                    <a:lnTo>
                      <a:pt x="429" y="158"/>
                    </a:lnTo>
                    <a:lnTo>
                      <a:pt x="317" y="275"/>
                    </a:lnTo>
                    <a:lnTo>
                      <a:pt x="233" y="304"/>
                    </a:lnTo>
                    <a:lnTo>
                      <a:pt x="223" y="370"/>
                    </a:lnTo>
                    <a:lnTo>
                      <a:pt x="179" y="293"/>
                    </a:lnTo>
                    <a:lnTo>
                      <a:pt x="0" y="81"/>
                    </a:lnTo>
                    <a:lnTo>
                      <a:pt x="17" y="44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8" name="Freeform 104"/>
              <p:cNvSpPr>
                <a:spLocks/>
              </p:cNvSpPr>
              <p:nvPr/>
            </p:nvSpPr>
            <p:spPr bwMode="auto">
              <a:xfrm>
                <a:off x="3716" y="2683"/>
                <a:ext cx="413" cy="4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6" y="0"/>
                  </a:cxn>
                  <a:cxn ang="0">
                    <a:pos x="189" y="36"/>
                  </a:cxn>
                  <a:cxn ang="0">
                    <a:pos x="368" y="249"/>
                  </a:cxn>
                  <a:cxn ang="0">
                    <a:pos x="412" y="325"/>
                  </a:cxn>
                  <a:cxn ang="0">
                    <a:pos x="358" y="464"/>
                  </a:cxn>
                  <a:cxn ang="0">
                    <a:pos x="73" y="464"/>
                  </a:cxn>
                  <a:cxn ang="0">
                    <a:pos x="44" y="406"/>
                  </a:cxn>
                  <a:cxn ang="0">
                    <a:pos x="30" y="332"/>
                  </a:cxn>
                  <a:cxn ang="0">
                    <a:pos x="57" y="292"/>
                  </a:cxn>
                  <a:cxn ang="0">
                    <a:pos x="0" y="0"/>
                  </a:cxn>
                </a:cxnLst>
                <a:rect l="0" t="0" r="r" b="b"/>
                <a:pathLst>
                  <a:path w="413" h="465">
                    <a:moveTo>
                      <a:pt x="0" y="0"/>
                    </a:moveTo>
                    <a:lnTo>
                      <a:pt x="206" y="0"/>
                    </a:lnTo>
                    <a:lnTo>
                      <a:pt x="189" y="36"/>
                    </a:lnTo>
                    <a:lnTo>
                      <a:pt x="368" y="249"/>
                    </a:lnTo>
                    <a:lnTo>
                      <a:pt x="412" y="325"/>
                    </a:lnTo>
                    <a:lnTo>
                      <a:pt x="358" y="464"/>
                    </a:lnTo>
                    <a:lnTo>
                      <a:pt x="73" y="464"/>
                    </a:lnTo>
                    <a:lnTo>
                      <a:pt x="44" y="406"/>
                    </a:lnTo>
                    <a:lnTo>
                      <a:pt x="30" y="332"/>
                    </a:lnTo>
                    <a:lnTo>
                      <a:pt x="57" y="29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9" name="Freeform 105"/>
              <p:cNvSpPr>
                <a:spLocks/>
              </p:cNvSpPr>
              <p:nvPr/>
            </p:nvSpPr>
            <p:spPr bwMode="auto">
              <a:xfrm>
                <a:off x="3440" y="2682"/>
                <a:ext cx="335" cy="487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278" y="0"/>
                  </a:cxn>
                  <a:cxn ang="0">
                    <a:pos x="334" y="296"/>
                  </a:cxn>
                  <a:cxn ang="0">
                    <a:pos x="306" y="336"/>
                  </a:cxn>
                  <a:cxn ang="0">
                    <a:pos x="319" y="405"/>
                  </a:cxn>
                  <a:cxn ang="0">
                    <a:pos x="86" y="405"/>
                  </a:cxn>
                  <a:cxn ang="0">
                    <a:pos x="82" y="474"/>
                  </a:cxn>
                  <a:cxn ang="0">
                    <a:pos x="0" y="486"/>
                  </a:cxn>
                  <a:cxn ang="0">
                    <a:pos x="2" y="349"/>
                  </a:cxn>
                  <a:cxn ang="0">
                    <a:pos x="68" y="0"/>
                  </a:cxn>
                </a:cxnLst>
                <a:rect l="0" t="0" r="r" b="b"/>
                <a:pathLst>
                  <a:path w="335" h="487">
                    <a:moveTo>
                      <a:pt x="68" y="0"/>
                    </a:moveTo>
                    <a:lnTo>
                      <a:pt x="278" y="0"/>
                    </a:lnTo>
                    <a:lnTo>
                      <a:pt x="334" y="296"/>
                    </a:lnTo>
                    <a:lnTo>
                      <a:pt x="306" y="336"/>
                    </a:lnTo>
                    <a:lnTo>
                      <a:pt x="319" y="405"/>
                    </a:lnTo>
                    <a:lnTo>
                      <a:pt x="86" y="405"/>
                    </a:lnTo>
                    <a:lnTo>
                      <a:pt x="82" y="474"/>
                    </a:lnTo>
                    <a:lnTo>
                      <a:pt x="0" y="486"/>
                    </a:lnTo>
                    <a:lnTo>
                      <a:pt x="2" y="349"/>
                    </a:lnTo>
                    <a:lnTo>
                      <a:pt x="68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0" name="Freeform 106"/>
              <p:cNvSpPr>
                <a:spLocks/>
              </p:cNvSpPr>
              <p:nvPr/>
            </p:nvSpPr>
            <p:spPr bwMode="auto">
              <a:xfrm>
                <a:off x="3209" y="2682"/>
                <a:ext cx="299" cy="52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298" y="0"/>
                  </a:cxn>
                  <a:cxn ang="0">
                    <a:pos x="233" y="349"/>
                  </a:cxn>
                  <a:cxn ang="0">
                    <a:pos x="231" y="485"/>
                  </a:cxn>
                  <a:cxn ang="0">
                    <a:pos x="169" y="525"/>
                  </a:cxn>
                  <a:cxn ang="0">
                    <a:pos x="137" y="434"/>
                  </a:cxn>
                  <a:cxn ang="0">
                    <a:pos x="0" y="434"/>
                  </a:cxn>
                  <a:cxn ang="0">
                    <a:pos x="43" y="283"/>
                  </a:cxn>
                  <a:cxn ang="0">
                    <a:pos x="1" y="206"/>
                  </a:cxn>
                  <a:cxn ang="0">
                    <a:pos x="40" y="78"/>
                  </a:cxn>
                  <a:cxn ang="0">
                    <a:pos x="99" y="0"/>
                  </a:cxn>
                </a:cxnLst>
                <a:rect l="0" t="0" r="r" b="b"/>
                <a:pathLst>
                  <a:path w="299" h="526">
                    <a:moveTo>
                      <a:pt x="99" y="0"/>
                    </a:moveTo>
                    <a:lnTo>
                      <a:pt x="298" y="0"/>
                    </a:lnTo>
                    <a:lnTo>
                      <a:pt x="233" y="349"/>
                    </a:lnTo>
                    <a:lnTo>
                      <a:pt x="231" y="485"/>
                    </a:lnTo>
                    <a:lnTo>
                      <a:pt x="169" y="525"/>
                    </a:lnTo>
                    <a:lnTo>
                      <a:pt x="137" y="434"/>
                    </a:lnTo>
                    <a:lnTo>
                      <a:pt x="0" y="434"/>
                    </a:lnTo>
                    <a:lnTo>
                      <a:pt x="43" y="283"/>
                    </a:lnTo>
                    <a:lnTo>
                      <a:pt x="1" y="206"/>
                    </a:lnTo>
                    <a:lnTo>
                      <a:pt x="40" y="78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1" name="Freeform 107"/>
              <p:cNvSpPr>
                <a:spLocks/>
              </p:cNvSpPr>
              <p:nvPr/>
            </p:nvSpPr>
            <p:spPr bwMode="auto">
              <a:xfrm>
                <a:off x="3523" y="3088"/>
                <a:ext cx="717" cy="6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7" y="0"/>
                  </a:cxn>
                  <a:cxn ang="0">
                    <a:pos x="268" y="62"/>
                  </a:cxn>
                  <a:cxn ang="0">
                    <a:pos x="554" y="62"/>
                  </a:cxn>
                  <a:cxn ang="0">
                    <a:pos x="562" y="118"/>
                  </a:cxn>
                  <a:cxn ang="0">
                    <a:pos x="663" y="299"/>
                  </a:cxn>
                  <a:cxn ang="0">
                    <a:pos x="702" y="431"/>
                  </a:cxn>
                  <a:cxn ang="0">
                    <a:pos x="716" y="523"/>
                  </a:cxn>
                  <a:cxn ang="0">
                    <a:pos x="616" y="618"/>
                  </a:cxn>
                  <a:cxn ang="0">
                    <a:pos x="533" y="626"/>
                  </a:cxn>
                  <a:cxn ang="0">
                    <a:pos x="510" y="434"/>
                  </a:cxn>
                  <a:cxn ang="0">
                    <a:pos x="483" y="437"/>
                  </a:cxn>
                  <a:cxn ang="0">
                    <a:pos x="402" y="321"/>
                  </a:cxn>
                  <a:cxn ang="0">
                    <a:pos x="420" y="227"/>
                  </a:cxn>
                  <a:cxn ang="0">
                    <a:pos x="329" y="123"/>
                  </a:cxn>
                  <a:cxn ang="0">
                    <a:pos x="209" y="153"/>
                  </a:cxn>
                  <a:cxn ang="0">
                    <a:pos x="116" y="70"/>
                  </a:cxn>
                  <a:cxn ang="0">
                    <a:pos x="0" y="68"/>
                  </a:cxn>
                  <a:cxn ang="0">
                    <a:pos x="2" y="0"/>
                  </a:cxn>
                </a:cxnLst>
                <a:rect l="0" t="0" r="r" b="b"/>
                <a:pathLst>
                  <a:path w="717" h="627">
                    <a:moveTo>
                      <a:pt x="2" y="0"/>
                    </a:moveTo>
                    <a:lnTo>
                      <a:pt x="237" y="0"/>
                    </a:lnTo>
                    <a:lnTo>
                      <a:pt x="268" y="62"/>
                    </a:lnTo>
                    <a:lnTo>
                      <a:pt x="554" y="62"/>
                    </a:lnTo>
                    <a:lnTo>
                      <a:pt x="562" y="118"/>
                    </a:lnTo>
                    <a:lnTo>
                      <a:pt x="663" y="299"/>
                    </a:lnTo>
                    <a:lnTo>
                      <a:pt x="702" y="431"/>
                    </a:lnTo>
                    <a:lnTo>
                      <a:pt x="716" y="523"/>
                    </a:lnTo>
                    <a:lnTo>
                      <a:pt x="616" y="618"/>
                    </a:lnTo>
                    <a:lnTo>
                      <a:pt x="533" y="626"/>
                    </a:lnTo>
                    <a:lnTo>
                      <a:pt x="510" y="434"/>
                    </a:lnTo>
                    <a:lnTo>
                      <a:pt x="483" y="437"/>
                    </a:lnTo>
                    <a:lnTo>
                      <a:pt x="402" y="321"/>
                    </a:lnTo>
                    <a:lnTo>
                      <a:pt x="420" y="227"/>
                    </a:lnTo>
                    <a:lnTo>
                      <a:pt x="329" y="123"/>
                    </a:lnTo>
                    <a:lnTo>
                      <a:pt x="209" y="153"/>
                    </a:lnTo>
                    <a:lnTo>
                      <a:pt x="116" y="70"/>
                    </a:lnTo>
                    <a:lnTo>
                      <a:pt x="0" y="68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2" name="Freeform 108"/>
              <p:cNvSpPr>
                <a:spLocks/>
              </p:cNvSpPr>
              <p:nvPr/>
            </p:nvSpPr>
            <p:spPr bwMode="auto">
              <a:xfrm>
                <a:off x="2974" y="2878"/>
                <a:ext cx="438" cy="4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37" y="0"/>
                  </a:cxn>
                  <a:cxn ang="0">
                    <a:pos x="278" y="80"/>
                  </a:cxn>
                  <a:cxn ang="0">
                    <a:pos x="234" y="232"/>
                  </a:cxn>
                  <a:cxn ang="0">
                    <a:pos x="372" y="232"/>
                  </a:cxn>
                  <a:cxn ang="0">
                    <a:pos x="404" y="326"/>
                  </a:cxn>
                  <a:cxn ang="0">
                    <a:pos x="437" y="422"/>
                  </a:cxn>
                  <a:cxn ang="0">
                    <a:pos x="251" y="411"/>
                  </a:cxn>
                  <a:cxn ang="0">
                    <a:pos x="30" y="327"/>
                  </a:cxn>
                  <a:cxn ang="0">
                    <a:pos x="56" y="261"/>
                  </a:cxn>
                  <a:cxn ang="0">
                    <a:pos x="0" y="128"/>
                  </a:cxn>
                  <a:cxn ang="0">
                    <a:pos x="3" y="0"/>
                  </a:cxn>
                </a:cxnLst>
                <a:rect l="0" t="0" r="r" b="b"/>
                <a:pathLst>
                  <a:path w="438" h="423">
                    <a:moveTo>
                      <a:pt x="3" y="0"/>
                    </a:moveTo>
                    <a:lnTo>
                      <a:pt x="237" y="0"/>
                    </a:lnTo>
                    <a:lnTo>
                      <a:pt x="278" y="80"/>
                    </a:lnTo>
                    <a:lnTo>
                      <a:pt x="234" y="232"/>
                    </a:lnTo>
                    <a:lnTo>
                      <a:pt x="372" y="232"/>
                    </a:lnTo>
                    <a:lnTo>
                      <a:pt x="404" y="326"/>
                    </a:lnTo>
                    <a:lnTo>
                      <a:pt x="437" y="422"/>
                    </a:lnTo>
                    <a:lnTo>
                      <a:pt x="251" y="411"/>
                    </a:lnTo>
                    <a:lnTo>
                      <a:pt x="30" y="327"/>
                    </a:lnTo>
                    <a:lnTo>
                      <a:pt x="56" y="261"/>
                    </a:lnTo>
                    <a:lnTo>
                      <a:pt x="0" y="128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3" name="Freeform 109"/>
              <p:cNvSpPr>
                <a:spLocks/>
              </p:cNvSpPr>
              <p:nvPr/>
            </p:nvSpPr>
            <p:spPr bwMode="auto">
              <a:xfrm>
                <a:off x="2178" y="2432"/>
                <a:ext cx="755" cy="3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3" y="0"/>
                  </a:cxn>
                  <a:cxn ang="0">
                    <a:pos x="743" y="70"/>
                  </a:cxn>
                  <a:cxn ang="0">
                    <a:pos x="754" y="149"/>
                  </a:cxn>
                  <a:cxn ang="0">
                    <a:pos x="754" y="389"/>
                  </a:cxn>
                  <a:cxn ang="0">
                    <a:pos x="629" y="357"/>
                  </a:cxn>
                  <a:cxn ang="0">
                    <a:pos x="574" y="367"/>
                  </a:cxn>
                  <a:cxn ang="0">
                    <a:pos x="258" y="302"/>
                  </a:cxn>
                  <a:cxn ang="0">
                    <a:pos x="258" y="114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755" h="390">
                    <a:moveTo>
                      <a:pt x="0" y="0"/>
                    </a:moveTo>
                    <a:lnTo>
                      <a:pt x="723" y="0"/>
                    </a:lnTo>
                    <a:lnTo>
                      <a:pt x="743" y="70"/>
                    </a:lnTo>
                    <a:lnTo>
                      <a:pt x="754" y="149"/>
                    </a:lnTo>
                    <a:lnTo>
                      <a:pt x="754" y="389"/>
                    </a:lnTo>
                    <a:lnTo>
                      <a:pt x="629" y="357"/>
                    </a:lnTo>
                    <a:lnTo>
                      <a:pt x="574" y="367"/>
                    </a:lnTo>
                    <a:lnTo>
                      <a:pt x="258" y="302"/>
                    </a:lnTo>
                    <a:lnTo>
                      <a:pt x="258" y="114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774" name="Freeform 110"/>
              <p:cNvSpPr>
                <a:spLocks/>
              </p:cNvSpPr>
              <p:nvPr/>
            </p:nvSpPr>
            <p:spPr bwMode="auto">
              <a:xfrm>
                <a:off x="1846" y="2545"/>
                <a:ext cx="1187" cy="1051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589" y="0"/>
                  </a:cxn>
                  <a:cxn ang="0">
                    <a:pos x="589" y="187"/>
                  </a:cxn>
                  <a:cxn ang="0">
                    <a:pos x="906" y="254"/>
                  </a:cxn>
                  <a:cxn ang="0">
                    <a:pos x="958" y="246"/>
                  </a:cxn>
                  <a:cxn ang="0">
                    <a:pos x="1086" y="276"/>
                  </a:cxn>
                  <a:cxn ang="0">
                    <a:pos x="1130" y="284"/>
                  </a:cxn>
                  <a:cxn ang="0">
                    <a:pos x="1128" y="471"/>
                  </a:cxn>
                  <a:cxn ang="0">
                    <a:pos x="1186" y="602"/>
                  </a:cxn>
                  <a:cxn ang="0">
                    <a:pos x="1151" y="666"/>
                  </a:cxn>
                  <a:cxn ang="0">
                    <a:pos x="1045" y="693"/>
                  </a:cxn>
                  <a:cxn ang="0">
                    <a:pos x="879" y="828"/>
                  </a:cxn>
                  <a:cxn ang="0">
                    <a:pos x="839" y="934"/>
                  </a:cxn>
                  <a:cxn ang="0">
                    <a:pos x="860" y="1050"/>
                  </a:cxn>
                  <a:cxn ang="0">
                    <a:pos x="647" y="972"/>
                  </a:cxn>
                  <a:cxn ang="0">
                    <a:pos x="510" y="742"/>
                  </a:cxn>
                  <a:cxn ang="0">
                    <a:pos x="401" y="708"/>
                  </a:cxn>
                  <a:cxn ang="0">
                    <a:pos x="341" y="771"/>
                  </a:cxn>
                  <a:cxn ang="0">
                    <a:pos x="256" y="721"/>
                  </a:cxn>
                  <a:cxn ang="0">
                    <a:pos x="177" y="578"/>
                  </a:cxn>
                  <a:cxn ang="0">
                    <a:pos x="0" y="430"/>
                  </a:cxn>
                  <a:cxn ang="0">
                    <a:pos x="330" y="430"/>
                  </a:cxn>
                  <a:cxn ang="0">
                    <a:pos x="330" y="0"/>
                  </a:cxn>
                </a:cxnLst>
                <a:rect l="0" t="0" r="r" b="b"/>
                <a:pathLst>
                  <a:path w="1187" h="1051">
                    <a:moveTo>
                      <a:pt x="330" y="0"/>
                    </a:moveTo>
                    <a:lnTo>
                      <a:pt x="589" y="0"/>
                    </a:lnTo>
                    <a:lnTo>
                      <a:pt x="589" y="187"/>
                    </a:lnTo>
                    <a:lnTo>
                      <a:pt x="906" y="254"/>
                    </a:lnTo>
                    <a:lnTo>
                      <a:pt x="958" y="246"/>
                    </a:lnTo>
                    <a:lnTo>
                      <a:pt x="1086" y="276"/>
                    </a:lnTo>
                    <a:lnTo>
                      <a:pt x="1130" y="284"/>
                    </a:lnTo>
                    <a:lnTo>
                      <a:pt x="1128" y="471"/>
                    </a:lnTo>
                    <a:lnTo>
                      <a:pt x="1186" y="602"/>
                    </a:lnTo>
                    <a:lnTo>
                      <a:pt x="1151" y="666"/>
                    </a:lnTo>
                    <a:lnTo>
                      <a:pt x="1045" y="693"/>
                    </a:lnTo>
                    <a:lnTo>
                      <a:pt x="879" y="828"/>
                    </a:lnTo>
                    <a:lnTo>
                      <a:pt x="839" y="934"/>
                    </a:lnTo>
                    <a:lnTo>
                      <a:pt x="860" y="1050"/>
                    </a:lnTo>
                    <a:lnTo>
                      <a:pt x="647" y="972"/>
                    </a:lnTo>
                    <a:lnTo>
                      <a:pt x="510" y="742"/>
                    </a:lnTo>
                    <a:lnTo>
                      <a:pt x="401" y="708"/>
                    </a:lnTo>
                    <a:lnTo>
                      <a:pt x="341" y="771"/>
                    </a:lnTo>
                    <a:lnTo>
                      <a:pt x="256" y="721"/>
                    </a:lnTo>
                    <a:lnTo>
                      <a:pt x="177" y="578"/>
                    </a:lnTo>
                    <a:lnTo>
                      <a:pt x="0" y="430"/>
                    </a:lnTo>
                    <a:lnTo>
                      <a:pt x="330" y="430"/>
                    </a:lnTo>
                    <a:lnTo>
                      <a:pt x="33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5" name="Freeform 111"/>
              <p:cNvSpPr>
                <a:spLocks/>
              </p:cNvSpPr>
              <p:nvPr/>
            </p:nvSpPr>
            <p:spPr bwMode="auto">
              <a:xfrm>
                <a:off x="1231" y="1879"/>
                <a:ext cx="437" cy="559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436" y="106"/>
                  </a:cxn>
                  <a:cxn ang="0">
                    <a:pos x="436" y="558"/>
                  </a:cxn>
                  <a:cxn ang="0">
                    <a:pos x="0" y="558"/>
                  </a:cxn>
                  <a:cxn ang="0">
                    <a:pos x="0" y="0"/>
                  </a:cxn>
                  <a:cxn ang="0">
                    <a:pos x="256" y="0"/>
                  </a:cxn>
                  <a:cxn ang="0">
                    <a:pos x="256" y="106"/>
                  </a:cxn>
                </a:cxnLst>
                <a:rect l="0" t="0" r="r" b="b"/>
                <a:pathLst>
                  <a:path w="437" h="559">
                    <a:moveTo>
                      <a:pt x="256" y="106"/>
                    </a:moveTo>
                    <a:lnTo>
                      <a:pt x="436" y="106"/>
                    </a:lnTo>
                    <a:lnTo>
                      <a:pt x="436" y="558"/>
                    </a:lnTo>
                    <a:lnTo>
                      <a:pt x="0" y="558"/>
                    </a:lnTo>
                    <a:lnTo>
                      <a:pt x="0" y="0"/>
                    </a:lnTo>
                    <a:lnTo>
                      <a:pt x="256" y="0"/>
                    </a:lnTo>
                    <a:lnTo>
                      <a:pt x="256" y="106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6" name="Freeform 112"/>
              <p:cNvSpPr>
                <a:spLocks/>
              </p:cNvSpPr>
              <p:nvPr/>
            </p:nvSpPr>
            <p:spPr bwMode="auto">
              <a:xfrm>
                <a:off x="337" y="1056"/>
                <a:ext cx="629" cy="391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64" y="115"/>
                  </a:cxn>
                  <a:cxn ang="0">
                    <a:pos x="151" y="141"/>
                  </a:cxn>
                  <a:cxn ang="0">
                    <a:pos x="0" y="118"/>
                  </a:cxn>
                  <a:cxn ang="0">
                    <a:pos x="47" y="323"/>
                  </a:cxn>
                  <a:cxn ang="0">
                    <a:pos x="118" y="328"/>
                  </a:cxn>
                  <a:cxn ang="0">
                    <a:pos x="132" y="390"/>
                  </a:cxn>
                  <a:cxn ang="0">
                    <a:pos x="419" y="333"/>
                  </a:cxn>
                  <a:cxn ang="0">
                    <a:pos x="628" y="333"/>
                  </a:cxn>
                  <a:cxn ang="0">
                    <a:pos x="628" y="2"/>
                  </a:cxn>
                  <a:cxn ang="0">
                    <a:pos x="140" y="0"/>
                  </a:cxn>
                </a:cxnLst>
                <a:rect l="0" t="0" r="r" b="b"/>
                <a:pathLst>
                  <a:path w="629" h="391">
                    <a:moveTo>
                      <a:pt x="140" y="0"/>
                    </a:moveTo>
                    <a:lnTo>
                      <a:pt x="164" y="115"/>
                    </a:lnTo>
                    <a:lnTo>
                      <a:pt x="151" y="141"/>
                    </a:lnTo>
                    <a:lnTo>
                      <a:pt x="0" y="118"/>
                    </a:lnTo>
                    <a:lnTo>
                      <a:pt x="47" y="323"/>
                    </a:lnTo>
                    <a:lnTo>
                      <a:pt x="118" y="328"/>
                    </a:lnTo>
                    <a:lnTo>
                      <a:pt x="132" y="390"/>
                    </a:lnTo>
                    <a:lnTo>
                      <a:pt x="419" y="333"/>
                    </a:lnTo>
                    <a:lnTo>
                      <a:pt x="628" y="333"/>
                    </a:lnTo>
                    <a:lnTo>
                      <a:pt x="628" y="2"/>
                    </a:lnTo>
                    <a:lnTo>
                      <a:pt x="14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7" name="Freeform 113"/>
              <p:cNvSpPr>
                <a:spLocks/>
              </p:cNvSpPr>
              <p:nvPr/>
            </p:nvSpPr>
            <p:spPr bwMode="auto">
              <a:xfrm>
                <a:off x="340" y="1379"/>
                <a:ext cx="657" cy="49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15" y="2"/>
                  </a:cxn>
                  <a:cxn ang="0">
                    <a:pos x="132" y="66"/>
                  </a:cxn>
                  <a:cxn ang="0">
                    <a:pos x="410" y="10"/>
                  </a:cxn>
                  <a:cxn ang="0">
                    <a:pos x="624" y="10"/>
                  </a:cxn>
                  <a:cxn ang="0">
                    <a:pos x="656" y="61"/>
                  </a:cxn>
                  <a:cxn ang="0">
                    <a:pos x="611" y="249"/>
                  </a:cxn>
                  <a:cxn ang="0">
                    <a:pos x="640" y="256"/>
                  </a:cxn>
                  <a:cxn ang="0">
                    <a:pos x="640" y="498"/>
                  </a:cxn>
                  <a:cxn ang="0">
                    <a:pos x="18" y="498"/>
                  </a:cxn>
                  <a:cxn ang="0">
                    <a:pos x="0" y="390"/>
                  </a:cxn>
                  <a:cxn ang="0">
                    <a:pos x="41" y="0"/>
                  </a:cxn>
                </a:cxnLst>
                <a:rect l="0" t="0" r="r" b="b"/>
                <a:pathLst>
                  <a:path w="657" h="499">
                    <a:moveTo>
                      <a:pt x="41" y="0"/>
                    </a:moveTo>
                    <a:lnTo>
                      <a:pt x="115" y="2"/>
                    </a:lnTo>
                    <a:lnTo>
                      <a:pt x="132" y="66"/>
                    </a:lnTo>
                    <a:lnTo>
                      <a:pt x="410" y="10"/>
                    </a:lnTo>
                    <a:lnTo>
                      <a:pt x="624" y="10"/>
                    </a:lnTo>
                    <a:lnTo>
                      <a:pt x="656" y="61"/>
                    </a:lnTo>
                    <a:lnTo>
                      <a:pt x="611" y="249"/>
                    </a:lnTo>
                    <a:lnTo>
                      <a:pt x="640" y="256"/>
                    </a:lnTo>
                    <a:lnTo>
                      <a:pt x="640" y="498"/>
                    </a:lnTo>
                    <a:lnTo>
                      <a:pt x="18" y="498"/>
                    </a:lnTo>
                    <a:lnTo>
                      <a:pt x="0" y="39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8" name="Freeform 114"/>
              <p:cNvSpPr>
                <a:spLocks/>
              </p:cNvSpPr>
              <p:nvPr/>
            </p:nvSpPr>
            <p:spPr bwMode="auto">
              <a:xfrm>
                <a:off x="949" y="1056"/>
                <a:ext cx="538" cy="8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0" y="0"/>
                  </a:cxn>
                  <a:cxn ang="0">
                    <a:pos x="110" y="136"/>
                  </a:cxn>
                  <a:cxn ang="0">
                    <a:pos x="267" y="304"/>
                  </a:cxn>
                  <a:cxn ang="0">
                    <a:pos x="235" y="379"/>
                  </a:cxn>
                  <a:cxn ang="0">
                    <a:pos x="248" y="413"/>
                  </a:cxn>
                  <a:cxn ang="0">
                    <a:pos x="307" y="392"/>
                  </a:cxn>
                  <a:cxn ang="0">
                    <a:pos x="391" y="540"/>
                  </a:cxn>
                  <a:cxn ang="0">
                    <a:pos x="537" y="497"/>
                  </a:cxn>
                  <a:cxn ang="0">
                    <a:pos x="537" y="821"/>
                  </a:cxn>
                  <a:cxn ang="0">
                    <a:pos x="275" y="821"/>
                  </a:cxn>
                  <a:cxn ang="0">
                    <a:pos x="31" y="821"/>
                  </a:cxn>
                  <a:cxn ang="0">
                    <a:pos x="31" y="579"/>
                  </a:cxn>
                  <a:cxn ang="0">
                    <a:pos x="0" y="574"/>
                  </a:cxn>
                  <a:cxn ang="0">
                    <a:pos x="47" y="386"/>
                  </a:cxn>
                  <a:cxn ang="0">
                    <a:pos x="15" y="330"/>
                  </a:cxn>
                  <a:cxn ang="0">
                    <a:pos x="15" y="0"/>
                  </a:cxn>
                </a:cxnLst>
                <a:rect l="0" t="0" r="r" b="b"/>
                <a:pathLst>
                  <a:path w="538" h="822">
                    <a:moveTo>
                      <a:pt x="15" y="0"/>
                    </a:moveTo>
                    <a:lnTo>
                      <a:pt x="110" y="0"/>
                    </a:lnTo>
                    <a:lnTo>
                      <a:pt x="110" y="136"/>
                    </a:lnTo>
                    <a:lnTo>
                      <a:pt x="267" y="304"/>
                    </a:lnTo>
                    <a:lnTo>
                      <a:pt x="235" y="379"/>
                    </a:lnTo>
                    <a:lnTo>
                      <a:pt x="248" y="413"/>
                    </a:lnTo>
                    <a:lnTo>
                      <a:pt x="307" y="392"/>
                    </a:lnTo>
                    <a:lnTo>
                      <a:pt x="391" y="540"/>
                    </a:lnTo>
                    <a:lnTo>
                      <a:pt x="537" y="497"/>
                    </a:lnTo>
                    <a:lnTo>
                      <a:pt x="537" y="821"/>
                    </a:lnTo>
                    <a:lnTo>
                      <a:pt x="275" y="821"/>
                    </a:lnTo>
                    <a:lnTo>
                      <a:pt x="31" y="821"/>
                    </a:lnTo>
                    <a:lnTo>
                      <a:pt x="31" y="579"/>
                    </a:lnTo>
                    <a:lnTo>
                      <a:pt x="0" y="574"/>
                    </a:lnTo>
                    <a:lnTo>
                      <a:pt x="47" y="386"/>
                    </a:lnTo>
                    <a:lnTo>
                      <a:pt x="15" y="330"/>
                    </a:lnTo>
                    <a:lnTo>
                      <a:pt x="15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9" name="Freeform 115"/>
              <p:cNvSpPr>
                <a:spLocks/>
              </p:cNvSpPr>
              <p:nvPr/>
            </p:nvSpPr>
            <p:spPr bwMode="auto">
              <a:xfrm>
                <a:off x="724" y="1879"/>
                <a:ext cx="507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6" y="0"/>
                  </a:cxn>
                  <a:cxn ang="0">
                    <a:pos x="506" y="555"/>
                  </a:cxn>
                  <a:cxn ang="0">
                    <a:pos x="506" y="678"/>
                  </a:cxn>
                  <a:cxn ang="0">
                    <a:pos x="449" y="665"/>
                  </a:cxn>
                  <a:cxn ang="0">
                    <a:pos x="475" y="815"/>
                  </a:cxn>
                  <a:cxn ang="0">
                    <a:pos x="0" y="343"/>
                  </a:cxn>
                  <a:cxn ang="0">
                    <a:pos x="0" y="0"/>
                  </a:cxn>
                </a:cxnLst>
                <a:rect l="0" t="0" r="r" b="b"/>
                <a:pathLst>
                  <a:path w="507" h="816">
                    <a:moveTo>
                      <a:pt x="0" y="0"/>
                    </a:moveTo>
                    <a:lnTo>
                      <a:pt x="506" y="0"/>
                    </a:lnTo>
                    <a:lnTo>
                      <a:pt x="506" y="555"/>
                    </a:lnTo>
                    <a:lnTo>
                      <a:pt x="506" y="678"/>
                    </a:lnTo>
                    <a:lnTo>
                      <a:pt x="449" y="665"/>
                    </a:lnTo>
                    <a:lnTo>
                      <a:pt x="475" y="815"/>
                    </a:lnTo>
                    <a:lnTo>
                      <a:pt x="0" y="34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80" name="Freeform 116"/>
              <p:cNvSpPr>
                <a:spLocks/>
              </p:cNvSpPr>
              <p:nvPr/>
            </p:nvSpPr>
            <p:spPr bwMode="auto">
              <a:xfrm>
                <a:off x="1176" y="2437"/>
                <a:ext cx="496" cy="63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5" y="0"/>
                  </a:cxn>
                  <a:cxn ang="0">
                    <a:pos x="495" y="631"/>
                  </a:cxn>
                  <a:cxn ang="0">
                    <a:pos x="341" y="631"/>
                  </a:cxn>
                  <a:cxn ang="0">
                    <a:pos x="48" y="491"/>
                  </a:cxn>
                  <a:cxn ang="0">
                    <a:pos x="48" y="447"/>
                  </a:cxn>
                  <a:cxn ang="0">
                    <a:pos x="66" y="312"/>
                  </a:cxn>
                  <a:cxn ang="0">
                    <a:pos x="21" y="249"/>
                  </a:cxn>
                  <a:cxn ang="0">
                    <a:pos x="0" y="107"/>
                  </a:cxn>
                  <a:cxn ang="0">
                    <a:pos x="53" y="120"/>
                  </a:cxn>
                  <a:cxn ang="0">
                    <a:pos x="53" y="0"/>
                  </a:cxn>
                </a:cxnLst>
                <a:rect l="0" t="0" r="r" b="b"/>
                <a:pathLst>
                  <a:path w="496" h="632">
                    <a:moveTo>
                      <a:pt x="53" y="0"/>
                    </a:moveTo>
                    <a:lnTo>
                      <a:pt x="495" y="0"/>
                    </a:lnTo>
                    <a:lnTo>
                      <a:pt x="495" y="631"/>
                    </a:lnTo>
                    <a:lnTo>
                      <a:pt x="341" y="631"/>
                    </a:lnTo>
                    <a:lnTo>
                      <a:pt x="48" y="491"/>
                    </a:lnTo>
                    <a:lnTo>
                      <a:pt x="48" y="447"/>
                    </a:lnTo>
                    <a:lnTo>
                      <a:pt x="66" y="312"/>
                    </a:lnTo>
                    <a:lnTo>
                      <a:pt x="21" y="249"/>
                    </a:lnTo>
                    <a:lnTo>
                      <a:pt x="0" y="107"/>
                    </a:lnTo>
                    <a:lnTo>
                      <a:pt x="53" y="120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81" name="Freeform 117"/>
              <p:cNvSpPr>
                <a:spLocks/>
              </p:cNvSpPr>
              <p:nvPr/>
            </p:nvSpPr>
            <p:spPr bwMode="auto">
              <a:xfrm>
                <a:off x="336" y="1876"/>
                <a:ext cx="908" cy="10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89" y="0"/>
                  </a:cxn>
                  <a:cxn ang="0">
                    <a:pos x="389" y="344"/>
                  </a:cxn>
                  <a:cxn ang="0">
                    <a:pos x="864" y="817"/>
                  </a:cxn>
                  <a:cxn ang="0">
                    <a:pos x="907" y="873"/>
                  </a:cxn>
                  <a:cxn ang="0">
                    <a:pos x="885" y="1011"/>
                  </a:cxn>
                  <a:cxn ang="0">
                    <a:pos x="648" y="1011"/>
                  </a:cxn>
                  <a:cxn ang="0">
                    <a:pos x="437" y="840"/>
                  </a:cxn>
                  <a:cxn ang="0">
                    <a:pos x="362" y="840"/>
                  </a:cxn>
                  <a:cxn ang="0">
                    <a:pos x="183" y="523"/>
                  </a:cxn>
                  <a:cxn ang="0">
                    <a:pos x="57" y="328"/>
                  </a:cxn>
                  <a:cxn ang="0">
                    <a:pos x="73" y="253"/>
                  </a:cxn>
                  <a:cxn ang="0">
                    <a:pos x="0" y="154"/>
                  </a:cxn>
                  <a:cxn ang="0">
                    <a:pos x="21" y="0"/>
                  </a:cxn>
                </a:cxnLst>
                <a:rect l="0" t="0" r="r" b="b"/>
                <a:pathLst>
                  <a:path w="908" h="1012">
                    <a:moveTo>
                      <a:pt x="21" y="0"/>
                    </a:moveTo>
                    <a:lnTo>
                      <a:pt x="389" y="0"/>
                    </a:lnTo>
                    <a:lnTo>
                      <a:pt x="389" y="344"/>
                    </a:lnTo>
                    <a:lnTo>
                      <a:pt x="864" y="817"/>
                    </a:lnTo>
                    <a:lnTo>
                      <a:pt x="907" y="873"/>
                    </a:lnTo>
                    <a:lnTo>
                      <a:pt x="885" y="1011"/>
                    </a:lnTo>
                    <a:lnTo>
                      <a:pt x="648" y="1011"/>
                    </a:lnTo>
                    <a:lnTo>
                      <a:pt x="437" y="840"/>
                    </a:lnTo>
                    <a:lnTo>
                      <a:pt x="362" y="840"/>
                    </a:lnTo>
                    <a:lnTo>
                      <a:pt x="183" y="523"/>
                    </a:lnTo>
                    <a:lnTo>
                      <a:pt x="57" y="328"/>
                    </a:lnTo>
                    <a:lnTo>
                      <a:pt x="73" y="253"/>
                    </a:lnTo>
                    <a:lnTo>
                      <a:pt x="0" y="154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54"/>
            <p:cNvGrpSpPr>
              <a:grpSpLocks noChangeAspect="1"/>
            </p:cNvGrpSpPr>
            <p:nvPr/>
          </p:nvGrpSpPr>
          <p:grpSpPr bwMode="auto">
            <a:xfrm>
              <a:off x="228600" y="1600197"/>
              <a:ext cx="2343160" cy="1752603"/>
              <a:chOff x="65" y="496"/>
              <a:chExt cx="1476" cy="1104"/>
            </a:xfrm>
          </p:grpSpPr>
          <p:sp>
            <p:nvSpPr>
              <p:cNvPr id="167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65" y="496"/>
                <a:ext cx="1476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60"/>
              <p:cNvSpPr>
                <a:spLocks/>
              </p:cNvSpPr>
              <p:nvPr/>
            </p:nvSpPr>
            <p:spPr bwMode="auto">
              <a:xfrm>
                <a:off x="778" y="824"/>
                <a:ext cx="9" cy="246"/>
              </a:xfrm>
              <a:custGeom>
                <a:avLst/>
                <a:gdLst>
                  <a:gd name="T0" fmla="*/ 19 w 19"/>
                  <a:gd name="T1" fmla="*/ 25 h 492"/>
                  <a:gd name="T2" fmla="*/ 19 w 19"/>
                  <a:gd name="T3" fmla="*/ 492 h 492"/>
                  <a:gd name="T4" fmla="*/ 0 w 19"/>
                  <a:gd name="T5" fmla="*/ 466 h 492"/>
                  <a:gd name="T6" fmla="*/ 0 w 19"/>
                  <a:gd name="T7" fmla="*/ 0 h 492"/>
                  <a:gd name="T8" fmla="*/ 19 w 19"/>
                  <a:gd name="T9" fmla="*/ 25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92">
                    <a:moveTo>
                      <a:pt x="19" y="25"/>
                    </a:moveTo>
                    <a:lnTo>
                      <a:pt x="19" y="492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0F4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85"/>
              <p:cNvSpPr>
                <a:spLocks/>
              </p:cNvSpPr>
              <p:nvPr/>
            </p:nvSpPr>
            <p:spPr bwMode="auto">
              <a:xfrm>
                <a:off x="490" y="496"/>
                <a:ext cx="1051" cy="777"/>
              </a:xfrm>
              <a:custGeom>
                <a:avLst/>
                <a:gdLst>
                  <a:gd name="T0" fmla="*/ 1475 w 2101"/>
                  <a:gd name="T1" fmla="*/ 920 h 1553"/>
                  <a:gd name="T2" fmla="*/ 1577 w 2101"/>
                  <a:gd name="T3" fmla="*/ 920 h 1553"/>
                  <a:gd name="T4" fmla="*/ 1809 w 2101"/>
                  <a:gd name="T5" fmla="*/ 914 h 1553"/>
                  <a:gd name="T6" fmla="*/ 2070 w 2101"/>
                  <a:gd name="T7" fmla="*/ 1100 h 1553"/>
                  <a:gd name="T8" fmla="*/ 2078 w 2101"/>
                  <a:gd name="T9" fmla="*/ 1264 h 1553"/>
                  <a:gd name="T10" fmla="*/ 1818 w 2101"/>
                  <a:gd name="T11" fmla="*/ 1206 h 1553"/>
                  <a:gd name="T12" fmla="*/ 1605 w 2101"/>
                  <a:gd name="T13" fmla="*/ 1014 h 1553"/>
                  <a:gd name="T14" fmla="*/ 1297 w 2101"/>
                  <a:gd name="T15" fmla="*/ 983 h 1553"/>
                  <a:gd name="T16" fmla="*/ 1136 w 2101"/>
                  <a:gd name="T17" fmla="*/ 935 h 1553"/>
                  <a:gd name="T18" fmla="*/ 1065 w 2101"/>
                  <a:gd name="T19" fmla="*/ 1005 h 1553"/>
                  <a:gd name="T20" fmla="*/ 887 w 2101"/>
                  <a:gd name="T21" fmla="*/ 1081 h 1553"/>
                  <a:gd name="T22" fmla="*/ 966 w 2101"/>
                  <a:gd name="T23" fmla="*/ 983 h 1553"/>
                  <a:gd name="T24" fmla="*/ 899 w 2101"/>
                  <a:gd name="T25" fmla="*/ 963 h 1553"/>
                  <a:gd name="T26" fmla="*/ 763 w 2101"/>
                  <a:gd name="T27" fmla="*/ 1117 h 1553"/>
                  <a:gd name="T28" fmla="*/ 741 w 2101"/>
                  <a:gd name="T29" fmla="*/ 1208 h 1553"/>
                  <a:gd name="T30" fmla="*/ 0 w 2101"/>
                  <a:gd name="T31" fmla="*/ 1553 h 1553"/>
                  <a:gd name="T32" fmla="*/ 179 w 2101"/>
                  <a:gd name="T33" fmla="*/ 1432 h 1553"/>
                  <a:gd name="T34" fmla="*/ 382 w 2101"/>
                  <a:gd name="T35" fmla="*/ 1334 h 1553"/>
                  <a:gd name="T36" fmla="*/ 551 w 2101"/>
                  <a:gd name="T37" fmla="*/ 1235 h 1553"/>
                  <a:gd name="T38" fmla="*/ 461 w 2101"/>
                  <a:gd name="T39" fmla="*/ 1178 h 1553"/>
                  <a:gd name="T40" fmla="*/ 372 w 2101"/>
                  <a:gd name="T41" fmla="*/ 1133 h 1553"/>
                  <a:gd name="T42" fmla="*/ 245 w 2101"/>
                  <a:gd name="T43" fmla="*/ 998 h 1553"/>
                  <a:gd name="T44" fmla="*/ 421 w 2101"/>
                  <a:gd name="T45" fmla="*/ 755 h 1553"/>
                  <a:gd name="T46" fmla="*/ 575 w 2101"/>
                  <a:gd name="T47" fmla="*/ 656 h 1553"/>
                  <a:gd name="T48" fmla="*/ 417 w 2101"/>
                  <a:gd name="T49" fmla="*/ 599 h 1553"/>
                  <a:gd name="T50" fmla="*/ 398 w 2101"/>
                  <a:gd name="T51" fmla="*/ 459 h 1553"/>
                  <a:gd name="T52" fmla="*/ 591 w 2101"/>
                  <a:gd name="T53" fmla="*/ 470 h 1553"/>
                  <a:gd name="T54" fmla="*/ 659 w 2101"/>
                  <a:gd name="T55" fmla="*/ 384 h 1553"/>
                  <a:gd name="T56" fmla="*/ 608 w 2101"/>
                  <a:gd name="T57" fmla="*/ 315 h 1553"/>
                  <a:gd name="T58" fmla="*/ 651 w 2101"/>
                  <a:gd name="T59" fmla="*/ 191 h 1553"/>
                  <a:gd name="T60" fmla="*/ 833 w 2101"/>
                  <a:gd name="T61" fmla="*/ 64 h 1553"/>
                  <a:gd name="T62" fmla="*/ 1117 w 2101"/>
                  <a:gd name="T63" fmla="*/ 9 h 1553"/>
                  <a:gd name="T64" fmla="*/ 1272 w 2101"/>
                  <a:gd name="T65" fmla="*/ 23 h 1553"/>
                  <a:gd name="T66" fmla="*/ 1565 w 2101"/>
                  <a:gd name="T67" fmla="*/ 5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01" h="1553">
                    <a:moveTo>
                      <a:pt x="1565" y="51"/>
                    </a:moveTo>
                    <a:lnTo>
                      <a:pt x="1475" y="920"/>
                    </a:lnTo>
                    <a:lnTo>
                      <a:pt x="1587" y="890"/>
                    </a:lnTo>
                    <a:lnTo>
                      <a:pt x="1577" y="920"/>
                    </a:lnTo>
                    <a:lnTo>
                      <a:pt x="1697" y="984"/>
                    </a:lnTo>
                    <a:lnTo>
                      <a:pt x="1809" y="914"/>
                    </a:lnTo>
                    <a:lnTo>
                      <a:pt x="1993" y="1084"/>
                    </a:lnTo>
                    <a:lnTo>
                      <a:pt x="2070" y="1100"/>
                    </a:lnTo>
                    <a:lnTo>
                      <a:pt x="2101" y="1155"/>
                    </a:lnTo>
                    <a:lnTo>
                      <a:pt x="2078" y="1264"/>
                    </a:lnTo>
                    <a:lnTo>
                      <a:pt x="1916" y="1278"/>
                    </a:lnTo>
                    <a:lnTo>
                      <a:pt x="1818" y="1206"/>
                    </a:lnTo>
                    <a:lnTo>
                      <a:pt x="1764" y="1124"/>
                    </a:lnTo>
                    <a:lnTo>
                      <a:pt x="1605" y="1014"/>
                    </a:lnTo>
                    <a:lnTo>
                      <a:pt x="1485" y="976"/>
                    </a:lnTo>
                    <a:lnTo>
                      <a:pt x="1297" y="983"/>
                    </a:lnTo>
                    <a:lnTo>
                      <a:pt x="1227" y="954"/>
                    </a:lnTo>
                    <a:lnTo>
                      <a:pt x="1136" y="935"/>
                    </a:lnTo>
                    <a:lnTo>
                      <a:pt x="1126" y="984"/>
                    </a:lnTo>
                    <a:lnTo>
                      <a:pt x="1065" y="1005"/>
                    </a:lnTo>
                    <a:lnTo>
                      <a:pt x="1059" y="1022"/>
                    </a:lnTo>
                    <a:lnTo>
                      <a:pt x="887" y="1081"/>
                    </a:lnTo>
                    <a:lnTo>
                      <a:pt x="907" y="1025"/>
                    </a:lnTo>
                    <a:lnTo>
                      <a:pt x="966" y="983"/>
                    </a:lnTo>
                    <a:lnTo>
                      <a:pt x="1005" y="922"/>
                    </a:lnTo>
                    <a:lnTo>
                      <a:pt x="899" y="963"/>
                    </a:lnTo>
                    <a:lnTo>
                      <a:pt x="786" y="1081"/>
                    </a:lnTo>
                    <a:lnTo>
                      <a:pt x="763" y="1117"/>
                    </a:lnTo>
                    <a:lnTo>
                      <a:pt x="811" y="1126"/>
                    </a:lnTo>
                    <a:lnTo>
                      <a:pt x="741" y="1208"/>
                    </a:lnTo>
                    <a:lnTo>
                      <a:pt x="373" y="1425"/>
                    </a:lnTo>
                    <a:lnTo>
                      <a:pt x="0" y="1553"/>
                    </a:lnTo>
                    <a:lnTo>
                      <a:pt x="1" y="1476"/>
                    </a:lnTo>
                    <a:lnTo>
                      <a:pt x="179" y="1432"/>
                    </a:lnTo>
                    <a:lnTo>
                      <a:pt x="200" y="1404"/>
                    </a:lnTo>
                    <a:lnTo>
                      <a:pt x="382" y="1334"/>
                    </a:lnTo>
                    <a:lnTo>
                      <a:pt x="439" y="1307"/>
                    </a:lnTo>
                    <a:lnTo>
                      <a:pt x="551" y="1235"/>
                    </a:lnTo>
                    <a:lnTo>
                      <a:pt x="570" y="1161"/>
                    </a:lnTo>
                    <a:lnTo>
                      <a:pt x="461" y="1178"/>
                    </a:lnTo>
                    <a:lnTo>
                      <a:pt x="376" y="1167"/>
                    </a:lnTo>
                    <a:lnTo>
                      <a:pt x="372" y="1133"/>
                    </a:lnTo>
                    <a:lnTo>
                      <a:pt x="388" y="1027"/>
                    </a:lnTo>
                    <a:lnTo>
                      <a:pt x="245" y="998"/>
                    </a:lnTo>
                    <a:lnTo>
                      <a:pt x="248" y="878"/>
                    </a:lnTo>
                    <a:lnTo>
                      <a:pt x="421" y="755"/>
                    </a:lnTo>
                    <a:lnTo>
                      <a:pt x="594" y="681"/>
                    </a:lnTo>
                    <a:lnTo>
                      <a:pt x="575" y="656"/>
                    </a:lnTo>
                    <a:lnTo>
                      <a:pt x="582" y="595"/>
                    </a:lnTo>
                    <a:lnTo>
                      <a:pt x="417" y="599"/>
                    </a:lnTo>
                    <a:lnTo>
                      <a:pt x="376" y="569"/>
                    </a:lnTo>
                    <a:lnTo>
                      <a:pt x="398" y="459"/>
                    </a:lnTo>
                    <a:lnTo>
                      <a:pt x="544" y="427"/>
                    </a:lnTo>
                    <a:lnTo>
                      <a:pt x="591" y="470"/>
                    </a:lnTo>
                    <a:lnTo>
                      <a:pt x="643" y="436"/>
                    </a:lnTo>
                    <a:lnTo>
                      <a:pt x="659" y="384"/>
                    </a:lnTo>
                    <a:lnTo>
                      <a:pt x="623" y="334"/>
                    </a:lnTo>
                    <a:lnTo>
                      <a:pt x="608" y="315"/>
                    </a:lnTo>
                    <a:lnTo>
                      <a:pt x="580" y="265"/>
                    </a:lnTo>
                    <a:lnTo>
                      <a:pt x="651" y="191"/>
                    </a:lnTo>
                    <a:lnTo>
                      <a:pt x="707" y="174"/>
                    </a:lnTo>
                    <a:lnTo>
                      <a:pt x="833" y="64"/>
                    </a:lnTo>
                    <a:lnTo>
                      <a:pt x="953" y="0"/>
                    </a:lnTo>
                    <a:lnTo>
                      <a:pt x="1117" y="9"/>
                    </a:lnTo>
                    <a:lnTo>
                      <a:pt x="1164" y="51"/>
                    </a:lnTo>
                    <a:lnTo>
                      <a:pt x="1272" y="23"/>
                    </a:lnTo>
                    <a:lnTo>
                      <a:pt x="1418" y="64"/>
                    </a:lnTo>
                    <a:lnTo>
                      <a:pt x="1565" y="5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88"/>
              <p:cNvSpPr>
                <a:spLocks/>
              </p:cNvSpPr>
              <p:nvPr/>
            </p:nvSpPr>
            <p:spPr bwMode="auto">
              <a:xfrm>
                <a:off x="244" y="1265"/>
                <a:ext cx="222" cy="91"/>
              </a:xfrm>
              <a:custGeom>
                <a:avLst/>
                <a:gdLst>
                  <a:gd name="T0" fmla="*/ 433 w 443"/>
                  <a:gd name="T1" fmla="*/ 3 h 184"/>
                  <a:gd name="T2" fmla="*/ 443 w 443"/>
                  <a:gd name="T3" fmla="*/ 57 h 184"/>
                  <a:gd name="T4" fmla="*/ 350 w 443"/>
                  <a:gd name="T5" fmla="*/ 72 h 184"/>
                  <a:gd name="T6" fmla="*/ 164 w 443"/>
                  <a:gd name="T7" fmla="*/ 184 h 184"/>
                  <a:gd name="T8" fmla="*/ 0 w 443"/>
                  <a:gd name="T9" fmla="*/ 168 h 184"/>
                  <a:gd name="T10" fmla="*/ 43 w 443"/>
                  <a:gd name="T11" fmla="*/ 137 h 184"/>
                  <a:gd name="T12" fmla="*/ 132 w 443"/>
                  <a:gd name="T13" fmla="*/ 130 h 184"/>
                  <a:gd name="T14" fmla="*/ 302 w 443"/>
                  <a:gd name="T15" fmla="*/ 0 h 184"/>
                  <a:gd name="T16" fmla="*/ 433 w 443"/>
                  <a:gd name="T17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184">
                    <a:moveTo>
                      <a:pt x="433" y="3"/>
                    </a:moveTo>
                    <a:lnTo>
                      <a:pt x="443" y="57"/>
                    </a:lnTo>
                    <a:lnTo>
                      <a:pt x="350" y="72"/>
                    </a:lnTo>
                    <a:lnTo>
                      <a:pt x="164" y="184"/>
                    </a:lnTo>
                    <a:lnTo>
                      <a:pt x="0" y="168"/>
                    </a:lnTo>
                    <a:lnTo>
                      <a:pt x="43" y="137"/>
                    </a:lnTo>
                    <a:lnTo>
                      <a:pt x="132" y="130"/>
                    </a:lnTo>
                    <a:lnTo>
                      <a:pt x="302" y="0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93"/>
              <p:cNvSpPr>
                <a:spLocks/>
              </p:cNvSpPr>
              <p:nvPr/>
            </p:nvSpPr>
            <p:spPr bwMode="auto">
              <a:xfrm>
                <a:off x="108" y="1321"/>
                <a:ext cx="36" cy="21"/>
              </a:xfrm>
              <a:custGeom>
                <a:avLst/>
                <a:gdLst>
                  <a:gd name="T0" fmla="*/ 72 w 72"/>
                  <a:gd name="T1" fmla="*/ 19 h 41"/>
                  <a:gd name="T2" fmla="*/ 41 w 72"/>
                  <a:gd name="T3" fmla="*/ 41 h 41"/>
                  <a:gd name="T4" fmla="*/ 0 w 72"/>
                  <a:gd name="T5" fmla="*/ 38 h 41"/>
                  <a:gd name="T6" fmla="*/ 4 w 72"/>
                  <a:gd name="T7" fmla="*/ 16 h 41"/>
                  <a:gd name="T8" fmla="*/ 32 w 72"/>
                  <a:gd name="T9" fmla="*/ 0 h 41"/>
                  <a:gd name="T10" fmla="*/ 72 w 72"/>
                  <a:gd name="T1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1">
                    <a:moveTo>
                      <a:pt x="72" y="19"/>
                    </a:moveTo>
                    <a:lnTo>
                      <a:pt x="41" y="41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32" y="0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96"/>
              <p:cNvSpPr>
                <a:spLocks/>
              </p:cNvSpPr>
              <p:nvPr/>
            </p:nvSpPr>
            <p:spPr bwMode="auto">
              <a:xfrm>
                <a:off x="142" y="1340"/>
                <a:ext cx="93" cy="27"/>
              </a:xfrm>
              <a:custGeom>
                <a:avLst/>
                <a:gdLst>
                  <a:gd name="T0" fmla="*/ 143 w 185"/>
                  <a:gd name="T1" fmla="*/ 3 h 56"/>
                  <a:gd name="T2" fmla="*/ 185 w 185"/>
                  <a:gd name="T3" fmla="*/ 0 h 56"/>
                  <a:gd name="T4" fmla="*/ 172 w 185"/>
                  <a:gd name="T5" fmla="*/ 31 h 56"/>
                  <a:gd name="T6" fmla="*/ 103 w 185"/>
                  <a:gd name="T7" fmla="*/ 56 h 56"/>
                  <a:gd name="T8" fmla="*/ 0 w 185"/>
                  <a:gd name="T9" fmla="*/ 41 h 56"/>
                  <a:gd name="T10" fmla="*/ 17 w 185"/>
                  <a:gd name="T11" fmla="*/ 15 h 56"/>
                  <a:gd name="T12" fmla="*/ 143 w 185"/>
                  <a:gd name="T13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56">
                    <a:moveTo>
                      <a:pt x="143" y="3"/>
                    </a:moveTo>
                    <a:lnTo>
                      <a:pt x="185" y="0"/>
                    </a:lnTo>
                    <a:lnTo>
                      <a:pt x="172" y="31"/>
                    </a:lnTo>
                    <a:lnTo>
                      <a:pt x="103" y="56"/>
                    </a:lnTo>
                    <a:lnTo>
                      <a:pt x="0" y="41"/>
                    </a:lnTo>
                    <a:lnTo>
                      <a:pt x="17" y="15"/>
                    </a:lnTo>
                    <a:lnTo>
                      <a:pt x="143" y="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98"/>
              <p:cNvSpPr>
                <a:spLocks/>
              </p:cNvSpPr>
              <p:nvPr/>
            </p:nvSpPr>
            <p:spPr bwMode="auto">
              <a:xfrm>
                <a:off x="65" y="1273"/>
                <a:ext cx="22" cy="9"/>
              </a:xfrm>
              <a:custGeom>
                <a:avLst/>
                <a:gdLst>
                  <a:gd name="T0" fmla="*/ 0 w 44"/>
                  <a:gd name="T1" fmla="*/ 0 h 19"/>
                  <a:gd name="T2" fmla="*/ 44 w 44"/>
                  <a:gd name="T3" fmla="*/ 0 h 19"/>
                  <a:gd name="T4" fmla="*/ 13 w 44"/>
                  <a:gd name="T5" fmla="*/ 19 h 19"/>
                  <a:gd name="T6" fmla="*/ 0 w 4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9">
                    <a:moveTo>
                      <a:pt x="0" y="0"/>
                    </a:moveTo>
                    <a:lnTo>
                      <a:pt x="44" y="0"/>
                    </a:lnTo>
                    <a:lnTo>
                      <a:pt x="1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65" y="1289"/>
                <a:ext cx="34" cy="18"/>
              </a:xfrm>
              <a:custGeom>
                <a:avLst/>
                <a:gdLst>
                  <a:gd name="T0" fmla="*/ 0 w 69"/>
                  <a:gd name="T1" fmla="*/ 17 h 35"/>
                  <a:gd name="T2" fmla="*/ 42 w 69"/>
                  <a:gd name="T3" fmla="*/ 0 h 35"/>
                  <a:gd name="T4" fmla="*/ 69 w 69"/>
                  <a:gd name="T5" fmla="*/ 16 h 35"/>
                  <a:gd name="T6" fmla="*/ 57 w 69"/>
                  <a:gd name="T7" fmla="*/ 30 h 35"/>
                  <a:gd name="T8" fmla="*/ 35 w 69"/>
                  <a:gd name="T9" fmla="*/ 35 h 35"/>
                  <a:gd name="T10" fmla="*/ 0 w 69"/>
                  <a:gd name="T11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5">
                    <a:moveTo>
                      <a:pt x="0" y="17"/>
                    </a:moveTo>
                    <a:lnTo>
                      <a:pt x="42" y="0"/>
                    </a:lnTo>
                    <a:lnTo>
                      <a:pt x="69" y="16"/>
                    </a:lnTo>
                    <a:lnTo>
                      <a:pt x="57" y="30"/>
                    </a:lnTo>
                    <a:lnTo>
                      <a:pt x="35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Community of Owners </a:t>
            </a:r>
          </a:p>
        </p:txBody>
      </p:sp>
      <p:sp>
        <p:nvSpPr>
          <p:cNvPr id="625802" name="Rectangle 138"/>
          <p:cNvSpPr>
            <a:spLocks noChangeArrowheads="1"/>
          </p:cNvSpPr>
          <p:nvPr/>
        </p:nvSpPr>
        <p:spPr bwMode="auto">
          <a:xfrm>
            <a:off x="6975702" y="404529"/>
            <a:ext cx="4508390" cy="831639"/>
          </a:xfrm>
          <a:prstGeom prst="rect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1"/>
                </a:solidFill>
              </a:rPr>
              <a:t>180 </a:t>
            </a:r>
            <a:r>
              <a:rPr lang="en-US" sz="1600" dirty="0">
                <a:solidFill>
                  <a:schemeClr val="tx1"/>
                </a:solidFill>
              </a:rPr>
              <a:t>Credit Union Owners in </a:t>
            </a:r>
            <a:r>
              <a:rPr lang="en-US" sz="2400" b="1" dirty="0">
                <a:solidFill>
                  <a:schemeClr val="tx1"/>
                </a:solidFill>
              </a:rPr>
              <a:t>33 </a:t>
            </a:r>
            <a:r>
              <a:rPr lang="en-US" sz="1600" dirty="0">
                <a:solidFill>
                  <a:schemeClr val="tx1"/>
                </a:solidFill>
              </a:rPr>
              <a:t>States</a:t>
            </a:r>
          </a:p>
          <a:p>
            <a:pPr algn="ctr" eaLnBrk="0" hangingPunct="0"/>
            <a:r>
              <a:rPr lang="en-US" sz="2400" b="1" dirty="0">
                <a:solidFill>
                  <a:schemeClr val="tx1"/>
                </a:solidFill>
              </a:rPr>
              <a:t>57%</a:t>
            </a:r>
            <a:r>
              <a:rPr lang="en-US" sz="1600" dirty="0">
                <a:solidFill>
                  <a:schemeClr val="tx1"/>
                </a:solidFill>
              </a:rPr>
              <a:t> of all Client CUs</a:t>
            </a:r>
          </a:p>
        </p:txBody>
      </p:sp>
      <p:sp>
        <p:nvSpPr>
          <p:cNvPr id="147" name="Rectangle 25"/>
          <p:cNvSpPr>
            <a:spLocks noChangeArrowheads="1"/>
          </p:cNvSpPr>
          <p:nvPr/>
        </p:nvSpPr>
        <p:spPr bwMode="auto">
          <a:xfrm>
            <a:off x="1241542" y="4688759"/>
            <a:ext cx="2336800" cy="1479550"/>
          </a:xfrm>
          <a:prstGeom prst="rect">
            <a:avLst/>
          </a:prstGeom>
          <a:ln w="9525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43212" y="2041659"/>
            <a:ext cx="9511525" cy="3445040"/>
            <a:chOff x="-1144397" y="1992421"/>
            <a:chExt cx="9511525" cy="3445040"/>
          </a:xfrm>
          <a:solidFill>
            <a:schemeClr val="accent6">
              <a:lumMod val="75000"/>
            </a:schemeClr>
          </a:solidFill>
        </p:grpSpPr>
        <p:sp>
          <p:nvSpPr>
            <p:cNvPr id="625783" name="Rectangle 119"/>
            <p:cNvSpPr>
              <a:spLocks noChangeArrowheads="1"/>
            </p:cNvSpPr>
            <p:nvPr/>
          </p:nvSpPr>
          <p:spPr bwMode="auto">
            <a:xfrm>
              <a:off x="3641725" y="2332038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4</a:t>
              </a:r>
            </a:p>
          </p:txBody>
        </p:sp>
        <p:sp>
          <p:nvSpPr>
            <p:cNvPr id="625784" name="Rectangle 120"/>
            <p:cNvSpPr>
              <a:spLocks noChangeArrowheads="1"/>
            </p:cNvSpPr>
            <p:nvPr/>
          </p:nvSpPr>
          <p:spPr bwMode="auto">
            <a:xfrm>
              <a:off x="5218113" y="3170238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5</a:t>
              </a:r>
            </a:p>
          </p:txBody>
        </p:sp>
        <p:sp>
          <p:nvSpPr>
            <p:cNvPr id="625785" name="Rectangle 121"/>
            <p:cNvSpPr>
              <a:spLocks noChangeArrowheads="1"/>
            </p:cNvSpPr>
            <p:nvPr/>
          </p:nvSpPr>
          <p:spPr bwMode="auto">
            <a:xfrm>
              <a:off x="6288359" y="5098265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4</a:t>
              </a:r>
            </a:p>
          </p:txBody>
        </p:sp>
        <p:sp>
          <p:nvSpPr>
            <p:cNvPr id="625786" name="Rectangle 122"/>
            <p:cNvSpPr>
              <a:spLocks noChangeArrowheads="1"/>
            </p:cNvSpPr>
            <p:nvPr/>
          </p:nvSpPr>
          <p:spPr bwMode="auto">
            <a:xfrm>
              <a:off x="5216525" y="2400300"/>
              <a:ext cx="413575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12</a:t>
              </a:r>
            </a:p>
          </p:txBody>
        </p:sp>
        <p:sp>
          <p:nvSpPr>
            <p:cNvPr id="625787" name="Rectangle 123"/>
            <p:cNvSpPr>
              <a:spLocks noChangeArrowheads="1"/>
            </p:cNvSpPr>
            <p:nvPr/>
          </p:nvSpPr>
          <p:spPr bwMode="auto">
            <a:xfrm>
              <a:off x="5927725" y="2103438"/>
              <a:ext cx="413575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66</a:t>
              </a:r>
            </a:p>
          </p:txBody>
        </p:sp>
        <p:sp>
          <p:nvSpPr>
            <p:cNvPr id="625788" name="Rectangle 124"/>
            <p:cNvSpPr>
              <a:spLocks noChangeArrowheads="1"/>
            </p:cNvSpPr>
            <p:nvPr/>
          </p:nvSpPr>
          <p:spPr bwMode="auto">
            <a:xfrm>
              <a:off x="7161213" y="2555875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3</a:t>
              </a:r>
            </a:p>
          </p:txBody>
        </p:sp>
        <p:sp>
          <p:nvSpPr>
            <p:cNvPr id="625790" name="Rectangle 126"/>
            <p:cNvSpPr>
              <a:spLocks noChangeArrowheads="1"/>
            </p:cNvSpPr>
            <p:nvPr/>
          </p:nvSpPr>
          <p:spPr bwMode="auto">
            <a:xfrm>
              <a:off x="5686425" y="3170238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9</a:t>
              </a:r>
            </a:p>
          </p:txBody>
        </p:sp>
        <p:sp>
          <p:nvSpPr>
            <p:cNvPr id="625791" name="Rectangle 127"/>
            <p:cNvSpPr>
              <a:spLocks noChangeArrowheads="1"/>
            </p:cNvSpPr>
            <p:nvPr/>
          </p:nvSpPr>
          <p:spPr bwMode="auto">
            <a:xfrm>
              <a:off x="6095999" y="3112488"/>
              <a:ext cx="413575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14</a:t>
              </a:r>
            </a:p>
          </p:txBody>
        </p:sp>
        <p:sp>
          <p:nvSpPr>
            <p:cNvPr id="625792" name="Rectangle 128"/>
            <p:cNvSpPr>
              <a:spLocks noChangeArrowheads="1"/>
            </p:cNvSpPr>
            <p:nvPr/>
          </p:nvSpPr>
          <p:spPr bwMode="auto">
            <a:xfrm>
              <a:off x="3786188" y="4618038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2</a:t>
              </a:r>
            </a:p>
          </p:txBody>
        </p:sp>
        <p:sp>
          <p:nvSpPr>
            <p:cNvPr id="151" name="Rectangle 138"/>
            <p:cNvSpPr>
              <a:spLocks noChangeArrowheads="1"/>
            </p:cNvSpPr>
            <p:nvPr/>
          </p:nvSpPr>
          <p:spPr bwMode="auto">
            <a:xfrm>
              <a:off x="-1144397" y="4726623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137</a:t>
              </a:r>
            </a:p>
          </p:txBody>
        </p:sp>
        <p:sp>
          <p:nvSpPr>
            <p:cNvPr id="141" name="Rectangle 125"/>
            <p:cNvSpPr>
              <a:spLocks noChangeArrowheads="1"/>
            </p:cNvSpPr>
            <p:nvPr/>
          </p:nvSpPr>
          <p:spPr bwMode="auto">
            <a:xfrm>
              <a:off x="8067366" y="2133600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2</a:t>
              </a: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2133600" y="3276600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6477000" y="3429000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55" name="Rectangle 119"/>
            <p:cNvSpPr>
              <a:spLocks noChangeArrowheads="1"/>
            </p:cNvSpPr>
            <p:nvPr/>
          </p:nvSpPr>
          <p:spPr bwMode="auto">
            <a:xfrm>
              <a:off x="4671219" y="2812895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4</a:t>
              </a:r>
            </a:p>
          </p:txBody>
        </p:sp>
        <p:sp>
          <p:nvSpPr>
            <p:cNvPr id="165" name="Rectangle 127"/>
            <p:cNvSpPr>
              <a:spLocks noChangeArrowheads="1"/>
            </p:cNvSpPr>
            <p:nvPr/>
          </p:nvSpPr>
          <p:spPr bwMode="auto">
            <a:xfrm>
              <a:off x="6796165" y="4005785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221" name="Rectangle 125"/>
            <p:cNvSpPr>
              <a:spLocks noChangeArrowheads="1"/>
            </p:cNvSpPr>
            <p:nvPr/>
          </p:nvSpPr>
          <p:spPr bwMode="auto">
            <a:xfrm>
              <a:off x="7402554" y="3999304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19" name="Rectangle 127">
              <a:extLst>
                <a:ext uri="{FF2B5EF4-FFF2-40B4-BE49-F238E27FC236}">
                  <a16:creationId xmlns:a16="http://schemas.microsoft.com/office/drawing/2014/main" id="{58218366-2A51-4DAA-BCC4-7ED64D04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432" y="1992421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A5D3DD3-9A15-477B-BB58-930B8E7F9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819" y="3042303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5</a:t>
              </a:r>
            </a:p>
          </p:txBody>
        </p:sp>
        <p:sp>
          <p:nvSpPr>
            <p:cNvPr id="234" name="Rectangle 127">
              <a:extLst>
                <a:ext uri="{FF2B5EF4-FFF2-40B4-BE49-F238E27FC236}">
                  <a16:creationId xmlns:a16="http://schemas.microsoft.com/office/drawing/2014/main" id="{D35CA590-B516-4B2A-AF99-E341FE6B3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3920" y="3795546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22" name="Rectangle 119">
              <a:extLst>
                <a:ext uri="{FF2B5EF4-FFF2-40B4-BE49-F238E27FC236}">
                  <a16:creationId xmlns:a16="http://schemas.microsoft.com/office/drawing/2014/main" id="{A1E2BD51-9CC7-4216-8CD9-883A5BBA3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920" y="3959059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26" name="Rectangle 127">
              <a:extLst>
                <a:ext uri="{FF2B5EF4-FFF2-40B4-BE49-F238E27FC236}">
                  <a16:creationId xmlns:a16="http://schemas.microsoft.com/office/drawing/2014/main" id="{D4B36C9B-0F9A-418D-A99F-F1AC91FAB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163" y="4289789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49833" y="1684081"/>
            <a:ext cx="4362082" cy="3932821"/>
            <a:chOff x="-1137775" y="1637856"/>
            <a:chExt cx="4362082" cy="3932821"/>
          </a:xfrm>
          <a:solidFill>
            <a:schemeClr val="accent1"/>
          </a:solidFill>
        </p:grpSpPr>
        <p:sp>
          <p:nvSpPr>
            <p:cNvPr id="625793" name="Rectangle 129"/>
            <p:cNvSpPr>
              <a:spLocks noChangeArrowheads="1"/>
            </p:cNvSpPr>
            <p:nvPr/>
          </p:nvSpPr>
          <p:spPr bwMode="auto">
            <a:xfrm>
              <a:off x="915988" y="1739900"/>
              <a:ext cx="299762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6</a:t>
              </a:r>
            </a:p>
          </p:txBody>
        </p:sp>
        <p:sp>
          <p:nvSpPr>
            <p:cNvPr id="625801" name="Rectangle 137"/>
            <p:cNvSpPr>
              <a:spLocks noChangeArrowheads="1"/>
            </p:cNvSpPr>
            <p:nvPr/>
          </p:nvSpPr>
          <p:spPr bwMode="auto">
            <a:xfrm>
              <a:off x="914400" y="2362200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2</a:t>
              </a:r>
            </a:p>
          </p:txBody>
        </p:sp>
        <p:sp>
          <p:nvSpPr>
            <p:cNvPr id="152" name="Rectangle 139"/>
            <p:cNvSpPr>
              <a:spLocks noChangeArrowheads="1"/>
            </p:cNvSpPr>
            <p:nvPr/>
          </p:nvSpPr>
          <p:spPr bwMode="auto">
            <a:xfrm>
              <a:off x="-1137775" y="5180152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26</a:t>
              </a:r>
            </a:p>
          </p:txBody>
        </p:sp>
        <p:sp>
          <p:nvSpPr>
            <p:cNvPr id="154" name="Rectangle 137"/>
            <p:cNvSpPr>
              <a:spLocks noChangeArrowheads="1"/>
            </p:cNvSpPr>
            <p:nvPr/>
          </p:nvSpPr>
          <p:spPr bwMode="auto">
            <a:xfrm>
              <a:off x="773906" y="3211514"/>
              <a:ext cx="413575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11</a:t>
              </a:r>
            </a:p>
          </p:txBody>
        </p:sp>
        <p:sp>
          <p:nvSpPr>
            <p:cNvPr id="162" name="Rectangle 137"/>
            <p:cNvSpPr>
              <a:spLocks noChangeArrowheads="1"/>
            </p:cNvSpPr>
            <p:nvPr/>
          </p:nvSpPr>
          <p:spPr bwMode="auto">
            <a:xfrm>
              <a:off x="2375166" y="1843437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2</a:t>
              </a:r>
            </a:p>
          </p:txBody>
        </p:sp>
        <p:sp>
          <p:nvSpPr>
            <p:cNvPr id="163" name="Rectangle 137"/>
            <p:cNvSpPr>
              <a:spLocks noChangeArrowheads="1"/>
            </p:cNvSpPr>
            <p:nvPr/>
          </p:nvSpPr>
          <p:spPr bwMode="auto">
            <a:xfrm>
              <a:off x="2934163" y="3305304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4</a:t>
              </a:r>
            </a:p>
          </p:txBody>
        </p:sp>
        <p:sp>
          <p:nvSpPr>
            <p:cNvPr id="218" name="Rectangle 137"/>
            <p:cNvSpPr>
              <a:spLocks noChangeArrowheads="1"/>
            </p:cNvSpPr>
            <p:nvPr/>
          </p:nvSpPr>
          <p:spPr bwMode="auto">
            <a:xfrm>
              <a:off x="-639553" y="1637856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</p:grpSp>
      <p:sp>
        <p:nvSpPr>
          <p:cNvPr id="157" name="Line 118"/>
          <p:cNvSpPr>
            <a:spLocks noChangeShapeType="1"/>
          </p:cNvSpPr>
          <p:nvPr/>
        </p:nvSpPr>
        <p:spPr bwMode="auto">
          <a:xfrm>
            <a:off x="9908981" y="3391370"/>
            <a:ext cx="328807" cy="78624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51527" y="3349343"/>
            <a:ext cx="9128780" cy="2726260"/>
            <a:chOff x="-1136081" y="3300105"/>
            <a:chExt cx="9128780" cy="2726260"/>
          </a:xfrm>
          <a:solidFill>
            <a:schemeClr val="accent3">
              <a:lumMod val="75000"/>
            </a:schemeClr>
          </a:solidFill>
        </p:grpSpPr>
        <p:sp>
          <p:nvSpPr>
            <p:cNvPr id="158" name="Rectangle 125"/>
            <p:cNvSpPr>
              <a:spLocks noChangeArrowheads="1"/>
            </p:cNvSpPr>
            <p:nvPr/>
          </p:nvSpPr>
          <p:spPr bwMode="auto">
            <a:xfrm>
              <a:off x="7702555" y="3300105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3</a:t>
              </a:r>
            </a:p>
          </p:txBody>
        </p:sp>
        <p:sp>
          <p:nvSpPr>
            <p:cNvPr id="153" name="Rectangle 140"/>
            <p:cNvSpPr>
              <a:spLocks noChangeArrowheads="1"/>
            </p:cNvSpPr>
            <p:nvPr/>
          </p:nvSpPr>
          <p:spPr bwMode="auto">
            <a:xfrm>
              <a:off x="-1136081" y="5635840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17</a:t>
              </a:r>
            </a:p>
          </p:txBody>
        </p:sp>
        <p:sp>
          <p:nvSpPr>
            <p:cNvPr id="159" name="Rectangle 140"/>
            <p:cNvSpPr>
              <a:spLocks noChangeArrowheads="1"/>
            </p:cNvSpPr>
            <p:nvPr/>
          </p:nvSpPr>
          <p:spPr bwMode="auto">
            <a:xfrm>
              <a:off x="5181600" y="4448175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1</a:t>
              </a:r>
            </a:p>
          </p:txBody>
        </p:sp>
        <p:sp>
          <p:nvSpPr>
            <p:cNvPr id="160" name="Rectangle 140"/>
            <p:cNvSpPr>
              <a:spLocks noChangeArrowheads="1"/>
            </p:cNvSpPr>
            <p:nvPr/>
          </p:nvSpPr>
          <p:spPr bwMode="auto">
            <a:xfrm>
              <a:off x="5576888" y="4509167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2</a:t>
              </a:r>
            </a:p>
          </p:txBody>
        </p:sp>
        <p:sp>
          <p:nvSpPr>
            <p:cNvPr id="164" name="Rectangle 140"/>
            <p:cNvSpPr>
              <a:spLocks noChangeArrowheads="1"/>
            </p:cNvSpPr>
            <p:nvPr/>
          </p:nvSpPr>
          <p:spPr bwMode="auto">
            <a:xfrm>
              <a:off x="4202115" y="4732212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3</a:t>
              </a:r>
            </a:p>
          </p:txBody>
        </p:sp>
        <p:sp>
          <p:nvSpPr>
            <p:cNvPr id="222" name="Rectangle 125"/>
            <p:cNvSpPr>
              <a:spLocks noChangeArrowheads="1"/>
            </p:cNvSpPr>
            <p:nvPr/>
          </p:nvSpPr>
          <p:spPr bwMode="auto">
            <a:xfrm>
              <a:off x="6085683" y="4538498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220" name="Rectangle 140"/>
            <p:cNvSpPr>
              <a:spLocks noChangeArrowheads="1"/>
            </p:cNvSpPr>
            <p:nvPr/>
          </p:nvSpPr>
          <p:spPr bwMode="auto">
            <a:xfrm>
              <a:off x="4821921" y="4741698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600" dirty="0"/>
                <a:t>2</a:t>
              </a:r>
            </a:p>
          </p:txBody>
        </p:sp>
        <p:sp>
          <p:nvSpPr>
            <p:cNvPr id="226" name="Rectangle 125"/>
            <p:cNvSpPr>
              <a:spLocks noChangeArrowheads="1"/>
            </p:cNvSpPr>
            <p:nvPr/>
          </p:nvSpPr>
          <p:spPr bwMode="auto">
            <a:xfrm>
              <a:off x="6475477" y="5356015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3</a:t>
              </a:r>
            </a:p>
          </p:txBody>
        </p:sp>
        <p:sp>
          <p:nvSpPr>
            <p:cNvPr id="121" name="Rectangle 125">
              <a:extLst>
                <a:ext uri="{FF2B5EF4-FFF2-40B4-BE49-F238E27FC236}">
                  <a16:creationId xmlns:a16="http://schemas.microsoft.com/office/drawing/2014/main" id="{A4D63E3C-14DE-418A-92D1-83728CAB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760" y="3650468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  <p:sp>
          <p:nvSpPr>
            <p:cNvPr id="124" name="Rectangle 125">
              <a:extLst>
                <a:ext uri="{FF2B5EF4-FFF2-40B4-BE49-F238E27FC236}">
                  <a16:creationId xmlns:a16="http://schemas.microsoft.com/office/drawing/2014/main" id="{F7093522-CECC-43F9-8024-95FC2D03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212" y="3950593"/>
              <a:ext cx="290144" cy="3391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/>
                <a:t>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>
            <a:off x="9638081" y="3766967"/>
            <a:ext cx="278283" cy="288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9513003" y="3627985"/>
            <a:ext cx="182742" cy="246221"/>
            <a:chOff x="4267417" y="5323294"/>
            <a:chExt cx="182742" cy="246221"/>
          </a:xfrm>
        </p:grpSpPr>
        <p:sp>
          <p:nvSpPr>
            <p:cNvPr id="224" name="Oval 223"/>
            <p:cNvSpPr/>
            <p:nvPr/>
          </p:nvSpPr>
          <p:spPr bwMode="auto">
            <a:xfrm>
              <a:off x="4285556" y="5373172"/>
              <a:ext cx="146464" cy="1464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Text Box 148"/>
            <p:cNvSpPr txBox="1">
              <a:spLocks noChangeArrowheads="1"/>
            </p:cNvSpPr>
            <p:nvPr/>
          </p:nvSpPr>
          <p:spPr bwMode="auto">
            <a:xfrm>
              <a:off x="4267417" y="5323294"/>
              <a:ext cx="1827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sym typeface="Wingdings" panose="05000000000000000000" pitchFamily="2" charset="2"/>
                </a:rPr>
                <a:t></a:t>
              </a:r>
              <a:endParaRPr lang="en-US" sz="1600" dirty="0">
                <a:solidFill>
                  <a:schemeClr val="bg1"/>
                </a:solidFill>
                <a:sym typeface="Monotype Sorts" pitchFamily="2" charset="2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54" y="451005"/>
            <a:ext cx="1979287" cy="142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2" y="4830047"/>
            <a:ext cx="1473413" cy="329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83" y="5304044"/>
            <a:ext cx="1387012" cy="236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06" y="5714163"/>
            <a:ext cx="1467991" cy="3327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8E9B5AA-913F-4306-9992-09856FFC0D39}"/>
              </a:ext>
            </a:extLst>
          </p:cNvPr>
          <p:cNvGrpSpPr/>
          <p:nvPr/>
        </p:nvGrpSpPr>
        <p:grpSpPr>
          <a:xfrm>
            <a:off x="1175856" y="3578211"/>
            <a:ext cx="1341120" cy="941070"/>
            <a:chOff x="1175856" y="3578211"/>
            <a:chExt cx="1341120" cy="941070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E3D238F-F984-4B2C-A1E1-FFBE93B7556C}"/>
                </a:ext>
              </a:extLst>
            </p:cNvPr>
            <p:cNvSpPr/>
            <p:nvPr/>
          </p:nvSpPr>
          <p:spPr>
            <a:xfrm>
              <a:off x="2189316" y="4145901"/>
              <a:ext cx="327660" cy="373380"/>
            </a:xfrm>
            <a:custGeom>
              <a:avLst/>
              <a:gdLst>
                <a:gd name="connsiteX0" fmla="*/ 45720 w 327660"/>
                <a:gd name="connsiteY0" fmla="*/ 0 h 373380"/>
                <a:gd name="connsiteX1" fmla="*/ 201930 w 327660"/>
                <a:gd name="connsiteY1" fmla="*/ 60960 h 373380"/>
                <a:gd name="connsiteX2" fmla="*/ 327660 w 327660"/>
                <a:gd name="connsiteY2" fmla="*/ 217170 h 373380"/>
                <a:gd name="connsiteX3" fmla="*/ 262890 w 327660"/>
                <a:gd name="connsiteY3" fmla="*/ 281940 h 373380"/>
                <a:gd name="connsiteX4" fmla="*/ 213360 w 327660"/>
                <a:gd name="connsiteY4" fmla="*/ 274320 h 373380"/>
                <a:gd name="connsiteX5" fmla="*/ 137160 w 327660"/>
                <a:gd name="connsiteY5" fmla="*/ 339090 h 373380"/>
                <a:gd name="connsiteX6" fmla="*/ 125730 w 327660"/>
                <a:gd name="connsiteY6" fmla="*/ 373380 h 373380"/>
                <a:gd name="connsiteX7" fmla="*/ 34290 w 327660"/>
                <a:gd name="connsiteY7" fmla="*/ 346710 h 373380"/>
                <a:gd name="connsiteX8" fmla="*/ 45720 w 327660"/>
                <a:gd name="connsiteY8" fmla="*/ 243840 h 373380"/>
                <a:gd name="connsiteX9" fmla="*/ 0 w 327660"/>
                <a:gd name="connsiteY9" fmla="*/ 137160 h 373380"/>
                <a:gd name="connsiteX10" fmla="*/ 68580 w 327660"/>
                <a:gd name="connsiteY10" fmla="*/ 83820 h 373380"/>
                <a:gd name="connsiteX11" fmla="*/ 45720 w 327660"/>
                <a:gd name="connsiteY11" fmla="*/ 0 h 3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660" h="373380">
                  <a:moveTo>
                    <a:pt x="45720" y="0"/>
                  </a:moveTo>
                  <a:lnTo>
                    <a:pt x="201930" y="60960"/>
                  </a:lnTo>
                  <a:lnTo>
                    <a:pt x="327660" y="217170"/>
                  </a:lnTo>
                  <a:lnTo>
                    <a:pt x="262890" y="281940"/>
                  </a:lnTo>
                  <a:lnTo>
                    <a:pt x="213360" y="274320"/>
                  </a:lnTo>
                  <a:lnTo>
                    <a:pt x="137160" y="339090"/>
                  </a:lnTo>
                  <a:lnTo>
                    <a:pt x="125730" y="373380"/>
                  </a:lnTo>
                  <a:lnTo>
                    <a:pt x="34290" y="346710"/>
                  </a:lnTo>
                  <a:lnTo>
                    <a:pt x="45720" y="243840"/>
                  </a:lnTo>
                  <a:lnTo>
                    <a:pt x="0" y="137160"/>
                  </a:lnTo>
                  <a:lnTo>
                    <a:pt x="68580" y="8382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BF74817-6389-48A9-8D97-2D62364BA6B0}"/>
                </a:ext>
              </a:extLst>
            </p:cNvPr>
            <p:cNvSpPr/>
            <p:nvPr/>
          </p:nvSpPr>
          <p:spPr>
            <a:xfrm>
              <a:off x="2012151" y="3932541"/>
              <a:ext cx="184785" cy="121920"/>
            </a:xfrm>
            <a:custGeom>
              <a:avLst/>
              <a:gdLst>
                <a:gd name="connsiteX0" fmla="*/ 87630 w 184785"/>
                <a:gd name="connsiteY0" fmla="*/ 121920 h 121920"/>
                <a:gd name="connsiteX1" fmla="*/ 184785 w 184785"/>
                <a:gd name="connsiteY1" fmla="*/ 80010 h 121920"/>
                <a:gd name="connsiteX2" fmla="*/ 118110 w 184785"/>
                <a:gd name="connsiteY2" fmla="*/ 17145 h 121920"/>
                <a:gd name="connsiteX3" fmla="*/ 68580 w 184785"/>
                <a:gd name="connsiteY3" fmla="*/ 26670 h 121920"/>
                <a:gd name="connsiteX4" fmla="*/ 24765 w 184785"/>
                <a:gd name="connsiteY4" fmla="*/ 0 h 121920"/>
                <a:gd name="connsiteX5" fmla="*/ 0 w 184785"/>
                <a:gd name="connsiteY5" fmla="*/ 11430 h 121920"/>
                <a:gd name="connsiteX6" fmla="*/ 87630 w 184785"/>
                <a:gd name="connsiteY6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85" h="121920">
                  <a:moveTo>
                    <a:pt x="87630" y="121920"/>
                  </a:moveTo>
                  <a:lnTo>
                    <a:pt x="184785" y="80010"/>
                  </a:lnTo>
                  <a:lnTo>
                    <a:pt x="118110" y="17145"/>
                  </a:lnTo>
                  <a:lnTo>
                    <a:pt x="68580" y="26670"/>
                  </a:lnTo>
                  <a:lnTo>
                    <a:pt x="24765" y="0"/>
                  </a:lnTo>
                  <a:lnTo>
                    <a:pt x="0" y="11430"/>
                  </a:lnTo>
                  <a:lnTo>
                    <a:pt x="87630" y="12192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3AAB3D8-DD81-424A-99F4-0B2E1994115A}"/>
                </a:ext>
              </a:extLst>
            </p:cNvPr>
            <p:cNvSpPr/>
            <p:nvPr/>
          </p:nvSpPr>
          <p:spPr>
            <a:xfrm>
              <a:off x="1911186" y="3953496"/>
              <a:ext cx="76200" cy="68580"/>
            </a:xfrm>
            <a:custGeom>
              <a:avLst/>
              <a:gdLst>
                <a:gd name="connsiteX0" fmla="*/ 0 w 76200"/>
                <a:gd name="connsiteY0" fmla="*/ 0 h 68580"/>
                <a:gd name="connsiteX1" fmla="*/ 62865 w 76200"/>
                <a:gd name="connsiteY1" fmla="*/ 19050 h 68580"/>
                <a:gd name="connsiteX2" fmla="*/ 76200 w 76200"/>
                <a:gd name="connsiteY2" fmla="*/ 45720 h 68580"/>
                <a:gd name="connsiteX3" fmla="*/ 34290 w 76200"/>
                <a:gd name="connsiteY3" fmla="*/ 68580 h 68580"/>
                <a:gd name="connsiteX4" fmla="*/ 0 w 76200"/>
                <a:gd name="connsiteY4" fmla="*/ 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8580">
                  <a:moveTo>
                    <a:pt x="0" y="0"/>
                  </a:moveTo>
                  <a:lnTo>
                    <a:pt x="62865" y="19050"/>
                  </a:lnTo>
                  <a:lnTo>
                    <a:pt x="76200" y="45720"/>
                  </a:lnTo>
                  <a:lnTo>
                    <a:pt x="34290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4FCC71A-424B-4BFF-8E14-F3F80893CC53}"/>
                </a:ext>
              </a:extLst>
            </p:cNvPr>
            <p:cNvSpPr/>
            <p:nvPr/>
          </p:nvSpPr>
          <p:spPr>
            <a:xfrm>
              <a:off x="1842606" y="3862056"/>
              <a:ext cx="150495" cy="64770"/>
            </a:xfrm>
            <a:custGeom>
              <a:avLst/>
              <a:gdLst>
                <a:gd name="connsiteX0" fmla="*/ 15240 w 150495"/>
                <a:gd name="connsiteY0" fmla="*/ 0 h 64770"/>
                <a:gd name="connsiteX1" fmla="*/ 83820 w 150495"/>
                <a:gd name="connsiteY1" fmla="*/ 26670 h 64770"/>
                <a:gd name="connsiteX2" fmla="*/ 150495 w 150495"/>
                <a:gd name="connsiteY2" fmla="*/ 24765 h 64770"/>
                <a:gd name="connsiteX3" fmla="*/ 133350 w 150495"/>
                <a:gd name="connsiteY3" fmla="*/ 64770 h 64770"/>
                <a:gd name="connsiteX4" fmla="*/ 68580 w 150495"/>
                <a:gd name="connsiteY4" fmla="*/ 47625 h 64770"/>
                <a:gd name="connsiteX5" fmla="*/ 0 w 150495"/>
                <a:gd name="connsiteY5" fmla="*/ 53340 h 64770"/>
                <a:gd name="connsiteX6" fmla="*/ 15240 w 150495"/>
                <a:gd name="connsiteY6" fmla="*/ 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95" h="64770">
                  <a:moveTo>
                    <a:pt x="15240" y="0"/>
                  </a:moveTo>
                  <a:lnTo>
                    <a:pt x="83820" y="26670"/>
                  </a:lnTo>
                  <a:lnTo>
                    <a:pt x="150495" y="24765"/>
                  </a:lnTo>
                  <a:lnTo>
                    <a:pt x="133350" y="64770"/>
                  </a:lnTo>
                  <a:lnTo>
                    <a:pt x="68580" y="47625"/>
                  </a:lnTo>
                  <a:lnTo>
                    <a:pt x="0" y="533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D97B32C-65BF-4C9B-8E7D-86B5057EE7CC}"/>
                </a:ext>
              </a:extLst>
            </p:cNvPr>
            <p:cNvSpPr/>
            <p:nvPr/>
          </p:nvSpPr>
          <p:spPr>
            <a:xfrm>
              <a:off x="1587336" y="3732516"/>
              <a:ext cx="169545" cy="135255"/>
            </a:xfrm>
            <a:custGeom>
              <a:avLst/>
              <a:gdLst>
                <a:gd name="connsiteX0" fmla="*/ 72390 w 169545"/>
                <a:gd name="connsiteY0" fmla="*/ 0 h 135255"/>
                <a:gd name="connsiteX1" fmla="*/ 161925 w 169545"/>
                <a:gd name="connsiteY1" fmla="*/ 85725 h 135255"/>
                <a:gd name="connsiteX2" fmla="*/ 169545 w 169545"/>
                <a:gd name="connsiteY2" fmla="*/ 112395 h 135255"/>
                <a:gd name="connsiteX3" fmla="*/ 118110 w 169545"/>
                <a:gd name="connsiteY3" fmla="*/ 135255 h 135255"/>
                <a:gd name="connsiteX4" fmla="*/ 97155 w 169545"/>
                <a:gd name="connsiteY4" fmla="*/ 118110 h 135255"/>
                <a:gd name="connsiteX5" fmla="*/ 57150 w 169545"/>
                <a:gd name="connsiteY5" fmla="*/ 121920 h 135255"/>
                <a:gd name="connsiteX6" fmla="*/ 0 w 169545"/>
                <a:gd name="connsiteY6" fmla="*/ 55245 h 135255"/>
                <a:gd name="connsiteX7" fmla="*/ 15240 w 169545"/>
                <a:gd name="connsiteY7" fmla="*/ 32385 h 135255"/>
                <a:gd name="connsiteX8" fmla="*/ 72390 w 169545"/>
                <a:gd name="connsiteY8" fmla="*/ 0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45" h="135255">
                  <a:moveTo>
                    <a:pt x="72390" y="0"/>
                  </a:moveTo>
                  <a:lnTo>
                    <a:pt x="161925" y="85725"/>
                  </a:lnTo>
                  <a:lnTo>
                    <a:pt x="169545" y="112395"/>
                  </a:lnTo>
                  <a:lnTo>
                    <a:pt x="118110" y="135255"/>
                  </a:lnTo>
                  <a:lnTo>
                    <a:pt x="97155" y="118110"/>
                  </a:lnTo>
                  <a:lnTo>
                    <a:pt x="57150" y="121920"/>
                  </a:lnTo>
                  <a:lnTo>
                    <a:pt x="0" y="55245"/>
                  </a:lnTo>
                  <a:lnTo>
                    <a:pt x="15240" y="32385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B9A9B14-7C60-4668-83CB-336E80052F15}"/>
                </a:ext>
              </a:extLst>
            </p:cNvPr>
            <p:cNvSpPr/>
            <p:nvPr/>
          </p:nvSpPr>
          <p:spPr>
            <a:xfrm>
              <a:off x="1175856" y="3578211"/>
              <a:ext cx="152400" cy="114300"/>
            </a:xfrm>
            <a:custGeom>
              <a:avLst/>
              <a:gdLst>
                <a:gd name="connsiteX0" fmla="*/ 93345 w 152400"/>
                <a:gd name="connsiteY0" fmla="*/ 0 h 114300"/>
                <a:gd name="connsiteX1" fmla="*/ 152400 w 152400"/>
                <a:gd name="connsiteY1" fmla="*/ 26670 h 114300"/>
                <a:gd name="connsiteX2" fmla="*/ 108585 w 152400"/>
                <a:gd name="connsiteY2" fmla="*/ 114300 h 114300"/>
                <a:gd name="connsiteX3" fmla="*/ 0 w 152400"/>
                <a:gd name="connsiteY3" fmla="*/ 62865 h 114300"/>
                <a:gd name="connsiteX4" fmla="*/ 17145 w 152400"/>
                <a:gd name="connsiteY4" fmla="*/ 38100 h 114300"/>
                <a:gd name="connsiteX5" fmla="*/ 93345 w 152400"/>
                <a:gd name="connsiteY5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114300">
                  <a:moveTo>
                    <a:pt x="93345" y="0"/>
                  </a:moveTo>
                  <a:lnTo>
                    <a:pt x="152400" y="26670"/>
                  </a:lnTo>
                  <a:lnTo>
                    <a:pt x="108585" y="114300"/>
                  </a:lnTo>
                  <a:lnTo>
                    <a:pt x="0" y="62865"/>
                  </a:lnTo>
                  <a:lnTo>
                    <a:pt x="17145" y="38100"/>
                  </a:lnTo>
                  <a:lnTo>
                    <a:pt x="93345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9" y="228509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630899" y="1770821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Jeff Jorgensen, Director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Sioux Empire Federal CU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Dec 2009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6" y="2818677"/>
            <a:ext cx="1842546" cy="1842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67" y="2819400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03" y="228509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57" y="228509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49" y="228509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48" y="2819400"/>
            <a:ext cx="1857301" cy="1857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420032" cy="1981200"/>
          </a:xfrm>
        </p:spPr>
        <p:txBody>
          <a:bodyPr>
            <a:normAutofit/>
          </a:bodyPr>
          <a:lstStyle/>
          <a:p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2019-2020</a:t>
            </a:r>
            <a:br>
              <a:rPr lang="en-US" dirty="0"/>
            </a:br>
            <a:r>
              <a:rPr lang="en-US" dirty="0"/>
              <a:t>Board of </a:t>
            </a:r>
            <a:br>
              <a:rPr lang="en-US" dirty="0"/>
            </a:br>
            <a:r>
              <a:rPr lang="en-US" dirty="0"/>
              <a:t>Directors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5207000" y="5715000"/>
            <a:ext cx="6680200" cy="8382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As always, I want to thank my fellow Board members for another great year, and for all their hard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1772706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Linda Bodie, Director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Element Federal CU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Oct 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9452" y="4361712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Dean Wilson, Director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FOCUS Credit Union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Jan 2008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808" y="4362874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Kris Lewis, Director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Allegan Community CU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Oct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772706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Scott McFarland, Chairman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Honor Credit Union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Aug 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4608" y="4361712"/>
            <a:ext cx="2201592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Vickie Schmitzer, Sec’y/Treas.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CEO, Frankenmuth Credit Union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Oct 2007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048" y="5751443"/>
            <a:ext cx="3301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Thank you!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4952" y="1772706"/>
            <a:ext cx="2203704" cy="56938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Tom Gryp, Director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President/CEO, Notre Dame FCU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Board Member since Oct 2016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BC65DD-3D79-43C6-8433-A0A191B04A07}"/>
              </a:ext>
            </a:extLst>
          </p:cNvPr>
          <p:cNvSpPr/>
          <p:nvPr/>
        </p:nvSpPr>
        <p:spPr>
          <a:xfrm>
            <a:off x="8265551" y="2590800"/>
            <a:ext cx="34692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ASSOCIATE BOARD MEMBERS</a:t>
            </a:r>
          </a:p>
          <a:p>
            <a:endParaRPr lang="en-US" sz="2000" b="1" dirty="0"/>
          </a:p>
          <a:p>
            <a:r>
              <a:rPr lang="en-US" sz="2000" b="1" dirty="0"/>
              <a:t>Bill Burke</a:t>
            </a:r>
          </a:p>
          <a:p>
            <a:r>
              <a:rPr lang="en-US" sz="2000" dirty="0"/>
              <a:t>CEO</a:t>
            </a:r>
            <a:br>
              <a:rPr lang="en-US" sz="2000" dirty="0"/>
            </a:br>
            <a:r>
              <a:rPr lang="en-US" sz="2000" dirty="0"/>
              <a:t>Day Air CU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Carolyn Mikesell</a:t>
            </a:r>
            <a:br>
              <a:rPr lang="en-US" sz="2000" b="1" dirty="0"/>
            </a:br>
            <a:r>
              <a:rPr lang="en-US" sz="2000" dirty="0"/>
              <a:t>CEO</a:t>
            </a:r>
            <a:br>
              <a:rPr lang="en-US" sz="2000" dirty="0"/>
            </a:br>
            <a:r>
              <a:rPr lang="en-US" sz="2000" dirty="0"/>
              <a:t>Public Service CU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86D001-ED76-4E3D-AA5A-C600AF1977E1}"/>
              </a:ext>
            </a:extLst>
          </p:cNvPr>
          <p:cNvCxnSpPr>
            <a:cxnSpLocks/>
          </p:cNvCxnSpPr>
          <p:nvPr/>
        </p:nvCxnSpPr>
        <p:spPr>
          <a:xfrm>
            <a:off x="8077200" y="278886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7175D2B-5E14-49F3-86D7-237E9DA25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324" y="3200400"/>
            <a:ext cx="1131362" cy="1131362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95F3A9E-0EEA-4C0E-9772-C9640A75AC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1" r="19933" b="22098"/>
          <a:stretch/>
        </p:blipFill>
        <p:spPr>
          <a:xfrm>
            <a:off x="10704644" y="4514702"/>
            <a:ext cx="1131362" cy="11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2EEB10-491A-4E8E-8D03-FC26895AC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Board Elections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8E9271-9095-4EC8-BA23-DFEC3C7A3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NOMINATING COMMITTEE</a:t>
            </a:r>
            <a:br>
              <a:rPr lang="en-US" sz="2400" dirty="0"/>
            </a:br>
            <a:r>
              <a:rPr lang="en-US" sz="2400" dirty="0"/>
              <a:t>Tom Gryp, Nominating Committee Chair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0D261-6E0B-4D78-8724-479ADB5730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201613"/>
            <a:ext cx="1062037" cy="490537"/>
          </a:xfrm>
        </p:spPr>
        <p:txBody>
          <a:bodyPr/>
          <a:lstStyle/>
          <a:p>
            <a:fld id="{61FB0124-3324-46EC-B507-583573B8AB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2019AnnualMtg1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2019AnnualMtg3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2_Quotable">
  <a:themeElements>
    <a:clrScheme name="2020E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65747C"/>
      </a:accent1>
      <a:accent2>
        <a:srgbClr val="F9DA5E"/>
      </a:accent2>
      <a:accent3>
        <a:srgbClr val="53C1C6"/>
      </a:accent3>
      <a:accent4>
        <a:srgbClr val="B26B02"/>
      </a:accent4>
      <a:accent5>
        <a:srgbClr val="62A39F"/>
      </a:accent5>
      <a:accent6>
        <a:srgbClr val="6EAC1C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3_Quotable">
  <a:themeElements>
    <a:clrScheme name="2017CEOStrat">
      <a:dk1>
        <a:sysClr val="windowText" lastClr="000000"/>
      </a:dk1>
      <a:lt1>
        <a:sysClr val="window" lastClr="FFFFFF"/>
      </a:lt1>
      <a:dk2>
        <a:srgbClr val="3E3D2D"/>
      </a:dk2>
      <a:lt2>
        <a:srgbClr val="8CBD3F"/>
      </a:lt2>
      <a:accent1>
        <a:srgbClr val="FFF200"/>
      </a:accent1>
      <a:accent2>
        <a:srgbClr val="006838"/>
      </a:accent2>
      <a:accent3>
        <a:srgbClr val="181F5C"/>
      </a:accent3>
      <a:accent4>
        <a:srgbClr val="B62227"/>
      </a:accent4>
      <a:accent5>
        <a:srgbClr val="7030A0"/>
      </a:accent5>
      <a:accent6>
        <a:srgbClr val="EE5F28"/>
      </a:accent6>
      <a:hlink>
        <a:srgbClr val="00AEEF"/>
      </a:hlink>
      <a:folHlink>
        <a:srgbClr val="00AEE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7062</TotalTime>
  <Words>2084</Words>
  <Application>Microsoft Office PowerPoint</Application>
  <PresentationFormat>Widescreen</PresentationFormat>
  <Paragraphs>435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Segoe</vt:lpstr>
      <vt:lpstr>Tahoma</vt:lpstr>
      <vt:lpstr>Wingdings</vt:lpstr>
      <vt:lpstr>Wingdings 2</vt:lpstr>
      <vt:lpstr>Quotable</vt:lpstr>
      <vt:lpstr>1_Quotable</vt:lpstr>
      <vt:lpstr>2_Quotable</vt:lpstr>
      <vt:lpstr>3_Quotable</vt:lpstr>
      <vt:lpstr>Welcome to the 2020 Annual Stockholders Meeting</vt:lpstr>
      <vt:lpstr>2020: the Year of “Virtual Meetings”</vt:lpstr>
      <vt:lpstr>Call to Order</vt:lpstr>
      <vt:lpstr>2020: The Year of the Asterisk*</vt:lpstr>
      <vt:lpstr>PowerPoint Presentation</vt:lpstr>
      <vt:lpstr>Welcome to 5 new owners in 5 states!</vt:lpstr>
      <vt:lpstr>Our Community of Owners </vt:lpstr>
      <vt:lpstr>Your  2019-2020 Board of  Directors</vt:lpstr>
      <vt:lpstr>2020 Board Elections</vt:lpstr>
      <vt:lpstr>A year for the record books ONLINE VOTING PARTICIPATION HITS AN ALL-TIME HIGH</vt:lpstr>
      <vt:lpstr>Today’s Election Protocols</vt:lpstr>
      <vt:lpstr>Thanks to this year’s candidates!</vt:lpstr>
      <vt:lpstr>A Look at the 2019 Numbers THE BENCHMARK BEFORE THE ASTERISK</vt:lpstr>
      <vt:lpstr>Net Income &amp; Patronage Dividends What do shareholders get, and what are we putting away for our future?</vt:lpstr>
      <vt:lpstr>2019 Numbers Worth Celebrating</vt:lpstr>
      <vt:lpstr>Year-end 2019 Dividend Payments These numbers can flex, and I predict they will again in the future</vt:lpstr>
      <vt:lpstr>2019 Return on Investment</vt:lpstr>
      <vt:lpstr>Understanding this formula is important to how we set the boundaries for our future</vt:lpstr>
      <vt:lpstr>Investing in a community and  building a network</vt:lpstr>
      <vt:lpstr>...and now, turning to the asterisk* year</vt:lpstr>
      <vt:lpstr>Thinking About 2020 Year-end  cuasterisk.com Network Revenue Numbers Continue To Impress</vt:lpstr>
      <vt:lpstr>Projecting Shareholder Value Depending on when you bought in, your perspective is different</vt:lpstr>
      <vt:lpstr>The Importance of Our Per-share Price Balancing today’s payback against the value of your equity</vt:lpstr>
      <vt:lpstr>The Big Question</vt:lpstr>
      <vt:lpstr>Diet Coke and Lemonade</vt:lpstr>
      <vt:lpstr>Diet Coke and Lemonade</vt:lpstr>
      <vt:lpstr>On March 24th, 2020 became  the year of the asterisk*</vt:lpstr>
      <vt:lpstr>Making Lemonade: Adjustment #1 Refocus Our Financial Engine</vt:lpstr>
      <vt:lpstr>Making Lemonade: Adjustment #2 Build a High Availability People Plan</vt:lpstr>
      <vt:lpstr>Making Lemonade: Adjustment #3 Write a New Script for the 2020 Leadership Conference</vt:lpstr>
      <vt:lpstr>Making Lemonade: Adjustment #3 Write a New Script for the 2020 Leadership Conference</vt:lpstr>
      <vt:lpstr>PowerPoint Presentation</vt:lpstr>
      <vt:lpstr>The  party’s been moved</vt:lpstr>
      <vt:lpstr>2021: Back to an Action Flick</vt:lpstr>
      <vt:lpstr>And now let’s get the  results of the election!</vt:lpstr>
      <vt:lpstr>Your  2020-2021 Board of  Directors</vt:lpstr>
      <vt:lpstr>Back to Our Chairman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Moore</dc:creator>
  <cp:lastModifiedBy>Dawn Moore</cp:lastModifiedBy>
  <cp:revision>672</cp:revision>
  <cp:lastPrinted>2020-06-11T19:37:18Z</cp:lastPrinted>
  <dcterms:created xsi:type="dcterms:W3CDTF">2011-06-13T12:36:58Z</dcterms:created>
  <dcterms:modified xsi:type="dcterms:W3CDTF">2020-06-16T15:36:23Z</dcterms:modified>
</cp:coreProperties>
</file>