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 id="2147483798" r:id="rId3"/>
    <p:sldMasterId id="2147483817" r:id="rId4"/>
    <p:sldMasterId id="2147483836" r:id="rId5"/>
  </p:sldMasterIdLst>
  <p:notesMasterIdLst>
    <p:notesMasterId r:id="rId120"/>
  </p:notesMasterIdLst>
  <p:handoutMasterIdLst>
    <p:handoutMasterId r:id="rId121"/>
  </p:handoutMasterIdLst>
  <p:sldIdLst>
    <p:sldId id="279" r:id="rId6"/>
    <p:sldId id="581" r:id="rId7"/>
    <p:sldId id="437" r:id="rId8"/>
    <p:sldId id="435" r:id="rId9"/>
    <p:sldId id="362" r:id="rId10"/>
    <p:sldId id="520" r:id="rId11"/>
    <p:sldId id="420" r:id="rId12"/>
    <p:sldId id="593" r:id="rId13"/>
    <p:sldId id="594" r:id="rId14"/>
    <p:sldId id="595" r:id="rId15"/>
    <p:sldId id="798" r:id="rId16"/>
    <p:sldId id="596" r:id="rId17"/>
    <p:sldId id="597" r:id="rId18"/>
    <p:sldId id="586" r:id="rId19"/>
    <p:sldId id="587" r:id="rId20"/>
    <p:sldId id="588" r:id="rId21"/>
    <p:sldId id="796" r:id="rId22"/>
    <p:sldId id="598" r:id="rId23"/>
    <p:sldId id="601" r:id="rId24"/>
    <p:sldId id="600" r:id="rId25"/>
    <p:sldId id="602" r:id="rId26"/>
    <p:sldId id="805" r:id="rId27"/>
    <p:sldId id="797" r:id="rId28"/>
    <p:sldId id="822" r:id="rId29"/>
    <p:sldId id="806" r:id="rId30"/>
    <p:sldId id="873" r:id="rId31"/>
    <p:sldId id="424" r:id="rId32"/>
    <p:sldId id="425" r:id="rId33"/>
    <p:sldId id="604" r:id="rId34"/>
    <p:sldId id="807" r:id="rId35"/>
    <p:sldId id="609" r:id="rId36"/>
    <p:sldId id="808" r:id="rId37"/>
    <p:sldId id="813" r:id="rId38"/>
    <p:sldId id="605" r:id="rId39"/>
    <p:sldId id="606" r:id="rId40"/>
    <p:sldId id="607" r:id="rId41"/>
    <p:sldId id="610" r:id="rId42"/>
    <p:sldId id="828" r:id="rId43"/>
    <p:sldId id="611" r:id="rId44"/>
    <p:sldId id="816" r:id="rId45"/>
    <p:sldId id="803" r:id="rId46"/>
    <p:sldId id="817" r:id="rId47"/>
    <p:sldId id="791" r:id="rId48"/>
    <p:sldId id="800" r:id="rId49"/>
    <p:sldId id="801" r:id="rId50"/>
    <p:sldId id="810" r:id="rId51"/>
    <p:sldId id="802" r:id="rId52"/>
    <p:sldId id="811" r:id="rId53"/>
    <p:sldId id="814" r:id="rId54"/>
    <p:sldId id="804" r:id="rId55"/>
    <p:sldId id="827" r:id="rId56"/>
    <p:sldId id="819" r:id="rId57"/>
    <p:sldId id="818" r:id="rId58"/>
    <p:sldId id="426" r:id="rId59"/>
    <p:sldId id="836" r:id="rId60"/>
    <p:sldId id="427" r:id="rId61"/>
    <p:sldId id="837" r:id="rId62"/>
    <p:sldId id="838" r:id="rId63"/>
    <p:sldId id="839" r:id="rId64"/>
    <p:sldId id="612" r:id="rId65"/>
    <p:sldId id="614" r:id="rId66"/>
    <p:sldId id="615" r:id="rId67"/>
    <p:sldId id="882" r:id="rId68"/>
    <p:sldId id="264" r:id="rId69"/>
    <p:sldId id="821" r:id="rId70"/>
    <p:sldId id="840" r:id="rId71"/>
    <p:sldId id="820" r:id="rId72"/>
    <p:sldId id="830" r:id="rId73"/>
    <p:sldId id="867" r:id="rId74"/>
    <p:sldId id="843" r:id="rId75"/>
    <p:sldId id="844" r:id="rId76"/>
    <p:sldId id="815" r:id="rId77"/>
    <p:sldId id="833" r:id="rId78"/>
    <p:sldId id="519" r:id="rId79"/>
    <p:sldId id="580" r:id="rId80"/>
    <p:sldId id="849" r:id="rId81"/>
    <p:sldId id="850" r:id="rId82"/>
    <p:sldId id="851" r:id="rId83"/>
    <p:sldId id="852" r:id="rId84"/>
    <p:sldId id="853" r:id="rId85"/>
    <p:sldId id="854" r:id="rId86"/>
    <p:sldId id="855" r:id="rId87"/>
    <p:sldId id="856" r:id="rId88"/>
    <p:sldId id="857" r:id="rId89"/>
    <p:sldId id="428" r:id="rId90"/>
    <p:sldId id="430" r:id="rId91"/>
    <p:sldId id="858" r:id="rId92"/>
    <p:sldId id="429" r:id="rId93"/>
    <p:sldId id="861" r:id="rId94"/>
    <p:sldId id="860" r:id="rId95"/>
    <p:sldId id="871" r:id="rId96"/>
    <p:sldId id="859" r:id="rId97"/>
    <p:sldId id="870" r:id="rId98"/>
    <p:sldId id="845" r:id="rId99"/>
    <p:sldId id="582" r:id="rId100"/>
    <p:sldId id="862" r:id="rId101"/>
    <p:sldId id="847" r:id="rId102"/>
    <p:sldId id="875" r:id="rId103"/>
    <p:sldId id="876" r:id="rId104"/>
    <p:sldId id="877" r:id="rId105"/>
    <p:sldId id="878" r:id="rId106"/>
    <p:sldId id="872" r:id="rId107"/>
    <p:sldId id="881" r:id="rId108"/>
    <p:sldId id="879" r:id="rId109"/>
    <p:sldId id="874" r:id="rId110"/>
    <p:sldId id="863" r:id="rId111"/>
    <p:sldId id="864" r:id="rId112"/>
    <p:sldId id="865" r:id="rId113"/>
    <p:sldId id="869" r:id="rId114"/>
    <p:sldId id="591" r:id="rId115"/>
    <p:sldId id="880" r:id="rId116"/>
    <p:sldId id="825" r:id="rId117"/>
    <p:sldId id="868" r:id="rId118"/>
    <p:sldId id="823" r:id="rId1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F0DD2763-E6B8-43E4-992E-87E1354EABE3}">
          <p14:sldIdLst>
            <p14:sldId id="279"/>
            <p14:sldId id="581"/>
            <p14:sldId id="437"/>
            <p14:sldId id="435"/>
            <p14:sldId id="362"/>
            <p14:sldId id="520"/>
            <p14:sldId id="420"/>
            <p14:sldId id="593"/>
            <p14:sldId id="594"/>
            <p14:sldId id="595"/>
            <p14:sldId id="798"/>
          </p14:sldIdLst>
        </p14:section>
        <p14:section name="Chip Speech" id="{A8DD2EC9-4200-4309-971A-E2158A99DF51}">
          <p14:sldIdLst>
            <p14:sldId id="596"/>
            <p14:sldId id="597"/>
            <p14:sldId id="586"/>
            <p14:sldId id="587"/>
            <p14:sldId id="588"/>
            <p14:sldId id="796"/>
            <p14:sldId id="598"/>
            <p14:sldId id="601"/>
            <p14:sldId id="600"/>
            <p14:sldId id="602"/>
            <p14:sldId id="805"/>
            <p14:sldId id="797"/>
            <p14:sldId id="822"/>
            <p14:sldId id="806"/>
            <p14:sldId id="873"/>
          </p14:sldIdLst>
        </p14:section>
        <p14:section name="InternetRetailing" id="{E3E69728-AB62-4734-8C9F-160A3DC4909F}">
          <p14:sldIdLst>
            <p14:sldId id="424"/>
            <p14:sldId id="425"/>
            <p14:sldId id="604"/>
            <p14:sldId id="807"/>
            <p14:sldId id="609"/>
            <p14:sldId id="808"/>
            <p14:sldId id="813"/>
            <p14:sldId id="605"/>
            <p14:sldId id="606"/>
            <p14:sldId id="607"/>
            <p14:sldId id="610"/>
            <p14:sldId id="828"/>
            <p14:sldId id="611"/>
            <p14:sldId id="816"/>
            <p14:sldId id="803"/>
            <p14:sldId id="817"/>
            <p14:sldId id="791"/>
            <p14:sldId id="800"/>
            <p14:sldId id="801"/>
            <p14:sldId id="810"/>
            <p14:sldId id="802"/>
            <p14:sldId id="811"/>
            <p14:sldId id="814"/>
            <p14:sldId id="804"/>
            <p14:sldId id="827"/>
            <p14:sldId id="819"/>
            <p14:sldId id="818"/>
          </p14:sldIdLst>
        </p14:section>
        <p14:section name="Online&amp;Mobile" id="{E620935D-ADCA-4AF7-997C-53EB175EE889}">
          <p14:sldIdLst>
            <p14:sldId id="426"/>
            <p14:sldId id="836"/>
            <p14:sldId id="427"/>
            <p14:sldId id="837"/>
            <p14:sldId id="838"/>
            <p14:sldId id="839"/>
            <p14:sldId id="612"/>
            <p14:sldId id="614"/>
            <p14:sldId id="615"/>
            <p14:sldId id="882"/>
            <p14:sldId id="264"/>
            <p14:sldId id="821"/>
            <p14:sldId id="840"/>
            <p14:sldId id="820"/>
            <p14:sldId id="830"/>
            <p14:sldId id="867"/>
            <p14:sldId id="843"/>
            <p14:sldId id="844"/>
            <p14:sldId id="815"/>
            <p14:sldId id="833"/>
            <p14:sldId id="519"/>
            <p14:sldId id="580"/>
            <p14:sldId id="849"/>
            <p14:sldId id="850"/>
            <p14:sldId id="851"/>
            <p14:sldId id="852"/>
            <p14:sldId id="853"/>
            <p14:sldId id="854"/>
            <p14:sldId id="855"/>
            <p14:sldId id="856"/>
            <p14:sldId id="857"/>
          </p14:sldIdLst>
        </p14:section>
        <p14:section name="Teller3P&amp;Misc" id="{AE03B3B4-6AA1-4E62-997E-A5C65927E270}">
          <p14:sldIdLst>
            <p14:sldId id="428"/>
            <p14:sldId id="430"/>
            <p14:sldId id="858"/>
            <p14:sldId id="429"/>
            <p14:sldId id="861"/>
            <p14:sldId id="860"/>
            <p14:sldId id="871"/>
            <p14:sldId id="859"/>
            <p14:sldId id="870"/>
            <p14:sldId id="845"/>
            <p14:sldId id="582"/>
            <p14:sldId id="862"/>
            <p14:sldId id="847"/>
            <p14:sldId id="875"/>
            <p14:sldId id="876"/>
            <p14:sldId id="877"/>
            <p14:sldId id="878"/>
            <p14:sldId id="872"/>
            <p14:sldId id="881"/>
            <p14:sldId id="879"/>
            <p14:sldId id="874"/>
            <p14:sldId id="863"/>
            <p14:sldId id="864"/>
            <p14:sldId id="865"/>
            <p14:sldId id="869"/>
          </p14:sldIdLst>
        </p14:section>
        <p14:section name="Conclusion" id="{83543E38-FC78-4098-A45C-C0C0D2E86F22}">
          <p14:sldIdLst>
            <p14:sldId id="591"/>
            <p14:sldId id="880"/>
            <p14:sldId id="825"/>
            <p14:sldId id="868"/>
            <p14:sldId id="823"/>
          </p14:sldIdLst>
        </p14:section>
      </p14:sectionLst>
    </p:ext>
    <p:ext uri="{EFAFB233-063F-42B5-8137-9DF3F51BA10A}">
      <p15:sldGuideLst xmlns:p15="http://schemas.microsoft.com/office/powerpoint/2012/main">
        <p15:guide id="1" pos="240" userDrawn="1">
          <p15:clr>
            <a:srgbClr val="A4A3A4"/>
          </p15:clr>
        </p15:guide>
        <p15:guide id="2" orient="horz" pos="182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B505A"/>
    <a:srgbClr val="EDEDEB"/>
    <a:srgbClr val="414141"/>
    <a:srgbClr val="EEA500"/>
    <a:srgbClr val="418AB3"/>
    <a:srgbClr val="31312F"/>
    <a:srgbClr val="9ECA2B"/>
    <a:srgbClr val="FFA500"/>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C2FFA5D-87B4-456A-9821-1D502468CF0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2" autoAdjust="0"/>
    <p:restoredTop sz="87271" autoAdjust="0"/>
  </p:normalViewPr>
  <p:slideViewPr>
    <p:cSldViewPr snapToGrid="0">
      <p:cViewPr varScale="1">
        <p:scale>
          <a:sx n="82" d="100"/>
          <a:sy n="82" d="100"/>
        </p:scale>
        <p:origin x="77" y="67"/>
      </p:cViewPr>
      <p:guideLst>
        <p:guide pos="240"/>
        <p:guide orient="horz" pos="1824"/>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75" d="100"/>
        <a:sy n="75" d="100"/>
      </p:scale>
      <p:origin x="0" y="-158"/>
    </p:cViewPr>
  </p:sorterViewPr>
  <p:notesViewPr>
    <p:cSldViewPr snapToGrid="0">
      <p:cViewPr varScale="1">
        <p:scale>
          <a:sx n="70" d="100"/>
          <a:sy n="70" d="100"/>
        </p:scale>
        <p:origin x="3014"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viewProps" Target="viewProps.xml"/><Relationship Id="rId5" Type="http://schemas.openxmlformats.org/officeDocument/2006/relationships/slideMaster" Target="slideMasters/slideMaster4.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handoutMaster" Target="handoutMasters/handoutMaster1.xml"/><Relationship Id="rId3" Type="http://schemas.openxmlformats.org/officeDocument/2006/relationships/slideMaster" Target="slideMasters/slideMaster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presProps" Target="presProps.xml"/><Relationship Id="rId4" Type="http://schemas.openxmlformats.org/officeDocument/2006/relationships/slideMaster" Target="slideMasters/slideMaster3.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1.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 y="8593840"/>
            <a:ext cx="7008778" cy="466433"/>
          </a:xfrm>
          <a:prstGeom prst="rect">
            <a:avLst/>
          </a:prstGeom>
        </p:spPr>
        <p:txBody>
          <a:bodyPr vert="horz" lIns="93150" tIns="46576" rIns="93150" bIns="46576" rtlCol="0" anchor="b"/>
          <a:lstStyle>
            <a:lvl1pPr algn="r">
              <a:defRPr sz="1200"/>
            </a:lvl1pPr>
          </a:lstStyle>
          <a:p>
            <a:pPr algn="ctr"/>
            <a:fld id="{07B79F74-2001-4B21-B06E-FA23C7F2DD77}" type="slidenum">
              <a:rPr lang="en-US">
                <a:latin typeface="+mj-lt"/>
              </a:rPr>
              <a:pPr algn="ctr"/>
              <a:t>‹#›</a:t>
            </a:fld>
            <a:endParaRPr lang="en-US" sz="1700" dirty="0">
              <a:latin typeface="+mj-lt"/>
            </a:endParaRPr>
          </a:p>
        </p:txBody>
      </p:sp>
      <p:sp>
        <p:nvSpPr>
          <p:cNvPr id="7" name="Header Placeholder 6"/>
          <p:cNvSpPr>
            <a:spLocks noGrp="1"/>
          </p:cNvSpPr>
          <p:nvPr>
            <p:ph type="hdr" sz="quarter"/>
          </p:nvPr>
        </p:nvSpPr>
        <p:spPr>
          <a:xfrm>
            <a:off x="1" y="313388"/>
            <a:ext cx="7008778" cy="466031"/>
          </a:xfrm>
          <a:prstGeom prst="rect">
            <a:avLst/>
          </a:prstGeom>
        </p:spPr>
        <p:txBody>
          <a:bodyPr vert="horz" lIns="88126" tIns="44064" rIns="88126" bIns="44064" rtlCol="0"/>
          <a:lstStyle>
            <a:lvl1pPr algn="l">
              <a:defRPr sz="1200"/>
            </a:lvl1pPr>
          </a:lstStyle>
          <a:p>
            <a:pPr algn="ctr"/>
            <a:r>
              <a:rPr lang="en-US" sz="1400" b="1" dirty="0"/>
              <a:t>2019 CU*Answers Leadership Conference</a:t>
            </a:r>
          </a:p>
          <a:p>
            <a:pPr algn="ctr"/>
            <a:r>
              <a:rPr lang="en-US" sz="1400" dirty="0"/>
              <a:t>June 19, 2019</a:t>
            </a:r>
          </a:p>
        </p:txBody>
      </p:sp>
    </p:spTree>
    <p:extLst>
      <p:ext uri="{BB962C8B-B14F-4D97-AF65-F5344CB8AC3E}">
        <p14:creationId xmlns:p14="http://schemas.microsoft.com/office/powerpoint/2010/main" val="97782418"/>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38" y="3"/>
            <a:ext cx="3037840" cy="466434"/>
          </a:xfrm>
          <a:prstGeom prst="rect">
            <a:avLst/>
          </a:prstGeom>
        </p:spPr>
        <p:txBody>
          <a:bodyPr vert="horz" lIns="93150" tIns="46576" rIns="93150" bIns="46576" rtlCol="0"/>
          <a:lstStyle>
            <a:lvl1pPr algn="r">
              <a:defRPr sz="1200"/>
            </a:lvl1pPr>
          </a:lstStyle>
          <a:p>
            <a:fld id="{97125C77-10C6-433C-A585-B68C89134C90}" type="datetime1">
              <a:rPr lang="en-US" smtClean="0"/>
              <a:t>6/21/2019</a:t>
            </a:fld>
            <a:endParaRPr lang="en-US" dirty="0"/>
          </a:p>
        </p:txBody>
      </p:sp>
      <p:sp>
        <p:nvSpPr>
          <p:cNvPr id="4" name="Slide Image Placeholder 3"/>
          <p:cNvSpPr>
            <a:spLocks noGrp="1" noRot="1" noChangeAspect="1"/>
          </p:cNvSpPr>
          <p:nvPr>
            <p:ph type="sldImg" idx="2"/>
          </p:nvPr>
        </p:nvSpPr>
        <p:spPr>
          <a:xfrm>
            <a:off x="719138" y="720725"/>
            <a:ext cx="5572125" cy="3135313"/>
          </a:xfrm>
          <a:prstGeom prst="rect">
            <a:avLst/>
          </a:prstGeom>
          <a:noFill/>
          <a:ln w="12700">
            <a:solidFill>
              <a:prstClr val="black"/>
            </a:solidFill>
          </a:ln>
        </p:spPr>
        <p:txBody>
          <a:bodyPr vert="horz" lIns="93150" tIns="46576" rIns="93150" bIns="46576" rtlCol="0" anchor="ctr"/>
          <a:lstStyle/>
          <a:p>
            <a:endParaRPr lang="en-US" dirty="0"/>
          </a:p>
        </p:txBody>
      </p:sp>
      <p:sp>
        <p:nvSpPr>
          <p:cNvPr id="5" name="Notes Placeholder 4"/>
          <p:cNvSpPr>
            <a:spLocks noGrp="1"/>
          </p:cNvSpPr>
          <p:nvPr>
            <p:ph type="body" sz="quarter" idx="3"/>
          </p:nvPr>
        </p:nvSpPr>
        <p:spPr>
          <a:xfrm>
            <a:off x="701040" y="3994972"/>
            <a:ext cx="5608320" cy="4729179"/>
          </a:xfrm>
          <a:prstGeom prst="rect">
            <a:avLst/>
          </a:prstGeom>
        </p:spPr>
        <p:txBody>
          <a:bodyPr vert="horz" lIns="93150" tIns="46576" rIns="93150"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0"/>
            <a:ext cx="3037840" cy="466433"/>
          </a:xfrm>
          <a:prstGeom prst="rect">
            <a:avLst/>
          </a:prstGeom>
        </p:spPr>
        <p:txBody>
          <a:bodyPr vert="horz" lIns="93150" tIns="46576" rIns="93150"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70"/>
            <a:ext cx="3037840" cy="466433"/>
          </a:xfrm>
          <a:prstGeom prst="rect">
            <a:avLst/>
          </a:prstGeom>
        </p:spPr>
        <p:txBody>
          <a:bodyPr vert="horz" lIns="93150" tIns="46576" rIns="93150" bIns="46576" rtlCol="0" anchor="b"/>
          <a:lstStyle>
            <a:lvl1pPr algn="r">
              <a:defRPr sz="1200"/>
            </a:lvl1pPr>
          </a:lstStyle>
          <a:p>
            <a:fld id="{F0E67C00-F679-4C51-9894-9E2214E5C2F1}" type="slidenum">
              <a:rPr lang="en-US" smtClean="0"/>
              <a:t>‹#›</a:t>
            </a:fld>
            <a:endParaRPr lang="en-US" dirty="0"/>
          </a:p>
        </p:txBody>
      </p:sp>
      <p:sp>
        <p:nvSpPr>
          <p:cNvPr id="8" name="Header Placeholder 7"/>
          <p:cNvSpPr>
            <a:spLocks noGrp="1"/>
          </p:cNvSpPr>
          <p:nvPr>
            <p:ph type="hdr" sz="quarter"/>
          </p:nvPr>
        </p:nvSpPr>
        <p:spPr>
          <a:xfrm>
            <a:off x="1" y="0"/>
            <a:ext cx="3038145" cy="465743"/>
          </a:xfrm>
          <a:prstGeom prst="rect">
            <a:avLst/>
          </a:prstGeom>
        </p:spPr>
        <p:txBody>
          <a:bodyPr vert="horz" lIns="88139" tIns="44070" rIns="88139" bIns="44070" rtlCol="0"/>
          <a:lstStyle>
            <a:lvl1pPr algn="l">
              <a:defRPr sz="1200"/>
            </a:lvl1pPr>
          </a:lstStyle>
          <a:p>
            <a:r>
              <a:rPr lang="en-US" dirty="0"/>
              <a:t>2018 Leadership Conference - RANDY'S NOTES</a:t>
            </a:r>
          </a:p>
        </p:txBody>
      </p:sp>
    </p:spTree>
    <p:extLst>
      <p:ext uri="{BB962C8B-B14F-4D97-AF65-F5344CB8AC3E}">
        <p14:creationId xmlns:p14="http://schemas.microsoft.com/office/powerpoint/2010/main" val="552822586"/>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89BDB3-B4F2-420F-9C2F-20531EF31724}" type="slidenum">
              <a:rPr lang="en-US" smtClean="0"/>
              <a:t>1</a:t>
            </a:fld>
            <a:endParaRPr lang="en-US" dirty="0"/>
          </a:p>
        </p:txBody>
      </p:sp>
      <p:sp>
        <p:nvSpPr>
          <p:cNvPr id="5" name="Date Placeholder 4"/>
          <p:cNvSpPr>
            <a:spLocks noGrp="1"/>
          </p:cNvSpPr>
          <p:nvPr>
            <p:ph type="dt" idx="11"/>
          </p:nvPr>
        </p:nvSpPr>
        <p:spPr>
          <a:xfrm>
            <a:off x="3970938" y="3"/>
            <a:ext cx="3037840" cy="466434"/>
          </a:xfrm>
          <a:prstGeom prst="rect">
            <a:avLst/>
          </a:prstGeom>
        </p:spPr>
        <p:txBody>
          <a:bodyPr/>
          <a:lstStyle/>
          <a:p>
            <a:fld id="{701A36A2-61EC-4048-B0DA-166768D3BE03}" type="datetime1">
              <a:rPr lang="en-US" smtClean="0"/>
              <a:t>6/21/2019</a:t>
            </a:fld>
            <a:endParaRPr lang="en-US" dirty="0"/>
          </a:p>
        </p:txBody>
      </p:sp>
      <p:sp>
        <p:nvSpPr>
          <p:cNvPr id="7" name="Header Placeholder 6"/>
          <p:cNvSpPr>
            <a:spLocks noGrp="1"/>
          </p:cNvSpPr>
          <p:nvPr>
            <p:ph type="hdr" sz="quarter" idx="12"/>
          </p:nvPr>
        </p:nvSpPr>
        <p:spPr>
          <a:xfrm>
            <a:off x="1" y="0"/>
            <a:ext cx="3038145" cy="465743"/>
          </a:xfrm>
          <a:prstGeom prst="rect">
            <a:avLst/>
          </a:prstGeom>
        </p:spPr>
        <p:txBody>
          <a:bodyPr/>
          <a:lstStyle/>
          <a:p>
            <a:r>
              <a:rPr lang="en-US" dirty="0"/>
              <a:t>Leadership Conference - RANDY'S NOTES</a:t>
            </a:r>
          </a:p>
        </p:txBody>
      </p:sp>
    </p:spTree>
    <p:extLst>
      <p:ext uri="{BB962C8B-B14F-4D97-AF65-F5344CB8AC3E}">
        <p14:creationId xmlns:p14="http://schemas.microsoft.com/office/powerpoint/2010/main" val="1989935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10</a:t>
            </a:fld>
            <a:endParaRPr lang="en-US" dirty="0"/>
          </a:p>
        </p:txBody>
      </p:sp>
    </p:spTree>
    <p:extLst>
      <p:ext uri="{BB962C8B-B14F-4D97-AF65-F5344CB8AC3E}">
        <p14:creationId xmlns:p14="http://schemas.microsoft.com/office/powerpoint/2010/main" val="15328526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100</a:t>
            </a:fld>
            <a:endParaRPr lang="en-US" dirty="0"/>
          </a:p>
        </p:txBody>
      </p:sp>
    </p:spTree>
    <p:extLst>
      <p:ext uri="{BB962C8B-B14F-4D97-AF65-F5344CB8AC3E}">
        <p14:creationId xmlns:p14="http://schemas.microsoft.com/office/powerpoint/2010/main" val="36221563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B67B3F4D-12BE-4BCE-823D-013E132CFFC2}"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101</a:t>
            </a:fld>
            <a:endParaRPr lang="en-US" dirty="0"/>
          </a:p>
        </p:txBody>
      </p:sp>
    </p:spTree>
    <p:extLst>
      <p:ext uri="{BB962C8B-B14F-4D97-AF65-F5344CB8AC3E}">
        <p14:creationId xmlns:p14="http://schemas.microsoft.com/office/powerpoint/2010/main" val="14674438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D08D0814-A10D-4322-9C5D-15A362259A74}"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102</a:t>
            </a:fld>
            <a:endParaRPr lang="en-US" dirty="0"/>
          </a:p>
        </p:txBody>
      </p:sp>
    </p:spTree>
    <p:extLst>
      <p:ext uri="{BB962C8B-B14F-4D97-AF65-F5344CB8AC3E}">
        <p14:creationId xmlns:p14="http://schemas.microsoft.com/office/powerpoint/2010/main" val="5649724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103</a:t>
            </a:fld>
            <a:endParaRPr lang="en-US" dirty="0"/>
          </a:p>
        </p:txBody>
      </p:sp>
      <p:sp>
        <p:nvSpPr>
          <p:cNvPr id="6" name="Header Placeholder 5"/>
          <p:cNvSpPr>
            <a:spLocks noGrp="1"/>
          </p:cNvSpPr>
          <p:nvPr>
            <p:ph type="hdr" sz="quarter"/>
          </p:nvPr>
        </p:nvSpPr>
        <p:spPr/>
        <p:txBody>
          <a:bodyPr/>
          <a:lstStyle/>
          <a:p>
            <a:r>
              <a:rPr lang="en-US"/>
              <a:t>2018 Leadership Conference - RANDY'S NOTES</a:t>
            </a:r>
            <a:endParaRPr lang="en-US" dirty="0"/>
          </a:p>
        </p:txBody>
      </p:sp>
    </p:spTree>
    <p:extLst>
      <p:ext uri="{BB962C8B-B14F-4D97-AF65-F5344CB8AC3E}">
        <p14:creationId xmlns:p14="http://schemas.microsoft.com/office/powerpoint/2010/main" val="29866315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two projects, how the fraud database is at the center of all our intelligence about fraud incidents and will give us the ability to activate denials of service and transactions in a new way</a:t>
            </a:r>
          </a:p>
          <a:p>
            <a:endParaRPr lang="en-US" dirty="0"/>
          </a:p>
          <a:p>
            <a:r>
              <a:rPr lang="en-US" dirty="0"/>
              <a:t>Briefly touch on the project that we are designing for block lists</a:t>
            </a:r>
          </a:p>
          <a:p>
            <a:endParaRPr lang="en-US" dirty="0"/>
          </a:p>
          <a:p>
            <a:r>
              <a:rPr lang="en-US" dirty="0"/>
              <a:t>Talk about the enthusiasm of the </a:t>
            </a:r>
            <a:r>
              <a:rPr lang="en-US" dirty="0" err="1"/>
              <a:t>AuditLink</a:t>
            </a:r>
            <a:r>
              <a:rPr lang="en-US" dirty="0"/>
              <a:t> community for abnormal activity monitoring data and their growing projects with credit unions to understand what to do with the data</a:t>
            </a:r>
          </a:p>
        </p:txBody>
      </p:sp>
      <p:sp>
        <p:nvSpPr>
          <p:cNvPr id="4" name="Date Placeholder 3"/>
          <p:cNvSpPr>
            <a:spLocks noGrp="1"/>
          </p:cNvSpPr>
          <p:nvPr>
            <p:ph type="dt" idx="1"/>
          </p:nvPr>
        </p:nvSpPr>
        <p:spPr/>
        <p:txBody>
          <a:bodyPr/>
          <a:lstStyle/>
          <a:p>
            <a:fld id="{F544A398-6ACC-4FB5-8BC8-C9A86E1BAB9E}"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104</a:t>
            </a:fld>
            <a:endParaRPr lang="en-US" dirty="0"/>
          </a:p>
        </p:txBody>
      </p:sp>
    </p:spTree>
    <p:extLst>
      <p:ext uri="{BB962C8B-B14F-4D97-AF65-F5344CB8AC3E}">
        <p14:creationId xmlns:p14="http://schemas.microsoft.com/office/powerpoint/2010/main" val="10875040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105</a:t>
            </a:fld>
            <a:endParaRPr lang="en-US" dirty="0"/>
          </a:p>
        </p:txBody>
      </p:sp>
    </p:spTree>
    <p:extLst>
      <p:ext uri="{BB962C8B-B14F-4D97-AF65-F5344CB8AC3E}">
        <p14:creationId xmlns:p14="http://schemas.microsoft.com/office/powerpoint/2010/main" val="27105281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106</a:t>
            </a:fld>
            <a:endParaRPr lang="en-US" dirty="0"/>
          </a:p>
        </p:txBody>
      </p:sp>
    </p:spTree>
    <p:extLst>
      <p:ext uri="{BB962C8B-B14F-4D97-AF65-F5344CB8AC3E}">
        <p14:creationId xmlns:p14="http://schemas.microsoft.com/office/powerpoint/2010/main" val="295071909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50CAFF01-5B38-42C4-8638-11BF363F353D}"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107</a:t>
            </a:fld>
            <a:endParaRPr lang="en-US" dirty="0"/>
          </a:p>
        </p:txBody>
      </p:sp>
    </p:spTree>
    <p:extLst>
      <p:ext uri="{BB962C8B-B14F-4D97-AF65-F5344CB8AC3E}">
        <p14:creationId xmlns:p14="http://schemas.microsoft.com/office/powerpoint/2010/main" val="395628507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6ED3632-DFFA-45E3-983F-CEB1771D3B07}"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108</a:t>
            </a:fld>
            <a:endParaRPr lang="en-US" dirty="0"/>
          </a:p>
        </p:txBody>
      </p:sp>
    </p:spTree>
    <p:extLst>
      <p:ext uri="{BB962C8B-B14F-4D97-AF65-F5344CB8AC3E}">
        <p14:creationId xmlns:p14="http://schemas.microsoft.com/office/powerpoint/2010/main" val="23093840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5E034AB8-201A-4453-A4B6-2A1478C2E376}"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109</a:t>
            </a:fld>
            <a:endParaRPr lang="en-US" dirty="0"/>
          </a:p>
        </p:txBody>
      </p:sp>
    </p:spTree>
    <p:extLst>
      <p:ext uri="{BB962C8B-B14F-4D97-AF65-F5344CB8AC3E}">
        <p14:creationId xmlns:p14="http://schemas.microsoft.com/office/powerpoint/2010/main" val="566384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description of the presentation and how it ties with the agenda – Why is Chip and Ed here and what I hope it will mean to the audience and what is next, even a year from now.</a:t>
            </a:r>
          </a:p>
          <a:p>
            <a:endParaRPr lang="en-US" dirty="0"/>
          </a:p>
          <a:p>
            <a:r>
              <a:rPr lang="en-US" dirty="0"/>
              <a:t>The front row crew and the hopes for wrinkles through the day </a:t>
            </a:r>
          </a:p>
          <a:p>
            <a:r>
              <a:rPr lang="en-US" dirty="0"/>
              <a:t>The app and what is next</a:t>
            </a:r>
          </a:p>
          <a:p>
            <a:endParaRPr lang="en-US" dirty="0"/>
          </a:p>
          <a:p>
            <a:endParaRPr lang="en-US" dirty="0"/>
          </a:p>
        </p:txBody>
      </p:sp>
      <p:sp>
        <p:nvSpPr>
          <p:cNvPr id="4" name="Date Placeholder 3"/>
          <p:cNvSpPr>
            <a:spLocks noGrp="1"/>
          </p:cNvSpPr>
          <p:nvPr>
            <p:ph type="dt" idx="1"/>
          </p:nvPr>
        </p:nvSpPr>
        <p:spPr/>
        <p:txBody>
          <a:bodyPr/>
          <a:lstStyle/>
          <a:p>
            <a:fld id="{4582DFF6-7FE8-4741-9B14-44637E5E203A}"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11</a:t>
            </a:fld>
            <a:endParaRPr lang="en-US" dirty="0"/>
          </a:p>
        </p:txBody>
      </p:sp>
    </p:spTree>
    <p:extLst>
      <p:ext uri="{BB962C8B-B14F-4D97-AF65-F5344CB8AC3E}">
        <p14:creationId xmlns:p14="http://schemas.microsoft.com/office/powerpoint/2010/main" val="17082758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110</a:t>
            </a:fld>
            <a:endParaRPr lang="en-US" dirty="0"/>
          </a:p>
        </p:txBody>
      </p:sp>
    </p:spTree>
    <p:extLst>
      <p:ext uri="{BB962C8B-B14F-4D97-AF65-F5344CB8AC3E}">
        <p14:creationId xmlns:p14="http://schemas.microsoft.com/office/powerpoint/2010/main" val="329848410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111</a:t>
            </a:fld>
            <a:endParaRPr lang="en-US" dirty="0"/>
          </a:p>
        </p:txBody>
      </p:sp>
    </p:spTree>
    <p:extLst>
      <p:ext uri="{BB962C8B-B14F-4D97-AF65-F5344CB8AC3E}">
        <p14:creationId xmlns:p14="http://schemas.microsoft.com/office/powerpoint/2010/main" val="23995254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112</a:t>
            </a:fld>
            <a:endParaRPr lang="en-US" dirty="0"/>
          </a:p>
        </p:txBody>
      </p:sp>
    </p:spTree>
    <p:extLst>
      <p:ext uri="{BB962C8B-B14F-4D97-AF65-F5344CB8AC3E}">
        <p14:creationId xmlns:p14="http://schemas.microsoft.com/office/powerpoint/2010/main" val="22526364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113</a:t>
            </a:fld>
            <a:endParaRPr lang="en-US" dirty="0"/>
          </a:p>
        </p:txBody>
      </p:sp>
    </p:spTree>
    <p:extLst>
      <p:ext uri="{BB962C8B-B14F-4D97-AF65-F5344CB8AC3E}">
        <p14:creationId xmlns:p14="http://schemas.microsoft.com/office/powerpoint/2010/main" val="162860906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114</a:t>
            </a:fld>
            <a:endParaRPr lang="en-US" dirty="0"/>
          </a:p>
        </p:txBody>
      </p:sp>
    </p:spTree>
    <p:extLst>
      <p:ext uri="{BB962C8B-B14F-4D97-AF65-F5344CB8AC3E}">
        <p14:creationId xmlns:p14="http://schemas.microsoft.com/office/powerpoint/2010/main" val="3125295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Renewal is the responsibility of leaders in the present, planning to hand off to leaders in the future</a:t>
            </a:r>
            <a:endParaRPr lang="en-US" b="1" dirty="0"/>
          </a:p>
        </p:txBody>
      </p:sp>
      <p:sp>
        <p:nvSpPr>
          <p:cNvPr id="4" name="Date Placeholder 3"/>
          <p:cNvSpPr>
            <a:spLocks noGrp="1"/>
          </p:cNvSpPr>
          <p:nvPr>
            <p:ph type="dt" idx="1"/>
          </p:nvPr>
        </p:nvSpPr>
        <p:spPr/>
        <p:txBody>
          <a:bodyPr/>
          <a:lstStyle/>
          <a:p>
            <a:fld id="{31A1230C-FD46-47EB-8875-F8CC42289666}"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12</a:t>
            </a:fld>
            <a:endParaRPr lang="en-US" dirty="0"/>
          </a:p>
        </p:txBody>
      </p:sp>
    </p:spTree>
    <p:extLst>
      <p:ext uri="{BB962C8B-B14F-4D97-AF65-F5344CB8AC3E}">
        <p14:creationId xmlns:p14="http://schemas.microsoft.com/office/powerpoint/2010/main" val="3052942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format for this section – explain that I hope they get caught up in the emotion of hearing Chip and Ed on stage together and that the impact moves them to do something, to be a pioneer</a:t>
            </a:r>
          </a:p>
          <a:p>
            <a:r>
              <a:rPr lang="en-US" dirty="0"/>
              <a:t>It make take a few times to catch all the points and ideas from this presentation – in your packet are some materials that will help you think more about this when you leave today – audio/videos will be posted online</a:t>
            </a:r>
          </a:p>
          <a:p>
            <a:endParaRPr lang="en-US" dirty="0"/>
          </a:p>
          <a:p>
            <a:r>
              <a:rPr lang="en-US" dirty="0"/>
              <a:t>Introduce Chip</a:t>
            </a:r>
          </a:p>
          <a:p>
            <a:endParaRPr lang="en-US" dirty="0"/>
          </a:p>
          <a:p>
            <a:r>
              <a:rPr lang="en-US" sz="1200" kern="1200" dirty="0">
                <a:solidFill>
                  <a:schemeClr val="tx1"/>
                </a:solidFill>
                <a:effectLst/>
                <a:latin typeface="+mn-lt"/>
                <a:ea typeface="+mn-ea"/>
                <a:cs typeface="+mn-cs"/>
              </a:rPr>
              <a:t>For five decades Chip has been observing, analyzing, writing and working with credit unions at all levels in the movement.   His vantage points as a regulator and industry counselor have led him to focus on macro trends and movement strategy.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His starting point is data:  what are the individual or industry trends and what do they mean for now and in the future?</a:t>
            </a:r>
          </a:p>
          <a:p>
            <a:r>
              <a:rPr lang="en-US" sz="1200" kern="1200" dirty="0">
                <a:solidFill>
                  <a:schemeClr val="tx1"/>
                </a:solidFill>
                <a:effectLst/>
                <a:latin typeface="+mn-lt"/>
                <a:ea typeface="+mn-ea"/>
                <a:cs typeface="+mn-cs"/>
              </a:rPr>
              <a:t> </a:t>
            </a:r>
          </a:p>
          <a:p>
            <a:endParaRPr lang="en-US" dirty="0"/>
          </a:p>
        </p:txBody>
      </p:sp>
      <p:sp>
        <p:nvSpPr>
          <p:cNvPr id="4" name="Date Placeholder 3"/>
          <p:cNvSpPr>
            <a:spLocks noGrp="1"/>
          </p:cNvSpPr>
          <p:nvPr>
            <p:ph type="dt" idx="1"/>
          </p:nvPr>
        </p:nvSpPr>
        <p:spPr/>
        <p:txBody>
          <a:bodyPr/>
          <a:lstStyle/>
          <a:p>
            <a:fld id="{A7DE104D-C27B-4759-B831-56F528A658D1}"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13</a:t>
            </a:fld>
            <a:endParaRPr lang="en-US" dirty="0"/>
          </a:p>
        </p:txBody>
      </p:sp>
    </p:spTree>
    <p:extLst>
      <p:ext uri="{BB962C8B-B14F-4D97-AF65-F5344CB8AC3E}">
        <p14:creationId xmlns:p14="http://schemas.microsoft.com/office/powerpoint/2010/main" val="807179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my mind, the job is never done</a:t>
            </a:r>
          </a:p>
        </p:txBody>
      </p:sp>
      <p:sp>
        <p:nvSpPr>
          <p:cNvPr id="4" name="Date Placeholder 3"/>
          <p:cNvSpPr>
            <a:spLocks noGrp="1"/>
          </p:cNvSpPr>
          <p:nvPr>
            <p:ph type="dt" idx="1"/>
          </p:nvPr>
        </p:nvSpPr>
        <p:spPr/>
        <p:txBody>
          <a:bodyPr/>
          <a:lstStyle/>
          <a:p>
            <a:fld id="{B8E10B22-4AB5-4FF9-A84F-019C9F041D9F}"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14</a:t>
            </a:fld>
            <a:endParaRPr lang="en-US" dirty="0"/>
          </a:p>
        </p:txBody>
      </p:sp>
    </p:spTree>
    <p:extLst>
      <p:ext uri="{BB962C8B-B14F-4D97-AF65-F5344CB8AC3E}">
        <p14:creationId xmlns:p14="http://schemas.microsoft.com/office/powerpoint/2010/main" val="3219587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0915E304-9BC4-438A-AC0E-D820C60166CD}"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15</a:t>
            </a:fld>
            <a:endParaRPr lang="en-US" dirty="0"/>
          </a:p>
        </p:txBody>
      </p:sp>
    </p:spTree>
    <p:extLst>
      <p:ext uri="{BB962C8B-B14F-4D97-AF65-F5344CB8AC3E}">
        <p14:creationId xmlns:p14="http://schemas.microsoft.com/office/powerpoint/2010/main" val="2031851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18E69AF-9B7A-48E3-BD46-AF7E29C42B6E}"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16</a:t>
            </a:fld>
            <a:endParaRPr lang="en-US" dirty="0"/>
          </a:p>
        </p:txBody>
      </p:sp>
    </p:spTree>
    <p:extLst>
      <p:ext uri="{BB962C8B-B14F-4D97-AF65-F5344CB8AC3E}">
        <p14:creationId xmlns:p14="http://schemas.microsoft.com/office/powerpoint/2010/main" val="2513833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Tie this experience with the experiences in front of us all - lift it all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Don’t forget to bring it all down to real - still just the work and the effort - working stiffs who transform the world three steps at a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thing we all have in common is we put our faith in the 7 principles – applied to our daily lives and for our futures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pioneers and </a:t>
            </a:r>
            <a:r>
              <a:rPr lang="en-US" sz="1200" u="sng" kern="1200" dirty="0" err="1">
                <a:solidFill>
                  <a:schemeClr val="tx1"/>
                </a:solidFill>
                <a:effectLst/>
                <a:latin typeface="+mn-lt"/>
                <a:ea typeface="+mn-ea"/>
                <a:cs typeface="+mn-cs"/>
              </a:rPr>
              <a:t>ICONs</a:t>
            </a:r>
            <a:r>
              <a:rPr lang="en-US" sz="1200" u="sng" kern="1200" dirty="0">
                <a:solidFill>
                  <a:schemeClr val="tx1"/>
                </a:solidFill>
                <a:effectLst/>
                <a:latin typeface="+mn-lt"/>
                <a:ea typeface="+mn-ea"/>
                <a:cs typeface="+mn-cs"/>
              </a:rPr>
              <a:t> put their pants on like the rest of us</a:t>
            </a:r>
            <a:r>
              <a:rPr lang="en-US" sz="1200" kern="1200" dirty="0">
                <a:solidFill>
                  <a:schemeClr val="tx1"/>
                </a:solidFill>
                <a:effectLst/>
                <a:latin typeface="+mn-lt"/>
                <a:ea typeface="+mn-ea"/>
                <a:cs typeface="+mn-cs"/>
              </a:rPr>
              <a:t>…..the future is not that daunting, we are tooled to take it on, and we simple need to accept we can and go to work.  Chance to send a visual on CU principals and talk about the timeless trust we should have with those ideas</a:t>
            </a:r>
          </a:p>
          <a:p>
            <a:endParaRPr lang="en-US" dirty="0"/>
          </a:p>
        </p:txBody>
      </p:sp>
      <p:sp>
        <p:nvSpPr>
          <p:cNvPr id="4" name="Date Placeholder 3"/>
          <p:cNvSpPr>
            <a:spLocks noGrp="1"/>
          </p:cNvSpPr>
          <p:nvPr>
            <p:ph type="dt" idx="1"/>
          </p:nvPr>
        </p:nvSpPr>
        <p:spPr/>
        <p:txBody>
          <a:bodyPr/>
          <a:lstStyle/>
          <a:p>
            <a:fld id="{B9C45F0D-F291-47D0-8493-5197CBA01888}"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17</a:t>
            </a:fld>
            <a:endParaRPr lang="en-US" dirty="0"/>
          </a:p>
        </p:txBody>
      </p:sp>
    </p:spTree>
    <p:extLst>
      <p:ext uri="{BB962C8B-B14F-4D97-AF65-F5344CB8AC3E}">
        <p14:creationId xmlns:p14="http://schemas.microsoft.com/office/powerpoint/2010/main" val="3000241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18</a:t>
            </a:fld>
            <a:endParaRPr lang="en-US" dirty="0"/>
          </a:p>
        </p:txBody>
      </p:sp>
    </p:spTree>
    <p:extLst>
      <p:ext uri="{BB962C8B-B14F-4D97-AF65-F5344CB8AC3E}">
        <p14:creationId xmlns:p14="http://schemas.microsoft.com/office/powerpoint/2010/main" val="2822816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19</a:t>
            </a:fld>
            <a:endParaRPr lang="en-US" dirty="0"/>
          </a:p>
        </p:txBody>
      </p:sp>
    </p:spTree>
    <p:extLst>
      <p:ext uri="{BB962C8B-B14F-4D97-AF65-F5344CB8AC3E}">
        <p14:creationId xmlns:p14="http://schemas.microsoft.com/office/powerpoint/2010/main" val="2015096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a:t>
            </a:fld>
            <a:endParaRPr lang="en-US" dirty="0"/>
          </a:p>
        </p:txBody>
      </p:sp>
    </p:spTree>
    <p:extLst>
      <p:ext uri="{BB962C8B-B14F-4D97-AF65-F5344CB8AC3E}">
        <p14:creationId xmlns:p14="http://schemas.microsoft.com/office/powerpoint/2010/main" val="2092899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pretty words I used to describe the agendas from everyone who participates in our boot camps and other collaborative events</a:t>
            </a:r>
          </a:p>
        </p:txBody>
      </p:sp>
      <p:sp>
        <p:nvSpPr>
          <p:cNvPr id="4" name="Date Placeholder 3"/>
          <p:cNvSpPr>
            <a:spLocks noGrp="1"/>
          </p:cNvSpPr>
          <p:nvPr>
            <p:ph type="dt" idx="1"/>
          </p:nvPr>
        </p:nvSpPr>
        <p:spPr/>
        <p:txBody>
          <a:bodyPr/>
          <a:lstStyle/>
          <a:p>
            <a:fld id="{92BD031C-FAD4-42B3-80A5-050A4EE1752B}"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20</a:t>
            </a:fld>
            <a:endParaRPr lang="en-US" dirty="0"/>
          </a:p>
        </p:txBody>
      </p:sp>
    </p:spTree>
    <p:extLst>
      <p:ext uri="{BB962C8B-B14F-4D97-AF65-F5344CB8AC3E}">
        <p14:creationId xmlns:p14="http://schemas.microsoft.com/office/powerpoint/2010/main" val="900268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about the NCUA insurance money??</a:t>
            </a:r>
          </a:p>
          <a:p>
            <a:endParaRPr lang="en-US" dirty="0"/>
          </a:p>
          <a:p>
            <a:r>
              <a:rPr lang="en-US" dirty="0"/>
              <a:t>Chip’s thoughts:</a:t>
            </a:r>
          </a:p>
          <a:p>
            <a:endParaRPr lang="en-US" dirty="0"/>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Hamilton</a:t>
            </a:r>
            <a:r>
              <a:rPr lang="en-US" sz="1200" kern="1200" dirty="0">
                <a:solidFill>
                  <a:schemeClr val="tx1"/>
                </a:solidFill>
                <a:effectLst/>
                <a:latin typeface="+mn-lt"/>
                <a:ea typeface="+mn-ea"/>
                <a:cs typeface="+mn-cs"/>
              </a:rPr>
              <a:t> musical’s final challenge:  </a:t>
            </a:r>
            <a:r>
              <a:rPr lang="en-US" sz="1200" i="1" kern="1200" dirty="0">
                <a:solidFill>
                  <a:schemeClr val="tx1"/>
                </a:solidFill>
                <a:effectLst/>
                <a:latin typeface="+mn-lt"/>
                <a:ea typeface="+mn-ea"/>
                <a:cs typeface="+mn-cs"/>
              </a:rPr>
              <a:t>Who tells your story?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goal:  Continue to connect today’s multi-tiered credit union system with the purpose and values of the founders.  To always put the members interest first.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Listening, analyzing, writing and speaking about the incredible opportunities of cooperative design-and its challenges.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 To support the next generation of cooperative leaders however I can.  </a:t>
            </a:r>
          </a:p>
          <a:p>
            <a:endParaRPr lang="en-US" dirty="0"/>
          </a:p>
        </p:txBody>
      </p:sp>
      <p:sp>
        <p:nvSpPr>
          <p:cNvPr id="4" name="Date Placeholder 3"/>
          <p:cNvSpPr>
            <a:spLocks noGrp="1"/>
          </p:cNvSpPr>
          <p:nvPr>
            <p:ph type="dt" idx="1"/>
          </p:nvPr>
        </p:nvSpPr>
        <p:spPr/>
        <p:txBody>
          <a:bodyPr/>
          <a:lstStyle/>
          <a:p>
            <a:fld id="{B06F88C2-9F69-4A4B-9864-BD9D9CD383F5}"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21</a:t>
            </a:fld>
            <a:endParaRPr lang="en-US" dirty="0"/>
          </a:p>
        </p:txBody>
      </p:sp>
    </p:spTree>
    <p:extLst>
      <p:ext uri="{BB962C8B-B14F-4D97-AF65-F5344CB8AC3E}">
        <p14:creationId xmlns:p14="http://schemas.microsoft.com/office/powerpoint/2010/main" val="1043608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pushing the fact that we are doing the work, getting in rooms together, and building the pioneers every day – </a:t>
            </a:r>
            <a:r>
              <a:rPr lang="en-US" sz="1200" kern="1200" dirty="0" err="1">
                <a:solidFill>
                  <a:schemeClr val="tx1"/>
                </a:solidFill>
                <a:effectLst/>
                <a:latin typeface="+mn-lt"/>
                <a:ea typeface="+mn-ea"/>
                <a:cs typeface="+mn-cs"/>
              </a:rPr>
              <a:t>ICONs</a:t>
            </a:r>
            <a:r>
              <a:rPr lang="en-US" sz="1200" kern="1200" dirty="0">
                <a:solidFill>
                  <a:schemeClr val="tx1"/>
                </a:solidFill>
                <a:effectLst/>
                <a:latin typeface="+mn-lt"/>
                <a:ea typeface="+mn-ea"/>
                <a:cs typeface="+mn-cs"/>
              </a:rPr>
              <a:t> yet recognized</a:t>
            </a:r>
          </a:p>
          <a:p>
            <a:endParaRPr lang="en-US" dirty="0"/>
          </a:p>
          <a:p>
            <a:r>
              <a:rPr lang="en-US" dirty="0"/>
              <a:t>This was a different kind of year for boot camps, by design</a:t>
            </a:r>
          </a:p>
          <a:p>
            <a:r>
              <a:rPr lang="en-US" dirty="0"/>
              <a:t>We knew we were approaching our 50</a:t>
            </a:r>
            <a:r>
              <a:rPr lang="en-US" baseline="30000" dirty="0"/>
              <a:t>th</a:t>
            </a:r>
            <a:r>
              <a:rPr lang="en-US" dirty="0"/>
              <a:t> anniversary, and there is a unique opportunity to work with everyone on what will be unique about the next 50 years</a:t>
            </a:r>
          </a:p>
          <a:p>
            <a:r>
              <a:rPr lang="en-US" dirty="0"/>
              <a:t>Do we want to jump the track and think differently than the constant push of evolution – are we ready to think about revolution</a:t>
            </a:r>
          </a:p>
          <a:p>
            <a:r>
              <a:rPr lang="en-US" dirty="0"/>
              <a:t>This was a year when we were in search for the specs for the next generation</a:t>
            </a:r>
          </a:p>
          <a:p>
            <a:endParaRPr lang="en-US" dirty="0"/>
          </a:p>
          <a:p>
            <a:r>
              <a:rPr lang="en-US" dirty="0"/>
              <a:t>We found some short-term wins that are driving us this year, and will drive us hard in 2020</a:t>
            </a:r>
          </a:p>
          <a:p>
            <a:r>
              <a:rPr lang="en-US" dirty="0"/>
              <a:t>But we also found a hunger for what we can do even further out into the future</a:t>
            </a:r>
          </a:p>
          <a:p>
            <a:r>
              <a:rPr lang="en-US" dirty="0"/>
              <a:t>But the farther you look into the future, the harder it is to find a documented, guaranteed spec</a:t>
            </a:r>
          </a:p>
          <a:p>
            <a:r>
              <a:rPr lang="en-US" dirty="0"/>
              <a:t>But we have to encourage this hunger, increase this hunger, and leverage this hunger so we can sustain our efforts and inspire another generation of pioneers</a:t>
            </a:r>
          </a:p>
          <a:p>
            <a:endParaRPr lang="en-US" dirty="0"/>
          </a:p>
          <a:p>
            <a:r>
              <a:rPr lang="en-US" dirty="0"/>
              <a:t>2016:  </a:t>
            </a:r>
            <a:r>
              <a:rPr lang="en-US" b="1" dirty="0"/>
              <a:t>Building Solutions in a Network </a:t>
            </a:r>
            <a:r>
              <a:rPr lang="en-US" dirty="0"/>
              <a:t>and </a:t>
            </a:r>
            <a:r>
              <a:rPr lang="en-US" b="1" dirty="0"/>
              <a:t>What Makes Data Valuable</a:t>
            </a:r>
          </a:p>
          <a:p>
            <a:r>
              <a:rPr lang="en-US" b="0" dirty="0"/>
              <a:t>2018:  Added the </a:t>
            </a:r>
            <a:r>
              <a:rPr lang="en-US" b="1" dirty="0"/>
              <a:t>DHD Bootcamp</a:t>
            </a:r>
          </a:p>
          <a:p>
            <a:r>
              <a:rPr lang="en-US" b="0" dirty="0"/>
              <a:t>2019:  Dropped the </a:t>
            </a:r>
            <a:r>
              <a:rPr lang="en-US" b="1" dirty="0"/>
              <a:t>Solutions/Data boot camps</a:t>
            </a:r>
            <a:r>
              <a:rPr lang="en-US" b="0" dirty="0"/>
              <a:t>, added </a:t>
            </a:r>
            <a:r>
              <a:rPr lang="en-US" b="1" dirty="0"/>
              <a:t>CEO Strategic Developers Boot Camp </a:t>
            </a:r>
          </a:p>
          <a:p>
            <a:endParaRPr lang="en-US" b="1" dirty="0"/>
          </a:p>
        </p:txBody>
      </p:sp>
      <p:sp>
        <p:nvSpPr>
          <p:cNvPr id="4" name="Date Placeholder 3"/>
          <p:cNvSpPr>
            <a:spLocks noGrp="1"/>
          </p:cNvSpPr>
          <p:nvPr>
            <p:ph type="dt" idx="1"/>
          </p:nvPr>
        </p:nvSpPr>
        <p:spPr/>
        <p:txBody>
          <a:bodyPr/>
          <a:lstStyle/>
          <a:p>
            <a:fld id="{56D77A13-A66C-43A4-BF1F-A0CF78485337}"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22</a:t>
            </a:fld>
            <a:endParaRPr lang="en-US" dirty="0"/>
          </a:p>
        </p:txBody>
      </p:sp>
    </p:spTree>
    <p:extLst>
      <p:ext uri="{BB962C8B-B14F-4D97-AF65-F5344CB8AC3E}">
        <p14:creationId xmlns:p14="http://schemas.microsoft.com/office/powerpoint/2010/main" val="3317393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thanks to the people who worked so hard this year</a:t>
            </a:r>
          </a:p>
          <a:p>
            <a:endParaRPr lang="en-US" dirty="0"/>
          </a:p>
        </p:txBody>
      </p:sp>
      <p:sp>
        <p:nvSpPr>
          <p:cNvPr id="4" name="Date Placeholder 3"/>
          <p:cNvSpPr>
            <a:spLocks noGrp="1"/>
          </p:cNvSpPr>
          <p:nvPr>
            <p:ph type="dt" idx="1"/>
          </p:nvPr>
        </p:nvSpPr>
        <p:spPr/>
        <p:txBody>
          <a:bodyPr/>
          <a:lstStyle/>
          <a:p>
            <a:fld id="{F916DFA6-C872-4248-A19A-1E9D21924E02}"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23</a:t>
            </a:fld>
            <a:endParaRPr lang="en-US" dirty="0"/>
          </a:p>
        </p:txBody>
      </p:sp>
    </p:spTree>
    <p:extLst>
      <p:ext uri="{BB962C8B-B14F-4D97-AF65-F5344CB8AC3E}">
        <p14:creationId xmlns:p14="http://schemas.microsoft.com/office/powerpoint/2010/main" val="4254962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take the time to include the owner even when they don’t want to be, when you have to beg them to join</a:t>
            </a:r>
          </a:p>
          <a:p>
            <a:r>
              <a:rPr lang="en-US" dirty="0"/>
              <a:t>Have to convince owners that they run the show – you signed up to make them care, to prove to them that you care</a:t>
            </a:r>
          </a:p>
          <a:p>
            <a:endParaRPr lang="en-US" dirty="0"/>
          </a:p>
        </p:txBody>
      </p:sp>
      <p:sp>
        <p:nvSpPr>
          <p:cNvPr id="4" name="Date Placeholder 3"/>
          <p:cNvSpPr>
            <a:spLocks noGrp="1"/>
          </p:cNvSpPr>
          <p:nvPr>
            <p:ph type="dt" idx="1"/>
          </p:nvPr>
        </p:nvSpPr>
        <p:spPr/>
        <p:txBody>
          <a:bodyPr/>
          <a:lstStyle/>
          <a:p>
            <a:fld id="{CDB57323-FF12-45CC-A1C2-538F48F07BD8}"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24</a:t>
            </a:fld>
            <a:endParaRPr lang="en-US" dirty="0"/>
          </a:p>
        </p:txBody>
      </p:sp>
    </p:spTree>
    <p:extLst>
      <p:ext uri="{BB962C8B-B14F-4D97-AF65-F5344CB8AC3E}">
        <p14:creationId xmlns:p14="http://schemas.microsoft.com/office/powerpoint/2010/main" val="865644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great things are happening everyday if you look to see it – skill and talent is everywhere, and the leaders we needs are all around us.</a:t>
            </a:r>
          </a:p>
          <a:p>
            <a:endParaRPr lang="en-US" dirty="0"/>
          </a:p>
        </p:txBody>
      </p:sp>
      <p:sp>
        <p:nvSpPr>
          <p:cNvPr id="4" name="Date Placeholder 3"/>
          <p:cNvSpPr>
            <a:spLocks noGrp="1"/>
          </p:cNvSpPr>
          <p:nvPr>
            <p:ph type="dt" idx="1"/>
          </p:nvPr>
        </p:nvSpPr>
        <p:spPr/>
        <p:txBody>
          <a:bodyPr/>
          <a:lstStyle/>
          <a:p>
            <a:fld id="{8F5AD1B7-78C8-4F41-8932-534CE7BB7E96}"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25</a:t>
            </a:fld>
            <a:endParaRPr lang="en-US" dirty="0"/>
          </a:p>
        </p:txBody>
      </p:sp>
    </p:spTree>
    <p:extLst>
      <p:ext uri="{BB962C8B-B14F-4D97-AF65-F5344CB8AC3E}">
        <p14:creationId xmlns:p14="http://schemas.microsoft.com/office/powerpoint/2010/main" val="2997742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26</a:t>
            </a:fld>
            <a:endParaRPr lang="en-US" dirty="0"/>
          </a:p>
        </p:txBody>
      </p:sp>
    </p:spTree>
    <p:extLst>
      <p:ext uri="{BB962C8B-B14F-4D97-AF65-F5344CB8AC3E}">
        <p14:creationId xmlns:p14="http://schemas.microsoft.com/office/powerpoint/2010/main" val="1971783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this section and two co-hosts, David and Geoff </a:t>
            </a:r>
          </a:p>
          <a:p>
            <a:endParaRPr lang="en-US" dirty="0"/>
          </a:p>
          <a:p>
            <a:r>
              <a:rPr lang="en-US" dirty="0"/>
              <a:t>David selling the Internet Store concepts</a:t>
            </a:r>
          </a:p>
          <a:p>
            <a:r>
              <a:rPr lang="en-US" dirty="0"/>
              <a:t>Geoff selling the fact that to make our point about making money via the Internet, we chose loans</a:t>
            </a:r>
          </a:p>
        </p:txBody>
      </p:sp>
      <p:sp>
        <p:nvSpPr>
          <p:cNvPr id="4" name="Date Placeholder 3"/>
          <p:cNvSpPr>
            <a:spLocks noGrp="1"/>
          </p:cNvSpPr>
          <p:nvPr>
            <p:ph type="dt" idx="1"/>
          </p:nvPr>
        </p:nvSpPr>
        <p:spPr/>
        <p:txBody>
          <a:bodyPr/>
          <a:lstStyle/>
          <a:p>
            <a:fld id="{AE251C20-D2AA-416E-B64B-DBD9A4AD62ED}"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27</a:t>
            </a:fld>
            <a:endParaRPr lang="en-US" dirty="0"/>
          </a:p>
        </p:txBody>
      </p:sp>
    </p:spTree>
    <p:extLst>
      <p:ext uri="{BB962C8B-B14F-4D97-AF65-F5344CB8AC3E}">
        <p14:creationId xmlns:p14="http://schemas.microsoft.com/office/powerpoint/2010/main" val="1809438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telling the group you’re not sure how these videos are going to play out today</a:t>
            </a:r>
          </a:p>
          <a:p>
            <a:r>
              <a:rPr lang="en-US" dirty="0"/>
              <a:t>Our hope is they are a fun way of making our point that they should think about retailing strategically, and analyze what they are doing today and why, then compare that to who they hope to be in the future</a:t>
            </a:r>
          </a:p>
          <a:p>
            <a:r>
              <a:rPr lang="en-US" dirty="0"/>
              <a:t>To transform their retailing, they need to reset their foundations and look for the “ah ha” moments </a:t>
            </a:r>
          </a:p>
        </p:txBody>
      </p:sp>
      <p:sp>
        <p:nvSpPr>
          <p:cNvPr id="4" name="Date Placeholder 3"/>
          <p:cNvSpPr>
            <a:spLocks noGrp="1"/>
          </p:cNvSpPr>
          <p:nvPr>
            <p:ph type="dt" idx="1"/>
          </p:nvPr>
        </p:nvSpPr>
        <p:spPr/>
        <p:txBody>
          <a:bodyPr/>
          <a:lstStyle/>
          <a:p>
            <a:fld id="{6C1A8940-7991-44D5-82BC-6B9F72150576}"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28</a:t>
            </a:fld>
            <a:endParaRPr lang="en-US" dirty="0"/>
          </a:p>
        </p:txBody>
      </p:sp>
    </p:spTree>
    <p:extLst>
      <p:ext uri="{BB962C8B-B14F-4D97-AF65-F5344CB8AC3E}">
        <p14:creationId xmlns:p14="http://schemas.microsoft.com/office/powerpoint/2010/main" val="4036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D6DA4753-2C66-4107-9586-1018D9013DD9}"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29</a:t>
            </a:fld>
            <a:endParaRPr lang="en-US" dirty="0"/>
          </a:p>
        </p:txBody>
      </p:sp>
    </p:spTree>
    <p:extLst>
      <p:ext uri="{BB962C8B-B14F-4D97-AF65-F5344CB8AC3E}">
        <p14:creationId xmlns:p14="http://schemas.microsoft.com/office/powerpoint/2010/main" val="3534237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E7D2D8-A342-4DF9-8FA1-9D425004F92C}" type="slidenum">
              <a:rPr lang="en-US"/>
              <a:pPr/>
              <a:t>3</a:t>
            </a:fld>
            <a:endParaRPr lang="en-US" dirty="0"/>
          </a:p>
        </p:txBody>
      </p:sp>
      <p:sp>
        <p:nvSpPr>
          <p:cNvPr id="628738" name="Rectangle 2"/>
          <p:cNvSpPr>
            <a:spLocks noGrp="1" noRot="1" noChangeAspect="1" noChangeArrowheads="1" noTextEdit="1"/>
          </p:cNvSpPr>
          <p:nvPr>
            <p:ph type="sldImg"/>
          </p:nvPr>
        </p:nvSpPr>
        <p:spPr>
          <a:xfrm>
            <a:off x="671513" y="728663"/>
            <a:ext cx="5619750" cy="3162300"/>
          </a:xfrm>
          <a:ln/>
        </p:spPr>
      </p:sp>
      <p:sp>
        <p:nvSpPr>
          <p:cNvPr id="628739" name="Rectangle 3"/>
          <p:cNvSpPr>
            <a:spLocks noGrp="1" noChangeArrowheads="1"/>
          </p:cNvSpPr>
          <p:nvPr>
            <p:ph type="body" idx="1"/>
          </p:nvPr>
        </p:nvSpPr>
        <p:spPr/>
        <p:txBody>
          <a:bodyPr/>
          <a:lstStyle/>
          <a:p>
            <a:endParaRPr lang="en-US" dirty="0"/>
          </a:p>
        </p:txBody>
      </p:sp>
      <p:sp>
        <p:nvSpPr>
          <p:cNvPr id="2" name="Date Placeholder 1"/>
          <p:cNvSpPr>
            <a:spLocks noGrp="1"/>
          </p:cNvSpPr>
          <p:nvPr>
            <p:ph type="dt" idx="10"/>
          </p:nvPr>
        </p:nvSpPr>
        <p:spPr>
          <a:xfrm>
            <a:off x="3970938" y="3"/>
            <a:ext cx="3037840" cy="466434"/>
          </a:xfrm>
          <a:prstGeom prst="rect">
            <a:avLst/>
          </a:prstGeom>
        </p:spPr>
        <p:txBody>
          <a:bodyPr/>
          <a:lstStyle/>
          <a:p>
            <a:fld id="{D248A4AE-B4E0-4348-A502-4196240A2A7A}" type="datetime1">
              <a:rPr lang="en-US" smtClean="0"/>
              <a:t>6/21/2019</a:t>
            </a:fld>
            <a:endParaRPr lang="en-US" dirty="0"/>
          </a:p>
        </p:txBody>
      </p:sp>
    </p:spTree>
    <p:extLst>
      <p:ext uri="{BB962C8B-B14F-4D97-AF65-F5344CB8AC3E}">
        <p14:creationId xmlns:p14="http://schemas.microsoft.com/office/powerpoint/2010/main" val="632294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95076142-EEFF-457A-AB81-DDF52122100B}"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30</a:t>
            </a:fld>
            <a:endParaRPr lang="en-US" dirty="0"/>
          </a:p>
        </p:txBody>
      </p:sp>
    </p:spTree>
    <p:extLst>
      <p:ext uri="{BB962C8B-B14F-4D97-AF65-F5344CB8AC3E}">
        <p14:creationId xmlns:p14="http://schemas.microsoft.com/office/powerpoint/2010/main" val="2744432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6332F07-56A1-4341-B0B7-E97113A4D594}"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31</a:t>
            </a:fld>
            <a:endParaRPr lang="en-US" dirty="0"/>
          </a:p>
        </p:txBody>
      </p:sp>
    </p:spTree>
    <p:extLst>
      <p:ext uri="{BB962C8B-B14F-4D97-AF65-F5344CB8AC3E}">
        <p14:creationId xmlns:p14="http://schemas.microsoft.com/office/powerpoint/2010/main" val="3458215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C7707A3C-27CC-4A68-B23A-1BF617A09012}"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32</a:t>
            </a:fld>
            <a:endParaRPr lang="en-US" dirty="0"/>
          </a:p>
        </p:txBody>
      </p:sp>
    </p:spTree>
    <p:extLst>
      <p:ext uri="{BB962C8B-B14F-4D97-AF65-F5344CB8AC3E}">
        <p14:creationId xmlns:p14="http://schemas.microsoft.com/office/powerpoint/2010/main" val="1428714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8AA94CA8-8823-40A0-8D06-06A0101D43AC}"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33</a:t>
            </a:fld>
            <a:endParaRPr lang="en-US" dirty="0"/>
          </a:p>
        </p:txBody>
      </p:sp>
    </p:spTree>
    <p:extLst>
      <p:ext uri="{BB962C8B-B14F-4D97-AF65-F5344CB8AC3E}">
        <p14:creationId xmlns:p14="http://schemas.microsoft.com/office/powerpoint/2010/main" val="2501849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837621F5-7F80-4663-84EB-04BE203B5276}"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34</a:t>
            </a:fld>
            <a:endParaRPr lang="en-US" dirty="0"/>
          </a:p>
        </p:txBody>
      </p:sp>
    </p:spTree>
    <p:extLst>
      <p:ext uri="{BB962C8B-B14F-4D97-AF65-F5344CB8AC3E}">
        <p14:creationId xmlns:p14="http://schemas.microsoft.com/office/powerpoint/2010/main" val="2992463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retailer can be with the customer no matter where the customer is </a:t>
            </a:r>
          </a:p>
          <a:p>
            <a:r>
              <a:rPr lang="en-US" dirty="0"/>
              <a:t>But does that mean it’s convenient?  It might just be invasive</a:t>
            </a:r>
          </a:p>
          <a:p>
            <a:endParaRPr lang="en-US" dirty="0"/>
          </a:p>
          <a:p>
            <a:r>
              <a:rPr lang="en-US" dirty="0"/>
              <a:t>This is where to announce we’ve extended the contract with MACO – have the details ready</a:t>
            </a:r>
          </a:p>
          <a:p>
            <a:endParaRPr lang="en-US" dirty="0"/>
          </a:p>
        </p:txBody>
      </p:sp>
      <p:sp>
        <p:nvSpPr>
          <p:cNvPr id="4" name="Date Placeholder 3"/>
          <p:cNvSpPr>
            <a:spLocks noGrp="1"/>
          </p:cNvSpPr>
          <p:nvPr>
            <p:ph type="dt" idx="1"/>
          </p:nvPr>
        </p:nvSpPr>
        <p:spPr/>
        <p:txBody>
          <a:bodyPr/>
          <a:lstStyle/>
          <a:p>
            <a:fld id="{82EFBD87-2A79-4CBE-9F5F-E5AFBC0C814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35</a:t>
            </a:fld>
            <a:endParaRPr lang="en-US" dirty="0"/>
          </a:p>
        </p:txBody>
      </p:sp>
    </p:spTree>
    <p:extLst>
      <p:ext uri="{BB962C8B-B14F-4D97-AF65-F5344CB8AC3E}">
        <p14:creationId xmlns:p14="http://schemas.microsoft.com/office/powerpoint/2010/main" val="3213467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685D6E2D-DE32-4CE9-801C-74439A6EA8AD}"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36</a:t>
            </a:fld>
            <a:endParaRPr lang="en-US" dirty="0"/>
          </a:p>
        </p:txBody>
      </p:sp>
    </p:spTree>
    <p:extLst>
      <p:ext uri="{BB962C8B-B14F-4D97-AF65-F5344CB8AC3E}">
        <p14:creationId xmlns:p14="http://schemas.microsoft.com/office/powerpoint/2010/main" val="1224942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37</a:t>
            </a:fld>
            <a:endParaRPr lang="en-US" dirty="0"/>
          </a:p>
        </p:txBody>
      </p:sp>
    </p:spTree>
    <p:extLst>
      <p:ext uri="{BB962C8B-B14F-4D97-AF65-F5344CB8AC3E}">
        <p14:creationId xmlns:p14="http://schemas.microsoft.com/office/powerpoint/2010/main" val="1099416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31E74E6-D094-4ADA-94B8-AFFDBD0752E1}"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38</a:t>
            </a:fld>
            <a:endParaRPr lang="en-US" dirty="0"/>
          </a:p>
        </p:txBody>
      </p:sp>
    </p:spTree>
    <p:extLst>
      <p:ext uri="{BB962C8B-B14F-4D97-AF65-F5344CB8AC3E}">
        <p14:creationId xmlns:p14="http://schemas.microsoft.com/office/powerpoint/2010/main" val="1050127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39</a:t>
            </a:fld>
            <a:endParaRPr lang="en-US" dirty="0"/>
          </a:p>
        </p:txBody>
      </p:sp>
    </p:spTree>
    <p:extLst>
      <p:ext uri="{BB962C8B-B14F-4D97-AF65-F5344CB8AC3E}">
        <p14:creationId xmlns:p14="http://schemas.microsoft.com/office/powerpoint/2010/main" val="3813758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91BBB1-286B-41E0-84DD-0CCBE685F37B}" type="slidenum">
              <a:rPr lang="en-US"/>
              <a:pPr/>
              <a:t>4</a:t>
            </a:fld>
            <a:endParaRPr lang="en-US" dirty="0"/>
          </a:p>
        </p:txBody>
      </p:sp>
      <p:sp>
        <p:nvSpPr>
          <p:cNvPr id="622594" name="Rectangle 2"/>
          <p:cNvSpPr>
            <a:spLocks noGrp="1" noRot="1" noChangeAspect="1" noChangeArrowheads="1" noTextEdit="1"/>
          </p:cNvSpPr>
          <p:nvPr>
            <p:ph type="sldImg"/>
          </p:nvPr>
        </p:nvSpPr>
        <p:spPr>
          <a:xfrm>
            <a:off x="671513" y="658813"/>
            <a:ext cx="5584825" cy="3141662"/>
          </a:xfrm>
          <a:ln/>
        </p:spPr>
      </p:sp>
      <p:sp>
        <p:nvSpPr>
          <p:cNvPr id="622595" name="Rectangle 3"/>
          <p:cNvSpPr>
            <a:spLocks noGrp="1" noChangeArrowheads="1"/>
          </p:cNvSpPr>
          <p:nvPr>
            <p:ph type="body" idx="1"/>
          </p:nvPr>
        </p:nvSpPr>
        <p:spPr/>
        <p:txBody>
          <a:bodyPr/>
          <a:lstStyle/>
          <a:p>
            <a:endParaRPr lang="en-US" dirty="0"/>
          </a:p>
        </p:txBody>
      </p:sp>
      <p:sp>
        <p:nvSpPr>
          <p:cNvPr id="2" name="Date Placeholder 1"/>
          <p:cNvSpPr>
            <a:spLocks noGrp="1"/>
          </p:cNvSpPr>
          <p:nvPr>
            <p:ph type="dt" idx="10"/>
          </p:nvPr>
        </p:nvSpPr>
        <p:spPr>
          <a:xfrm>
            <a:off x="3970938" y="3"/>
            <a:ext cx="3037840" cy="466434"/>
          </a:xfrm>
          <a:prstGeom prst="rect">
            <a:avLst/>
          </a:prstGeom>
        </p:spPr>
        <p:txBody>
          <a:bodyPr/>
          <a:lstStyle/>
          <a:p>
            <a:fld id="{E2EF597F-D04E-4723-BDAE-3E629F430FF3}" type="datetime1">
              <a:rPr lang="en-US" smtClean="0"/>
              <a:t>6/21/2019</a:t>
            </a:fld>
            <a:endParaRPr lang="en-US" dirty="0"/>
          </a:p>
        </p:txBody>
      </p:sp>
    </p:spTree>
    <p:extLst>
      <p:ext uri="{BB962C8B-B14F-4D97-AF65-F5344CB8AC3E}">
        <p14:creationId xmlns:p14="http://schemas.microsoft.com/office/powerpoint/2010/main" val="22912318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past people asked me if we had internet loan application services, and we did</a:t>
            </a:r>
          </a:p>
          <a:p>
            <a:r>
              <a:rPr lang="en-US" dirty="0"/>
              <a:t>But when the question here got asked, I had to say no, because we stopped short of actually opening the loan – we still left that up to the CU’s processes post the application</a:t>
            </a:r>
          </a:p>
          <a:p>
            <a:endParaRPr lang="en-US" dirty="0"/>
          </a:p>
          <a:p>
            <a:r>
              <a:rPr lang="en-US" dirty="0"/>
              <a:t>Now we just have to connect the program to tools that close the loan</a:t>
            </a:r>
          </a:p>
          <a:p>
            <a:endParaRPr lang="en-US" dirty="0"/>
          </a:p>
          <a:p>
            <a:endParaRPr lang="en-US" dirty="0"/>
          </a:p>
          <a:p>
            <a:r>
              <a:rPr lang="en-US" dirty="0"/>
              <a:t>FYI, CU*@HOME had loan applications probably as far back as 1999 or very shortly thereafter – I found a mention of the rate boards in a 2001 release summary but it was obviously just an enhancement to something already in place</a:t>
            </a:r>
          </a:p>
        </p:txBody>
      </p:sp>
      <p:sp>
        <p:nvSpPr>
          <p:cNvPr id="4" name="Date Placeholder 3"/>
          <p:cNvSpPr>
            <a:spLocks noGrp="1"/>
          </p:cNvSpPr>
          <p:nvPr>
            <p:ph type="dt" idx="1"/>
          </p:nvPr>
        </p:nvSpPr>
        <p:spPr/>
        <p:txBody>
          <a:bodyPr/>
          <a:lstStyle/>
          <a:p>
            <a:fld id="{D8EF4BC3-AF6B-4299-97C9-FAC17C957B6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40</a:t>
            </a:fld>
            <a:endParaRPr lang="en-US" dirty="0"/>
          </a:p>
        </p:txBody>
      </p:sp>
    </p:spTree>
    <p:extLst>
      <p:ext uri="{BB962C8B-B14F-4D97-AF65-F5344CB8AC3E}">
        <p14:creationId xmlns:p14="http://schemas.microsoft.com/office/powerpoint/2010/main" val="1077987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timing of this is right</a:t>
            </a:r>
          </a:p>
        </p:txBody>
      </p:sp>
      <p:sp>
        <p:nvSpPr>
          <p:cNvPr id="4" name="Date Placeholder 3"/>
          <p:cNvSpPr>
            <a:spLocks noGrp="1"/>
          </p:cNvSpPr>
          <p:nvPr>
            <p:ph type="dt" idx="1"/>
          </p:nvPr>
        </p:nvSpPr>
        <p:spPr/>
        <p:txBody>
          <a:bodyPr/>
          <a:lstStyle/>
          <a:p>
            <a:fld id="{1A66E2A3-F781-4B24-87AC-306A3C4793BF}"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41</a:t>
            </a:fld>
            <a:endParaRPr lang="en-US" dirty="0"/>
          </a:p>
        </p:txBody>
      </p:sp>
    </p:spTree>
    <p:extLst>
      <p:ext uri="{BB962C8B-B14F-4D97-AF65-F5344CB8AC3E}">
        <p14:creationId xmlns:p14="http://schemas.microsoft.com/office/powerpoint/2010/main" val="543853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a:t>
            </a:r>
            <a:r>
              <a:rPr lang="en-US" dirty="0" err="1"/>
              <a:t>eSign</a:t>
            </a:r>
            <a:r>
              <a:rPr lang="en-US" dirty="0"/>
              <a:t> experience is coming in It’s Me, a new engine that will become a part of virtual closing rooms, embedded in It’s Me, used by 1Click and other similar products, etc.</a:t>
            </a:r>
          </a:p>
        </p:txBody>
      </p:sp>
      <p:sp>
        <p:nvSpPr>
          <p:cNvPr id="4" name="Date Placeholder 3"/>
          <p:cNvSpPr>
            <a:spLocks noGrp="1"/>
          </p:cNvSpPr>
          <p:nvPr>
            <p:ph type="dt" idx="1"/>
          </p:nvPr>
        </p:nvSpPr>
        <p:spPr/>
        <p:txBody>
          <a:bodyPr/>
          <a:lstStyle/>
          <a:p>
            <a:fld id="{6F68B925-F5C6-496B-AC66-75DD578DEB2A}"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42</a:t>
            </a:fld>
            <a:endParaRPr lang="en-US" dirty="0"/>
          </a:p>
        </p:txBody>
      </p:sp>
    </p:spTree>
    <p:extLst>
      <p:ext uri="{BB962C8B-B14F-4D97-AF65-F5344CB8AC3E}">
        <p14:creationId xmlns:p14="http://schemas.microsoft.com/office/powerpoint/2010/main" val="1237231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43</a:t>
            </a:fld>
            <a:endParaRPr lang="en-US" dirty="0"/>
          </a:p>
        </p:txBody>
      </p:sp>
    </p:spTree>
    <p:extLst>
      <p:ext uri="{BB962C8B-B14F-4D97-AF65-F5344CB8AC3E}">
        <p14:creationId xmlns:p14="http://schemas.microsoft.com/office/powerpoint/2010/main" val="37252915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898131AC-4C2E-4282-873B-8B702D79C734}"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44</a:t>
            </a:fld>
            <a:endParaRPr lang="en-US" dirty="0"/>
          </a:p>
        </p:txBody>
      </p:sp>
    </p:spTree>
    <p:extLst>
      <p:ext uri="{BB962C8B-B14F-4D97-AF65-F5344CB8AC3E}">
        <p14:creationId xmlns:p14="http://schemas.microsoft.com/office/powerpoint/2010/main" val="8897335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45</a:t>
            </a:fld>
            <a:endParaRPr lang="en-US" dirty="0"/>
          </a:p>
        </p:txBody>
      </p:sp>
    </p:spTree>
    <p:extLst>
      <p:ext uri="{BB962C8B-B14F-4D97-AF65-F5344CB8AC3E}">
        <p14:creationId xmlns:p14="http://schemas.microsoft.com/office/powerpoint/2010/main" val="38619220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0D47320A-4A66-4E5B-A048-82FB2B4FECB1}"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46</a:t>
            </a:fld>
            <a:endParaRPr lang="en-US" dirty="0"/>
          </a:p>
        </p:txBody>
      </p:sp>
    </p:spTree>
    <p:extLst>
      <p:ext uri="{BB962C8B-B14F-4D97-AF65-F5344CB8AC3E}">
        <p14:creationId xmlns:p14="http://schemas.microsoft.com/office/powerpoint/2010/main" val="37286141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47</a:t>
            </a:fld>
            <a:endParaRPr lang="en-US" dirty="0"/>
          </a:p>
        </p:txBody>
      </p:sp>
    </p:spTree>
    <p:extLst>
      <p:ext uri="{BB962C8B-B14F-4D97-AF65-F5344CB8AC3E}">
        <p14:creationId xmlns:p14="http://schemas.microsoft.com/office/powerpoint/2010/main" val="4217932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48</a:t>
            </a:fld>
            <a:endParaRPr lang="en-US" dirty="0"/>
          </a:p>
        </p:txBody>
      </p:sp>
    </p:spTree>
    <p:extLst>
      <p:ext uri="{BB962C8B-B14F-4D97-AF65-F5344CB8AC3E}">
        <p14:creationId xmlns:p14="http://schemas.microsoft.com/office/powerpoint/2010/main" val="20503033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49</a:t>
            </a:fld>
            <a:endParaRPr lang="en-US" dirty="0"/>
          </a:p>
        </p:txBody>
      </p:sp>
    </p:spTree>
    <p:extLst>
      <p:ext uri="{BB962C8B-B14F-4D97-AF65-F5344CB8AC3E}">
        <p14:creationId xmlns:p14="http://schemas.microsoft.com/office/powerpoint/2010/main" val="1244069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67C00-F679-4C51-9894-9E2214E5C2F1}" type="slidenum">
              <a:rPr lang="en-US" smtClean="0"/>
              <a:t>5</a:t>
            </a:fld>
            <a:endParaRPr lang="en-US" dirty="0"/>
          </a:p>
        </p:txBody>
      </p:sp>
      <p:sp>
        <p:nvSpPr>
          <p:cNvPr id="5" name="Date Placeholder 4"/>
          <p:cNvSpPr>
            <a:spLocks noGrp="1"/>
          </p:cNvSpPr>
          <p:nvPr>
            <p:ph type="dt" idx="11"/>
          </p:nvPr>
        </p:nvSpPr>
        <p:spPr>
          <a:xfrm>
            <a:off x="3970938" y="3"/>
            <a:ext cx="3037840" cy="466434"/>
          </a:xfrm>
          <a:prstGeom prst="rect">
            <a:avLst/>
          </a:prstGeom>
        </p:spPr>
        <p:txBody>
          <a:bodyPr/>
          <a:lstStyle/>
          <a:p>
            <a:fld id="{EB881DBE-7972-44AF-B7BA-9BD92FC7639E}" type="datetime1">
              <a:rPr lang="en-US" smtClean="0"/>
              <a:t>6/21/2019</a:t>
            </a:fld>
            <a:endParaRPr lang="en-US" dirty="0"/>
          </a:p>
        </p:txBody>
      </p:sp>
    </p:spTree>
    <p:extLst>
      <p:ext uri="{BB962C8B-B14F-4D97-AF65-F5344CB8AC3E}">
        <p14:creationId xmlns:p14="http://schemas.microsoft.com/office/powerpoint/2010/main" val="26222585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26D5AD-E20D-44D7-A947-2A49A1F82F22}"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50</a:t>
            </a:fld>
            <a:endParaRPr lang="en-US" dirty="0"/>
          </a:p>
        </p:txBody>
      </p:sp>
    </p:spTree>
    <p:extLst>
      <p:ext uri="{BB962C8B-B14F-4D97-AF65-F5344CB8AC3E}">
        <p14:creationId xmlns:p14="http://schemas.microsoft.com/office/powerpoint/2010/main" val="42180195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AI stuff comes later</a:t>
            </a:r>
          </a:p>
          <a:p>
            <a:r>
              <a:rPr lang="en-US" dirty="0"/>
              <a:t>It’s the second year of UDM, which I think was one of the most powerful  things we wrote in 2018 – explain where it could go when partnered up with data floods and a growing interest </a:t>
            </a:r>
          </a:p>
          <a:p>
            <a:endParaRPr lang="en-US" dirty="0"/>
          </a:p>
          <a:p>
            <a:r>
              <a:rPr lang="en-US" dirty="0"/>
              <a:t>Announce a new formal business intelligence focus group beta that we’re working on with Notre Dame and Honor</a:t>
            </a:r>
          </a:p>
        </p:txBody>
      </p:sp>
      <p:sp>
        <p:nvSpPr>
          <p:cNvPr id="4" name="Date Placeholder 3"/>
          <p:cNvSpPr>
            <a:spLocks noGrp="1"/>
          </p:cNvSpPr>
          <p:nvPr>
            <p:ph type="dt" idx="1"/>
          </p:nvPr>
        </p:nvSpPr>
        <p:spPr/>
        <p:txBody>
          <a:bodyPr/>
          <a:lstStyle/>
          <a:p>
            <a:fld id="{F5FA29C1-2D5C-4A82-8A4B-A5510B8BCDFE}"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51</a:t>
            </a:fld>
            <a:endParaRPr lang="en-US" dirty="0"/>
          </a:p>
        </p:txBody>
      </p:sp>
    </p:spTree>
    <p:extLst>
      <p:ext uri="{BB962C8B-B14F-4D97-AF65-F5344CB8AC3E}">
        <p14:creationId xmlns:p14="http://schemas.microsoft.com/office/powerpoint/2010/main" val="3247478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the native CU*BASE LOS flyer and all the great things we’re doing </a:t>
            </a:r>
          </a:p>
          <a:p>
            <a:r>
              <a:rPr lang="en-US" dirty="0"/>
              <a:t>Sell the concept of Charlie Dean managing 3</a:t>
            </a:r>
            <a:r>
              <a:rPr lang="en-US" baseline="30000" dirty="0"/>
              <a:t>rd</a:t>
            </a:r>
            <a:r>
              <a:rPr lang="en-US" dirty="0"/>
              <a:t> party LOS integrations and our progress there</a:t>
            </a:r>
          </a:p>
          <a:p>
            <a:r>
              <a:rPr lang="en-US" dirty="0"/>
              <a:t>Sell the fact that we are now going to partner with Sync1 and add another auto-</a:t>
            </a:r>
            <a:r>
              <a:rPr lang="en-US" dirty="0" err="1"/>
              <a:t>desicioins</a:t>
            </a:r>
            <a:r>
              <a:rPr lang="en-US" dirty="0"/>
              <a:t> tool</a:t>
            </a:r>
          </a:p>
          <a:p>
            <a:endParaRPr lang="en-US" dirty="0"/>
          </a:p>
        </p:txBody>
      </p:sp>
      <p:sp>
        <p:nvSpPr>
          <p:cNvPr id="4" name="Date Placeholder 3"/>
          <p:cNvSpPr>
            <a:spLocks noGrp="1"/>
          </p:cNvSpPr>
          <p:nvPr>
            <p:ph type="dt" idx="1"/>
          </p:nvPr>
        </p:nvSpPr>
        <p:spPr/>
        <p:txBody>
          <a:bodyPr/>
          <a:lstStyle/>
          <a:p>
            <a:fld id="{0E866256-AF86-44C8-B3A6-7C21AF89684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52</a:t>
            </a:fld>
            <a:endParaRPr lang="en-US" dirty="0"/>
          </a:p>
        </p:txBody>
      </p:sp>
    </p:spTree>
    <p:extLst>
      <p:ext uri="{BB962C8B-B14F-4D97-AF65-F5344CB8AC3E}">
        <p14:creationId xmlns:p14="http://schemas.microsoft.com/office/powerpoint/2010/main" val="18058895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53</a:t>
            </a:fld>
            <a:endParaRPr lang="en-US" dirty="0"/>
          </a:p>
        </p:txBody>
      </p:sp>
    </p:spTree>
    <p:extLst>
      <p:ext uri="{BB962C8B-B14F-4D97-AF65-F5344CB8AC3E}">
        <p14:creationId xmlns:p14="http://schemas.microsoft.com/office/powerpoint/2010/main" val="14275672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54</a:t>
            </a:fld>
            <a:endParaRPr lang="en-US" dirty="0"/>
          </a:p>
        </p:txBody>
      </p:sp>
    </p:spTree>
    <p:extLst>
      <p:ext uri="{BB962C8B-B14F-4D97-AF65-F5344CB8AC3E}">
        <p14:creationId xmlns:p14="http://schemas.microsoft.com/office/powerpoint/2010/main" val="7040991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5B3E81FD-8941-47A8-848D-701465D1A8D1}"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55</a:t>
            </a:fld>
            <a:endParaRPr lang="en-US" dirty="0"/>
          </a:p>
        </p:txBody>
      </p:sp>
    </p:spTree>
    <p:extLst>
      <p:ext uri="{BB962C8B-B14F-4D97-AF65-F5344CB8AC3E}">
        <p14:creationId xmlns:p14="http://schemas.microsoft.com/office/powerpoint/2010/main" val="6297763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to know the difference between what to put into mobile for the right reasons, and when do you take things out of online banking because they no longer fit</a:t>
            </a:r>
          </a:p>
          <a:p>
            <a:r>
              <a:rPr lang="en-US" dirty="0"/>
              <a:t>Turn off P2P in online banking and only make it mobile and/or add a confirmation code for P2P in PIB</a:t>
            </a:r>
          </a:p>
          <a:p>
            <a:endParaRPr lang="en-US" dirty="0"/>
          </a:p>
          <a:p>
            <a:endParaRPr lang="en-US" dirty="0"/>
          </a:p>
        </p:txBody>
      </p:sp>
      <p:sp>
        <p:nvSpPr>
          <p:cNvPr id="4" name="Date Placeholder 3"/>
          <p:cNvSpPr>
            <a:spLocks noGrp="1"/>
          </p:cNvSpPr>
          <p:nvPr>
            <p:ph type="dt" idx="1"/>
          </p:nvPr>
        </p:nvSpPr>
        <p:spPr/>
        <p:txBody>
          <a:bodyPr/>
          <a:lstStyle/>
          <a:p>
            <a:fld id="{EEDEA6EF-F3B5-47B8-A7B7-EE3E4520F9E9}"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56</a:t>
            </a:fld>
            <a:endParaRPr lang="en-US" dirty="0"/>
          </a:p>
        </p:txBody>
      </p:sp>
    </p:spTree>
    <p:extLst>
      <p:ext uri="{BB962C8B-B14F-4D97-AF65-F5344CB8AC3E}">
        <p14:creationId xmlns:p14="http://schemas.microsoft.com/office/powerpoint/2010/main" val="12402963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57</a:t>
            </a:fld>
            <a:endParaRPr lang="en-US" dirty="0"/>
          </a:p>
        </p:txBody>
      </p:sp>
    </p:spTree>
    <p:extLst>
      <p:ext uri="{BB962C8B-B14F-4D97-AF65-F5344CB8AC3E}">
        <p14:creationId xmlns:p14="http://schemas.microsoft.com/office/powerpoint/2010/main" val="28765669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58</a:t>
            </a:fld>
            <a:endParaRPr lang="en-US" dirty="0"/>
          </a:p>
        </p:txBody>
      </p:sp>
    </p:spTree>
    <p:extLst>
      <p:ext uri="{BB962C8B-B14F-4D97-AF65-F5344CB8AC3E}">
        <p14:creationId xmlns:p14="http://schemas.microsoft.com/office/powerpoint/2010/main" val="13086097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59</a:t>
            </a:fld>
            <a:endParaRPr lang="en-US" dirty="0"/>
          </a:p>
        </p:txBody>
      </p:sp>
    </p:spTree>
    <p:extLst>
      <p:ext uri="{BB962C8B-B14F-4D97-AF65-F5344CB8AC3E}">
        <p14:creationId xmlns:p14="http://schemas.microsoft.com/office/powerpoint/2010/main" val="2170575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Greg Hilbert, FOX Communities</a:t>
            </a:r>
          </a:p>
          <a:p>
            <a:r>
              <a:rPr lang="en-US" sz="1200" dirty="0"/>
              <a:t>Converted to CU*BASE in 1997</a:t>
            </a:r>
          </a:p>
          <a:p>
            <a:r>
              <a:rPr lang="en-US" sz="1200" dirty="0"/>
              <a:t>Stockholder since 2000</a:t>
            </a:r>
          </a:p>
        </p:txBody>
      </p:sp>
      <p:sp>
        <p:nvSpPr>
          <p:cNvPr id="4" name="Slide Number Placeholder 3"/>
          <p:cNvSpPr>
            <a:spLocks noGrp="1"/>
          </p:cNvSpPr>
          <p:nvPr>
            <p:ph type="sldNum" sz="quarter" idx="10"/>
          </p:nvPr>
        </p:nvSpPr>
        <p:spPr/>
        <p:txBody>
          <a:bodyPr/>
          <a:lstStyle/>
          <a:p>
            <a:fld id="{F0E67C00-F679-4C51-9894-9E2214E5C2F1}" type="slidenum">
              <a:rPr lang="en-US" smtClean="0"/>
              <a:t>6</a:t>
            </a:fld>
            <a:endParaRPr lang="en-US" dirty="0"/>
          </a:p>
        </p:txBody>
      </p:sp>
      <p:sp>
        <p:nvSpPr>
          <p:cNvPr id="5" name="Date Placeholder 4"/>
          <p:cNvSpPr>
            <a:spLocks noGrp="1"/>
          </p:cNvSpPr>
          <p:nvPr>
            <p:ph type="dt" idx="11"/>
          </p:nvPr>
        </p:nvSpPr>
        <p:spPr>
          <a:xfrm>
            <a:off x="3970938" y="3"/>
            <a:ext cx="3037840" cy="466434"/>
          </a:xfrm>
          <a:prstGeom prst="rect">
            <a:avLst/>
          </a:prstGeom>
        </p:spPr>
        <p:txBody>
          <a:bodyPr/>
          <a:lstStyle/>
          <a:p>
            <a:fld id="{8EFF444C-7FD6-4BA7-86D1-1ECA2AD30CD2}" type="datetime1">
              <a:rPr lang="en-US" smtClean="0"/>
              <a:t>6/21/2019</a:t>
            </a:fld>
            <a:endParaRPr lang="en-US" dirty="0"/>
          </a:p>
        </p:txBody>
      </p:sp>
    </p:spTree>
    <p:extLst>
      <p:ext uri="{BB962C8B-B14F-4D97-AF65-F5344CB8AC3E}">
        <p14:creationId xmlns:p14="http://schemas.microsoft.com/office/powerpoint/2010/main" val="38200728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6341028D-8487-4710-A468-DDCBA1E264EE}"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60</a:t>
            </a:fld>
            <a:endParaRPr lang="en-US" dirty="0"/>
          </a:p>
        </p:txBody>
      </p:sp>
    </p:spTree>
    <p:extLst>
      <p:ext uri="{BB962C8B-B14F-4D97-AF65-F5344CB8AC3E}">
        <p14:creationId xmlns:p14="http://schemas.microsoft.com/office/powerpoint/2010/main" val="31328135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25C09BB4-CC64-4177-A228-19CA7C9236CB}"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61</a:t>
            </a:fld>
            <a:endParaRPr lang="en-US" dirty="0"/>
          </a:p>
        </p:txBody>
      </p:sp>
    </p:spTree>
    <p:extLst>
      <p:ext uri="{BB962C8B-B14F-4D97-AF65-F5344CB8AC3E}">
        <p14:creationId xmlns:p14="http://schemas.microsoft.com/office/powerpoint/2010/main" val="38100212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don’t think we have a business platform</a:t>
            </a:r>
          </a:p>
          <a:p>
            <a:r>
              <a:rPr lang="en-US" dirty="0"/>
              <a:t>We don’t think you have a business platform</a:t>
            </a:r>
          </a:p>
          <a:p>
            <a:endParaRPr lang="en-US" dirty="0"/>
          </a:p>
          <a:p>
            <a:r>
              <a:rPr lang="en-US" dirty="0"/>
              <a:t>Talk to Geoff about having Charlie Dean to head up this effort and work with Pete and Keegan as a team </a:t>
            </a:r>
          </a:p>
        </p:txBody>
      </p:sp>
      <p:sp>
        <p:nvSpPr>
          <p:cNvPr id="4" name="Date Placeholder 3"/>
          <p:cNvSpPr>
            <a:spLocks noGrp="1"/>
          </p:cNvSpPr>
          <p:nvPr>
            <p:ph type="dt" idx="1"/>
          </p:nvPr>
        </p:nvSpPr>
        <p:spPr/>
        <p:txBody>
          <a:bodyPr/>
          <a:lstStyle/>
          <a:p>
            <a:fld id="{720DF87D-1D70-4F61-BF7F-05CA599756EB}"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62</a:t>
            </a:fld>
            <a:endParaRPr lang="en-US" dirty="0"/>
          </a:p>
        </p:txBody>
      </p:sp>
    </p:spTree>
    <p:extLst>
      <p:ext uri="{BB962C8B-B14F-4D97-AF65-F5344CB8AC3E}">
        <p14:creationId xmlns:p14="http://schemas.microsoft.com/office/powerpoint/2010/main" val="8792299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don’t think we have a business platform</a:t>
            </a:r>
          </a:p>
          <a:p>
            <a:r>
              <a:rPr lang="en-US" dirty="0"/>
              <a:t>We don’t think you have a business platform</a:t>
            </a:r>
          </a:p>
          <a:p>
            <a:endParaRPr lang="en-US" dirty="0"/>
          </a:p>
          <a:p>
            <a:r>
              <a:rPr lang="en-US" dirty="0"/>
              <a:t>Talk to Geoff about having Charlie Dean to head up this effort and work with Pete and Keegan as a team </a:t>
            </a:r>
          </a:p>
        </p:txBody>
      </p:sp>
      <p:sp>
        <p:nvSpPr>
          <p:cNvPr id="4" name="Date Placeholder 3"/>
          <p:cNvSpPr>
            <a:spLocks noGrp="1"/>
          </p:cNvSpPr>
          <p:nvPr>
            <p:ph type="dt" idx="1"/>
          </p:nvPr>
        </p:nvSpPr>
        <p:spPr/>
        <p:txBody>
          <a:bodyPr/>
          <a:lstStyle/>
          <a:p>
            <a:fld id="{720DF87D-1D70-4F61-BF7F-05CA599756EB}"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63</a:t>
            </a:fld>
            <a:endParaRPr lang="en-US" dirty="0"/>
          </a:p>
        </p:txBody>
      </p:sp>
    </p:spTree>
    <p:extLst>
      <p:ext uri="{BB962C8B-B14F-4D97-AF65-F5344CB8AC3E}">
        <p14:creationId xmlns:p14="http://schemas.microsoft.com/office/powerpoint/2010/main" val="20728167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A5F0A3-C6E8-4F81-B1BA-C002FC1659D4}" type="slidenum">
              <a:rPr lang="en-US" smtClean="0"/>
              <a:t>64</a:t>
            </a:fld>
            <a:endParaRPr lang="en-US"/>
          </a:p>
        </p:txBody>
      </p:sp>
    </p:spTree>
    <p:extLst>
      <p:ext uri="{BB962C8B-B14F-4D97-AF65-F5344CB8AC3E}">
        <p14:creationId xmlns:p14="http://schemas.microsoft.com/office/powerpoint/2010/main" val="16559545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291A23E-2EFE-4BAC-BA6F-9BFD7607EC5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65</a:t>
            </a:fld>
            <a:endParaRPr lang="en-US" dirty="0"/>
          </a:p>
        </p:txBody>
      </p:sp>
    </p:spTree>
    <p:extLst>
      <p:ext uri="{BB962C8B-B14F-4D97-AF65-F5344CB8AC3E}">
        <p14:creationId xmlns:p14="http://schemas.microsoft.com/office/powerpoint/2010/main" val="27466208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66</a:t>
            </a:fld>
            <a:endParaRPr lang="en-US" dirty="0"/>
          </a:p>
        </p:txBody>
      </p:sp>
    </p:spTree>
    <p:extLst>
      <p:ext uri="{BB962C8B-B14F-4D97-AF65-F5344CB8AC3E}">
        <p14:creationId xmlns:p14="http://schemas.microsoft.com/office/powerpoint/2010/main" val="33758249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we going to build the same kind of drive for business members as we did for Asterisk Intelligence?</a:t>
            </a:r>
          </a:p>
          <a:p>
            <a:r>
              <a:rPr lang="en-US" dirty="0"/>
              <a:t>Or just hook up to everyone else?</a:t>
            </a:r>
          </a:p>
          <a:p>
            <a:r>
              <a:rPr lang="en-US" dirty="0"/>
              <a:t>$25/month/member - $300/year</a:t>
            </a:r>
          </a:p>
        </p:txBody>
      </p:sp>
      <p:sp>
        <p:nvSpPr>
          <p:cNvPr id="4" name="Date Placeholder 3"/>
          <p:cNvSpPr>
            <a:spLocks noGrp="1"/>
          </p:cNvSpPr>
          <p:nvPr>
            <p:ph type="dt" idx="1"/>
          </p:nvPr>
        </p:nvSpPr>
        <p:spPr/>
        <p:txBody>
          <a:bodyPr/>
          <a:lstStyle/>
          <a:p>
            <a:fld id="{4AAA3FEA-AB71-469E-A49A-2455430B4077}"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67</a:t>
            </a:fld>
            <a:endParaRPr lang="en-US" dirty="0"/>
          </a:p>
        </p:txBody>
      </p:sp>
    </p:spTree>
    <p:extLst>
      <p:ext uri="{BB962C8B-B14F-4D97-AF65-F5344CB8AC3E}">
        <p14:creationId xmlns:p14="http://schemas.microsoft.com/office/powerpoint/2010/main" val="10776012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29D8C98-DB65-4E5D-BC11-2F194113BBA8}"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68</a:t>
            </a:fld>
            <a:endParaRPr lang="en-US" dirty="0"/>
          </a:p>
        </p:txBody>
      </p:sp>
    </p:spTree>
    <p:extLst>
      <p:ext uri="{BB962C8B-B14F-4D97-AF65-F5344CB8AC3E}">
        <p14:creationId xmlns:p14="http://schemas.microsoft.com/office/powerpoint/2010/main" val="42384684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19.05 for our IP clients (we turned it on for everyone)</a:t>
            </a:r>
          </a:p>
          <a:p>
            <a:r>
              <a:rPr lang="en-US" dirty="0"/>
              <a:t>19.10 can open the door for other item processors (only request so far is from Pathways for Corp 1)</a:t>
            </a:r>
          </a:p>
        </p:txBody>
      </p:sp>
      <p:sp>
        <p:nvSpPr>
          <p:cNvPr id="4" name="Date Placeholder 3"/>
          <p:cNvSpPr>
            <a:spLocks noGrp="1"/>
          </p:cNvSpPr>
          <p:nvPr>
            <p:ph type="dt" idx="1"/>
          </p:nvPr>
        </p:nvSpPr>
        <p:spPr/>
        <p:txBody>
          <a:bodyPr/>
          <a:lstStyle/>
          <a:p>
            <a:fld id="{6901113B-CE52-452A-B30B-ACADA54F0231}"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69</a:t>
            </a:fld>
            <a:endParaRPr lang="en-US" dirty="0"/>
          </a:p>
        </p:txBody>
      </p:sp>
    </p:spTree>
    <p:extLst>
      <p:ext uri="{BB962C8B-B14F-4D97-AF65-F5344CB8AC3E}">
        <p14:creationId xmlns:p14="http://schemas.microsoft.com/office/powerpoint/2010/main" val="543968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7</a:t>
            </a:fld>
            <a:endParaRPr lang="en-US" dirty="0"/>
          </a:p>
        </p:txBody>
      </p:sp>
    </p:spTree>
    <p:extLst>
      <p:ext uri="{BB962C8B-B14F-4D97-AF65-F5344CB8AC3E}">
        <p14:creationId xmlns:p14="http://schemas.microsoft.com/office/powerpoint/2010/main" val="23519290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70</a:t>
            </a:fld>
            <a:endParaRPr lang="en-US" dirty="0"/>
          </a:p>
        </p:txBody>
      </p:sp>
    </p:spTree>
    <p:extLst>
      <p:ext uri="{BB962C8B-B14F-4D97-AF65-F5344CB8AC3E}">
        <p14:creationId xmlns:p14="http://schemas.microsoft.com/office/powerpoint/2010/main" val="27213688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for password resets (yet), </a:t>
            </a:r>
            <a:r>
              <a:rPr lang="en-US" b="1" dirty="0"/>
              <a:t>only first-time users </a:t>
            </a:r>
            <a:r>
              <a:rPr lang="en-US" dirty="0"/>
              <a:t>‘</a:t>
            </a:r>
            <a:r>
              <a:rPr lang="en-US" dirty="0" err="1"/>
              <a:t>cuz</a:t>
            </a:r>
            <a:r>
              <a:rPr lang="en-US" dirty="0"/>
              <a:t> the existing of prior security questions renders this feature not available for an existing member</a:t>
            </a:r>
          </a:p>
          <a:p>
            <a:endParaRPr lang="en-US" dirty="0"/>
          </a:p>
          <a:p>
            <a:r>
              <a:rPr lang="en-US" dirty="0"/>
              <a:t>“Best effort” feature – we send the code and help it makes it through the gauntlet of phone carrier/ISP, </a:t>
            </a:r>
            <a:r>
              <a:rPr lang="en-US" dirty="0" err="1"/>
              <a:t>WiFi</a:t>
            </a:r>
            <a:r>
              <a:rPr lang="en-US" dirty="0"/>
              <a:t> zone, etc. to the member</a:t>
            </a:r>
          </a:p>
          <a:p>
            <a:endParaRPr lang="en-US" dirty="0"/>
          </a:p>
          <a:p>
            <a:endParaRPr lang="en-US" dirty="0"/>
          </a:p>
        </p:txBody>
      </p:sp>
      <p:sp>
        <p:nvSpPr>
          <p:cNvPr id="4" name="Date Placeholder 3"/>
          <p:cNvSpPr>
            <a:spLocks noGrp="1"/>
          </p:cNvSpPr>
          <p:nvPr>
            <p:ph type="dt" idx="1"/>
          </p:nvPr>
        </p:nvSpPr>
        <p:spPr/>
        <p:txBody>
          <a:bodyPr/>
          <a:lstStyle/>
          <a:p>
            <a:fld id="{2BC073A7-FEFC-4782-9D80-80456627677A}"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71</a:t>
            </a:fld>
            <a:endParaRPr lang="en-US" dirty="0"/>
          </a:p>
        </p:txBody>
      </p:sp>
    </p:spTree>
    <p:extLst>
      <p:ext uri="{BB962C8B-B14F-4D97-AF65-F5344CB8AC3E}">
        <p14:creationId xmlns:p14="http://schemas.microsoft.com/office/powerpoint/2010/main" val="10557735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AFA83F1-CCDE-4BCB-B7C1-458B84E09E92}"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72</a:t>
            </a:fld>
            <a:endParaRPr lang="en-US" dirty="0"/>
          </a:p>
        </p:txBody>
      </p:sp>
    </p:spTree>
    <p:extLst>
      <p:ext uri="{BB962C8B-B14F-4D97-AF65-F5344CB8AC3E}">
        <p14:creationId xmlns:p14="http://schemas.microsoft.com/office/powerpoint/2010/main" val="18629649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we’ll talk about the other </a:t>
            </a:r>
            <a:r>
              <a:rPr lang="en-US" dirty="0" err="1"/>
              <a:t>TruChoice</a:t>
            </a:r>
            <a:r>
              <a:rPr lang="en-US" dirty="0"/>
              <a:t> project (self-enrollment) later on</a:t>
            </a:r>
          </a:p>
          <a:p>
            <a:endParaRPr lang="en-US" dirty="0"/>
          </a:p>
        </p:txBody>
      </p:sp>
      <p:sp>
        <p:nvSpPr>
          <p:cNvPr id="4" name="Date Placeholder 3"/>
          <p:cNvSpPr>
            <a:spLocks noGrp="1"/>
          </p:cNvSpPr>
          <p:nvPr>
            <p:ph type="dt" idx="1"/>
          </p:nvPr>
        </p:nvSpPr>
        <p:spPr/>
        <p:txBody>
          <a:bodyPr/>
          <a:lstStyle/>
          <a:p>
            <a:fld id="{D3537ABA-6AF6-47E2-9E4C-A336526D5DD9}"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73</a:t>
            </a:fld>
            <a:endParaRPr lang="en-US" dirty="0"/>
          </a:p>
        </p:txBody>
      </p:sp>
    </p:spTree>
    <p:extLst>
      <p:ext uri="{BB962C8B-B14F-4D97-AF65-F5344CB8AC3E}">
        <p14:creationId xmlns:p14="http://schemas.microsoft.com/office/powerpoint/2010/main" val="29365105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67C00-F679-4C51-9894-9E2214E5C2F1}" type="slidenum">
              <a:rPr lang="en-US" smtClean="0"/>
              <a:t>74</a:t>
            </a:fld>
            <a:endParaRPr lang="en-US" dirty="0"/>
          </a:p>
        </p:txBody>
      </p:sp>
      <p:sp>
        <p:nvSpPr>
          <p:cNvPr id="5" name="Date Placeholder 4"/>
          <p:cNvSpPr>
            <a:spLocks noGrp="1"/>
          </p:cNvSpPr>
          <p:nvPr>
            <p:ph type="dt" idx="11"/>
          </p:nvPr>
        </p:nvSpPr>
        <p:spPr>
          <a:xfrm>
            <a:off x="3970938" y="3"/>
            <a:ext cx="3037840" cy="466434"/>
          </a:xfrm>
          <a:prstGeom prst="rect">
            <a:avLst/>
          </a:prstGeom>
        </p:spPr>
        <p:txBody>
          <a:bodyPr/>
          <a:lstStyle/>
          <a:p>
            <a:fld id="{D02C17EB-D054-4CDD-BCAC-C1D3A6106E00}" type="datetime1">
              <a:rPr lang="en-US" smtClean="0"/>
              <a:t>6/21/2019</a:t>
            </a:fld>
            <a:endParaRPr lang="en-US" dirty="0"/>
          </a:p>
        </p:txBody>
      </p:sp>
    </p:spTree>
    <p:extLst>
      <p:ext uri="{BB962C8B-B14F-4D97-AF65-F5344CB8AC3E}">
        <p14:creationId xmlns:p14="http://schemas.microsoft.com/office/powerpoint/2010/main" val="35417654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Converted March 1, 2019</a:t>
            </a:r>
          </a:p>
          <a:p>
            <a:r>
              <a:rPr lang="en-US" dirty="0"/>
              <a:t>Attending from </a:t>
            </a:r>
            <a:r>
              <a:rPr lang="en-US" dirty="0" err="1"/>
              <a:t>TruChoice</a:t>
            </a:r>
            <a:r>
              <a:rPr lang="en-US" dirty="0"/>
              <a:t>:  </a:t>
            </a:r>
            <a:r>
              <a:rPr lang="en-US" sz="1200" b="1" i="0" u="none" strike="noStrike" kern="1200" dirty="0">
                <a:solidFill>
                  <a:schemeClr val="tx1"/>
                </a:solidFill>
                <a:effectLst/>
                <a:latin typeface="+mn-lt"/>
                <a:ea typeface="+mn-ea"/>
                <a:cs typeface="+mn-cs"/>
              </a:rPr>
              <a:t>Ken</a:t>
            </a:r>
            <a:r>
              <a:rPr lang="en-US" dirty="0"/>
              <a:t> </a:t>
            </a:r>
            <a:r>
              <a:rPr lang="en-US" sz="1200" b="1" i="0" u="none" strike="noStrike" kern="1200" dirty="0">
                <a:solidFill>
                  <a:schemeClr val="tx1"/>
                </a:solidFill>
                <a:effectLst/>
                <a:latin typeface="+mn-lt"/>
                <a:ea typeface="+mn-ea"/>
                <a:cs typeface="+mn-cs"/>
              </a:rPr>
              <a:t>Acker, CEO</a:t>
            </a:r>
          </a:p>
          <a:p>
            <a:r>
              <a:rPr lang="en-US" dirty="0"/>
              <a:t>Also </a:t>
            </a:r>
            <a:r>
              <a:rPr lang="en-US" b="1" dirty="0"/>
              <a:t>Sarah</a:t>
            </a:r>
            <a:r>
              <a:rPr lang="en-US" dirty="0"/>
              <a:t> Perkins, </a:t>
            </a:r>
            <a:r>
              <a:rPr lang="en-US" b="1" dirty="0" err="1"/>
              <a:t>Kaj</a:t>
            </a:r>
            <a:r>
              <a:rPr lang="en-US" b="1" dirty="0"/>
              <a:t> </a:t>
            </a:r>
            <a:r>
              <a:rPr lang="en-US" dirty="0"/>
              <a:t>Johansen, </a:t>
            </a:r>
            <a:r>
              <a:rPr lang="en-US" b="1" dirty="0"/>
              <a:t>Jessica </a:t>
            </a:r>
            <a:r>
              <a:rPr lang="en-US" dirty="0"/>
              <a:t>Holland, </a:t>
            </a:r>
            <a:r>
              <a:rPr lang="en-US" b="1" dirty="0"/>
              <a:t>Adam </a:t>
            </a:r>
            <a:r>
              <a:rPr lang="en-US" dirty="0"/>
              <a:t>Pomerleau, and </a:t>
            </a:r>
            <a:r>
              <a:rPr lang="en-US" b="1" dirty="0"/>
              <a:t>Lisa </a:t>
            </a:r>
            <a:r>
              <a:rPr lang="en-US" dirty="0"/>
              <a:t>Rowley </a:t>
            </a:r>
          </a:p>
        </p:txBody>
      </p:sp>
      <p:sp>
        <p:nvSpPr>
          <p:cNvPr id="4" name="Slide Number Placeholder 3"/>
          <p:cNvSpPr>
            <a:spLocks noGrp="1"/>
          </p:cNvSpPr>
          <p:nvPr>
            <p:ph type="sldNum" sz="quarter" idx="10"/>
          </p:nvPr>
        </p:nvSpPr>
        <p:spPr/>
        <p:txBody>
          <a:bodyPr/>
          <a:lstStyle/>
          <a:p>
            <a:fld id="{F0E67C00-F679-4C51-9894-9E2214E5C2F1}" type="slidenum">
              <a:rPr lang="en-US" smtClean="0"/>
              <a:t>75</a:t>
            </a:fld>
            <a:endParaRPr lang="en-US" dirty="0"/>
          </a:p>
        </p:txBody>
      </p:sp>
      <p:sp>
        <p:nvSpPr>
          <p:cNvPr id="5" name="Date Placeholder 4"/>
          <p:cNvSpPr>
            <a:spLocks noGrp="1"/>
          </p:cNvSpPr>
          <p:nvPr>
            <p:ph type="dt" idx="11"/>
          </p:nvPr>
        </p:nvSpPr>
        <p:spPr>
          <a:xfrm>
            <a:off x="3970938" y="3"/>
            <a:ext cx="3037840" cy="466434"/>
          </a:xfrm>
          <a:prstGeom prst="rect">
            <a:avLst/>
          </a:prstGeom>
        </p:spPr>
        <p:txBody>
          <a:bodyPr/>
          <a:lstStyle/>
          <a:p>
            <a:fld id="{C4BEB335-9C2D-4518-85F3-32E7CF8898A0}" type="datetime1">
              <a:rPr lang="en-US" smtClean="0"/>
              <a:t>6/21/2019</a:t>
            </a:fld>
            <a:endParaRPr lang="en-US" dirty="0"/>
          </a:p>
        </p:txBody>
      </p:sp>
    </p:spTree>
    <p:extLst>
      <p:ext uri="{BB962C8B-B14F-4D97-AF65-F5344CB8AC3E}">
        <p14:creationId xmlns:p14="http://schemas.microsoft.com/office/powerpoint/2010/main" val="11170431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76</a:t>
            </a:fld>
            <a:endParaRPr lang="en-US" dirty="0"/>
          </a:p>
        </p:txBody>
      </p:sp>
    </p:spTree>
    <p:extLst>
      <p:ext uri="{BB962C8B-B14F-4D97-AF65-F5344CB8AC3E}">
        <p14:creationId xmlns:p14="http://schemas.microsoft.com/office/powerpoint/2010/main" val="17982240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77</a:t>
            </a:fld>
            <a:endParaRPr lang="en-US" dirty="0"/>
          </a:p>
        </p:txBody>
      </p:sp>
    </p:spTree>
    <p:extLst>
      <p:ext uri="{BB962C8B-B14F-4D97-AF65-F5344CB8AC3E}">
        <p14:creationId xmlns:p14="http://schemas.microsoft.com/office/powerpoint/2010/main" val="15001646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514B0592-718F-462B-A4FF-925AB1BDFECB}"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78</a:t>
            </a:fld>
            <a:endParaRPr lang="en-US" dirty="0"/>
          </a:p>
        </p:txBody>
      </p:sp>
    </p:spTree>
    <p:extLst>
      <p:ext uri="{BB962C8B-B14F-4D97-AF65-F5344CB8AC3E}">
        <p14:creationId xmlns:p14="http://schemas.microsoft.com/office/powerpoint/2010/main" val="1084695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79</a:t>
            </a:fld>
            <a:endParaRPr lang="en-US" dirty="0"/>
          </a:p>
        </p:txBody>
      </p:sp>
    </p:spTree>
    <p:extLst>
      <p:ext uri="{BB962C8B-B14F-4D97-AF65-F5344CB8AC3E}">
        <p14:creationId xmlns:p14="http://schemas.microsoft.com/office/powerpoint/2010/main" val="1561164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demand conformity, have to be unique</a:t>
            </a:r>
          </a:p>
          <a:p>
            <a:r>
              <a:rPr lang="en-US" dirty="0"/>
              <a:t>This is why it’s only no until it’s yes, only yes until it’s no</a:t>
            </a:r>
          </a:p>
          <a:p>
            <a:r>
              <a:rPr lang="en-US" dirty="0"/>
              <a:t>The future demands that we see ourselves inspired to be something we have yet to be</a:t>
            </a:r>
          </a:p>
          <a:p>
            <a:endParaRPr lang="en-US" dirty="0"/>
          </a:p>
        </p:txBody>
      </p:sp>
      <p:sp>
        <p:nvSpPr>
          <p:cNvPr id="4" name="Date Placeholder 3"/>
          <p:cNvSpPr>
            <a:spLocks noGrp="1"/>
          </p:cNvSpPr>
          <p:nvPr>
            <p:ph type="dt" idx="1"/>
          </p:nvPr>
        </p:nvSpPr>
        <p:spPr/>
        <p:txBody>
          <a:bodyPr/>
          <a:lstStyle/>
          <a:p>
            <a:fld id="{E9E9C17E-C4CA-4759-9DDF-3842DEF2ACD7}"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8</a:t>
            </a:fld>
            <a:endParaRPr lang="en-US" dirty="0"/>
          </a:p>
        </p:txBody>
      </p:sp>
    </p:spTree>
    <p:extLst>
      <p:ext uri="{BB962C8B-B14F-4D97-AF65-F5344CB8AC3E}">
        <p14:creationId xmlns:p14="http://schemas.microsoft.com/office/powerpoint/2010/main" val="6408861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83C2C5A-44AD-4C29-8C96-76D70961230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80</a:t>
            </a:fld>
            <a:endParaRPr lang="en-US" dirty="0"/>
          </a:p>
        </p:txBody>
      </p:sp>
    </p:spTree>
    <p:extLst>
      <p:ext uri="{BB962C8B-B14F-4D97-AF65-F5344CB8AC3E}">
        <p14:creationId xmlns:p14="http://schemas.microsoft.com/office/powerpoint/2010/main" val="29949291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81</a:t>
            </a:fld>
            <a:endParaRPr lang="en-US" dirty="0"/>
          </a:p>
        </p:txBody>
      </p:sp>
    </p:spTree>
    <p:extLst>
      <p:ext uri="{BB962C8B-B14F-4D97-AF65-F5344CB8AC3E}">
        <p14:creationId xmlns:p14="http://schemas.microsoft.com/office/powerpoint/2010/main" val="24375916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82</a:t>
            </a:fld>
            <a:endParaRPr lang="en-US" dirty="0"/>
          </a:p>
        </p:txBody>
      </p:sp>
    </p:spTree>
    <p:extLst>
      <p:ext uri="{BB962C8B-B14F-4D97-AF65-F5344CB8AC3E}">
        <p14:creationId xmlns:p14="http://schemas.microsoft.com/office/powerpoint/2010/main" val="25516370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83</a:t>
            </a:fld>
            <a:endParaRPr lang="en-US" dirty="0"/>
          </a:p>
        </p:txBody>
      </p:sp>
    </p:spTree>
    <p:extLst>
      <p:ext uri="{BB962C8B-B14F-4D97-AF65-F5344CB8AC3E}">
        <p14:creationId xmlns:p14="http://schemas.microsoft.com/office/powerpoint/2010/main" val="587153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Date Placeholder 3"/>
          <p:cNvSpPr>
            <a:spLocks noGrp="1"/>
          </p:cNvSpPr>
          <p:nvPr>
            <p:ph type="dt" idx="1"/>
          </p:nvPr>
        </p:nvSpPr>
        <p:spPr/>
        <p:txBody>
          <a:bodyPr/>
          <a:lstStyle/>
          <a:p>
            <a:fld id="{FC50F590-F651-4976-9D2B-07035DDCCF28}"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84</a:t>
            </a:fld>
            <a:endParaRPr lang="en-US" dirty="0"/>
          </a:p>
        </p:txBody>
      </p:sp>
    </p:spTree>
    <p:extLst>
      <p:ext uri="{BB962C8B-B14F-4D97-AF65-F5344CB8AC3E}">
        <p14:creationId xmlns:p14="http://schemas.microsoft.com/office/powerpoint/2010/main" val="21366478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85</a:t>
            </a:fld>
            <a:endParaRPr lang="en-US" dirty="0"/>
          </a:p>
        </p:txBody>
      </p:sp>
    </p:spTree>
    <p:extLst>
      <p:ext uri="{BB962C8B-B14F-4D97-AF65-F5344CB8AC3E}">
        <p14:creationId xmlns:p14="http://schemas.microsoft.com/office/powerpoint/2010/main" val="38825980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86</a:t>
            </a:fld>
            <a:endParaRPr lang="en-US" dirty="0"/>
          </a:p>
        </p:txBody>
      </p:sp>
    </p:spTree>
    <p:extLst>
      <p:ext uri="{BB962C8B-B14F-4D97-AF65-F5344CB8AC3E}">
        <p14:creationId xmlns:p14="http://schemas.microsoft.com/office/powerpoint/2010/main" val="18525877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87</a:t>
            </a:fld>
            <a:endParaRPr lang="en-US" dirty="0"/>
          </a:p>
        </p:txBody>
      </p:sp>
    </p:spTree>
    <p:extLst>
      <p:ext uri="{BB962C8B-B14F-4D97-AF65-F5344CB8AC3E}">
        <p14:creationId xmlns:p14="http://schemas.microsoft.com/office/powerpoint/2010/main" val="25211415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0DCB176-9CC4-4F77-A0F2-D52A9313239F}"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88</a:t>
            </a:fld>
            <a:endParaRPr lang="en-US" dirty="0"/>
          </a:p>
        </p:txBody>
      </p:sp>
    </p:spTree>
    <p:extLst>
      <p:ext uri="{BB962C8B-B14F-4D97-AF65-F5344CB8AC3E}">
        <p14:creationId xmlns:p14="http://schemas.microsoft.com/office/powerpoint/2010/main" val="39460629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26D7632F-9457-42DC-8BB7-FB6A2F7B8894}"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89</a:t>
            </a:fld>
            <a:endParaRPr lang="en-US" dirty="0"/>
          </a:p>
        </p:txBody>
      </p:sp>
    </p:spTree>
    <p:extLst>
      <p:ext uri="{BB962C8B-B14F-4D97-AF65-F5344CB8AC3E}">
        <p14:creationId xmlns:p14="http://schemas.microsoft.com/office/powerpoint/2010/main" val="1092303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9</a:t>
            </a:fld>
            <a:endParaRPr lang="en-US" dirty="0"/>
          </a:p>
        </p:txBody>
      </p:sp>
    </p:spTree>
    <p:extLst>
      <p:ext uri="{BB962C8B-B14F-4D97-AF65-F5344CB8AC3E}">
        <p14:creationId xmlns:p14="http://schemas.microsoft.com/office/powerpoint/2010/main" val="1418054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8DA3A582-3CA8-495A-A631-16F8AAD12777}"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90</a:t>
            </a:fld>
            <a:endParaRPr lang="en-US" dirty="0"/>
          </a:p>
        </p:txBody>
      </p:sp>
    </p:spTree>
    <p:extLst>
      <p:ext uri="{BB962C8B-B14F-4D97-AF65-F5344CB8AC3E}">
        <p14:creationId xmlns:p14="http://schemas.microsoft.com/office/powerpoint/2010/main" val="19961885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91</a:t>
            </a:fld>
            <a:endParaRPr lang="en-US" dirty="0"/>
          </a:p>
        </p:txBody>
      </p:sp>
    </p:spTree>
    <p:extLst>
      <p:ext uri="{BB962C8B-B14F-4D97-AF65-F5344CB8AC3E}">
        <p14:creationId xmlns:p14="http://schemas.microsoft.com/office/powerpoint/2010/main" val="31680324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D6443FF7-24A4-4E8D-A04D-C01AE0F1451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92</a:t>
            </a:fld>
            <a:endParaRPr lang="en-US" dirty="0"/>
          </a:p>
        </p:txBody>
      </p:sp>
    </p:spTree>
    <p:extLst>
      <p:ext uri="{BB962C8B-B14F-4D97-AF65-F5344CB8AC3E}">
        <p14:creationId xmlns:p14="http://schemas.microsoft.com/office/powerpoint/2010/main" val="42828064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AD7DDCCD-873E-4FEA-BDB9-8BA0746323B7}"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93</a:t>
            </a:fld>
            <a:endParaRPr lang="en-US" dirty="0"/>
          </a:p>
        </p:txBody>
      </p:sp>
    </p:spTree>
    <p:extLst>
      <p:ext uri="{BB962C8B-B14F-4D97-AF65-F5344CB8AC3E}">
        <p14:creationId xmlns:p14="http://schemas.microsoft.com/office/powerpoint/2010/main" val="24208607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on stage?</a:t>
            </a:r>
          </a:p>
          <a:p>
            <a:r>
              <a:rPr lang="en-US" dirty="0"/>
              <a:t>Quick interview on the nuances of this project, how he surveyed clients, how he is trying to attract champions, what is he learning about their strategies, leading vendors involved, where does he expect to get his </a:t>
            </a:r>
            <a:r>
              <a:rPr lang="en-US" dirty="0" err="1"/>
              <a:t>breakthru</a:t>
            </a:r>
            <a:r>
              <a:rPr lang="en-US" dirty="0"/>
              <a:t>, and what is next</a:t>
            </a:r>
          </a:p>
          <a:p>
            <a:endParaRPr lang="en-US" dirty="0"/>
          </a:p>
          <a:p>
            <a:r>
              <a:rPr lang="en-US" dirty="0"/>
              <a:t>Pose the question about when we finally sit down with Ken and MTG to write our first app, how does he see that going – potentially call out Ken and ask him a question</a:t>
            </a:r>
          </a:p>
        </p:txBody>
      </p:sp>
      <p:sp>
        <p:nvSpPr>
          <p:cNvPr id="4" name="Date Placeholder 3"/>
          <p:cNvSpPr>
            <a:spLocks noGrp="1"/>
          </p:cNvSpPr>
          <p:nvPr>
            <p:ph type="dt" idx="1"/>
          </p:nvPr>
        </p:nvSpPr>
        <p:spPr/>
        <p:txBody>
          <a:bodyPr/>
          <a:lstStyle/>
          <a:p>
            <a:fld id="{E6E28A12-1C09-4A31-A1A0-6456859EE4A4}"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94</a:t>
            </a:fld>
            <a:endParaRPr lang="en-US" dirty="0"/>
          </a:p>
        </p:txBody>
      </p:sp>
    </p:spTree>
    <p:extLst>
      <p:ext uri="{BB962C8B-B14F-4D97-AF65-F5344CB8AC3E}">
        <p14:creationId xmlns:p14="http://schemas.microsoft.com/office/powerpoint/2010/main" val="1538699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renewing of our </a:t>
            </a:r>
            <a:r>
              <a:rPr lang="en-US" sz="1200" kern="1200" dirty="0" err="1">
                <a:solidFill>
                  <a:schemeClr val="tx1"/>
                </a:solidFill>
                <a:effectLst/>
                <a:latin typeface="+mn-lt"/>
                <a:ea typeface="+mn-ea"/>
                <a:cs typeface="+mn-cs"/>
              </a:rPr>
              <a:t>VSB</a:t>
            </a:r>
            <a:r>
              <a:rPr lang="en-US" sz="1200" kern="1200" dirty="0">
                <a:solidFill>
                  <a:schemeClr val="tx1"/>
                </a:solidFill>
                <a:effectLst/>
                <a:latin typeface="+mn-lt"/>
                <a:ea typeface="+mn-ea"/>
                <a:cs typeface="+mn-cs"/>
              </a:rPr>
              <a:t> agreement for 3 yrs. Expires 4/2022 </a:t>
            </a:r>
            <a:endParaRPr lang="en-US" dirty="0"/>
          </a:p>
        </p:txBody>
      </p:sp>
      <p:sp>
        <p:nvSpPr>
          <p:cNvPr id="4" name="Date Placeholder 3"/>
          <p:cNvSpPr>
            <a:spLocks noGrp="1"/>
          </p:cNvSpPr>
          <p:nvPr>
            <p:ph type="dt" idx="1"/>
          </p:nvPr>
        </p:nvSpPr>
        <p:spPr/>
        <p:txBody>
          <a:bodyPr/>
          <a:lstStyle/>
          <a:p>
            <a:fld id="{DBAD7330-4142-4682-BC87-47090FE19A1D}"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95</a:t>
            </a:fld>
            <a:endParaRPr lang="en-US" dirty="0"/>
          </a:p>
        </p:txBody>
      </p:sp>
    </p:spTree>
    <p:extLst>
      <p:ext uri="{BB962C8B-B14F-4D97-AF65-F5344CB8AC3E}">
        <p14:creationId xmlns:p14="http://schemas.microsoft.com/office/powerpoint/2010/main" val="22577930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96</a:t>
            </a:fld>
            <a:endParaRPr lang="en-US" dirty="0"/>
          </a:p>
        </p:txBody>
      </p:sp>
    </p:spTree>
    <p:extLst>
      <p:ext uri="{BB962C8B-B14F-4D97-AF65-F5344CB8AC3E}">
        <p14:creationId xmlns:p14="http://schemas.microsoft.com/office/powerpoint/2010/main" val="16022127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92843913-7721-49FE-AF52-E68F37DF70F4}"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97</a:t>
            </a:fld>
            <a:endParaRPr lang="en-US" dirty="0"/>
          </a:p>
        </p:txBody>
      </p:sp>
    </p:spTree>
    <p:extLst>
      <p:ext uri="{BB962C8B-B14F-4D97-AF65-F5344CB8AC3E}">
        <p14:creationId xmlns:p14="http://schemas.microsoft.com/office/powerpoint/2010/main" val="29607158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98</a:t>
            </a:fld>
            <a:endParaRPr lang="en-US" dirty="0"/>
          </a:p>
        </p:txBody>
      </p:sp>
    </p:spTree>
    <p:extLst>
      <p:ext uri="{BB962C8B-B14F-4D97-AF65-F5344CB8AC3E}">
        <p14:creationId xmlns:p14="http://schemas.microsoft.com/office/powerpoint/2010/main" val="4011262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7125C77-10C6-433C-A585-B68C89134C90}" type="datetime1">
              <a:rPr lang="en-US" smtClean="0"/>
              <a:t>6/21/2019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99</a:t>
            </a:fld>
            <a:endParaRPr lang="en-US" dirty="0"/>
          </a:p>
        </p:txBody>
      </p:sp>
    </p:spTree>
    <p:extLst>
      <p:ext uri="{BB962C8B-B14F-4D97-AF65-F5344CB8AC3E}">
        <p14:creationId xmlns:p14="http://schemas.microsoft.com/office/powerpoint/2010/main" val="3291118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1.xml"/><Relationship Id="rId4" Type="http://schemas.openxmlformats.org/officeDocument/2006/relationships/hyperlink" Target="lunch%20and%20giveaway.pptx"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1.xml"/><Relationship Id="rId4" Type="http://schemas.openxmlformats.org/officeDocument/2006/relationships/hyperlink" Target="lunch%20and%20giveaway.pptx"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1.xml"/><Relationship Id="rId4" Type="http://schemas.openxmlformats.org/officeDocument/2006/relationships/hyperlink" Target="lunch%20and%20giveaway.pptx"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1.xml"/><Relationship Id="rId4" Type="http://schemas.openxmlformats.org/officeDocument/2006/relationships/hyperlink" Target="lunch%20and%20giveaway.pptx"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1.xml"/><Relationship Id="rId4" Type="http://schemas.openxmlformats.org/officeDocument/2006/relationships/hyperlink" Target="lunch%20and%20giveaway.pptx"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1.xml"/><Relationship Id="rId4" Type="http://schemas.openxmlformats.org/officeDocument/2006/relationships/hyperlink" Target="lunch%20and%20giveaway.pptx"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lunch%20and%20giveaway.pptx"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lunch%20and%20giveaway.pptx"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1.xml"/><Relationship Id="rId4" Type="http://schemas.openxmlformats.org/officeDocument/2006/relationships/hyperlink" Target="lunch%20and%20giveaway.pptx"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2.xml"/><Relationship Id="rId4" Type="http://schemas.openxmlformats.org/officeDocument/2006/relationships/hyperlink" Target="lunch%20and%20giveaway.pptx"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1.xml"/><Relationship Id="rId4" Type="http://schemas.openxmlformats.org/officeDocument/2006/relationships/hyperlink" Target="lunch%20and%20giveaway.pptx"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2.xml"/><Relationship Id="rId4" Type="http://schemas.openxmlformats.org/officeDocument/2006/relationships/hyperlink" Target="lunch%20and%20giveaway.pptx"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2.xml"/><Relationship Id="rId4" Type="http://schemas.openxmlformats.org/officeDocument/2006/relationships/hyperlink" Target="lunch%20and%20giveaway.pptx" TargetMode="Externa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2.xml"/><Relationship Id="rId4" Type="http://schemas.openxmlformats.org/officeDocument/2006/relationships/hyperlink" Target="lunch%20and%20giveaway.pptx" TargetMode="Externa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2.xml"/><Relationship Id="rId4" Type="http://schemas.openxmlformats.org/officeDocument/2006/relationships/hyperlink" Target="lunch%20and%20giveaway.pptx" TargetMode="Externa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2.xml"/><Relationship Id="rId4" Type="http://schemas.openxmlformats.org/officeDocument/2006/relationships/hyperlink" Target="lunch%20and%20giveaway.pptx" TargetMode="Externa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3.xml"/><Relationship Id="rId4" Type="http://schemas.openxmlformats.org/officeDocument/2006/relationships/hyperlink" Target="lunch%20and%20giveaway.pptx"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3.xml"/><Relationship Id="rId4" Type="http://schemas.openxmlformats.org/officeDocument/2006/relationships/hyperlink" Target="lunch%20and%20giveaway.pptx"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3.xml"/><Relationship Id="rId4" Type="http://schemas.openxmlformats.org/officeDocument/2006/relationships/hyperlink" Target="lunch%20and%20giveaway.pptx" TargetMode="Externa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3.xml"/><Relationship Id="rId4" Type="http://schemas.openxmlformats.org/officeDocument/2006/relationships/hyperlink" Target="lunch%20and%20giveaway.pptx" TargetMode="Externa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3.xml"/><Relationship Id="rId4" Type="http://schemas.openxmlformats.org/officeDocument/2006/relationships/hyperlink" Target="lunch%20and%20giveaway.pptx" TargetMode="Externa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3.xml"/><Relationship Id="rId4" Type="http://schemas.openxmlformats.org/officeDocument/2006/relationships/hyperlink" Target="lunch%20and%20giveaway.pptx" TargetMode="External"/></Relationships>
</file>

<file path=ppt/slideLayouts/_rels/slideLayout59.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4.xml"/><Relationship Id="rId4" Type="http://schemas.openxmlformats.org/officeDocument/2006/relationships/hyperlink" Target="lunch%20and%20giveaway.pptx"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4.xml"/><Relationship Id="rId4" Type="http://schemas.openxmlformats.org/officeDocument/2006/relationships/hyperlink" Target="lunch%20and%20giveaway.pptx" TargetMode="Externa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4.xml"/><Relationship Id="rId4" Type="http://schemas.openxmlformats.org/officeDocument/2006/relationships/hyperlink" Target="lunch%20and%20giveaway.pptx" TargetMode="Externa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4.xml"/><Relationship Id="rId4" Type="http://schemas.openxmlformats.org/officeDocument/2006/relationships/hyperlink" Target="lunch%20and%20giveaway.pptx" TargetMode="Externa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4.xml"/><Relationship Id="rId4" Type="http://schemas.openxmlformats.org/officeDocument/2006/relationships/hyperlink" Target="lunch%20and%20giveaway.pptx" TargetMode="External"/></Relationships>
</file>

<file path=ppt/slideLayouts/_rels/slideLayout75.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4.xml"/><Relationship Id="rId4" Type="http://schemas.openxmlformats.org/officeDocument/2006/relationships/hyperlink" Target="lunch%20and%20giveaway.pptx" TargetMode="Externa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3" Type="http://schemas.openxmlformats.org/officeDocument/2006/relationships/hyperlink" Target="break%20and%20giveaway.pptx" TargetMode="External"/><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hyperlink" Target="lunch%20and%20giveaway.pptx" TargetMode="Externa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1.xml"/><Relationship Id="rId4" Type="http://schemas.openxmlformats.org/officeDocument/2006/relationships/hyperlink" Target="lunch%20and%20giveaway.pptx"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object&#10;&#10;Description automatically generated">
            <a:extLst>
              <a:ext uri="{FF2B5EF4-FFF2-40B4-BE49-F238E27FC236}">
                <a16:creationId xmlns:a16="http://schemas.microsoft.com/office/drawing/2014/main" id="{A930B0C6-47F2-4C1F-B8D3-AA1CE93C57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7" b="5470"/>
          <a:stretch/>
        </p:blipFill>
        <p:spPr>
          <a:xfrm>
            <a:off x="2175164" y="0"/>
            <a:ext cx="7841672" cy="6866313"/>
          </a:xfrm>
          <a:prstGeom prst="rect">
            <a:avLst/>
          </a:prstGeom>
        </p:spPr>
      </p:pic>
      <p:sp>
        <p:nvSpPr>
          <p:cNvPr id="8" name="Parallelogram 7">
            <a:extLst>
              <a:ext uri="{FF2B5EF4-FFF2-40B4-BE49-F238E27FC236}">
                <a16:creationId xmlns:a16="http://schemas.microsoft.com/office/drawing/2014/main" id="{C7146EB3-72AB-43F0-A431-7305FED52BA9}"/>
              </a:ext>
            </a:extLst>
          </p:cNvPr>
          <p:cNvSpPr/>
          <p:nvPr userDrawn="1"/>
        </p:nvSpPr>
        <p:spPr>
          <a:xfrm rot="9957150">
            <a:off x="-690708" y="1138031"/>
            <a:ext cx="13593505" cy="4018510"/>
          </a:xfrm>
          <a:prstGeom prst="parallelogram">
            <a:avLst/>
          </a:prstGeom>
          <a:solidFill>
            <a:srgbClr val="313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047424" y="1932714"/>
            <a:ext cx="8094104" cy="1846144"/>
          </a:xfrm>
        </p:spPr>
        <p:txBody>
          <a:bodyPr anchor="b"/>
          <a:lstStyle>
            <a:lvl1pPr algn="ctr">
              <a:lnSpc>
                <a:spcPct val="80000"/>
              </a:lnSpc>
              <a:defRPr lang="en-US" sz="4800" dirty="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047424" y="3853401"/>
            <a:ext cx="8094104" cy="878619"/>
          </a:xfrm>
        </p:spPr>
        <p:txBody>
          <a:bodyPr/>
          <a:lstStyle>
            <a:lvl1pPr marL="0" indent="0" algn="ctr">
              <a:spcBef>
                <a:spcPts val="0"/>
              </a:spcBef>
              <a:buNone/>
              <a:defRPr lang="en-US" sz="240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hlinkClick r:id="rId3" action="ppaction://hlinkpres?slideindex=1&amp;slidetitle="/>
            <a:extLst>
              <a:ext uri="{FF2B5EF4-FFF2-40B4-BE49-F238E27FC236}">
                <a16:creationId xmlns:a16="http://schemas.microsoft.com/office/drawing/2014/main" id="{24FD45B7-1E96-4E2C-8813-FBF99FD9E6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80470"/>
            <a:ext cx="495369" cy="485843"/>
          </a:xfrm>
          <a:prstGeom prst="rect">
            <a:avLst/>
          </a:prstGeom>
        </p:spPr>
      </p:pic>
      <p:pic>
        <p:nvPicPr>
          <p:cNvPr id="9" name="Picture 8">
            <a:hlinkClick r:id="rId5" action="ppaction://hlinkpres?slideindex=1&amp;slidetitle="/>
            <a:extLst>
              <a:ext uri="{FF2B5EF4-FFF2-40B4-BE49-F238E27FC236}">
                <a16:creationId xmlns:a16="http://schemas.microsoft.com/office/drawing/2014/main" id="{80812587-8446-4611-9152-1857A94BCE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70304"/>
            <a:ext cx="495369" cy="485843"/>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idebar">
    <p:spTree>
      <p:nvGrpSpPr>
        <p:cNvPr id="1" name=""/>
        <p:cNvGrpSpPr/>
        <p:nvPr/>
      </p:nvGrpSpPr>
      <p:grpSpPr>
        <a:xfrm>
          <a:off x="0" y="0"/>
          <a:ext cx="0" cy="0"/>
          <a:chOff x="0" y="0"/>
          <a:chExt cx="0" cy="0"/>
        </a:xfrm>
      </p:grpSpPr>
      <p:sp>
        <p:nvSpPr>
          <p:cNvPr id="2" name="Title 1"/>
          <p:cNvSpPr>
            <a:spLocks noGrp="1"/>
          </p:cNvSpPr>
          <p:nvPr>
            <p:ph type="title"/>
          </p:nvPr>
        </p:nvSpPr>
        <p:spPr>
          <a:xfrm>
            <a:off x="1295400" y="434597"/>
            <a:ext cx="9601200" cy="734244"/>
          </a:xfrm>
        </p:spPr>
        <p:txBody>
          <a:bodyPr/>
          <a:lstStyle>
            <a:lvl1pPr>
              <a:defRPr>
                <a:solidFill>
                  <a:schemeClr val="tx2"/>
                </a:solidFill>
                <a:effectLst/>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accent5"/>
                </a:solidFill>
              </a:defRPr>
            </a:lvl1pPr>
          </a:lstStyle>
          <a:p>
            <a:fld id="{E31375A4-56A4-47D6-9801-1991572033F7}" type="slidenum">
              <a:rPr lang="en-US" smtClean="0"/>
              <a:pPr/>
              <a:t>‹#›</a:t>
            </a:fld>
            <a:endParaRPr lang="en-US" dirty="0"/>
          </a:p>
        </p:txBody>
      </p:sp>
      <p:sp>
        <p:nvSpPr>
          <p:cNvPr id="8" name="Text Placeholder 7"/>
          <p:cNvSpPr>
            <a:spLocks noGrp="1"/>
          </p:cNvSpPr>
          <p:nvPr>
            <p:ph type="body" sz="quarter" idx="13"/>
          </p:nvPr>
        </p:nvSpPr>
        <p:spPr>
          <a:xfrm>
            <a:off x="1295400" y="1230613"/>
            <a:ext cx="9601200" cy="342968"/>
          </a:xfrm>
        </p:spPr>
        <p:txBody>
          <a:bodyPr>
            <a:noAutofit/>
          </a:bodyPr>
          <a:lstStyle>
            <a:lvl1pPr marL="0" indent="0">
              <a:buNone/>
              <a:defRPr sz="1800" b="0" cap="all" normalizeH="0" baseline="0">
                <a:solidFill>
                  <a:schemeClr val="accent2"/>
                </a:solidFill>
                <a:effectLst/>
              </a:defRPr>
            </a:lvl1pPr>
          </a:lstStyle>
          <a:p>
            <a:pPr lvl="0"/>
            <a:r>
              <a:rPr lang="en-US" dirty="0"/>
              <a:t>Edit Master text styles</a:t>
            </a:r>
          </a:p>
        </p:txBody>
      </p:sp>
      <p:sp>
        <p:nvSpPr>
          <p:cNvPr id="5" name="Content Placeholder 4"/>
          <p:cNvSpPr>
            <a:spLocks noGrp="1"/>
          </p:cNvSpPr>
          <p:nvPr>
            <p:ph sz="quarter" idx="15"/>
          </p:nvPr>
        </p:nvSpPr>
        <p:spPr>
          <a:xfrm>
            <a:off x="6048294" y="1799618"/>
            <a:ext cx="4572000" cy="4038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hlinkClick r:id="rId2" action="ppaction://hlinkpres?slideindex=1&amp;slidetitle="/>
            <a:extLst>
              <a:ext uri="{FF2B5EF4-FFF2-40B4-BE49-F238E27FC236}">
                <a16:creationId xmlns:a16="http://schemas.microsoft.com/office/drawing/2014/main" id="{CB8A1119-1C7C-4AF9-BEC7-68297C199B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72157"/>
            <a:ext cx="495369" cy="485843"/>
          </a:xfrm>
          <a:prstGeom prst="rect">
            <a:avLst/>
          </a:prstGeom>
        </p:spPr>
      </p:pic>
      <p:sp>
        <p:nvSpPr>
          <p:cNvPr id="9" name="Content Placeholder 8">
            <a:extLst>
              <a:ext uri="{FF2B5EF4-FFF2-40B4-BE49-F238E27FC236}">
                <a16:creationId xmlns:a16="http://schemas.microsoft.com/office/drawing/2014/main" id="{6FF9758B-ED95-4FA9-B70E-E49C2FEDB259}"/>
              </a:ext>
            </a:extLst>
          </p:cNvPr>
          <p:cNvSpPr>
            <a:spLocks noGrp="1"/>
          </p:cNvSpPr>
          <p:nvPr>
            <p:ph sz="quarter" idx="16"/>
          </p:nvPr>
        </p:nvSpPr>
        <p:spPr>
          <a:xfrm>
            <a:off x="1296782" y="1799618"/>
            <a:ext cx="4483100" cy="4038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hlinkClick r:id="rId2" action="ppaction://hlinkpres?slideindex=1&amp;slidetitle="/>
            <a:extLst>
              <a:ext uri="{FF2B5EF4-FFF2-40B4-BE49-F238E27FC236}">
                <a16:creationId xmlns:a16="http://schemas.microsoft.com/office/drawing/2014/main" id="{868E8CBB-7C13-46F7-B6B7-A1A66D6EE4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3" name="Picture 12">
            <a:hlinkClick r:id="rId4" action="ppaction://hlinkpres?slideindex=1&amp;slidetitle="/>
            <a:extLst>
              <a:ext uri="{FF2B5EF4-FFF2-40B4-BE49-F238E27FC236}">
                <a16:creationId xmlns:a16="http://schemas.microsoft.com/office/drawing/2014/main" id="{2450A183-F45B-4582-A96F-0F5707C6D9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24" name="Text Placeholder 10">
            <a:extLst>
              <a:ext uri="{FF2B5EF4-FFF2-40B4-BE49-F238E27FC236}">
                <a16:creationId xmlns:a16="http://schemas.microsoft.com/office/drawing/2014/main" id="{4918874D-53D6-4669-8E35-27DAEA66A0E8}"/>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grpSp>
        <p:nvGrpSpPr>
          <p:cNvPr id="27" name="Group 26">
            <a:extLst>
              <a:ext uri="{FF2B5EF4-FFF2-40B4-BE49-F238E27FC236}">
                <a16:creationId xmlns:a16="http://schemas.microsoft.com/office/drawing/2014/main" id="{04F13943-BE87-4E6B-8740-7A3E320512C7}"/>
              </a:ext>
            </a:extLst>
          </p:cNvPr>
          <p:cNvGrpSpPr/>
          <p:nvPr userDrawn="1"/>
        </p:nvGrpSpPr>
        <p:grpSpPr>
          <a:xfrm>
            <a:off x="219985" y="0"/>
            <a:ext cx="869343" cy="6856286"/>
            <a:chOff x="219985" y="0"/>
            <a:chExt cx="869343" cy="6856286"/>
          </a:xfrm>
        </p:grpSpPr>
        <p:sp>
          <p:nvSpPr>
            <p:cNvPr id="28" name="Rectangle 27">
              <a:extLst>
                <a:ext uri="{FF2B5EF4-FFF2-40B4-BE49-F238E27FC236}">
                  <a16:creationId xmlns:a16="http://schemas.microsoft.com/office/drawing/2014/main" id="{59D71281-6D5B-44AC-B4D1-C66BBAEAB3E5}"/>
                </a:ext>
              </a:extLst>
            </p:cNvPr>
            <p:cNvSpPr/>
            <p:nvPr userDrawn="1"/>
          </p:nvSpPr>
          <p:spPr bwMode="hidden">
            <a:xfrm flipH="1">
              <a:off x="219985" y="0"/>
              <a:ext cx="869343"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E3962026-AF34-4AA8-970B-A5EB8BAD4BB9}"/>
                </a:ext>
              </a:extLst>
            </p:cNvPr>
            <p:cNvGrpSpPr/>
            <p:nvPr userDrawn="1"/>
          </p:nvGrpSpPr>
          <p:grpSpPr>
            <a:xfrm>
              <a:off x="435067" y="152803"/>
              <a:ext cx="416884" cy="4098164"/>
              <a:chOff x="435067" y="152803"/>
              <a:chExt cx="416884" cy="4098164"/>
            </a:xfrm>
          </p:grpSpPr>
          <p:sp>
            <p:nvSpPr>
              <p:cNvPr id="30" name="Oval 29">
                <a:extLst>
                  <a:ext uri="{FF2B5EF4-FFF2-40B4-BE49-F238E27FC236}">
                    <a16:creationId xmlns:a16="http://schemas.microsoft.com/office/drawing/2014/main" id="{5A0B1B9B-9A53-41F3-959B-8F0BA2378848}"/>
                  </a:ext>
                </a:extLst>
              </p:cNvPr>
              <p:cNvSpPr/>
              <p:nvPr userDrawn="1"/>
            </p:nvSpPr>
            <p:spPr>
              <a:xfrm>
                <a:off x="456478" y="2280501"/>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1DB4328-BD75-4F0D-A037-00B44CE816B4}"/>
                  </a:ext>
                </a:extLst>
              </p:cNvPr>
              <p:cNvSpPr/>
              <p:nvPr userDrawn="1"/>
            </p:nvSpPr>
            <p:spPr>
              <a:xfrm>
                <a:off x="456057" y="2811794"/>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782E2BCC-A648-4A7E-BE01-1BAB33FCD944}"/>
                  </a:ext>
                </a:extLst>
              </p:cNvPr>
              <p:cNvSpPr/>
              <p:nvPr userDrawn="1"/>
            </p:nvSpPr>
            <p:spPr>
              <a:xfrm>
                <a:off x="456057" y="3343929"/>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14C9B5CE-E15B-4E63-A0E1-05849B75E25B}"/>
                  </a:ext>
                </a:extLst>
              </p:cNvPr>
              <p:cNvSpPr/>
              <p:nvPr userDrawn="1"/>
            </p:nvSpPr>
            <p:spPr>
              <a:xfrm>
                <a:off x="435067" y="3876063"/>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BBA5254-7F82-48F9-BC5C-450F1AE909C0}"/>
                  </a:ext>
                </a:extLst>
              </p:cNvPr>
              <p:cNvSpPr/>
              <p:nvPr userDrawn="1"/>
            </p:nvSpPr>
            <p:spPr>
              <a:xfrm>
                <a:off x="456478" y="152803"/>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4A76BC6-893F-4D39-97F7-73A6A85B7CC0}"/>
                  </a:ext>
                </a:extLst>
              </p:cNvPr>
              <p:cNvSpPr/>
              <p:nvPr userDrawn="1"/>
            </p:nvSpPr>
            <p:spPr>
              <a:xfrm>
                <a:off x="456057" y="684096"/>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5A2E68A3-8CB3-495B-BFD1-7D50C478C54A}"/>
                  </a:ext>
                </a:extLst>
              </p:cNvPr>
              <p:cNvSpPr/>
              <p:nvPr userDrawn="1"/>
            </p:nvSpPr>
            <p:spPr>
              <a:xfrm>
                <a:off x="456057" y="1216231"/>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2E244B9D-964C-4E56-AED2-AE5CBA22C9C2}"/>
                  </a:ext>
                </a:extLst>
              </p:cNvPr>
              <p:cNvSpPr/>
              <p:nvPr userDrawn="1"/>
            </p:nvSpPr>
            <p:spPr>
              <a:xfrm>
                <a:off x="435067" y="1748366"/>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57069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idebar no anima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434597"/>
            <a:ext cx="9601200" cy="734244"/>
          </a:xfrm>
        </p:spPr>
        <p:txBody>
          <a:bodyPr/>
          <a:lstStyle>
            <a:lvl1pPr>
              <a:defRPr>
                <a:solidFill>
                  <a:schemeClr val="tx2"/>
                </a:solidFill>
                <a:effectLst/>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accent5"/>
                </a:solidFill>
              </a:defRPr>
            </a:lvl1pPr>
          </a:lstStyle>
          <a:p>
            <a:fld id="{E31375A4-56A4-47D6-9801-1991572033F7}" type="slidenum">
              <a:rPr lang="en-US" smtClean="0"/>
              <a:pPr/>
              <a:t>‹#›</a:t>
            </a:fld>
            <a:endParaRPr lang="en-US" dirty="0"/>
          </a:p>
        </p:txBody>
      </p:sp>
      <p:pic>
        <p:nvPicPr>
          <p:cNvPr id="9" name="Picture 8">
            <a:hlinkClick r:id="rId2" action="ppaction://hlinkpres?slideindex=1&amp;slidetitle="/>
            <a:extLst>
              <a:ext uri="{FF2B5EF4-FFF2-40B4-BE49-F238E27FC236}">
                <a16:creationId xmlns:a16="http://schemas.microsoft.com/office/drawing/2014/main" id="{18A140A0-BBC7-47CA-B040-45FC54537D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0" name="Picture 9">
            <a:hlinkClick r:id="rId4" action="ppaction://hlinkpres?slideindex=1&amp;slidetitle="/>
            <a:extLst>
              <a:ext uri="{FF2B5EF4-FFF2-40B4-BE49-F238E27FC236}">
                <a16:creationId xmlns:a16="http://schemas.microsoft.com/office/drawing/2014/main" id="{E3440F4E-9DF5-4ECD-818E-526A3E756C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grpSp>
        <p:nvGrpSpPr>
          <p:cNvPr id="24" name="Group 23">
            <a:extLst>
              <a:ext uri="{FF2B5EF4-FFF2-40B4-BE49-F238E27FC236}">
                <a16:creationId xmlns:a16="http://schemas.microsoft.com/office/drawing/2014/main" id="{5D0D27BB-972E-4EA0-893A-CED8028EB173}"/>
              </a:ext>
            </a:extLst>
          </p:cNvPr>
          <p:cNvGrpSpPr/>
          <p:nvPr userDrawn="1"/>
        </p:nvGrpSpPr>
        <p:grpSpPr>
          <a:xfrm>
            <a:off x="219985" y="0"/>
            <a:ext cx="869343" cy="6856286"/>
            <a:chOff x="219985" y="0"/>
            <a:chExt cx="869343" cy="6856286"/>
          </a:xfrm>
        </p:grpSpPr>
        <p:sp>
          <p:nvSpPr>
            <p:cNvPr id="25" name="Rectangle 24">
              <a:extLst>
                <a:ext uri="{FF2B5EF4-FFF2-40B4-BE49-F238E27FC236}">
                  <a16:creationId xmlns:a16="http://schemas.microsoft.com/office/drawing/2014/main" id="{CAC8A705-ED5C-49CB-88B2-DCEF74D140F0}"/>
                </a:ext>
              </a:extLst>
            </p:cNvPr>
            <p:cNvSpPr/>
            <p:nvPr userDrawn="1"/>
          </p:nvSpPr>
          <p:spPr bwMode="hidden">
            <a:xfrm flipH="1">
              <a:off x="219985" y="0"/>
              <a:ext cx="869343"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6D3C4434-34BB-4995-93DC-6EDD32E81F4A}"/>
                </a:ext>
              </a:extLst>
            </p:cNvPr>
            <p:cNvGrpSpPr/>
            <p:nvPr userDrawn="1"/>
          </p:nvGrpSpPr>
          <p:grpSpPr>
            <a:xfrm>
              <a:off x="435067" y="152803"/>
              <a:ext cx="416884" cy="4098164"/>
              <a:chOff x="435067" y="152803"/>
              <a:chExt cx="416884" cy="4098164"/>
            </a:xfrm>
          </p:grpSpPr>
          <p:sp>
            <p:nvSpPr>
              <p:cNvPr id="27" name="Oval 26">
                <a:extLst>
                  <a:ext uri="{FF2B5EF4-FFF2-40B4-BE49-F238E27FC236}">
                    <a16:creationId xmlns:a16="http://schemas.microsoft.com/office/drawing/2014/main" id="{505085DD-B1EF-463E-B626-FF1B18E3AE4A}"/>
                  </a:ext>
                </a:extLst>
              </p:cNvPr>
              <p:cNvSpPr/>
              <p:nvPr userDrawn="1"/>
            </p:nvSpPr>
            <p:spPr>
              <a:xfrm>
                <a:off x="456478" y="2280501"/>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272CD29-9304-4FBE-8D8A-EE5A032CC2C6}"/>
                  </a:ext>
                </a:extLst>
              </p:cNvPr>
              <p:cNvSpPr/>
              <p:nvPr userDrawn="1"/>
            </p:nvSpPr>
            <p:spPr>
              <a:xfrm>
                <a:off x="456057" y="2811794"/>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75ADCE47-40AB-4EAE-886C-11BC80AF3713}"/>
                  </a:ext>
                </a:extLst>
              </p:cNvPr>
              <p:cNvSpPr/>
              <p:nvPr userDrawn="1"/>
            </p:nvSpPr>
            <p:spPr>
              <a:xfrm>
                <a:off x="456057" y="3343929"/>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0" name="Hexagon 29">
                <a:extLst>
                  <a:ext uri="{FF2B5EF4-FFF2-40B4-BE49-F238E27FC236}">
                    <a16:creationId xmlns:a16="http://schemas.microsoft.com/office/drawing/2014/main" id="{39FF58AD-8025-43E0-882A-146659ACF849}"/>
                  </a:ext>
                </a:extLst>
              </p:cNvPr>
              <p:cNvSpPr/>
              <p:nvPr userDrawn="1"/>
            </p:nvSpPr>
            <p:spPr>
              <a:xfrm>
                <a:off x="435067" y="3876063"/>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ACE0F55-85BE-48B5-A29C-0E9D18ED2D58}"/>
                  </a:ext>
                </a:extLst>
              </p:cNvPr>
              <p:cNvSpPr/>
              <p:nvPr userDrawn="1"/>
            </p:nvSpPr>
            <p:spPr>
              <a:xfrm>
                <a:off x="456478" y="152803"/>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E63D325-FB4F-4438-AB61-57D6F8FF0C96}"/>
                  </a:ext>
                </a:extLst>
              </p:cNvPr>
              <p:cNvSpPr/>
              <p:nvPr userDrawn="1"/>
            </p:nvSpPr>
            <p:spPr>
              <a:xfrm>
                <a:off x="456057" y="684096"/>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2402EF2A-CBD3-49D7-B84C-2B3666D1A84F}"/>
                  </a:ext>
                </a:extLst>
              </p:cNvPr>
              <p:cNvSpPr/>
              <p:nvPr userDrawn="1"/>
            </p:nvSpPr>
            <p:spPr>
              <a:xfrm>
                <a:off x="456057" y="1216231"/>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983A4BBA-0ACB-450B-B291-CCC58A02A050}"/>
                  </a:ext>
                </a:extLst>
              </p:cNvPr>
              <p:cNvSpPr/>
              <p:nvPr userDrawn="1"/>
            </p:nvSpPr>
            <p:spPr>
              <a:xfrm>
                <a:off x="435067" y="1748366"/>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462215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idebar2">
    <p:spTree>
      <p:nvGrpSpPr>
        <p:cNvPr id="1" name=""/>
        <p:cNvGrpSpPr/>
        <p:nvPr/>
      </p:nvGrpSpPr>
      <p:grpSpPr>
        <a:xfrm>
          <a:off x="0" y="0"/>
          <a:ext cx="0" cy="0"/>
          <a:chOff x="0" y="0"/>
          <a:chExt cx="0" cy="0"/>
        </a:xfrm>
      </p:grpSpPr>
      <p:sp>
        <p:nvSpPr>
          <p:cNvPr id="8" name="Rectangle 7"/>
          <p:cNvSpPr/>
          <p:nvPr userDrawn="1"/>
        </p:nvSpPr>
        <p:spPr bwMode="hidden">
          <a:xfrm>
            <a:off x="487680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1" y="2651760"/>
            <a:ext cx="3657600" cy="1828800"/>
          </a:xfrm>
        </p:spPr>
        <p:txBody>
          <a:bodyPr anchor="b"/>
          <a:lstStyle>
            <a:lvl1pPr>
              <a:defRPr sz="4000">
                <a:solidFill>
                  <a:schemeClr val="tx2"/>
                </a:solidFill>
                <a:effectLst/>
              </a:defRPr>
            </a:lvl1pPr>
          </a:lstStyle>
          <a:p>
            <a:r>
              <a:rPr lang="en-US" dirty="0"/>
              <a:t>Click to edit Master title style</a:t>
            </a:r>
          </a:p>
        </p:txBody>
      </p:sp>
      <p:sp>
        <p:nvSpPr>
          <p:cNvPr id="3" name="Content Placeholder 2"/>
          <p:cNvSpPr>
            <a:spLocks noGrp="1"/>
          </p:cNvSpPr>
          <p:nvPr>
            <p:ph idx="1"/>
          </p:nvPr>
        </p:nvSpPr>
        <p:spPr>
          <a:xfrm>
            <a:off x="5494020" y="855822"/>
            <a:ext cx="6080760" cy="5316377"/>
          </a:xfrm>
        </p:spPr>
        <p:txBody>
          <a:bodyPr>
            <a:normAutofit/>
          </a:bodyPr>
          <a:lstStyle>
            <a:lvl1pPr>
              <a:defRPr lang="en-US" dirty="0">
                <a:solidFill>
                  <a:schemeClr val="bg2"/>
                </a:solidFill>
              </a:defRPr>
            </a:lvl1pPr>
            <a:lvl2pPr>
              <a:defRPr lang="en-US" dirty="0">
                <a:solidFill>
                  <a:schemeClr val="bg2"/>
                </a:solidFill>
              </a:defRPr>
            </a:lvl2pPr>
            <a:lvl3pPr>
              <a:defRPr lang="en-US" dirty="0">
                <a:solidFill>
                  <a:schemeClr val="bg2"/>
                </a:solidFill>
              </a:defRPr>
            </a:lvl3pPr>
            <a:lvl4pPr>
              <a:defRPr lang="en-US" dirty="0">
                <a:solidFill>
                  <a:schemeClr val="bg2"/>
                </a:solidFill>
              </a:defRPr>
            </a:lvl4pPr>
            <a:lvl5pPr>
              <a:defRPr lang="en-US" dirty="0">
                <a:solidFill>
                  <a:schemeClr val="bg2"/>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4617720"/>
            <a:ext cx="3657600" cy="1554480"/>
          </a:xfrm>
        </p:spPr>
        <p:txBody>
          <a:bodyPr>
            <a:noAutofit/>
          </a:bodyPr>
          <a:lstStyle>
            <a:lvl1pPr marL="0" indent="0">
              <a:lnSpc>
                <a:spcPct val="90000"/>
              </a:lnSpc>
              <a:spcBef>
                <a:spcPts val="1200"/>
              </a:spcBef>
              <a:buNone/>
              <a:defRPr sz="1800" cap="all" baseline="0">
                <a:solidFill>
                  <a:schemeClr val="accent2"/>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10" name="Picture 9">
            <a:hlinkClick r:id="rId2" action="ppaction://hlinkpres?slideindex=1&amp;slidetitle="/>
            <a:extLst>
              <a:ext uri="{FF2B5EF4-FFF2-40B4-BE49-F238E27FC236}">
                <a16:creationId xmlns:a16="http://schemas.microsoft.com/office/drawing/2014/main" id="{E0CCFD17-E0EA-4285-B25C-98475AA8A1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1" name="Picture 10">
            <a:hlinkClick r:id="rId4" action="ppaction://hlinkpres?slideindex=1&amp;slidetitle="/>
            <a:extLst>
              <a:ext uri="{FF2B5EF4-FFF2-40B4-BE49-F238E27FC236}">
                <a16:creationId xmlns:a16="http://schemas.microsoft.com/office/drawing/2014/main" id="{75453C0E-3F94-4351-B73E-6515D4C31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12" name="Text Placeholder 10">
            <a:extLst>
              <a:ext uri="{FF2B5EF4-FFF2-40B4-BE49-F238E27FC236}">
                <a16:creationId xmlns:a16="http://schemas.microsoft.com/office/drawing/2014/main" id="{6C6C8287-0E92-49B2-B708-C618361568AC}"/>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1"/>
                </a:solidFill>
              </a:defRPr>
            </a:lvl1pPr>
          </a:lstStyle>
          <a:p>
            <a:pPr lvl="0"/>
            <a:r>
              <a:rPr lang="en-US" dirty="0"/>
              <a:t>Edit Master text styles</a:t>
            </a:r>
          </a:p>
        </p:txBody>
      </p:sp>
      <p:grpSp>
        <p:nvGrpSpPr>
          <p:cNvPr id="13" name="Group 12">
            <a:extLst>
              <a:ext uri="{FF2B5EF4-FFF2-40B4-BE49-F238E27FC236}">
                <a16:creationId xmlns:a16="http://schemas.microsoft.com/office/drawing/2014/main" id="{9D535EFF-B432-49D4-98F5-5C97516625B5}"/>
              </a:ext>
            </a:extLst>
          </p:cNvPr>
          <p:cNvGrpSpPr/>
          <p:nvPr userDrawn="1"/>
        </p:nvGrpSpPr>
        <p:grpSpPr>
          <a:xfrm>
            <a:off x="7840722" y="226237"/>
            <a:ext cx="3691468" cy="374904"/>
            <a:chOff x="6627606" y="226237"/>
            <a:chExt cx="3691468" cy="374904"/>
          </a:xfrm>
        </p:grpSpPr>
        <p:sp>
          <p:nvSpPr>
            <p:cNvPr id="14" name="Oval 13">
              <a:extLst>
                <a:ext uri="{FF2B5EF4-FFF2-40B4-BE49-F238E27FC236}">
                  <a16:creationId xmlns:a16="http://schemas.microsoft.com/office/drawing/2014/main" id="{75B53241-D8BD-4646-BF6B-53D0A7759F54}"/>
                </a:ext>
              </a:extLst>
            </p:cNvPr>
            <p:cNvSpPr/>
            <p:nvPr userDrawn="1"/>
          </p:nvSpPr>
          <p:spPr>
            <a:xfrm>
              <a:off x="851921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A065204-BAA0-4E39-A75A-6AFC28E1BB21}"/>
                </a:ext>
              </a:extLst>
            </p:cNvPr>
            <p:cNvSpPr/>
            <p:nvPr userDrawn="1"/>
          </p:nvSpPr>
          <p:spPr>
            <a:xfrm>
              <a:off x="898503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08A891BB-9827-43F0-A961-EFAD82ED913F}"/>
                </a:ext>
              </a:extLst>
            </p:cNvPr>
            <p:cNvSpPr/>
            <p:nvPr userDrawn="1"/>
          </p:nvSpPr>
          <p:spPr>
            <a:xfrm>
              <a:off x="946926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42B36D2F-0336-4DCB-A640-7023238DA342}"/>
                </a:ext>
              </a:extLst>
            </p:cNvPr>
            <p:cNvSpPr/>
            <p:nvPr userDrawn="1"/>
          </p:nvSpPr>
          <p:spPr>
            <a:xfrm>
              <a:off x="990219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05F96DE-767D-47B0-A0A1-BF3EBCFCD1DC}"/>
                </a:ext>
              </a:extLst>
            </p:cNvPr>
            <p:cNvSpPr/>
            <p:nvPr userDrawn="1"/>
          </p:nvSpPr>
          <p:spPr>
            <a:xfrm>
              <a:off x="662760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FBDC920-DAF6-4C89-A949-CD7D164463E5}"/>
                </a:ext>
              </a:extLst>
            </p:cNvPr>
            <p:cNvSpPr/>
            <p:nvPr userDrawn="1"/>
          </p:nvSpPr>
          <p:spPr>
            <a:xfrm>
              <a:off x="709342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92E34C9-C2D1-4E5E-BB26-0A1A028A0E87}"/>
                </a:ext>
              </a:extLst>
            </p:cNvPr>
            <p:cNvSpPr/>
            <p:nvPr userDrawn="1"/>
          </p:nvSpPr>
          <p:spPr>
            <a:xfrm>
              <a:off x="757765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38118DBE-9878-47D9-A36A-AC8FADB8000E}"/>
                </a:ext>
              </a:extLst>
            </p:cNvPr>
            <p:cNvSpPr/>
            <p:nvPr userDrawn="1"/>
          </p:nvSpPr>
          <p:spPr>
            <a:xfrm>
              <a:off x="801058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67374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Sidebar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A10803-2792-443E-A760-871998FB52DE}"/>
              </a:ext>
            </a:extLst>
          </p:cNvPr>
          <p:cNvSpPr/>
          <p:nvPr userDrawn="1"/>
        </p:nvSpPr>
        <p:spPr bwMode="hidden">
          <a:xfrm>
            <a:off x="487680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1" y="2651760"/>
            <a:ext cx="3657600" cy="1828800"/>
          </a:xfrm>
        </p:spPr>
        <p:txBody>
          <a:bodyPr anchor="b"/>
          <a:lstStyle>
            <a:lvl1pPr>
              <a:defRPr sz="4000">
                <a:solidFill>
                  <a:schemeClr val="tx2"/>
                </a:solidFill>
                <a:effectLst/>
              </a:defRPr>
            </a:lvl1pPr>
          </a:lstStyle>
          <a:p>
            <a:r>
              <a:rPr lang="en-US" dirty="0"/>
              <a:t>Click to edit Master title style</a:t>
            </a:r>
          </a:p>
        </p:txBody>
      </p:sp>
      <p:sp>
        <p:nvSpPr>
          <p:cNvPr id="3" name="Content Placeholder 2"/>
          <p:cNvSpPr>
            <a:spLocks noGrp="1"/>
          </p:cNvSpPr>
          <p:nvPr>
            <p:ph idx="1"/>
          </p:nvPr>
        </p:nvSpPr>
        <p:spPr>
          <a:xfrm>
            <a:off x="5494020" y="855823"/>
            <a:ext cx="6080760" cy="2517530"/>
          </a:xfrm>
        </p:spPr>
        <p:txBody>
          <a:bodyPr>
            <a:noAutofit/>
          </a:bodyPr>
          <a:lstStyle>
            <a:lvl1pPr>
              <a:defRPr lang="en-US" dirty="0">
                <a:solidFill>
                  <a:schemeClr val="bg2"/>
                </a:solidFill>
              </a:defRPr>
            </a:lvl1pPr>
            <a:lvl2pPr>
              <a:defRPr lang="en-US" dirty="0">
                <a:solidFill>
                  <a:schemeClr val="bg2"/>
                </a:solidFill>
              </a:defRPr>
            </a:lvl2pPr>
            <a:lvl3pPr>
              <a:defRPr lang="en-US" dirty="0">
                <a:solidFill>
                  <a:schemeClr val="bg2"/>
                </a:solidFill>
              </a:defRPr>
            </a:lvl3pPr>
            <a:lvl4pPr>
              <a:defRPr lang="en-US" dirty="0">
                <a:solidFill>
                  <a:schemeClr val="bg2"/>
                </a:solidFill>
              </a:defRPr>
            </a:lvl4pPr>
            <a:lvl5pPr>
              <a:defRPr lang="en-US" dirty="0">
                <a:solidFill>
                  <a:schemeClr val="bg2"/>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4617720"/>
            <a:ext cx="3657600" cy="1554480"/>
          </a:xfrm>
        </p:spPr>
        <p:txBody>
          <a:bodyPr>
            <a:noAutofit/>
          </a:bodyPr>
          <a:lstStyle>
            <a:lvl1pPr marL="0" indent="0">
              <a:lnSpc>
                <a:spcPct val="90000"/>
              </a:lnSpc>
              <a:spcBef>
                <a:spcPts val="1200"/>
              </a:spcBef>
              <a:buNone/>
              <a:defRPr sz="1800" cap="all" baseline="0">
                <a:solidFill>
                  <a:schemeClr val="accent2"/>
                </a:solidFill>
                <a:effectLst/>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10" name="Picture 9">
            <a:hlinkClick r:id="rId2" action="ppaction://hlinkpres?slideindex=1&amp;slidetitle="/>
            <a:extLst>
              <a:ext uri="{FF2B5EF4-FFF2-40B4-BE49-F238E27FC236}">
                <a16:creationId xmlns:a16="http://schemas.microsoft.com/office/drawing/2014/main" id="{E0CCFD17-E0EA-4285-B25C-98475AA8A1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1" name="Picture 10">
            <a:hlinkClick r:id="rId4" action="ppaction://hlinkpres?slideindex=1&amp;slidetitle="/>
            <a:extLst>
              <a:ext uri="{FF2B5EF4-FFF2-40B4-BE49-F238E27FC236}">
                <a16:creationId xmlns:a16="http://schemas.microsoft.com/office/drawing/2014/main" id="{75453C0E-3F94-4351-B73E-6515D4C31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6" name="Text Placeholder 5">
            <a:extLst>
              <a:ext uri="{FF2B5EF4-FFF2-40B4-BE49-F238E27FC236}">
                <a16:creationId xmlns:a16="http://schemas.microsoft.com/office/drawing/2014/main" id="{71B19717-68C3-44BA-9984-B2E92F4E2382}"/>
              </a:ext>
            </a:extLst>
          </p:cNvPr>
          <p:cNvSpPr>
            <a:spLocks noGrp="1"/>
          </p:cNvSpPr>
          <p:nvPr>
            <p:ph type="body" sz="quarter" idx="15"/>
          </p:nvPr>
        </p:nvSpPr>
        <p:spPr>
          <a:xfrm>
            <a:off x="5494338" y="3297238"/>
            <a:ext cx="6088062" cy="287496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AD5E08F4-9576-4E6C-BC34-7221B6AB2783}"/>
              </a:ext>
            </a:extLst>
          </p:cNvPr>
          <p:cNvSpPr>
            <a:spLocks noGrp="1"/>
          </p:cNvSpPr>
          <p:nvPr>
            <p:ph type="body" sz="quarter" idx="16"/>
          </p:nvPr>
        </p:nvSpPr>
        <p:spPr>
          <a:xfrm>
            <a:off x="6851098" y="5782750"/>
            <a:ext cx="5120916" cy="914400"/>
          </a:xfrm>
        </p:spPr>
        <p:txBody>
          <a:bodyPr anchor="b" anchorCtr="0">
            <a:noAutofit/>
          </a:bodyPr>
          <a:lstStyle>
            <a:lvl1pPr marL="0" indent="0" algn="r">
              <a:buNone/>
              <a:defRPr b="1">
                <a:solidFill>
                  <a:schemeClr val="accent1"/>
                </a:solidFill>
              </a:defRPr>
            </a:lvl1pPr>
          </a:lstStyle>
          <a:p>
            <a:pPr lvl="0"/>
            <a:r>
              <a:rPr lang="en-US" dirty="0"/>
              <a:t>Edit Master text styles</a:t>
            </a:r>
          </a:p>
        </p:txBody>
      </p:sp>
      <p:grpSp>
        <p:nvGrpSpPr>
          <p:cNvPr id="14" name="Group 13">
            <a:extLst>
              <a:ext uri="{FF2B5EF4-FFF2-40B4-BE49-F238E27FC236}">
                <a16:creationId xmlns:a16="http://schemas.microsoft.com/office/drawing/2014/main" id="{AE5CC858-AEDD-4586-B07A-1CD1E56820F7}"/>
              </a:ext>
            </a:extLst>
          </p:cNvPr>
          <p:cNvGrpSpPr/>
          <p:nvPr userDrawn="1"/>
        </p:nvGrpSpPr>
        <p:grpSpPr>
          <a:xfrm>
            <a:off x="7840722" y="226237"/>
            <a:ext cx="3691468" cy="374904"/>
            <a:chOff x="6627606" y="226237"/>
            <a:chExt cx="3691468" cy="374904"/>
          </a:xfrm>
        </p:grpSpPr>
        <p:sp>
          <p:nvSpPr>
            <p:cNvPr id="15" name="Oval 14">
              <a:extLst>
                <a:ext uri="{FF2B5EF4-FFF2-40B4-BE49-F238E27FC236}">
                  <a16:creationId xmlns:a16="http://schemas.microsoft.com/office/drawing/2014/main" id="{8344C6E5-0CDD-4571-AC14-757A08162F77}"/>
                </a:ext>
              </a:extLst>
            </p:cNvPr>
            <p:cNvSpPr/>
            <p:nvPr userDrawn="1"/>
          </p:nvSpPr>
          <p:spPr>
            <a:xfrm>
              <a:off x="851921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BDA7E6D-1006-4FCC-B2A6-4F2BD9A8C91C}"/>
                </a:ext>
              </a:extLst>
            </p:cNvPr>
            <p:cNvSpPr/>
            <p:nvPr userDrawn="1"/>
          </p:nvSpPr>
          <p:spPr>
            <a:xfrm>
              <a:off x="898503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237C6B74-4163-4934-817F-5E4B930284E2}"/>
                </a:ext>
              </a:extLst>
            </p:cNvPr>
            <p:cNvSpPr/>
            <p:nvPr userDrawn="1"/>
          </p:nvSpPr>
          <p:spPr>
            <a:xfrm>
              <a:off x="946926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70F072D8-2934-4991-8F2A-6E960298136B}"/>
                </a:ext>
              </a:extLst>
            </p:cNvPr>
            <p:cNvSpPr/>
            <p:nvPr userDrawn="1"/>
          </p:nvSpPr>
          <p:spPr>
            <a:xfrm>
              <a:off x="990219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9365187-2FFD-4E15-9B40-04A47F6036C4}"/>
                </a:ext>
              </a:extLst>
            </p:cNvPr>
            <p:cNvSpPr/>
            <p:nvPr userDrawn="1"/>
          </p:nvSpPr>
          <p:spPr>
            <a:xfrm>
              <a:off x="662760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827076C-34C6-43C8-A340-F6013E0A54DE}"/>
                </a:ext>
              </a:extLst>
            </p:cNvPr>
            <p:cNvSpPr/>
            <p:nvPr userDrawn="1"/>
          </p:nvSpPr>
          <p:spPr>
            <a:xfrm>
              <a:off x="709342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AB69038F-031C-4F0D-B9EB-35B9E3070D92}"/>
                </a:ext>
              </a:extLst>
            </p:cNvPr>
            <p:cNvSpPr/>
            <p:nvPr userDrawn="1"/>
          </p:nvSpPr>
          <p:spPr>
            <a:xfrm>
              <a:off x="757765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2BF2CA7-0B1D-46E5-8DB4-A6EBECC1EF88}"/>
                </a:ext>
              </a:extLst>
            </p:cNvPr>
            <p:cNvSpPr/>
            <p:nvPr userDrawn="1"/>
          </p:nvSpPr>
          <p:spPr>
            <a:xfrm>
              <a:off x="801058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785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Sidebar2">
    <p:spTree>
      <p:nvGrpSpPr>
        <p:cNvPr id="1" name=""/>
        <p:cNvGrpSpPr/>
        <p:nvPr/>
      </p:nvGrpSpPr>
      <p:grpSpPr>
        <a:xfrm>
          <a:off x="0" y="0"/>
          <a:ext cx="0" cy="0"/>
          <a:chOff x="0" y="0"/>
          <a:chExt cx="0" cy="0"/>
        </a:xfrm>
      </p:grpSpPr>
      <p:pic>
        <p:nvPicPr>
          <p:cNvPr id="12" name="Picture 11" descr="A picture containing outdoor object&#10;&#10;Description automatically generated">
            <a:extLst>
              <a:ext uri="{FF2B5EF4-FFF2-40B4-BE49-F238E27FC236}">
                <a16:creationId xmlns:a16="http://schemas.microsoft.com/office/drawing/2014/main" id="{791652D0-4B6E-4691-BC84-B152979635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532" b="12854"/>
          <a:stretch/>
        </p:blipFill>
        <p:spPr>
          <a:xfrm>
            <a:off x="3036383" y="0"/>
            <a:ext cx="9464195" cy="6858000"/>
          </a:xfrm>
          <a:prstGeom prst="rect">
            <a:avLst/>
          </a:prstGeom>
        </p:spPr>
      </p:pic>
      <p:sp>
        <p:nvSpPr>
          <p:cNvPr id="11" name="Rectangle 10">
            <a:extLst>
              <a:ext uri="{FF2B5EF4-FFF2-40B4-BE49-F238E27FC236}">
                <a16:creationId xmlns:a16="http://schemas.microsoft.com/office/drawing/2014/main" id="{21176131-383F-44C2-9E1A-D97DA2D731C9}"/>
              </a:ext>
            </a:extLst>
          </p:cNvPr>
          <p:cNvSpPr/>
          <p:nvPr userDrawn="1"/>
        </p:nvSpPr>
        <p:spPr bwMode="hidden">
          <a:xfrm>
            <a:off x="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3282" y="520811"/>
            <a:ext cx="4953000" cy="1828800"/>
          </a:xfrm>
        </p:spPr>
        <p:txBody>
          <a:bodyPr anchor="b"/>
          <a:lstStyle>
            <a:lvl1pPr>
              <a:defRPr sz="4400">
                <a:solidFill>
                  <a:schemeClr val="bg2"/>
                </a:solidFill>
                <a:effectLst/>
              </a:defRPr>
            </a:lvl1pPr>
          </a:lstStyle>
          <a:p>
            <a:r>
              <a:rPr lang="en-US" dirty="0"/>
              <a:t>Click to edit Master title style</a:t>
            </a:r>
          </a:p>
        </p:txBody>
      </p:sp>
      <p:sp>
        <p:nvSpPr>
          <p:cNvPr id="4" name="Text Placeholder 3"/>
          <p:cNvSpPr>
            <a:spLocks noGrp="1"/>
          </p:cNvSpPr>
          <p:nvPr>
            <p:ph type="body" sz="half" idx="2"/>
          </p:nvPr>
        </p:nvSpPr>
        <p:spPr>
          <a:xfrm>
            <a:off x="453281" y="2486771"/>
            <a:ext cx="4953000" cy="1554480"/>
          </a:xfrm>
        </p:spPr>
        <p:txBody>
          <a:bodyPr>
            <a:noAutofit/>
          </a:bodyPr>
          <a:lstStyle>
            <a:lvl1pPr marL="0" indent="0">
              <a:lnSpc>
                <a:spcPct val="90000"/>
              </a:lnSpc>
              <a:spcBef>
                <a:spcPts val="1200"/>
              </a:spcBef>
              <a:buNone/>
              <a:defRPr sz="1800" cap="all" baseline="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Content Placeholder 5"/>
          <p:cNvSpPr>
            <a:spLocks noGrp="1"/>
          </p:cNvSpPr>
          <p:nvPr>
            <p:ph sz="quarter" idx="13"/>
          </p:nvPr>
        </p:nvSpPr>
        <p:spPr>
          <a:xfrm>
            <a:off x="453281" y="5019472"/>
            <a:ext cx="4953000" cy="1439693"/>
          </a:xfrm>
        </p:spPr>
        <p:txBody>
          <a:bodyPr anchor="b" anchorCtr="0">
            <a:noAutofit/>
          </a:bodyPr>
          <a:lstStyle>
            <a:lvl1pPr marL="0" indent="0" algn="l">
              <a:buFontTx/>
              <a:buNone/>
              <a:defRPr sz="2400">
                <a:solidFill>
                  <a:schemeClr val="accent5"/>
                </a:solidFill>
              </a:defRPr>
            </a:lvl1pPr>
            <a:lvl2pPr marL="274320" indent="0" algn="r">
              <a:buFontTx/>
              <a:buNone/>
              <a:defRPr/>
            </a:lvl2pPr>
            <a:lvl3pPr marL="548640" indent="0" algn="r">
              <a:buFontTx/>
              <a:buNone/>
              <a:defRPr/>
            </a:lvl3pPr>
            <a:lvl4pPr marL="822960" indent="0" algn="r">
              <a:buFontTx/>
              <a:buNone/>
              <a:defRPr/>
            </a:lvl4pPr>
            <a:lvl5pPr marL="1051560" indent="0" algn="r">
              <a:buFontTx/>
              <a:buNone/>
              <a:defRPr/>
            </a:lvl5pPr>
          </a:lstStyle>
          <a:p>
            <a:pPr lvl="0"/>
            <a:r>
              <a:rPr lang="en-US" dirty="0"/>
              <a:t>Edit Master text styles</a:t>
            </a:r>
          </a:p>
        </p:txBody>
      </p:sp>
      <p:pic>
        <p:nvPicPr>
          <p:cNvPr id="7" name="Picture 6">
            <a:hlinkClick r:id="rId3" action="ppaction://hlinkpres?slideindex=1&amp;slidetitle="/>
            <a:extLst>
              <a:ext uri="{FF2B5EF4-FFF2-40B4-BE49-F238E27FC236}">
                <a16:creationId xmlns:a16="http://schemas.microsoft.com/office/drawing/2014/main" id="{AD16DCF4-E43F-4A8B-AE30-D1C57CB874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9" name="Picture 8">
            <a:hlinkClick r:id="rId5" action="ppaction://hlinkpres?slideindex=1&amp;slidetitle="/>
            <a:extLst>
              <a:ext uri="{FF2B5EF4-FFF2-40B4-BE49-F238E27FC236}">
                <a16:creationId xmlns:a16="http://schemas.microsoft.com/office/drawing/2014/main" id="{1FC3063B-376E-4C30-8FD2-24F034C812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13" name="Slide Number Placeholder 5">
            <a:extLst>
              <a:ext uri="{FF2B5EF4-FFF2-40B4-BE49-F238E27FC236}">
                <a16:creationId xmlns:a16="http://schemas.microsoft.com/office/drawing/2014/main" id="{63442467-195B-49C9-B534-4FFDD6CB46E3}"/>
              </a:ext>
            </a:extLst>
          </p:cNvPr>
          <p:cNvSpPr txBox="1">
            <a:spLocks/>
          </p:cNvSpPr>
          <p:nvPr userDrawn="1"/>
        </p:nvSpPr>
        <p:spPr>
          <a:xfrm>
            <a:off x="11499959" y="252843"/>
            <a:ext cx="685800" cy="274022"/>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24857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3FD61B-FD3D-4DE7-8628-E74C92B841C5}"/>
              </a:ext>
            </a:extLst>
          </p:cNvPr>
          <p:cNvSpPr/>
          <p:nvPr userDrawn="1"/>
        </p:nvSpPr>
        <p:spPr>
          <a:xfrm>
            <a:off x="0" y="-1"/>
            <a:ext cx="12188952" cy="7850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AA2E8A90-7A96-444B-AB55-06E2720C77C6}"/>
              </a:ext>
            </a:extLst>
          </p:cNvPr>
          <p:cNvGrpSpPr/>
          <p:nvPr userDrawn="1"/>
        </p:nvGrpSpPr>
        <p:grpSpPr>
          <a:xfrm>
            <a:off x="7840722" y="226237"/>
            <a:ext cx="3691468" cy="374904"/>
            <a:chOff x="6627606" y="226237"/>
            <a:chExt cx="3691468" cy="374904"/>
          </a:xfrm>
        </p:grpSpPr>
        <p:sp>
          <p:nvSpPr>
            <p:cNvPr id="10" name="Oval 9">
              <a:extLst>
                <a:ext uri="{FF2B5EF4-FFF2-40B4-BE49-F238E27FC236}">
                  <a16:creationId xmlns:a16="http://schemas.microsoft.com/office/drawing/2014/main" id="{9E999802-5AAC-4120-8FE4-AA331B788B6D}"/>
                </a:ext>
              </a:extLst>
            </p:cNvPr>
            <p:cNvSpPr/>
            <p:nvPr userDrawn="1"/>
          </p:nvSpPr>
          <p:spPr>
            <a:xfrm>
              <a:off x="851921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33B0B25-9634-46CC-A28C-86B293E616DB}"/>
                </a:ext>
              </a:extLst>
            </p:cNvPr>
            <p:cNvSpPr/>
            <p:nvPr userDrawn="1"/>
          </p:nvSpPr>
          <p:spPr>
            <a:xfrm>
              <a:off x="898503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2DE2A2DA-D1B1-448A-BAF9-AF3BA2BAB91D}"/>
                </a:ext>
              </a:extLst>
            </p:cNvPr>
            <p:cNvSpPr/>
            <p:nvPr userDrawn="1"/>
          </p:nvSpPr>
          <p:spPr>
            <a:xfrm>
              <a:off x="946926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A0122E0E-AC6A-4098-A468-197228F58093}"/>
                </a:ext>
              </a:extLst>
            </p:cNvPr>
            <p:cNvSpPr/>
            <p:nvPr userDrawn="1"/>
          </p:nvSpPr>
          <p:spPr>
            <a:xfrm>
              <a:off x="990219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2295E1B-14B7-4732-B60D-D93BBA89562B}"/>
                </a:ext>
              </a:extLst>
            </p:cNvPr>
            <p:cNvSpPr/>
            <p:nvPr userDrawn="1"/>
          </p:nvSpPr>
          <p:spPr>
            <a:xfrm>
              <a:off x="662760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7A3C82C-40B4-4143-B2E7-EBA1D7EB9636}"/>
                </a:ext>
              </a:extLst>
            </p:cNvPr>
            <p:cNvSpPr/>
            <p:nvPr userDrawn="1"/>
          </p:nvSpPr>
          <p:spPr>
            <a:xfrm>
              <a:off x="709342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CCFCA9B0-8207-4084-9224-E44904F0E328}"/>
                </a:ext>
              </a:extLst>
            </p:cNvPr>
            <p:cNvSpPr/>
            <p:nvPr userDrawn="1"/>
          </p:nvSpPr>
          <p:spPr>
            <a:xfrm>
              <a:off x="757765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24AFA8CE-55D8-478D-8DB6-A6721991D134}"/>
                </a:ext>
              </a:extLst>
            </p:cNvPr>
            <p:cNvSpPr/>
            <p:nvPr userDrawn="1"/>
          </p:nvSpPr>
          <p:spPr>
            <a:xfrm>
              <a:off x="801058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3" name="Picture 2">
            <a:hlinkClick r:id="rId2" action="ppaction://hlinkpres?slideindex=1&amp;slidetitle="/>
            <a:extLst>
              <a:ext uri="{FF2B5EF4-FFF2-40B4-BE49-F238E27FC236}">
                <a16:creationId xmlns:a16="http://schemas.microsoft.com/office/drawing/2014/main" id="{F4E3A3A8-D674-4FEA-80D8-0D394E0560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5" name="Picture 4">
            <a:hlinkClick r:id="rId4" action="ppaction://hlinkpres?slideindex=1&amp;slidetitle="/>
            <a:extLst>
              <a:ext uri="{FF2B5EF4-FFF2-40B4-BE49-F238E27FC236}">
                <a16:creationId xmlns:a16="http://schemas.microsoft.com/office/drawing/2014/main" id="{34860919-C718-4B8C-B6B4-ABE216BA3D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6" name="Slide Number Placeholder 5">
            <a:extLst>
              <a:ext uri="{FF2B5EF4-FFF2-40B4-BE49-F238E27FC236}">
                <a16:creationId xmlns:a16="http://schemas.microsoft.com/office/drawing/2014/main" id="{AA5959B5-75B5-4602-ADEB-3556E1762CBF}"/>
              </a:ext>
            </a:extLst>
          </p:cNvPr>
          <p:cNvSpPr>
            <a:spLocks noGrp="1"/>
          </p:cNvSpPr>
          <p:nvPr>
            <p:ph type="sldNum" sz="quarter" idx="12"/>
          </p:nvPr>
        </p:nvSpPr>
        <p:spPr>
          <a:xfrm>
            <a:off x="11499959" y="252843"/>
            <a:ext cx="685800" cy="274022"/>
          </a:xfrm>
        </p:spPr>
        <p:txBody>
          <a:bodyPr/>
          <a:lstStyle>
            <a:lvl1pPr>
              <a:defRPr>
                <a:solidFill>
                  <a:schemeClr val="bg1"/>
                </a:solidFill>
              </a:defRPr>
            </a:lvl1pPr>
          </a:lstStyle>
          <a:p>
            <a:fld id="{E31375A4-56A4-47D6-9801-1991572033F7}" type="slidenum">
              <a:rPr lang="en-US" smtClean="0"/>
              <a:pPr/>
              <a:t>‹#›</a:t>
            </a:fld>
            <a:endParaRPr lang="en-US" dirty="0"/>
          </a:p>
        </p:txBody>
      </p:sp>
      <p:sp>
        <p:nvSpPr>
          <p:cNvPr id="2" name="Title 1">
            <a:extLst>
              <a:ext uri="{FF2B5EF4-FFF2-40B4-BE49-F238E27FC236}">
                <a16:creationId xmlns:a16="http://schemas.microsoft.com/office/drawing/2014/main" id="{F01F29AD-8414-4283-852A-C9FA392DF70B}"/>
              </a:ext>
            </a:extLst>
          </p:cNvPr>
          <p:cNvSpPr>
            <a:spLocks noGrp="1"/>
          </p:cNvSpPr>
          <p:nvPr>
            <p:ph type="title"/>
          </p:nvPr>
        </p:nvSpPr>
        <p:spPr>
          <a:xfrm>
            <a:off x="247684" y="155948"/>
            <a:ext cx="10167026" cy="529836"/>
          </a:xfrm>
        </p:spPr>
        <p:txBody>
          <a:bodyPr/>
          <a:lstStyle>
            <a:lvl1pPr>
              <a:defRPr sz="2400"/>
            </a:lvl1pPr>
          </a:lstStyle>
          <a:p>
            <a:r>
              <a:rPr lang="en-US"/>
              <a:t>Click to edit Master title style</a:t>
            </a:r>
          </a:p>
        </p:txBody>
      </p:sp>
    </p:spTree>
    <p:extLst>
      <p:ext uri="{BB962C8B-B14F-4D97-AF65-F5344CB8AC3E}">
        <p14:creationId xmlns:p14="http://schemas.microsoft.com/office/powerpoint/2010/main" val="2146817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tx1"/>
        </a:solidFill>
        <a:effectLst/>
      </p:bgPr>
    </p:bg>
    <p:spTree>
      <p:nvGrpSpPr>
        <p:cNvPr id="1" name=""/>
        <p:cNvGrpSpPr/>
        <p:nvPr/>
      </p:nvGrpSpPr>
      <p:grpSpPr>
        <a:xfrm>
          <a:off x="0" y="0"/>
          <a:ext cx="0" cy="0"/>
          <a:chOff x="0" y="0"/>
          <a:chExt cx="0" cy="0"/>
        </a:xfrm>
      </p:grpSpPr>
      <p:pic>
        <p:nvPicPr>
          <p:cNvPr id="3" name="Picture 2">
            <a:hlinkClick r:id="rId2" action="ppaction://hlinkpres?slideindex=1&amp;slidetitle="/>
            <a:extLst>
              <a:ext uri="{FF2B5EF4-FFF2-40B4-BE49-F238E27FC236}">
                <a16:creationId xmlns:a16="http://schemas.microsoft.com/office/drawing/2014/main" id="{F4E3A3A8-D674-4FEA-80D8-0D394E0560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5" name="Picture 4">
            <a:hlinkClick r:id="rId4" action="ppaction://hlinkpres?slideindex=1&amp;slidetitle="/>
            <a:extLst>
              <a:ext uri="{FF2B5EF4-FFF2-40B4-BE49-F238E27FC236}">
                <a16:creationId xmlns:a16="http://schemas.microsoft.com/office/drawing/2014/main" id="{34860919-C718-4B8C-B6B4-ABE216BA3D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6" name="Slide Number Placeholder 5">
            <a:extLst>
              <a:ext uri="{FF2B5EF4-FFF2-40B4-BE49-F238E27FC236}">
                <a16:creationId xmlns:a16="http://schemas.microsoft.com/office/drawing/2014/main" id="{AA5959B5-75B5-4602-ADEB-3556E1762CBF}"/>
              </a:ext>
            </a:extLst>
          </p:cNvPr>
          <p:cNvSpPr>
            <a:spLocks noGrp="1"/>
          </p:cNvSpPr>
          <p:nvPr>
            <p:ph type="sldNum" sz="quarter" idx="12"/>
          </p:nvPr>
        </p:nvSpPr>
        <p:spPr>
          <a:xfrm>
            <a:off x="11499959" y="252843"/>
            <a:ext cx="685800" cy="274022"/>
          </a:xfrm>
        </p:spPr>
        <p:txBody>
          <a:bodyPr/>
          <a:lstStyle>
            <a:lvl1pPr>
              <a:defRPr>
                <a:solidFill>
                  <a:schemeClr val="accent5"/>
                </a:solidFill>
              </a:defRPr>
            </a:lvl1pPr>
          </a:lstStyle>
          <a:p>
            <a:fld id="{E31375A4-56A4-47D6-9801-1991572033F7}" type="slidenum">
              <a:rPr lang="en-US" smtClean="0"/>
              <a:pPr/>
              <a:t>‹#›</a:t>
            </a:fld>
            <a:endParaRPr lang="en-US" dirty="0"/>
          </a:p>
        </p:txBody>
      </p:sp>
      <p:sp>
        <p:nvSpPr>
          <p:cNvPr id="2" name="Title 1">
            <a:extLst>
              <a:ext uri="{FF2B5EF4-FFF2-40B4-BE49-F238E27FC236}">
                <a16:creationId xmlns:a16="http://schemas.microsoft.com/office/drawing/2014/main" id="{5393A3E5-312A-4B34-A11C-2813F1989B37}"/>
              </a:ext>
            </a:extLst>
          </p:cNvPr>
          <p:cNvSpPr>
            <a:spLocks noGrp="1"/>
          </p:cNvSpPr>
          <p:nvPr>
            <p:ph type="title"/>
          </p:nvPr>
        </p:nvSpPr>
        <p:spPr>
          <a:xfrm>
            <a:off x="729574" y="70884"/>
            <a:ext cx="10167026" cy="646089"/>
          </a:xfrm>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1667397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NewClients">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outdoor object&#10;&#10;Description automatically generated">
            <a:extLst>
              <a:ext uri="{FF2B5EF4-FFF2-40B4-BE49-F238E27FC236}">
                <a16:creationId xmlns:a16="http://schemas.microsoft.com/office/drawing/2014/main" id="{D1F12FA9-598F-4012-AF9E-05F74526A8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420" b="14872"/>
          <a:stretch/>
        </p:blipFill>
        <p:spPr>
          <a:xfrm>
            <a:off x="1470084" y="0"/>
            <a:ext cx="9464195" cy="6866755"/>
          </a:xfrm>
          <a:prstGeom prst="rect">
            <a:avLst/>
          </a:prstGeom>
        </p:spPr>
      </p:pic>
      <p:sp>
        <p:nvSpPr>
          <p:cNvPr id="12" name="Rectangle 11">
            <a:extLst>
              <a:ext uri="{FF2B5EF4-FFF2-40B4-BE49-F238E27FC236}">
                <a16:creationId xmlns:a16="http://schemas.microsoft.com/office/drawing/2014/main" id="{3F9DE351-0974-4843-BD49-E7C612F66352}"/>
              </a:ext>
            </a:extLst>
          </p:cNvPr>
          <p:cNvSpPr/>
          <p:nvPr userDrawn="1"/>
        </p:nvSpPr>
        <p:spPr bwMode="hidden">
          <a:xfrm>
            <a:off x="-1" y="202237"/>
            <a:ext cx="12185759" cy="64591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bwMode="hidden">
          <a:xfrm>
            <a:off x="212365" y="1027242"/>
            <a:ext cx="3671220" cy="58395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2365" y="190662"/>
            <a:ext cx="11979634" cy="645917"/>
          </a:xfrm>
        </p:spPr>
        <p:txBody>
          <a:bodyPr anchor="b"/>
          <a:lstStyle>
            <a:lvl1pPr algn="ctr">
              <a:defRPr sz="3600">
                <a:solidFill>
                  <a:schemeClr val="tx2"/>
                </a:solidFill>
                <a:effectLst/>
              </a:defRPr>
            </a:lvl1pPr>
          </a:lstStyle>
          <a:p>
            <a:r>
              <a:rPr lang="en-US" dirty="0"/>
              <a:t>Click to edit Master title style</a:t>
            </a:r>
          </a:p>
        </p:txBody>
      </p:sp>
      <p:sp>
        <p:nvSpPr>
          <p:cNvPr id="20" name="Rectangle 19"/>
          <p:cNvSpPr/>
          <p:nvPr userDrawn="1"/>
        </p:nvSpPr>
        <p:spPr bwMode="hidden">
          <a:xfrm>
            <a:off x="4207895" y="1027242"/>
            <a:ext cx="3671220" cy="58395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bwMode="hidden">
          <a:xfrm>
            <a:off x="8203426" y="1027242"/>
            <a:ext cx="3671220" cy="58395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p:cNvSpPr>
            <a:spLocks noGrp="1"/>
          </p:cNvSpPr>
          <p:nvPr>
            <p:ph type="body" sz="quarter" idx="10"/>
          </p:nvPr>
        </p:nvSpPr>
        <p:spPr>
          <a:xfrm>
            <a:off x="493495" y="1199626"/>
            <a:ext cx="3108960" cy="5671073"/>
          </a:xfrm>
        </p:spPr>
        <p:txBody>
          <a:bodyPr/>
          <a:lstStyle>
            <a:lvl1pPr>
              <a:buSzPct val="200000"/>
              <a:defRPr lang="en-US" dirty="0" smtClean="0">
                <a:solidFill>
                  <a:schemeClr val="tx2"/>
                </a:solidFill>
              </a:defRPr>
            </a:lvl1pPr>
            <a:lvl2pPr>
              <a:spcBef>
                <a:spcPts val="600"/>
              </a:spcBef>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1"/>
          </p:nvPr>
        </p:nvSpPr>
        <p:spPr>
          <a:xfrm>
            <a:off x="4489025" y="1199626"/>
            <a:ext cx="3108960" cy="5671073"/>
          </a:xfrm>
        </p:spPr>
        <p:txBody>
          <a:bodyPr/>
          <a:lstStyle>
            <a:lvl1pPr>
              <a:buSzPct val="200000"/>
              <a:defRPr lang="en-US" dirty="0" smtClean="0">
                <a:solidFill>
                  <a:schemeClr val="tx2"/>
                </a:solidFill>
              </a:defRPr>
            </a:lvl1pPr>
            <a:lvl2pPr>
              <a:spcBef>
                <a:spcPts val="600"/>
              </a:spcBef>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2"/>
          </p:nvPr>
        </p:nvSpPr>
        <p:spPr>
          <a:xfrm>
            <a:off x="8484556" y="1199626"/>
            <a:ext cx="3108960" cy="5671073"/>
          </a:xfrm>
        </p:spPr>
        <p:txBody>
          <a:bodyPr/>
          <a:lstStyle>
            <a:lvl1pPr>
              <a:buSzPct val="200000"/>
              <a:defRPr lang="en-US" dirty="0" smtClean="0">
                <a:solidFill>
                  <a:schemeClr val="tx2"/>
                </a:solidFill>
              </a:defRPr>
            </a:lvl1pPr>
            <a:lvl2pPr>
              <a:spcBef>
                <a:spcPts val="600"/>
              </a:spcBef>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D38A7929-2ADF-48CC-8193-BBB4A5BC7006}"/>
              </a:ext>
            </a:extLst>
          </p:cNvPr>
          <p:cNvSpPr>
            <a:spLocks noGrp="1"/>
          </p:cNvSpPr>
          <p:nvPr>
            <p:ph type="sldNum" sz="quarter" idx="13"/>
          </p:nvPr>
        </p:nvSpPr>
        <p:spPr>
          <a:xfrm>
            <a:off x="11499959" y="252843"/>
            <a:ext cx="685800" cy="274022"/>
          </a:xfrm>
        </p:spPr>
        <p:txBody>
          <a:bodyPr/>
          <a:lstStyle>
            <a:lvl1pPr>
              <a:defRPr>
                <a:solidFill>
                  <a:schemeClr val="accent5"/>
                </a:solidFill>
              </a:defRPr>
            </a:lvl1pPr>
          </a:lstStyle>
          <a:p>
            <a:fld id="{E31375A4-56A4-47D6-9801-1991572033F7}" type="slidenum">
              <a:rPr lang="en-US" smtClean="0"/>
              <a:pPr/>
              <a:t>‹#›</a:t>
            </a:fld>
            <a:endParaRPr lang="en-US" dirty="0"/>
          </a:p>
        </p:txBody>
      </p:sp>
      <p:pic>
        <p:nvPicPr>
          <p:cNvPr id="13" name="Picture 12">
            <a:hlinkClick r:id="rId3" action="ppaction://hlinkpres?slideindex=1&amp;slidetitle="/>
            <a:extLst>
              <a:ext uri="{FF2B5EF4-FFF2-40B4-BE49-F238E27FC236}">
                <a16:creationId xmlns:a16="http://schemas.microsoft.com/office/drawing/2014/main" id="{9D0608D8-4540-484F-AC62-9FDDC88625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4" name="Picture 13">
            <a:hlinkClick r:id="rId5" action="ppaction://hlinkpres?slideindex=1&amp;slidetitle="/>
            <a:extLst>
              <a:ext uri="{FF2B5EF4-FFF2-40B4-BE49-F238E27FC236}">
                <a16:creationId xmlns:a16="http://schemas.microsoft.com/office/drawing/2014/main" id="{FB4041F0-879B-4E8F-B58B-DF766C0CA3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2625914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2" name="Picture 1">
            <a:hlinkClick r:id="rId2" action="ppaction://hlinkpres?slideindex=1&amp;slidetitle="/>
            <a:extLst>
              <a:ext uri="{FF2B5EF4-FFF2-40B4-BE49-F238E27FC236}">
                <a16:creationId xmlns:a16="http://schemas.microsoft.com/office/drawing/2014/main" id="{F026F308-E5B2-47C2-9637-C5855DA843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3" name="Picture 2">
            <a:hlinkClick r:id="rId4" action="ppaction://hlinkpres?slideindex=1&amp;slidetitle="/>
            <a:extLst>
              <a:ext uri="{FF2B5EF4-FFF2-40B4-BE49-F238E27FC236}">
                <a16:creationId xmlns:a16="http://schemas.microsoft.com/office/drawing/2014/main" id="{824E732E-8AB8-4952-B771-70D4E92BB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pic>
        <p:nvPicPr>
          <p:cNvPr id="5" name="Picture 4" descr="A picture containing outdoor object&#10;&#10;Description automatically generated">
            <a:extLst>
              <a:ext uri="{FF2B5EF4-FFF2-40B4-BE49-F238E27FC236}">
                <a16:creationId xmlns:a16="http://schemas.microsoft.com/office/drawing/2014/main" id="{0AC71F5D-B772-4248-9CE3-B5A87815741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9282" b="9282"/>
          <a:stretch/>
        </p:blipFill>
        <p:spPr>
          <a:xfrm>
            <a:off x="1818409" y="0"/>
            <a:ext cx="8555182" cy="6858000"/>
          </a:xfrm>
          <a:prstGeom prst="rect">
            <a:avLst/>
          </a:prstGeom>
        </p:spPr>
      </p:pic>
      <p:sp>
        <p:nvSpPr>
          <p:cNvPr id="6" name="Parallelogram 5">
            <a:extLst>
              <a:ext uri="{FF2B5EF4-FFF2-40B4-BE49-F238E27FC236}">
                <a16:creationId xmlns:a16="http://schemas.microsoft.com/office/drawing/2014/main" id="{47C8C2B6-4F14-4741-B557-FE4841D5D538}"/>
              </a:ext>
            </a:extLst>
          </p:cNvPr>
          <p:cNvSpPr/>
          <p:nvPr userDrawn="1"/>
        </p:nvSpPr>
        <p:spPr>
          <a:xfrm rot="9957150">
            <a:off x="-690708" y="1138031"/>
            <a:ext cx="13593505" cy="4018510"/>
          </a:xfrm>
          <a:prstGeom prst="parallelogram">
            <a:avLst/>
          </a:prstGeom>
          <a:solidFill>
            <a:srgbClr val="313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7862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Sidebar2">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outdoor object&#10;&#10;Description automatically generated">
            <a:extLst>
              <a:ext uri="{FF2B5EF4-FFF2-40B4-BE49-F238E27FC236}">
                <a16:creationId xmlns:a16="http://schemas.microsoft.com/office/drawing/2014/main" id="{CBF172F5-B836-4982-B8F6-A2E464FC04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532" b="12855"/>
          <a:stretch/>
        </p:blipFill>
        <p:spPr>
          <a:xfrm>
            <a:off x="3048" y="0"/>
            <a:ext cx="9464195" cy="6858000"/>
          </a:xfrm>
          <a:prstGeom prst="rect">
            <a:avLst/>
          </a:prstGeom>
        </p:spPr>
      </p:pic>
      <p:sp>
        <p:nvSpPr>
          <p:cNvPr id="8" name="Rectangle 7"/>
          <p:cNvSpPr/>
          <p:nvPr userDrawn="1"/>
        </p:nvSpPr>
        <p:spPr bwMode="hidden">
          <a:xfrm>
            <a:off x="487680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39967" y="520811"/>
            <a:ext cx="4953000" cy="1828800"/>
          </a:xfrm>
        </p:spPr>
        <p:txBody>
          <a:bodyPr anchor="b"/>
          <a:lstStyle>
            <a:lvl1pPr>
              <a:defRPr lang="en-US" sz="4400" dirty="0"/>
            </a:lvl1pPr>
          </a:lstStyle>
          <a:p>
            <a:r>
              <a:rPr lang="en-US" dirty="0"/>
              <a:t>Click to edit Master title style</a:t>
            </a:r>
          </a:p>
        </p:txBody>
      </p:sp>
      <p:sp>
        <p:nvSpPr>
          <p:cNvPr id="4" name="Text Placeholder 3"/>
          <p:cNvSpPr>
            <a:spLocks noGrp="1"/>
          </p:cNvSpPr>
          <p:nvPr>
            <p:ph type="body" sz="half" idx="2"/>
          </p:nvPr>
        </p:nvSpPr>
        <p:spPr>
          <a:xfrm>
            <a:off x="5239966" y="2486771"/>
            <a:ext cx="4953000" cy="1554480"/>
          </a:xfrm>
        </p:spPr>
        <p:txBody>
          <a:bodyPr>
            <a:noAutofit/>
          </a:bodyPr>
          <a:lstStyle>
            <a:lvl1pPr marL="0" indent="0">
              <a:lnSpc>
                <a:spcPct val="90000"/>
              </a:lnSpc>
              <a:spcBef>
                <a:spcPts val="1200"/>
              </a:spcBef>
              <a:buNone/>
              <a:defRPr sz="1800" cap="all" baseline="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6" name="Content Placeholder 5"/>
          <p:cNvSpPr>
            <a:spLocks noGrp="1"/>
          </p:cNvSpPr>
          <p:nvPr>
            <p:ph sz="quarter" idx="13"/>
          </p:nvPr>
        </p:nvSpPr>
        <p:spPr>
          <a:xfrm>
            <a:off x="5239966" y="5019472"/>
            <a:ext cx="4953000" cy="1439693"/>
          </a:xfrm>
        </p:spPr>
        <p:txBody>
          <a:bodyPr anchor="b" anchorCtr="0">
            <a:noAutofit/>
          </a:bodyPr>
          <a:lstStyle>
            <a:lvl1pPr marL="0" indent="0" algn="l">
              <a:buFontTx/>
              <a:buNone/>
              <a:defRPr sz="2400">
                <a:solidFill>
                  <a:schemeClr val="accent5"/>
                </a:solidFill>
              </a:defRPr>
            </a:lvl1pPr>
            <a:lvl2pPr marL="274320" indent="0" algn="r">
              <a:buFontTx/>
              <a:buNone/>
              <a:defRPr/>
            </a:lvl2pPr>
            <a:lvl3pPr marL="548640" indent="0" algn="r">
              <a:buFontTx/>
              <a:buNone/>
              <a:defRPr/>
            </a:lvl3pPr>
            <a:lvl4pPr marL="822960" indent="0" algn="r">
              <a:buFontTx/>
              <a:buNone/>
              <a:defRPr/>
            </a:lvl4pPr>
            <a:lvl5pPr marL="1051560" indent="0" algn="r">
              <a:buFontTx/>
              <a:buNone/>
              <a:defRPr/>
            </a:lvl5pPr>
          </a:lstStyle>
          <a:p>
            <a:pPr lvl="0"/>
            <a:r>
              <a:rPr lang="en-US" dirty="0"/>
              <a:t>Edit Master text styles</a:t>
            </a:r>
          </a:p>
        </p:txBody>
      </p:sp>
      <p:pic>
        <p:nvPicPr>
          <p:cNvPr id="9" name="Picture 8">
            <a:hlinkClick r:id="rId3" action="ppaction://hlinkpres?slideindex=1&amp;slidetitle="/>
            <a:extLst>
              <a:ext uri="{FF2B5EF4-FFF2-40B4-BE49-F238E27FC236}">
                <a16:creationId xmlns:a16="http://schemas.microsoft.com/office/drawing/2014/main" id="{07CBAF9C-C7B6-41E5-A9C1-FB10D17AED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0" name="Picture 9">
            <a:hlinkClick r:id="rId5" action="ppaction://hlinkpres?slideindex=1&amp;slidetitle="/>
            <a:extLst>
              <a:ext uri="{FF2B5EF4-FFF2-40B4-BE49-F238E27FC236}">
                <a16:creationId xmlns:a16="http://schemas.microsoft.com/office/drawing/2014/main" id="{F35610DD-919D-4F77-8D9D-2D97D5FBD9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4262722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dirty="0"/>
              <a:t>Click to edit Master title style</a:t>
            </a:r>
          </a:p>
        </p:txBody>
      </p:sp>
      <p:sp>
        <p:nvSpPr>
          <p:cNvPr id="3" name="Content Placeholder 2"/>
          <p:cNvSpPr>
            <a:spLocks noGrp="1"/>
          </p:cNvSpPr>
          <p:nvPr>
            <p:ph idx="1"/>
          </p:nvPr>
        </p:nvSpPr>
        <p:spPr>
          <a:xfrm>
            <a:off x="729574" y="2149474"/>
            <a:ext cx="10167026" cy="4022725"/>
          </a:xfrm>
        </p:spPr>
        <p:txBody>
          <a:bodyPr/>
          <a:lstStyle>
            <a:lvl1pPr marL="228600" indent="-228600">
              <a:buClr>
                <a:schemeClr val="accent5"/>
              </a:buClr>
              <a:buSzPct val="100000"/>
              <a:buFont typeface="Arial" panose="020B0604020202020204" pitchFamily="34" charset="0"/>
              <a:buChar char="■"/>
              <a:defRPr lang="en-US" dirty="0"/>
            </a:lvl1pPr>
            <a:lvl2pPr marL="502920" indent="-228600">
              <a:buClr>
                <a:schemeClr val="accent4"/>
              </a:buClr>
              <a:buFont typeface="Arial" panose="020B0604020202020204" pitchFamily="34" charset="0"/>
              <a:buChar char="■"/>
              <a:defRPr lang="en-US" dirty="0"/>
            </a:lvl2pPr>
            <a:lvl3pPr>
              <a:defRPr lang="en-US" dirty="0"/>
            </a:lvl3pPr>
            <a:lvl4pPr>
              <a:defRPr lang="en-US" dirty="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
        <p:nvSpPr>
          <p:cNvPr id="8"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7" name="Text Placeholder 10">
            <a:extLst>
              <a:ext uri="{FF2B5EF4-FFF2-40B4-BE49-F238E27FC236}">
                <a16:creationId xmlns:a16="http://schemas.microsoft.com/office/drawing/2014/main" id="{C9B425C4-5BD4-4FFB-9117-F4DE6FE90111}"/>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3112444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hristmasinJune">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outdoor object&#10;&#10;Description automatically generated">
            <a:extLst>
              <a:ext uri="{FF2B5EF4-FFF2-40B4-BE49-F238E27FC236}">
                <a16:creationId xmlns:a16="http://schemas.microsoft.com/office/drawing/2014/main" id="{5D729042-74EB-4542-A932-6D082B827F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532" b="12854"/>
          <a:stretch/>
        </p:blipFill>
        <p:spPr>
          <a:xfrm>
            <a:off x="3036383" y="0"/>
            <a:ext cx="9464195" cy="6858000"/>
          </a:xfrm>
          <a:prstGeom prst="rect">
            <a:avLst/>
          </a:prstGeom>
        </p:spPr>
      </p:pic>
      <p:sp>
        <p:nvSpPr>
          <p:cNvPr id="8" name="Rectangle 7"/>
          <p:cNvSpPr/>
          <p:nvPr userDrawn="1"/>
        </p:nvSpPr>
        <p:spPr bwMode="hidden">
          <a:xfrm>
            <a:off x="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3282" y="520811"/>
            <a:ext cx="4953000" cy="1828800"/>
          </a:xfrm>
        </p:spPr>
        <p:txBody>
          <a:bodyPr anchor="t" anchorCtr="0"/>
          <a:lstStyle>
            <a:lvl1pPr>
              <a:defRPr sz="4400">
                <a:solidFill>
                  <a:schemeClr val="bg1"/>
                </a:solidFill>
                <a:effectLst/>
              </a:defRPr>
            </a:lvl1pPr>
          </a:lstStyle>
          <a:p>
            <a:r>
              <a:rPr lang="en-US" dirty="0"/>
              <a:t>Click to edit Master title style</a:t>
            </a:r>
          </a:p>
        </p:txBody>
      </p:sp>
      <p:sp>
        <p:nvSpPr>
          <p:cNvPr id="4" name="Text Placeholder 3"/>
          <p:cNvSpPr>
            <a:spLocks noGrp="1"/>
          </p:cNvSpPr>
          <p:nvPr>
            <p:ph type="body" sz="half" idx="2"/>
          </p:nvPr>
        </p:nvSpPr>
        <p:spPr>
          <a:xfrm>
            <a:off x="453281" y="2486771"/>
            <a:ext cx="4953000" cy="304555"/>
          </a:xfrm>
        </p:spPr>
        <p:txBody>
          <a:bodyPr>
            <a:noAutofit/>
          </a:bodyPr>
          <a:lstStyle>
            <a:lvl1pPr marL="0" indent="0">
              <a:lnSpc>
                <a:spcPct val="90000"/>
              </a:lnSpc>
              <a:spcBef>
                <a:spcPts val="1200"/>
              </a:spcBef>
              <a:buNone/>
              <a:defRPr sz="2400" b="1" cap="all" baseline="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7" name="Picture 6">
            <a:hlinkClick r:id="rId3" action="ppaction://hlinkpres?slideindex=1&amp;slidetitle="/>
            <a:extLst>
              <a:ext uri="{FF2B5EF4-FFF2-40B4-BE49-F238E27FC236}">
                <a16:creationId xmlns:a16="http://schemas.microsoft.com/office/drawing/2014/main" id="{60C09A3F-7AB7-4296-BBF1-71D1FCBB05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9" name="Picture 8">
            <a:hlinkClick r:id="rId5" action="ppaction://hlinkpres?slideindex=1&amp;slidetitle="/>
            <a:extLst>
              <a:ext uri="{FF2B5EF4-FFF2-40B4-BE49-F238E27FC236}">
                <a16:creationId xmlns:a16="http://schemas.microsoft.com/office/drawing/2014/main" id="{B2874273-4FA1-4BE9-943E-EDF94E76A1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5" name="Text Placeholder 4">
            <a:extLst>
              <a:ext uri="{FF2B5EF4-FFF2-40B4-BE49-F238E27FC236}">
                <a16:creationId xmlns:a16="http://schemas.microsoft.com/office/drawing/2014/main" id="{1688C470-7C39-4840-8182-CB46BB9A3B93}"/>
              </a:ext>
            </a:extLst>
          </p:cNvPr>
          <p:cNvSpPr>
            <a:spLocks noGrp="1"/>
          </p:cNvSpPr>
          <p:nvPr>
            <p:ph type="body" sz="quarter" idx="13"/>
          </p:nvPr>
        </p:nvSpPr>
        <p:spPr>
          <a:xfrm>
            <a:off x="454025" y="5150733"/>
            <a:ext cx="5473700" cy="1499305"/>
          </a:xfrm>
        </p:spPr>
        <p:txBody>
          <a:bodyPr/>
          <a:lstStyle>
            <a:lvl1pPr marL="0" indent="0">
              <a:buNone/>
              <a:defRPr sz="2800">
                <a:solidFill>
                  <a:schemeClr val="accent5"/>
                </a:solidFill>
              </a:defRPr>
            </a:lvl1pPr>
            <a:lvl2pPr marL="274320" indent="0">
              <a:buNone/>
              <a:defRPr sz="2000"/>
            </a:lvl2pPr>
            <a:lvl3pPr marL="548640" indent="0">
              <a:buNone/>
              <a:defRPr sz="1800"/>
            </a:lvl3pPr>
            <a:lvl4pPr marL="822960" indent="0">
              <a:buNone/>
              <a:defRPr sz="1600"/>
            </a:lvl4pPr>
            <a:lvl5pPr marL="1051560" indent="0">
              <a:buNone/>
              <a:defRPr sz="1600"/>
            </a:lvl5pPr>
          </a:lstStyle>
          <a:p>
            <a:pPr lvl="0"/>
            <a:r>
              <a:rPr lang="en-US" dirty="0"/>
              <a:t>Edit Master text styles</a:t>
            </a:r>
          </a:p>
        </p:txBody>
      </p:sp>
      <p:sp>
        <p:nvSpPr>
          <p:cNvPr id="13" name="Slide Number Placeholder 5">
            <a:extLst>
              <a:ext uri="{FF2B5EF4-FFF2-40B4-BE49-F238E27FC236}">
                <a16:creationId xmlns:a16="http://schemas.microsoft.com/office/drawing/2014/main" id="{461BC8B9-978D-4F12-850F-36B0576887B9}"/>
              </a:ext>
            </a:extLst>
          </p:cNvPr>
          <p:cNvSpPr>
            <a:spLocks noGrp="1"/>
          </p:cNvSpPr>
          <p:nvPr>
            <p:ph type="sldNum" sz="quarter" idx="12"/>
          </p:nvPr>
        </p:nvSpPr>
        <p:spPr>
          <a:xfrm>
            <a:off x="11499959" y="252843"/>
            <a:ext cx="685800" cy="274022"/>
          </a:xfrm>
        </p:spPr>
        <p:txBody>
          <a:bodyPr/>
          <a:lstStyle>
            <a:lvl1pPr>
              <a:defRPr>
                <a:solidFill>
                  <a:schemeClr val="accent5"/>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257311557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Speech Intro">
    <p:spTree>
      <p:nvGrpSpPr>
        <p:cNvPr id="1" name=""/>
        <p:cNvGrpSpPr/>
        <p:nvPr/>
      </p:nvGrpSpPr>
      <p:grpSpPr>
        <a:xfrm>
          <a:off x="0" y="0"/>
          <a:ext cx="0" cy="0"/>
          <a:chOff x="0" y="0"/>
          <a:chExt cx="0" cy="0"/>
        </a:xfrm>
      </p:grpSpPr>
      <p:sp>
        <p:nvSpPr>
          <p:cNvPr id="8" name="Rectangle 7"/>
          <p:cNvSpPr/>
          <p:nvPr userDrawn="1"/>
        </p:nvSpPr>
        <p:spPr bwMode="hidden">
          <a:xfrm>
            <a:off x="0" y="0"/>
            <a:ext cx="6015486"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01523" y="520811"/>
            <a:ext cx="5283335" cy="1828800"/>
          </a:xfrm>
        </p:spPr>
        <p:txBody>
          <a:bodyPr anchor="b" anchorCtr="0"/>
          <a:lstStyle>
            <a:lvl1pPr algn="ctr">
              <a:defRPr sz="4400" cap="all" baseline="0">
                <a:solidFill>
                  <a:schemeClr val="accent3"/>
                </a:solidFill>
                <a:effectLst/>
              </a:defRPr>
            </a:lvl1pPr>
          </a:lstStyle>
          <a:p>
            <a:r>
              <a:rPr lang="en-US" dirty="0"/>
              <a:t>CLICK TO EDIT MASTER TITLE STYLE</a:t>
            </a:r>
          </a:p>
        </p:txBody>
      </p:sp>
      <p:sp>
        <p:nvSpPr>
          <p:cNvPr id="4" name="Text Placeholder 3"/>
          <p:cNvSpPr>
            <a:spLocks noGrp="1"/>
          </p:cNvSpPr>
          <p:nvPr>
            <p:ph type="body" sz="half" idx="2"/>
          </p:nvPr>
        </p:nvSpPr>
        <p:spPr>
          <a:xfrm>
            <a:off x="401522" y="2851261"/>
            <a:ext cx="5283335" cy="485843"/>
          </a:xfrm>
        </p:spPr>
        <p:txBody>
          <a:bodyPr>
            <a:noAutofit/>
          </a:bodyPr>
          <a:lstStyle>
            <a:lvl1pPr marL="0" indent="0" algn="ctr">
              <a:lnSpc>
                <a:spcPct val="90000"/>
              </a:lnSpc>
              <a:spcBef>
                <a:spcPts val="1200"/>
              </a:spcBef>
              <a:buNone/>
              <a:defRPr sz="2000" b="1" cap="none"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7" name="Picture 6">
            <a:hlinkClick r:id="rId2" action="ppaction://hlinkpres?slideindex=1&amp;slidetitle="/>
            <a:extLst>
              <a:ext uri="{FF2B5EF4-FFF2-40B4-BE49-F238E27FC236}">
                <a16:creationId xmlns:a16="http://schemas.microsoft.com/office/drawing/2014/main" id="{60C09A3F-7AB7-4296-BBF1-71D1FCBB05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9" name="Picture 8">
            <a:hlinkClick r:id="rId4" action="ppaction://hlinkpres?slideindex=1&amp;slidetitle="/>
            <a:extLst>
              <a:ext uri="{FF2B5EF4-FFF2-40B4-BE49-F238E27FC236}">
                <a16:creationId xmlns:a16="http://schemas.microsoft.com/office/drawing/2014/main" id="{B2874273-4FA1-4BE9-943E-EDF94E76A1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5" name="Text Placeholder 4">
            <a:extLst>
              <a:ext uri="{FF2B5EF4-FFF2-40B4-BE49-F238E27FC236}">
                <a16:creationId xmlns:a16="http://schemas.microsoft.com/office/drawing/2014/main" id="{1688C470-7C39-4840-8182-CB46BB9A3B93}"/>
              </a:ext>
            </a:extLst>
          </p:cNvPr>
          <p:cNvSpPr>
            <a:spLocks noGrp="1"/>
          </p:cNvSpPr>
          <p:nvPr>
            <p:ph type="body" sz="quarter" idx="13"/>
          </p:nvPr>
        </p:nvSpPr>
        <p:spPr>
          <a:xfrm>
            <a:off x="1629373" y="4543509"/>
            <a:ext cx="2828328" cy="1681223"/>
          </a:xfrm>
        </p:spPr>
        <p:txBody>
          <a:bodyPr/>
          <a:lstStyle>
            <a:lvl1pPr marL="0" indent="0" algn="ctr">
              <a:buNone/>
              <a:defRPr sz="2000">
                <a:solidFill>
                  <a:schemeClr val="bg1"/>
                </a:solidFill>
              </a:defRPr>
            </a:lvl1pPr>
            <a:lvl2pPr marL="274320" indent="0">
              <a:buNone/>
              <a:defRPr sz="2000"/>
            </a:lvl2pPr>
            <a:lvl3pPr marL="548640" indent="0">
              <a:buNone/>
              <a:defRPr sz="1800"/>
            </a:lvl3pPr>
            <a:lvl4pPr marL="822960" indent="0">
              <a:buNone/>
              <a:defRPr sz="1600"/>
            </a:lvl4pPr>
            <a:lvl5pPr marL="1051560" indent="0">
              <a:buNone/>
              <a:defRPr sz="1600"/>
            </a:lvl5pPr>
          </a:lstStyle>
          <a:p>
            <a:pPr lvl="0"/>
            <a:r>
              <a:rPr lang="en-US" dirty="0"/>
              <a:t>Edit Master text styles</a:t>
            </a:r>
          </a:p>
        </p:txBody>
      </p:sp>
      <p:sp>
        <p:nvSpPr>
          <p:cNvPr id="13" name="Slide Number Placeholder 5">
            <a:extLst>
              <a:ext uri="{FF2B5EF4-FFF2-40B4-BE49-F238E27FC236}">
                <a16:creationId xmlns:a16="http://schemas.microsoft.com/office/drawing/2014/main" id="{461BC8B9-978D-4F12-850F-36B0576887B9}"/>
              </a:ext>
            </a:extLst>
          </p:cNvPr>
          <p:cNvSpPr>
            <a:spLocks noGrp="1"/>
          </p:cNvSpPr>
          <p:nvPr>
            <p:ph type="sldNum" sz="quarter" idx="12"/>
          </p:nvPr>
        </p:nvSpPr>
        <p:spPr>
          <a:xfrm>
            <a:off x="11499959" y="252843"/>
            <a:ext cx="685800" cy="274022"/>
          </a:xfrm>
        </p:spPr>
        <p:txBody>
          <a:bodyPr/>
          <a:lstStyle>
            <a:lvl1pPr>
              <a:defRPr>
                <a:solidFill>
                  <a:schemeClr val="accent5"/>
                </a:solidFill>
              </a:defRPr>
            </a:lvl1pPr>
          </a:lstStyle>
          <a:p>
            <a:fld id="{E31375A4-56A4-47D6-9801-1991572033F7}" type="slidenum">
              <a:rPr lang="en-US" smtClean="0"/>
              <a:pPr/>
              <a:t>‹#›</a:t>
            </a:fld>
            <a:endParaRPr lang="en-US" dirty="0"/>
          </a:p>
        </p:txBody>
      </p:sp>
      <p:sp>
        <p:nvSpPr>
          <p:cNvPr id="3" name="TextBox 2">
            <a:extLst>
              <a:ext uri="{FF2B5EF4-FFF2-40B4-BE49-F238E27FC236}">
                <a16:creationId xmlns:a16="http://schemas.microsoft.com/office/drawing/2014/main" id="{83EE9C60-52C4-4D95-8F35-15682ED7A4BC}"/>
              </a:ext>
            </a:extLst>
          </p:cNvPr>
          <p:cNvSpPr txBox="1"/>
          <p:nvPr userDrawn="1"/>
        </p:nvSpPr>
        <p:spPr>
          <a:xfrm>
            <a:off x="453281" y="2349611"/>
            <a:ext cx="5231526" cy="307777"/>
          </a:xfrm>
          <a:prstGeom prst="rect">
            <a:avLst/>
          </a:prstGeom>
          <a:noFill/>
        </p:spPr>
        <p:txBody>
          <a:bodyPr wrap="square" rtlCol="0">
            <a:spAutoFit/>
          </a:bodyPr>
          <a:lstStyle/>
          <a:p>
            <a:pPr algn="ctr"/>
            <a:r>
              <a:rPr lang="en-US" sz="1400" b="0" dirty="0">
                <a:solidFill>
                  <a:schemeClr val="accent1"/>
                </a:solidFill>
              </a:rPr>
              <a:t>by</a:t>
            </a:r>
          </a:p>
        </p:txBody>
      </p:sp>
      <p:sp>
        <p:nvSpPr>
          <p:cNvPr id="12" name="TextBox 11">
            <a:extLst>
              <a:ext uri="{FF2B5EF4-FFF2-40B4-BE49-F238E27FC236}">
                <a16:creationId xmlns:a16="http://schemas.microsoft.com/office/drawing/2014/main" id="{33C785AD-2150-4036-8CF3-1F8941F4BCE9}"/>
              </a:ext>
            </a:extLst>
          </p:cNvPr>
          <p:cNvSpPr txBox="1"/>
          <p:nvPr userDrawn="1"/>
        </p:nvSpPr>
        <p:spPr>
          <a:xfrm>
            <a:off x="453281" y="4083084"/>
            <a:ext cx="5231526" cy="307777"/>
          </a:xfrm>
          <a:prstGeom prst="rect">
            <a:avLst/>
          </a:prstGeom>
          <a:noFill/>
        </p:spPr>
        <p:txBody>
          <a:bodyPr wrap="square" rtlCol="0">
            <a:spAutoFit/>
          </a:bodyPr>
          <a:lstStyle/>
          <a:p>
            <a:pPr algn="ctr"/>
            <a:r>
              <a:rPr lang="en-US" sz="1400" b="0" dirty="0">
                <a:solidFill>
                  <a:schemeClr val="accent1"/>
                </a:solidFill>
              </a:rPr>
              <a:t>at</a:t>
            </a:r>
          </a:p>
        </p:txBody>
      </p:sp>
      <p:sp>
        <p:nvSpPr>
          <p:cNvPr id="6" name="Rectangle 5">
            <a:extLst>
              <a:ext uri="{FF2B5EF4-FFF2-40B4-BE49-F238E27FC236}">
                <a16:creationId xmlns:a16="http://schemas.microsoft.com/office/drawing/2014/main" id="{1F178210-454F-4608-A91A-ADD86D550D8E}"/>
              </a:ext>
            </a:extLst>
          </p:cNvPr>
          <p:cNvSpPr/>
          <p:nvPr userDrawn="1"/>
        </p:nvSpPr>
        <p:spPr>
          <a:xfrm>
            <a:off x="6015486" y="0"/>
            <a:ext cx="217674"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outdoor object&#10;&#10;Description automatically generated">
            <a:extLst>
              <a:ext uri="{FF2B5EF4-FFF2-40B4-BE49-F238E27FC236}">
                <a16:creationId xmlns:a16="http://schemas.microsoft.com/office/drawing/2014/main" id="{CCCC15D1-07B5-4659-BAB7-FB79EC6ABD3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9582" b="33894"/>
          <a:stretch/>
        </p:blipFill>
        <p:spPr>
          <a:xfrm>
            <a:off x="0" y="4555731"/>
            <a:ext cx="2491424" cy="2302270"/>
          </a:xfrm>
          <a:prstGeom prst="rect">
            <a:avLst/>
          </a:prstGeom>
        </p:spPr>
      </p:pic>
      <p:sp>
        <p:nvSpPr>
          <p:cNvPr id="25" name="Text Placeholder 24">
            <a:extLst>
              <a:ext uri="{FF2B5EF4-FFF2-40B4-BE49-F238E27FC236}">
                <a16:creationId xmlns:a16="http://schemas.microsoft.com/office/drawing/2014/main" id="{FB9DFC44-12A9-4223-BF33-3FEA3EFF129B}"/>
              </a:ext>
            </a:extLst>
          </p:cNvPr>
          <p:cNvSpPr>
            <a:spLocks noGrp="1"/>
          </p:cNvSpPr>
          <p:nvPr>
            <p:ph type="body" sz="quarter" idx="14"/>
          </p:nvPr>
        </p:nvSpPr>
        <p:spPr>
          <a:xfrm>
            <a:off x="6389688" y="520700"/>
            <a:ext cx="5400675" cy="5942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hlinkClick r:id="rId2" action="ppaction://hlinkpres?slideindex=1&amp;slidetitle="/>
            <a:extLst>
              <a:ext uri="{FF2B5EF4-FFF2-40B4-BE49-F238E27FC236}">
                <a16:creationId xmlns:a16="http://schemas.microsoft.com/office/drawing/2014/main" id="{8A62F96B-9836-48D4-BEE9-4FE5E1FB84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372158"/>
            <a:ext cx="495369" cy="485843"/>
          </a:xfrm>
          <a:prstGeom prst="rect">
            <a:avLst/>
          </a:prstGeom>
        </p:spPr>
      </p:pic>
      <p:pic>
        <p:nvPicPr>
          <p:cNvPr id="17" name="Picture 16">
            <a:hlinkClick r:id="rId4" action="ppaction://hlinkpres?slideindex=1&amp;slidetitle="/>
            <a:extLst>
              <a:ext uri="{FF2B5EF4-FFF2-40B4-BE49-F238E27FC236}">
                <a16:creationId xmlns:a16="http://schemas.microsoft.com/office/drawing/2014/main" id="{B05EFCE1-4F49-4D44-8E98-5ADC5B2191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4" y="6361992"/>
            <a:ext cx="495369" cy="485843"/>
          </a:xfrm>
          <a:prstGeom prst="rect">
            <a:avLst/>
          </a:prstGeom>
        </p:spPr>
      </p:pic>
    </p:spTree>
    <p:extLst>
      <p:ext uri="{BB962C8B-B14F-4D97-AF65-F5344CB8AC3E}">
        <p14:creationId xmlns:p14="http://schemas.microsoft.com/office/powerpoint/2010/main" val="305944662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Mackay1">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outdoor object&#10;&#10;Description automatically generated">
            <a:extLst>
              <a:ext uri="{FF2B5EF4-FFF2-40B4-BE49-F238E27FC236}">
                <a16:creationId xmlns:a16="http://schemas.microsoft.com/office/drawing/2014/main" id="{CBF172F5-B836-4982-B8F6-A2E464FC04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532" b="12855"/>
          <a:stretch/>
        </p:blipFill>
        <p:spPr>
          <a:xfrm>
            <a:off x="3048" y="0"/>
            <a:ext cx="9464195" cy="6858000"/>
          </a:xfrm>
          <a:prstGeom prst="rect">
            <a:avLst/>
          </a:prstGeom>
        </p:spPr>
      </p:pic>
      <p:sp>
        <p:nvSpPr>
          <p:cNvPr id="12" name="Rectangle 11">
            <a:extLst>
              <a:ext uri="{FF2B5EF4-FFF2-40B4-BE49-F238E27FC236}">
                <a16:creationId xmlns:a16="http://schemas.microsoft.com/office/drawing/2014/main" id="{484F3CE8-BCF9-484E-9CDF-603F277A02DD}"/>
              </a:ext>
            </a:extLst>
          </p:cNvPr>
          <p:cNvSpPr/>
          <p:nvPr userDrawn="1"/>
        </p:nvSpPr>
        <p:spPr>
          <a:xfrm>
            <a:off x="0" y="0"/>
            <a:ext cx="12192000" cy="68580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bwMode="hidden">
          <a:xfrm>
            <a:off x="487680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45210" y="1616057"/>
            <a:ext cx="3933091" cy="1828800"/>
          </a:xfrm>
        </p:spPr>
        <p:txBody>
          <a:bodyPr anchor="b"/>
          <a:lstStyle>
            <a:lvl1pPr>
              <a:defRPr lang="en-US" sz="4800" b="1" dirty="0">
                <a:solidFill>
                  <a:schemeClr val="tx1"/>
                </a:solidFill>
              </a:defRPr>
            </a:lvl1pPr>
          </a:lstStyle>
          <a:p>
            <a:r>
              <a:rPr lang="en-US" dirty="0"/>
              <a:t>Click to edit Master title style</a:t>
            </a:r>
          </a:p>
        </p:txBody>
      </p:sp>
      <p:sp>
        <p:nvSpPr>
          <p:cNvPr id="4" name="Text Placeholder 3"/>
          <p:cNvSpPr>
            <a:spLocks noGrp="1"/>
          </p:cNvSpPr>
          <p:nvPr>
            <p:ph type="body" sz="half" idx="2"/>
          </p:nvPr>
        </p:nvSpPr>
        <p:spPr>
          <a:xfrm>
            <a:off x="245209" y="3582017"/>
            <a:ext cx="3933091" cy="1554480"/>
          </a:xfrm>
        </p:spPr>
        <p:txBody>
          <a:bodyPr>
            <a:noAutofit/>
          </a:bodyPr>
          <a:lstStyle>
            <a:lvl1pPr marL="0" indent="0">
              <a:lnSpc>
                <a:spcPct val="90000"/>
              </a:lnSpc>
              <a:spcBef>
                <a:spcPts val="1200"/>
              </a:spcBef>
              <a:buNone/>
              <a:defRPr sz="2000" b="1" cap="all"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9" name="Picture 8">
            <a:hlinkClick r:id="rId3" action="ppaction://hlinkpres?slideindex=1&amp;slidetitle="/>
            <a:extLst>
              <a:ext uri="{FF2B5EF4-FFF2-40B4-BE49-F238E27FC236}">
                <a16:creationId xmlns:a16="http://schemas.microsoft.com/office/drawing/2014/main" id="{07CBAF9C-C7B6-41E5-A9C1-FB10D17AED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0" name="Picture 9">
            <a:hlinkClick r:id="rId5" action="ppaction://hlinkpres?slideindex=1&amp;slidetitle="/>
            <a:extLst>
              <a:ext uri="{FF2B5EF4-FFF2-40B4-BE49-F238E27FC236}">
                <a16:creationId xmlns:a16="http://schemas.microsoft.com/office/drawing/2014/main" id="{F35610DD-919D-4F77-8D9D-2D97D5FBD9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5" name="Content Placeholder 4">
            <a:extLst>
              <a:ext uri="{FF2B5EF4-FFF2-40B4-BE49-F238E27FC236}">
                <a16:creationId xmlns:a16="http://schemas.microsoft.com/office/drawing/2014/main" id="{93AE56BB-4007-4F00-9E95-FFE52B63D834}"/>
              </a:ext>
            </a:extLst>
          </p:cNvPr>
          <p:cNvSpPr>
            <a:spLocks noGrp="1"/>
          </p:cNvSpPr>
          <p:nvPr>
            <p:ph sz="quarter" idx="13"/>
          </p:nvPr>
        </p:nvSpPr>
        <p:spPr>
          <a:xfrm>
            <a:off x="5259388" y="377825"/>
            <a:ext cx="6234112" cy="5994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B481A394-51A1-4B82-9CBD-95CC1C1D6564}"/>
              </a:ext>
            </a:extLst>
          </p:cNvPr>
          <p:cNvSpPr>
            <a:spLocks noGrp="1"/>
          </p:cNvSpPr>
          <p:nvPr>
            <p:ph type="body" sz="quarter" idx="16"/>
          </p:nvPr>
        </p:nvSpPr>
        <p:spPr>
          <a:xfrm>
            <a:off x="6851098" y="5782750"/>
            <a:ext cx="5120916" cy="914400"/>
          </a:xfrm>
        </p:spPr>
        <p:txBody>
          <a:bodyPr anchor="b" anchorCtr="0">
            <a:noAutofit/>
          </a:bodyPr>
          <a:lstStyle>
            <a:lvl1pPr marL="0" indent="0" algn="r">
              <a:buNone/>
              <a:defRPr b="1">
                <a:solidFill>
                  <a:schemeClr val="accent1"/>
                </a:solidFill>
              </a:defRPr>
            </a:lvl1pPr>
          </a:lstStyle>
          <a:p>
            <a:pPr lvl="0"/>
            <a:r>
              <a:rPr lang="en-US" dirty="0"/>
              <a:t>Edit Master text styles</a:t>
            </a:r>
          </a:p>
        </p:txBody>
      </p:sp>
    </p:spTree>
    <p:extLst>
      <p:ext uri="{BB962C8B-B14F-4D97-AF65-F5344CB8AC3E}">
        <p14:creationId xmlns:p14="http://schemas.microsoft.com/office/powerpoint/2010/main" val="1369418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Mackay2">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outdoor object&#10;&#10;Description automatically generated">
            <a:extLst>
              <a:ext uri="{FF2B5EF4-FFF2-40B4-BE49-F238E27FC236}">
                <a16:creationId xmlns:a16="http://schemas.microsoft.com/office/drawing/2014/main" id="{CBF172F5-B836-4982-B8F6-A2E464FC04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532" b="12855"/>
          <a:stretch/>
        </p:blipFill>
        <p:spPr>
          <a:xfrm>
            <a:off x="3048" y="0"/>
            <a:ext cx="9464195" cy="6858000"/>
          </a:xfrm>
          <a:prstGeom prst="rect">
            <a:avLst/>
          </a:prstGeom>
        </p:spPr>
      </p:pic>
      <p:sp>
        <p:nvSpPr>
          <p:cNvPr id="12" name="Rectangle 11">
            <a:extLst>
              <a:ext uri="{FF2B5EF4-FFF2-40B4-BE49-F238E27FC236}">
                <a16:creationId xmlns:a16="http://schemas.microsoft.com/office/drawing/2014/main" id="{484F3CE8-BCF9-484E-9CDF-603F277A02DD}"/>
              </a:ext>
            </a:extLst>
          </p:cNvPr>
          <p:cNvSpPr/>
          <p:nvPr userDrawn="1"/>
        </p:nvSpPr>
        <p:spPr>
          <a:xfrm>
            <a:off x="0" y="0"/>
            <a:ext cx="12192000" cy="68580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bwMode="hidden">
          <a:xfrm>
            <a:off x="487680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45210" y="1612621"/>
            <a:ext cx="3933091" cy="1828800"/>
          </a:xfrm>
        </p:spPr>
        <p:txBody>
          <a:bodyPr anchor="b"/>
          <a:lstStyle>
            <a:lvl1pPr>
              <a:defRPr lang="en-US" sz="4800" b="1" dirty="0">
                <a:solidFill>
                  <a:schemeClr val="tx1"/>
                </a:solidFill>
              </a:defRPr>
            </a:lvl1pPr>
          </a:lstStyle>
          <a:p>
            <a:r>
              <a:rPr lang="en-US" dirty="0"/>
              <a:t>Click to edit Master title style</a:t>
            </a:r>
          </a:p>
        </p:txBody>
      </p:sp>
      <p:sp>
        <p:nvSpPr>
          <p:cNvPr id="4" name="Text Placeholder 3"/>
          <p:cNvSpPr>
            <a:spLocks noGrp="1"/>
          </p:cNvSpPr>
          <p:nvPr>
            <p:ph type="body" sz="half" idx="2"/>
          </p:nvPr>
        </p:nvSpPr>
        <p:spPr>
          <a:xfrm>
            <a:off x="245209" y="3578581"/>
            <a:ext cx="3933091" cy="1554480"/>
          </a:xfrm>
        </p:spPr>
        <p:txBody>
          <a:bodyPr>
            <a:noAutofit/>
          </a:bodyPr>
          <a:lstStyle>
            <a:lvl1pPr marL="0" indent="0">
              <a:lnSpc>
                <a:spcPct val="90000"/>
              </a:lnSpc>
              <a:spcBef>
                <a:spcPts val="1200"/>
              </a:spcBef>
              <a:buNone/>
              <a:defRPr sz="2000" b="1" cap="all"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9" name="Picture 8">
            <a:hlinkClick r:id="rId3" action="ppaction://hlinkpres?slideindex=1&amp;slidetitle="/>
            <a:extLst>
              <a:ext uri="{FF2B5EF4-FFF2-40B4-BE49-F238E27FC236}">
                <a16:creationId xmlns:a16="http://schemas.microsoft.com/office/drawing/2014/main" id="{07CBAF9C-C7B6-41E5-A9C1-FB10D17AED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0" name="Picture 9">
            <a:hlinkClick r:id="rId5" action="ppaction://hlinkpres?slideindex=1&amp;slidetitle="/>
            <a:extLst>
              <a:ext uri="{FF2B5EF4-FFF2-40B4-BE49-F238E27FC236}">
                <a16:creationId xmlns:a16="http://schemas.microsoft.com/office/drawing/2014/main" id="{F35610DD-919D-4F77-8D9D-2D97D5FBD9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14" name="Text Placeholder 3">
            <a:extLst>
              <a:ext uri="{FF2B5EF4-FFF2-40B4-BE49-F238E27FC236}">
                <a16:creationId xmlns:a16="http://schemas.microsoft.com/office/drawing/2014/main" id="{7C1DFA07-0077-4DCC-B688-309162A7D351}"/>
              </a:ext>
            </a:extLst>
          </p:cNvPr>
          <p:cNvSpPr>
            <a:spLocks noGrp="1"/>
          </p:cNvSpPr>
          <p:nvPr>
            <p:ph type="body" sz="half" idx="13"/>
          </p:nvPr>
        </p:nvSpPr>
        <p:spPr>
          <a:xfrm>
            <a:off x="5239966" y="2486771"/>
            <a:ext cx="4953000" cy="1554480"/>
          </a:xfrm>
        </p:spPr>
        <p:txBody>
          <a:bodyPr>
            <a:noAutofit/>
          </a:bodyPr>
          <a:lstStyle>
            <a:lvl1pPr marL="0" indent="0">
              <a:lnSpc>
                <a:spcPct val="90000"/>
              </a:lnSpc>
              <a:spcBef>
                <a:spcPts val="1200"/>
              </a:spcBef>
              <a:buNone/>
              <a:defRPr sz="1800" cap="all" baseline="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Text Placeholder 5">
            <a:extLst>
              <a:ext uri="{FF2B5EF4-FFF2-40B4-BE49-F238E27FC236}">
                <a16:creationId xmlns:a16="http://schemas.microsoft.com/office/drawing/2014/main" id="{B0CA1F4B-1497-4EE6-8A8D-38DC25758BEF}"/>
              </a:ext>
            </a:extLst>
          </p:cNvPr>
          <p:cNvSpPr>
            <a:spLocks noGrp="1"/>
          </p:cNvSpPr>
          <p:nvPr>
            <p:ph type="body" sz="quarter" idx="15"/>
          </p:nvPr>
        </p:nvSpPr>
        <p:spPr>
          <a:xfrm>
            <a:off x="5240338" y="403225"/>
            <a:ext cx="4953000" cy="1962150"/>
          </a:xfrm>
        </p:spPr>
        <p:txBody>
          <a:bodyPr anchor="b" anchorCtr="0"/>
          <a:lstStyle>
            <a:lvl1pPr marL="0" indent="0">
              <a:buNone/>
              <a:defRPr sz="4400">
                <a:solidFill>
                  <a:schemeClr val="bg1"/>
                </a:solidFill>
                <a:latin typeface="+mj-lt"/>
              </a:defRPr>
            </a:lvl1pPr>
            <a:lvl2pPr marL="274320" indent="0">
              <a:buNone/>
              <a:defRPr/>
            </a:lvl2pPr>
            <a:lvl3pPr marL="548640" indent="0">
              <a:buNone/>
              <a:defRPr/>
            </a:lvl3pPr>
            <a:lvl4pPr marL="822960" indent="0">
              <a:buNone/>
              <a:defRPr/>
            </a:lvl4pPr>
            <a:lvl5pPr marL="1051560" indent="0">
              <a:buNone/>
              <a:defRPr/>
            </a:lvl5pPr>
          </a:lstStyle>
          <a:p>
            <a:pPr lvl="0"/>
            <a:r>
              <a:rPr lang="en-US" dirty="0"/>
              <a:t>Click to edit Master text styles</a:t>
            </a:r>
          </a:p>
        </p:txBody>
      </p:sp>
    </p:spTree>
    <p:extLst>
      <p:ext uri="{BB962C8B-B14F-4D97-AF65-F5344CB8AC3E}">
        <p14:creationId xmlns:p14="http://schemas.microsoft.com/office/powerpoint/2010/main" val="364708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EFT WHIT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487680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45210" y="1616057"/>
            <a:ext cx="3933091" cy="1828800"/>
          </a:xfrm>
        </p:spPr>
        <p:txBody>
          <a:bodyPr anchor="b"/>
          <a:lstStyle>
            <a:lvl1pPr>
              <a:defRPr lang="en-US" sz="4000" b="1" dirty="0">
                <a:solidFill>
                  <a:schemeClr val="tx1"/>
                </a:solidFill>
              </a:defRPr>
            </a:lvl1pPr>
          </a:lstStyle>
          <a:p>
            <a:r>
              <a:rPr lang="en-US" dirty="0"/>
              <a:t>Click to edit Master title style</a:t>
            </a:r>
          </a:p>
        </p:txBody>
      </p:sp>
      <p:sp>
        <p:nvSpPr>
          <p:cNvPr id="4" name="Text Placeholder 3"/>
          <p:cNvSpPr>
            <a:spLocks noGrp="1"/>
          </p:cNvSpPr>
          <p:nvPr>
            <p:ph type="body" sz="half" idx="2"/>
          </p:nvPr>
        </p:nvSpPr>
        <p:spPr>
          <a:xfrm>
            <a:off x="245209" y="3582017"/>
            <a:ext cx="3933091" cy="1554480"/>
          </a:xfrm>
        </p:spPr>
        <p:txBody>
          <a:bodyPr>
            <a:noAutofit/>
          </a:bodyPr>
          <a:lstStyle>
            <a:lvl1pPr marL="0" indent="0">
              <a:lnSpc>
                <a:spcPct val="90000"/>
              </a:lnSpc>
              <a:spcBef>
                <a:spcPts val="1200"/>
              </a:spcBef>
              <a:buNone/>
              <a:defRPr sz="2000" b="0" cap="all" baseline="0">
                <a:solidFill>
                  <a:schemeClr val="accent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9" name="Picture 8">
            <a:hlinkClick r:id="rId2" action="ppaction://hlinkpres?slideindex=1&amp;slidetitle="/>
            <a:extLst>
              <a:ext uri="{FF2B5EF4-FFF2-40B4-BE49-F238E27FC236}">
                <a16:creationId xmlns:a16="http://schemas.microsoft.com/office/drawing/2014/main" id="{07CBAF9C-C7B6-41E5-A9C1-FB10D17AED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0" name="Picture 9">
            <a:hlinkClick r:id="rId4" action="ppaction://hlinkpres?slideindex=1&amp;slidetitle="/>
            <a:extLst>
              <a:ext uri="{FF2B5EF4-FFF2-40B4-BE49-F238E27FC236}">
                <a16:creationId xmlns:a16="http://schemas.microsoft.com/office/drawing/2014/main" id="{F35610DD-919D-4F77-8D9D-2D97D5FBD9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5" name="Content Placeholder 4">
            <a:extLst>
              <a:ext uri="{FF2B5EF4-FFF2-40B4-BE49-F238E27FC236}">
                <a16:creationId xmlns:a16="http://schemas.microsoft.com/office/drawing/2014/main" id="{93AE56BB-4007-4F00-9E95-FFE52B63D834}"/>
              </a:ext>
            </a:extLst>
          </p:cNvPr>
          <p:cNvSpPr>
            <a:spLocks noGrp="1"/>
          </p:cNvSpPr>
          <p:nvPr>
            <p:ph sz="quarter" idx="13"/>
          </p:nvPr>
        </p:nvSpPr>
        <p:spPr>
          <a:xfrm>
            <a:off x="5259388" y="831897"/>
            <a:ext cx="6234112" cy="55403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B481A394-51A1-4B82-9CBD-95CC1C1D6564}"/>
              </a:ext>
            </a:extLst>
          </p:cNvPr>
          <p:cNvSpPr>
            <a:spLocks noGrp="1"/>
          </p:cNvSpPr>
          <p:nvPr>
            <p:ph type="body" sz="quarter" idx="16"/>
          </p:nvPr>
        </p:nvSpPr>
        <p:spPr>
          <a:xfrm>
            <a:off x="6851098" y="5782750"/>
            <a:ext cx="5120916" cy="914400"/>
          </a:xfrm>
        </p:spPr>
        <p:txBody>
          <a:bodyPr anchor="b" anchorCtr="0">
            <a:noAutofit/>
          </a:bodyPr>
          <a:lstStyle>
            <a:lvl1pPr marL="0" indent="0" algn="r">
              <a:buNone/>
              <a:defRPr b="1">
                <a:solidFill>
                  <a:schemeClr val="accent1"/>
                </a:solidFill>
              </a:defRPr>
            </a:lvl1pPr>
          </a:lstStyle>
          <a:p>
            <a:pPr lvl="0"/>
            <a:r>
              <a:rPr lang="en-US" dirty="0"/>
              <a:t>Edit Master text styles</a:t>
            </a:r>
          </a:p>
        </p:txBody>
      </p:sp>
      <p:grpSp>
        <p:nvGrpSpPr>
          <p:cNvPr id="11" name="Group 10">
            <a:extLst>
              <a:ext uri="{FF2B5EF4-FFF2-40B4-BE49-F238E27FC236}">
                <a16:creationId xmlns:a16="http://schemas.microsoft.com/office/drawing/2014/main" id="{FAD24BEA-5A5E-4D1E-A9D7-B7310C0EC6F6}"/>
              </a:ext>
            </a:extLst>
          </p:cNvPr>
          <p:cNvGrpSpPr/>
          <p:nvPr userDrawn="1"/>
        </p:nvGrpSpPr>
        <p:grpSpPr>
          <a:xfrm>
            <a:off x="7840722" y="226237"/>
            <a:ext cx="3691468" cy="374904"/>
            <a:chOff x="6627606" y="226237"/>
            <a:chExt cx="3691468" cy="374904"/>
          </a:xfrm>
        </p:grpSpPr>
        <p:sp>
          <p:nvSpPr>
            <p:cNvPr id="12" name="Oval 11">
              <a:extLst>
                <a:ext uri="{FF2B5EF4-FFF2-40B4-BE49-F238E27FC236}">
                  <a16:creationId xmlns:a16="http://schemas.microsoft.com/office/drawing/2014/main" id="{DDF25C7A-D670-461C-B392-5E987FEA6F25}"/>
                </a:ext>
              </a:extLst>
            </p:cNvPr>
            <p:cNvSpPr/>
            <p:nvPr userDrawn="1"/>
          </p:nvSpPr>
          <p:spPr>
            <a:xfrm>
              <a:off x="851921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2098009-9783-49BF-80B0-A7F4D01B1D4C}"/>
                </a:ext>
              </a:extLst>
            </p:cNvPr>
            <p:cNvSpPr/>
            <p:nvPr userDrawn="1"/>
          </p:nvSpPr>
          <p:spPr>
            <a:xfrm>
              <a:off x="898503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CC7E7CAF-4D2B-4520-B6C9-A06BF8F2C522}"/>
                </a:ext>
              </a:extLst>
            </p:cNvPr>
            <p:cNvSpPr/>
            <p:nvPr userDrawn="1"/>
          </p:nvSpPr>
          <p:spPr>
            <a:xfrm>
              <a:off x="946926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9694E282-7972-4603-B4EE-9E9C0C143B31}"/>
                </a:ext>
              </a:extLst>
            </p:cNvPr>
            <p:cNvSpPr/>
            <p:nvPr userDrawn="1"/>
          </p:nvSpPr>
          <p:spPr>
            <a:xfrm>
              <a:off x="990219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ED227C-3A35-4408-88EF-FAE0FC65C94E}"/>
                </a:ext>
              </a:extLst>
            </p:cNvPr>
            <p:cNvSpPr/>
            <p:nvPr userDrawn="1"/>
          </p:nvSpPr>
          <p:spPr>
            <a:xfrm>
              <a:off x="662760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4DEAD09-2813-476E-80C7-1B6E2B17301A}"/>
                </a:ext>
              </a:extLst>
            </p:cNvPr>
            <p:cNvSpPr/>
            <p:nvPr userDrawn="1"/>
          </p:nvSpPr>
          <p:spPr>
            <a:xfrm>
              <a:off x="709342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CFCADDCD-5807-4FD2-B661-A80ED59DAFBF}"/>
                </a:ext>
              </a:extLst>
            </p:cNvPr>
            <p:cNvSpPr/>
            <p:nvPr userDrawn="1"/>
          </p:nvSpPr>
          <p:spPr>
            <a:xfrm>
              <a:off x="757765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AF14B669-DC8F-438D-A286-4347135E589B}"/>
                </a:ext>
              </a:extLst>
            </p:cNvPr>
            <p:cNvSpPr/>
            <p:nvPr userDrawn="1"/>
          </p:nvSpPr>
          <p:spPr>
            <a:xfrm>
              <a:off x="801058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21" name="Picture 20" descr="A close up of a logo&#10;&#10;Description automatically generated">
            <a:hlinkClick r:id="rId2" action="ppaction://hlinkpres?slideindex=1&amp;slidetitle="/>
            <a:extLst>
              <a:ext uri="{FF2B5EF4-FFF2-40B4-BE49-F238E27FC236}">
                <a16:creationId xmlns:a16="http://schemas.microsoft.com/office/drawing/2014/main" id="{2EFCEED9-8A7A-404C-8C1C-62522DB96B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00043" y="222550"/>
            <a:ext cx="381397" cy="374063"/>
          </a:xfrm>
          <a:prstGeom prst="rect">
            <a:avLst/>
          </a:prstGeom>
        </p:spPr>
      </p:pic>
      <p:pic>
        <p:nvPicPr>
          <p:cNvPr id="22" name="Picture 21" descr="A close up of a logo&#10;&#10;Description automatically generated">
            <a:hlinkClick r:id="rId4" action="ppaction://hlinkpres?slideindex=1&amp;slidetitle="/>
            <a:extLst>
              <a:ext uri="{FF2B5EF4-FFF2-40B4-BE49-F238E27FC236}">
                <a16:creationId xmlns:a16="http://schemas.microsoft.com/office/drawing/2014/main" id="{3946E70C-C44F-4648-B212-F23883FC89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3066" y="228917"/>
            <a:ext cx="381397" cy="374063"/>
          </a:xfrm>
          <a:prstGeom prst="rect">
            <a:avLst/>
          </a:prstGeom>
        </p:spPr>
      </p:pic>
    </p:spTree>
    <p:extLst>
      <p:ext uri="{BB962C8B-B14F-4D97-AF65-F5344CB8AC3E}">
        <p14:creationId xmlns:p14="http://schemas.microsoft.com/office/powerpoint/2010/main" val="501063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object&#10;&#10;Description automatically generated">
            <a:extLst>
              <a:ext uri="{FF2B5EF4-FFF2-40B4-BE49-F238E27FC236}">
                <a16:creationId xmlns:a16="http://schemas.microsoft.com/office/drawing/2014/main" id="{A930B0C6-47F2-4C1F-B8D3-AA1CE93C57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7" b="5470"/>
          <a:stretch/>
        </p:blipFill>
        <p:spPr>
          <a:xfrm>
            <a:off x="2175164" y="0"/>
            <a:ext cx="7841672" cy="6866313"/>
          </a:xfrm>
          <a:prstGeom prst="rect">
            <a:avLst/>
          </a:prstGeom>
        </p:spPr>
      </p:pic>
      <p:sp>
        <p:nvSpPr>
          <p:cNvPr id="8" name="Rectangle 7">
            <a:extLst>
              <a:ext uri="{FF2B5EF4-FFF2-40B4-BE49-F238E27FC236}">
                <a16:creationId xmlns:a16="http://schemas.microsoft.com/office/drawing/2014/main" id="{42338F20-7461-4E2B-9948-C9804BCEDB12}"/>
              </a:ext>
            </a:extLst>
          </p:cNvPr>
          <p:cNvSpPr/>
          <p:nvPr userDrawn="1"/>
        </p:nvSpPr>
        <p:spPr>
          <a:xfrm rot="10800000">
            <a:off x="-2" y="3669173"/>
            <a:ext cx="12188953" cy="31971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hlinkClick r:id="rId3" action="ppaction://hlinkpres?slideindex=1&amp;slidetitle="/>
            <a:extLst>
              <a:ext uri="{FF2B5EF4-FFF2-40B4-BE49-F238E27FC236}">
                <a16:creationId xmlns:a16="http://schemas.microsoft.com/office/drawing/2014/main" id="{24FD45B7-1E96-4E2C-8813-FBF99FD9E6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80470"/>
            <a:ext cx="495369" cy="485843"/>
          </a:xfrm>
          <a:prstGeom prst="rect">
            <a:avLst/>
          </a:prstGeom>
        </p:spPr>
      </p:pic>
      <p:pic>
        <p:nvPicPr>
          <p:cNvPr id="9" name="Picture 8">
            <a:hlinkClick r:id="rId5" action="ppaction://hlinkpres?slideindex=1&amp;slidetitle="/>
            <a:extLst>
              <a:ext uri="{FF2B5EF4-FFF2-40B4-BE49-F238E27FC236}">
                <a16:creationId xmlns:a16="http://schemas.microsoft.com/office/drawing/2014/main" id="{80812587-8446-4611-9152-1857A94BCE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70304"/>
            <a:ext cx="495369" cy="485843"/>
          </a:xfrm>
          <a:prstGeom prst="rect">
            <a:avLst/>
          </a:prstGeom>
        </p:spPr>
      </p:pic>
      <p:sp>
        <p:nvSpPr>
          <p:cNvPr id="11" name="Title 1">
            <a:extLst>
              <a:ext uri="{FF2B5EF4-FFF2-40B4-BE49-F238E27FC236}">
                <a16:creationId xmlns:a16="http://schemas.microsoft.com/office/drawing/2014/main" id="{AAEFFC3F-62A3-4F9F-95D1-10E1D465E984}"/>
              </a:ext>
            </a:extLst>
          </p:cNvPr>
          <p:cNvSpPr>
            <a:spLocks noGrp="1"/>
          </p:cNvSpPr>
          <p:nvPr>
            <p:ph type="ctrTitle"/>
          </p:nvPr>
        </p:nvSpPr>
        <p:spPr>
          <a:xfrm>
            <a:off x="3645778" y="3993007"/>
            <a:ext cx="8094104" cy="1846144"/>
          </a:xfrm>
        </p:spPr>
        <p:txBody>
          <a:bodyPr anchor="b"/>
          <a:lstStyle>
            <a:lvl1pPr algn="r">
              <a:lnSpc>
                <a:spcPct val="80000"/>
              </a:lnSpc>
              <a:defRPr lang="en-US" sz="4400" dirty="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E8CD7615-C468-489D-8196-3D135FE5E10F}"/>
              </a:ext>
            </a:extLst>
          </p:cNvPr>
          <p:cNvSpPr>
            <a:spLocks noGrp="1"/>
          </p:cNvSpPr>
          <p:nvPr>
            <p:ph type="subTitle" idx="1"/>
          </p:nvPr>
        </p:nvSpPr>
        <p:spPr>
          <a:xfrm>
            <a:off x="3645778" y="5913694"/>
            <a:ext cx="8094104" cy="878619"/>
          </a:xfrm>
        </p:spPr>
        <p:txBody>
          <a:bodyPr/>
          <a:lstStyle>
            <a:lvl1pPr marL="0" indent="0" algn="r">
              <a:spcBef>
                <a:spcPts val="0"/>
              </a:spcBef>
              <a:buNone/>
              <a:defRPr lang="en-US" sz="2000" cap="all" baseline="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327697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object&#10;&#10;Description automatically generated">
            <a:extLst>
              <a:ext uri="{FF2B5EF4-FFF2-40B4-BE49-F238E27FC236}">
                <a16:creationId xmlns:a16="http://schemas.microsoft.com/office/drawing/2014/main" id="{A930B0C6-47F2-4C1F-B8D3-AA1CE93C57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7" b="5470"/>
          <a:stretch/>
        </p:blipFill>
        <p:spPr>
          <a:xfrm>
            <a:off x="2175164" y="0"/>
            <a:ext cx="7841672" cy="6866313"/>
          </a:xfrm>
          <a:prstGeom prst="rect">
            <a:avLst/>
          </a:prstGeom>
        </p:spPr>
      </p:pic>
      <p:sp>
        <p:nvSpPr>
          <p:cNvPr id="8" name="Parallelogram 7">
            <a:extLst>
              <a:ext uri="{FF2B5EF4-FFF2-40B4-BE49-F238E27FC236}">
                <a16:creationId xmlns:a16="http://schemas.microsoft.com/office/drawing/2014/main" id="{42338F20-7461-4E2B-9948-C9804BCEDB12}"/>
              </a:ext>
            </a:extLst>
          </p:cNvPr>
          <p:cNvSpPr/>
          <p:nvPr userDrawn="1"/>
        </p:nvSpPr>
        <p:spPr>
          <a:xfrm rot="9957150">
            <a:off x="-690708" y="1138031"/>
            <a:ext cx="13593505" cy="401851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hlinkClick r:id="rId3" action="ppaction://hlinkpres?slideindex=1&amp;slidetitle="/>
            <a:extLst>
              <a:ext uri="{FF2B5EF4-FFF2-40B4-BE49-F238E27FC236}">
                <a16:creationId xmlns:a16="http://schemas.microsoft.com/office/drawing/2014/main" id="{24FD45B7-1E96-4E2C-8813-FBF99FD9E6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80470"/>
            <a:ext cx="495369" cy="485843"/>
          </a:xfrm>
          <a:prstGeom prst="rect">
            <a:avLst/>
          </a:prstGeom>
        </p:spPr>
      </p:pic>
      <p:pic>
        <p:nvPicPr>
          <p:cNvPr id="9" name="Picture 8">
            <a:hlinkClick r:id="rId5" action="ppaction://hlinkpres?slideindex=1&amp;slidetitle="/>
            <a:extLst>
              <a:ext uri="{FF2B5EF4-FFF2-40B4-BE49-F238E27FC236}">
                <a16:creationId xmlns:a16="http://schemas.microsoft.com/office/drawing/2014/main" id="{80812587-8446-4611-9152-1857A94BCE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70304"/>
            <a:ext cx="495369" cy="485843"/>
          </a:xfrm>
          <a:prstGeom prst="rect">
            <a:avLst/>
          </a:prstGeom>
        </p:spPr>
      </p:pic>
      <p:sp>
        <p:nvSpPr>
          <p:cNvPr id="11" name="Title 1">
            <a:extLst>
              <a:ext uri="{FF2B5EF4-FFF2-40B4-BE49-F238E27FC236}">
                <a16:creationId xmlns:a16="http://schemas.microsoft.com/office/drawing/2014/main" id="{AAEFFC3F-62A3-4F9F-95D1-10E1D465E984}"/>
              </a:ext>
            </a:extLst>
          </p:cNvPr>
          <p:cNvSpPr>
            <a:spLocks noGrp="1"/>
          </p:cNvSpPr>
          <p:nvPr>
            <p:ph type="ctrTitle"/>
          </p:nvPr>
        </p:nvSpPr>
        <p:spPr>
          <a:xfrm>
            <a:off x="2047424" y="1932714"/>
            <a:ext cx="8094104" cy="1846144"/>
          </a:xfrm>
        </p:spPr>
        <p:txBody>
          <a:bodyPr anchor="b"/>
          <a:lstStyle>
            <a:lvl1pPr algn="ctr">
              <a:lnSpc>
                <a:spcPct val="80000"/>
              </a:lnSpc>
              <a:defRPr lang="en-US" sz="4800" dirty="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E8CD7615-C468-489D-8196-3D135FE5E10F}"/>
              </a:ext>
            </a:extLst>
          </p:cNvPr>
          <p:cNvSpPr>
            <a:spLocks noGrp="1"/>
          </p:cNvSpPr>
          <p:nvPr>
            <p:ph type="subTitle" idx="1"/>
          </p:nvPr>
        </p:nvSpPr>
        <p:spPr>
          <a:xfrm>
            <a:off x="2047424" y="3853401"/>
            <a:ext cx="8094104" cy="878619"/>
          </a:xfrm>
        </p:spPr>
        <p:txBody>
          <a:bodyPr/>
          <a:lstStyle>
            <a:lvl1pPr marL="0" indent="0" algn="ctr">
              <a:spcBef>
                <a:spcPts val="0"/>
              </a:spcBef>
              <a:buNone/>
              <a:defRPr lang="en-US" sz="2400" cap="all" baseline="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871105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dirty="0"/>
              <a:t>Click to edit Master title style</a:t>
            </a:r>
          </a:p>
        </p:txBody>
      </p:sp>
      <p:sp>
        <p:nvSpPr>
          <p:cNvPr id="3" name="Content Placeholder 2"/>
          <p:cNvSpPr>
            <a:spLocks noGrp="1"/>
          </p:cNvSpPr>
          <p:nvPr>
            <p:ph idx="1"/>
          </p:nvPr>
        </p:nvSpPr>
        <p:spPr>
          <a:xfrm>
            <a:off x="729574" y="2149474"/>
            <a:ext cx="10167026" cy="4022725"/>
          </a:xfrm>
        </p:spPr>
        <p:txBody>
          <a:bodyPr/>
          <a:lstStyle>
            <a:lvl1pPr marL="228600" indent="-228600">
              <a:buClr>
                <a:schemeClr val="accent5"/>
              </a:buClr>
              <a:buSzPct val="100000"/>
              <a:buFont typeface="Arial" panose="020B0604020202020204" pitchFamily="34" charset="0"/>
              <a:buChar char="■"/>
              <a:defRPr lang="en-US" dirty="0"/>
            </a:lvl1pPr>
            <a:lvl2pPr marL="502920" indent="-228600">
              <a:buClr>
                <a:schemeClr val="accent4"/>
              </a:buClr>
              <a:buFont typeface="Arial" panose="020B0604020202020204" pitchFamily="34" charset="0"/>
              <a:buChar char="■"/>
              <a:defRPr lang="en-US" dirty="0"/>
            </a:lvl2pPr>
            <a:lvl3pPr>
              <a:defRPr lang="en-US" dirty="0"/>
            </a:lvl3pPr>
            <a:lvl4pPr>
              <a:defRPr lang="en-US" dirty="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
        <p:nvSpPr>
          <p:cNvPr id="8"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7" name="Text Placeholder 10">
            <a:extLst>
              <a:ext uri="{FF2B5EF4-FFF2-40B4-BE49-F238E27FC236}">
                <a16:creationId xmlns:a16="http://schemas.microsoft.com/office/drawing/2014/main" id="{C9B425C4-5BD4-4FFB-9117-F4DE6FE90111}"/>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4"/>
                </a:solidFill>
              </a:defRPr>
            </a:lvl1pPr>
          </a:lstStyle>
          <a:p>
            <a:pPr lvl="0"/>
            <a:r>
              <a:rPr lang="en-US" dirty="0"/>
              <a:t>Edit Master text styles</a:t>
            </a:r>
          </a:p>
        </p:txBody>
      </p:sp>
    </p:spTree>
    <p:extLst>
      <p:ext uri="{BB962C8B-B14F-4D97-AF65-F5344CB8AC3E}">
        <p14:creationId xmlns:p14="http://schemas.microsoft.com/office/powerpoint/2010/main" val="2269347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ubsection">
    <p:spTree>
      <p:nvGrpSpPr>
        <p:cNvPr id="1" name=""/>
        <p:cNvGrpSpPr/>
        <p:nvPr/>
      </p:nvGrpSpPr>
      <p:grpSpPr>
        <a:xfrm>
          <a:off x="0" y="0"/>
          <a:ext cx="0" cy="0"/>
          <a:chOff x="0" y="0"/>
          <a:chExt cx="0" cy="0"/>
        </a:xfrm>
      </p:grpSpPr>
      <p:sp>
        <p:nvSpPr>
          <p:cNvPr id="8" name="Rectangle 7"/>
          <p:cNvSpPr/>
          <p:nvPr userDrawn="1"/>
        </p:nvSpPr>
        <p:spPr bwMode="hidden">
          <a:xfrm>
            <a:off x="1449420" y="890729"/>
            <a:ext cx="10742579" cy="17988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2365" y="190662"/>
            <a:ext cx="11979634" cy="645917"/>
          </a:xfrm>
        </p:spPr>
        <p:txBody>
          <a:bodyPr anchor="b"/>
          <a:lstStyle>
            <a:lvl1pPr algn="ctr">
              <a:defRPr lang="en-US" dirty="0">
                <a:solidFill>
                  <a:schemeClr val="accent5"/>
                </a:solidFill>
              </a:defRPr>
            </a:lvl1pPr>
          </a:lstStyle>
          <a:p>
            <a:r>
              <a:rPr lang="en-US" dirty="0"/>
              <a:t>Click to edit Master title style</a:t>
            </a:r>
          </a:p>
        </p:txBody>
      </p:sp>
      <p:sp>
        <p:nvSpPr>
          <p:cNvPr id="3" name="Content Placeholder 2"/>
          <p:cNvSpPr>
            <a:spLocks noGrp="1"/>
          </p:cNvSpPr>
          <p:nvPr>
            <p:ph idx="1"/>
          </p:nvPr>
        </p:nvSpPr>
        <p:spPr>
          <a:xfrm>
            <a:off x="5695857" y="1012926"/>
            <a:ext cx="6080760" cy="1468133"/>
          </a:xfrm>
        </p:spPr>
        <p:txBody>
          <a:bodyPr>
            <a:noAutofit/>
          </a:bodyPr>
          <a:lstStyle>
            <a:lvl1pPr marL="0" indent="0">
              <a:buNone/>
              <a:defRPr sz="2400">
                <a:solidFill>
                  <a:schemeClr val="accent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4" name="Text Placeholder 3"/>
          <p:cNvSpPr>
            <a:spLocks noGrp="1"/>
          </p:cNvSpPr>
          <p:nvPr>
            <p:ph type="body" sz="half" idx="2"/>
          </p:nvPr>
        </p:nvSpPr>
        <p:spPr>
          <a:xfrm>
            <a:off x="1622875" y="1012926"/>
            <a:ext cx="3657600" cy="1554480"/>
          </a:xfrm>
        </p:spPr>
        <p:txBody>
          <a:bodyPr>
            <a:normAutofit/>
          </a:bodyPr>
          <a:lstStyle>
            <a:lvl1pPr marL="0" indent="0">
              <a:lnSpc>
                <a:spcPct val="90000"/>
              </a:lnSpc>
              <a:spcBef>
                <a:spcPts val="1200"/>
              </a:spcBef>
              <a:buNone/>
              <a:defRPr sz="28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p:cNvSpPr/>
          <p:nvPr userDrawn="1"/>
        </p:nvSpPr>
        <p:spPr bwMode="hidden">
          <a:xfrm>
            <a:off x="1449420" y="2790724"/>
            <a:ext cx="10742579" cy="17988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bwMode="hidden">
          <a:xfrm>
            <a:off x="1449420" y="4690718"/>
            <a:ext cx="10742579" cy="17988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p:cNvSpPr>
            <a:spLocks noGrp="1"/>
          </p:cNvSpPr>
          <p:nvPr>
            <p:ph idx="10"/>
          </p:nvPr>
        </p:nvSpPr>
        <p:spPr>
          <a:xfrm>
            <a:off x="5695857" y="2919547"/>
            <a:ext cx="6080760" cy="1468133"/>
          </a:xfrm>
        </p:spPr>
        <p:txBody>
          <a:bodyPr>
            <a:noAutofit/>
          </a:bodyPr>
          <a:lstStyle>
            <a:lvl1pPr marL="0" indent="0">
              <a:buNone/>
              <a:defRPr sz="2400">
                <a:solidFill>
                  <a:schemeClr val="accent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14" name="Text Placeholder 3"/>
          <p:cNvSpPr>
            <a:spLocks noGrp="1"/>
          </p:cNvSpPr>
          <p:nvPr>
            <p:ph type="body" sz="half" idx="11"/>
          </p:nvPr>
        </p:nvSpPr>
        <p:spPr>
          <a:xfrm>
            <a:off x="1622875" y="2919547"/>
            <a:ext cx="3657600" cy="1554480"/>
          </a:xfrm>
        </p:spPr>
        <p:txBody>
          <a:bodyPr>
            <a:noAutofit/>
          </a:bodyPr>
          <a:lstStyle>
            <a:lvl1pPr marL="0" indent="0">
              <a:lnSpc>
                <a:spcPct val="90000"/>
              </a:lnSpc>
              <a:spcBef>
                <a:spcPts val="1200"/>
              </a:spcBef>
              <a:buNone/>
              <a:defRPr sz="28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Content Placeholder 2"/>
          <p:cNvSpPr>
            <a:spLocks noGrp="1"/>
          </p:cNvSpPr>
          <p:nvPr>
            <p:ph idx="12"/>
          </p:nvPr>
        </p:nvSpPr>
        <p:spPr>
          <a:xfrm>
            <a:off x="5695857" y="4835896"/>
            <a:ext cx="6080760" cy="1468133"/>
          </a:xfrm>
        </p:spPr>
        <p:txBody>
          <a:bodyPr>
            <a:noAutofit/>
          </a:bodyPr>
          <a:lstStyle>
            <a:lvl1pPr marL="0" indent="0">
              <a:buNone/>
              <a:defRPr sz="2400">
                <a:solidFill>
                  <a:schemeClr val="accent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16" name="Text Placeholder 3"/>
          <p:cNvSpPr>
            <a:spLocks noGrp="1"/>
          </p:cNvSpPr>
          <p:nvPr>
            <p:ph type="body" sz="half" idx="13"/>
          </p:nvPr>
        </p:nvSpPr>
        <p:spPr>
          <a:xfrm>
            <a:off x="1622875" y="4835896"/>
            <a:ext cx="3657600" cy="1554480"/>
          </a:xfrm>
        </p:spPr>
        <p:txBody>
          <a:bodyPr>
            <a:noAutofit/>
          </a:bodyPr>
          <a:lstStyle>
            <a:lvl1pPr marL="0" indent="0">
              <a:lnSpc>
                <a:spcPct val="90000"/>
              </a:lnSpc>
              <a:spcBef>
                <a:spcPts val="1200"/>
              </a:spcBef>
              <a:buNone/>
              <a:defRPr sz="28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7" name="Text Placeholder 3"/>
          <p:cNvSpPr>
            <a:spLocks noGrp="1"/>
          </p:cNvSpPr>
          <p:nvPr>
            <p:ph type="body" sz="half" idx="14" hasCustomPrompt="1"/>
          </p:nvPr>
        </p:nvSpPr>
        <p:spPr>
          <a:xfrm>
            <a:off x="212365" y="1012189"/>
            <a:ext cx="995128" cy="1554480"/>
          </a:xfrm>
        </p:spPr>
        <p:txBody>
          <a:bodyPr>
            <a:noAutofit/>
          </a:bodyPr>
          <a:lstStyle>
            <a:lvl1pPr marL="0" indent="0" algn="r">
              <a:lnSpc>
                <a:spcPct val="90000"/>
              </a:lnSpc>
              <a:spcBef>
                <a:spcPts val="1200"/>
              </a:spcBef>
              <a:buNone/>
              <a:defRPr sz="4800" b="0">
                <a:solidFill>
                  <a:schemeClr val="accent3"/>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1</a:t>
            </a:r>
          </a:p>
        </p:txBody>
      </p:sp>
      <p:sp>
        <p:nvSpPr>
          <p:cNvPr id="18" name="Text Placeholder 3"/>
          <p:cNvSpPr>
            <a:spLocks noGrp="1"/>
          </p:cNvSpPr>
          <p:nvPr>
            <p:ph type="body" sz="half" idx="15" hasCustomPrompt="1"/>
          </p:nvPr>
        </p:nvSpPr>
        <p:spPr>
          <a:xfrm>
            <a:off x="212365" y="2919547"/>
            <a:ext cx="995128" cy="1554480"/>
          </a:xfrm>
        </p:spPr>
        <p:txBody>
          <a:bodyPr>
            <a:noAutofit/>
          </a:bodyPr>
          <a:lstStyle>
            <a:lvl1pPr marL="0" indent="0" algn="r">
              <a:lnSpc>
                <a:spcPct val="90000"/>
              </a:lnSpc>
              <a:spcBef>
                <a:spcPts val="1200"/>
              </a:spcBef>
              <a:buNone/>
              <a:defRPr sz="4800" b="0">
                <a:solidFill>
                  <a:schemeClr val="accent3"/>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a:t>
            </a:r>
          </a:p>
        </p:txBody>
      </p:sp>
      <p:sp>
        <p:nvSpPr>
          <p:cNvPr id="19" name="Text Placeholder 3"/>
          <p:cNvSpPr>
            <a:spLocks noGrp="1"/>
          </p:cNvSpPr>
          <p:nvPr>
            <p:ph type="body" sz="half" idx="16" hasCustomPrompt="1"/>
          </p:nvPr>
        </p:nvSpPr>
        <p:spPr>
          <a:xfrm>
            <a:off x="212365" y="4835896"/>
            <a:ext cx="995128" cy="1554480"/>
          </a:xfrm>
        </p:spPr>
        <p:txBody>
          <a:bodyPr>
            <a:noAutofit/>
          </a:bodyPr>
          <a:lstStyle>
            <a:lvl1pPr marL="0" indent="0" algn="r">
              <a:lnSpc>
                <a:spcPct val="90000"/>
              </a:lnSpc>
              <a:spcBef>
                <a:spcPts val="1200"/>
              </a:spcBef>
              <a:buNone/>
              <a:defRPr sz="4800" b="0">
                <a:solidFill>
                  <a:schemeClr val="accent3"/>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3</a:t>
            </a:r>
          </a:p>
        </p:txBody>
      </p:sp>
      <p:pic>
        <p:nvPicPr>
          <p:cNvPr id="21" name="Picture 20">
            <a:hlinkClick r:id="rId2" action="ppaction://hlinkpres?slideindex=1&amp;slidetitle="/>
            <a:extLst>
              <a:ext uri="{FF2B5EF4-FFF2-40B4-BE49-F238E27FC236}">
                <a16:creationId xmlns:a16="http://schemas.microsoft.com/office/drawing/2014/main" id="{A74688A2-CAC5-448B-8C88-5B9B0B276C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22" name="Picture 21">
            <a:hlinkClick r:id="rId4" action="ppaction://hlinkpres?slideindex=1&amp;slidetitle="/>
            <a:extLst>
              <a:ext uri="{FF2B5EF4-FFF2-40B4-BE49-F238E27FC236}">
                <a16:creationId xmlns:a16="http://schemas.microsoft.com/office/drawing/2014/main" id="{1CF5EDFF-94D3-443F-B883-57BFA70824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23" name="Slide Number Placeholder 5">
            <a:extLst>
              <a:ext uri="{FF2B5EF4-FFF2-40B4-BE49-F238E27FC236}">
                <a16:creationId xmlns:a16="http://schemas.microsoft.com/office/drawing/2014/main" id="{98C40786-E262-4B8C-BCA4-98F27DE648ED}"/>
              </a:ext>
            </a:extLst>
          </p:cNvPr>
          <p:cNvSpPr>
            <a:spLocks noGrp="1"/>
          </p:cNvSpPr>
          <p:nvPr>
            <p:ph type="sldNum" sz="quarter" idx="17"/>
          </p:nvPr>
        </p:nvSpPr>
        <p:spPr>
          <a:xfrm>
            <a:off x="11499959" y="252843"/>
            <a:ext cx="685800" cy="274022"/>
          </a:xfrm>
        </p:spPr>
        <p:txBody>
          <a:bodyPr/>
          <a:lstStyle>
            <a:lvl1pPr>
              <a:defRPr>
                <a:solidFill>
                  <a:schemeClr val="accent5"/>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2968714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574" y="2149475"/>
            <a:ext cx="4805464"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14416" y="2149475"/>
            <a:ext cx="4809744"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8" name="Text Placeholder 10"/>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4"/>
                </a:solidFill>
              </a:defRPr>
            </a:lvl1pPr>
          </a:lstStyle>
          <a:p>
            <a:pPr lvl="0"/>
            <a:r>
              <a:rPr lang="en-US" dirty="0"/>
              <a:t>Edit Master text styles</a:t>
            </a:r>
          </a:p>
        </p:txBody>
      </p:sp>
      <p:sp>
        <p:nvSpPr>
          <p:cNvPr id="11"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Tree>
    <p:extLst>
      <p:ext uri="{BB962C8B-B14F-4D97-AF65-F5344CB8AC3E}">
        <p14:creationId xmlns:p14="http://schemas.microsoft.com/office/powerpoint/2010/main" val="397520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ubsection">
    <p:spTree>
      <p:nvGrpSpPr>
        <p:cNvPr id="1" name=""/>
        <p:cNvGrpSpPr/>
        <p:nvPr/>
      </p:nvGrpSpPr>
      <p:grpSpPr>
        <a:xfrm>
          <a:off x="0" y="0"/>
          <a:ext cx="0" cy="0"/>
          <a:chOff x="0" y="0"/>
          <a:chExt cx="0" cy="0"/>
        </a:xfrm>
      </p:grpSpPr>
      <p:sp>
        <p:nvSpPr>
          <p:cNvPr id="8" name="Rectangle 7"/>
          <p:cNvSpPr/>
          <p:nvPr userDrawn="1"/>
        </p:nvSpPr>
        <p:spPr bwMode="hidden">
          <a:xfrm>
            <a:off x="1449420" y="890729"/>
            <a:ext cx="10742579" cy="17988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2365" y="190662"/>
            <a:ext cx="11979634" cy="645917"/>
          </a:xfrm>
        </p:spPr>
        <p:txBody>
          <a:bodyPr anchor="b"/>
          <a:lstStyle>
            <a:lvl1pPr algn="ctr">
              <a:defRPr lang="en-US" dirty="0">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5695857" y="1012926"/>
            <a:ext cx="6080760" cy="1468133"/>
          </a:xfrm>
        </p:spPr>
        <p:txBody>
          <a:bodyPr>
            <a:noAutofit/>
          </a:bodyPr>
          <a:lstStyle>
            <a:lvl1pPr marL="0" indent="0">
              <a:buNone/>
              <a:defRPr sz="2400">
                <a:solidFill>
                  <a:schemeClr val="accent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4" name="Text Placeholder 3"/>
          <p:cNvSpPr>
            <a:spLocks noGrp="1"/>
          </p:cNvSpPr>
          <p:nvPr>
            <p:ph type="body" sz="half" idx="2"/>
          </p:nvPr>
        </p:nvSpPr>
        <p:spPr>
          <a:xfrm>
            <a:off x="1622875" y="1012926"/>
            <a:ext cx="3657600" cy="1554480"/>
          </a:xfrm>
        </p:spPr>
        <p:txBody>
          <a:bodyPr>
            <a:normAutofit/>
          </a:bodyPr>
          <a:lstStyle>
            <a:lvl1pPr marL="0" indent="0">
              <a:lnSpc>
                <a:spcPct val="90000"/>
              </a:lnSpc>
              <a:spcBef>
                <a:spcPts val="1200"/>
              </a:spcBef>
              <a:buNone/>
              <a:defRPr sz="28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p:cNvSpPr/>
          <p:nvPr userDrawn="1"/>
        </p:nvSpPr>
        <p:spPr bwMode="hidden">
          <a:xfrm>
            <a:off x="1449420" y="2790724"/>
            <a:ext cx="10742579" cy="17988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bwMode="hidden">
          <a:xfrm>
            <a:off x="1449420" y="4690718"/>
            <a:ext cx="10742579" cy="17988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p:cNvSpPr>
            <a:spLocks noGrp="1"/>
          </p:cNvSpPr>
          <p:nvPr>
            <p:ph idx="10"/>
          </p:nvPr>
        </p:nvSpPr>
        <p:spPr>
          <a:xfrm>
            <a:off x="5695857" y="2919547"/>
            <a:ext cx="6080760" cy="1468133"/>
          </a:xfrm>
        </p:spPr>
        <p:txBody>
          <a:bodyPr>
            <a:noAutofit/>
          </a:bodyPr>
          <a:lstStyle>
            <a:lvl1pPr marL="0" indent="0">
              <a:buNone/>
              <a:defRPr sz="2400">
                <a:solidFill>
                  <a:schemeClr val="accent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14" name="Text Placeholder 3"/>
          <p:cNvSpPr>
            <a:spLocks noGrp="1"/>
          </p:cNvSpPr>
          <p:nvPr>
            <p:ph type="body" sz="half" idx="11"/>
          </p:nvPr>
        </p:nvSpPr>
        <p:spPr>
          <a:xfrm>
            <a:off x="1622875" y="2919547"/>
            <a:ext cx="3657600" cy="1554480"/>
          </a:xfrm>
        </p:spPr>
        <p:txBody>
          <a:bodyPr>
            <a:noAutofit/>
          </a:bodyPr>
          <a:lstStyle>
            <a:lvl1pPr marL="0" indent="0">
              <a:lnSpc>
                <a:spcPct val="90000"/>
              </a:lnSpc>
              <a:spcBef>
                <a:spcPts val="1200"/>
              </a:spcBef>
              <a:buNone/>
              <a:defRPr sz="28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Content Placeholder 2"/>
          <p:cNvSpPr>
            <a:spLocks noGrp="1"/>
          </p:cNvSpPr>
          <p:nvPr>
            <p:ph idx="12"/>
          </p:nvPr>
        </p:nvSpPr>
        <p:spPr>
          <a:xfrm>
            <a:off x="5695857" y="4835896"/>
            <a:ext cx="6080760" cy="1468133"/>
          </a:xfrm>
        </p:spPr>
        <p:txBody>
          <a:bodyPr>
            <a:noAutofit/>
          </a:bodyPr>
          <a:lstStyle>
            <a:lvl1pPr marL="0" indent="0">
              <a:buNone/>
              <a:defRPr sz="2400">
                <a:solidFill>
                  <a:schemeClr val="accent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16" name="Text Placeholder 3"/>
          <p:cNvSpPr>
            <a:spLocks noGrp="1"/>
          </p:cNvSpPr>
          <p:nvPr>
            <p:ph type="body" sz="half" idx="13"/>
          </p:nvPr>
        </p:nvSpPr>
        <p:spPr>
          <a:xfrm>
            <a:off x="1622875" y="4835896"/>
            <a:ext cx="3657600" cy="1554480"/>
          </a:xfrm>
        </p:spPr>
        <p:txBody>
          <a:bodyPr>
            <a:noAutofit/>
          </a:bodyPr>
          <a:lstStyle>
            <a:lvl1pPr marL="0" indent="0">
              <a:lnSpc>
                <a:spcPct val="90000"/>
              </a:lnSpc>
              <a:spcBef>
                <a:spcPts val="1200"/>
              </a:spcBef>
              <a:buNone/>
              <a:defRPr sz="28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7" name="Text Placeholder 3"/>
          <p:cNvSpPr>
            <a:spLocks noGrp="1"/>
          </p:cNvSpPr>
          <p:nvPr>
            <p:ph type="body" sz="half" idx="14" hasCustomPrompt="1"/>
          </p:nvPr>
        </p:nvSpPr>
        <p:spPr>
          <a:xfrm>
            <a:off x="212365" y="1012189"/>
            <a:ext cx="995128" cy="1554480"/>
          </a:xfrm>
        </p:spPr>
        <p:txBody>
          <a:bodyPr>
            <a:noAutofit/>
          </a:bodyPr>
          <a:lstStyle>
            <a:lvl1pPr marL="0" indent="0" algn="r">
              <a:lnSpc>
                <a:spcPct val="90000"/>
              </a:lnSpc>
              <a:spcBef>
                <a:spcPts val="1200"/>
              </a:spcBef>
              <a:buNone/>
              <a:defRPr sz="4800" b="0">
                <a:solidFill>
                  <a:schemeClr val="accent3"/>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1</a:t>
            </a:r>
          </a:p>
        </p:txBody>
      </p:sp>
      <p:sp>
        <p:nvSpPr>
          <p:cNvPr id="18" name="Text Placeholder 3"/>
          <p:cNvSpPr>
            <a:spLocks noGrp="1"/>
          </p:cNvSpPr>
          <p:nvPr>
            <p:ph type="body" sz="half" idx="15" hasCustomPrompt="1"/>
          </p:nvPr>
        </p:nvSpPr>
        <p:spPr>
          <a:xfrm>
            <a:off x="212365" y="2919547"/>
            <a:ext cx="995128" cy="1554480"/>
          </a:xfrm>
        </p:spPr>
        <p:txBody>
          <a:bodyPr>
            <a:noAutofit/>
          </a:bodyPr>
          <a:lstStyle>
            <a:lvl1pPr marL="0" indent="0" algn="r">
              <a:lnSpc>
                <a:spcPct val="90000"/>
              </a:lnSpc>
              <a:spcBef>
                <a:spcPts val="1200"/>
              </a:spcBef>
              <a:buNone/>
              <a:defRPr sz="4800" b="0">
                <a:solidFill>
                  <a:schemeClr val="accent3"/>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a:t>
            </a:r>
          </a:p>
        </p:txBody>
      </p:sp>
      <p:sp>
        <p:nvSpPr>
          <p:cNvPr id="19" name="Text Placeholder 3"/>
          <p:cNvSpPr>
            <a:spLocks noGrp="1"/>
          </p:cNvSpPr>
          <p:nvPr>
            <p:ph type="body" sz="half" idx="16" hasCustomPrompt="1"/>
          </p:nvPr>
        </p:nvSpPr>
        <p:spPr>
          <a:xfrm>
            <a:off x="212365" y="4835896"/>
            <a:ext cx="995128" cy="1554480"/>
          </a:xfrm>
        </p:spPr>
        <p:txBody>
          <a:bodyPr>
            <a:noAutofit/>
          </a:bodyPr>
          <a:lstStyle>
            <a:lvl1pPr marL="0" indent="0" algn="r">
              <a:lnSpc>
                <a:spcPct val="90000"/>
              </a:lnSpc>
              <a:spcBef>
                <a:spcPts val="1200"/>
              </a:spcBef>
              <a:buNone/>
              <a:defRPr sz="4800" b="0">
                <a:solidFill>
                  <a:schemeClr val="accent3"/>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3</a:t>
            </a:r>
          </a:p>
        </p:txBody>
      </p:sp>
      <p:pic>
        <p:nvPicPr>
          <p:cNvPr id="21" name="Picture 20">
            <a:hlinkClick r:id="rId2" action="ppaction://hlinkpres?slideindex=1&amp;slidetitle="/>
            <a:extLst>
              <a:ext uri="{FF2B5EF4-FFF2-40B4-BE49-F238E27FC236}">
                <a16:creationId xmlns:a16="http://schemas.microsoft.com/office/drawing/2014/main" id="{A74688A2-CAC5-448B-8C88-5B9B0B276C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22" name="Picture 21">
            <a:hlinkClick r:id="rId4" action="ppaction://hlinkpres?slideindex=1&amp;slidetitle="/>
            <a:extLst>
              <a:ext uri="{FF2B5EF4-FFF2-40B4-BE49-F238E27FC236}">
                <a16:creationId xmlns:a16="http://schemas.microsoft.com/office/drawing/2014/main" id="{1CF5EDFF-94D3-443F-B883-57BFA70824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23" name="Slide Number Placeholder 5">
            <a:extLst>
              <a:ext uri="{FF2B5EF4-FFF2-40B4-BE49-F238E27FC236}">
                <a16:creationId xmlns:a16="http://schemas.microsoft.com/office/drawing/2014/main" id="{98C40786-E262-4B8C-BCA4-98F27DE648ED}"/>
              </a:ext>
            </a:extLst>
          </p:cNvPr>
          <p:cNvSpPr>
            <a:spLocks noGrp="1"/>
          </p:cNvSpPr>
          <p:nvPr>
            <p:ph type="sldNum" sz="quarter" idx="17"/>
          </p:nvPr>
        </p:nvSpPr>
        <p:spPr>
          <a:xfrm>
            <a:off x="11499959" y="252843"/>
            <a:ext cx="685800" cy="274022"/>
          </a:xfrm>
        </p:spPr>
        <p:txBody>
          <a:bodyPr/>
          <a:lstStyle>
            <a:lvl1pPr>
              <a:defRPr>
                <a:solidFill>
                  <a:schemeClr val="accent5"/>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2628257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rap for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574" y="2149475"/>
            <a:ext cx="6926094" cy="1731861"/>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23900" y="4046705"/>
            <a:ext cx="10000260" cy="2125493"/>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11"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9" name="Text Placeholder 10">
            <a:extLst>
              <a:ext uri="{FF2B5EF4-FFF2-40B4-BE49-F238E27FC236}">
                <a16:creationId xmlns:a16="http://schemas.microsoft.com/office/drawing/2014/main" id="{C37F3623-9BDD-4AB8-93B9-2BA517249DF9}"/>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4"/>
                </a:solidFill>
              </a:defRPr>
            </a:lvl1pPr>
          </a:lstStyle>
          <a:p>
            <a:pPr lvl="0"/>
            <a:r>
              <a:rPr lang="en-US" dirty="0"/>
              <a:t>Edit Master text styles</a:t>
            </a:r>
          </a:p>
        </p:txBody>
      </p:sp>
    </p:spTree>
    <p:extLst>
      <p:ext uri="{BB962C8B-B14F-4D97-AF65-F5344CB8AC3E}">
        <p14:creationId xmlns:p14="http://schemas.microsoft.com/office/powerpoint/2010/main" val="1254503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731195" y="2212507"/>
            <a:ext cx="4809744" cy="698351"/>
          </a:xfrm>
          <a:solidFill>
            <a:schemeClr val="accent3"/>
          </a:solidFill>
        </p:spPr>
        <p:txBody>
          <a:bodyPr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31195" y="2910860"/>
            <a:ext cx="4809744" cy="3073880"/>
          </a:xfrm>
        </p:spPr>
        <p:txBody>
          <a:bodyPr>
            <a:no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45222" y="2212507"/>
            <a:ext cx="4809744" cy="698351"/>
          </a:xfrm>
          <a:solidFill>
            <a:srgbClr val="9ECA2B"/>
          </a:solidFill>
        </p:spPr>
        <p:txBody>
          <a:bodyPr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5945222" y="2910860"/>
            <a:ext cx="4809744" cy="3073880"/>
          </a:xfrm>
        </p:spPr>
        <p:txBody>
          <a:bodyPr>
            <a:no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dirty="0"/>
          </a:p>
        </p:txBody>
      </p:sp>
      <p:sp>
        <p:nvSpPr>
          <p:cNvPr id="18"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13" name="Text Placeholder 10">
            <a:extLst>
              <a:ext uri="{FF2B5EF4-FFF2-40B4-BE49-F238E27FC236}">
                <a16:creationId xmlns:a16="http://schemas.microsoft.com/office/drawing/2014/main" id="{0326A508-0D76-4106-9417-FAE9281A8D7E}"/>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4"/>
                </a:solidFill>
              </a:defRPr>
            </a:lvl1pPr>
          </a:lstStyle>
          <a:p>
            <a:pPr lvl="0"/>
            <a:r>
              <a:rPr lang="en-US" dirty="0"/>
              <a:t>Edit Master text styles</a:t>
            </a:r>
          </a:p>
        </p:txBody>
      </p:sp>
    </p:spTree>
    <p:extLst>
      <p:ext uri="{BB962C8B-B14F-4D97-AF65-F5344CB8AC3E}">
        <p14:creationId xmlns:p14="http://schemas.microsoft.com/office/powerpoint/2010/main" val="487787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575" y="2149475"/>
            <a:ext cx="3291840"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167167" y="2149475"/>
            <a:ext cx="3291840"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11"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6" name="Content Placeholder 5"/>
          <p:cNvSpPr>
            <a:spLocks noGrp="1"/>
          </p:cNvSpPr>
          <p:nvPr>
            <p:ph sz="quarter" idx="15"/>
          </p:nvPr>
        </p:nvSpPr>
        <p:spPr>
          <a:xfrm>
            <a:off x="7604760" y="2148653"/>
            <a:ext cx="3291840" cy="41846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0">
            <a:extLst>
              <a:ext uri="{FF2B5EF4-FFF2-40B4-BE49-F238E27FC236}">
                <a16:creationId xmlns:a16="http://schemas.microsoft.com/office/drawing/2014/main" id="{500D12A8-A2E6-495E-8142-878E0B9638CF}"/>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4"/>
                </a:solidFill>
              </a:defRPr>
            </a:lvl1pPr>
          </a:lstStyle>
          <a:p>
            <a:pPr lvl="0"/>
            <a:r>
              <a:rPr lang="en-US" dirty="0"/>
              <a:t>Edit Master text styles</a:t>
            </a:r>
          </a:p>
        </p:txBody>
      </p:sp>
    </p:spTree>
    <p:extLst>
      <p:ext uri="{BB962C8B-B14F-4D97-AF65-F5344CB8AC3E}">
        <p14:creationId xmlns:p14="http://schemas.microsoft.com/office/powerpoint/2010/main" val="3556289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dirty="0"/>
          </a:p>
        </p:txBody>
      </p:sp>
      <p:sp>
        <p:nvSpPr>
          <p:cNvPr id="10"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6" name="Text Placeholder 10">
            <a:extLst>
              <a:ext uri="{FF2B5EF4-FFF2-40B4-BE49-F238E27FC236}">
                <a16:creationId xmlns:a16="http://schemas.microsoft.com/office/drawing/2014/main" id="{40A64600-822A-45AF-874F-C76BEB732C06}"/>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4"/>
                </a:solidFill>
              </a:defRPr>
            </a:lvl1pPr>
          </a:lstStyle>
          <a:p>
            <a:pPr lvl="0"/>
            <a:r>
              <a:rPr lang="en-US" dirty="0"/>
              <a:t>Edit Master text styles</a:t>
            </a:r>
          </a:p>
        </p:txBody>
      </p:sp>
    </p:spTree>
    <p:extLst>
      <p:ext uri="{BB962C8B-B14F-4D97-AF65-F5344CB8AC3E}">
        <p14:creationId xmlns:p14="http://schemas.microsoft.com/office/powerpoint/2010/main" val="3870521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object&#10;&#10;Description automatically generated">
            <a:extLst>
              <a:ext uri="{FF2B5EF4-FFF2-40B4-BE49-F238E27FC236}">
                <a16:creationId xmlns:a16="http://schemas.microsoft.com/office/drawing/2014/main" id="{A930B0C6-47F2-4C1F-B8D3-AA1CE93C57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7" b="5470"/>
          <a:stretch/>
        </p:blipFill>
        <p:spPr>
          <a:xfrm>
            <a:off x="2175164" y="0"/>
            <a:ext cx="7841672" cy="6866313"/>
          </a:xfrm>
          <a:prstGeom prst="rect">
            <a:avLst/>
          </a:prstGeom>
        </p:spPr>
      </p:pic>
      <p:sp>
        <p:nvSpPr>
          <p:cNvPr id="8" name="Rectangle 7">
            <a:extLst>
              <a:ext uri="{FF2B5EF4-FFF2-40B4-BE49-F238E27FC236}">
                <a16:creationId xmlns:a16="http://schemas.microsoft.com/office/drawing/2014/main" id="{42338F20-7461-4E2B-9948-C9804BCEDB12}"/>
              </a:ext>
            </a:extLst>
          </p:cNvPr>
          <p:cNvSpPr/>
          <p:nvPr userDrawn="1"/>
        </p:nvSpPr>
        <p:spPr>
          <a:xfrm rot="10800000">
            <a:off x="-2" y="3669173"/>
            <a:ext cx="12188953" cy="31971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hlinkClick r:id="rId3" action="ppaction://hlinkpres?slideindex=1&amp;slidetitle="/>
            <a:extLst>
              <a:ext uri="{FF2B5EF4-FFF2-40B4-BE49-F238E27FC236}">
                <a16:creationId xmlns:a16="http://schemas.microsoft.com/office/drawing/2014/main" id="{24FD45B7-1E96-4E2C-8813-FBF99FD9E6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80470"/>
            <a:ext cx="495369" cy="485843"/>
          </a:xfrm>
          <a:prstGeom prst="rect">
            <a:avLst/>
          </a:prstGeom>
        </p:spPr>
      </p:pic>
      <p:pic>
        <p:nvPicPr>
          <p:cNvPr id="9" name="Picture 8">
            <a:hlinkClick r:id="rId5" action="ppaction://hlinkpres?slideindex=1&amp;slidetitle="/>
            <a:extLst>
              <a:ext uri="{FF2B5EF4-FFF2-40B4-BE49-F238E27FC236}">
                <a16:creationId xmlns:a16="http://schemas.microsoft.com/office/drawing/2014/main" id="{80812587-8446-4611-9152-1857A94BCE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70304"/>
            <a:ext cx="495369" cy="485843"/>
          </a:xfrm>
          <a:prstGeom prst="rect">
            <a:avLst/>
          </a:prstGeom>
        </p:spPr>
      </p:pic>
      <p:sp>
        <p:nvSpPr>
          <p:cNvPr id="11" name="Title 1">
            <a:extLst>
              <a:ext uri="{FF2B5EF4-FFF2-40B4-BE49-F238E27FC236}">
                <a16:creationId xmlns:a16="http://schemas.microsoft.com/office/drawing/2014/main" id="{AAEFFC3F-62A3-4F9F-95D1-10E1D465E984}"/>
              </a:ext>
            </a:extLst>
          </p:cNvPr>
          <p:cNvSpPr>
            <a:spLocks noGrp="1"/>
          </p:cNvSpPr>
          <p:nvPr>
            <p:ph type="ctrTitle"/>
          </p:nvPr>
        </p:nvSpPr>
        <p:spPr>
          <a:xfrm>
            <a:off x="3645778" y="3993007"/>
            <a:ext cx="8094104" cy="1846144"/>
          </a:xfrm>
        </p:spPr>
        <p:txBody>
          <a:bodyPr anchor="b"/>
          <a:lstStyle>
            <a:lvl1pPr algn="r">
              <a:lnSpc>
                <a:spcPct val="80000"/>
              </a:lnSpc>
              <a:defRPr lang="en-US" sz="4400" dirty="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E8CD7615-C468-489D-8196-3D135FE5E10F}"/>
              </a:ext>
            </a:extLst>
          </p:cNvPr>
          <p:cNvSpPr>
            <a:spLocks noGrp="1"/>
          </p:cNvSpPr>
          <p:nvPr>
            <p:ph type="subTitle" idx="1"/>
          </p:nvPr>
        </p:nvSpPr>
        <p:spPr>
          <a:xfrm>
            <a:off x="3645778" y="5913694"/>
            <a:ext cx="8094104" cy="878619"/>
          </a:xfrm>
        </p:spPr>
        <p:txBody>
          <a:bodyPr/>
          <a:lstStyle>
            <a:lvl1pPr marL="0" indent="0" algn="r">
              <a:spcBef>
                <a:spcPts val="0"/>
              </a:spcBef>
              <a:buNone/>
              <a:defRPr lang="en-US" sz="2000" cap="all" baseline="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89602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idebar">
    <p:spTree>
      <p:nvGrpSpPr>
        <p:cNvPr id="1" name=""/>
        <p:cNvGrpSpPr/>
        <p:nvPr/>
      </p:nvGrpSpPr>
      <p:grpSpPr>
        <a:xfrm>
          <a:off x="0" y="0"/>
          <a:ext cx="0" cy="0"/>
          <a:chOff x="0" y="0"/>
          <a:chExt cx="0" cy="0"/>
        </a:xfrm>
      </p:grpSpPr>
      <p:sp>
        <p:nvSpPr>
          <p:cNvPr id="2" name="Title 1"/>
          <p:cNvSpPr>
            <a:spLocks noGrp="1"/>
          </p:cNvSpPr>
          <p:nvPr>
            <p:ph type="title"/>
          </p:nvPr>
        </p:nvSpPr>
        <p:spPr>
          <a:xfrm>
            <a:off x="1295400" y="434597"/>
            <a:ext cx="9601200" cy="734244"/>
          </a:xfrm>
        </p:spPr>
        <p:txBody>
          <a:bodyPr/>
          <a:lstStyle>
            <a:lvl1pPr>
              <a:defRPr>
                <a:solidFill>
                  <a:schemeClr val="tx2"/>
                </a:solidFill>
                <a:effectLst/>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accent5"/>
                </a:solidFill>
              </a:defRPr>
            </a:lvl1pPr>
          </a:lstStyle>
          <a:p>
            <a:fld id="{E31375A4-56A4-47D6-9801-1991572033F7}" type="slidenum">
              <a:rPr lang="en-US" smtClean="0"/>
              <a:pPr/>
              <a:t>‹#›</a:t>
            </a:fld>
            <a:endParaRPr lang="en-US" dirty="0"/>
          </a:p>
        </p:txBody>
      </p:sp>
      <p:sp>
        <p:nvSpPr>
          <p:cNvPr id="8" name="Text Placeholder 7"/>
          <p:cNvSpPr>
            <a:spLocks noGrp="1"/>
          </p:cNvSpPr>
          <p:nvPr>
            <p:ph type="body" sz="quarter" idx="13"/>
          </p:nvPr>
        </p:nvSpPr>
        <p:spPr>
          <a:xfrm>
            <a:off x="1295400" y="1230613"/>
            <a:ext cx="9601200" cy="342968"/>
          </a:xfrm>
        </p:spPr>
        <p:txBody>
          <a:bodyPr>
            <a:noAutofit/>
          </a:bodyPr>
          <a:lstStyle>
            <a:lvl1pPr marL="0" indent="0">
              <a:buNone/>
              <a:defRPr sz="1800" b="0" cap="all" normalizeH="0" baseline="0">
                <a:solidFill>
                  <a:schemeClr val="accent2"/>
                </a:solidFill>
                <a:effectLst/>
              </a:defRPr>
            </a:lvl1pPr>
          </a:lstStyle>
          <a:p>
            <a:pPr lvl="0"/>
            <a:r>
              <a:rPr lang="en-US" dirty="0"/>
              <a:t>Edit Master text styles</a:t>
            </a:r>
          </a:p>
        </p:txBody>
      </p:sp>
      <p:sp>
        <p:nvSpPr>
          <p:cNvPr id="5" name="Content Placeholder 4">
            <a:extLst>
              <a:ext uri="{FF2B5EF4-FFF2-40B4-BE49-F238E27FC236}">
                <a16:creationId xmlns:a16="http://schemas.microsoft.com/office/drawing/2014/main" id="{F4552F54-B562-4436-B2A0-719B1D003B8C}"/>
              </a:ext>
            </a:extLst>
          </p:cNvPr>
          <p:cNvSpPr>
            <a:spLocks noGrp="1"/>
          </p:cNvSpPr>
          <p:nvPr>
            <p:ph sz="quarter" idx="15"/>
          </p:nvPr>
        </p:nvSpPr>
        <p:spPr>
          <a:xfrm>
            <a:off x="1295400" y="1797050"/>
            <a:ext cx="9601200" cy="4683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hlinkClick r:id="rId2" action="ppaction://hlinkpres?slideindex=1&amp;slidetitle="/>
            <a:extLst>
              <a:ext uri="{FF2B5EF4-FFF2-40B4-BE49-F238E27FC236}">
                <a16:creationId xmlns:a16="http://schemas.microsoft.com/office/drawing/2014/main" id="{18A140A0-BBC7-47CA-B040-45FC54537D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0" name="Picture 9">
            <a:hlinkClick r:id="rId4" action="ppaction://hlinkpres?slideindex=1&amp;slidetitle="/>
            <a:extLst>
              <a:ext uri="{FF2B5EF4-FFF2-40B4-BE49-F238E27FC236}">
                <a16:creationId xmlns:a16="http://schemas.microsoft.com/office/drawing/2014/main" id="{E3440F4E-9DF5-4ECD-818E-526A3E756C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grpSp>
        <p:nvGrpSpPr>
          <p:cNvPr id="4" name="Group 3">
            <a:extLst>
              <a:ext uri="{FF2B5EF4-FFF2-40B4-BE49-F238E27FC236}">
                <a16:creationId xmlns:a16="http://schemas.microsoft.com/office/drawing/2014/main" id="{1FA35C04-63C9-47D7-941D-E52CB54778B8}"/>
              </a:ext>
            </a:extLst>
          </p:cNvPr>
          <p:cNvGrpSpPr/>
          <p:nvPr userDrawn="1"/>
        </p:nvGrpSpPr>
        <p:grpSpPr>
          <a:xfrm>
            <a:off x="219985" y="0"/>
            <a:ext cx="869343" cy="6856286"/>
            <a:chOff x="219985" y="0"/>
            <a:chExt cx="869343" cy="6856286"/>
          </a:xfrm>
        </p:grpSpPr>
        <p:sp>
          <p:nvSpPr>
            <p:cNvPr id="7" name="Rectangle 6"/>
            <p:cNvSpPr/>
            <p:nvPr userDrawn="1"/>
          </p:nvSpPr>
          <p:spPr bwMode="hidden">
            <a:xfrm flipH="1">
              <a:off x="219985" y="0"/>
              <a:ext cx="869343"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CC769EF3-8E85-4FA5-983F-F5ED6E0C5512}"/>
                </a:ext>
              </a:extLst>
            </p:cNvPr>
            <p:cNvGrpSpPr/>
            <p:nvPr userDrawn="1"/>
          </p:nvGrpSpPr>
          <p:grpSpPr>
            <a:xfrm>
              <a:off x="435067" y="152803"/>
              <a:ext cx="416884" cy="4098164"/>
              <a:chOff x="435067" y="152803"/>
              <a:chExt cx="416884" cy="4098164"/>
            </a:xfrm>
          </p:grpSpPr>
          <p:sp>
            <p:nvSpPr>
              <p:cNvPr id="13" name="Oval 12">
                <a:extLst>
                  <a:ext uri="{FF2B5EF4-FFF2-40B4-BE49-F238E27FC236}">
                    <a16:creationId xmlns:a16="http://schemas.microsoft.com/office/drawing/2014/main" id="{64CCF2BB-11E2-445C-B4AB-2CB3B30D9C3B}"/>
                  </a:ext>
                </a:extLst>
              </p:cNvPr>
              <p:cNvSpPr/>
              <p:nvPr userDrawn="1"/>
            </p:nvSpPr>
            <p:spPr>
              <a:xfrm>
                <a:off x="456478" y="2280501"/>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D2E7984-3C91-4B32-AC3C-2338F8E9D061}"/>
                  </a:ext>
                </a:extLst>
              </p:cNvPr>
              <p:cNvSpPr/>
              <p:nvPr userDrawn="1"/>
            </p:nvSpPr>
            <p:spPr>
              <a:xfrm>
                <a:off x="456057" y="2811794"/>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73BE1E77-802B-4CD3-AE22-FC5DC067111D}"/>
                  </a:ext>
                </a:extLst>
              </p:cNvPr>
              <p:cNvSpPr/>
              <p:nvPr userDrawn="1"/>
            </p:nvSpPr>
            <p:spPr>
              <a:xfrm>
                <a:off x="456057" y="3343929"/>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F71B907C-7D2D-4CD1-A402-F8ADC4FFC480}"/>
                  </a:ext>
                </a:extLst>
              </p:cNvPr>
              <p:cNvSpPr/>
              <p:nvPr userDrawn="1"/>
            </p:nvSpPr>
            <p:spPr>
              <a:xfrm>
                <a:off x="435067" y="3876063"/>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A6FD4E-EF1A-4728-BB2B-CAB32FFFC9DD}"/>
                  </a:ext>
                </a:extLst>
              </p:cNvPr>
              <p:cNvSpPr/>
              <p:nvPr userDrawn="1"/>
            </p:nvSpPr>
            <p:spPr>
              <a:xfrm>
                <a:off x="456478" y="152803"/>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473EFC0-4198-461C-92FB-AC4AD239E2EE}"/>
                  </a:ext>
                </a:extLst>
              </p:cNvPr>
              <p:cNvSpPr/>
              <p:nvPr userDrawn="1"/>
            </p:nvSpPr>
            <p:spPr>
              <a:xfrm>
                <a:off x="456057" y="684096"/>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2B673E06-F91F-4750-935B-978C39831E7A}"/>
                  </a:ext>
                </a:extLst>
              </p:cNvPr>
              <p:cNvSpPr/>
              <p:nvPr userDrawn="1"/>
            </p:nvSpPr>
            <p:spPr>
              <a:xfrm>
                <a:off x="456057" y="1216231"/>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726AE1A6-DDE0-453F-B623-EF65E8906F34}"/>
                  </a:ext>
                </a:extLst>
              </p:cNvPr>
              <p:cNvSpPr/>
              <p:nvPr userDrawn="1"/>
            </p:nvSpPr>
            <p:spPr>
              <a:xfrm>
                <a:off x="435067" y="1748366"/>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sp>
        <p:nvSpPr>
          <p:cNvPr id="21" name="Text Placeholder 10">
            <a:extLst>
              <a:ext uri="{FF2B5EF4-FFF2-40B4-BE49-F238E27FC236}">
                <a16:creationId xmlns:a16="http://schemas.microsoft.com/office/drawing/2014/main" id="{C40949D8-80F5-454B-954B-8307569A3432}"/>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4"/>
                </a:solidFill>
              </a:defRPr>
            </a:lvl1pPr>
          </a:lstStyle>
          <a:p>
            <a:pPr lvl="0"/>
            <a:r>
              <a:rPr lang="en-US" dirty="0"/>
              <a:t>Edit Master text styles</a:t>
            </a:r>
          </a:p>
        </p:txBody>
      </p:sp>
      <p:pic>
        <p:nvPicPr>
          <p:cNvPr id="22" name="Picture 21" descr="A close up of a logo&#10;&#10;Description automatically generated">
            <a:hlinkClick r:id="rId2" action="ppaction://hlinkpres?slideindex=1&amp;slidetitle="/>
            <a:extLst>
              <a:ext uri="{FF2B5EF4-FFF2-40B4-BE49-F238E27FC236}">
                <a16:creationId xmlns:a16="http://schemas.microsoft.com/office/drawing/2014/main" id="{C28DD2C3-C6FD-48A7-812B-C10E52D7E5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057" y="683178"/>
            <a:ext cx="381397" cy="374063"/>
          </a:xfrm>
          <a:prstGeom prst="rect">
            <a:avLst/>
          </a:prstGeom>
        </p:spPr>
      </p:pic>
      <p:pic>
        <p:nvPicPr>
          <p:cNvPr id="23" name="Picture 22" descr="A close up of a logo&#10;&#10;Description automatically generated">
            <a:hlinkClick r:id="rId4" action="ppaction://hlinkpres?slideindex=1&amp;slidetitle="/>
            <a:extLst>
              <a:ext uri="{FF2B5EF4-FFF2-40B4-BE49-F238E27FC236}">
                <a16:creationId xmlns:a16="http://schemas.microsoft.com/office/drawing/2014/main" id="{677082E6-FABB-446F-8E2F-961E6D708E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729" y="2816493"/>
            <a:ext cx="381397" cy="374063"/>
          </a:xfrm>
          <a:prstGeom prst="rect">
            <a:avLst/>
          </a:prstGeom>
        </p:spPr>
      </p:pic>
    </p:spTree>
    <p:extLst>
      <p:ext uri="{BB962C8B-B14F-4D97-AF65-F5344CB8AC3E}">
        <p14:creationId xmlns:p14="http://schemas.microsoft.com/office/powerpoint/2010/main" val="146292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Sidebar">
    <p:spTree>
      <p:nvGrpSpPr>
        <p:cNvPr id="1" name=""/>
        <p:cNvGrpSpPr/>
        <p:nvPr/>
      </p:nvGrpSpPr>
      <p:grpSpPr>
        <a:xfrm>
          <a:off x="0" y="0"/>
          <a:ext cx="0" cy="0"/>
          <a:chOff x="0" y="0"/>
          <a:chExt cx="0" cy="0"/>
        </a:xfrm>
      </p:grpSpPr>
      <p:sp>
        <p:nvSpPr>
          <p:cNvPr id="2" name="Title 1"/>
          <p:cNvSpPr>
            <a:spLocks noGrp="1"/>
          </p:cNvSpPr>
          <p:nvPr>
            <p:ph type="title"/>
          </p:nvPr>
        </p:nvSpPr>
        <p:spPr>
          <a:xfrm>
            <a:off x="1295400" y="434597"/>
            <a:ext cx="9601200" cy="734244"/>
          </a:xfrm>
        </p:spPr>
        <p:txBody>
          <a:bodyPr/>
          <a:lstStyle>
            <a:lvl1pPr>
              <a:defRPr>
                <a:solidFill>
                  <a:schemeClr val="tx2"/>
                </a:solidFill>
                <a:effectLst/>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accent5"/>
                </a:solidFill>
              </a:defRPr>
            </a:lvl1pPr>
          </a:lstStyle>
          <a:p>
            <a:fld id="{E31375A4-56A4-47D6-9801-1991572033F7}" type="slidenum">
              <a:rPr lang="en-US" smtClean="0"/>
              <a:pPr/>
              <a:t>‹#›</a:t>
            </a:fld>
            <a:endParaRPr lang="en-US" dirty="0"/>
          </a:p>
        </p:txBody>
      </p:sp>
      <p:sp>
        <p:nvSpPr>
          <p:cNvPr id="8" name="Text Placeholder 7"/>
          <p:cNvSpPr>
            <a:spLocks noGrp="1"/>
          </p:cNvSpPr>
          <p:nvPr>
            <p:ph type="body" sz="quarter" idx="13"/>
          </p:nvPr>
        </p:nvSpPr>
        <p:spPr>
          <a:xfrm>
            <a:off x="1295400" y="1230613"/>
            <a:ext cx="9601200" cy="342968"/>
          </a:xfrm>
        </p:spPr>
        <p:txBody>
          <a:bodyPr>
            <a:noAutofit/>
          </a:bodyPr>
          <a:lstStyle>
            <a:lvl1pPr marL="0" indent="0">
              <a:buNone/>
              <a:defRPr sz="1800" b="0" cap="all" normalizeH="0" baseline="0">
                <a:solidFill>
                  <a:schemeClr val="accent2"/>
                </a:solidFill>
                <a:effectLst/>
              </a:defRPr>
            </a:lvl1pPr>
          </a:lstStyle>
          <a:p>
            <a:pPr lvl="0"/>
            <a:r>
              <a:rPr lang="en-US" dirty="0"/>
              <a:t>Edit Master text styles</a:t>
            </a:r>
          </a:p>
        </p:txBody>
      </p:sp>
      <p:sp>
        <p:nvSpPr>
          <p:cNvPr id="5" name="Content Placeholder 4"/>
          <p:cNvSpPr>
            <a:spLocks noGrp="1"/>
          </p:cNvSpPr>
          <p:nvPr>
            <p:ph sz="quarter" idx="15"/>
          </p:nvPr>
        </p:nvSpPr>
        <p:spPr>
          <a:xfrm>
            <a:off x="6048294" y="1799618"/>
            <a:ext cx="4572000" cy="4038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hlinkClick r:id="rId2" action="ppaction://hlinkpres?slideindex=1&amp;slidetitle="/>
            <a:extLst>
              <a:ext uri="{FF2B5EF4-FFF2-40B4-BE49-F238E27FC236}">
                <a16:creationId xmlns:a16="http://schemas.microsoft.com/office/drawing/2014/main" id="{CB8A1119-1C7C-4AF9-BEC7-68297C199B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72157"/>
            <a:ext cx="495369" cy="485843"/>
          </a:xfrm>
          <a:prstGeom prst="rect">
            <a:avLst/>
          </a:prstGeom>
        </p:spPr>
      </p:pic>
      <p:sp>
        <p:nvSpPr>
          <p:cNvPr id="9" name="Content Placeholder 8">
            <a:extLst>
              <a:ext uri="{FF2B5EF4-FFF2-40B4-BE49-F238E27FC236}">
                <a16:creationId xmlns:a16="http://schemas.microsoft.com/office/drawing/2014/main" id="{6FF9758B-ED95-4FA9-B70E-E49C2FEDB259}"/>
              </a:ext>
            </a:extLst>
          </p:cNvPr>
          <p:cNvSpPr>
            <a:spLocks noGrp="1"/>
          </p:cNvSpPr>
          <p:nvPr>
            <p:ph sz="quarter" idx="16"/>
          </p:nvPr>
        </p:nvSpPr>
        <p:spPr>
          <a:xfrm>
            <a:off x="1296782" y="1799618"/>
            <a:ext cx="4483100" cy="4038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hlinkClick r:id="rId2" action="ppaction://hlinkpres?slideindex=1&amp;slidetitle="/>
            <a:extLst>
              <a:ext uri="{FF2B5EF4-FFF2-40B4-BE49-F238E27FC236}">
                <a16:creationId xmlns:a16="http://schemas.microsoft.com/office/drawing/2014/main" id="{868E8CBB-7C13-46F7-B6B7-A1A66D6EE4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3" name="Picture 12">
            <a:hlinkClick r:id="rId4" action="ppaction://hlinkpres?slideindex=1&amp;slidetitle="/>
            <a:extLst>
              <a:ext uri="{FF2B5EF4-FFF2-40B4-BE49-F238E27FC236}">
                <a16:creationId xmlns:a16="http://schemas.microsoft.com/office/drawing/2014/main" id="{2450A183-F45B-4582-A96F-0F5707C6D9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24" name="Text Placeholder 10">
            <a:extLst>
              <a:ext uri="{FF2B5EF4-FFF2-40B4-BE49-F238E27FC236}">
                <a16:creationId xmlns:a16="http://schemas.microsoft.com/office/drawing/2014/main" id="{4918874D-53D6-4669-8E35-27DAEA66A0E8}"/>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4"/>
                </a:solidFill>
              </a:defRPr>
            </a:lvl1pPr>
          </a:lstStyle>
          <a:p>
            <a:pPr lvl="0"/>
            <a:r>
              <a:rPr lang="en-US" dirty="0"/>
              <a:t>Edit Master text styles</a:t>
            </a:r>
          </a:p>
        </p:txBody>
      </p:sp>
      <p:sp>
        <p:nvSpPr>
          <p:cNvPr id="27" name="Rectangle 26">
            <a:extLst>
              <a:ext uri="{FF2B5EF4-FFF2-40B4-BE49-F238E27FC236}">
                <a16:creationId xmlns:a16="http://schemas.microsoft.com/office/drawing/2014/main" id="{756E19B5-A926-423B-84C1-3155DCAF6CBB}"/>
              </a:ext>
            </a:extLst>
          </p:cNvPr>
          <p:cNvSpPr/>
          <p:nvPr userDrawn="1"/>
        </p:nvSpPr>
        <p:spPr bwMode="hidden">
          <a:xfrm flipH="1">
            <a:off x="219985" y="0"/>
            <a:ext cx="869343"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FC41D85C-C3EC-4383-A294-5BE1AA4139C9}"/>
              </a:ext>
            </a:extLst>
          </p:cNvPr>
          <p:cNvGrpSpPr/>
          <p:nvPr userDrawn="1"/>
        </p:nvGrpSpPr>
        <p:grpSpPr>
          <a:xfrm>
            <a:off x="435067" y="152803"/>
            <a:ext cx="416884" cy="4098164"/>
            <a:chOff x="435067" y="152803"/>
            <a:chExt cx="416884" cy="4098164"/>
          </a:xfrm>
        </p:grpSpPr>
        <p:sp>
          <p:nvSpPr>
            <p:cNvPr id="29" name="Oval 28">
              <a:extLst>
                <a:ext uri="{FF2B5EF4-FFF2-40B4-BE49-F238E27FC236}">
                  <a16:creationId xmlns:a16="http://schemas.microsoft.com/office/drawing/2014/main" id="{02AA8231-64EA-47F9-8432-59C4C7448A9C}"/>
                </a:ext>
              </a:extLst>
            </p:cNvPr>
            <p:cNvSpPr/>
            <p:nvPr userDrawn="1"/>
          </p:nvSpPr>
          <p:spPr>
            <a:xfrm>
              <a:off x="456478" y="2280501"/>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1FB8AB2-A237-4FD1-AB22-BE6AAD054F16}"/>
                </a:ext>
              </a:extLst>
            </p:cNvPr>
            <p:cNvSpPr/>
            <p:nvPr userDrawn="1"/>
          </p:nvSpPr>
          <p:spPr>
            <a:xfrm>
              <a:off x="456057" y="2811794"/>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F7F77770-0160-4439-88E2-D2D7E0BD34F5}"/>
                </a:ext>
              </a:extLst>
            </p:cNvPr>
            <p:cNvSpPr/>
            <p:nvPr userDrawn="1"/>
          </p:nvSpPr>
          <p:spPr>
            <a:xfrm>
              <a:off x="456057" y="3343929"/>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Hexagon 31">
              <a:extLst>
                <a:ext uri="{FF2B5EF4-FFF2-40B4-BE49-F238E27FC236}">
                  <a16:creationId xmlns:a16="http://schemas.microsoft.com/office/drawing/2014/main" id="{41C1F887-E9C6-41A1-ACF7-34730D48AC02}"/>
                </a:ext>
              </a:extLst>
            </p:cNvPr>
            <p:cNvSpPr/>
            <p:nvPr userDrawn="1"/>
          </p:nvSpPr>
          <p:spPr>
            <a:xfrm>
              <a:off x="435067" y="3876063"/>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EE0566E-A735-4D3D-8D72-525AD55794C5}"/>
                </a:ext>
              </a:extLst>
            </p:cNvPr>
            <p:cNvSpPr/>
            <p:nvPr userDrawn="1"/>
          </p:nvSpPr>
          <p:spPr>
            <a:xfrm>
              <a:off x="456478" y="152803"/>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5A4D4755-E59E-44DB-9884-09344E66078D}"/>
                </a:ext>
              </a:extLst>
            </p:cNvPr>
            <p:cNvSpPr/>
            <p:nvPr userDrawn="1"/>
          </p:nvSpPr>
          <p:spPr>
            <a:xfrm>
              <a:off x="456057" y="684096"/>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C2D3778D-5C2B-4430-A314-2AD91ED43752}"/>
                </a:ext>
              </a:extLst>
            </p:cNvPr>
            <p:cNvSpPr/>
            <p:nvPr userDrawn="1"/>
          </p:nvSpPr>
          <p:spPr>
            <a:xfrm>
              <a:off x="456057" y="1216231"/>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A4609A04-01BD-46AD-8D52-6440A6219367}"/>
                </a:ext>
              </a:extLst>
            </p:cNvPr>
            <p:cNvSpPr/>
            <p:nvPr userDrawn="1"/>
          </p:nvSpPr>
          <p:spPr>
            <a:xfrm>
              <a:off x="435067" y="1748366"/>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37" name="Picture 36" descr="A close up of a logo&#10;&#10;Description automatically generated">
            <a:hlinkClick r:id="rId2" action="ppaction://hlinkpres?slideindex=1&amp;slidetitle="/>
            <a:extLst>
              <a:ext uri="{FF2B5EF4-FFF2-40B4-BE49-F238E27FC236}">
                <a16:creationId xmlns:a16="http://schemas.microsoft.com/office/drawing/2014/main" id="{2B2E512D-9EF3-41FC-AA3B-16BE89231D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057" y="683178"/>
            <a:ext cx="381397" cy="374063"/>
          </a:xfrm>
          <a:prstGeom prst="rect">
            <a:avLst/>
          </a:prstGeom>
        </p:spPr>
      </p:pic>
      <p:pic>
        <p:nvPicPr>
          <p:cNvPr id="38" name="Picture 37" descr="A close up of a logo&#10;&#10;Description automatically generated">
            <a:hlinkClick r:id="rId4" action="ppaction://hlinkpres?slideindex=1&amp;slidetitle="/>
            <a:extLst>
              <a:ext uri="{FF2B5EF4-FFF2-40B4-BE49-F238E27FC236}">
                <a16:creationId xmlns:a16="http://schemas.microsoft.com/office/drawing/2014/main" id="{79452076-9265-4CBE-9AAC-058B5CDC0E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729" y="2816493"/>
            <a:ext cx="381397" cy="374063"/>
          </a:xfrm>
          <a:prstGeom prst="rect">
            <a:avLst/>
          </a:prstGeom>
        </p:spPr>
      </p:pic>
    </p:spTree>
    <p:extLst>
      <p:ext uri="{BB962C8B-B14F-4D97-AF65-F5344CB8AC3E}">
        <p14:creationId xmlns:p14="http://schemas.microsoft.com/office/powerpoint/2010/main" val="3413005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idebar2">
    <p:spTree>
      <p:nvGrpSpPr>
        <p:cNvPr id="1" name=""/>
        <p:cNvGrpSpPr/>
        <p:nvPr/>
      </p:nvGrpSpPr>
      <p:grpSpPr>
        <a:xfrm>
          <a:off x="0" y="0"/>
          <a:ext cx="0" cy="0"/>
          <a:chOff x="0" y="0"/>
          <a:chExt cx="0" cy="0"/>
        </a:xfrm>
      </p:grpSpPr>
      <p:sp>
        <p:nvSpPr>
          <p:cNvPr id="8" name="Rectangle 7"/>
          <p:cNvSpPr/>
          <p:nvPr userDrawn="1"/>
        </p:nvSpPr>
        <p:spPr bwMode="hidden">
          <a:xfrm>
            <a:off x="487680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1" y="2651760"/>
            <a:ext cx="3657600" cy="1828800"/>
          </a:xfrm>
        </p:spPr>
        <p:txBody>
          <a:bodyPr anchor="b"/>
          <a:lstStyle>
            <a:lvl1pPr>
              <a:defRPr sz="4000">
                <a:solidFill>
                  <a:schemeClr val="tx2"/>
                </a:solidFill>
                <a:effectLst/>
              </a:defRPr>
            </a:lvl1pPr>
          </a:lstStyle>
          <a:p>
            <a:r>
              <a:rPr lang="en-US" dirty="0"/>
              <a:t>Click to edit Master title style</a:t>
            </a:r>
          </a:p>
        </p:txBody>
      </p:sp>
      <p:sp>
        <p:nvSpPr>
          <p:cNvPr id="3" name="Content Placeholder 2"/>
          <p:cNvSpPr>
            <a:spLocks noGrp="1"/>
          </p:cNvSpPr>
          <p:nvPr>
            <p:ph idx="1"/>
          </p:nvPr>
        </p:nvSpPr>
        <p:spPr>
          <a:xfrm>
            <a:off x="5494020" y="688489"/>
            <a:ext cx="6080760" cy="5483711"/>
          </a:xfrm>
        </p:spPr>
        <p:txBody>
          <a:bodyPr>
            <a:normAutofit/>
          </a:bodyPr>
          <a:lstStyle>
            <a:lvl1pPr>
              <a:defRPr lang="en-US" dirty="0">
                <a:solidFill>
                  <a:schemeClr val="bg2"/>
                </a:solidFill>
              </a:defRPr>
            </a:lvl1pPr>
            <a:lvl2pPr>
              <a:defRPr lang="en-US" dirty="0">
                <a:solidFill>
                  <a:schemeClr val="bg2"/>
                </a:solidFill>
              </a:defRPr>
            </a:lvl2pPr>
            <a:lvl3pPr>
              <a:defRPr lang="en-US" dirty="0">
                <a:solidFill>
                  <a:schemeClr val="bg2"/>
                </a:solidFill>
              </a:defRPr>
            </a:lvl3pPr>
            <a:lvl4pPr>
              <a:defRPr lang="en-US" dirty="0">
                <a:solidFill>
                  <a:schemeClr val="bg2"/>
                </a:solidFill>
              </a:defRPr>
            </a:lvl4pPr>
            <a:lvl5pPr>
              <a:defRPr lang="en-US" dirty="0">
                <a:solidFill>
                  <a:schemeClr val="bg2"/>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4617720"/>
            <a:ext cx="3657600" cy="1554480"/>
          </a:xfrm>
        </p:spPr>
        <p:txBody>
          <a:bodyPr>
            <a:noAutofit/>
          </a:bodyPr>
          <a:lstStyle>
            <a:lvl1pPr marL="0" indent="0">
              <a:lnSpc>
                <a:spcPct val="90000"/>
              </a:lnSpc>
              <a:spcBef>
                <a:spcPts val="1200"/>
              </a:spcBef>
              <a:buNone/>
              <a:defRPr sz="1800" cap="all" baseline="0">
                <a:solidFill>
                  <a:schemeClr val="accent2"/>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10" name="Picture 9">
            <a:hlinkClick r:id="rId2" action="ppaction://hlinkpres?slideindex=1&amp;slidetitle="/>
            <a:extLst>
              <a:ext uri="{FF2B5EF4-FFF2-40B4-BE49-F238E27FC236}">
                <a16:creationId xmlns:a16="http://schemas.microsoft.com/office/drawing/2014/main" id="{E0CCFD17-E0EA-4285-B25C-98475AA8A1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1" name="Picture 10">
            <a:hlinkClick r:id="rId4" action="ppaction://hlinkpres?slideindex=1&amp;slidetitle="/>
            <a:extLst>
              <a:ext uri="{FF2B5EF4-FFF2-40B4-BE49-F238E27FC236}">
                <a16:creationId xmlns:a16="http://schemas.microsoft.com/office/drawing/2014/main" id="{75453C0E-3F94-4351-B73E-6515D4C31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12" name="Text Placeholder 10">
            <a:extLst>
              <a:ext uri="{FF2B5EF4-FFF2-40B4-BE49-F238E27FC236}">
                <a16:creationId xmlns:a16="http://schemas.microsoft.com/office/drawing/2014/main" id="{6C6C8287-0E92-49B2-B708-C618361568AC}"/>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1"/>
                </a:solidFill>
              </a:defRPr>
            </a:lvl1pPr>
          </a:lstStyle>
          <a:p>
            <a:pPr lvl="0"/>
            <a:r>
              <a:rPr lang="en-US" dirty="0"/>
              <a:t>Edit Master text styles</a:t>
            </a:r>
          </a:p>
        </p:txBody>
      </p:sp>
      <p:grpSp>
        <p:nvGrpSpPr>
          <p:cNvPr id="13" name="Group 12">
            <a:extLst>
              <a:ext uri="{FF2B5EF4-FFF2-40B4-BE49-F238E27FC236}">
                <a16:creationId xmlns:a16="http://schemas.microsoft.com/office/drawing/2014/main" id="{3287FFC8-00E0-402C-8786-B78F099DA7C9}"/>
              </a:ext>
            </a:extLst>
          </p:cNvPr>
          <p:cNvGrpSpPr/>
          <p:nvPr userDrawn="1"/>
        </p:nvGrpSpPr>
        <p:grpSpPr>
          <a:xfrm>
            <a:off x="7840722" y="226237"/>
            <a:ext cx="3691468" cy="374904"/>
            <a:chOff x="6627606" y="226237"/>
            <a:chExt cx="3691468" cy="374904"/>
          </a:xfrm>
        </p:grpSpPr>
        <p:sp>
          <p:nvSpPr>
            <p:cNvPr id="14" name="Oval 13">
              <a:extLst>
                <a:ext uri="{FF2B5EF4-FFF2-40B4-BE49-F238E27FC236}">
                  <a16:creationId xmlns:a16="http://schemas.microsoft.com/office/drawing/2014/main" id="{D568AF12-417F-4D18-8278-9D5910D5B234}"/>
                </a:ext>
              </a:extLst>
            </p:cNvPr>
            <p:cNvSpPr/>
            <p:nvPr userDrawn="1"/>
          </p:nvSpPr>
          <p:spPr>
            <a:xfrm>
              <a:off x="851921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38ECEEE-1096-4710-A76B-8DC02F7E76CC}"/>
                </a:ext>
              </a:extLst>
            </p:cNvPr>
            <p:cNvSpPr/>
            <p:nvPr userDrawn="1"/>
          </p:nvSpPr>
          <p:spPr>
            <a:xfrm>
              <a:off x="898503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BADFA195-5164-4959-87A1-354042CC2850}"/>
                </a:ext>
              </a:extLst>
            </p:cNvPr>
            <p:cNvSpPr/>
            <p:nvPr userDrawn="1"/>
          </p:nvSpPr>
          <p:spPr>
            <a:xfrm>
              <a:off x="946926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CE4B22A2-5BB7-4A95-99A6-0F137C735070}"/>
                </a:ext>
              </a:extLst>
            </p:cNvPr>
            <p:cNvSpPr/>
            <p:nvPr userDrawn="1"/>
          </p:nvSpPr>
          <p:spPr>
            <a:xfrm>
              <a:off x="990219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8816D6F-CD8F-4E10-83C4-52BA95EDE71C}"/>
                </a:ext>
              </a:extLst>
            </p:cNvPr>
            <p:cNvSpPr/>
            <p:nvPr userDrawn="1"/>
          </p:nvSpPr>
          <p:spPr>
            <a:xfrm>
              <a:off x="662760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50C9F70-C8FC-403B-9E04-E830E4C11EE0}"/>
                </a:ext>
              </a:extLst>
            </p:cNvPr>
            <p:cNvSpPr/>
            <p:nvPr userDrawn="1"/>
          </p:nvSpPr>
          <p:spPr>
            <a:xfrm>
              <a:off x="709342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11F1CF47-A96C-4406-ABD3-7161C621D36E}"/>
                </a:ext>
              </a:extLst>
            </p:cNvPr>
            <p:cNvSpPr/>
            <p:nvPr userDrawn="1"/>
          </p:nvSpPr>
          <p:spPr>
            <a:xfrm>
              <a:off x="757765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3A350A25-9917-4444-9B6C-C4ED21B732DD}"/>
                </a:ext>
              </a:extLst>
            </p:cNvPr>
            <p:cNvSpPr/>
            <p:nvPr userDrawn="1"/>
          </p:nvSpPr>
          <p:spPr>
            <a:xfrm>
              <a:off x="801058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22" name="Picture 21" descr="A close up of a logo&#10;&#10;Description automatically generated">
            <a:hlinkClick r:id="rId2" action="ppaction://hlinkpres?slideindex=1&amp;slidetitle="/>
            <a:extLst>
              <a:ext uri="{FF2B5EF4-FFF2-40B4-BE49-F238E27FC236}">
                <a16:creationId xmlns:a16="http://schemas.microsoft.com/office/drawing/2014/main" id="{D211FF0A-4F10-4951-9202-5EE968D6D4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00043" y="222550"/>
            <a:ext cx="381397" cy="374063"/>
          </a:xfrm>
          <a:prstGeom prst="rect">
            <a:avLst/>
          </a:prstGeom>
        </p:spPr>
      </p:pic>
      <p:pic>
        <p:nvPicPr>
          <p:cNvPr id="23" name="Picture 22" descr="A close up of a logo&#10;&#10;Description automatically generated">
            <a:hlinkClick r:id="rId4" action="ppaction://hlinkpres?slideindex=1&amp;slidetitle="/>
            <a:extLst>
              <a:ext uri="{FF2B5EF4-FFF2-40B4-BE49-F238E27FC236}">
                <a16:creationId xmlns:a16="http://schemas.microsoft.com/office/drawing/2014/main" id="{FDE08E73-6E6E-4ACF-A53E-1A7722403C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3066" y="228917"/>
            <a:ext cx="381397" cy="374063"/>
          </a:xfrm>
          <a:prstGeom prst="rect">
            <a:avLst/>
          </a:prstGeom>
        </p:spPr>
      </p:pic>
    </p:spTree>
    <p:extLst>
      <p:ext uri="{BB962C8B-B14F-4D97-AF65-F5344CB8AC3E}">
        <p14:creationId xmlns:p14="http://schemas.microsoft.com/office/powerpoint/2010/main" val="658409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_Sidebar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A10803-2792-443E-A760-871998FB52DE}"/>
              </a:ext>
            </a:extLst>
          </p:cNvPr>
          <p:cNvSpPr/>
          <p:nvPr userDrawn="1"/>
        </p:nvSpPr>
        <p:spPr bwMode="hidden">
          <a:xfrm>
            <a:off x="487680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1" y="2651760"/>
            <a:ext cx="3657600" cy="1828800"/>
          </a:xfrm>
        </p:spPr>
        <p:txBody>
          <a:bodyPr anchor="b"/>
          <a:lstStyle>
            <a:lvl1pPr>
              <a:defRPr sz="4000">
                <a:solidFill>
                  <a:schemeClr val="tx2"/>
                </a:solidFill>
                <a:effectLst/>
              </a:defRPr>
            </a:lvl1pPr>
          </a:lstStyle>
          <a:p>
            <a:r>
              <a:rPr lang="en-US" dirty="0"/>
              <a:t>Click to edit Master title style</a:t>
            </a:r>
          </a:p>
        </p:txBody>
      </p:sp>
      <p:sp>
        <p:nvSpPr>
          <p:cNvPr id="3" name="Content Placeholder 2"/>
          <p:cNvSpPr>
            <a:spLocks noGrp="1"/>
          </p:cNvSpPr>
          <p:nvPr>
            <p:ph idx="1"/>
          </p:nvPr>
        </p:nvSpPr>
        <p:spPr>
          <a:xfrm>
            <a:off x="5494020" y="688489"/>
            <a:ext cx="6080760" cy="2447735"/>
          </a:xfrm>
        </p:spPr>
        <p:txBody>
          <a:bodyPr>
            <a:noAutofit/>
          </a:bodyPr>
          <a:lstStyle>
            <a:lvl1pPr>
              <a:defRPr lang="en-US" dirty="0">
                <a:solidFill>
                  <a:schemeClr val="bg2"/>
                </a:solidFill>
              </a:defRPr>
            </a:lvl1pPr>
            <a:lvl2pPr>
              <a:defRPr lang="en-US" dirty="0">
                <a:solidFill>
                  <a:schemeClr val="bg2"/>
                </a:solidFill>
              </a:defRPr>
            </a:lvl2pPr>
            <a:lvl3pPr>
              <a:defRPr lang="en-US" dirty="0">
                <a:solidFill>
                  <a:schemeClr val="bg2"/>
                </a:solidFill>
              </a:defRPr>
            </a:lvl3pPr>
            <a:lvl4pPr>
              <a:defRPr lang="en-US" dirty="0">
                <a:solidFill>
                  <a:schemeClr val="bg2"/>
                </a:solidFill>
              </a:defRPr>
            </a:lvl4pPr>
            <a:lvl5pPr>
              <a:defRPr lang="en-US" dirty="0">
                <a:solidFill>
                  <a:schemeClr val="bg2"/>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4617720"/>
            <a:ext cx="3657600" cy="1554480"/>
          </a:xfrm>
        </p:spPr>
        <p:txBody>
          <a:bodyPr>
            <a:noAutofit/>
          </a:bodyPr>
          <a:lstStyle>
            <a:lvl1pPr marL="0" indent="0">
              <a:lnSpc>
                <a:spcPct val="90000"/>
              </a:lnSpc>
              <a:spcBef>
                <a:spcPts val="1200"/>
              </a:spcBef>
              <a:buNone/>
              <a:defRPr sz="1800" cap="all" baseline="0">
                <a:solidFill>
                  <a:schemeClr val="accent2"/>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10" name="Picture 9">
            <a:hlinkClick r:id="rId2" action="ppaction://hlinkpres?slideindex=1&amp;slidetitle="/>
            <a:extLst>
              <a:ext uri="{FF2B5EF4-FFF2-40B4-BE49-F238E27FC236}">
                <a16:creationId xmlns:a16="http://schemas.microsoft.com/office/drawing/2014/main" id="{E0CCFD17-E0EA-4285-B25C-98475AA8A1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1" name="Picture 10">
            <a:hlinkClick r:id="rId4" action="ppaction://hlinkpres?slideindex=1&amp;slidetitle="/>
            <a:extLst>
              <a:ext uri="{FF2B5EF4-FFF2-40B4-BE49-F238E27FC236}">
                <a16:creationId xmlns:a16="http://schemas.microsoft.com/office/drawing/2014/main" id="{75453C0E-3F94-4351-B73E-6515D4C31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6" name="Text Placeholder 5">
            <a:extLst>
              <a:ext uri="{FF2B5EF4-FFF2-40B4-BE49-F238E27FC236}">
                <a16:creationId xmlns:a16="http://schemas.microsoft.com/office/drawing/2014/main" id="{71B19717-68C3-44BA-9984-B2E92F4E2382}"/>
              </a:ext>
            </a:extLst>
          </p:cNvPr>
          <p:cNvSpPr>
            <a:spLocks noGrp="1"/>
          </p:cNvSpPr>
          <p:nvPr>
            <p:ph type="body" sz="quarter" idx="15"/>
          </p:nvPr>
        </p:nvSpPr>
        <p:spPr>
          <a:xfrm>
            <a:off x="5494338" y="3297238"/>
            <a:ext cx="6088062" cy="287496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AD5E08F4-9576-4E6C-BC34-7221B6AB2783}"/>
              </a:ext>
            </a:extLst>
          </p:cNvPr>
          <p:cNvSpPr>
            <a:spLocks noGrp="1"/>
          </p:cNvSpPr>
          <p:nvPr>
            <p:ph type="body" sz="quarter" idx="16"/>
          </p:nvPr>
        </p:nvSpPr>
        <p:spPr>
          <a:xfrm>
            <a:off x="6851098" y="5782750"/>
            <a:ext cx="5120916" cy="914400"/>
          </a:xfrm>
        </p:spPr>
        <p:txBody>
          <a:bodyPr anchor="b" anchorCtr="0">
            <a:noAutofit/>
          </a:bodyPr>
          <a:lstStyle>
            <a:lvl1pPr marL="0" indent="0" algn="r">
              <a:buNone/>
              <a:defRPr b="1">
                <a:solidFill>
                  <a:schemeClr val="accent1"/>
                </a:solidFill>
              </a:defRPr>
            </a:lvl1pPr>
          </a:lstStyle>
          <a:p>
            <a:pPr lvl="0"/>
            <a:r>
              <a:rPr lang="en-US" dirty="0"/>
              <a:t>Edit Master text styles</a:t>
            </a:r>
          </a:p>
        </p:txBody>
      </p:sp>
      <p:grpSp>
        <p:nvGrpSpPr>
          <p:cNvPr id="14" name="Group 13">
            <a:extLst>
              <a:ext uri="{FF2B5EF4-FFF2-40B4-BE49-F238E27FC236}">
                <a16:creationId xmlns:a16="http://schemas.microsoft.com/office/drawing/2014/main" id="{A81340F6-2F4F-478A-BDD2-6A57E23CB701}"/>
              </a:ext>
            </a:extLst>
          </p:cNvPr>
          <p:cNvGrpSpPr/>
          <p:nvPr userDrawn="1"/>
        </p:nvGrpSpPr>
        <p:grpSpPr>
          <a:xfrm>
            <a:off x="7840722" y="226237"/>
            <a:ext cx="3691468" cy="374904"/>
            <a:chOff x="6627606" y="226237"/>
            <a:chExt cx="3691468" cy="374904"/>
          </a:xfrm>
        </p:grpSpPr>
        <p:sp>
          <p:nvSpPr>
            <p:cNvPr id="15" name="Oval 14">
              <a:extLst>
                <a:ext uri="{FF2B5EF4-FFF2-40B4-BE49-F238E27FC236}">
                  <a16:creationId xmlns:a16="http://schemas.microsoft.com/office/drawing/2014/main" id="{10278942-0721-4B77-B659-25AD1AAD0643}"/>
                </a:ext>
              </a:extLst>
            </p:cNvPr>
            <p:cNvSpPr/>
            <p:nvPr userDrawn="1"/>
          </p:nvSpPr>
          <p:spPr>
            <a:xfrm>
              <a:off x="851921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50CE4D9-564A-4436-A000-7B4FC296EB66}"/>
                </a:ext>
              </a:extLst>
            </p:cNvPr>
            <p:cNvSpPr/>
            <p:nvPr userDrawn="1"/>
          </p:nvSpPr>
          <p:spPr>
            <a:xfrm>
              <a:off x="898503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85C950C-2544-4281-B85D-05E67047BA88}"/>
                </a:ext>
              </a:extLst>
            </p:cNvPr>
            <p:cNvSpPr/>
            <p:nvPr userDrawn="1"/>
          </p:nvSpPr>
          <p:spPr>
            <a:xfrm>
              <a:off x="946926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75B47B99-C078-44AF-98C9-3E85A8E517F7}"/>
                </a:ext>
              </a:extLst>
            </p:cNvPr>
            <p:cNvSpPr/>
            <p:nvPr userDrawn="1"/>
          </p:nvSpPr>
          <p:spPr>
            <a:xfrm>
              <a:off x="990219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2700294-A44C-4E14-AD2E-D6A1F3C7AFBA}"/>
                </a:ext>
              </a:extLst>
            </p:cNvPr>
            <p:cNvSpPr/>
            <p:nvPr userDrawn="1"/>
          </p:nvSpPr>
          <p:spPr>
            <a:xfrm>
              <a:off x="662760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6E79D2A-90E3-4932-8831-26EAB177973A}"/>
                </a:ext>
              </a:extLst>
            </p:cNvPr>
            <p:cNvSpPr/>
            <p:nvPr userDrawn="1"/>
          </p:nvSpPr>
          <p:spPr>
            <a:xfrm>
              <a:off x="709342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0BD30FA2-FDED-4CD8-9836-D26A16F79838}"/>
                </a:ext>
              </a:extLst>
            </p:cNvPr>
            <p:cNvSpPr/>
            <p:nvPr userDrawn="1"/>
          </p:nvSpPr>
          <p:spPr>
            <a:xfrm>
              <a:off x="757765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2172FCB8-F777-435B-A438-C97849C21E47}"/>
                </a:ext>
              </a:extLst>
            </p:cNvPr>
            <p:cNvSpPr/>
            <p:nvPr userDrawn="1"/>
          </p:nvSpPr>
          <p:spPr>
            <a:xfrm>
              <a:off x="801058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23" name="Picture 22" descr="A close up of a logo&#10;&#10;Description automatically generated">
            <a:hlinkClick r:id="rId2" action="ppaction://hlinkpres?slideindex=1&amp;slidetitle="/>
            <a:extLst>
              <a:ext uri="{FF2B5EF4-FFF2-40B4-BE49-F238E27FC236}">
                <a16:creationId xmlns:a16="http://schemas.microsoft.com/office/drawing/2014/main" id="{CDE481B8-A03C-43D3-881E-41F0FD44DE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00043" y="222550"/>
            <a:ext cx="381397" cy="374063"/>
          </a:xfrm>
          <a:prstGeom prst="rect">
            <a:avLst/>
          </a:prstGeom>
        </p:spPr>
      </p:pic>
      <p:pic>
        <p:nvPicPr>
          <p:cNvPr id="24" name="Picture 23" descr="A close up of a logo&#10;&#10;Description automatically generated">
            <a:hlinkClick r:id="rId4" action="ppaction://hlinkpres?slideindex=1&amp;slidetitle="/>
            <a:extLst>
              <a:ext uri="{FF2B5EF4-FFF2-40B4-BE49-F238E27FC236}">
                <a16:creationId xmlns:a16="http://schemas.microsoft.com/office/drawing/2014/main" id="{E064DD4A-9470-4A75-B1E4-C9CFCC38B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3066" y="228917"/>
            <a:ext cx="381397" cy="374063"/>
          </a:xfrm>
          <a:prstGeom prst="rect">
            <a:avLst/>
          </a:prstGeom>
        </p:spPr>
      </p:pic>
    </p:spTree>
    <p:extLst>
      <p:ext uri="{BB962C8B-B14F-4D97-AF65-F5344CB8AC3E}">
        <p14:creationId xmlns:p14="http://schemas.microsoft.com/office/powerpoint/2010/main" val="585044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Sidebar2">
    <p:spTree>
      <p:nvGrpSpPr>
        <p:cNvPr id="1" name=""/>
        <p:cNvGrpSpPr/>
        <p:nvPr/>
      </p:nvGrpSpPr>
      <p:grpSpPr>
        <a:xfrm>
          <a:off x="0" y="0"/>
          <a:ext cx="0" cy="0"/>
          <a:chOff x="0" y="0"/>
          <a:chExt cx="0" cy="0"/>
        </a:xfrm>
      </p:grpSpPr>
      <p:pic>
        <p:nvPicPr>
          <p:cNvPr id="12" name="Picture 11" descr="A picture containing outdoor object&#10;&#10;Description automatically generated">
            <a:extLst>
              <a:ext uri="{FF2B5EF4-FFF2-40B4-BE49-F238E27FC236}">
                <a16:creationId xmlns:a16="http://schemas.microsoft.com/office/drawing/2014/main" id="{791652D0-4B6E-4691-BC84-B152979635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532" b="12854"/>
          <a:stretch/>
        </p:blipFill>
        <p:spPr>
          <a:xfrm>
            <a:off x="3036383" y="0"/>
            <a:ext cx="9464195" cy="6858000"/>
          </a:xfrm>
          <a:prstGeom prst="rect">
            <a:avLst/>
          </a:prstGeom>
        </p:spPr>
      </p:pic>
      <p:sp>
        <p:nvSpPr>
          <p:cNvPr id="11" name="Rectangle 10">
            <a:extLst>
              <a:ext uri="{FF2B5EF4-FFF2-40B4-BE49-F238E27FC236}">
                <a16:creationId xmlns:a16="http://schemas.microsoft.com/office/drawing/2014/main" id="{21176131-383F-44C2-9E1A-D97DA2D731C9}"/>
              </a:ext>
            </a:extLst>
          </p:cNvPr>
          <p:cNvSpPr/>
          <p:nvPr userDrawn="1"/>
        </p:nvSpPr>
        <p:spPr bwMode="hidden">
          <a:xfrm>
            <a:off x="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3282" y="520811"/>
            <a:ext cx="4953000" cy="1828800"/>
          </a:xfrm>
        </p:spPr>
        <p:txBody>
          <a:bodyPr anchor="b"/>
          <a:lstStyle>
            <a:lvl1pPr>
              <a:defRPr sz="4400">
                <a:solidFill>
                  <a:schemeClr val="bg2"/>
                </a:solidFill>
                <a:effectLst/>
              </a:defRPr>
            </a:lvl1pPr>
          </a:lstStyle>
          <a:p>
            <a:r>
              <a:rPr lang="en-US" dirty="0"/>
              <a:t>Click to edit Master title style</a:t>
            </a:r>
          </a:p>
        </p:txBody>
      </p:sp>
      <p:sp>
        <p:nvSpPr>
          <p:cNvPr id="4" name="Text Placeholder 3"/>
          <p:cNvSpPr>
            <a:spLocks noGrp="1"/>
          </p:cNvSpPr>
          <p:nvPr>
            <p:ph type="body" sz="half" idx="2"/>
          </p:nvPr>
        </p:nvSpPr>
        <p:spPr>
          <a:xfrm>
            <a:off x="453281" y="2486771"/>
            <a:ext cx="4953000" cy="1554480"/>
          </a:xfrm>
        </p:spPr>
        <p:txBody>
          <a:bodyPr>
            <a:noAutofit/>
          </a:bodyPr>
          <a:lstStyle>
            <a:lvl1pPr marL="0" indent="0">
              <a:lnSpc>
                <a:spcPct val="90000"/>
              </a:lnSpc>
              <a:spcBef>
                <a:spcPts val="1200"/>
              </a:spcBef>
              <a:buNone/>
              <a:defRPr sz="1800" cap="all" baseline="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Content Placeholder 5"/>
          <p:cNvSpPr>
            <a:spLocks noGrp="1"/>
          </p:cNvSpPr>
          <p:nvPr>
            <p:ph sz="quarter" idx="13"/>
          </p:nvPr>
        </p:nvSpPr>
        <p:spPr>
          <a:xfrm>
            <a:off x="453281" y="5019472"/>
            <a:ext cx="4953000" cy="1439693"/>
          </a:xfrm>
        </p:spPr>
        <p:txBody>
          <a:bodyPr anchor="b" anchorCtr="0">
            <a:noAutofit/>
          </a:bodyPr>
          <a:lstStyle>
            <a:lvl1pPr marL="0" indent="0" algn="l">
              <a:buFontTx/>
              <a:buNone/>
              <a:defRPr sz="2400">
                <a:solidFill>
                  <a:schemeClr val="bg1"/>
                </a:solidFill>
              </a:defRPr>
            </a:lvl1pPr>
            <a:lvl2pPr marL="274320" indent="0" algn="r">
              <a:buFontTx/>
              <a:buNone/>
              <a:defRPr/>
            </a:lvl2pPr>
            <a:lvl3pPr marL="548640" indent="0" algn="r">
              <a:buFontTx/>
              <a:buNone/>
              <a:defRPr/>
            </a:lvl3pPr>
            <a:lvl4pPr marL="822960" indent="0" algn="r">
              <a:buFontTx/>
              <a:buNone/>
              <a:defRPr/>
            </a:lvl4pPr>
            <a:lvl5pPr marL="1051560" indent="0" algn="r">
              <a:buFontTx/>
              <a:buNone/>
              <a:defRPr/>
            </a:lvl5pPr>
          </a:lstStyle>
          <a:p>
            <a:pPr lvl="0"/>
            <a:r>
              <a:rPr lang="en-US" dirty="0"/>
              <a:t>Edit Master text styles</a:t>
            </a:r>
          </a:p>
        </p:txBody>
      </p:sp>
      <p:pic>
        <p:nvPicPr>
          <p:cNvPr id="7" name="Picture 6">
            <a:hlinkClick r:id="rId3" action="ppaction://hlinkpres?slideindex=1&amp;slidetitle="/>
            <a:extLst>
              <a:ext uri="{FF2B5EF4-FFF2-40B4-BE49-F238E27FC236}">
                <a16:creationId xmlns:a16="http://schemas.microsoft.com/office/drawing/2014/main" id="{AD16DCF4-E43F-4A8B-AE30-D1C57CB874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9" name="Picture 8">
            <a:hlinkClick r:id="rId5" action="ppaction://hlinkpres?slideindex=1&amp;slidetitle="/>
            <a:extLst>
              <a:ext uri="{FF2B5EF4-FFF2-40B4-BE49-F238E27FC236}">
                <a16:creationId xmlns:a16="http://schemas.microsoft.com/office/drawing/2014/main" id="{1FC3063B-376E-4C30-8FD2-24F034C812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13" name="Slide Number Placeholder 5">
            <a:extLst>
              <a:ext uri="{FF2B5EF4-FFF2-40B4-BE49-F238E27FC236}">
                <a16:creationId xmlns:a16="http://schemas.microsoft.com/office/drawing/2014/main" id="{63442467-195B-49C9-B534-4FFDD6CB46E3}"/>
              </a:ext>
            </a:extLst>
          </p:cNvPr>
          <p:cNvSpPr txBox="1">
            <a:spLocks/>
          </p:cNvSpPr>
          <p:nvPr userDrawn="1"/>
        </p:nvSpPr>
        <p:spPr>
          <a:xfrm>
            <a:off x="11499959" y="252843"/>
            <a:ext cx="685800" cy="274022"/>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341595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574" y="2149475"/>
            <a:ext cx="4805464"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14416" y="2149475"/>
            <a:ext cx="4809744"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8" name="Text Placeholder 10"/>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
        <p:nvSpPr>
          <p:cNvPr id="11"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Tree>
    <p:extLst>
      <p:ext uri="{BB962C8B-B14F-4D97-AF65-F5344CB8AC3E}">
        <p14:creationId xmlns:p14="http://schemas.microsoft.com/office/powerpoint/2010/main" val="4044567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F9D493-156F-4AA9-B91A-11D1FA69A8B2}"/>
              </a:ext>
            </a:extLst>
          </p:cNvPr>
          <p:cNvSpPr/>
          <p:nvPr userDrawn="1"/>
        </p:nvSpPr>
        <p:spPr>
          <a:xfrm>
            <a:off x="0" y="-1"/>
            <a:ext cx="12188952" cy="7850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hlinkClick r:id="rId2" action="ppaction://hlinkpres?slideindex=1&amp;slidetitle="/>
            <a:extLst>
              <a:ext uri="{FF2B5EF4-FFF2-40B4-BE49-F238E27FC236}">
                <a16:creationId xmlns:a16="http://schemas.microsoft.com/office/drawing/2014/main" id="{F4E3A3A8-D674-4FEA-80D8-0D394E0560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5" name="Picture 4">
            <a:hlinkClick r:id="rId4" action="ppaction://hlinkpres?slideindex=1&amp;slidetitle="/>
            <a:extLst>
              <a:ext uri="{FF2B5EF4-FFF2-40B4-BE49-F238E27FC236}">
                <a16:creationId xmlns:a16="http://schemas.microsoft.com/office/drawing/2014/main" id="{34860919-C718-4B8C-B6B4-ABE216BA3D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6" name="Slide Number Placeholder 5">
            <a:extLst>
              <a:ext uri="{FF2B5EF4-FFF2-40B4-BE49-F238E27FC236}">
                <a16:creationId xmlns:a16="http://schemas.microsoft.com/office/drawing/2014/main" id="{AA5959B5-75B5-4602-ADEB-3556E1762CBF}"/>
              </a:ext>
            </a:extLst>
          </p:cNvPr>
          <p:cNvSpPr>
            <a:spLocks noGrp="1"/>
          </p:cNvSpPr>
          <p:nvPr>
            <p:ph type="sldNum" sz="quarter" idx="12"/>
          </p:nvPr>
        </p:nvSpPr>
        <p:spPr>
          <a:xfrm>
            <a:off x="11499959" y="252843"/>
            <a:ext cx="685800" cy="274022"/>
          </a:xfrm>
        </p:spPr>
        <p:txBody>
          <a:bodyPr/>
          <a:lstStyle>
            <a:lvl1pPr>
              <a:defRPr>
                <a:solidFill>
                  <a:schemeClr val="bg1"/>
                </a:solidFill>
              </a:defRPr>
            </a:lvl1pPr>
          </a:lstStyle>
          <a:p>
            <a:fld id="{E31375A4-56A4-47D6-9801-1991572033F7}" type="slidenum">
              <a:rPr lang="en-US" smtClean="0"/>
              <a:pPr/>
              <a:t>‹#›</a:t>
            </a:fld>
            <a:endParaRPr lang="en-US" dirty="0"/>
          </a:p>
        </p:txBody>
      </p:sp>
      <p:grpSp>
        <p:nvGrpSpPr>
          <p:cNvPr id="8" name="Group 7">
            <a:extLst>
              <a:ext uri="{FF2B5EF4-FFF2-40B4-BE49-F238E27FC236}">
                <a16:creationId xmlns:a16="http://schemas.microsoft.com/office/drawing/2014/main" id="{09AF8A44-4EF2-4CA8-BED6-DAF6A885F628}"/>
              </a:ext>
            </a:extLst>
          </p:cNvPr>
          <p:cNvGrpSpPr/>
          <p:nvPr userDrawn="1"/>
        </p:nvGrpSpPr>
        <p:grpSpPr>
          <a:xfrm>
            <a:off x="7840722" y="226237"/>
            <a:ext cx="3691468" cy="374904"/>
            <a:chOff x="6627606" y="226237"/>
            <a:chExt cx="3691468" cy="374904"/>
          </a:xfrm>
        </p:grpSpPr>
        <p:sp>
          <p:nvSpPr>
            <p:cNvPr id="9" name="Oval 8">
              <a:extLst>
                <a:ext uri="{FF2B5EF4-FFF2-40B4-BE49-F238E27FC236}">
                  <a16:creationId xmlns:a16="http://schemas.microsoft.com/office/drawing/2014/main" id="{28FA8EB4-A670-4A98-9ED5-F9B65E94405C}"/>
                </a:ext>
              </a:extLst>
            </p:cNvPr>
            <p:cNvSpPr/>
            <p:nvPr userDrawn="1"/>
          </p:nvSpPr>
          <p:spPr>
            <a:xfrm>
              <a:off x="851921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0EC2C16-5EB6-4BFF-9696-65DBDB06E854}"/>
                </a:ext>
              </a:extLst>
            </p:cNvPr>
            <p:cNvSpPr/>
            <p:nvPr userDrawn="1"/>
          </p:nvSpPr>
          <p:spPr>
            <a:xfrm>
              <a:off x="898503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8EE6F0F3-01FD-4D96-AB1A-62C5FA39B5A4}"/>
                </a:ext>
              </a:extLst>
            </p:cNvPr>
            <p:cNvSpPr/>
            <p:nvPr userDrawn="1"/>
          </p:nvSpPr>
          <p:spPr>
            <a:xfrm>
              <a:off x="946926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09875841-3ABA-495A-8807-1DD7FB49E0E4}"/>
                </a:ext>
              </a:extLst>
            </p:cNvPr>
            <p:cNvSpPr/>
            <p:nvPr userDrawn="1"/>
          </p:nvSpPr>
          <p:spPr>
            <a:xfrm>
              <a:off x="990219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150DA25-8501-47EC-8B8E-87C30DF51636}"/>
                </a:ext>
              </a:extLst>
            </p:cNvPr>
            <p:cNvSpPr/>
            <p:nvPr userDrawn="1"/>
          </p:nvSpPr>
          <p:spPr>
            <a:xfrm>
              <a:off x="662760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729EE91-2507-466A-9AFE-C33F3F44209E}"/>
                </a:ext>
              </a:extLst>
            </p:cNvPr>
            <p:cNvSpPr/>
            <p:nvPr userDrawn="1"/>
          </p:nvSpPr>
          <p:spPr>
            <a:xfrm>
              <a:off x="709342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46C7F81A-76FB-4B24-87DD-28325E8ECFA9}"/>
                </a:ext>
              </a:extLst>
            </p:cNvPr>
            <p:cNvSpPr/>
            <p:nvPr userDrawn="1"/>
          </p:nvSpPr>
          <p:spPr>
            <a:xfrm>
              <a:off x="757765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D4CAA008-605A-4DF0-AD2D-C9925C9CE565}"/>
                </a:ext>
              </a:extLst>
            </p:cNvPr>
            <p:cNvSpPr/>
            <p:nvPr userDrawn="1"/>
          </p:nvSpPr>
          <p:spPr>
            <a:xfrm>
              <a:off x="801058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6FB30A2-5F4F-41CF-99CF-11EBD3E89518}"/>
              </a:ext>
            </a:extLst>
          </p:cNvPr>
          <p:cNvSpPr>
            <a:spLocks noGrp="1"/>
          </p:cNvSpPr>
          <p:nvPr>
            <p:ph type="title"/>
          </p:nvPr>
        </p:nvSpPr>
        <p:spPr>
          <a:xfrm>
            <a:off x="218572" y="151805"/>
            <a:ext cx="10167026" cy="482587"/>
          </a:xfrm>
        </p:spPr>
        <p:txBody>
          <a:bodyPr/>
          <a:lstStyle>
            <a:lvl1pPr>
              <a:defRPr sz="2400"/>
            </a:lvl1pPr>
          </a:lstStyle>
          <a:p>
            <a:r>
              <a:rPr lang="en-US"/>
              <a:t>Click to edit Master title style</a:t>
            </a:r>
          </a:p>
        </p:txBody>
      </p:sp>
    </p:spTree>
    <p:extLst>
      <p:ext uri="{BB962C8B-B14F-4D97-AF65-F5344CB8AC3E}">
        <p14:creationId xmlns:p14="http://schemas.microsoft.com/office/powerpoint/2010/main" val="17871606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NewClients">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outdoor object&#10;&#10;Description automatically generated">
            <a:extLst>
              <a:ext uri="{FF2B5EF4-FFF2-40B4-BE49-F238E27FC236}">
                <a16:creationId xmlns:a16="http://schemas.microsoft.com/office/drawing/2014/main" id="{D1F12FA9-598F-4012-AF9E-05F74526A8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420" b="14872"/>
          <a:stretch/>
        </p:blipFill>
        <p:spPr>
          <a:xfrm>
            <a:off x="1470084" y="0"/>
            <a:ext cx="9464195" cy="6866755"/>
          </a:xfrm>
          <a:prstGeom prst="rect">
            <a:avLst/>
          </a:prstGeom>
        </p:spPr>
      </p:pic>
      <p:sp>
        <p:nvSpPr>
          <p:cNvPr id="12" name="Rectangle 11">
            <a:extLst>
              <a:ext uri="{FF2B5EF4-FFF2-40B4-BE49-F238E27FC236}">
                <a16:creationId xmlns:a16="http://schemas.microsoft.com/office/drawing/2014/main" id="{3F9DE351-0974-4843-BD49-E7C612F66352}"/>
              </a:ext>
            </a:extLst>
          </p:cNvPr>
          <p:cNvSpPr/>
          <p:nvPr userDrawn="1"/>
        </p:nvSpPr>
        <p:spPr bwMode="hidden">
          <a:xfrm>
            <a:off x="-1" y="202237"/>
            <a:ext cx="12185759" cy="64591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bwMode="hidden">
          <a:xfrm>
            <a:off x="212365" y="1144282"/>
            <a:ext cx="3671220" cy="57224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2365" y="190662"/>
            <a:ext cx="11979634" cy="645917"/>
          </a:xfrm>
        </p:spPr>
        <p:txBody>
          <a:bodyPr anchor="b"/>
          <a:lstStyle>
            <a:lvl1pPr algn="ctr">
              <a:defRPr sz="3600">
                <a:solidFill>
                  <a:schemeClr val="tx2"/>
                </a:solidFill>
                <a:effectLst/>
              </a:defRPr>
            </a:lvl1pPr>
          </a:lstStyle>
          <a:p>
            <a:r>
              <a:rPr lang="en-US" dirty="0"/>
              <a:t>Click to edit Master title style</a:t>
            </a:r>
          </a:p>
        </p:txBody>
      </p:sp>
      <p:sp>
        <p:nvSpPr>
          <p:cNvPr id="20" name="Rectangle 19"/>
          <p:cNvSpPr/>
          <p:nvPr userDrawn="1"/>
        </p:nvSpPr>
        <p:spPr bwMode="hidden">
          <a:xfrm>
            <a:off x="4207895" y="1144282"/>
            <a:ext cx="3671220" cy="57224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bwMode="hidden">
          <a:xfrm>
            <a:off x="8203426" y="1144282"/>
            <a:ext cx="3671220" cy="57224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p:cNvSpPr>
            <a:spLocks noGrp="1"/>
          </p:cNvSpPr>
          <p:nvPr>
            <p:ph type="body" sz="quarter" idx="10"/>
          </p:nvPr>
        </p:nvSpPr>
        <p:spPr>
          <a:xfrm>
            <a:off x="493495" y="1384299"/>
            <a:ext cx="3108960" cy="5486400"/>
          </a:xfrm>
        </p:spPr>
        <p:txBody>
          <a:bodyPr/>
          <a:lstStyle>
            <a:lvl1pPr>
              <a:buSzPct val="200000"/>
              <a:defRPr lang="en-US" dirty="0" smtClean="0">
                <a:solidFill>
                  <a:schemeClr val="tx2"/>
                </a:solidFill>
              </a:defRPr>
            </a:lvl1pPr>
            <a:lvl2pPr>
              <a:spcBef>
                <a:spcPts val="600"/>
              </a:spcBef>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1"/>
          </p:nvPr>
        </p:nvSpPr>
        <p:spPr>
          <a:xfrm>
            <a:off x="4489025" y="1384299"/>
            <a:ext cx="3108960" cy="5486400"/>
          </a:xfrm>
        </p:spPr>
        <p:txBody>
          <a:bodyPr/>
          <a:lstStyle>
            <a:lvl1pPr>
              <a:buSzPct val="200000"/>
              <a:defRPr lang="en-US" dirty="0" smtClean="0">
                <a:solidFill>
                  <a:schemeClr val="tx2"/>
                </a:solidFill>
              </a:defRPr>
            </a:lvl1pPr>
            <a:lvl2pPr>
              <a:spcBef>
                <a:spcPts val="600"/>
              </a:spcBef>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2"/>
          </p:nvPr>
        </p:nvSpPr>
        <p:spPr>
          <a:xfrm>
            <a:off x="8484556" y="1384299"/>
            <a:ext cx="3108960" cy="5486400"/>
          </a:xfrm>
        </p:spPr>
        <p:txBody>
          <a:bodyPr/>
          <a:lstStyle>
            <a:lvl1pPr>
              <a:buSzPct val="200000"/>
              <a:defRPr lang="en-US" dirty="0" smtClean="0">
                <a:solidFill>
                  <a:schemeClr val="tx2"/>
                </a:solidFill>
              </a:defRPr>
            </a:lvl1pPr>
            <a:lvl2pPr>
              <a:spcBef>
                <a:spcPts val="600"/>
              </a:spcBef>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D38A7929-2ADF-48CC-8193-BBB4A5BC7006}"/>
              </a:ext>
            </a:extLst>
          </p:cNvPr>
          <p:cNvSpPr>
            <a:spLocks noGrp="1"/>
          </p:cNvSpPr>
          <p:nvPr>
            <p:ph type="sldNum" sz="quarter" idx="13"/>
          </p:nvPr>
        </p:nvSpPr>
        <p:spPr>
          <a:xfrm>
            <a:off x="11499959" y="252843"/>
            <a:ext cx="685800" cy="274022"/>
          </a:xfrm>
        </p:spPr>
        <p:txBody>
          <a:bodyPr/>
          <a:lstStyle>
            <a:lvl1pPr>
              <a:defRPr>
                <a:solidFill>
                  <a:schemeClr val="accent5"/>
                </a:solidFill>
              </a:defRPr>
            </a:lvl1pPr>
          </a:lstStyle>
          <a:p>
            <a:fld id="{E31375A4-56A4-47D6-9801-1991572033F7}" type="slidenum">
              <a:rPr lang="en-US" smtClean="0"/>
              <a:pPr/>
              <a:t>‹#›</a:t>
            </a:fld>
            <a:endParaRPr lang="en-US" dirty="0"/>
          </a:p>
        </p:txBody>
      </p:sp>
      <p:pic>
        <p:nvPicPr>
          <p:cNvPr id="13" name="Picture 12">
            <a:hlinkClick r:id="rId3" action="ppaction://hlinkpres?slideindex=1&amp;slidetitle="/>
            <a:extLst>
              <a:ext uri="{FF2B5EF4-FFF2-40B4-BE49-F238E27FC236}">
                <a16:creationId xmlns:a16="http://schemas.microsoft.com/office/drawing/2014/main" id="{382B2BA7-AE80-46C7-8481-23460CF659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4" name="Picture 13">
            <a:hlinkClick r:id="rId5" action="ppaction://hlinkpres?slideindex=1&amp;slidetitle="/>
            <a:extLst>
              <a:ext uri="{FF2B5EF4-FFF2-40B4-BE49-F238E27FC236}">
                <a16:creationId xmlns:a16="http://schemas.microsoft.com/office/drawing/2014/main" id="{304A67C9-5A67-4B69-837F-56B60203F6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1477764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Sidebar2">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outdoor object&#10;&#10;Description automatically generated">
            <a:extLst>
              <a:ext uri="{FF2B5EF4-FFF2-40B4-BE49-F238E27FC236}">
                <a16:creationId xmlns:a16="http://schemas.microsoft.com/office/drawing/2014/main" id="{CBF172F5-B836-4982-B8F6-A2E464FC04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531" b="12854"/>
          <a:stretch/>
        </p:blipFill>
        <p:spPr>
          <a:xfrm>
            <a:off x="3048" y="0"/>
            <a:ext cx="9464195" cy="6858000"/>
          </a:xfrm>
          <a:prstGeom prst="rect">
            <a:avLst/>
          </a:prstGeom>
        </p:spPr>
      </p:pic>
      <p:sp>
        <p:nvSpPr>
          <p:cNvPr id="8" name="Rectangle 7"/>
          <p:cNvSpPr/>
          <p:nvPr userDrawn="1"/>
        </p:nvSpPr>
        <p:spPr bwMode="hidden">
          <a:xfrm>
            <a:off x="487680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39967" y="520811"/>
            <a:ext cx="4953000" cy="1828800"/>
          </a:xfrm>
        </p:spPr>
        <p:txBody>
          <a:bodyPr anchor="b"/>
          <a:lstStyle>
            <a:lvl1pPr>
              <a:defRPr lang="en-US" sz="4400" dirty="0"/>
            </a:lvl1pPr>
          </a:lstStyle>
          <a:p>
            <a:r>
              <a:rPr lang="en-US" dirty="0"/>
              <a:t>Click to edit Master title style</a:t>
            </a:r>
          </a:p>
        </p:txBody>
      </p:sp>
      <p:sp>
        <p:nvSpPr>
          <p:cNvPr id="4" name="Text Placeholder 3"/>
          <p:cNvSpPr>
            <a:spLocks noGrp="1"/>
          </p:cNvSpPr>
          <p:nvPr>
            <p:ph type="body" sz="half" idx="2"/>
          </p:nvPr>
        </p:nvSpPr>
        <p:spPr>
          <a:xfrm>
            <a:off x="5239966" y="2486771"/>
            <a:ext cx="4953000" cy="1554480"/>
          </a:xfrm>
        </p:spPr>
        <p:txBody>
          <a:bodyPr>
            <a:noAutofit/>
          </a:bodyPr>
          <a:lstStyle>
            <a:lvl1pPr marL="0" indent="0">
              <a:lnSpc>
                <a:spcPct val="90000"/>
              </a:lnSpc>
              <a:spcBef>
                <a:spcPts val="1200"/>
              </a:spcBef>
              <a:buNone/>
              <a:defRPr sz="1800" cap="all" baseline="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6" name="Content Placeholder 5"/>
          <p:cNvSpPr>
            <a:spLocks noGrp="1"/>
          </p:cNvSpPr>
          <p:nvPr>
            <p:ph sz="quarter" idx="13"/>
          </p:nvPr>
        </p:nvSpPr>
        <p:spPr>
          <a:xfrm>
            <a:off x="5239966" y="5019472"/>
            <a:ext cx="4953000" cy="1439693"/>
          </a:xfrm>
        </p:spPr>
        <p:txBody>
          <a:bodyPr anchor="b" anchorCtr="0">
            <a:noAutofit/>
          </a:bodyPr>
          <a:lstStyle>
            <a:lvl1pPr marL="0" indent="0" algn="l">
              <a:buFontTx/>
              <a:buNone/>
              <a:defRPr sz="2400">
                <a:solidFill>
                  <a:schemeClr val="bg1"/>
                </a:solidFill>
              </a:defRPr>
            </a:lvl1pPr>
            <a:lvl2pPr marL="274320" indent="0" algn="r">
              <a:buFontTx/>
              <a:buNone/>
              <a:defRPr/>
            </a:lvl2pPr>
            <a:lvl3pPr marL="548640" indent="0" algn="r">
              <a:buFontTx/>
              <a:buNone/>
              <a:defRPr/>
            </a:lvl3pPr>
            <a:lvl4pPr marL="822960" indent="0" algn="r">
              <a:buFontTx/>
              <a:buNone/>
              <a:defRPr/>
            </a:lvl4pPr>
            <a:lvl5pPr marL="1051560" indent="0" algn="r">
              <a:buFontTx/>
              <a:buNone/>
              <a:defRPr/>
            </a:lvl5pPr>
          </a:lstStyle>
          <a:p>
            <a:pPr lvl="0"/>
            <a:r>
              <a:rPr lang="en-US" dirty="0"/>
              <a:t>Edit Master text styles</a:t>
            </a:r>
          </a:p>
        </p:txBody>
      </p:sp>
      <p:pic>
        <p:nvPicPr>
          <p:cNvPr id="9" name="Picture 8">
            <a:hlinkClick r:id="rId3" action="ppaction://hlinkpres?slideindex=1&amp;slidetitle="/>
            <a:extLst>
              <a:ext uri="{FF2B5EF4-FFF2-40B4-BE49-F238E27FC236}">
                <a16:creationId xmlns:a16="http://schemas.microsoft.com/office/drawing/2014/main" id="{07CBAF9C-C7B6-41E5-A9C1-FB10D17AED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0" name="Picture 9">
            <a:hlinkClick r:id="rId5" action="ppaction://hlinkpres?slideindex=1&amp;slidetitle="/>
            <a:extLst>
              <a:ext uri="{FF2B5EF4-FFF2-40B4-BE49-F238E27FC236}">
                <a16:creationId xmlns:a16="http://schemas.microsoft.com/office/drawing/2014/main" id="{F35610DD-919D-4F77-8D9D-2D97D5FBD9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12224280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hristmasinJune">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outdoor object&#10;&#10;Description automatically generated">
            <a:extLst>
              <a:ext uri="{FF2B5EF4-FFF2-40B4-BE49-F238E27FC236}">
                <a16:creationId xmlns:a16="http://schemas.microsoft.com/office/drawing/2014/main" id="{5D729042-74EB-4542-A932-6D082B827F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532" b="12963"/>
          <a:stretch/>
        </p:blipFill>
        <p:spPr>
          <a:xfrm>
            <a:off x="3036383" y="0"/>
            <a:ext cx="9464195" cy="6847834"/>
          </a:xfrm>
          <a:prstGeom prst="rect">
            <a:avLst/>
          </a:prstGeom>
        </p:spPr>
      </p:pic>
      <p:sp>
        <p:nvSpPr>
          <p:cNvPr id="8" name="Rectangle 7"/>
          <p:cNvSpPr/>
          <p:nvPr userDrawn="1"/>
        </p:nvSpPr>
        <p:spPr bwMode="hidden">
          <a:xfrm>
            <a:off x="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3282" y="520811"/>
            <a:ext cx="4953000" cy="1828800"/>
          </a:xfrm>
        </p:spPr>
        <p:txBody>
          <a:bodyPr anchor="t" anchorCtr="0"/>
          <a:lstStyle>
            <a:lvl1pPr>
              <a:defRPr sz="4400">
                <a:solidFill>
                  <a:schemeClr val="bg1"/>
                </a:solidFill>
                <a:effectLst/>
              </a:defRPr>
            </a:lvl1pPr>
          </a:lstStyle>
          <a:p>
            <a:r>
              <a:rPr lang="en-US" dirty="0"/>
              <a:t>Click to edit Master title style</a:t>
            </a:r>
          </a:p>
        </p:txBody>
      </p:sp>
      <p:sp>
        <p:nvSpPr>
          <p:cNvPr id="4" name="Text Placeholder 3"/>
          <p:cNvSpPr>
            <a:spLocks noGrp="1"/>
          </p:cNvSpPr>
          <p:nvPr>
            <p:ph type="body" sz="half" idx="2"/>
          </p:nvPr>
        </p:nvSpPr>
        <p:spPr>
          <a:xfrm>
            <a:off x="453281" y="2486771"/>
            <a:ext cx="4953000" cy="304555"/>
          </a:xfrm>
        </p:spPr>
        <p:txBody>
          <a:bodyPr>
            <a:noAutofit/>
          </a:bodyPr>
          <a:lstStyle>
            <a:lvl1pPr marL="0" indent="0">
              <a:lnSpc>
                <a:spcPct val="90000"/>
              </a:lnSpc>
              <a:spcBef>
                <a:spcPts val="1200"/>
              </a:spcBef>
              <a:buNone/>
              <a:defRPr sz="2400" b="1" cap="all" baseline="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7" name="Picture 6">
            <a:hlinkClick r:id="rId3" action="ppaction://hlinkpres?slideindex=1&amp;slidetitle="/>
            <a:extLst>
              <a:ext uri="{FF2B5EF4-FFF2-40B4-BE49-F238E27FC236}">
                <a16:creationId xmlns:a16="http://schemas.microsoft.com/office/drawing/2014/main" id="{60C09A3F-7AB7-4296-BBF1-71D1FCBB05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9" name="Picture 8">
            <a:hlinkClick r:id="rId5" action="ppaction://hlinkpres?slideindex=1&amp;slidetitle="/>
            <a:extLst>
              <a:ext uri="{FF2B5EF4-FFF2-40B4-BE49-F238E27FC236}">
                <a16:creationId xmlns:a16="http://schemas.microsoft.com/office/drawing/2014/main" id="{B2874273-4FA1-4BE9-943E-EDF94E76A1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5" name="Text Placeholder 4">
            <a:extLst>
              <a:ext uri="{FF2B5EF4-FFF2-40B4-BE49-F238E27FC236}">
                <a16:creationId xmlns:a16="http://schemas.microsoft.com/office/drawing/2014/main" id="{1688C470-7C39-4840-8182-CB46BB9A3B93}"/>
              </a:ext>
            </a:extLst>
          </p:cNvPr>
          <p:cNvSpPr>
            <a:spLocks noGrp="1"/>
          </p:cNvSpPr>
          <p:nvPr>
            <p:ph type="body" sz="quarter" idx="13"/>
          </p:nvPr>
        </p:nvSpPr>
        <p:spPr>
          <a:xfrm>
            <a:off x="454025" y="5150733"/>
            <a:ext cx="5473700" cy="1499305"/>
          </a:xfrm>
        </p:spPr>
        <p:txBody>
          <a:bodyPr/>
          <a:lstStyle>
            <a:lvl1pPr marL="0" indent="0">
              <a:buNone/>
              <a:defRPr sz="2800">
                <a:solidFill>
                  <a:schemeClr val="bg1"/>
                </a:solidFill>
              </a:defRPr>
            </a:lvl1pPr>
            <a:lvl2pPr marL="274320" indent="0">
              <a:buNone/>
              <a:defRPr sz="2000"/>
            </a:lvl2pPr>
            <a:lvl3pPr marL="548640" indent="0">
              <a:buNone/>
              <a:defRPr sz="1800"/>
            </a:lvl3pPr>
            <a:lvl4pPr marL="822960" indent="0">
              <a:buNone/>
              <a:defRPr sz="1600"/>
            </a:lvl4pPr>
            <a:lvl5pPr marL="1051560" indent="0">
              <a:buNone/>
              <a:defRPr sz="1600"/>
            </a:lvl5pPr>
          </a:lstStyle>
          <a:p>
            <a:pPr lvl="0"/>
            <a:r>
              <a:rPr lang="en-US" dirty="0"/>
              <a:t>Edit Master text styles</a:t>
            </a:r>
          </a:p>
        </p:txBody>
      </p:sp>
      <p:sp>
        <p:nvSpPr>
          <p:cNvPr id="13" name="Slide Number Placeholder 5">
            <a:extLst>
              <a:ext uri="{FF2B5EF4-FFF2-40B4-BE49-F238E27FC236}">
                <a16:creationId xmlns:a16="http://schemas.microsoft.com/office/drawing/2014/main" id="{461BC8B9-978D-4F12-850F-36B0576887B9}"/>
              </a:ext>
            </a:extLst>
          </p:cNvPr>
          <p:cNvSpPr>
            <a:spLocks noGrp="1"/>
          </p:cNvSpPr>
          <p:nvPr>
            <p:ph type="sldNum" sz="quarter" idx="12"/>
          </p:nvPr>
        </p:nvSpPr>
        <p:spPr>
          <a:xfrm>
            <a:off x="11499959" y="252843"/>
            <a:ext cx="685800" cy="274022"/>
          </a:xfrm>
        </p:spPr>
        <p:txBody>
          <a:bodyPr/>
          <a:lstStyle>
            <a:lvl1pPr>
              <a:defRPr>
                <a:solidFill>
                  <a:schemeClr val="accent5"/>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56326954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object&#10;&#10;Description automatically generated">
            <a:extLst>
              <a:ext uri="{FF2B5EF4-FFF2-40B4-BE49-F238E27FC236}">
                <a16:creationId xmlns:a16="http://schemas.microsoft.com/office/drawing/2014/main" id="{A930B0C6-47F2-4C1F-B8D3-AA1CE93C57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6" b="5601"/>
          <a:stretch/>
        </p:blipFill>
        <p:spPr>
          <a:xfrm>
            <a:off x="2175164" y="0"/>
            <a:ext cx="7841672" cy="6856147"/>
          </a:xfrm>
          <a:prstGeom prst="rect">
            <a:avLst/>
          </a:prstGeom>
        </p:spPr>
      </p:pic>
      <p:sp>
        <p:nvSpPr>
          <p:cNvPr id="8" name="Parallelogram 7">
            <a:extLst>
              <a:ext uri="{FF2B5EF4-FFF2-40B4-BE49-F238E27FC236}">
                <a16:creationId xmlns:a16="http://schemas.microsoft.com/office/drawing/2014/main" id="{87F8D243-0BE2-49A7-84C5-A80AC15B7BFB}"/>
              </a:ext>
            </a:extLst>
          </p:cNvPr>
          <p:cNvSpPr/>
          <p:nvPr userDrawn="1"/>
        </p:nvSpPr>
        <p:spPr>
          <a:xfrm rot="9957150">
            <a:off x="-690708" y="1138031"/>
            <a:ext cx="13593505" cy="401851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hlinkClick r:id="rId3" action="ppaction://hlinkpres?slideindex=1&amp;slidetitle="/>
            <a:extLst>
              <a:ext uri="{FF2B5EF4-FFF2-40B4-BE49-F238E27FC236}">
                <a16:creationId xmlns:a16="http://schemas.microsoft.com/office/drawing/2014/main" id="{24FD45B7-1E96-4E2C-8813-FBF99FD9E6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80470"/>
            <a:ext cx="495369" cy="485843"/>
          </a:xfrm>
          <a:prstGeom prst="rect">
            <a:avLst/>
          </a:prstGeom>
        </p:spPr>
      </p:pic>
      <p:pic>
        <p:nvPicPr>
          <p:cNvPr id="9" name="Picture 8">
            <a:hlinkClick r:id="rId5" action="ppaction://hlinkpres?slideindex=1&amp;slidetitle="/>
            <a:extLst>
              <a:ext uri="{FF2B5EF4-FFF2-40B4-BE49-F238E27FC236}">
                <a16:creationId xmlns:a16="http://schemas.microsoft.com/office/drawing/2014/main" id="{80812587-8446-4611-9152-1857A94BCE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70304"/>
            <a:ext cx="495369" cy="485843"/>
          </a:xfrm>
          <a:prstGeom prst="rect">
            <a:avLst/>
          </a:prstGeom>
        </p:spPr>
      </p:pic>
      <p:sp>
        <p:nvSpPr>
          <p:cNvPr id="11" name="Title 1">
            <a:extLst>
              <a:ext uri="{FF2B5EF4-FFF2-40B4-BE49-F238E27FC236}">
                <a16:creationId xmlns:a16="http://schemas.microsoft.com/office/drawing/2014/main" id="{9898C0FE-7E36-4D2A-8C45-9F903A3BFBCA}"/>
              </a:ext>
            </a:extLst>
          </p:cNvPr>
          <p:cNvSpPr>
            <a:spLocks noGrp="1"/>
          </p:cNvSpPr>
          <p:nvPr>
            <p:ph type="ctrTitle"/>
          </p:nvPr>
        </p:nvSpPr>
        <p:spPr>
          <a:xfrm>
            <a:off x="2047424" y="1932714"/>
            <a:ext cx="8094104" cy="1846144"/>
          </a:xfrm>
        </p:spPr>
        <p:txBody>
          <a:bodyPr anchor="b"/>
          <a:lstStyle>
            <a:lvl1pPr algn="ctr">
              <a:lnSpc>
                <a:spcPct val="80000"/>
              </a:lnSpc>
              <a:defRPr lang="en-US" sz="4800" dirty="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D0763087-227E-4396-9E87-74371AD6C353}"/>
              </a:ext>
            </a:extLst>
          </p:cNvPr>
          <p:cNvSpPr>
            <a:spLocks noGrp="1"/>
          </p:cNvSpPr>
          <p:nvPr>
            <p:ph type="subTitle" idx="1"/>
          </p:nvPr>
        </p:nvSpPr>
        <p:spPr>
          <a:xfrm>
            <a:off x="2047424" y="3853401"/>
            <a:ext cx="8094104" cy="878619"/>
          </a:xfrm>
        </p:spPr>
        <p:txBody>
          <a:bodyPr/>
          <a:lstStyle>
            <a:lvl1pPr marL="0" indent="0" algn="ctr">
              <a:spcBef>
                <a:spcPts val="0"/>
              </a:spcBef>
              <a:buNone/>
              <a:defRPr lang="en-US" sz="2400" cap="all" baseline="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495222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dirty="0"/>
              <a:t>Click to edit Master title style</a:t>
            </a:r>
          </a:p>
        </p:txBody>
      </p:sp>
      <p:sp>
        <p:nvSpPr>
          <p:cNvPr id="3" name="Content Placeholder 2"/>
          <p:cNvSpPr>
            <a:spLocks noGrp="1"/>
          </p:cNvSpPr>
          <p:nvPr>
            <p:ph idx="1"/>
          </p:nvPr>
        </p:nvSpPr>
        <p:spPr>
          <a:xfrm>
            <a:off x="729574" y="2149474"/>
            <a:ext cx="10167026" cy="4022725"/>
          </a:xfrm>
        </p:spPr>
        <p:txBody>
          <a:bodyPr/>
          <a:lstStyle>
            <a:lvl1pPr marL="228600" indent="-228600">
              <a:buClr>
                <a:schemeClr val="accent5"/>
              </a:buClr>
              <a:buSzPct val="100000"/>
              <a:buFont typeface="Arial" panose="020B0604020202020204" pitchFamily="34" charset="0"/>
              <a:buChar char="■"/>
              <a:defRPr lang="en-US" dirty="0"/>
            </a:lvl1pPr>
            <a:lvl2pPr marL="502920" indent="-228600">
              <a:buClr>
                <a:schemeClr val="accent4"/>
              </a:buClr>
              <a:buFont typeface="Arial" panose="020B0604020202020204" pitchFamily="34" charset="0"/>
              <a:buChar char="■"/>
              <a:defRPr lang="en-US" dirty="0"/>
            </a:lvl2pPr>
            <a:lvl3pPr>
              <a:defRPr lang="en-US" dirty="0"/>
            </a:lvl3pPr>
            <a:lvl4pPr>
              <a:defRPr lang="en-US" dirty="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
        <p:nvSpPr>
          <p:cNvPr id="8"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7" name="Text Placeholder 10">
            <a:extLst>
              <a:ext uri="{FF2B5EF4-FFF2-40B4-BE49-F238E27FC236}">
                <a16:creationId xmlns:a16="http://schemas.microsoft.com/office/drawing/2014/main" id="{C9B425C4-5BD4-4FFB-9117-F4DE6FE90111}"/>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32819657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ubsection">
    <p:spTree>
      <p:nvGrpSpPr>
        <p:cNvPr id="1" name=""/>
        <p:cNvGrpSpPr/>
        <p:nvPr/>
      </p:nvGrpSpPr>
      <p:grpSpPr>
        <a:xfrm>
          <a:off x="0" y="0"/>
          <a:ext cx="0" cy="0"/>
          <a:chOff x="0" y="0"/>
          <a:chExt cx="0" cy="0"/>
        </a:xfrm>
      </p:grpSpPr>
      <p:sp>
        <p:nvSpPr>
          <p:cNvPr id="8" name="Rectangle 7"/>
          <p:cNvSpPr/>
          <p:nvPr userDrawn="1"/>
        </p:nvSpPr>
        <p:spPr bwMode="hidden">
          <a:xfrm>
            <a:off x="1449420" y="890729"/>
            <a:ext cx="10742579" cy="17988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2365" y="190662"/>
            <a:ext cx="11979634" cy="645917"/>
          </a:xfrm>
        </p:spPr>
        <p:txBody>
          <a:bodyPr anchor="b"/>
          <a:lstStyle>
            <a:lvl1pPr algn="ctr">
              <a:defRPr lang="en-US" dirty="0">
                <a:solidFill>
                  <a:schemeClr val="accent5"/>
                </a:solidFill>
              </a:defRPr>
            </a:lvl1pPr>
          </a:lstStyle>
          <a:p>
            <a:r>
              <a:rPr lang="en-US" dirty="0"/>
              <a:t>Click to edit Master title style</a:t>
            </a:r>
          </a:p>
        </p:txBody>
      </p:sp>
      <p:sp>
        <p:nvSpPr>
          <p:cNvPr id="3" name="Content Placeholder 2"/>
          <p:cNvSpPr>
            <a:spLocks noGrp="1"/>
          </p:cNvSpPr>
          <p:nvPr>
            <p:ph idx="1"/>
          </p:nvPr>
        </p:nvSpPr>
        <p:spPr>
          <a:xfrm>
            <a:off x="5695857" y="1012926"/>
            <a:ext cx="6080760" cy="1468133"/>
          </a:xfrm>
        </p:spPr>
        <p:txBody>
          <a:bodyPr>
            <a:noAutofit/>
          </a:bodyPr>
          <a:lstStyle>
            <a:lvl1pPr marL="0" indent="0">
              <a:buNone/>
              <a:defRPr sz="2400">
                <a:solidFill>
                  <a:schemeClr val="accent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4" name="Text Placeholder 3"/>
          <p:cNvSpPr>
            <a:spLocks noGrp="1"/>
          </p:cNvSpPr>
          <p:nvPr>
            <p:ph type="body" sz="half" idx="2"/>
          </p:nvPr>
        </p:nvSpPr>
        <p:spPr>
          <a:xfrm>
            <a:off x="1622875" y="1012926"/>
            <a:ext cx="3657600" cy="1554480"/>
          </a:xfrm>
        </p:spPr>
        <p:txBody>
          <a:bodyPr>
            <a:normAutofit/>
          </a:bodyPr>
          <a:lstStyle>
            <a:lvl1pPr marL="0" indent="0">
              <a:lnSpc>
                <a:spcPct val="90000"/>
              </a:lnSpc>
              <a:spcBef>
                <a:spcPts val="1200"/>
              </a:spcBef>
              <a:buNone/>
              <a:defRPr sz="28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p:cNvSpPr/>
          <p:nvPr userDrawn="1"/>
        </p:nvSpPr>
        <p:spPr bwMode="hidden">
          <a:xfrm>
            <a:off x="1449420" y="2790724"/>
            <a:ext cx="10742579" cy="17988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bwMode="hidden">
          <a:xfrm>
            <a:off x="1449420" y="4690718"/>
            <a:ext cx="10742579" cy="17988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p:cNvSpPr>
            <a:spLocks noGrp="1"/>
          </p:cNvSpPr>
          <p:nvPr>
            <p:ph idx="10"/>
          </p:nvPr>
        </p:nvSpPr>
        <p:spPr>
          <a:xfrm>
            <a:off x="5695857" y="2919547"/>
            <a:ext cx="6080760" cy="1468133"/>
          </a:xfrm>
        </p:spPr>
        <p:txBody>
          <a:bodyPr>
            <a:noAutofit/>
          </a:bodyPr>
          <a:lstStyle>
            <a:lvl1pPr marL="0" indent="0">
              <a:buNone/>
              <a:defRPr sz="2400">
                <a:solidFill>
                  <a:schemeClr val="accent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14" name="Text Placeholder 3"/>
          <p:cNvSpPr>
            <a:spLocks noGrp="1"/>
          </p:cNvSpPr>
          <p:nvPr>
            <p:ph type="body" sz="half" idx="11"/>
          </p:nvPr>
        </p:nvSpPr>
        <p:spPr>
          <a:xfrm>
            <a:off x="1622875" y="2919547"/>
            <a:ext cx="3657600" cy="1554480"/>
          </a:xfrm>
        </p:spPr>
        <p:txBody>
          <a:bodyPr>
            <a:noAutofit/>
          </a:bodyPr>
          <a:lstStyle>
            <a:lvl1pPr marL="0" indent="0">
              <a:lnSpc>
                <a:spcPct val="90000"/>
              </a:lnSpc>
              <a:spcBef>
                <a:spcPts val="1200"/>
              </a:spcBef>
              <a:buNone/>
              <a:defRPr sz="28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Content Placeholder 2"/>
          <p:cNvSpPr>
            <a:spLocks noGrp="1"/>
          </p:cNvSpPr>
          <p:nvPr>
            <p:ph idx="12"/>
          </p:nvPr>
        </p:nvSpPr>
        <p:spPr>
          <a:xfrm>
            <a:off x="5695857" y="4835896"/>
            <a:ext cx="6080760" cy="1468133"/>
          </a:xfrm>
        </p:spPr>
        <p:txBody>
          <a:bodyPr>
            <a:noAutofit/>
          </a:bodyPr>
          <a:lstStyle>
            <a:lvl1pPr marL="0" indent="0">
              <a:buNone/>
              <a:defRPr sz="2400">
                <a:solidFill>
                  <a:schemeClr val="accent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16" name="Text Placeholder 3"/>
          <p:cNvSpPr>
            <a:spLocks noGrp="1"/>
          </p:cNvSpPr>
          <p:nvPr>
            <p:ph type="body" sz="half" idx="13"/>
          </p:nvPr>
        </p:nvSpPr>
        <p:spPr>
          <a:xfrm>
            <a:off x="1622875" y="4835896"/>
            <a:ext cx="3657600" cy="1554480"/>
          </a:xfrm>
        </p:spPr>
        <p:txBody>
          <a:bodyPr>
            <a:noAutofit/>
          </a:bodyPr>
          <a:lstStyle>
            <a:lvl1pPr marL="0" indent="0">
              <a:lnSpc>
                <a:spcPct val="90000"/>
              </a:lnSpc>
              <a:spcBef>
                <a:spcPts val="1200"/>
              </a:spcBef>
              <a:buNone/>
              <a:defRPr sz="28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7" name="Text Placeholder 3"/>
          <p:cNvSpPr>
            <a:spLocks noGrp="1"/>
          </p:cNvSpPr>
          <p:nvPr>
            <p:ph type="body" sz="half" idx="14" hasCustomPrompt="1"/>
          </p:nvPr>
        </p:nvSpPr>
        <p:spPr>
          <a:xfrm>
            <a:off x="212365" y="1012189"/>
            <a:ext cx="995128" cy="1554480"/>
          </a:xfrm>
        </p:spPr>
        <p:txBody>
          <a:bodyPr>
            <a:noAutofit/>
          </a:bodyPr>
          <a:lstStyle>
            <a:lvl1pPr marL="0" indent="0" algn="r">
              <a:lnSpc>
                <a:spcPct val="90000"/>
              </a:lnSpc>
              <a:spcBef>
                <a:spcPts val="1200"/>
              </a:spcBef>
              <a:buNone/>
              <a:defRPr sz="4800" b="0">
                <a:solidFill>
                  <a:schemeClr val="accent3"/>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1</a:t>
            </a:r>
          </a:p>
        </p:txBody>
      </p:sp>
      <p:sp>
        <p:nvSpPr>
          <p:cNvPr id="18" name="Text Placeholder 3"/>
          <p:cNvSpPr>
            <a:spLocks noGrp="1"/>
          </p:cNvSpPr>
          <p:nvPr>
            <p:ph type="body" sz="half" idx="15" hasCustomPrompt="1"/>
          </p:nvPr>
        </p:nvSpPr>
        <p:spPr>
          <a:xfrm>
            <a:off x="212365" y="2919547"/>
            <a:ext cx="995128" cy="1554480"/>
          </a:xfrm>
        </p:spPr>
        <p:txBody>
          <a:bodyPr>
            <a:noAutofit/>
          </a:bodyPr>
          <a:lstStyle>
            <a:lvl1pPr marL="0" indent="0" algn="r">
              <a:lnSpc>
                <a:spcPct val="90000"/>
              </a:lnSpc>
              <a:spcBef>
                <a:spcPts val="1200"/>
              </a:spcBef>
              <a:buNone/>
              <a:defRPr sz="4800" b="0">
                <a:solidFill>
                  <a:schemeClr val="accent3"/>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a:t>
            </a:r>
          </a:p>
        </p:txBody>
      </p:sp>
      <p:sp>
        <p:nvSpPr>
          <p:cNvPr id="19" name="Text Placeholder 3"/>
          <p:cNvSpPr>
            <a:spLocks noGrp="1"/>
          </p:cNvSpPr>
          <p:nvPr>
            <p:ph type="body" sz="half" idx="16" hasCustomPrompt="1"/>
          </p:nvPr>
        </p:nvSpPr>
        <p:spPr>
          <a:xfrm>
            <a:off x="212365" y="4835896"/>
            <a:ext cx="995128" cy="1554480"/>
          </a:xfrm>
        </p:spPr>
        <p:txBody>
          <a:bodyPr>
            <a:noAutofit/>
          </a:bodyPr>
          <a:lstStyle>
            <a:lvl1pPr marL="0" indent="0" algn="r">
              <a:lnSpc>
                <a:spcPct val="90000"/>
              </a:lnSpc>
              <a:spcBef>
                <a:spcPts val="1200"/>
              </a:spcBef>
              <a:buNone/>
              <a:defRPr sz="4800" b="0">
                <a:solidFill>
                  <a:schemeClr val="accent3"/>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3</a:t>
            </a:r>
          </a:p>
        </p:txBody>
      </p:sp>
      <p:pic>
        <p:nvPicPr>
          <p:cNvPr id="21" name="Picture 20">
            <a:hlinkClick r:id="rId2" action="ppaction://hlinkpres?slideindex=1&amp;slidetitle="/>
            <a:extLst>
              <a:ext uri="{FF2B5EF4-FFF2-40B4-BE49-F238E27FC236}">
                <a16:creationId xmlns:a16="http://schemas.microsoft.com/office/drawing/2014/main" id="{A74688A2-CAC5-448B-8C88-5B9B0B276C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22" name="Picture 21">
            <a:hlinkClick r:id="rId4" action="ppaction://hlinkpres?slideindex=1&amp;slidetitle="/>
            <a:extLst>
              <a:ext uri="{FF2B5EF4-FFF2-40B4-BE49-F238E27FC236}">
                <a16:creationId xmlns:a16="http://schemas.microsoft.com/office/drawing/2014/main" id="{1CF5EDFF-94D3-443F-B883-57BFA70824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23" name="Slide Number Placeholder 5">
            <a:extLst>
              <a:ext uri="{FF2B5EF4-FFF2-40B4-BE49-F238E27FC236}">
                <a16:creationId xmlns:a16="http://schemas.microsoft.com/office/drawing/2014/main" id="{98C40786-E262-4B8C-BCA4-98F27DE648ED}"/>
              </a:ext>
            </a:extLst>
          </p:cNvPr>
          <p:cNvSpPr>
            <a:spLocks noGrp="1"/>
          </p:cNvSpPr>
          <p:nvPr>
            <p:ph type="sldNum" sz="quarter" idx="17"/>
          </p:nvPr>
        </p:nvSpPr>
        <p:spPr>
          <a:xfrm>
            <a:off x="11499959" y="252843"/>
            <a:ext cx="685800" cy="274022"/>
          </a:xfrm>
        </p:spPr>
        <p:txBody>
          <a:bodyPr/>
          <a:lstStyle>
            <a:lvl1pPr>
              <a:defRPr>
                <a:solidFill>
                  <a:schemeClr val="accent5"/>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5975792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574" y="2149475"/>
            <a:ext cx="4805464"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14416" y="2149475"/>
            <a:ext cx="4809744"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8" name="Text Placeholder 10"/>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
        <p:nvSpPr>
          <p:cNvPr id="11"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Tree>
    <p:extLst>
      <p:ext uri="{BB962C8B-B14F-4D97-AF65-F5344CB8AC3E}">
        <p14:creationId xmlns:p14="http://schemas.microsoft.com/office/powerpoint/2010/main" val="30492211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rap for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574" y="2149475"/>
            <a:ext cx="6926094" cy="1731861"/>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23900" y="4046705"/>
            <a:ext cx="10000260" cy="2125493"/>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11"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9" name="Text Placeholder 10">
            <a:extLst>
              <a:ext uri="{FF2B5EF4-FFF2-40B4-BE49-F238E27FC236}">
                <a16:creationId xmlns:a16="http://schemas.microsoft.com/office/drawing/2014/main" id="{C37F3623-9BDD-4AB8-93B9-2BA517249DF9}"/>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30885657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731195" y="2212507"/>
            <a:ext cx="4809744" cy="698351"/>
          </a:xfrm>
          <a:solidFill>
            <a:schemeClr val="accent5"/>
          </a:solidFill>
        </p:spPr>
        <p:txBody>
          <a:bodyPr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31195" y="2910860"/>
            <a:ext cx="4809744" cy="3073880"/>
          </a:xfrm>
        </p:spPr>
        <p:txBody>
          <a:bodyPr>
            <a:no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45222" y="2212507"/>
            <a:ext cx="4809744" cy="698351"/>
          </a:xfrm>
          <a:solidFill>
            <a:schemeClr val="accent6"/>
          </a:solidFill>
        </p:spPr>
        <p:txBody>
          <a:bodyPr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5945222" y="2910860"/>
            <a:ext cx="4809744" cy="3073880"/>
          </a:xfrm>
        </p:spPr>
        <p:txBody>
          <a:bodyPr>
            <a:no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dirty="0"/>
          </a:p>
        </p:txBody>
      </p:sp>
      <p:sp>
        <p:nvSpPr>
          <p:cNvPr id="18"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13" name="Text Placeholder 10">
            <a:extLst>
              <a:ext uri="{FF2B5EF4-FFF2-40B4-BE49-F238E27FC236}">
                <a16:creationId xmlns:a16="http://schemas.microsoft.com/office/drawing/2014/main" id="{0326A508-0D76-4106-9417-FAE9281A8D7E}"/>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2056960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rap for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574" y="2149475"/>
            <a:ext cx="6926094" cy="1731861"/>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23900" y="4046705"/>
            <a:ext cx="10000260" cy="2125493"/>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11"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9" name="Text Placeholder 10">
            <a:extLst>
              <a:ext uri="{FF2B5EF4-FFF2-40B4-BE49-F238E27FC236}">
                <a16:creationId xmlns:a16="http://schemas.microsoft.com/office/drawing/2014/main" id="{C37F3623-9BDD-4AB8-93B9-2BA517249DF9}"/>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40400263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575" y="2149475"/>
            <a:ext cx="3291840"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167167" y="2149475"/>
            <a:ext cx="3291840"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11"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6" name="Content Placeholder 5"/>
          <p:cNvSpPr>
            <a:spLocks noGrp="1"/>
          </p:cNvSpPr>
          <p:nvPr>
            <p:ph sz="quarter" idx="15"/>
          </p:nvPr>
        </p:nvSpPr>
        <p:spPr>
          <a:xfrm>
            <a:off x="7604760" y="2148653"/>
            <a:ext cx="3291840" cy="41846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0">
            <a:extLst>
              <a:ext uri="{FF2B5EF4-FFF2-40B4-BE49-F238E27FC236}">
                <a16:creationId xmlns:a16="http://schemas.microsoft.com/office/drawing/2014/main" id="{500D12A8-A2E6-495E-8142-878E0B9638CF}"/>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15489391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dirty="0"/>
          </a:p>
        </p:txBody>
      </p:sp>
      <p:sp>
        <p:nvSpPr>
          <p:cNvPr id="10"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6" name="Text Placeholder 10">
            <a:extLst>
              <a:ext uri="{FF2B5EF4-FFF2-40B4-BE49-F238E27FC236}">
                <a16:creationId xmlns:a16="http://schemas.microsoft.com/office/drawing/2014/main" id="{40A64600-822A-45AF-874F-C76BEB732C06}"/>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6236627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object&#10;&#10;Description automatically generated">
            <a:extLst>
              <a:ext uri="{FF2B5EF4-FFF2-40B4-BE49-F238E27FC236}">
                <a16:creationId xmlns:a16="http://schemas.microsoft.com/office/drawing/2014/main" id="{A930B0C6-47F2-4C1F-B8D3-AA1CE93C57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7" b="5470"/>
          <a:stretch/>
        </p:blipFill>
        <p:spPr>
          <a:xfrm>
            <a:off x="2175164" y="0"/>
            <a:ext cx="7841672" cy="6866313"/>
          </a:xfrm>
          <a:prstGeom prst="rect">
            <a:avLst/>
          </a:prstGeom>
        </p:spPr>
      </p:pic>
      <p:sp>
        <p:nvSpPr>
          <p:cNvPr id="8" name="Rectangle 7">
            <a:extLst>
              <a:ext uri="{FF2B5EF4-FFF2-40B4-BE49-F238E27FC236}">
                <a16:creationId xmlns:a16="http://schemas.microsoft.com/office/drawing/2014/main" id="{42338F20-7461-4E2B-9948-C9804BCEDB12}"/>
              </a:ext>
            </a:extLst>
          </p:cNvPr>
          <p:cNvSpPr/>
          <p:nvPr userDrawn="1"/>
        </p:nvSpPr>
        <p:spPr>
          <a:xfrm rot="10800000">
            <a:off x="-2" y="3669173"/>
            <a:ext cx="12188953" cy="31971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hlinkClick r:id="rId3" action="ppaction://hlinkpres?slideindex=1&amp;slidetitle="/>
            <a:extLst>
              <a:ext uri="{FF2B5EF4-FFF2-40B4-BE49-F238E27FC236}">
                <a16:creationId xmlns:a16="http://schemas.microsoft.com/office/drawing/2014/main" id="{24FD45B7-1E96-4E2C-8813-FBF99FD9E6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80470"/>
            <a:ext cx="495369" cy="485843"/>
          </a:xfrm>
          <a:prstGeom prst="rect">
            <a:avLst/>
          </a:prstGeom>
        </p:spPr>
      </p:pic>
      <p:pic>
        <p:nvPicPr>
          <p:cNvPr id="9" name="Picture 8">
            <a:hlinkClick r:id="rId5" action="ppaction://hlinkpres?slideindex=1&amp;slidetitle="/>
            <a:extLst>
              <a:ext uri="{FF2B5EF4-FFF2-40B4-BE49-F238E27FC236}">
                <a16:creationId xmlns:a16="http://schemas.microsoft.com/office/drawing/2014/main" id="{80812587-8446-4611-9152-1857A94BCE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70304"/>
            <a:ext cx="495369" cy="485843"/>
          </a:xfrm>
          <a:prstGeom prst="rect">
            <a:avLst/>
          </a:prstGeom>
        </p:spPr>
      </p:pic>
      <p:sp>
        <p:nvSpPr>
          <p:cNvPr id="11" name="Title 1">
            <a:extLst>
              <a:ext uri="{FF2B5EF4-FFF2-40B4-BE49-F238E27FC236}">
                <a16:creationId xmlns:a16="http://schemas.microsoft.com/office/drawing/2014/main" id="{AAEFFC3F-62A3-4F9F-95D1-10E1D465E984}"/>
              </a:ext>
            </a:extLst>
          </p:cNvPr>
          <p:cNvSpPr>
            <a:spLocks noGrp="1"/>
          </p:cNvSpPr>
          <p:nvPr>
            <p:ph type="ctrTitle"/>
          </p:nvPr>
        </p:nvSpPr>
        <p:spPr>
          <a:xfrm>
            <a:off x="3645778" y="3993007"/>
            <a:ext cx="8094104" cy="1846144"/>
          </a:xfrm>
        </p:spPr>
        <p:txBody>
          <a:bodyPr anchor="b"/>
          <a:lstStyle>
            <a:lvl1pPr algn="r">
              <a:lnSpc>
                <a:spcPct val="80000"/>
              </a:lnSpc>
              <a:defRPr lang="en-US" sz="4400" dirty="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E8CD7615-C468-489D-8196-3D135FE5E10F}"/>
              </a:ext>
            </a:extLst>
          </p:cNvPr>
          <p:cNvSpPr>
            <a:spLocks noGrp="1"/>
          </p:cNvSpPr>
          <p:nvPr>
            <p:ph type="subTitle" idx="1"/>
          </p:nvPr>
        </p:nvSpPr>
        <p:spPr>
          <a:xfrm>
            <a:off x="3645778" y="5913694"/>
            <a:ext cx="8094104" cy="878619"/>
          </a:xfrm>
        </p:spPr>
        <p:txBody>
          <a:bodyPr/>
          <a:lstStyle>
            <a:lvl1pPr marL="0" indent="0" algn="r">
              <a:spcBef>
                <a:spcPts val="0"/>
              </a:spcBef>
              <a:buNone/>
              <a:defRPr lang="en-US" sz="2000" cap="all" baseline="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436363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idebar">
    <p:spTree>
      <p:nvGrpSpPr>
        <p:cNvPr id="1" name=""/>
        <p:cNvGrpSpPr/>
        <p:nvPr/>
      </p:nvGrpSpPr>
      <p:grpSpPr>
        <a:xfrm>
          <a:off x="0" y="0"/>
          <a:ext cx="0" cy="0"/>
          <a:chOff x="0" y="0"/>
          <a:chExt cx="0" cy="0"/>
        </a:xfrm>
      </p:grpSpPr>
      <p:sp>
        <p:nvSpPr>
          <p:cNvPr id="2" name="Title 1"/>
          <p:cNvSpPr>
            <a:spLocks noGrp="1"/>
          </p:cNvSpPr>
          <p:nvPr>
            <p:ph type="title"/>
          </p:nvPr>
        </p:nvSpPr>
        <p:spPr>
          <a:xfrm>
            <a:off x="1295400" y="434597"/>
            <a:ext cx="9601200" cy="734244"/>
          </a:xfrm>
        </p:spPr>
        <p:txBody>
          <a:bodyPr/>
          <a:lstStyle>
            <a:lvl1pPr>
              <a:defRPr>
                <a:solidFill>
                  <a:schemeClr val="tx2"/>
                </a:solidFill>
                <a:effectLst/>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accent5"/>
                </a:solidFill>
              </a:defRPr>
            </a:lvl1pPr>
          </a:lstStyle>
          <a:p>
            <a:fld id="{E31375A4-56A4-47D6-9801-1991572033F7}" type="slidenum">
              <a:rPr lang="en-US" smtClean="0"/>
              <a:pPr/>
              <a:t>‹#›</a:t>
            </a:fld>
            <a:endParaRPr lang="en-US" dirty="0"/>
          </a:p>
        </p:txBody>
      </p:sp>
      <p:sp>
        <p:nvSpPr>
          <p:cNvPr id="8" name="Text Placeholder 7"/>
          <p:cNvSpPr>
            <a:spLocks noGrp="1"/>
          </p:cNvSpPr>
          <p:nvPr>
            <p:ph type="body" sz="quarter" idx="13"/>
          </p:nvPr>
        </p:nvSpPr>
        <p:spPr>
          <a:xfrm>
            <a:off x="1295400" y="1230613"/>
            <a:ext cx="9601200" cy="342968"/>
          </a:xfrm>
        </p:spPr>
        <p:txBody>
          <a:bodyPr>
            <a:noAutofit/>
          </a:bodyPr>
          <a:lstStyle>
            <a:lvl1pPr marL="0" indent="0">
              <a:buNone/>
              <a:defRPr sz="1800" b="0" cap="all" normalizeH="0" baseline="0">
                <a:solidFill>
                  <a:schemeClr val="accent2"/>
                </a:solidFill>
                <a:effectLst/>
              </a:defRPr>
            </a:lvl1pPr>
          </a:lstStyle>
          <a:p>
            <a:pPr lvl="0"/>
            <a:r>
              <a:rPr lang="en-US" dirty="0"/>
              <a:t>Edit Master text styles</a:t>
            </a:r>
          </a:p>
        </p:txBody>
      </p:sp>
      <p:sp>
        <p:nvSpPr>
          <p:cNvPr id="5" name="Content Placeholder 4">
            <a:extLst>
              <a:ext uri="{FF2B5EF4-FFF2-40B4-BE49-F238E27FC236}">
                <a16:creationId xmlns:a16="http://schemas.microsoft.com/office/drawing/2014/main" id="{F4552F54-B562-4436-B2A0-719B1D003B8C}"/>
              </a:ext>
            </a:extLst>
          </p:cNvPr>
          <p:cNvSpPr>
            <a:spLocks noGrp="1"/>
          </p:cNvSpPr>
          <p:nvPr>
            <p:ph sz="quarter" idx="15"/>
          </p:nvPr>
        </p:nvSpPr>
        <p:spPr>
          <a:xfrm>
            <a:off x="1295400" y="1797050"/>
            <a:ext cx="9601200" cy="4683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hlinkClick r:id="rId2" action="ppaction://hlinkpres?slideindex=1&amp;slidetitle="/>
            <a:extLst>
              <a:ext uri="{FF2B5EF4-FFF2-40B4-BE49-F238E27FC236}">
                <a16:creationId xmlns:a16="http://schemas.microsoft.com/office/drawing/2014/main" id="{18A140A0-BBC7-47CA-B040-45FC54537D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0" name="Picture 9">
            <a:hlinkClick r:id="rId4" action="ppaction://hlinkpres?slideindex=1&amp;slidetitle="/>
            <a:extLst>
              <a:ext uri="{FF2B5EF4-FFF2-40B4-BE49-F238E27FC236}">
                <a16:creationId xmlns:a16="http://schemas.microsoft.com/office/drawing/2014/main" id="{E3440F4E-9DF5-4ECD-818E-526A3E756C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21" name="Text Placeholder 10">
            <a:extLst>
              <a:ext uri="{FF2B5EF4-FFF2-40B4-BE49-F238E27FC236}">
                <a16:creationId xmlns:a16="http://schemas.microsoft.com/office/drawing/2014/main" id="{C40949D8-80F5-454B-954B-8307569A3432}"/>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pic>
        <p:nvPicPr>
          <p:cNvPr id="22" name="Picture 21" descr="A close up of a logo&#10;&#10;Description automatically generated">
            <a:hlinkClick r:id="rId2" action="ppaction://hlinkpres?slideindex=1&amp;slidetitle="/>
            <a:extLst>
              <a:ext uri="{FF2B5EF4-FFF2-40B4-BE49-F238E27FC236}">
                <a16:creationId xmlns:a16="http://schemas.microsoft.com/office/drawing/2014/main" id="{8A2ED711-977B-4EAF-92C8-B4B8EA4A33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057" y="683178"/>
            <a:ext cx="381397" cy="374063"/>
          </a:xfrm>
          <a:prstGeom prst="rect">
            <a:avLst/>
          </a:prstGeom>
        </p:spPr>
      </p:pic>
      <p:pic>
        <p:nvPicPr>
          <p:cNvPr id="23" name="Picture 22" descr="A close up of a logo&#10;&#10;Description automatically generated">
            <a:hlinkClick r:id="rId4" action="ppaction://hlinkpres?slideindex=1&amp;slidetitle="/>
            <a:extLst>
              <a:ext uri="{FF2B5EF4-FFF2-40B4-BE49-F238E27FC236}">
                <a16:creationId xmlns:a16="http://schemas.microsoft.com/office/drawing/2014/main" id="{4E8E1E09-FDE5-4EA1-AB1C-EE78DE773A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729" y="2816493"/>
            <a:ext cx="381397" cy="374063"/>
          </a:xfrm>
          <a:prstGeom prst="rect">
            <a:avLst/>
          </a:prstGeom>
        </p:spPr>
      </p:pic>
      <p:grpSp>
        <p:nvGrpSpPr>
          <p:cNvPr id="24" name="Group 23">
            <a:extLst>
              <a:ext uri="{FF2B5EF4-FFF2-40B4-BE49-F238E27FC236}">
                <a16:creationId xmlns:a16="http://schemas.microsoft.com/office/drawing/2014/main" id="{81B9BDC4-03B5-4866-808E-8328F7A5EDF0}"/>
              </a:ext>
            </a:extLst>
          </p:cNvPr>
          <p:cNvGrpSpPr/>
          <p:nvPr userDrawn="1"/>
        </p:nvGrpSpPr>
        <p:grpSpPr>
          <a:xfrm>
            <a:off x="219985" y="0"/>
            <a:ext cx="869343" cy="6856286"/>
            <a:chOff x="219985" y="0"/>
            <a:chExt cx="869343" cy="6856286"/>
          </a:xfrm>
        </p:grpSpPr>
        <p:sp>
          <p:nvSpPr>
            <p:cNvPr id="25" name="Rectangle 24">
              <a:extLst>
                <a:ext uri="{FF2B5EF4-FFF2-40B4-BE49-F238E27FC236}">
                  <a16:creationId xmlns:a16="http://schemas.microsoft.com/office/drawing/2014/main" id="{7F78DE26-15CD-490C-9D9C-6DF267883547}"/>
                </a:ext>
              </a:extLst>
            </p:cNvPr>
            <p:cNvSpPr/>
            <p:nvPr userDrawn="1"/>
          </p:nvSpPr>
          <p:spPr bwMode="hidden">
            <a:xfrm flipH="1">
              <a:off x="219985" y="0"/>
              <a:ext cx="869343"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FD021E2C-DD74-4374-9596-5AE276A3B25D}"/>
                </a:ext>
              </a:extLst>
            </p:cNvPr>
            <p:cNvGrpSpPr/>
            <p:nvPr userDrawn="1"/>
          </p:nvGrpSpPr>
          <p:grpSpPr>
            <a:xfrm>
              <a:off x="435067" y="152803"/>
              <a:ext cx="416884" cy="4098164"/>
              <a:chOff x="435067" y="152803"/>
              <a:chExt cx="416884" cy="4098164"/>
            </a:xfrm>
          </p:grpSpPr>
          <p:sp>
            <p:nvSpPr>
              <p:cNvPr id="27" name="Oval 26">
                <a:extLst>
                  <a:ext uri="{FF2B5EF4-FFF2-40B4-BE49-F238E27FC236}">
                    <a16:creationId xmlns:a16="http://schemas.microsoft.com/office/drawing/2014/main" id="{5AE83BE2-EE47-459A-BCA3-81E93972033F}"/>
                  </a:ext>
                </a:extLst>
              </p:cNvPr>
              <p:cNvSpPr/>
              <p:nvPr userDrawn="1"/>
            </p:nvSpPr>
            <p:spPr>
              <a:xfrm>
                <a:off x="456478" y="2280501"/>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FC4449C-D350-46F9-B9D8-B93B570D57F7}"/>
                  </a:ext>
                </a:extLst>
              </p:cNvPr>
              <p:cNvSpPr/>
              <p:nvPr userDrawn="1"/>
            </p:nvSpPr>
            <p:spPr>
              <a:xfrm>
                <a:off x="456057" y="2811794"/>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C58533F2-E032-4F76-81B3-F31BA387A961}"/>
                  </a:ext>
                </a:extLst>
              </p:cNvPr>
              <p:cNvSpPr/>
              <p:nvPr userDrawn="1"/>
            </p:nvSpPr>
            <p:spPr>
              <a:xfrm>
                <a:off x="456057" y="3343929"/>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0" name="Hexagon 29">
                <a:extLst>
                  <a:ext uri="{FF2B5EF4-FFF2-40B4-BE49-F238E27FC236}">
                    <a16:creationId xmlns:a16="http://schemas.microsoft.com/office/drawing/2014/main" id="{41335B7F-740F-469F-82C0-E0D62ACE92E1}"/>
                  </a:ext>
                </a:extLst>
              </p:cNvPr>
              <p:cNvSpPr/>
              <p:nvPr userDrawn="1"/>
            </p:nvSpPr>
            <p:spPr>
              <a:xfrm>
                <a:off x="435067" y="3876063"/>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7EDF1D9-D8B2-4B02-BA59-AAC6C7516442}"/>
                  </a:ext>
                </a:extLst>
              </p:cNvPr>
              <p:cNvSpPr/>
              <p:nvPr userDrawn="1"/>
            </p:nvSpPr>
            <p:spPr>
              <a:xfrm>
                <a:off x="456478" y="152803"/>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0D3DA01-F79A-40E6-A55A-BF3842469906}"/>
                  </a:ext>
                </a:extLst>
              </p:cNvPr>
              <p:cNvSpPr/>
              <p:nvPr userDrawn="1"/>
            </p:nvSpPr>
            <p:spPr>
              <a:xfrm>
                <a:off x="456057" y="684096"/>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99992623-431B-4BB8-9E92-EDA66C193BB4}"/>
                  </a:ext>
                </a:extLst>
              </p:cNvPr>
              <p:cNvSpPr/>
              <p:nvPr userDrawn="1"/>
            </p:nvSpPr>
            <p:spPr>
              <a:xfrm>
                <a:off x="456057" y="1216231"/>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5C67D72D-CB95-476D-82CF-383D118BE4C9}"/>
                  </a:ext>
                </a:extLst>
              </p:cNvPr>
              <p:cNvSpPr/>
              <p:nvPr userDrawn="1"/>
            </p:nvSpPr>
            <p:spPr>
              <a:xfrm>
                <a:off x="435067" y="1748366"/>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584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Sidebar">
    <p:spTree>
      <p:nvGrpSpPr>
        <p:cNvPr id="1" name=""/>
        <p:cNvGrpSpPr/>
        <p:nvPr/>
      </p:nvGrpSpPr>
      <p:grpSpPr>
        <a:xfrm>
          <a:off x="0" y="0"/>
          <a:ext cx="0" cy="0"/>
          <a:chOff x="0" y="0"/>
          <a:chExt cx="0" cy="0"/>
        </a:xfrm>
      </p:grpSpPr>
      <p:sp>
        <p:nvSpPr>
          <p:cNvPr id="2" name="Title 1"/>
          <p:cNvSpPr>
            <a:spLocks noGrp="1"/>
          </p:cNvSpPr>
          <p:nvPr>
            <p:ph type="title"/>
          </p:nvPr>
        </p:nvSpPr>
        <p:spPr>
          <a:xfrm>
            <a:off x="1295400" y="434597"/>
            <a:ext cx="9601200" cy="734244"/>
          </a:xfrm>
        </p:spPr>
        <p:txBody>
          <a:bodyPr/>
          <a:lstStyle>
            <a:lvl1pPr>
              <a:defRPr>
                <a:solidFill>
                  <a:schemeClr val="tx2"/>
                </a:solidFill>
                <a:effectLst/>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accent5"/>
                </a:solidFill>
              </a:defRPr>
            </a:lvl1pPr>
          </a:lstStyle>
          <a:p>
            <a:fld id="{E31375A4-56A4-47D6-9801-1991572033F7}" type="slidenum">
              <a:rPr lang="en-US" smtClean="0"/>
              <a:pPr/>
              <a:t>‹#›</a:t>
            </a:fld>
            <a:endParaRPr lang="en-US" dirty="0"/>
          </a:p>
        </p:txBody>
      </p:sp>
      <p:sp>
        <p:nvSpPr>
          <p:cNvPr id="8" name="Text Placeholder 7"/>
          <p:cNvSpPr>
            <a:spLocks noGrp="1"/>
          </p:cNvSpPr>
          <p:nvPr>
            <p:ph type="body" sz="quarter" idx="13"/>
          </p:nvPr>
        </p:nvSpPr>
        <p:spPr>
          <a:xfrm>
            <a:off x="1295400" y="1230613"/>
            <a:ext cx="9601200" cy="342968"/>
          </a:xfrm>
        </p:spPr>
        <p:txBody>
          <a:bodyPr>
            <a:noAutofit/>
          </a:bodyPr>
          <a:lstStyle>
            <a:lvl1pPr marL="0" indent="0">
              <a:buNone/>
              <a:defRPr sz="1800" b="0" cap="all" normalizeH="0" baseline="0">
                <a:solidFill>
                  <a:schemeClr val="accent2"/>
                </a:solidFill>
                <a:effectLst/>
              </a:defRPr>
            </a:lvl1pPr>
          </a:lstStyle>
          <a:p>
            <a:pPr lvl="0"/>
            <a:r>
              <a:rPr lang="en-US" dirty="0"/>
              <a:t>Edit Master text styles</a:t>
            </a:r>
          </a:p>
        </p:txBody>
      </p:sp>
      <p:sp>
        <p:nvSpPr>
          <p:cNvPr id="5" name="Content Placeholder 4"/>
          <p:cNvSpPr>
            <a:spLocks noGrp="1"/>
          </p:cNvSpPr>
          <p:nvPr>
            <p:ph sz="quarter" idx="15"/>
          </p:nvPr>
        </p:nvSpPr>
        <p:spPr>
          <a:xfrm>
            <a:off x="6048294" y="1799618"/>
            <a:ext cx="4572000" cy="4038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hlinkClick r:id="rId2" action="ppaction://hlinkpres?slideindex=1&amp;slidetitle="/>
            <a:extLst>
              <a:ext uri="{FF2B5EF4-FFF2-40B4-BE49-F238E27FC236}">
                <a16:creationId xmlns:a16="http://schemas.microsoft.com/office/drawing/2014/main" id="{CB8A1119-1C7C-4AF9-BEC7-68297C199B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72157"/>
            <a:ext cx="495369" cy="485843"/>
          </a:xfrm>
          <a:prstGeom prst="rect">
            <a:avLst/>
          </a:prstGeom>
        </p:spPr>
      </p:pic>
      <p:sp>
        <p:nvSpPr>
          <p:cNvPr id="9" name="Content Placeholder 8">
            <a:extLst>
              <a:ext uri="{FF2B5EF4-FFF2-40B4-BE49-F238E27FC236}">
                <a16:creationId xmlns:a16="http://schemas.microsoft.com/office/drawing/2014/main" id="{6FF9758B-ED95-4FA9-B70E-E49C2FEDB259}"/>
              </a:ext>
            </a:extLst>
          </p:cNvPr>
          <p:cNvSpPr>
            <a:spLocks noGrp="1"/>
          </p:cNvSpPr>
          <p:nvPr>
            <p:ph sz="quarter" idx="16"/>
          </p:nvPr>
        </p:nvSpPr>
        <p:spPr>
          <a:xfrm>
            <a:off x="1296782" y="1799618"/>
            <a:ext cx="4483100" cy="4038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hlinkClick r:id="rId2" action="ppaction://hlinkpres?slideindex=1&amp;slidetitle="/>
            <a:extLst>
              <a:ext uri="{FF2B5EF4-FFF2-40B4-BE49-F238E27FC236}">
                <a16:creationId xmlns:a16="http://schemas.microsoft.com/office/drawing/2014/main" id="{868E8CBB-7C13-46F7-B6B7-A1A66D6EE4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3" name="Picture 12">
            <a:hlinkClick r:id="rId4" action="ppaction://hlinkpres?slideindex=1&amp;slidetitle="/>
            <a:extLst>
              <a:ext uri="{FF2B5EF4-FFF2-40B4-BE49-F238E27FC236}">
                <a16:creationId xmlns:a16="http://schemas.microsoft.com/office/drawing/2014/main" id="{2450A183-F45B-4582-A96F-0F5707C6D9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24" name="Text Placeholder 10">
            <a:extLst>
              <a:ext uri="{FF2B5EF4-FFF2-40B4-BE49-F238E27FC236}">
                <a16:creationId xmlns:a16="http://schemas.microsoft.com/office/drawing/2014/main" id="{4918874D-53D6-4669-8E35-27DAEA66A0E8}"/>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pic>
        <p:nvPicPr>
          <p:cNvPr id="25" name="Picture 24" descr="A close up of a logo&#10;&#10;Description automatically generated">
            <a:hlinkClick r:id="rId2" action="ppaction://hlinkpres?slideindex=1&amp;slidetitle="/>
            <a:extLst>
              <a:ext uri="{FF2B5EF4-FFF2-40B4-BE49-F238E27FC236}">
                <a16:creationId xmlns:a16="http://schemas.microsoft.com/office/drawing/2014/main" id="{1DA903E2-F7DF-4F38-A0DE-43FBF6B4EC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057" y="683178"/>
            <a:ext cx="381397" cy="374063"/>
          </a:xfrm>
          <a:prstGeom prst="rect">
            <a:avLst/>
          </a:prstGeom>
        </p:spPr>
      </p:pic>
      <p:pic>
        <p:nvPicPr>
          <p:cNvPr id="26" name="Picture 25" descr="A close up of a logo&#10;&#10;Description automatically generated">
            <a:hlinkClick r:id="rId4" action="ppaction://hlinkpres?slideindex=1&amp;slidetitle="/>
            <a:extLst>
              <a:ext uri="{FF2B5EF4-FFF2-40B4-BE49-F238E27FC236}">
                <a16:creationId xmlns:a16="http://schemas.microsoft.com/office/drawing/2014/main" id="{01770C81-E066-4473-8B76-9E3D9C60C4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729" y="2816493"/>
            <a:ext cx="381397" cy="374063"/>
          </a:xfrm>
          <a:prstGeom prst="rect">
            <a:avLst/>
          </a:prstGeom>
        </p:spPr>
      </p:pic>
      <p:grpSp>
        <p:nvGrpSpPr>
          <p:cNvPr id="27" name="Group 26">
            <a:extLst>
              <a:ext uri="{FF2B5EF4-FFF2-40B4-BE49-F238E27FC236}">
                <a16:creationId xmlns:a16="http://schemas.microsoft.com/office/drawing/2014/main" id="{E7E2CD59-49E0-4AA4-B422-5E4EF56BFCD2}"/>
              </a:ext>
            </a:extLst>
          </p:cNvPr>
          <p:cNvGrpSpPr/>
          <p:nvPr userDrawn="1"/>
        </p:nvGrpSpPr>
        <p:grpSpPr>
          <a:xfrm>
            <a:off x="219985" y="0"/>
            <a:ext cx="869343" cy="6856286"/>
            <a:chOff x="219985" y="0"/>
            <a:chExt cx="869343" cy="6856286"/>
          </a:xfrm>
        </p:grpSpPr>
        <p:sp>
          <p:nvSpPr>
            <p:cNvPr id="28" name="Rectangle 27">
              <a:extLst>
                <a:ext uri="{FF2B5EF4-FFF2-40B4-BE49-F238E27FC236}">
                  <a16:creationId xmlns:a16="http://schemas.microsoft.com/office/drawing/2014/main" id="{75CBE69F-AA77-4605-BF9E-EFEE75279F12}"/>
                </a:ext>
              </a:extLst>
            </p:cNvPr>
            <p:cNvSpPr/>
            <p:nvPr userDrawn="1"/>
          </p:nvSpPr>
          <p:spPr bwMode="hidden">
            <a:xfrm flipH="1">
              <a:off x="219985" y="0"/>
              <a:ext cx="869343"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BA7322B1-4828-4497-B706-90A5E94AD253}"/>
                </a:ext>
              </a:extLst>
            </p:cNvPr>
            <p:cNvGrpSpPr/>
            <p:nvPr userDrawn="1"/>
          </p:nvGrpSpPr>
          <p:grpSpPr>
            <a:xfrm>
              <a:off x="435067" y="152803"/>
              <a:ext cx="416884" cy="4098164"/>
              <a:chOff x="435067" y="152803"/>
              <a:chExt cx="416884" cy="4098164"/>
            </a:xfrm>
          </p:grpSpPr>
          <p:sp>
            <p:nvSpPr>
              <p:cNvPr id="30" name="Oval 29">
                <a:extLst>
                  <a:ext uri="{FF2B5EF4-FFF2-40B4-BE49-F238E27FC236}">
                    <a16:creationId xmlns:a16="http://schemas.microsoft.com/office/drawing/2014/main" id="{E8DC3F55-F488-4CA4-BD33-DA889E39BCA8}"/>
                  </a:ext>
                </a:extLst>
              </p:cNvPr>
              <p:cNvSpPr/>
              <p:nvPr userDrawn="1"/>
            </p:nvSpPr>
            <p:spPr>
              <a:xfrm>
                <a:off x="456478" y="2280501"/>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560EF566-E06B-4175-A79E-F3AE753C80ED}"/>
                  </a:ext>
                </a:extLst>
              </p:cNvPr>
              <p:cNvSpPr/>
              <p:nvPr userDrawn="1"/>
            </p:nvSpPr>
            <p:spPr>
              <a:xfrm>
                <a:off x="456057" y="2811794"/>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AC9B30F2-8982-42A6-B9A7-EFA60E8E27E0}"/>
                  </a:ext>
                </a:extLst>
              </p:cNvPr>
              <p:cNvSpPr/>
              <p:nvPr userDrawn="1"/>
            </p:nvSpPr>
            <p:spPr>
              <a:xfrm>
                <a:off x="456057" y="3343929"/>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82BFC053-BDBF-405F-AB5E-57E67DEA95B1}"/>
                  </a:ext>
                </a:extLst>
              </p:cNvPr>
              <p:cNvSpPr/>
              <p:nvPr userDrawn="1"/>
            </p:nvSpPr>
            <p:spPr>
              <a:xfrm>
                <a:off x="435067" y="3876063"/>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657B09-CD89-405E-8AFC-F4BB2D378B10}"/>
                  </a:ext>
                </a:extLst>
              </p:cNvPr>
              <p:cNvSpPr/>
              <p:nvPr userDrawn="1"/>
            </p:nvSpPr>
            <p:spPr>
              <a:xfrm>
                <a:off x="456478" y="152803"/>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C1FF40FD-C627-4600-9C61-289FD392216A}"/>
                  </a:ext>
                </a:extLst>
              </p:cNvPr>
              <p:cNvSpPr/>
              <p:nvPr userDrawn="1"/>
            </p:nvSpPr>
            <p:spPr>
              <a:xfrm>
                <a:off x="456057" y="684096"/>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3D429B8F-E11D-436A-AFA5-2F859DB00069}"/>
                  </a:ext>
                </a:extLst>
              </p:cNvPr>
              <p:cNvSpPr/>
              <p:nvPr userDrawn="1"/>
            </p:nvSpPr>
            <p:spPr>
              <a:xfrm>
                <a:off x="456057" y="1216231"/>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33617BDD-E2ED-4E77-888B-31043C59E385}"/>
                  </a:ext>
                </a:extLst>
              </p:cNvPr>
              <p:cNvSpPr/>
              <p:nvPr userDrawn="1"/>
            </p:nvSpPr>
            <p:spPr>
              <a:xfrm>
                <a:off x="435067" y="1748366"/>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1307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idebar2">
    <p:spTree>
      <p:nvGrpSpPr>
        <p:cNvPr id="1" name=""/>
        <p:cNvGrpSpPr/>
        <p:nvPr/>
      </p:nvGrpSpPr>
      <p:grpSpPr>
        <a:xfrm>
          <a:off x="0" y="0"/>
          <a:ext cx="0" cy="0"/>
          <a:chOff x="0" y="0"/>
          <a:chExt cx="0" cy="0"/>
        </a:xfrm>
      </p:grpSpPr>
      <p:sp>
        <p:nvSpPr>
          <p:cNvPr id="8" name="Rectangle 7"/>
          <p:cNvSpPr/>
          <p:nvPr userDrawn="1"/>
        </p:nvSpPr>
        <p:spPr bwMode="hidden">
          <a:xfrm>
            <a:off x="487680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1" y="2651760"/>
            <a:ext cx="3657600" cy="1828800"/>
          </a:xfrm>
        </p:spPr>
        <p:txBody>
          <a:bodyPr anchor="b"/>
          <a:lstStyle>
            <a:lvl1pPr>
              <a:defRPr sz="4000">
                <a:solidFill>
                  <a:schemeClr val="tx2"/>
                </a:solidFill>
                <a:effectLst/>
              </a:defRPr>
            </a:lvl1pPr>
          </a:lstStyle>
          <a:p>
            <a:r>
              <a:rPr lang="en-US" dirty="0"/>
              <a:t>Click to edit Master title style</a:t>
            </a:r>
          </a:p>
        </p:txBody>
      </p:sp>
      <p:sp>
        <p:nvSpPr>
          <p:cNvPr id="3" name="Content Placeholder 2"/>
          <p:cNvSpPr>
            <a:spLocks noGrp="1"/>
          </p:cNvSpPr>
          <p:nvPr>
            <p:ph idx="1"/>
          </p:nvPr>
        </p:nvSpPr>
        <p:spPr>
          <a:xfrm>
            <a:off x="5494020" y="688489"/>
            <a:ext cx="6080760" cy="5483711"/>
          </a:xfrm>
        </p:spPr>
        <p:txBody>
          <a:bodyPr>
            <a:normAutofit/>
          </a:bodyPr>
          <a:lstStyle>
            <a:lvl1pPr>
              <a:defRPr lang="en-US" dirty="0">
                <a:solidFill>
                  <a:schemeClr val="bg2"/>
                </a:solidFill>
              </a:defRPr>
            </a:lvl1pPr>
            <a:lvl2pPr>
              <a:defRPr lang="en-US" dirty="0">
                <a:solidFill>
                  <a:schemeClr val="bg2"/>
                </a:solidFill>
              </a:defRPr>
            </a:lvl2pPr>
            <a:lvl3pPr>
              <a:defRPr lang="en-US" dirty="0">
                <a:solidFill>
                  <a:schemeClr val="bg2"/>
                </a:solidFill>
              </a:defRPr>
            </a:lvl3pPr>
            <a:lvl4pPr>
              <a:defRPr lang="en-US" dirty="0">
                <a:solidFill>
                  <a:schemeClr val="bg2"/>
                </a:solidFill>
              </a:defRPr>
            </a:lvl4pPr>
            <a:lvl5pPr>
              <a:defRPr lang="en-US" dirty="0">
                <a:solidFill>
                  <a:schemeClr val="bg2"/>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4617720"/>
            <a:ext cx="3657600" cy="1554480"/>
          </a:xfrm>
        </p:spPr>
        <p:txBody>
          <a:bodyPr>
            <a:noAutofit/>
          </a:bodyPr>
          <a:lstStyle>
            <a:lvl1pPr marL="0" indent="0">
              <a:lnSpc>
                <a:spcPct val="90000"/>
              </a:lnSpc>
              <a:spcBef>
                <a:spcPts val="1200"/>
              </a:spcBef>
              <a:buNone/>
              <a:defRPr sz="1800" cap="all" baseline="0">
                <a:solidFill>
                  <a:schemeClr val="accent2"/>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10" name="Picture 9">
            <a:hlinkClick r:id="rId2" action="ppaction://hlinkpres?slideindex=1&amp;slidetitle="/>
            <a:extLst>
              <a:ext uri="{FF2B5EF4-FFF2-40B4-BE49-F238E27FC236}">
                <a16:creationId xmlns:a16="http://schemas.microsoft.com/office/drawing/2014/main" id="{E0CCFD17-E0EA-4285-B25C-98475AA8A1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1" name="Picture 10">
            <a:hlinkClick r:id="rId4" action="ppaction://hlinkpres?slideindex=1&amp;slidetitle="/>
            <a:extLst>
              <a:ext uri="{FF2B5EF4-FFF2-40B4-BE49-F238E27FC236}">
                <a16:creationId xmlns:a16="http://schemas.microsoft.com/office/drawing/2014/main" id="{75453C0E-3F94-4351-B73E-6515D4C31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12" name="Text Placeholder 10">
            <a:extLst>
              <a:ext uri="{FF2B5EF4-FFF2-40B4-BE49-F238E27FC236}">
                <a16:creationId xmlns:a16="http://schemas.microsoft.com/office/drawing/2014/main" id="{6C6C8287-0E92-49B2-B708-C618361568AC}"/>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1"/>
                </a:solidFill>
              </a:defRPr>
            </a:lvl1pPr>
          </a:lstStyle>
          <a:p>
            <a:pPr lvl="0"/>
            <a:r>
              <a:rPr lang="en-US" dirty="0"/>
              <a:t>Edit Master text styles</a:t>
            </a:r>
          </a:p>
        </p:txBody>
      </p:sp>
      <p:grpSp>
        <p:nvGrpSpPr>
          <p:cNvPr id="13" name="Group 12">
            <a:extLst>
              <a:ext uri="{FF2B5EF4-FFF2-40B4-BE49-F238E27FC236}">
                <a16:creationId xmlns:a16="http://schemas.microsoft.com/office/drawing/2014/main" id="{C0EE4904-C4FC-4F9B-B7E9-0A07DEC1F971}"/>
              </a:ext>
            </a:extLst>
          </p:cNvPr>
          <p:cNvGrpSpPr/>
          <p:nvPr userDrawn="1"/>
        </p:nvGrpSpPr>
        <p:grpSpPr>
          <a:xfrm>
            <a:off x="7840722" y="226237"/>
            <a:ext cx="3691468" cy="374904"/>
            <a:chOff x="6627606" y="226237"/>
            <a:chExt cx="3691468" cy="374904"/>
          </a:xfrm>
        </p:grpSpPr>
        <p:sp>
          <p:nvSpPr>
            <p:cNvPr id="14" name="Oval 13">
              <a:extLst>
                <a:ext uri="{FF2B5EF4-FFF2-40B4-BE49-F238E27FC236}">
                  <a16:creationId xmlns:a16="http://schemas.microsoft.com/office/drawing/2014/main" id="{7BF5F2C3-C3EA-4EF7-9F82-9CC22EFA3F7E}"/>
                </a:ext>
              </a:extLst>
            </p:cNvPr>
            <p:cNvSpPr/>
            <p:nvPr userDrawn="1"/>
          </p:nvSpPr>
          <p:spPr>
            <a:xfrm>
              <a:off x="851921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6D9AF8A-4CD9-4451-B27B-090CCA961B82}"/>
                </a:ext>
              </a:extLst>
            </p:cNvPr>
            <p:cNvSpPr/>
            <p:nvPr userDrawn="1"/>
          </p:nvSpPr>
          <p:spPr>
            <a:xfrm>
              <a:off x="898503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6218B6B9-9C13-45C5-A040-336E1DC082BD}"/>
                </a:ext>
              </a:extLst>
            </p:cNvPr>
            <p:cNvSpPr/>
            <p:nvPr userDrawn="1"/>
          </p:nvSpPr>
          <p:spPr>
            <a:xfrm>
              <a:off x="946926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1CC4F988-EB4A-4523-A178-F84B7CA8A51A}"/>
                </a:ext>
              </a:extLst>
            </p:cNvPr>
            <p:cNvSpPr/>
            <p:nvPr userDrawn="1"/>
          </p:nvSpPr>
          <p:spPr>
            <a:xfrm>
              <a:off x="990219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D54CF2B-F413-4934-8F91-2FD537ED42D5}"/>
                </a:ext>
              </a:extLst>
            </p:cNvPr>
            <p:cNvSpPr/>
            <p:nvPr userDrawn="1"/>
          </p:nvSpPr>
          <p:spPr>
            <a:xfrm>
              <a:off x="662760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48FECFB-B1B5-4038-8AA1-4223732F9686}"/>
                </a:ext>
              </a:extLst>
            </p:cNvPr>
            <p:cNvSpPr/>
            <p:nvPr userDrawn="1"/>
          </p:nvSpPr>
          <p:spPr>
            <a:xfrm>
              <a:off x="709342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4F0E9F52-B718-4242-BD4A-B0048DF183D6}"/>
                </a:ext>
              </a:extLst>
            </p:cNvPr>
            <p:cNvSpPr/>
            <p:nvPr userDrawn="1"/>
          </p:nvSpPr>
          <p:spPr>
            <a:xfrm>
              <a:off x="757765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C189DAD0-FF0C-4DBB-9211-4CD2F7C92DE5}"/>
                </a:ext>
              </a:extLst>
            </p:cNvPr>
            <p:cNvSpPr/>
            <p:nvPr userDrawn="1"/>
          </p:nvSpPr>
          <p:spPr>
            <a:xfrm>
              <a:off x="801058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22" name="Picture 21" descr="A close up of a logo&#10;&#10;Description automatically generated">
            <a:hlinkClick r:id="rId2" action="ppaction://hlinkpres?slideindex=1&amp;slidetitle="/>
            <a:extLst>
              <a:ext uri="{FF2B5EF4-FFF2-40B4-BE49-F238E27FC236}">
                <a16:creationId xmlns:a16="http://schemas.microsoft.com/office/drawing/2014/main" id="{AA96C124-F553-4CD6-B955-4A04D37C2E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00043" y="222550"/>
            <a:ext cx="381397" cy="374063"/>
          </a:xfrm>
          <a:prstGeom prst="rect">
            <a:avLst/>
          </a:prstGeom>
        </p:spPr>
      </p:pic>
      <p:pic>
        <p:nvPicPr>
          <p:cNvPr id="23" name="Picture 22" descr="A close up of a logo&#10;&#10;Description automatically generated">
            <a:hlinkClick r:id="rId4" action="ppaction://hlinkpres?slideindex=1&amp;slidetitle="/>
            <a:extLst>
              <a:ext uri="{FF2B5EF4-FFF2-40B4-BE49-F238E27FC236}">
                <a16:creationId xmlns:a16="http://schemas.microsoft.com/office/drawing/2014/main" id="{26371D6E-44FA-48BC-840A-299C01858B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3066" y="228917"/>
            <a:ext cx="381397" cy="374063"/>
          </a:xfrm>
          <a:prstGeom prst="rect">
            <a:avLst/>
          </a:prstGeom>
        </p:spPr>
      </p:pic>
    </p:spTree>
    <p:extLst>
      <p:ext uri="{BB962C8B-B14F-4D97-AF65-F5344CB8AC3E}">
        <p14:creationId xmlns:p14="http://schemas.microsoft.com/office/powerpoint/2010/main" val="24054686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_Sidebar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A10803-2792-443E-A760-871998FB52DE}"/>
              </a:ext>
            </a:extLst>
          </p:cNvPr>
          <p:cNvSpPr/>
          <p:nvPr userDrawn="1"/>
        </p:nvSpPr>
        <p:spPr bwMode="hidden">
          <a:xfrm>
            <a:off x="487680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1" y="2651760"/>
            <a:ext cx="3657600" cy="1828800"/>
          </a:xfrm>
        </p:spPr>
        <p:txBody>
          <a:bodyPr anchor="b"/>
          <a:lstStyle>
            <a:lvl1pPr>
              <a:defRPr sz="4000">
                <a:solidFill>
                  <a:schemeClr val="tx2"/>
                </a:solidFill>
                <a:effectLst/>
              </a:defRPr>
            </a:lvl1pPr>
          </a:lstStyle>
          <a:p>
            <a:r>
              <a:rPr lang="en-US" dirty="0"/>
              <a:t>Click to edit Master title style</a:t>
            </a:r>
          </a:p>
        </p:txBody>
      </p:sp>
      <p:sp>
        <p:nvSpPr>
          <p:cNvPr id="3" name="Content Placeholder 2"/>
          <p:cNvSpPr>
            <a:spLocks noGrp="1"/>
          </p:cNvSpPr>
          <p:nvPr>
            <p:ph idx="1"/>
          </p:nvPr>
        </p:nvSpPr>
        <p:spPr>
          <a:xfrm>
            <a:off x="5494020" y="688489"/>
            <a:ext cx="6080760" cy="2447735"/>
          </a:xfrm>
        </p:spPr>
        <p:txBody>
          <a:bodyPr>
            <a:noAutofit/>
          </a:bodyPr>
          <a:lstStyle>
            <a:lvl1pPr>
              <a:defRPr lang="en-US" dirty="0">
                <a:solidFill>
                  <a:schemeClr val="bg2"/>
                </a:solidFill>
              </a:defRPr>
            </a:lvl1pPr>
            <a:lvl2pPr>
              <a:defRPr lang="en-US" dirty="0">
                <a:solidFill>
                  <a:schemeClr val="bg2"/>
                </a:solidFill>
              </a:defRPr>
            </a:lvl2pPr>
            <a:lvl3pPr>
              <a:defRPr lang="en-US" dirty="0">
                <a:solidFill>
                  <a:schemeClr val="bg2"/>
                </a:solidFill>
              </a:defRPr>
            </a:lvl3pPr>
            <a:lvl4pPr>
              <a:defRPr lang="en-US" dirty="0">
                <a:solidFill>
                  <a:schemeClr val="bg2"/>
                </a:solidFill>
              </a:defRPr>
            </a:lvl4pPr>
            <a:lvl5pPr>
              <a:defRPr lang="en-US" dirty="0">
                <a:solidFill>
                  <a:schemeClr val="bg2"/>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4617720"/>
            <a:ext cx="3657600" cy="1554480"/>
          </a:xfrm>
        </p:spPr>
        <p:txBody>
          <a:bodyPr>
            <a:noAutofit/>
          </a:bodyPr>
          <a:lstStyle>
            <a:lvl1pPr marL="0" indent="0">
              <a:lnSpc>
                <a:spcPct val="90000"/>
              </a:lnSpc>
              <a:spcBef>
                <a:spcPts val="1200"/>
              </a:spcBef>
              <a:buNone/>
              <a:defRPr sz="1800" cap="all" baseline="0">
                <a:solidFill>
                  <a:schemeClr val="accent2"/>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10" name="Picture 9">
            <a:hlinkClick r:id="rId2" action="ppaction://hlinkpres?slideindex=1&amp;slidetitle="/>
            <a:extLst>
              <a:ext uri="{FF2B5EF4-FFF2-40B4-BE49-F238E27FC236}">
                <a16:creationId xmlns:a16="http://schemas.microsoft.com/office/drawing/2014/main" id="{E0CCFD17-E0EA-4285-B25C-98475AA8A1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1" name="Picture 10">
            <a:hlinkClick r:id="rId4" action="ppaction://hlinkpres?slideindex=1&amp;slidetitle="/>
            <a:extLst>
              <a:ext uri="{FF2B5EF4-FFF2-40B4-BE49-F238E27FC236}">
                <a16:creationId xmlns:a16="http://schemas.microsoft.com/office/drawing/2014/main" id="{75453C0E-3F94-4351-B73E-6515D4C31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6" name="Text Placeholder 5">
            <a:extLst>
              <a:ext uri="{FF2B5EF4-FFF2-40B4-BE49-F238E27FC236}">
                <a16:creationId xmlns:a16="http://schemas.microsoft.com/office/drawing/2014/main" id="{71B19717-68C3-44BA-9984-B2E92F4E2382}"/>
              </a:ext>
            </a:extLst>
          </p:cNvPr>
          <p:cNvSpPr>
            <a:spLocks noGrp="1"/>
          </p:cNvSpPr>
          <p:nvPr>
            <p:ph type="body" sz="quarter" idx="15"/>
          </p:nvPr>
        </p:nvSpPr>
        <p:spPr>
          <a:xfrm>
            <a:off x="5494338" y="3297238"/>
            <a:ext cx="6088062" cy="287496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AD5E08F4-9576-4E6C-BC34-7221B6AB2783}"/>
              </a:ext>
            </a:extLst>
          </p:cNvPr>
          <p:cNvSpPr>
            <a:spLocks noGrp="1"/>
          </p:cNvSpPr>
          <p:nvPr>
            <p:ph type="body" sz="quarter" idx="16"/>
          </p:nvPr>
        </p:nvSpPr>
        <p:spPr>
          <a:xfrm>
            <a:off x="6851098" y="5782750"/>
            <a:ext cx="5120916" cy="914400"/>
          </a:xfrm>
        </p:spPr>
        <p:txBody>
          <a:bodyPr anchor="b" anchorCtr="0">
            <a:noAutofit/>
          </a:bodyPr>
          <a:lstStyle>
            <a:lvl1pPr marL="0" indent="0" algn="r">
              <a:buNone/>
              <a:defRPr b="1">
                <a:solidFill>
                  <a:schemeClr val="accent1"/>
                </a:solidFill>
              </a:defRPr>
            </a:lvl1pPr>
          </a:lstStyle>
          <a:p>
            <a:pPr lvl="0"/>
            <a:r>
              <a:rPr lang="en-US" dirty="0"/>
              <a:t>Edit Master text styles</a:t>
            </a:r>
          </a:p>
        </p:txBody>
      </p:sp>
      <p:grpSp>
        <p:nvGrpSpPr>
          <p:cNvPr id="14" name="Group 13">
            <a:extLst>
              <a:ext uri="{FF2B5EF4-FFF2-40B4-BE49-F238E27FC236}">
                <a16:creationId xmlns:a16="http://schemas.microsoft.com/office/drawing/2014/main" id="{BA419B62-6174-48D6-A9D2-9ADD067C8665}"/>
              </a:ext>
            </a:extLst>
          </p:cNvPr>
          <p:cNvGrpSpPr/>
          <p:nvPr userDrawn="1"/>
        </p:nvGrpSpPr>
        <p:grpSpPr>
          <a:xfrm>
            <a:off x="7840722" y="226237"/>
            <a:ext cx="3691468" cy="374904"/>
            <a:chOff x="6627606" y="226237"/>
            <a:chExt cx="3691468" cy="374904"/>
          </a:xfrm>
        </p:grpSpPr>
        <p:sp>
          <p:nvSpPr>
            <p:cNvPr id="15" name="Oval 14">
              <a:extLst>
                <a:ext uri="{FF2B5EF4-FFF2-40B4-BE49-F238E27FC236}">
                  <a16:creationId xmlns:a16="http://schemas.microsoft.com/office/drawing/2014/main" id="{14DD1B91-78C0-4654-BF84-1A36DBA20BC9}"/>
                </a:ext>
              </a:extLst>
            </p:cNvPr>
            <p:cNvSpPr/>
            <p:nvPr userDrawn="1"/>
          </p:nvSpPr>
          <p:spPr>
            <a:xfrm>
              <a:off x="851921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461B468-FA81-4062-A8A6-403F5489D964}"/>
                </a:ext>
              </a:extLst>
            </p:cNvPr>
            <p:cNvSpPr/>
            <p:nvPr userDrawn="1"/>
          </p:nvSpPr>
          <p:spPr>
            <a:xfrm>
              <a:off x="898503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8D22815-B097-4EF5-B64D-7C8CB52FEFF1}"/>
                </a:ext>
              </a:extLst>
            </p:cNvPr>
            <p:cNvSpPr/>
            <p:nvPr userDrawn="1"/>
          </p:nvSpPr>
          <p:spPr>
            <a:xfrm>
              <a:off x="946926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4ACE94A3-FC50-4028-9626-571C49CF1C34}"/>
                </a:ext>
              </a:extLst>
            </p:cNvPr>
            <p:cNvSpPr/>
            <p:nvPr userDrawn="1"/>
          </p:nvSpPr>
          <p:spPr>
            <a:xfrm>
              <a:off x="990219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3CF85D-2F7F-4508-B3A9-4558A02EB5A9}"/>
                </a:ext>
              </a:extLst>
            </p:cNvPr>
            <p:cNvSpPr/>
            <p:nvPr userDrawn="1"/>
          </p:nvSpPr>
          <p:spPr>
            <a:xfrm>
              <a:off x="662760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BCC0ECD-AD8B-472B-AE74-EBA875B6FABE}"/>
                </a:ext>
              </a:extLst>
            </p:cNvPr>
            <p:cNvSpPr/>
            <p:nvPr userDrawn="1"/>
          </p:nvSpPr>
          <p:spPr>
            <a:xfrm>
              <a:off x="709342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0EEDF6FF-61C5-4682-A154-E75783A86523}"/>
                </a:ext>
              </a:extLst>
            </p:cNvPr>
            <p:cNvSpPr/>
            <p:nvPr userDrawn="1"/>
          </p:nvSpPr>
          <p:spPr>
            <a:xfrm>
              <a:off x="757765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01A05207-26D6-4BE9-B84A-760C87EE288E}"/>
                </a:ext>
              </a:extLst>
            </p:cNvPr>
            <p:cNvSpPr/>
            <p:nvPr userDrawn="1"/>
          </p:nvSpPr>
          <p:spPr>
            <a:xfrm>
              <a:off x="801058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23" name="Picture 22" descr="A close up of a logo&#10;&#10;Description automatically generated">
            <a:hlinkClick r:id="rId2" action="ppaction://hlinkpres?slideindex=1&amp;slidetitle="/>
            <a:extLst>
              <a:ext uri="{FF2B5EF4-FFF2-40B4-BE49-F238E27FC236}">
                <a16:creationId xmlns:a16="http://schemas.microsoft.com/office/drawing/2014/main" id="{D1C537F8-A13D-444C-BF72-3427E02BE3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00043" y="222550"/>
            <a:ext cx="381397" cy="374063"/>
          </a:xfrm>
          <a:prstGeom prst="rect">
            <a:avLst/>
          </a:prstGeom>
        </p:spPr>
      </p:pic>
      <p:pic>
        <p:nvPicPr>
          <p:cNvPr id="24" name="Picture 23" descr="A close up of a logo&#10;&#10;Description automatically generated">
            <a:hlinkClick r:id="rId4" action="ppaction://hlinkpres?slideindex=1&amp;slidetitle="/>
            <a:extLst>
              <a:ext uri="{FF2B5EF4-FFF2-40B4-BE49-F238E27FC236}">
                <a16:creationId xmlns:a16="http://schemas.microsoft.com/office/drawing/2014/main" id="{536EA763-7D0F-4817-B048-5C8856A92A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3066" y="228917"/>
            <a:ext cx="381397" cy="374063"/>
          </a:xfrm>
          <a:prstGeom prst="rect">
            <a:avLst/>
          </a:prstGeom>
        </p:spPr>
      </p:pic>
    </p:spTree>
    <p:extLst>
      <p:ext uri="{BB962C8B-B14F-4D97-AF65-F5344CB8AC3E}">
        <p14:creationId xmlns:p14="http://schemas.microsoft.com/office/powerpoint/2010/main" val="25754080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Sidebar2">
    <p:spTree>
      <p:nvGrpSpPr>
        <p:cNvPr id="1" name=""/>
        <p:cNvGrpSpPr/>
        <p:nvPr/>
      </p:nvGrpSpPr>
      <p:grpSpPr>
        <a:xfrm>
          <a:off x="0" y="0"/>
          <a:ext cx="0" cy="0"/>
          <a:chOff x="0" y="0"/>
          <a:chExt cx="0" cy="0"/>
        </a:xfrm>
      </p:grpSpPr>
      <p:pic>
        <p:nvPicPr>
          <p:cNvPr id="12" name="Picture 11" descr="A picture containing outdoor object&#10;&#10;Description automatically generated">
            <a:extLst>
              <a:ext uri="{FF2B5EF4-FFF2-40B4-BE49-F238E27FC236}">
                <a16:creationId xmlns:a16="http://schemas.microsoft.com/office/drawing/2014/main" id="{791652D0-4B6E-4691-BC84-B152979635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532" b="12873"/>
          <a:stretch/>
        </p:blipFill>
        <p:spPr>
          <a:xfrm>
            <a:off x="3036383" y="0"/>
            <a:ext cx="9464195" cy="6856286"/>
          </a:xfrm>
          <a:prstGeom prst="rect">
            <a:avLst/>
          </a:prstGeom>
        </p:spPr>
      </p:pic>
      <p:sp>
        <p:nvSpPr>
          <p:cNvPr id="11" name="Rectangle 10">
            <a:extLst>
              <a:ext uri="{FF2B5EF4-FFF2-40B4-BE49-F238E27FC236}">
                <a16:creationId xmlns:a16="http://schemas.microsoft.com/office/drawing/2014/main" id="{21176131-383F-44C2-9E1A-D97DA2D731C9}"/>
              </a:ext>
            </a:extLst>
          </p:cNvPr>
          <p:cNvSpPr/>
          <p:nvPr userDrawn="1"/>
        </p:nvSpPr>
        <p:spPr bwMode="hidden">
          <a:xfrm>
            <a:off x="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3282" y="520811"/>
            <a:ext cx="4953000" cy="1828800"/>
          </a:xfrm>
        </p:spPr>
        <p:txBody>
          <a:bodyPr anchor="b"/>
          <a:lstStyle>
            <a:lvl1pPr>
              <a:defRPr sz="4400">
                <a:solidFill>
                  <a:schemeClr val="bg2"/>
                </a:solidFill>
                <a:effectLst/>
              </a:defRPr>
            </a:lvl1pPr>
          </a:lstStyle>
          <a:p>
            <a:r>
              <a:rPr lang="en-US" dirty="0"/>
              <a:t>Click to edit Master title style</a:t>
            </a:r>
          </a:p>
        </p:txBody>
      </p:sp>
      <p:sp>
        <p:nvSpPr>
          <p:cNvPr id="4" name="Text Placeholder 3"/>
          <p:cNvSpPr>
            <a:spLocks noGrp="1"/>
          </p:cNvSpPr>
          <p:nvPr>
            <p:ph type="body" sz="half" idx="2"/>
          </p:nvPr>
        </p:nvSpPr>
        <p:spPr>
          <a:xfrm>
            <a:off x="453281" y="2486771"/>
            <a:ext cx="4953000" cy="1554480"/>
          </a:xfrm>
        </p:spPr>
        <p:txBody>
          <a:bodyPr>
            <a:noAutofit/>
          </a:bodyPr>
          <a:lstStyle>
            <a:lvl1pPr marL="0" indent="0">
              <a:lnSpc>
                <a:spcPct val="90000"/>
              </a:lnSpc>
              <a:spcBef>
                <a:spcPts val="1200"/>
              </a:spcBef>
              <a:buNone/>
              <a:defRPr sz="1800" cap="all" baseline="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Content Placeholder 5"/>
          <p:cNvSpPr>
            <a:spLocks noGrp="1"/>
          </p:cNvSpPr>
          <p:nvPr>
            <p:ph sz="quarter" idx="13"/>
          </p:nvPr>
        </p:nvSpPr>
        <p:spPr>
          <a:xfrm>
            <a:off x="453281" y="5019472"/>
            <a:ext cx="4953000" cy="1439693"/>
          </a:xfrm>
        </p:spPr>
        <p:txBody>
          <a:bodyPr anchor="b" anchorCtr="0">
            <a:noAutofit/>
          </a:bodyPr>
          <a:lstStyle>
            <a:lvl1pPr marL="0" indent="0" algn="l">
              <a:buFontTx/>
              <a:buNone/>
              <a:defRPr sz="2400">
                <a:solidFill>
                  <a:schemeClr val="bg1"/>
                </a:solidFill>
              </a:defRPr>
            </a:lvl1pPr>
            <a:lvl2pPr marL="274320" indent="0" algn="r">
              <a:buFontTx/>
              <a:buNone/>
              <a:defRPr/>
            </a:lvl2pPr>
            <a:lvl3pPr marL="548640" indent="0" algn="r">
              <a:buFontTx/>
              <a:buNone/>
              <a:defRPr/>
            </a:lvl3pPr>
            <a:lvl4pPr marL="822960" indent="0" algn="r">
              <a:buFontTx/>
              <a:buNone/>
              <a:defRPr/>
            </a:lvl4pPr>
            <a:lvl5pPr marL="1051560" indent="0" algn="r">
              <a:buFontTx/>
              <a:buNone/>
              <a:defRPr/>
            </a:lvl5pPr>
          </a:lstStyle>
          <a:p>
            <a:pPr lvl="0"/>
            <a:r>
              <a:rPr lang="en-US" dirty="0"/>
              <a:t>Edit Master text styles</a:t>
            </a:r>
          </a:p>
        </p:txBody>
      </p:sp>
      <p:pic>
        <p:nvPicPr>
          <p:cNvPr id="7" name="Picture 6">
            <a:hlinkClick r:id="rId3" action="ppaction://hlinkpres?slideindex=1&amp;slidetitle="/>
            <a:extLst>
              <a:ext uri="{FF2B5EF4-FFF2-40B4-BE49-F238E27FC236}">
                <a16:creationId xmlns:a16="http://schemas.microsoft.com/office/drawing/2014/main" id="{AD16DCF4-E43F-4A8B-AE30-D1C57CB874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9" name="Picture 8">
            <a:hlinkClick r:id="rId5" action="ppaction://hlinkpres?slideindex=1&amp;slidetitle="/>
            <a:extLst>
              <a:ext uri="{FF2B5EF4-FFF2-40B4-BE49-F238E27FC236}">
                <a16:creationId xmlns:a16="http://schemas.microsoft.com/office/drawing/2014/main" id="{1FC3063B-376E-4C30-8FD2-24F034C812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13" name="Slide Number Placeholder 5">
            <a:extLst>
              <a:ext uri="{FF2B5EF4-FFF2-40B4-BE49-F238E27FC236}">
                <a16:creationId xmlns:a16="http://schemas.microsoft.com/office/drawing/2014/main" id="{63442467-195B-49C9-B534-4FFDD6CB46E3}"/>
              </a:ext>
            </a:extLst>
          </p:cNvPr>
          <p:cNvSpPr txBox="1">
            <a:spLocks/>
          </p:cNvSpPr>
          <p:nvPr userDrawn="1"/>
        </p:nvSpPr>
        <p:spPr>
          <a:xfrm>
            <a:off x="11499959" y="252843"/>
            <a:ext cx="685800" cy="274022"/>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456135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9C2438-09EA-433D-B533-EE30A5C3C5A4}"/>
              </a:ext>
            </a:extLst>
          </p:cNvPr>
          <p:cNvSpPr/>
          <p:nvPr userDrawn="1"/>
        </p:nvSpPr>
        <p:spPr>
          <a:xfrm>
            <a:off x="0" y="-1"/>
            <a:ext cx="12188952" cy="7850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A0F9D969-A089-4BBA-A573-3FA295A3C651}"/>
              </a:ext>
            </a:extLst>
          </p:cNvPr>
          <p:cNvGrpSpPr/>
          <p:nvPr userDrawn="1"/>
        </p:nvGrpSpPr>
        <p:grpSpPr>
          <a:xfrm>
            <a:off x="7840722" y="226237"/>
            <a:ext cx="3691468" cy="374904"/>
            <a:chOff x="6627606" y="226237"/>
            <a:chExt cx="3691468" cy="374904"/>
          </a:xfrm>
        </p:grpSpPr>
        <p:sp>
          <p:nvSpPr>
            <p:cNvPr id="10" name="Oval 9">
              <a:extLst>
                <a:ext uri="{FF2B5EF4-FFF2-40B4-BE49-F238E27FC236}">
                  <a16:creationId xmlns:a16="http://schemas.microsoft.com/office/drawing/2014/main" id="{BB7D81DC-00E9-4492-B32B-64744FFB97FE}"/>
                </a:ext>
              </a:extLst>
            </p:cNvPr>
            <p:cNvSpPr/>
            <p:nvPr userDrawn="1"/>
          </p:nvSpPr>
          <p:spPr>
            <a:xfrm>
              <a:off x="851921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7ECA17F-62F2-4115-A771-97DF33B9DE4B}"/>
                </a:ext>
              </a:extLst>
            </p:cNvPr>
            <p:cNvSpPr/>
            <p:nvPr userDrawn="1"/>
          </p:nvSpPr>
          <p:spPr>
            <a:xfrm>
              <a:off x="898503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51836742-8100-44DA-BC6F-F446A45B0667}"/>
                </a:ext>
              </a:extLst>
            </p:cNvPr>
            <p:cNvSpPr/>
            <p:nvPr userDrawn="1"/>
          </p:nvSpPr>
          <p:spPr>
            <a:xfrm>
              <a:off x="946926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23D734C4-6854-4778-8479-D55DFE5C5F76}"/>
                </a:ext>
              </a:extLst>
            </p:cNvPr>
            <p:cNvSpPr/>
            <p:nvPr userDrawn="1"/>
          </p:nvSpPr>
          <p:spPr>
            <a:xfrm>
              <a:off x="990219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70959AD-12C9-4C59-8C34-1F4AD1191488}"/>
                </a:ext>
              </a:extLst>
            </p:cNvPr>
            <p:cNvSpPr/>
            <p:nvPr userDrawn="1"/>
          </p:nvSpPr>
          <p:spPr>
            <a:xfrm>
              <a:off x="662760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8DE03D9-7A45-421A-B744-35C536F13627}"/>
                </a:ext>
              </a:extLst>
            </p:cNvPr>
            <p:cNvSpPr/>
            <p:nvPr userDrawn="1"/>
          </p:nvSpPr>
          <p:spPr>
            <a:xfrm>
              <a:off x="709342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E823A2B6-CA2E-4E03-B7A2-77F225CCEEF7}"/>
                </a:ext>
              </a:extLst>
            </p:cNvPr>
            <p:cNvSpPr/>
            <p:nvPr userDrawn="1"/>
          </p:nvSpPr>
          <p:spPr>
            <a:xfrm>
              <a:off x="757765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6646A7F3-8298-44DE-B0D3-E49396D4A245}"/>
                </a:ext>
              </a:extLst>
            </p:cNvPr>
            <p:cNvSpPr/>
            <p:nvPr userDrawn="1"/>
          </p:nvSpPr>
          <p:spPr>
            <a:xfrm>
              <a:off x="801058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3" name="Picture 2">
            <a:hlinkClick r:id="rId2" action="ppaction://hlinkpres?slideindex=1&amp;slidetitle="/>
            <a:extLst>
              <a:ext uri="{FF2B5EF4-FFF2-40B4-BE49-F238E27FC236}">
                <a16:creationId xmlns:a16="http://schemas.microsoft.com/office/drawing/2014/main" id="{F4E3A3A8-D674-4FEA-80D8-0D394E0560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5" name="Picture 4">
            <a:hlinkClick r:id="rId4" action="ppaction://hlinkpres?slideindex=1&amp;slidetitle="/>
            <a:extLst>
              <a:ext uri="{FF2B5EF4-FFF2-40B4-BE49-F238E27FC236}">
                <a16:creationId xmlns:a16="http://schemas.microsoft.com/office/drawing/2014/main" id="{34860919-C718-4B8C-B6B4-ABE216BA3D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6" name="Slide Number Placeholder 5">
            <a:extLst>
              <a:ext uri="{FF2B5EF4-FFF2-40B4-BE49-F238E27FC236}">
                <a16:creationId xmlns:a16="http://schemas.microsoft.com/office/drawing/2014/main" id="{AA5959B5-75B5-4602-ADEB-3556E1762CBF}"/>
              </a:ext>
            </a:extLst>
          </p:cNvPr>
          <p:cNvSpPr>
            <a:spLocks noGrp="1"/>
          </p:cNvSpPr>
          <p:nvPr>
            <p:ph type="sldNum" sz="quarter" idx="12"/>
          </p:nvPr>
        </p:nvSpPr>
        <p:spPr>
          <a:xfrm>
            <a:off x="11499959" y="252843"/>
            <a:ext cx="685800" cy="274022"/>
          </a:xfrm>
        </p:spPr>
        <p:txBody>
          <a:bodyPr/>
          <a:lstStyle>
            <a:lvl1pPr>
              <a:defRPr>
                <a:solidFill>
                  <a:schemeClr val="bg1"/>
                </a:solidFill>
              </a:defRPr>
            </a:lvl1pPr>
          </a:lstStyle>
          <a:p>
            <a:fld id="{E31375A4-56A4-47D6-9801-1991572033F7}" type="slidenum">
              <a:rPr lang="en-US" smtClean="0"/>
              <a:pPr/>
              <a:t>‹#›</a:t>
            </a:fld>
            <a:endParaRPr lang="en-US" dirty="0"/>
          </a:p>
        </p:txBody>
      </p:sp>
      <p:sp>
        <p:nvSpPr>
          <p:cNvPr id="2" name="Title 1">
            <a:extLst>
              <a:ext uri="{FF2B5EF4-FFF2-40B4-BE49-F238E27FC236}">
                <a16:creationId xmlns:a16="http://schemas.microsoft.com/office/drawing/2014/main" id="{D9DBD019-4B80-48E4-AFA3-17E9E282DB85}"/>
              </a:ext>
            </a:extLst>
          </p:cNvPr>
          <p:cNvSpPr>
            <a:spLocks noGrp="1"/>
          </p:cNvSpPr>
          <p:nvPr>
            <p:ph type="title"/>
          </p:nvPr>
        </p:nvSpPr>
        <p:spPr>
          <a:xfrm>
            <a:off x="255181" y="178412"/>
            <a:ext cx="10641419" cy="503960"/>
          </a:xfrm>
        </p:spPr>
        <p:txBody>
          <a:bodyPr/>
          <a:lstStyle>
            <a:lvl1pPr>
              <a:defRPr sz="2400">
                <a:solidFill>
                  <a:schemeClr val="bg1"/>
                </a:solidFill>
              </a:defRPr>
            </a:lvl1pPr>
          </a:lstStyle>
          <a:p>
            <a:r>
              <a:rPr lang="en-US" dirty="0"/>
              <a:t>Click to edit Master title style</a:t>
            </a:r>
          </a:p>
        </p:txBody>
      </p:sp>
      <p:sp>
        <p:nvSpPr>
          <p:cNvPr id="7" name="Text Placeholder 10">
            <a:extLst>
              <a:ext uri="{FF2B5EF4-FFF2-40B4-BE49-F238E27FC236}">
                <a16:creationId xmlns:a16="http://schemas.microsoft.com/office/drawing/2014/main" id="{599E222A-97FB-4973-84CA-65A29313FA0C}"/>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34292852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NewClients">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outdoor object&#10;&#10;Description automatically generated">
            <a:extLst>
              <a:ext uri="{FF2B5EF4-FFF2-40B4-BE49-F238E27FC236}">
                <a16:creationId xmlns:a16="http://schemas.microsoft.com/office/drawing/2014/main" id="{D1F12FA9-598F-4012-AF9E-05F74526A8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420" b="14872"/>
          <a:stretch/>
        </p:blipFill>
        <p:spPr>
          <a:xfrm>
            <a:off x="1470084" y="0"/>
            <a:ext cx="9464195" cy="6866755"/>
          </a:xfrm>
          <a:prstGeom prst="rect">
            <a:avLst/>
          </a:prstGeom>
        </p:spPr>
      </p:pic>
      <p:sp>
        <p:nvSpPr>
          <p:cNvPr id="12" name="Rectangle 11">
            <a:extLst>
              <a:ext uri="{FF2B5EF4-FFF2-40B4-BE49-F238E27FC236}">
                <a16:creationId xmlns:a16="http://schemas.microsoft.com/office/drawing/2014/main" id="{3F9DE351-0974-4843-BD49-E7C612F66352}"/>
              </a:ext>
            </a:extLst>
          </p:cNvPr>
          <p:cNvSpPr/>
          <p:nvPr userDrawn="1"/>
        </p:nvSpPr>
        <p:spPr bwMode="hidden">
          <a:xfrm>
            <a:off x="-1" y="202237"/>
            <a:ext cx="12185759" cy="64591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bwMode="hidden">
          <a:xfrm>
            <a:off x="212365" y="1144282"/>
            <a:ext cx="3671220" cy="57224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2365" y="190662"/>
            <a:ext cx="11979634" cy="645917"/>
          </a:xfrm>
        </p:spPr>
        <p:txBody>
          <a:bodyPr anchor="b"/>
          <a:lstStyle>
            <a:lvl1pPr algn="ctr">
              <a:defRPr sz="3600">
                <a:solidFill>
                  <a:schemeClr val="tx2"/>
                </a:solidFill>
                <a:effectLst/>
              </a:defRPr>
            </a:lvl1pPr>
          </a:lstStyle>
          <a:p>
            <a:r>
              <a:rPr lang="en-US" dirty="0"/>
              <a:t>Click to edit Master title style</a:t>
            </a:r>
          </a:p>
        </p:txBody>
      </p:sp>
      <p:sp>
        <p:nvSpPr>
          <p:cNvPr id="20" name="Rectangle 19"/>
          <p:cNvSpPr/>
          <p:nvPr userDrawn="1"/>
        </p:nvSpPr>
        <p:spPr bwMode="hidden">
          <a:xfrm>
            <a:off x="4207895" y="1144282"/>
            <a:ext cx="3671220" cy="57224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bwMode="hidden">
          <a:xfrm>
            <a:off x="8203426" y="1144282"/>
            <a:ext cx="3671220" cy="57224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p:cNvSpPr>
            <a:spLocks noGrp="1"/>
          </p:cNvSpPr>
          <p:nvPr>
            <p:ph type="body" sz="quarter" idx="10"/>
          </p:nvPr>
        </p:nvSpPr>
        <p:spPr>
          <a:xfrm>
            <a:off x="493495" y="1384299"/>
            <a:ext cx="3108960" cy="5486400"/>
          </a:xfrm>
        </p:spPr>
        <p:txBody>
          <a:bodyPr/>
          <a:lstStyle>
            <a:lvl1pPr>
              <a:buSzPct val="200000"/>
              <a:defRPr lang="en-US" dirty="0" smtClean="0">
                <a:solidFill>
                  <a:schemeClr val="tx2"/>
                </a:solidFill>
              </a:defRPr>
            </a:lvl1pPr>
            <a:lvl2pPr>
              <a:spcBef>
                <a:spcPts val="600"/>
              </a:spcBef>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1"/>
          </p:nvPr>
        </p:nvSpPr>
        <p:spPr>
          <a:xfrm>
            <a:off x="4489025" y="1384299"/>
            <a:ext cx="3108960" cy="5486400"/>
          </a:xfrm>
        </p:spPr>
        <p:txBody>
          <a:bodyPr/>
          <a:lstStyle>
            <a:lvl1pPr>
              <a:buSzPct val="200000"/>
              <a:defRPr lang="en-US" dirty="0" smtClean="0">
                <a:solidFill>
                  <a:schemeClr val="tx2"/>
                </a:solidFill>
              </a:defRPr>
            </a:lvl1pPr>
            <a:lvl2pPr>
              <a:spcBef>
                <a:spcPts val="600"/>
              </a:spcBef>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2"/>
          </p:nvPr>
        </p:nvSpPr>
        <p:spPr>
          <a:xfrm>
            <a:off x="8484556" y="1384299"/>
            <a:ext cx="3108960" cy="5486400"/>
          </a:xfrm>
        </p:spPr>
        <p:txBody>
          <a:bodyPr/>
          <a:lstStyle>
            <a:lvl1pPr>
              <a:buSzPct val="200000"/>
              <a:defRPr lang="en-US" dirty="0" smtClean="0">
                <a:solidFill>
                  <a:schemeClr val="tx2"/>
                </a:solidFill>
              </a:defRPr>
            </a:lvl1pPr>
            <a:lvl2pPr>
              <a:spcBef>
                <a:spcPts val="600"/>
              </a:spcBef>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D38A7929-2ADF-48CC-8193-BBB4A5BC7006}"/>
              </a:ext>
            </a:extLst>
          </p:cNvPr>
          <p:cNvSpPr>
            <a:spLocks noGrp="1"/>
          </p:cNvSpPr>
          <p:nvPr>
            <p:ph type="sldNum" sz="quarter" idx="13"/>
          </p:nvPr>
        </p:nvSpPr>
        <p:spPr>
          <a:xfrm>
            <a:off x="11499959" y="252843"/>
            <a:ext cx="685800" cy="274022"/>
          </a:xfrm>
        </p:spPr>
        <p:txBody>
          <a:bodyPr/>
          <a:lstStyle>
            <a:lvl1pPr>
              <a:defRPr>
                <a:solidFill>
                  <a:schemeClr val="accent5"/>
                </a:solidFill>
              </a:defRPr>
            </a:lvl1pPr>
          </a:lstStyle>
          <a:p>
            <a:fld id="{E31375A4-56A4-47D6-9801-1991572033F7}" type="slidenum">
              <a:rPr lang="en-US" smtClean="0"/>
              <a:pPr/>
              <a:t>‹#›</a:t>
            </a:fld>
            <a:endParaRPr lang="en-US" dirty="0"/>
          </a:p>
        </p:txBody>
      </p:sp>
      <p:pic>
        <p:nvPicPr>
          <p:cNvPr id="13" name="Picture 12">
            <a:hlinkClick r:id="rId3" action="ppaction://hlinkpres?slideindex=1&amp;slidetitle="/>
            <a:extLst>
              <a:ext uri="{FF2B5EF4-FFF2-40B4-BE49-F238E27FC236}">
                <a16:creationId xmlns:a16="http://schemas.microsoft.com/office/drawing/2014/main" id="{10434231-6A6B-4005-B73C-764135CAF01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4" name="Picture 13">
            <a:hlinkClick r:id="rId5" action="ppaction://hlinkpres?slideindex=1&amp;slidetitle="/>
            <a:extLst>
              <a:ext uri="{FF2B5EF4-FFF2-40B4-BE49-F238E27FC236}">
                <a16:creationId xmlns:a16="http://schemas.microsoft.com/office/drawing/2014/main" id="{CCE7AF1A-7907-444F-81C6-7C03AD3B12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2873696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731195" y="2212507"/>
            <a:ext cx="4809744" cy="698351"/>
          </a:xfrm>
          <a:solidFill>
            <a:schemeClr val="accent3"/>
          </a:solidFill>
        </p:spPr>
        <p:txBody>
          <a:bodyPr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31195" y="2910860"/>
            <a:ext cx="4809744" cy="3073880"/>
          </a:xfrm>
        </p:spPr>
        <p:txBody>
          <a:bodyPr>
            <a:no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45222" y="2212507"/>
            <a:ext cx="4809744" cy="698351"/>
          </a:xfrm>
          <a:solidFill>
            <a:srgbClr val="9ECA2B"/>
          </a:solidFill>
        </p:spPr>
        <p:txBody>
          <a:bodyPr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5945222" y="2910860"/>
            <a:ext cx="4809744" cy="3073880"/>
          </a:xfrm>
        </p:spPr>
        <p:txBody>
          <a:bodyPr>
            <a:no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dirty="0"/>
          </a:p>
        </p:txBody>
      </p:sp>
      <p:sp>
        <p:nvSpPr>
          <p:cNvPr id="18"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13" name="Text Placeholder 10">
            <a:extLst>
              <a:ext uri="{FF2B5EF4-FFF2-40B4-BE49-F238E27FC236}">
                <a16:creationId xmlns:a16="http://schemas.microsoft.com/office/drawing/2014/main" id="{0326A508-0D76-4106-9417-FAE9281A8D7E}"/>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20639764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Sidebar2">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outdoor object&#10;&#10;Description automatically generated">
            <a:extLst>
              <a:ext uri="{FF2B5EF4-FFF2-40B4-BE49-F238E27FC236}">
                <a16:creationId xmlns:a16="http://schemas.microsoft.com/office/drawing/2014/main" id="{CBF172F5-B836-4982-B8F6-A2E464FC04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532" b="12854"/>
          <a:stretch/>
        </p:blipFill>
        <p:spPr>
          <a:xfrm>
            <a:off x="3048" y="0"/>
            <a:ext cx="9464195" cy="6858000"/>
          </a:xfrm>
          <a:prstGeom prst="rect">
            <a:avLst/>
          </a:prstGeom>
        </p:spPr>
      </p:pic>
      <p:sp>
        <p:nvSpPr>
          <p:cNvPr id="8" name="Rectangle 7"/>
          <p:cNvSpPr/>
          <p:nvPr userDrawn="1"/>
        </p:nvSpPr>
        <p:spPr bwMode="hidden">
          <a:xfrm>
            <a:off x="487680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39967" y="520811"/>
            <a:ext cx="4953000" cy="1828800"/>
          </a:xfrm>
        </p:spPr>
        <p:txBody>
          <a:bodyPr anchor="b"/>
          <a:lstStyle>
            <a:lvl1pPr>
              <a:defRPr lang="en-US" sz="4400" dirty="0"/>
            </a:lvl1pPr>
          </a:lstStyle>
          <a:p>
            <a:r>
              <a:rPr lang="en-US" dirty="0"/>
              <a:t>Click to edit Master title style</a:t>
            </a:r>
          </a:p>
        </p:txBody>
      </p:sp>
      <p:sp>
        <p:nvSpPr>
          <p:cNvPr id="4" name="Text Placeholder 3"/>
          <p:cNvSpPr>
            <a:spLocks noGrp="1"/>
          </p:cNvSpPr>
          <p:nvPr>
            <p:ph type="body" sz="half" idx="2"/>
          </p:nvPr>
        </p:nvSpPr>
        <p:spPr>
          <a:xfrm>
            <a:off x="5239966" y="2486771"/>
            <a:ext cx="4953000" cy="1554480"/>
          </a:xfrm>
        </p:spPr>
        <p:txBody>
          <a:bodyPr>
            <a:noAutofit/>
          </a:bodyPr>
          <a:lstStyle>
            <a:lvl1pPr marL="0" indent="0">
              <a:lnSpc>
                <a:spcPct val="90000"/>
              </a:lnSpc>
              <a:spcBef>
                <a:spcPts val="1200"/>
              </a:spcBef>
              <a:buNone/>
              <a:defRPr sz="1800" cap="all" baseline="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6" name="Content Placeholder 5"/>
          <p:cNvSpPr>
            <a:spLocks noGrp="1"/>
          </p:cNvSpPr>
          <p:nvPr>
            <p:ph sz="quarter" idx="13"/>
          </p:nvPr>
        </p:nvSpPr>
        <p:spPr>
          <a:xfrm>
            <a:off x="5239966" y="5019472"/>
            <a:ext cx="4953000" cy="1439693"/>
          </a:xfrm>
        </p:spPr>
        <p:txBody>
          <a:bodyPr anchor="b" anchorCtr="0">
            <a:noAutofit/>
          </a:bodyPr>
          <a:lstStyle>
            <a:lvl1pPr marL="0" indent="0" algn="l">
              <a:buFontTx/>
              <a:buNone/>
              <a:defRPr sz="2400">
                <a:solidFill>
                  <a:schemeClr val="bg1"/>
                </a:solidFill>
              </a:defRPr>
            </a:lvl1pPr>
            <a:lvl2pPr marL="274320" indent="0" algn="r">
              <a:buFontTx/>
              <a:buNone/>
              <a:defRPr/>
            </a:lvl2pPr>
            <a:lvl3pPr marL="548640" indent="0" algn="r">
              <a:buFontTx/>
              <a:buNone/>
              <a:defRPr/>
            </a:lvl3pPr>
            <a:lvl4pPr marL="822960" indent="0" algn="r">
              <a:buFontTx/>
              <a:buNone/>
              <a:defRPr/>
            </a:lvl4pPr>
            <a:lvl5pPr marL="1051560" indent="0" algn="r">
              <a:buFontTx/>
              <a:buNone/>
              <a:defRPr/>
            </a:lvl5pPr>
          </a:lstStyle>
          <a:p>
            <a:pPr lvl="0"/>
            <a:r>
              <a:rPr lang="en-US" dirty="0"/>
              <a:t>Edit Master text styles</a:t>
            </a:r>
          </a:p>
        </p:txBody>
      </p:sp>
      <p:pic>
        <p:nvPicPr>
          <p:cNvPr id="9" name="Picture 8">
            <a:hlinkClick r:id="rId3" action="ppaction://hlinkpres?slideindex=1&amp;slidetitle="/>
            <a:extLst>
              <a:ext uri="{FF2B5EF4-FFF2-40B4-BE49-F238E27FC236}">
                <a16:creationId xmlns:a16="http://schemas.microsoft.com/office/drawing/2014/main" id="{07CBAF9C-C7B6-41E5-A9C1-FB10D17AED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0" name="Picture 9">
            <a:hlinkClick r:id="rId5" action="ppaction://hlinkpres?slideindex=1&amp;slidetitle="/>
            <a:extLst>
              <a:ext uri="{FF2B5EF4-FFF2-40B4-BE49-F238E27FC236}">
                <a16:creationId xmlns:a16="http://schemas.microsoft.com/office/drawing/2014/main" id="{F35610DD-919D-4F77-8D9D-2D97D5FBD9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25597388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hristmasinJune">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outdoor object&#10;&#10;Description automatically generated">
            <a:extLst>
              <a:ext uri="{FF2B5EF4-FFF2-40B4-BE49-F238E27FC236}">
                <a16:creationId xmlns:a16="http://schemas.microsoft.com/office/drawing/2014/main" id="{5D729042-74EB-4542-A932-6D082B827F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532" b="12963"/>
          <a:stretch/>
        </p:blipFill>
        <p:spPr>
          <a:xfrm>
            <a:off x="3036383" y="0"/>
            <a:ext cx="9464195" cy="6847834"/>
          </a:xfrm>
          <a:prstGeom prst="rect">
            <a:avLst/>
          </a:prstGeom>
        </p:spPr>
      </p:pic>
      <p:sp>
        <p:nvSpPr>
          <p:cNvPr id="8" name="Rectangle 7"/>
          <p:cNvSpPr/>
          <p:nvPr userDrawn="1"/>
        </p:nvSpPr>
        <p:spPr bwMode="hidden">
          <a:xfrm>
            <a:off x="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3282" y="520811"/>
            <a:ext cx="4953000" cy="1828800"/>
          </a:xfrm>
        </p:spPr>
        <p:txBody>
          <a:bodyPr anchor="t" anchorCtr="0"/>
          <a:lstStyle>
            <a:lvl1pPr>
              <a:defRPr sz="4400">
                <a:solidFill>
                  <a:schemeClr val="bg1"/>
                </a:solidFill>
                <a:effectLst/>
              </a:defRPr>
            </a:lvl1pPr>
          </a:lstStyle>
          <a:p>
            <a:r>
              <a:rPr lang="en-US" dirty="0"/>
              <a:t>Click to edit Master title style</a:t>
            </a:r>
          </a:p>
        </p:txBody>
      </p:sp>
      <p:sp>
        <p:nvSpPr>
          <p:cNvPr id="4" name="Text Placeholder 3"/>
          <p:cNvSpPr>
            <a:spLocks noGrp="1"/>
          </p:cNvSpPr>
          <p:nvPr>
            <p:ph type="body" sz="half" idx="2"/>
          </p:nvPr>
        </p:nvSpPr>
        <p:spPr>
          <a:xfrm>
            <a:off x="453281" y="2486771"/>
            <a:ext cx="4953000" cy="304555"/>
          </a:xfrm>
        </p:spPr>
        <p:txBody>
          <a:bodyPr>
            <a:noAutofit/>
          </a:bodyPr>
          <a:lstStyle>
            <a:lvl1pPr marL="0" indent="0">
              <a:lnSpc>
                <a:spcPct val="90000"/>
              </a:lnSpc>
              <a:spcBef>
                <a:spcPts val="1200"/>
              </a:spcBef>
              <a:buNone/>
              <a:defRPr sz="2400" b="1" cap="all" baseline="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7" name="Picture 6">
            <a:hlinkClick r:id="rId3" action="ppaction://hlinkpres?slideindex=1&amp;slidetitle="/>
            <a:extLst>
              <a:ext uri="{FF2B5EF4-FFF2-40B4-BE49-F238E27FC236}">
                <a16:creationId xmlns:a16="http://schemas.microsoft.com/office/drawing/2014/main" id="{60C09A3F-7AB7-4296-BBF1-71D1FCBB05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9" name="Picture 8">
            <a:hlinkClick r:id="rId5" action="ppaction://hlinkpres?slideindex=1&amp;slidetitle="/>
            <a:extLst>
              <a:ext uri="{FF2B5EF4-FFF2-40B4-BE49-F238E27FC236}">
                <a16:creationId xmlns:a16="http://schemas.microsoft.com/office/drawing/2014/main" id="{B2874273-4FA1-4BE9-943E-EDF94E76A1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5" name="Text Placeholder 4">
            <a:extLst>
              <a:ext uri="{FF2B5EF4-FFF2-40B4-BE49-F238E27FC236}">
                <a16:creationId xmlns:a16="http://schemas.microsoft.com/office/drawing/2014/main" id="{1688C470-7C39-4840-8182-CB46BB9A3B93}"/>
              </a:ext>
            </a:extLst>
          </p:cNvPr>
          <p:cNvSpPr>
            <a:spLocks noGrp="1"/>
          </p:cNvSpPr>
          <p:nvPr>
            <p:ph type="body" sz="quarter" idx="13"/>
          </p:nvPr>
        </p:nvSpPr>
        <p:spPr>
          <a:xfrm>
            <a:off x="454025" y="5150733"/>
            <a:ext cx="5473700" cy="1499305"/>
          </a:xfrm>
        </p:spPr>
        <p:txBody>
          <a:bodyPr/>
          <a:lstStyle>
            <a:lvl1pPr marL="0" indent="0">
              <a:buNone/>
              <a:defRPr sz="2800">
                <a:solidFill>
                  <a:schemeClr val="bg1"/>
                </a:solidFill>
              </a:defRPr>
            </a:lvl1pPr>
            <a:lvl2pPr marL="274320" indent="0">
              <a:buNone/>
              <a:defRPr sz="2000"/>
            </a:lvl2pPr>
            <a:lvl3pPr marL="548640" indent="0">
              <a:buNone/>
              <a:defRPr sz="1800"/>
            </a:lvl3pPr>
            <a:lvl4pPr marL="822960" indent="0">
              <a:buNone/>
              <a:defRPr sz="1600"/>
            </a:lvl4pPr>
            <a:lvl5pPr marL="1051560" indent="0">
              <a:buNone/>
              <a:defRPr sz="1600"/>
            </a:lvl5pPr>
          </a:lstStyle>
          <a:p>
            <a:pPr lvl="0"/>
            <a:r>
              <a:rPr lang="en-US" dirty="0"/>
              <a:t>Edit Master text styles</a:t>
            </a:r>
          </a:p>
        </p:txBody>
      </p:sp>
      <p:sp>
        <p:nvSpPr>
          <p:cNvPr id="13" name="Slide Number Placeholder 5">
            <a:extLst>
              <a:ext uri="{FF2B5EF4-FFF2-40B4-BE49-F238E27FC236}">
                <a16:creationId xmlns:a16="http://schemas.microsoft.com/office/drawing/2014/main" id="{461BC8B9-978D-4F12-850F-36B0576887B9}"/>
              </a:ext>
            </a:extLst>
          </p:cNvPr>
          <p:cNvSpPr>
            <a:spLocks noGrp="1"/>
          </p:cNvSpPr>
          <p:nvPr>
            <p:ph type="sldNum" sz="quarter" idx="12"/>
          </p:nvPr>
        </p:nvSpPr>
        <p:spPr>
          <a:xfrm>
            <a:off x="11499959" y="252843"/>
            <a:ext cx="685800" cy="274022"/>
          </a:xfrm>
        </p:spPr>
        <p:txBody>
          <a:bodyPr/>
          <a:lstStyle>
            <a:lvl1pPr>
              <a:defRPr>
                <a:solidFill>
                  <a:schemeClr val="accent5"/>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295220312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object&#10;&#10;Description automatically generated">
            <a:extLst>
              <a:ext uri="{FF2B5EF4-FFF2-40B4-BE49-F238E27FC236}">
                <a16:creationId xmlns:a16="http://schemas.microsoft.com/office/drawing/2014/main" id="{A930B0C6-47F2-4C1F-B8D3-AA1CE93C57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7" b="5470"/>
          <a:stretch/>
        </p:blipFill>
        <p:spPr>
          <a:xfrm>
            <a:off x="2175164" y="0"/>
            <a:ext cx="7841672" cy="6866313"/>
          </a:xfrm>
          <a:prstGeom prst="rect">
            <a:avLst/>
          </a:prstGeom>
        </p:spPr>
      </p:pic>
      <p:sp>
        <p:nvSpPr>
          <p:cNvPr id="8" name="Parallelogram 7">
            <a:extLst>
              <a:ext uri="{FF2B5EF4-FFF2-40B4-BE49-F238E27FC236}">
                <a16:creationId xmlns:a16="http://schemas.microsoft.com/office/drawing/2014/main" id="{78954AB8-E787-494F-8541-D378D184D5F4}"/>
              </a:ext>
            </a:extLst>
          </p:cNvPr>
          <p:cNvSpPr/>
          <p:nvPr userDrawn="1"/>
        </p:nvSpPr>
        <p:spPr>
          <a:xfrm rot="9957150">
            <a:off x="-690708" y="1138031"/>
            <a:ext cx="13593505" cy="401851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hlinkClick r:id="rId3" action="ppaction://hlinkpres?slideindex=1&amp;slidetitle="/>
            <a:extLst>
              <a:ext uri="{FF2B5EF4-FFF2-40B4-BE49-F238E27FC236}">
                <a16:creationId xmlns:a16="http://schemas.microsoft.com/office/drawing/2014/main" id="{24FD45B7-1E96-4E2C-8813-FBF99FD9E6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80470"/>
            <a:ext cx="495369" cy="485843"/>
          </a:xfrm>
          <a:prstGeom prst="rect">
            <a:avLst/>
          </a:prstGeom>
        </p:spPr>
      </p:pic>
      <p:pic>
        <p:nvPicPr>
          <p:cNvPr id="9" name="Picture 8">
            <a:hlinkClick r:id="rId5" action="ppaction://hlinkpres?slideindex=1&amp;slidetitle="/>
            <a:extLst>
              <a:ext uri="{FF2B5EF4-FFF2-40B4-BE49-F238E27FC236}">
                <a16:creationId xmlns:a16="http://schemas.microsoft.com/office/drawing/2014/main" id="{80812587-8446-4611-9152-1857A94BCE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70304"/>
            <a:ext cx="495369" cy="485843"/>
          </a:xfrm>
          <a:prstGeom prst="rect">
            <a:avLst/>
          </a:prstGeom>
        </p:spPr>
      </p:pic>
      <p:sp>
        <p:nvSpPr>
          <p:cNvPr id="11" name="Title 1">
            <a:extLst>
              <a:ext uri="{FF2B5EF4-FFF2-40B4-BE49-F238E27FC236}">
                <a16:creationId xmlns:a16="http://schemas.microsoft.com/office/drawing/2014/main" id="{588AA76F-24CC-4C6C-91BE-74F9D027984C}"/>
              </a:ext>
            </a:extLst>
          </p:cNvPr>
          <p:cNvSpPr>
            <a:spLocks noGrp="1"/>
          </p:cNvSpPr>
          <p:nvPr>
            <p:ph type="ctrTitle"/>
          </p:nvPr>
        </p:nvSpPr>
        <p:spPr>
          <a:xfrm>
            <a:off x="2047424" y="1932714"/>
            <a:ext cx="8094104" cy="1846144"/>
          </a:xfrm>
        </p:spPr>
        <p:txBody>
          <a:bodyPr anchor="b"/>
          <a:lstStyle>
            <a:lvl1pPr algn="ctr">
              <a:lnSpc>
                <a:spcPct val="80000"/>
              </a:lnSpc>
              <a:defRPr lang="en-US" sz="4800" dirty="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B9C5FD06-8840-4FA1-A85B-5BC161512FCA}"/>
              </a:ext>
            </a:extLst>
          </p:cNvPr>
          <p:cNvSpPr>
            <a:spLocks noGrp="1"/>
          </p:cNvSpPr>
          <p:nvPr>
            <p:ph type="subTitle" idx="1"/>
          </p:nvPr>
        </p:nvSpPr>
        <p:spPr>
          <a:xfrm>
            <a:off x="2047424" y="3853401"/>
            <a:ext cx="8094104" cy="878619"/>
          </a:xfrm>
        </p:spPr>
        <p:txBody>
          <a:bodyPr/>
          <a:lstStyle>
            <a:lvl1pPr marL="0" indent="0" algn="ctr">
              <a:spcBef>
                <a:spcPts val="0"/>
              </a:spcBef>
              <a:buNone/>
              <a:defRPr lang="en-US" sz="2400" cap="all" baseline="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255773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dirty="0"/>
              <a:t>Click to edit Master title style</a:t>
            </a:r>
          </a:p>
        </p:txBody>
      </p:sp>
      <p:sp>
        <p:nvSpPr>
          <p:cNvPr id="3" name="Content Placeholder 2"/>
          <p:cNvSpPr>
            <a:spLocks noGrp="1"/>
          </p:cNvSpPr>
          <p:nvPr>
            <p:ph idx="1"/>
          </p:nvPr>
        </p:nvSpPr>
        <p:spPr>
          <a:xfrm>
            <a:off x="729574" y="2149474"/>
            <a:ext cx="10167026" cy="4022725"/>
          </a:xfrm>
        </p:spPr>
        <p:txBody>
          <a:bodyPr/>
          <a:lstStyle>
            <a:lvl1pPr marL="228600" indent="-228600">
              <a:buClr>
                <a:schemeClr val="accent5"/>
              </a:buClr>
              <a:buSzPct val="100000"/>
              <a:buFont typeface="Arial" panose="020B0604020202020204" pitchFamily="34" charset="0"/>
              <a:buChar char="■"/>
              <a:defRPr lang="en-US" dirty="0"/>
            </a:lvl1pPr>
            <a:lvl2pPr marL="502920" indent="-228600">
              <a:buClr>
                <a:schemeClr val="accent4"/>
              </a:buClr>
              <a:buFont typeface="Arial" panose="020B0604020202020204" pitchFamily="34" charset="0"/>
              <a:buChar char="■"/>
              <a:defRPr lang="en-US" dirty="0"/>
            </a:lvl2pPr>
            <a:lvl3pPr>
              <a:defRPr lang="en-US" dirty="0"/>
            </a:lvl3pPr>
            <a:lvl4pPr>
              <a:defRPr lang="en-US" dirty="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
        <p:nvSpPr>
          <p:cNvPr id="8"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7" name="Text Placeholder 10">
            <a:extLst>
              <a:ext uri="{FF2B5EF4-FFF2-40B4-BE49-F238E27FC236}">
                <a16:creationId xmlns:a16="http://schemas.microsoft.com/office/drawing/2014/main" id="{C9B425C4-5BD4-4FFB-9117-F4DE6FE90111}"/>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18643409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ubsection">
    <p:spTree>
      <p:nvGrpSpPr>
        <p:cNvPr id="1" name=""/>
        <p:cNvGrpSpPr/>
        <p:nvPr/>
      </p:nvGrpSpPr>
      <p:grpSpPr>
        <a:xfrm>
          <a:off x="0" y="0"/>
          <a:ext cx="0" cy="0"/>
          <a:chOff x="0" y="0"/>
          <a:chExt cx="0" cy="0"/>
        </a:xfrm>
      </p:grpSpPr>
      <p:sp>
        <p:nvSpPr>
          <p:cNvPr id="8" name="Rectangle 7"/>
          <p:cNvSpPr/>
          <p:nvPr userDrawn="1"/>
        </p:nvSpPr>
        <p:spPr bwMode="hidden">
          <a:xfrm>
            <a:off x="1449420" y="890729"/>
            <a:ext cx="10742579" cy="17988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2365" y="190662"/>
            <a:ext cx="11979634" cy="645917"/>
          </a:xfrm>
        </p:spPr>
        <p:txBody>
          <a:bodyPr anchor="b"/>
          <a:lstStyle>
            <a:lvl1pPr algn="ctr">
              <a:defRPr lang="en-US" dirty="0">
                <a:solidFill>
                  <a:schemeClr val="accent5"/>
                </a:solidFill>
              </a:defRPr>
            </a:lvl1pPr>
          </a:lstStyle>
          <a:p>
            <a:r>
              <a:rPr lang="en-US" dirty="0"/>
              <a:t>Click to edit Master title style</a:t>
            </a:r>
          </a:p>
        </p:txBody>
      </p:sp>
      <p:sp>
        <p:nvSpPr>
          <p:cNvPr id="3" name="Content Placeholder 2"/>
          <p:cNvSpPr>
            <a:spLocks noGrp="1"/>
          </p:cNvSpPr>
          <p:nvPr>
            <p:ph idx="1"/>
          </p:nvPr>
        </p:nvSpPr>
        <p:spPr>
          <a:xfrm>
            <a:off x="5695857" y="1012926"/>
            <a:ext cx="6080760" cy="1468133"/>
          </a:xfrm>
        </p:spPr>
        <p:txBody>
          <a:bodyPr>
            <a:noAutofit/>
          </a:bodyPr>
          <a:lstStyle>
            <a:lvl1pPr marL="0" indent="0">
              <a:buNone/>
              <a:defRPr sz="2400">
                <a:solidFill>
                  <a:schemeClr val="accent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4" name="Text Placeholder 3"/>
          <p:cNvSpPr>
            <a:spLocks noGrp="1"/>
          </p:cNvSpPr>
          <p:nvPr>
            <p:ph type="body" sz="half" idx="2"/>
          </p:nvPr>
        </p:nvSpPr>
        <p:spPr>
          <a:xfrm>
            <a:off x="1622875" y="1012926"/>
            <a:ext cx="3657600" cy="1554480"/>
          </a:xfrm>
        </p:spPr>
        <p:txBody>
          <a:bodyPr>
            <a:normAutofit/>
          </a:bodyPr>
          <a:lstStyle>
            <a:lvl1pPr marL="0" indent="0">
              <a:lnSpc>
                <a:spcPct val="90000"/>
              </a:lnSpc>
              <a:spcBef>
                <a:spcPts val="1200"/>
              </a:spcBef>
              <a:buNone/>
              <a:defRPr sz="28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p:cNvSpPr/>
          <p:nvPr userDrawn="1"/>
        </p:nvSpPr>
        <p:spPr bwMode="hidden">
          <a:xfrm>
            <a:off x="1449420" y="2790724"/>
            <a:ext cx="10742579" cy="17988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bwMode="hidden">
          <a:xfrm>
            <a:off x="1449420" y="4690718"/>
            <a:ext cx="10742579" cy="17988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p:cNvSpPr>
            <a:spLocks noGrp="1"/>
          </p:cNvSpPr>
          <p:nvPr>
            <p:ph idx="10"/>
          </p:nvPr>
        </p:nvSpPr>
        <p:spPr>
          <a:xfrm>
            <a:off x="5695857" y="2919547"/>
            <a:ext cx="6080760" cy="1468133"/>
          </a:xfrm>
        </p:spPr>
        <p:txBody>
          <a:bodyPr>
            <a:noAutofit/>
          </a:bodyPr>
          <a:lstStyle>
            <a:lvl1pPr marL="0" indent="0">
              <a:buNone/>
              <a:defRPr sz="2400">
                <a:solidFill>
                  <a:schemeClr val="accent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14" name="Text Placeholder 3"/>
          <p:cNvSpPr>
            <a:spLocks noGrp="1"/>
          </p:cNvSpPr>
          <p:nvPr>
            <p:ph type="body" sz="half" idx="11"/>
          </p:nvPr>
        </p:nvSpPr>
        <p:spPr>
          <a:xfrm>
            <a:off x="1622875" y="2919547"/>
            <a:ext cx="3657600" cy="1554480"/>
          </a:xfrm>
        </p:spPr>
        <p:txBody>
          <a:bodyPr>
            <a:noAutofit/>
          </a:bodyPr>
          <a:lstStyle>
            <a:lvl1pPr marL="0" indent="0">
              <a:lnSpc>
                <a:spcPct val="90000"/>
              </a:lnSpc>
              <a:spcBef>
                <a:spcPts val="1200"/>
              </a:spcBef>
              <a:buNone/>
              <a:defRPr sz="28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Content Placeholder 2"/>
          <p:cNvSpPr>
            <a:spLocks noGrp="1"/>
          </p:cNvSpPr>
          <p:nvPr>
            <p:ph idx="12"/>
          </p:nvPr>
        </p:nvSpPr>
        <p:spPr>
          <a:xfrm>
            <a:off x="5695857" y="4835896"/>
            <a:ext cx="6080760" cy="1468133"/>
          </a:xfrm>
        </p:spPr>
        <p:txBody>
          <a:bodyPr>
            <a:noAutofit/>
          </a:bodyPr>
          <a:lstStyle>
            <a:lvl1pPr marL="0" indent="0">
              <a:buNone/>
              <a:defRPr sz="2400">
                <a:solidFill>
                  <a:schemeClr val="accent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16" name="Text Placeholder 3"/>
          <p:cNvSpPr>
            <a:spLocks noGrp="1"/>
          </p:cNvSpPr>
          <p:nvPr>
            <p:ph type="body" sz="half" idx="13"/>
          </p:nvPr>
        </p:nvSpPr>
        <p:spPr>
          <a:xfrm>
            <a:off x="1622875" y="4835896"/>
            <a:ext cx="3657600" cy="1554480"/>
          </a:xfrm>
        </p:spPr>
        <p:txBody>
          <a:bodyPr>
            <a:noAutofit/>
          </a:bodyPr>
          <a:lstStyle>
            <a:lvl1pPr marL="0" indent="0">
              <a:lnSpc>
                <a:spcPct val="90000"/>
              </a:lnSpc>
              <a:spcBef>
                <a:spcPts val="1200"/>
              </a:spcBef>
              <a:buNone/>
              <a:defRPr sz="28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7" name="Text Placeholder 3"/>
          <p:cNvSpPr>
            <a:spLocks noGrp="1"/>
          </p:cNvSpPr>
          <p:nvPr>
            <p:ph type="body" sz="half" idx="14" hasCustomPrompt="1"/>
          </p:nvPr>
        </p:nvSpPr>
        <p:spPr>
          <a:xfrm>
            <a:off x="212365" y="1012189"/>
            <a:ext cx="995128" cy="1554480"/>
          </a:xfrm>
        </p:spPr>
        <p:txBody>
          <a:bodyPr>
            <a:noAutofit/>
          </a:bodyPr>
          <a:lstStyle>
            <a:lvl1pPr marL="0" indent="0" algn="r">
              <a:lnSpc>
                <a:spcPct val="90000"/>
              </a:lnSpc>
              <a:spcBef>
                <a:spcPts val="1200"/>
              </a:spcBef>
              <a:buNone/>
              <a:defRPr sz="4800" b="0">
                <a:solidFill>
                  <a:schemeClr val="accent3"/>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1</a:t>
            </a:r>
          </a:p>
        </p:txBody>
      </p:sp>
      <p:sp>
        <p:nvSpPr>
          <p:cNvPr id="18" name="Text Placeholder 3"/>
          <p:cNvSpPr>
            <a:spLocks noGrp="1"/>
          </p:cNvSpPr>
          <p:nvPr>
            <p:ph type="body" sz="half" idx="15" hasCustomPrompt="1"/>
          </p:nvPr>
        </p:nvSpPr>
        <p:spPr>
          <a:xfrm>
            <a:off x="212365" y="2919547"/>
            <a:ext cx="995128" cy="1554480"/>
          </a:xfrm>
        </p:spPr>
        <p:txBody>
          <a:bodyPr>
            <a:noAutofit/>
          </a:bodyPr>
          <a:lstStyle>
            <a:lvl1pPr marL="0" indent="0" algn="r">
              <a:lnSpc>
                <a:spcPct val="90000"/>
              </a:lnSpc>
              <a:spcBef>
                <a:spcPts val="1200"/>
              </a:spcBef>
              <a:buNone/>
              <a:defRPr sz="4800" b="0">
                <a:solidFill>
                  <a:schemeClr val="accent3"/>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a:t>
            </a:r>
          </a:p>
        </p:txBody>
      </p:sp>
      <p:sp>
        <p:nvSpPr>
          <p:cNvPr id="19" name="Text Placeholder 3"/>
          <p:cNvSpPr>
            <a:spLocks noGrp="1"/>
          </p:cNvSpPr>
          <p:nvPr>
            <p:ph type="body" sz="half" idx="16" hasCustomPrompt="1"/>
          </p:nvPr>
        </p:nvSpPr>
        <p:spPr>
          <a:xfrm>
            <a:off x="212365" y="4835896"/>
            <a:ext cx="995128" cy="1554480"/>
          </a:xfrm>
        </p:spPr>
        <p:txBody>
          <a:bodyPr>
            <a:noAutofit/>
          </a:bodyPr>
          <a:lstStyle>
            <a:lvl1pPr marL="0" indent="0" algn="r">
              <a:lnSpc>
                <a:spcPct val="90000"/>
              </a:lnSpc>
              <a:spcBef>
                <a:spcPts val="1200"/>
              </a:spcBef>
              <a:buNone/>
              <a:defRPr sz="4800" b="0">
                <a:solidFill>
                  <a:schemeClr val="accent3"/>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3</a:t>
            </a:r>
          </a:p>
        </p:txBody>
      </p:sp>
      <p:pic>
        <p:nvPicPr>
          <p:cNvPr id="21" name="Picture 20">
            <a:hlinkClick r:id="rId2" action="ppaction://hlinkpres?slideindex=1&amp;slidetitle="/>
            <a:extLst>
              <a:ext uri="{FF2B5EF4-FFF2-40B4-BE49-F238E27FC236}">
                <a16:creationId xmlns:a16="http://schemas.microsoft.com/office/drawing/2014/main" id="{A74688A2-CAC5-448B-8C88-5B9B0B276C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22" name="Picture 21">
            <a:hlinkClick r:id="rId4" action="ppaction://hlinkpres?slideindex=1&amp;slidetitle="/>
            <a:extLst>
              <a:ext uri="{FF2B5EF4-FFF2-40B4-BE49-F238E27FC236}">
                <a16:creationId xmlns:a16="http://schemas.microsoft.com/office/drawing/2014/main" id="{1CF5EDFF-94D3-443F-B883-57BFA70824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23" name="Slide Number Placeholder 5">
            <a:extLst>
              <a:ext uri="{FF2B5EF4-FFF2-40B4-BE49-F238E27FC236}">
                <a16:creationId xmlns:a16="http://schemas.microsoft.com/office/drawing/2014/main" id="{98C40786-E262-4B8C-BCA4-98F27DE648ED}"/>
              </a:ext>
            </a:extLst>
          </p:cNvPr>
          <p:cNvSpPr>
            <a:spLocks noGrp="1"/>
          </p:cNvSpPr>
          <p:nvPr>
            <p:ph type="sldNum" sz="quarter" idx="17"/>
          </p:nvPr>
        </p:nvSpPr>
        <p:spPr>
          <a:xfrm>
            <a:off x="11499959" y="252843"/>
            <a:ext cx="685800" cy="274022"/>
          </a:xfrm>
        </p:spPr>
        <p:txBody>
          <a:bodyPr/>
          <a:lstStyle>
            <a:lvl1pPr>
              <a:defRPr>
                <a:solidFill>
                  <a:schemeClr val="accent5"/>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6883331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574" y="2149475"/>
            <a:ext cx="4805464"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14416" y="2149475"/>
            <a:ext cx="4809744"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8" name="Text Placeholder 10"/>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
        <p:nvSpPr>
          <p:cNvPr id="11"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Tree>
    <p:extLst>
      <p:ext uri="{BB962C8B-B14F-4D97-AF65-F5344CB8AC3E}">
        <p14:creationId xmlns:p14="http://schemas.microsoft.com/office/powerpoint/2010/main" val="3488835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rap for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574" y="2149475"/>
            <a:ext cx="6926094" cy="1731861"/>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23900" y="4046705"/>
            <a:ext cx="10000260" cy="2125493"/>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11"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9" name="Text Placeholder 10">
            <a:extLst>
              <a:ext uri="{FF2B5EF4-FFF2-40B4-BE49-F238E27FC236}">
                <a16:creationId xmlns:a16="http://schemas.microsoft.com/office/drawing/2014/main" id="{C37F3623-9BDD-4AB8-93B9-2BA517249DF9}"/>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31123249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731195" y="2212507"/>
            <a:ext cx="4809744" cy="698351"/>
          </a:xfrm>
          <a:solidFill>
            <a:schemeClr val="accent5"/>
          </a:solidFill>
        </p:spPr>
        <p:txBody>
          <a:bodyPr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31195" y="2910860"/>
            <a:ext cx="4809744" cy="3073880"/>
          </a:xfrm>
        </p:spPr>
        <p:txBody>
          <a:bodyPr>
            <a:no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45222" y="2212507"/>
            <a:ext cx="4809744" cy="698351"/>
          </a:xfrm>
          <a:solidFill>
            <a:schemeClr val="accent6"/>
          </a:solidFill>
        </p:spPr>
        <p:txBody>
          <a:bodyPr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5945222" y="2910860"/>
            <a:ext cx="4809744" cy="3073880"/>
          </a:xfrm>
        </p:spPr>
        <p:txBody>
          <a:bodyPr>
            <a:no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dirty="0"/>
          </a:p>
        </p:txBody>
      </p:sp>
      <p:sp>
        <p:nvSpPr>
          <p:cNvPr id="18"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13" name="Text Placeholder 10">
            <a:extLst>
              <a:ext uri="{FF2B5EF4-FFF2-40B4-BE49-F238E27FC236}">
                <a16:creationId xmlns:a16="http://schemas.microsoft.com/office/drawing/2014/main" id="{0326A508-0D76-4106-9417-FAE9281A8D7E}"/>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2112180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575" y="2149475"/>
            <a:ext cx="3291840"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167167" y="2149475"/>
            <a:ext cx="3291840"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11"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6" name="Content Placeholder 5"/>
          <p:cNvSpPr>
            <a:spLocks noGrp="1"/>
          </p:cNvSpPr>
          <p:nvPr>
            <p:ph sz="quarter" idx="15"/>
          </p:nvPr>
        </p:nvSpPr>
        <p:spPr>
          <a:xfrm>
            <a:off x="7604760" y="2148653"/>
            <a:ext cx="3291840" cy="41846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0">
            <a:extLst>
              <a:ext uri="{FF2B5EF4-FFF2-40B4-BE49-F238E27FC236}">
                <a16:creationId xmlns:a16="http://schemas.microsoft.com/office/drawing/2014/main" id="{500D12A8-A2E6-495E-8142-878E0B9638CF}"/>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18822080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dirty="0"/>
          </a:p>
        </p:txBody>
      </p:sp>
      <p:sp>
        <p:nvSpPr>
          <p:cNvPr id="10"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6" name="Text Placeholder 10">
            <a:extLst>
              <a:ext uri="{FF2B5EF4-FFF2-40B4-BE49-F238E27FC236}">
                <a16:creationId xmlns:a16="http://schemas.microsoft.com/office/drawing/2014/main" id="{40A64600-822A-45AF-874F-C76BEB732C06}"/>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99206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575" y="2149475"/>
            <a:ext cx="3291840"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167167" y="2149475"/>
            <a:ext cx="3291840"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11"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6" name="Content Placeholder 5"/>
          <p:cNvSpPr>
            <a:spLocks noGrp="1"/>
          </p:cNvSpPr>
          <p:nvPr>
            <p:ph sz="quarter" idx="15"/>
          </p:nvPr>
        </p:nvSpPr>
        <p:spPr>
          <a:xfrm>
            <a:off x="7604760" y="2148653"/>
            <a:ext cx="3291840" cy="41846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0">
            <a:extLst>
              <a:ext uri="{FF2B5EF4-FFF2-40B4-BE49-F238E27FC236}">
                <a16:creationId xmlns:a16="http://schemas.microsoft.com/office/drawing/2014/main" id="{500D12A8-A2E6-495E-8142-878E0B9638CF}"/>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41323824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object&#10;&#10;Description automatically generated">
            <a:extLst>
              <a:ext uri="{FF2B5EF4-FFF2-40B4-BE49-F238E27FC236}">
                <a16:creationId xmlns:a16="http://schemas.microsoft.com/office/drawing/2014/main" id="{A930B0C6-47F2-4C1F-B8D3-AA1CE93C57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7" b="5470"/>
          <a:stretch/>
        </p:blipFill>
        <p:spPr>
          <a:xfrm>
            <a:off x="2175164" y="0"/>
            <a:ext cx="7841672" cy="6866313"/>
          </a:xfrm>
          <a:prstGeom prst="rect">
            <a:avLst/>
          </a:prstGeom>
        </p:spPr>
      </p:pic>
      <p:sp>
        <p:nvSpPr>
          <p:cNvPr id="8" name="Rectangle 7">
            <a:extLst>
              <a:ext uri="{FF2B5EF4-FFF2-40B4-BE49-F238E27FC236}">
                <a16:creationId xmlns:a16="http://schemas.microsoft.com/office/drawing/2014/main" id="{42338F20-7461-4E2B-9948-C9804BCEDB12}"/>
              </a:ext>
            </a:extLst>
          </p:cNvPr>
          <p:cNvSpPr/>
          <p:nvPr userDrawn="1"/>
        </p:nvSpPr>
        <p:spPr>
          <a:xfrm rot="10800000">
            <a:off x="-2" y="3669173"/>
            <a:ext cx="12188953" cy="31971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hlinkClick r:id="rId3" action="ppaction://hlinkpres?slideindex=1&amp;slidetitle="/>
            <a:extLst>
              <a:ext uri="{FF2B5EF4-FFF2-40B4-BE49-F238E27FC236}">
                <a16:creationId xmlns:a16="http://schemas.microsoft.com/office/drawing/2014/main" id="{24FD45B7-1E96-4E2C-8813-FBF99FD9E6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80470"/>
            <a:ext cx="495369" cy="485843"/>
          </a:xfrm>
          <a:prstGeom prst="rect">
            <a:avLst/>
          </a:prstGeom>
        </p:spPr>
      </p:pic>
      <p:pic>
        <p:nvPicPr>
          <p:cNvPr id="9" name="Picture 8">
            <a:hlinkClick r:id="rId5" action="ppaction://hlinkpres?slideindex=1&amp;slidetitle="/>
            <a:extLst>
              <a:ext uri="{FF2B5EF4-FFF2-40B4-BE49-F238E27FC236}">
                <a16:creationId xmlns:a16="http://schemas.microsoft.com/office/drawing/2014/main" id="{80812587-8446-4611-9152-1857A94BCE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70304"/>
            <a:ext cx="495369" cy="485843"/>
          </a:xfrm>
          <a:prstGeom prst="rect">
            <a:avLst/>
          </a:prstGeom>
        </p:spPr>
      </p:pic>
      <p:sp>
        <p:nvSpPr>
          <p:cNvPr id="11" name="Title 1">
            <a:extLst>
              <a:ext uri="{FF2B5EF4-FFF2-40B4-BE49-F238E27FC236}">
                <a16:creationId xmlns:a16="http://schemas.microsoft.com/office/drawing/2014/main" id="{AAEFFC3F-62A3-4F9F-95D1-10E1D465E984}"/>
              </a:ext>
            </a:extLst>
          </p:cNvPr>
          <p:cNvSpPr>
            <a:spLocks noGrp="1"/>
          </p:cNvSpPr>
          <p:nvPr>
            <p:ph type="ctrTitle"/>
          </p:nvPr>
        </p:nvSpPr>
        <p:spPr>
          <a:xfrm>
            <a:off x="3645778" y="3993007"/>
            <a:ext cx="8094104" cy="1846144"/>
          </a:xfrm>
        </p:spPr>
        <p:txBody>
          <a:bodyPr anchor="b"/>
          <a:lstStyle>
            <a:lvl1pPr algn="r">
              <a:lnSpc>
                <a:spcPct val="80000"/>
              </a:lnSpc>
              <a:defRPr lang="en-US" sz="4400" dirty="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E8CD7615-C468-489D-8196-3D135FE5E10F}"/>
              </a:ext>
            </a:extLst>
          </p:cNvPr>
          <p:cNvSpPr>
            <a:spLocks noGrp="1"/>
          </p:cNvSpPr>
          <p:nvPr>
            <p:ph type="subTitle" idx="1"/>
          </p:nvPr>
        </p:nvSpPr>
        <p:spPr>
          <a:xfrm>
            <a:off x="3645778" y="5913694"/>
            <a:ext cx="8094104" cy="878619"/>
          </a:xfrm>
        </p:spPr>
        <p:txBody>
          <a:bodyPr/>
          <a:lstStyle>
            <a:lvl1pPr marL="0" indent="0" algn="r">
              <a:spcBef>
                <a:spcPts val="0"/>
              </a:spcBef>
              <a:buNone/>
              <a:defRPr lang="en-US" sz="2000" cap="all" baseline="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037116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idebar">
    <p:spTree>
      <p:nvGrpSpPr>
        <p:cNvPr id="1" name=""/>
        <p:cNvGrpSpPr/>
        <p:nvPr/>
      </p:nvGrpSpPr>
      <p:grpSpPr>
        <a:xfrm>
          <a:off x="0" y="0"/>
          <a:ext cx="0" cy="0"/>
          <a:chOff x="0" y="0"/>
          <a:chExt cx="0" cy="0"/>
        </a:xfrm>
      </p:grpSpPr>
      <p:sp>
        <p:nvSpPr>
          <p:cNvPr id="2" name="Title 1"/>
          <p:cNvSpPr>
            <a:spLocks noGrp="1"/>
          </p:cNvSpPr>
          <p:nvPr>
            <p:ph type="title"/>
          </p:nvPr>
        </p:nvSpPr>
        <p:spPr>
          <a:xfrm>
            <a:off x="1295400" y="434597"/>
            <a:ext cx="9601200" cy="734244"/>
          </a:xfrm>
        </p:spPr>
        <p:txBody>
          <a:bodyPr/>
          <a:lstStyle>
            <a:lvl1pPr>
              <a:defRPr>
                <a:solidFill>
                  <a:schemeClr val="tx2"/>
                </a:solidFill>
                <a:effectLst/>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accent5"/>
                </a:solidFill>
              </a:defRPr>
            </a:lvl1pPr>
          </a:lstStyle>
          <a:p>
            <a:fld id="{E31375A4-56A4-47D6-9801-1991572033F7}" type="slidenum">
              <a:rPr lang="en-US" smtClean="0"/>
              <a:pPr/>
              <a:t>‹#›</a:t>
            </a:fld>
            <a:endParaRPr lang="en-US" dirty="0"/>
          </a:p>
        </p:txBody>
      </p:sp>
      <p:sp>
        <p:nvSpPr>
          <p:cNvPr id="8" name="Text Placeholder 7"/>
          <p:cNvSpPr>
            <a:spLocks noGrp="1"/>
          </p:cNvSpPr>
          <p:nvPr>
            <p:ph type="body" sz="quarter" idx="13"/>
          </p:nvPr>
        </p:nvSpPr>
        <p:spPr>
          <a:xfrm>
            <a:off x="1295400" y="1230613"/>
            <a:ext cx="9601200" cy="342968"/>
          </a:xfrm>
        </p:spPr>
        <p:txBody>
          <a:bodyPr>
            <a:noAutofit/>
          </a:bodyPr>
          <a:lstStyle>
            <a:lvl1pPr marL="0" indent="0">
              <a:buNone/>
              <a:defRPr sz="1800" b="0" cap="all" normalizeH="0" baseline="0">
                <a:solidFill>
                  <a:schemeClr val="accent2"/>
                </a:solidFill>
                <a:effectLst/>
              </a:defRPr>
            </a:lvl1pPr>
          </a:lstStyle>
          <a:p>
            <a:pPr lvl="0"/>
            <a:r>
              <a:rPr lang="en-US" dirty="0"/>
              <a:t>Edit Master text styles</a:t>
            </a:r>
          </a:p>
        </p:txBody>
      </p:sp>
      <p:sp>
        <p:nvSpPr>
          <p:cNvPr id="5" name="Content Placeholder 4">
            <a:extLst>
              <a:ext uri="{FF2B5EF4-FFF2-40B4-BE49-F238E27FC236}">
                <a16:creationId xmlns:a16="http://schemas.microsoft.com/office/drawing/2014/main" id="{F4552F54-B562-4436-B2A0-719B1D003B8C}"/>
              </a:ext>
            </a:extLst>
          </p:cNvPr>
          <p:cNvSpPr>
            <a:spLocks noGrp="1"/>
          </p:cNvSpPr>
          <p:nvPr>
            <p:ph sz="quarter" idx="15"/>
          </p:nvPr>
        </p:nvSpPr>
        <p:spPr>
          <a:xfrm>
            <a:off x="1295400" y="1797050"/>
            <a:ext cx="9601200" cy="4683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hlinkClick r:id="rId2" action="ppaction://hlinkpres?slideindex=1&amp;slidetitle="/>
            <a:extLst>
              <a:ext uri="{FF2B5EF4-FFF2-40B4-BE49-F238E27FC236}">
                <a16:creationId xmlns:a16="http://schemas.microsoft.com/office/drawing/2014/main" id="{18A140A0-BBC7-47CA-B040-45FC54537D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0" name="Picture 9">
            <a:hlinkClick r:id="rId4" action="ppaction://hlinkpres?slideindex=1&amp;slidetitle="/>
            <a:extLst>
              <a:ext uri="{FF2B5EF4-FFF2-40B4-BE49-F238E27FC236}">
                <a16:creationId xmlns:a16="http://schemas.microsoft.com/office/drawing/2014/main" id="{E3440F4E-9DF5-4ECD-818E-526A3E756C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21" name="Text Placeholder 10">
            <a:extLst>
              <a:ext uri="{FF2B5EF4-FFF2-40B4-BE49-F238E27FC236}">
                <a16:creationId xmlns:a16="http://schemas.microsoft.com/office/drawing/2014/main" id="{C40949D8-80F5-454B-954B-8307569A3432}"/>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pic>
        <p:nvPicPr>
          <p:cNvPr id="22" name="Picture 21" descr="A close up of a logo&#10;&#10;Description automatically generated">
            <a:hlinkClick r:id="rId2" action="ppaction://hlinkpres?slideindex=1&amp;slidetitle="/>
            <a:extLst>
              <a:ext uri="{FF2B5EF4-FFF2-40B4-BE49-F238E27FC236}">
                <a16:creationId xmlns:a16="http://schemas.microsoft.com/office/drawing/2014/main" id="{19852F25-43DD-4FCD-9C09-266C13746D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057" y="683178"/>
            <a:ext cx="381397" cy="374063"/>
          </a:xfrm>
          <a:prstGeom prst="rect">
            <a:avLst/>
          </a:prstGeom>
        </p:spPr>
      </p:pic>
      <p:pic>
        <p:nvPicPr>
          <p:cNvPr id="23" name="Picture 22" descr="A close up of a logo&#10;&#10;Description automatically generated">
            <a:hlinkClick r:id="rId4" action="ppaction://hlinkpres?slideindex=1&amp;slidetitle="/>
            <a:extLst>
              <a:ext uri="{FF2B5EF4-FFF2-40B4-BE49-F238E27FC236}">
                <a16:creationId xmlns:a16="http://schemas.microsoft.com/office/drawing/2014/main" id="{8E846E2A-CED1-4623-BA56-463EEBE66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729" y="2816493"/>
            <a:ext cx="381397" cy="374063"/>
          </a:xfrm>
          <a:prstGeom prst="rect">
            <a:avLst/>
          </a:prstGeom>
        </p:spPr>
      </p:pic>
      <p:grpSp>
        <p:nvGrpSpPr>
          <p:cNvPr id="24" name="Group 23">
            <a:extLst>
              <a:ext uri="{FF2B5EF4-FFF2-40B4-BE49-F238E27FC236}">
                <a16:creationId xmlns:a16="http://schemas.microsoft.com/office/drawing/2014/main" id="{02FA6D4E-D784-45CF-9E4C-F044294E5590}"/>
              </a:ext>
            </a:extLst>
          </p:cNvPr>
          <p:cNvGrpSpPr/>
          <p:nvPr userDrawn="1"/>
        </p:nvGrpSpPr>
        <p:grpSpPr>
          <a:xfrm>
            <a:off x="219985" y="0"/>
            <a:ext cx="869343" cy="6856286"/>
            <a:chOff x="219985" y="0"/>
            <a:chExt cx="869343" cy="6856286"/>
          </a:xfrm>
        </p:grpSpPr>
        <p:sp>
          <p:nvSpPr>
            <p:cNvPr id="25" name="Rectangle 24">
              <a:extLst>
                <a:ext uri="{FF2B5EF4-FFF2-40B4-BE49-F238E27FC236}">
                  <a16:creationId xmlns:a16="http://schemas.microsoft.com/office/drawing/2014/main" id="{91A4828A-AC6F-439F-A687-84DE872C9979}"/>
                </a:ext>
              </a:extLst>
            </p:cNvPr>
            <p:cNvSpPr/>
            <p:nvPr userDrawn="1"/>
          </p:nvSpPr>
          <p:spPr bwMode="hidden">
            <a:xfrm flipH="1">
              <a:off x="219985" y="0"/>
              <a:ext cx="869343"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98FFA227-5336-41FA-8A91-47B0BB1390CB}"/>
                </a:ext>
              </a:extLst>
            </p:cNvPr>
            <p:cNvGrpSpPr/>
            <p:nvPr userDrawn="1"/>
          </p:nvGrpSpPr>
          <p:grpSpPr>
            <a:xfrm>
              <a:off x="435067" y="152803"/>
              <a:ext cx="416884" cy="4098164"/>
              <a:chOff x="435067" y="152803"/>
              <a:chExt cx="416884" cy="4098164"/>
            </a:xfrm>
          </p:grpSpPr>
          <p:sp>
            <p:nvSpPr>
              <p:cNvPr id="27" name="Oval 26">
                <a:extLst>
                  <a:ext uri="{FF2B5EF4-FFF2-40B4-BE49-F238E27FC236}">
                    <a16:creationId xmlns:a16="http://schemas.microsoft.com/office/drawing/2014/main" id="{8E0395A9-CD41-4640-AE18-72CCB453417E}"/>
                  </a:ext>
                </a:extLst>
              </p:cNvPr>
              <p:cNvSpPr/>
              <p:nvPr userDrawn="1"/>
            </p:nvSpPr>
            <p:spPr>
              <a:xfrm>
                <a:off x="456478" y="2280501"/>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7D810B2-18F4-4DE9-A359-4F31ACD62934}"/>
                  </a:ext>
                </a:extLst>
              </p:cNvPr>
              <p:cNvSpPr/>
              <p:nvPr userDrawn="1"/>
            </p:nvSpPr>
            <p:spPr>
              <a:xfrm>
                <a:off x="456057" y="2811794"/>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2F8BB7CA-8F44-49AD-81E7-E377E422C7CC}"/>
                  </a:ext>
                </a:extLst>
              </p:cNvPr>
              <p:cNvSpPr/>
              <p:nvPr userDrawn="1"/>
            </p:nvSpPr>
            <p:spPr>
              <a:xfrm>
                <a:off x="456057" y="3343929"/>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0" name="Hexagon 29">
                <a:extLst>
                  <a:ext uri="{FF2B5EF4-FFF2-40B4-BE49-F238E27FC236}">
                    <a16:creationId xmlns:a16="http://schemas.microsoft.com/office/drawing/2014/main" id="{6335B811-208D-4A7B-B6B3-BA3502D15BB7}"/>
                  </a:ext>
                </a:extLst>
              </p:cNvPr>
              <p:cNvSpPr/>
              <p:nvPr userDrawn="1"/>
            </p:nvSpPr>
            <p:spPr>
              <a:xfrm>
                <a:off x="435067" y="3876063"/>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1FEC0E3-895F-47D3-B24C-27A83F6EBA9B}"/>
                  </a:ext>
                </a:extLst>
              </p:cNvPr>
              <p:cNvSpPr/>
              <p:nvPr userDrawn="1"/>
            </p:nvSpPr>
            <p:spPr>
              <a:xfrm>
                <a:off x="456478" y="152803"/>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C840EA5-CD42-493E-B1EA-04DE36A61166}"/>
                  </a:ext>
                </a:extLst>
              </p:cNvPr>
              <p:cNvSpPr/>
              <p:nvPr userDrawn="1"/>
            </p:nvSpPr>
            <p:spPr>
              <a:xfrm>
                <a:off x="456057" y="684096"/>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EC6027C9-AE6A-41F7-A5BA-8F806D095B45}"/>
                  </a:ext>
                </a:extLst>
              </p:cNvPr>
              <p:cNvSpPr/>
              <p:nvPr userDrawn="1"/>
            </p:nvSpPr>
            <p:spPr>
              <a:xfrm>
                <a:off x="456057" y="1216231"/>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6CD2955E-7B62-414C-B410-6A0AFE78B245}"/>
                  </a:ext>
                </a:extLst>
              </p:cNvPr>
              <p:cNvSpPr/>
              <p:nvPr userDrawn="1"/>
            </p:nvSpPr>
            <p:spPr>
              <a:xfrm>
                <a:off x="435067" y="1748366"/>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9927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Sidebar">
    <p:spTree>
      <p:nvGrpSpPr>
        <p:cNvPr id="1" name=""/>
        <p:cNvGrpSpPr/>
        <p:nvPr/>
      </p:nvGrpSpPr>
      <p:grpSpPr>
        <a:xfrm>
          <a:off x="0" y="0"/>
          <a:ext cx="0" cy="0"/>
          <a:chOff x="0" y="0"/>
          <a:chExt cx="0" cy="0"/>
        </a:xfrm>
      </p:grpSpPr>
      <p:sp>
        <p:nvSpPr>
          <p:cNvPr id="2" name="Title 1"/>
          <p:cNvSpPr>
            <a:spLocks noGrp="1"/>
          </p:cNvSpPr>
          <p:nvPr>
            <p:ph type="title"/>
          </p:nvPr>
        </p:nvSpPr>
        <p:spPr>
          <a:xfrm>
            <a:off x="1295400" y="434597"/>
            <a:ext cx="9601200" cy="734244"/>
          </a:xfrm>
        </p:spPr>
        <p:txBody>
          <a:bodyPr/>
          <a:lstStyle>
            <a:lvl1pPr>
              <a:defRPr>
                <a:solidFill>
                  <a:schemeClr val="tx2"/>
                </a:solidFill>
                <a:effectLst/>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accent5"/>
                </a:solidFill>
              </a:defRPr>
            </a:lvl1pPr>
          </a:lstStyle>
          <a:p>
            <a:fld id="{E31375A4-56A4-47D6-9801-1991572033F7}" type="slidenum">
              <a:rPr lang="en-US" smtClean="0"/>
              <a:pPr/>
              <a:t>‹#›</a:t>
            </a:fld>
            <a:endParaRPr lang="en-US" dirty="0"/>
          </a:p>
        </p:txBody>
      </p:sp>
      <p:sp>
        <p:nvSpPr>
          <p:cNvPr id="8" name="Text Placeholder 7"/>
          <p:cNvSpPr>
            <a:spLocks noGrp="1"/>
          </p:cNvSpPr>
          <p:nvPr>
            <p:ph type="body" sz="quarter" idx="13"/>
          </p:nvPr>
        </p:nvSpPr>
        <p:spPr>
          <a:xfrm>
            <a:off x="1295400" y="1230613"/>
            <a:ext cx="9601200" cy="342968"/>
          </a:xfrm>
        </p:spPr>
        <p:txBody>
          <a:bodyPr>
            <a:noAutofit/>
          </a:bodyPr>
          <a:lstStyle>
            <a:lvl1pPr marL="0" indent="0">
              <a:buNone/>
              <a:defRPr sz="1800" b="0" cap="all" normalizeH="0" baseline="0">
                <a:solidFill>
                  <a:schemeClr val="accent2"/>
                </a:solidFill>
                <a:effectLst/>
              </a:defRPr>
            </a:lvl1pPr>
          </a:lstStyle>
          <a:p>
            <a:pPr lvl="0"/>
            <a:r>
              <a:rPr lang="en-US" dirty="0"/>
              <a:t>Edit Master text styles</a:t>
            </a:r>
          </a:p>
        </p:txBody>
      </p:sp>
      <p:sp>
        <p:nvSpPr>
          <p:cNvPr id="5" name="Content Placeholder 4"/>
          <p:cNvSpPr>
            <a:spLocks noGrp="1"/>
          </p:cNvSpPr>
          <p:nvPr>
            <p:ph sz="quarter" idx="15"/>
          </p:nvPr>
        </p:nvSpPr>
        <p:spPr>
          <a:xfrm>
            <a:off x="6048294" y="1799618"/>
            <a:ext cx="4572000" cy="4038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hlinkClick r:id="rId2" action="ppaction://hlinkpres?slideindex=1&amp;slidetitle="/>
            <a:extLst>
              <a:ext uri="{FF2B5EF4-FFF2-40B4-BE49-F238E27FC236}">
                <a16:creationId xmlns:a16="http://schemas.microsoft.com/office/drawing/2014/main" id="{CB8A1119-1C7C-4AF9-BEC7-68297C199B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72157"/>
            <a:ext cx="495369" cy="485843"/>
          </a:xfrm>
          <a:prstGeom prst="rect">
            <a:avLst/>
          </a:prstGeom>
        </p:spPr>
      </p:pic>
      <p:sp>
        <p:nvSpPr>
          <p:cNvPr id="9" name="Content Placeholder 8">
            <a:extLst>
              <a:ext uri="{FF2B5EF4-FFF2-40B4-BE49-F238E27FC236}">
                <a16:creationId xmlns:a16="http://schemas.microsoft.com/office/drawing/2014/main" id="{6FF9758B-ED95-4FA9-B70E-E49C2FEDB259}"/>
              </a:ext>
            </a:extLst>
          </p:cNvPr>
          <p:cNvSpPr>
            <a:spLocks noGrp="1"/>
          </p:cNvSpPr>
          <p:nvPr>
            <p:ph sz="quarter" idx="16"/>
          </p:nvPr>
        </p:nvSpPr>
        <p:spPr>
          <a:xfrm>
            <a:off x="1296782" y="1799618"/>
            <a:ext cx="4483100" cy="4038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hlinkClick r:id="rId2" action="ppaction://hlinkpres?slideindex=1&amp;slidetitle="/>
            <a:extLst>
              <a:ext uri="{FF2B5EF4-FFF2-40B4-BE49-F238E27FC236}">
                <a16:creationId xmlns:a16="http://schemas.microsoft.com/office/drawing/2014/main" id="{868E8CBB-7C13-46F7-B6B7-A1A66D6EE4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3" name="Picture 12">
            <a:hlinkClick r:id="rId4" action="ppaction://hlinkpres?slideindex=1&amp;slidetitle="/>
            <a:extLst>
              <a:ext uri="{FF2B5EF4-FFF2-40B4-BE49-F238E27FC236}">
                <a16:creationId xmlns:a16="http://schemas.microsoft.com/office/drawing/2014/main" id="{2450A183-F45B-4582-A96F-0F5707C6D9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24" name="Text Placeholder 10">
            <a:extLst>
              <a:ext uri="{FF2B5EF4-FFF2-40B4-BE49-F238E27FC236}">
                <a16:creationId xmlns:a16="http://schemas.microsoft.com/office/drawing/2014/main" id="{4918874D-53D6-4669-8E35-27DAEA66A0E8}"/>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pic>
        <p:nvPicPr>
          <p:cNvPr id="25" name="Picture 24" descr="A close up of a logo&#10;&#10;Description automatically generated">
            <a:hlinkClick r:id="rId2" action="ppaction://hlinkpres?slideindex=1&amp;slidetitle="/>
            <a:extLst>
              <a:ext uri="{FF2B5EF4-FFF2-40B4-BE49-F238E27FC236}">
                <a16:creationId xmlns:a16="http://schemas.microsoft.com/office/drawing/2014/main" id="{87DEEA5F-CCBC-4536-B9BA-BB6C91567B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057" y="683178"/>
            <a:ext cx="381397" cy="374063"/>
          </a:xfrm>
          <a:prstGeom prst="rect">
            <a:avLst/>
          </a:prstGeom>
        </p:spPr>
      </p:pic>
      <p:pic>
        <p:nvPicPr>
          <p:cNvPr id="26" name="Picture 25" descr="A close up of a logo&#10;&#10;Description automatically generated">
            <a:hlinkClick r:id="rId4" action="ppaction://hlinkpres?slideindex=1&amp;slidetitle="/>
            <a:extLst>
              <a:ext uri="{FF2B5EF4-FFF2-40B4-BE49-F238E27FC236}">
                <a16:creationId xmlns:a16="http://schemas.microsoft.com/office/drawing/2014/main" id="{AD4CC4BE-5F5A-4E0E-9AEC-037EEB5464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729" y="2816493"/>
            <a:ext cx="381397" cy="374063"/>
          </a:xfrm>
          <a:prstGeom prst="rect">
            <a:avLst/>
          </a:prstGeom>
        </p:spPr>
      </p:pic>
      <p:grpSp>
        <p:nvGrpSpPr>
          <p:cNvPr id="27" name="Group 26">
            <a:extLst>
              <a:ext uri="{FF2B5EF4-FFF2-40B4-BE49-F238E27FC236}">
                <a16:creationId xmlns:a16="http://schemas.microsoft.com/office/drawing/2014/main" id="{7505ABCF-E469-44E9-A99B-4E329884E302}"/>
              </a:ext>
            </a:extLst>
          </p:cNvPr>
          <p:cNvGrpSpPr/>
          <p:nvPr userDrawn="1"/>
        </p:nvGrpSpPr>
        <p:grpSpPr>
          <a:xfrm>
            <a:off x="219985" y="0"/>
            <a:ext cx="869343" cy="6856286"/>
            <a:chOff x="219985" y="0"/>
            <a:chExt cx="869343" cy="6856286"/>
          </a:xfrm>
        </p:grpSpPr>
        <p:sp>
          <p:nvSpPr>
            <p:cNvPr id="28" name="Rectangle 27">
              <a:extLst>
                <a:ext uri="{FF2B5EF4-FFF2-40B4-BE49-F238E27FC236}">
                  <a16:creationId xmlns:a16="http://schemas.microsoft.com/office/drawing/2014/main" id="{670C21B4-4F15-4C4F-95D3-8379759187DF}"/>
                </a:ext>
              </a:extLst>
            </p:cNvPr>
            <p:cNvSpPr/>
            <p:nvPr userDrawn="1"/>
          </p:nvSpPr>
          <p:spPr bwMode="hidden">
            <a:xfrm flipH="1">
              <a:off x="219985" y="0"/>
              <a:ext cx="869343"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30DF30ED-EAA9-4FA8-883F-8E579CC86DBD}"/>
                </a:ext>
              </a:extLst>
            </p:cNvPr>
            <p:cNvGrpSpPr/>
            <p:nvPr userDrawn="1"/>
          </p:nvGrpSpPr>
          <p:grpSpPr>
            <a:xfrm>
              <a:off x="435067" y="152803"/>
              <a:ext cx="416884" cy="4098164"/>
              <a:chOff x="435067" y="152803"/>
              <a:chExt cx="416884" cy="4098164"/>
            </a:xfrm>
          </p:grpSpPr>
          <p:sp>
            <p:nvSpPr>
              <p:cNvPr id="30" name="Oval 29">
                <a:extLst>
                  <a:ext uri="{FF2B5EF4-FFF2-40B4-BE49-F238E27FC236}">
                    <a16:creationId xmlns:a16="http://schemas.microsoft.com/office/drawing/2014/main" id="{5B078D34-E859-463D-B679-4CC7ADC134AC}"/>
                  </a:ext>
                </a:extLst>
              </p:cNvPr>
              <p:cNvSpPr/>
              <p:nvPr userDrawn="1"/>
            </p:nvSpPr>
            <p:spPr>
              <a:xfrm>
                <a:off x="456478" y="2280501"/>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6E22492-E1B5-48CF-BA22-18B0C31E3878}"/>
                  </a:ext>
                </a:extLst>
              </p:cNvPr>
              <p:cNvSpPr/>
              <p:nvPr userDrawn="1"/>
            </p:nvSpPr>
            <p:spPr>
              <a:xfrm>
                <a:off x="456057" y="2811794"/>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E5BCF269-2DDA-4570-A3E1-44AE0DECB61C}"/>
                  </a:ext>
                </a:extLst>
              </p:cNvPr>
              <p:cNvSpPr/>
              <p:nvPr userDrawn="1"/>
            </p:nvSpPr>
            <p:spPr>
              <a:xfrm>
                <a:off x="456057" y="3343929"/>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9A8488DD-84D8-4C2B-8C96-DCF07ACE3DBC}"/>
                  </a:ext>
                </a:extLst>
              </p:cNvPr>
              <p:cNvSpPr/>
              <p:nvPr userDrawn="1"/>
            </p:nvSpPr>
            <p:spPr>
              <a:xfrm>
                <a:off x="435067" y="3876063"/>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B49A2E5-FA25-4B64-AE8D-39EC94EABE66}"/>
                  </a:ext>
                </a:extLst>
              </p:cNvPr>
              <p:cNvSpPr/>
              <p:nvPr userDrawn="1"/>
            </p:nvSpPr>
            <p:spPr>
              <a:xfrm>
                <a:off x="456478" y="152803"/>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9C38945-FAD4-43C8-8269-D9CF07E38FDD}"/>
                  </a:ext>
                </a:extLst>
              </p:cNvPr>
              <p:cNvSpPr/>
              <p:nvPr userDrawn="1"/>
            </p:nvSpPr>
            <p:spPr>
              <a:xfrm>
                <a:off x="456057" y="684096"/>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AD62AFCE-82AB-43BC-BA1A-C31535A7FD5C}"/>
                  </a:ext>
                </a:extLst>
              </p:cNvPr>
              <p:cNvSpPr/>
              <p:nvPr userDrawn="1"/>
            </p:nvSpPr>
            <p:spPr>
              <a:xfrm>
                <a:off x="456057" y="1216231"/>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3B86D9BE-EE7F-4CB2-82DC-E2B7D90B1402}"/>
                  </a:ext>
                </a:extLst>
              </p:cNvPr>
              <p:cNvSpPr/>
              <p:nvPr userDrawn="1"/>
            </p:nvSpPr>
            <p:spPr>
              <a:xfrm>
                <a:off x="435067" y="1748366"/>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22895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idebar2">
    <p:spTree>
      <p:nvGrpSpPr>
        <p:cNvPr id="1" name=""/>
        <p:cNvGrpSpPr/>
        <p:nvPr/>
      </p:nvGrpSpPr>
      <p:grpSpPr>
        <a:xfrm>
          <a:off x="0" y="0"/>
          <a:ext cx="0" cy="0"/>
          <a:chOff x="0" y="0"/>
          <a:chExt cx="0" cy="0"/>
        </a:xfrm>
      </p:grpSpPr>
      <p:sp>
        <p:nvSpPr>
          <p:cNvPr id="8" name="Rectangle 7"/>
          <p:cNvSpPr/>
          <p:nvPr userDrawn="1"/>
        </p:nvSpPr>
        <p:spPr bwMode="hidden">
          <a:xfrm>
            <a:off x="487680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1" y="2651760"/>
            <a:ext cx="3657600" cy="1828800"/>
          </a:xfrm>
        </p:spPr>
        <p:txBody>
          <a:bodyPr anchor="b"/>
          <a:lstStyle>
            <a:lvl1pPr>
              <a:defRPr sz="4000">
                <a:solidFill>
                  <a:schemeClr val="tx2"/>
                </a:solidFill>
                <a:effectLst/>
              </a:defRPr>
            </a:lvl1pPr>
          </a:lstStyle>
          <a:p>
            <a:r>
              <a:rPr lang="en-US" dirty="0"/>
              <a:t>Click to edit Master title style</a:t>
            </a:r>
          </a:p>
        </p:txBody>
      </p:sp>
      <p:sp>
        <p:nvSpPr>
          <p:cNvPr id="3" name="Content Placeholder 2"/>
          <p:cNvSpPr>
            <a:spLocks noGrp="1"/>
          </p:cNvSpPr>
          <p:nvPr>
            <p:ph idx="1"/>
          </p:nvPr>
        </p:nvSpPr>
        <p:spPr>
          <a:xfrm>
            <a:off x="5494020" y="688489"/>
            <a:ext cx="6080760" cy="5483711"/>
          </a:xfrm>
        </p:spPr>
        <p:txBody>
          <a:bodyPr>
            <a:normAutofit/>
          </a:bodyPr>
          <a:lstStyle>
            <a:lvl1pPr>
              <a:defRPr lang="en-US" dirty="0">
                <a:solidFill>
                  <a:schemeClr val="bg2"/>
                </a:solidFill>
              </a:defRPr>
            </a:lvl1pPr>
            <a:lvl2pPr>
              <a:defRPr lang="en-US" dirty="0">
                <a:solidFill>
                  <a:schemeClr val="bg2"/>
                </a:solidFill>
              </a:defRPr>
            </a:lvl2pPr>
            <a:lvl3pPr>
              <a:defRPr lang="en-US" dirty="0">
                <a:solidFill>
                  <a:schemeClr val="bg2"/>
                </a:solidFill>
              </a:defRPr>
            </a:lvl3pPr>
            <a:lvl4pPr>
              <a:defRPr lang="en-US" dirty="0">
                <a:solidFill>
                  <a:schemeClr val="bg2"/>
                </a:solidFill>
              </a:defRPr>
            </a:lvl4pPr>
            <a:lvl5pPr>
              <a:defRPr lang="en-US" dirty="0">
                <a:solidFill>
                  <a:schemeClr val="bg2"/>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4617720"/>
            <a:ext cx="3657600" cy="1554480"/>
          </a:xfrm>
        </p:spPr>
        <p:txBody>
          <a:bodyPr>
            <a:noAutofit/>
          </a:bodyPr>
          <a:lstStyle>
            <a:lvl1pPr marL="0" indent="0">
              <a:lnSpc>
                <a:spcPct val="90000"/>
              </a:lnSpc>
              <a:spcBef>
                <a:spcPts val="1200"/>
              </a:spcBef>
              <a:buNone/>
              <a:defRPr sz="1800" cap="all" baseline="0">
                <a:solidFill>
                  <a:schemeClr val="accent2"/>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10" name="Picture 9">
            <a:hlinkClick r:id="rId2" action="ppaction://hlinkpres?slideindex=1&amp;slidetitle="/>
            <a:extLst>
              <a:ext uri="{FF2B5EF4-FFF2-40B4-BE49-F238E27FC236}">
                <a16:creationId xmlns:a16="http://schemas.microsoft.com/office/drawing/2014/main" id="{E0CCFD17-E0EA-4285-B25C-98475AA8A1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1" name="Picture 10">
            <a:hlinkClick r:id="rId4" action="ppaction://hlinkpres?slideindex=1&amp;slidetitle="/>
            <a:extLst>
              <a:ext uri="{FF2B5EF4-FFF2-40B4-BE49-F238E27FC236}">
                <a16:creationId xmlns:a16="http://schemas.microsoft.com/office/drawing/2014/main" id="{75453C0E-3F94-4351-B73E-6515D4C31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12" name="Text Placeholder 10">
            <a:extLst>
              <a:ext uri="{FF2B5EF4-FFF2-40B4-BE49-F238E27FC236}">
                <a16:creationId xmlns:a16="http://schemas.microsoft.com/office/drawing/2014/main" id="{6C6C8287-0E92-49B2-B708-C618361568AC}"/>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1"/>
                </a:solidFill>
              </a:defRPr>
            </a:lvl1pPr>
          </a:lstStyle>
          <a:p>
            <a:pPr lvl="0"/>
            <a:r>
              <a:rPr lang="en-US" dirty="0"/>
              <a:t>Edit Master text styles</a:t>
            </a:r>
          </a:p>
        </p:txBody>
      </p:sp>
      <p:grpSp>
        <p:nvGrpSpPr>
          <p:cNvPr id="13" name="Group 12">
            <a:extLst>
              <a:ext uri="{FF2B5EF4-FFF2-40B4-BE49-F238E27FC236}">
                <a16:creationId xmlns:a16="http://schemas.microsoft.com/office/drawing/2014/main" id="{D0042E93-F584-4513-865E-F76B130DC744}"/>
              </a:ext>
            </a:extLst>
          </p:cNvPr>
          <p:cNvGrpSpPr/>
          <p:nvPr userDrawn="1"/>
        </p:nvGrpSpPr>
        <p:grpSpPr>
          <a:xfrm>
            <a:off x="7840722" y="226237"/>
            <a:ext cx="3691468" cy="374904"/>
            <a:chOff x="6627606" y="226237"/>
            <a:chExt cx="3691468" cy="374904"/>
          </a:xfrm>
        </p:grpSpPr>
        <p:sp>
          <p:nvSpPr>
            <p:cNvPr id="14" name="Oval 13">
              <a:extLst>
                <a:ext uri="{FF2B5EF4-FFF2-40B4-BE49-F238E27FC236}">
                  <a16:creationId xmlns:a16="http://schemas.microsoft.com/office/drawing/2014/main" id="{96E8C524-45F2-4BBE-9FFE-425F76DA4D84}"/>
                </a:ext>
              </a:extLst>
            </p:cNvPr>
            <p:cNvSpPr/>
            <p:nvPr userDrawn="1"/>
          </p:nvSpPr>
          <p:spPr>
            <a:xfrm>
              <a:off x="851921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C11E05C-C73C-4D92-8FA6-8480AD4ABC85}"/>
                </a:ext>
              </a:extLst>
            </p:cNvPr>
            <p:cNvSpPr/>
            <p:nvPr userDrawn="1"/>
          </p:nvSpPr>
          <p:spPr>
            <a:xfrm>
              <a:off x="898503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9B097EC8-ADDC-4324-B0B4-8357F239B688}"/>
                </a:ext>
              </a:extLst>
            </p:cNvPr>
            <p:cNvSpPr/>
            <p:nvPr userDrawn="1"/>
          </p:nvSpPr>
          <p:spPr>
            <a:xfrm>
              <a:off x="946926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231E3167-5814-45FA-9A56-9A3967D30860}"/>
                </a:ext>
              </a:extLst>
            </p:cNvPr>
            <p:cNvSpPr/>
            <p:nvPr userDrawn="1"/>
          </p:nvSpPr>
          <p:spPr>
            <a:xfrm>
              <a:off x="990219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2447D48-1F10-4A14-A6C5-BD0BA2C3D7E7}"/>
                </a:ext>
              </a:extLst>
            </p:cNvPr>
            <p:cNvSpPr/>
            <p:nvPr userDrawn="1"/>
          </p:nvSpPr>
          <p:spPr>
            <a:xfrm>
              <a:off x="662760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19D8766-6408-4998-9A34-1C1DD0851F4D}"/>
                </a:ext>
              </a:extLst>
            </p:cNvPr>
            <p:cNvSpPr/>
            <p:nvPr userDrawn="1"/>
          </p:nvSpPr>
          <p:spPr>
            <a:xfrm>
              <a:off x="709342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9086DB98-3051-47EB-8D36-77F09DB8E613}"/>
                </a:ext>
              </a:extLst>
            </p:cNvPr>
            <p:cNvSpPr/>
            <p:nvPr userDrawn="1"/>
          </p:nvSpPr>
          <p:spPr>
            <a:xfrm>
              <a:off x="757765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35E909E4-1F32-483E-A401-6112B752D8DF}"/>
                </a:ext>
              </a:extLst>
            </p:cNvPr>
            <p:cNvSpPr/>
            <p:nvPr userDrawn="1"/>
          </p:nvSpPr>
          <p:spPr>
            <a:xfrm>
              <a:off x="801058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22" name="Picture 21" descr="A close up of a logo&#10;&#10;Description automatically generated">
            <a:hlinkClick r:id="rId2" action="ppaction://hlinkpres?slideindex=1&amp;slidetitle="/>
            <a:extLst>
              <a:ext uri="{FF2B5EF4-FFF2-40B4-BE49-F238E27FC236}">
                <a16:creationId xmlns:a16="http://schemas.microsoft.com/office/drawing/2014/main" id="{1C89A898-515F-48B6-A1ED-70F626F275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00043" y="222550"/>
            <a:ext cx="381397" cy="374063"/>
          </a:xfrm>
          <a:prstGeom prst="rect">
            <a:avLst/>
          </a:prstGeom>
        </p:spPr>
      </p:pic>
      <p:pic>
        <p:nvPicPr>
          <p:cNvPr id="23" name="Picture 22" descr="A close up of a logo&#10;&#10;Description automatically generated">
            <a:hlinkClick r:id="rId4" action="ppaction://hlinkpres?slideindex=1&amp;slidetitle="/>
            <a:extLst>
              <a:ext uri="{FF2B5EF4-FFF2-40B4-BE49-F238E27FC236}">
                <a16:creationId xmlns:a16="http://schemas.microsoft.com/office/drawing/2014/main" id="{78B2B29A-3A3F-4E56-9E59-8256EE8B98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3066" y="228917"/>
            <a:ext cx="381397" cy="374063"/>
          </a:xfrm>
          <a:prstGeom prst="rect">
            <a:avLst/>
          </a:prstGeom>
        </p:spPr>
      </p:pic>
    </p:spTree>
    <p:extLst>
      <p:ext uri="{BB962C8B-B14F-4D97-AF65-F5344CB8AC3E}">
        <p14:creationId xmlns:p14="http://schemas.microsoft.com/office/powerpoint/2010/main" val="22340283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4_Sidebar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A10803-2792-443E-A760-871998FB52DE}"/>
              </a:ext>
            </a:extLst>
          </p:cNvPr>
          <p:cNvSpPr/>
          <p:nvPr userDrawn="1"/>
        </p:nvSpPr>
        <p:spPr bwMode="hidden">
          <a:xfrm>
            <a:off x="487680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1" y="1170264"/>
            <a:ext cx="3657600" cy="2258736"/>
          </a:xfrm>
        </p:spPr>
        <p:txBody>
          <a:bodyPr anchor="b"/>
          <a:lstStyle>
            <a:lvl1pPr>
              <a:defRPr sz="4000">
                <a:solidFill>
                  <a:schemeClr val="tx2"/>
                </a:solidFill>
                <a:effectLst/>
              </a:defRPr>
            </a:lvl1pPr>
          </a:lstStyle>
          <a:p>
            <a:r>
              <a:rPr lang="en-US" dirty="0"/>
              <a:t>Click to edit Master title style</a:t>
            </a:r>
          </a:p>
        </p:txBody>
      </p:sp>
      <p:sp>
        <p:nvSpPr>
          <p:cNvPr id="3" name="Content Placeholder 2"/>
          <p:cNvSpPr>
            <a:spLocks noGrp="1"/>
          </p:cNvSpPr>
          <p:nvPr>
            <p:ph idx="1"/>
          </p:nvPr>
        </p:nvSpPr>
        <p:spPr>
          <a:xfrm>
            <a:off x="5494020" y="688489"/>
            <a:ext cx="6080760" cy="2447735"/>
          </a:xfrm>
        </p:spPr>
        <p:txBody>
          <a:bodyPr>
            <a:noAutofit/>
          </a:bodyPr>
          <a:lstStyle>
            <a:lvl1pPr>
              <a:defRPr lang="en-US" dirty="0">
                <a:solidFill>
                  <a:schemeClr val="bg2"/>
                </a:solidFill>
              </a:defRPr>
            </a:lvl1pPr>
            <a:lvl2pPr>
              <a:defRPr lang="en-US" dirty="0">
                <a:solidFill>
                  <a:schemeClr val="bg2"/>
                </a:solidFill>
              </a:defRPr>
            </a:lvl2pPr>
            <a:lvl3pPr>
              <a:defRPr lang="en-US" dirty="0">
                <a:solidFill>
                  <a:schemeClr val="bg2"/>
                </a:solidFill>
              </a:defRPr>
            </a:lvl3pPr>
            <a:lvl4pPr>
              <a:defRPr lang="en-US" dirty="0">
                <a:solidFill>
                  <a:schemeClr val="bg2"/>
                </a:solidFill>
              </a:defRPr>
            </a:lvl4pPr>
            <a:lvl5pPr>
              <a:defRPr lang="en-US" dirty="0">
                <a:solidFill>
                  <a:schemeClr val="bg2"/>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3676998"/>
            <a:ext cx="3657600" cy="1554480"/>
          </a:xfrm>
        </p:spPr>
        <p:txBody>
          <a:bodyPr>
            <a:noAutofit/>
          </a:bodyPr>
          <a:lstStyle>
            <a:lvl1pPr marL="0" indent="0">
              <a:lnSpc>
                <a:spcPct val="90000"/>
              </a:lnSpc>
              <a:spcBef>
                <a:spcPts val="1200"/>
              </a:spcBef>
              <a:buNone/>
              <a:defRPr sz="1800" cap="all" baseline="0">
                <a:solidFill>
                  <a:schemeClr val="accent2"/>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10" name="Picture 9">
            <a:hlinkClick r:id="rId2" action="ppaction://hlinkpres?slideindex=1&amp;slidetitle="/>
            <a:extLst>
              <a:ext uri="{FF2B5EF4-FFF2-40B4-BE49-F238E27FC236}">
                <a16:creationId xmlns:a16="http://schemas.microsoft.com/office/drawing/2014/main" id="{E0CCFD17-E0EA-4285-B25C-98475AA8A1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1" name="Picture 10">
            <a:hlinkClick r:id="rId4" action="ppaction://hlinkpres?slideindex=1&amp;slidetitle="/>
            <a:extLst>
              <a:ext uri="{FF2B5EF4-FFF2-40B4-BE49-F238E27FC236}">
                <a16:creationId xmlns:a16="http://schemas.microsoft.com/office/drawing/2014/main" id="{75453C0E-3F94-4351-B73E-6515D4C31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6" name="Text Placeholder 5">
            <a:extLst>
              <a:ext uri="{FF2B5EF4-FFF2-40B4-BE49-F238E27FC236}">
                <a16:creationId xmlns:a16="http://schemas.microsoft.com/office/drawing/2014/main" id="{71B19717-68C3-44BA-9984-B2E92F4E2382}"/>
              </a:ext>
            </a:extLst>
          </p:cNvPr>
          <p:cNvSpPr>
            <a:spLocks noGrp="1"/>
          </p:cNvSpPr>
          <p:nvPr>
            <p:ph type="body" sz="quarter" idx="15"/>
          </p:nvPr>
        </p:nvSpPr>
        <p:spPr>
          <a:xfrm>
            <a:off x="5494338" y="3297238"/>
            <a:ext cx="6088062" cy="287496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AD5E08F4-9576-4E6C-BC34-7221B6AB2783}"/>
              </a:ext>
            </a:extLst>
          </p:cNvPr>
          <p:cNvSpPr>
            <a:spLocks noGrp="1"/>
          </p:cNvSpPr>
          <p:nvPr>
            <p:ph type="body" sz="quarter" idx="16"/>
          </p:nvPr>
        </p:nvSpPr>
        <p:spPr>
          <a:xfrm>
            <a:off x="6851098" y="5782750"/>
            <a:ext cx="5120916" cy="914400"/>
          </a:xfrm>
        </p:spPr>
        <p:txBody>
          <a:bodyPr anchor="b" anchorCtr="0">
            <a:noAutofit/>
          </a:bodyPr>
          <a:lstStyle>
            <a:lvl1pPr marL="0" indent="0" algn="r">
              <a:buNone/>
              <a:defRPr b="1">
                <a:solidFill>
                  <a:schemeClr val="accent1"/>
                </a:solidFill>
              </a:defRPr>
            </a:lvl1pPr>
          </a:lstStyle>
          <a:p>
            <a:pPr lvl="0"/>
            <a:r>
              <a:rPr lang="en-US" dirty="0"/>
              <a:t>Edit Master text styles</a:t>
            </a:r>
          </a:p>
        </p:txBody>
      </p:sp>
      <p:grpSp>
        <p:nvGrpSpPr>
          <p:cNvPr id="14" name="Group 13">
            <a:extLst>
              <a:ext uri="{FF2B5EF4-FFF2-40B4-BE49-F238E27FC236}">
                <a16:creationId xmlns:a16="http://schemas.microsoft.com/office/drawing/2014/main" id="{78B39EA3-1712-47CE-806A-74AB5043233A}"/>
              </a:ext>
            </a:extLst>
          </p:cNvPr>
          <p:cNvGrpSpPr/>
          <p:nvPr userDrawn="1"/>
        </p:nvGrpSpPr>
        <p:grpSpPr>
          <a:xfrm>
            <a:off x="7840722" y="226237"/>
            <a:ext cx="3691468" cy="374904"/>
            <a:chOff x="6627606" y="226237"/>
            <a:chExt cx="3691468" cy="374904"/>
          </a:xfrm>
        </p:grpSpPr>
        <p:sp>
          <p:nvSpPr>
            <p:cNvPr id="15" name="Oval 14">
              <a:extLst>
                <a:ext uri="{FF2B5EF4-FFF2-40B4-BE49-F238E27FC236}">
                  <a16:creationId xmlns:a16="http://schemas.microsoft.com/office/drawing/2014/main" id="{A320A481-6B96-49B2-9A18-FECD78D8FB15}"/>
                </a:ext>
              </a:extLst>
            </p:cNvPr>
            <p:cNvSpPr/>
            <p:nvPr userDrawn="1"/>
          </p:nvSpPr>
          <p:spPr>
            <a:xfrm>
              <a:off x="851921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E3110D5-9953-4808-A59A-28BB04D127D9}"/>
                </a:ext>
              </a:extLst>
            </p:cNvPr>
            <p:cNvSpPr/>
            <p:nvPr userDrawn="1"/>
          </p:nvSpPr>
          <p:spPr>
            <a:xfrm>
              <a:off x="898503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31AF46D0-AA30-4C7F-84C7-1227BA73B520}"/>
                </a:ext>
              </a:extLst>
            </p:cNvPr>
            <p:cNvSpPr/>
            <p:nvPr userDrawn="1"/>
          </p:nvSpPr>
          <p:spPr>
            <a:xfrm>
              <a:off x="946926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15BAF51-1340-4E62-A19D-0623E01E5973}"/>
                </a:ext>
              </a:extLst>
            </p:cNvPr>
            <p:cNvSpPr/>
            <p:nvPr userDrawn="1"/>
          </p:nvSpPr>
          <p:spPr>
            <a:xfrm>
              <a:off x="990219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A927DA9-6F8C-401D-BF1A-ACE962F9A3B4}"/>
                </a:ext>
              </a:extLst>
            </p:cNvPr>
            <p:cNvSpPr/>
            <p:nvPr userDrawn="1"/>
          </p:nvSpPr>
          <p:spPr>
            <a:xfrm>
              <a:off x="662760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E26AD0D-A788-416D-B057-4A4F603EB056}"/>
                </a:ext>
              </a:extLst>
            </p:cNvPr>
            <p:cNvSpPr/>
            <p:nvPr userDrawn="1"/>
          </p:nvSpPr>
          <p:spPr>
            <a:xfrm>
              <a:off x="709342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E1DC787E-E7CF-4370-AD8C-06B2F8ED9078}"/>
                </a:ext>
              </a:extLst>
            </p:cNvPr>
            <p:cNvSpPr/>
            <p:nvPr userDrawn="1"/>
          </p:nvSpPr>
          <p:spPr>
            <a:xfrm>
              <a:off x="757765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C9EBF9DF-9E31-4C33-A9EA-60C8E7CB9499}"/>
                </a:ext>
              </a:extLst>
            </p:cNvPr>
            <p:cNvSpPr/>
            <p:nvPr userDrawn="1"/>
          </p:nvSpPr>
          <p:spPr>
            <a:xfrm>
              <a:off x="801058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23" name="Picture 22" descr="A close up of a logo&#10;&#10;Description automatically generated">
            <a:hlinkClick r:id="rId2" action="ppaction://hlinkpres?slideindex=1&amp;slidetitle="/>
            <a:extLst>
              <a:ext uri="{FF2B5EF4-FFF2-40B4-BE49-F238E27FC236}">
                <a16:creationId xmlns:a16="http://schemas.microsoft.com/office/drawing/2014/main" id="{583A4819-0672-43BA-803B-D1DDCD6C0F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00043" y="222550"/>
            <a:ext cx="381397" cy="374063"/>
          </a:xfrm>
          <a:prstGeom prst="rect">
            <a:avLst/>
          </a:prstGeom>
        </p:spPr>
      </p:pic>
      <p:pic>
        <p:nvPicPr>
          <p:cNvPr id="24" name="Picture 23" descr="A close up of a logo&#10;&#10;Description automatically generated">
            <a:hlinkClick r:id="rId4" action="ppaction://hlinkpres?slideindex=1&amp;slidetitle="/>
            <a:extLst>
              <a:ext uri="{FF2B5EF4-FFF2-40B4-BE49-F238E27FC236}">
                <a16:creationId xmlns:a16="http://schemas.microsoft.com/office/drawing/2014/main" id="{DCF6F659-AEED-4D0C-B1ED-D725B785A7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3066" y="228917"/>
            <a:ext cx="381397" cy="374063"/>
          </a:xfrm>
          <a:prstGeom prst="rect">
            <a:avLst/>
          </a:prstGeom>
        </p:spPr>
      </p:pic>
    </p:spTree>
    <p:extLst>
      <p:ext uri="{BB962C8B-B14F-4D97-AF65-F5344CB8AC3E}">
        <p14:creationId xmlns:p14="http://schemas.microsoft.com/office/powerpoint/2010/main" val="33501024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_Sidebar2">
    <p:spTree>
      <p:nvGrpSpPr>
        <p:cNvPr id="1" name=""/>
        <p:cNvGrpSpPr/>
        <p:nvPr/>
      </p:nvGrpSpPr>
      <p:grpSpPr>
        <a:xfrm>
          <a:off x="0" y="0"/>
          <a:ext cx="0" cy="0"/>
          <a:chOff x="0" y="0"/>
          <a:chExt cx="0" cy="0"/>
        </a:xfrm>
      </p:grpSpPr>
      <p:pic>
        <p:nvPicPr>
          <p:cNvPr id="12" name="Picture 11" descr="A picture containing outdoor object&#10;&#10;Description automatically generated">
            <a:extLst>
              <a:ext uri="{FF2B5EF4-FFF2-40B4-BE49-F238E27FC236}">
                <a16:creationId xmlns:a16="http://schemas.microsoft.com/office/drawing/2014/main" id="{791652D0-4B6E-4691-BC84-B152979635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532" b="12963"/>
          <a:stretch/>
        </p:blipFill>
        <p:spPr>
          <a:xfrm>
            <a:off x="3036383" y="0"/>
            <a:ext cx="9464195" cy="6847834"/>
          </a:xfrm>
          <a:prstGeom prst="rect">
            <a:avLst/>
          </a:prstGeom>
        </p:spPr>
      </p:pic>
      <p:sp>
        <p:nvSpPr>
          <p:cNvPr id="11" name="Rectangle 10">
            <a:extLst>
              <a:ext uri="{FF2B5EF4-FFF2-40B4-BE49-F238E27FC236}">
                <a16:creationId xmlns:a16="http://schemas.microsoft.com/office/drawing/2014/main" id="{21176131-383F-44C2-9E1A-D97DA2D731C9}"/>
              </a:ext>
            </a:extLst>
          </p:cNvPr>
          <p:cNvSpPr/>
          <p:nvPr userDrawn="1"/>
        </p:nvSpPr>
        <p:spPr bwMode="hidden">
          <a:xfrm>
            <a:off x="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3282" y="520811"/>
            <a:ext cx="4953000" cy="1828800"/>
          </a:xfrm>
        </p:spPr>
        <p:txBody>
          <a:bodyPr anchor="b"/>
          <a:lstStyle>
            <a:lvl1pPr>
              <a:defRPr sz="4400">
                <a:solidFill>
                  <a:schemeClr val="bg2"/>
                </a:solidFill>
                <a:effectLst/>
              </a:defRPr>
            </a:lvl1pPr>
          </a:lstStyle>
          <a:p>
            <a:r>
              <a:rPr lang="en-US" dirty="0"/>
              <a:t>Click to edit Master title style</a:t>
            </a:r>
          </a:p>
        </p:txBody>
      </p:sp>
      <p:sp>
        <p:nvSpPr>
          <p:cNvPr id="4" name="Text Placeholder 3"/>
          <p:cNvSpPr>
            <a:spLocks noGrp="1"/>
          </p:cNvSpPr>
          <p:nvPr>
            <p:ph type="body" sz="half" idx="2"/>
          </p:nvPr>
        </p:nvSpPr>
        <p:spPr>
          <a:xfrm>
            <a:off x="453281" y="2486771"/>
            <a:ext cx="4953000" cy="1554480"/>
          </a:xfrm>
        </p:spPr>
        <p:txBody>
          <a:bodyPr>
            <a:noAutofit/>
          </a:bodyPr>
          <a:lstStyle>
            <a:lvl1pPr marL="0" indent="0">
              <a:lnSpc>
                <a:spcPct val="90000"/>
              </a:lnSpc>
              <a:spcBef>
                <a:spcPts val="1200"/>
              </a:spcBef>
              <a:buNone/>
              <a:defRPr sz="1800" cap="all" baseline="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Content Placeholder 5"/>
          <p:cNvSpPr>
            <a:spLocks noGrp="1"/>
          </p:cNvSpPr>
          <p:nvPr>
            <p:ph sz="quarter" idx="13"/>
          </p:nvPr>
        </p:nvSpPr>
        <p:spPr>
          <a:xfrm>
            <a:off x="453281" y="5019472"/>
            <a:ext cx="4953000" cy="1439693"/>
          </a:xfrm>
        </p:spPr>
        <p:txBody>
          <a:bodyPr anchor="b" anchorCtr="0">
            <a:noAutofit/>
          </a:bodyPr>
          <a:lstStyle>
            <a:lvl1pPr marL="0" indent="0" algn="l">
              <a:buFontTx/>
              <a:buNone/>
              <a:defRPr sz="2400">
                <a:solidFill>
                  <a:schemeClr val="bg1"/>
                </a:solidFill>
              </a:defRPr>
            </a:lvl1pPr>
            <a:lvl2pPr marL="274320" indent="0" algn="r">
              <a:buFontTx/>
              <a:buNone/>
              <a:defRPr/>
            </a:lvl2pPr>
            <a:lvl3pPr marL="548640" indent="0" algn="r">
              <a:buFontTx/>
              <a:buNone/>
              <a:defRPr/>
            </a:lvl3pPr>
            <a:lvl4pPr marL="822960" indent="0" algn="r">
              <a:buFontTx/>
              <a:buNone/>
              <a:defRPr/>
            </a:lvl4pPr>
            <a:lvl5pPr marL="1051560" indent="0" algn="r">
              <a:buFontTx/>
              <a:buNone/>
              <a:defRPr/>
            </a:lvl5pPr>
          </a:lstStyle>
          <a:p>
            <a:pPr lvl="0"/>
            <a:r>
              <a:rPr lang="en-US" dirty="0"/>
              <a:t>Edit Master text styles</a:t>
            </a:r>
          </a:p>
        </p:txBody>
      </p:sp>
      <p:pic>
        <p:nvPicPr>
          <p:cNvPr id="7" name="Picture 6">
            <a:hlinkClick r:id="rId3" action="ppaction://hlinkpres?slideindex=1&amp;slidetitle="/>
            <a:extLst>
              <a:ext uri="{FF2B5EF4-FFF2-40B4-BE49-F238E27FC236}">
                <a16:creationId xmlns:a16="http://schemas.microsoft.com/office/drawing/2014/main" id="{AD16DCF4-E43F-4A8B-AE30-D1C57CB874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9" name="Picture 8">
            <a:hlinkClick r:id="rId5" action="ppaction://hlinkpres?slideindex=1&amp;slidetitle="/>
            <a:extLst>
              <a:ext uri="{FF2B5EF4-FFF2-40B4-BE49-F238E27FC236}">
                <a16:creationId xmlns:a16="http://schemas.microsoft.com/office/drawing/2014/main" id="{1FC3063B-376E-4C30-8FD2-24F034C812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13" name="Slide Number Placeholder 5">
            <a:extLst>
              <a:ext uri="{FF2B5EF4-FFF2-40B4-BE49-F238E27FC236}">
                <a16:creationId xmlns:a16="http://schemas.microsoft.com/office/drawing/2014/main" id="{63442467-195B-49C9-B534-4FFDD6CB46E3}"/>
              </a:ext>
            </a:extLst>
          </p:cNvPr>
          <p:cNvSpPr txBox="1">
            <a:spLocks/>
          </p:cNvSpPr>
          <p:nvPr userDrawn="1"/>
        </p:nvSpPr>
        <p:spPr>
          <a:xfrm>
            <a:off x="11499959" y="252843"/>
            <a:ext cx="685800" cy="274022"/>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8112350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AC6E14-16F8-4FD8-B742-5CF9145E9A44}"/>
              </a:ext>
            </a:extLst>
          </p:cNvPr>
          <p:cNvSpPr/>
          <p:nvPr userDrawn="1"/>
        </p:nvSpPr>
        <p:spPr>
          <a:xfrm>
            <a:off x="0" y="-1"/>
            <a:ext cx="12188952" cy="7850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hlinkClick r:id="rId2" action="ppaction://hlinkpres?slideindex=1&amp;slidetitle="/>
            <a:extLst>
              <a:ext uri="{FF2B5EF4-FFF2-40B4-BE49-F238E27FC236}">
                <a16:creationId xmlns:a16="http://schemas.microsoft.com/office/drawing/2014/main" id="{F4E3A3A8-D674-4FEA-80D8-0D394E0560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5" name="Picture 4">
            <a:hlinkClick r:id="rId4" action="ppaction://hlinkpres?slideindex=1&amp;slidetitle="/>
            <a:extLst>
              <a:ext uri="{FF2B5EF4-FFF2-40B4-BE49-F238E27FC236}">
                <a16:creationId xmlns:a16="http://schemas.microsoft.com/office/drawing/2014/main" id="{34860919-C718-4B8C-B6B4-ABE216BA3D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6" name="Slide Number Placeholder 5">
            <a:extLst>
              <a:ext uri="{FF2B5EF4-FFF2-40B4-BE49-F238E27FC236}">
                <a16:creationId xmlns:a16="http://schemas.microsoft.com/office/drawing/2014/main" id="{AA5959B5-75B5-4602-ADEB-3556E1762CBF}"/>
              </a:ext>
            </a:extLst>
          </p:cNvPr>
          <p:cNvSpPr>
            <a:spLocks noGrp="1"/>
          </p:cNvSpPr>
          <p:nvPr>
            <p:ph type="sldNum" sz="quarter" idx="12"/>
          </p:nvPr>
        </p:nvSpPr>
        <p:spPr>
          <a:xfrm>
            <a:off x="11499959" y="252843"/>
            <a:ext cx="685800" cy="274022"/>
          </a:xfrm>
        </p:spPr>
        <p:txBody>
          <a:bodyPr/>
          <a:lstStyle>
            <a:lvl1pPr>
              <a:defRPr>
                <a:solidFill>
                  <a:schemeClr val="bg1"/>
                </a:solidFill>
              </a:defRPr>
            </a:lvl1pPr>
          </a:lstStyle>
          <a:p>
            <a:fld id="{E31375A4-56A4-47D6-9801-1991572033F7}" type="slidenum">
              <a:rPr lang="en-US" smtClean="0"/>
              <a:pPr/>
              <a:t>‹#›</a:t>
            </a:fld>
            <a:endParaRPr lang="en-US" dirty="0"/>
          </a:p>
        </p:txBody>
      </p:sp>
      <p:grpSp>
        <p:nvGrpSpPr>
          <p:cNvPr id="8" name="Group 7">
            <a:extLst>
              <a:ext uri="{FF2B5EF4-FFF2-40B4-BE49-F238E27FC236}">
                <a16:creationId xmlns:a16="http://schemas.microsoft.com/office/drawing/2014/main" id="{8DDB01D0-C497-4B62-A93B-085F8C102127}"/>
              </a:ext>
            </a:extLst>
          </p:cNvPr>
          <p:cNvGrpSpPr/>
          <p:nvPr userDrawn="1"/>
        </p:nvGrpSpPr>
        <p:grpSpPr>
          <a:xfrm>
            <a:off x="7840722" y="226237"/>
            <a:ext cx="3691468" cy="374904"/>
            <a:chOff x="6627606" y="226237"/>
            <a:chExt cx="3691468" cy="374904"/>
          </a:xfrm>
        </p:grpSpPr>
        <p:sp>
          <p:nvSpPr>
            <p:cNvPr id="9" name="Oval 8">
              <a:extLst>
                <a:ext uri="{FF2B5EF4-FFF2-40B4-BE49-F238E27FC236}">
                  <a16:creationId xmlns:a16="http://schemas.microsoft.com/office/drawing/2014/main" id="{0E5E535C-6F19-4DA2-9105-7B200FAB27B9}"/>
                </a:ext>
              </a:extLst>
            </p:cNvPr>
            <p:cNvSpPr/>
            <p:nvPr userDrawn="1"/>
          </p:nvSpPr>
          <p:spPr>
            <a:xfrm>
              <a:off x="851921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991205F-C73D-4DC2-953D-CF90DBBB6236}"/>
                </a:ext>
              </a:extLst>
            </p:cNvPr>
            <p:cNvSpPr/>
            <p:nvPr userDrawn="1"/>
          </p:nvSpPr>
          <p:spPr>
            <a:xfrm>
              <a:off x="898503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803CF455-2711-4CDA-A9EE-E8722441CF39}"/>
                </a:ext>
              </a:extLst>
            </p:cNvPr>
            <p:cNvSpPr/>
            <p:nvPr userDrawn="1"/>
          </p:nvSpPr>
          <p:spPr>
            <a:xfrm>
              <a:off x="946926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F4DBD257-D840-4376-B6FD-26BE90692F21}"/>
                </a:ext>
              </a:extLst>
            </p:cNvPr>
            <p:cNvSpPr/>
            <p:nvPr userDrawn="1"/>
          </p:nvSpPr>
          <p:spPr>
            <a:xfrm>
              <a:off x="990219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EE7560B-65B6-4234-8488-BD680826B9EB}"/>
                </a:ext>
              </a:extLst>
            </p:cNvPr>
            <p:cNvSpPr/>
            <p:nvPr userDrawn="1"/>
          </p:nvSpPr>
          <p:spPr>
            <a:xfrm>
              <a:off x="662760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F0FA187-BF75-45F2-B06C-90FCBBEC8201}"/>
                </a:ext>
              </a:extLst>
            </p:cNvPr>
            <p:cNvSpPr/>
            <p:nvPr userDrawn="1"/>
          </p:nvSpPr>
          <p:spPr>
            <a:xfrm>
              <a:off x="709342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9CDF5A4-1758-4CA4-B8B2-5DEFDB6286DD}"/>
                </a:ext>
              </a:extLst>
            </p:cNvPr>
            <p:cNvSpPr/>
            <p:nvPr userDrawn="1"/>
          </p:nvSpPr>
          <p:spPr>
            <a:xfrm>
              <a:off x="757765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A9F4F2F7-20E5-41FF-830E-020CFF47DAAC}"/>
                </a:ext>
              </a:extLst>
            </p:cNvPr>
            <p:cNvSpPr/>
            <p:nvPr userDrawn="1"/>
          </p:nvSpPr>
          <p:spPr>
            <a:xfrm>
              <a:off x="801058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977852B-DC66-43FA-95BC-1BF766E45AEB}"/>
              </a:ext>
            </a:extLst>
          </p:cNvPr>
          <p:cNvSpPr>
            <a:spLocks noGrp="1"/>
          </p:cNvSpPr>
          <p:nvPr>
            <p:ph type="title"/>
          </p:nvPr>
        </p:nvSpPr>
        <p:spPr>
          <a:xfrm>
            <a:off x="218572" y="141173"/>
            <a:ext cx="10167026" cy="482587"/>
          </a:xfrm>
        </p:spPr>
        <p:txBody>
          <a:bodyPr/>
          <a:lstStyle>
            <a:lvl1pPr>
              <a:defRPr sz="2400"/>
            </a:lvl1pPr>
          </a:lstStyle>
          <a:p>
            <a:r>
              <a:rPr lang="en-US"/>
              <a:t>Click to edit Master title style</a:t>
            </a:r>
          </a:p>
        </p:txBody>
      </p:sp>
      <p:sp>
        <p:nvSpPr>
          <p:cNvPr id="17" name="Text Placeholder 10">
            <a:extLst>
              <a:ext uri="{FF2B5EF4-FFF2-40B4-BE49-F238E27FC236}">
                <a16:creationId xmlns:a16="http://schemas.microsoft.com/office/drawing/2014/main" id="{CBB056AA-D335-430F-82B2-63D603140CB9}"/>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6716028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NewClients">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outdoor object&#10;&#10;Description automatically generated">
            <a:extLst>
              <a:ext uri="{FF2B5EF4-FFF2-40B4-BE49-F238E27FC236}">
                <a16:creationId xmlns:a16="http://schemas.microsoft.com/office/drawing/2014/main" id="{D1F12FA9-598F-4012-AF9E-05F74526A8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420" b="14872"/>
          <a:stretch/>
        </p:blipFill>
        <p:spPr>
          <a:xfrm>
            <a:off x="1470084" y="0"/>
            <a:ext cx="9464195" cy="6866755"/>
          </a:xfrm>
          <a:prstGeom prst="rect">
            <a:avLst/>
          </a:prstGeom>
        </p:spPr>
      </p:pic>
      <p:sp>
        <p:nvSpPr>
          <p:cNvPr id="12" name="Rectangle 11">
            <a:extLst>
              <a:ext uri="{FF2B5EF4-FFF2-40B4-BE49-F238E27FC236}">
                <a16:creationId xmlns:a16="http://schemas.microsoft.com/office/drawing/2014/main" id="{3F9DE351-0974-4843-BD49-E7C612F66352}"/>
              </a:ext>
            </a:extLst>
          </p:cNvPr>
          <p:cNvSpPr/>
          <p:nvPr userDrawn="1"/>
        </p:nvSpPr>
        <p:spPr bwMode="hidden">
          <a:xfrm>
            <a:off x="-1" y="202237"/>
            <a:ext cx="12185759" cy="64591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bwMode="hidden">
          <a:xfrm>
            <a:off x="212365" y="1144282"/>
            <a:ext cx="3671220" cy="57224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2365" y="190662"/>
            <a:ext cx="11979634" cy="645917"/>
          </a:xfrm>
        </p:spPr>
        <p:txBody>
          <a:bodyPr anchor="b"/>
          <a:lstStyle>
            <a:lvl1pPr algn="ctr">
              <a:defRPr sz="3600">
                <a:solidFill>
                  <a:schemeClr val="tx2"/>
                </a:solidFill>
                <a:effectLst/>
              </a:defRPr>
            </a:lvl1pPr>
          </a:lstStyle>
          <a:p>
            <a:r>
              <a:rPr lang="en-US" dirty="0"/>
              <a:t>Click to edit Master title style</a:t>
            </a:r>
          </a:p>
        </p:txBody>
      </p:sp>
      <p:sp>
        <p:nvSpPr>
          <p:cNvPr id="20" name="Rectangle 19"/>
          <p:cNvSpPr/>
          <p:nvPr userDrawn="1"/>
        </p:nvSpPr>
        <p:spPr bwMode="hidden">
          <a:xfrm>
            <a:off x="4207895" y="1144282"/>
            <a:ext cx="3671220" cy="57224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bwMode="hidden">
          <a:xfrm>
            <a:off x="8203426" y="1144282"/>
            <a:ext cx="3671220" cy="57224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p:cNvSpPr>
            <a:spLocks noGrp="1"/>
          </p:cNvSpPr>
          <p:nvPr>
            <p:ph type="body" sz="quarter" idx="10"/>
          </p:nvPr>
        </p:nvSpPr>
        <p:spPr>
          <a:xfrm>
            <a:off x="493495" y="1384299"/>
            <a:ext cx="3108960" cy="5486400"/>
          </a:xfrm>
        </p:spPr>
        <p:txBody>
          <a:bodyPr/>
          <a:lstStyle>
            <a:lvl1pPr>
              <a:buSzPct val="200000"/>
              <a:defRPr lang="en-US" dirty="0" smtClean="0">
                <a:solidFill>
                  <a:schemeClr val="tx2"/>
                </a:solidFill>
              </a:defRPr>
            </a:lvl1pPr>
            <a:lvl2pPr>
              <a:spcBef>
                <a:spcPts val="600"/>
              </a:spcBef>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1"/>
          </p:nvPr>
        </p:nvSpPr>
        <p:spPr>
          <a:xfrm>
            <a:off x="4489025" y="1384299"/>
            <a:ext cx="3108960" cy="5486400"/>
          </a:xfrm>
        </p:spPr>
        <p:txBody>
          <a:bodyPr/>
          <a:lstStyle>
            <a:lvl1pPr>
              <a:buSzPct val="200000"/>
              <a:defRPr lang="en-US" dirty="0" smtClean="0">
                <a:solidFill>
                  <a:schemeClr val="tx2"/>
                </a:solidFill>
              </a:defRPr>
            </a:lvl1pPr>
            <a:lvl2pPr>
              <a:spcBef>
                <a:spcPts val="600"/>
              </a:spcBef>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2"/>
          </p:nvPr>
        </p:nvSpPr>
        <p:spPr>
          <a:xfrm>
            <a:off x="8484556" y="1384299"/>
            <a:ext cx="3108960" cy="5486400"/>
          </a:xfrm>
        </p:spPr>
        <p:txBody>
          <a:bodyPr/>
          <a:lstStyle>
            <a:lvl1pPr>
              <a:buSzPct val="200000"/>
              <a:defRPr lang="en-US" dirty="0" smtClean="0">
                <a:solidFill>
                  <a:schemeClr val="tx2"/>
                </a:solidFill>
              </a:defRPr>
            </a:lvl1pPr>
            <a:lvl2pPr>
              <a:spcBef>
                <a:spcPts val="600"/>
              </a:spcBef>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D38A7929-2ADF-48CC-8193-BBB4A5BC7006}"/>
              </a:ext>
            </a:extLst>
          </p:cNvPr>
          <p:cNvSpPr>
            <a:spLocks noGrp="1"/>
          </p:cNvSpPr>
          <p:nvPr>
            <p:ph type="sldNum" sz="quarter" idx="13"/>
          </p:nvPr>
        </p:nvSpPr>
        <p:spPr>
          <a:xfrm>
            <a:off x="11499959" y="252843"/>
            <a:ext cx="685800" cy="274022"/>
          </a:xfrm>
        </p:spPr>
        <p:txBody>
          <a:bodyPr/>
          <a:lstStyle>
            <a:lvl1pPr>
              <a:defRPr>
                <a:solidFill>
                  <a:schemeClr val="accent5"/>
                </a:solidFill>
              </a:defRPr>
            </a:lvl1pPr>
          </a:lstStyle>
          <a:p>
            <a:fld id="{E31375A4-56A4-47D6-9801-1991572033F7}" type="slidenum">
              <a:rPr lang="en-US" smtClean="0"/>
              <a:pPr/>
              <a:t>‹#›</a:t>
            </a:fld>
            <a:endParaRPr lang="en-US" dirty="0"/>
          </a:p>
        </p:txBody>
      </p:sp>
      <p:pic>
        <p:nvPicPr>
          <p:cNvPr id="13" name="Picture 12">
            <a:hlinkClick r:id="rId3" action="ppaction://hlinkpres?slideindex=1&amp;slidetitle="/>
            <a:extLst>
              <a:ext uri="{FF2B5EF4-FFF2-40B4-BE49-F238E27FC236}">
                <a16:creationId xmlns:a16="http://schemas.microsoft.com/office/drawing/2014/main" id="{534AF89D-5496-4923-A543-ED64E80ADC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4" name="Picture 13">
            <a:hlinkClick r:id="rId5" action="ppaction://hlinkpres?slideindex=1&amp;slidetitle="/>
            <a:extLst>
              <a:ext uri="{FF2B5EF4-FFF2-40B4-BE49-F238E27FC236}">
                <a16:creationId xmlns:a16="http://schemas.microsoft.com/office/drawing/2014/main" id="{C59014B5-F8DF-4858-AC80-40572176E0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31288104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Sidebar2">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outdoor object&#10;&#10;Description automatically generated">
            <a:extLst>
              <a:ext uri="{FF2B5EF4-FFF2-40B4-BE49-F238E27FC236}">
                <a16:creationId xmlns:a16="http://schemas.microsoft.com/office/drawing/2014/main" id="{CBF172F5-B836-4982-B8F6-A2E464FC04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532" b="12963"/>
          <a:stretch/>
        </p:blipFill>
        <p:spPr>
          <a:xfrm>
            <a:off x="3048" y="0"/>
            <a:ext cx="9464195" cy="6847834"/>
          </a:xfrm>
          <a:prstGeom prst="rect">
            <a:avLst/>
          </a:prstGeom>
        </p:spPr>
      </p:pic>
      <p:sp>
        <p:nvSpPr>
          <p:cNvPr id="8" name="Rectangle 7"/>
          <p:cNvSpPr/>
          <p:nvPr userDrawn="1"/>
        </p:nvSpPr>
        <p:spPr bwMode="hidden">
          <a:xfrm>
            <a:off x="487680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39967" y="520811"/>
            <a:ext cx="4953000" cy="1828800"/>
          </a:xfrm>
        </p:spPr>
        <p:txBody>
          <a:bodyPr anchor="b"/>
          <a:lstStyle>
            <a:lvl1pPr>
              <a:defRPr lang="en-US" sz="4400" dirty="0"/>
            </a:lvl1pPr>
          </a:lstStyle>
          <a:p>
            <a:r>
              <a:rPr lang="en-US" dirty="0"/>
              <a:t>Click to edit Master title style</a:t>
            </a:r>
          </a:p>
        </p:txBody>
      </p:sp>
      <p:sp>
        <p:nvSpPr>
          <p:cNvPr id="4" name="Text Placeholder 3"/>
          <p:cNvSpPr>
            <a:spLocks noGrp="1"/>
          </p:cNvSpPr>
          <p:nvPr>
            <p:ph type="body" sz="half" idx="2"/>
          </p:nvPr>
        </p:nvSpPr>
        <p:spPr>
          <a:xfrm>
            <a:off x="5239966" y="2486771"/>
            <a:ext cx="4953000" cy="1554480"/>
          </a:xfrm>
        </p:spPr>
        <p:txBody>
          <a:bodyPr>
            <a:noAutofit/>
          </a:bodyPr>
          <a:lstStyle>
            <a:lvl1pPr marL="0" indent="0">
              <a:lnSpc>
                <a:spcPct val="90000"/>
              </a:lnSpc>
              <a:spcBef>
                <a:spcPts val="1200"/>
              </a:spcBef>
              <a:buNone/>
              <a:defRPr sz="1800" cap="all" baseline="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6" name="Content Placeholder 5"/>
          <p:cNvSpPr>
            <a:spLocks noGrp="1"/>
          </p:cNvSpPr>
          <p:nvPr>
            <p:ph sz="quarter" idx="13"/>
          </p:nvPr>
        </p:nvSpPr>
        <p:spPr>
          <a:xfrm>
            <a:off x="5239966" y="5019472"/>
            <a:ext cx="4953000" cy="1439693"/>
          </a:xfrm>
        </p:spPr>
        <p:txBody>
          <a:bodyPr anchor="b" anchorCtr="0">
            <a:noAutofit/>
          </a:bodyPr>
          <a:lstStyle>
            <a:lvl1pPr marL="0" indent="0" algn="l">
              <a:buFontTx/>
              <a:buNone/>
              <a:defRPr sz="2400">
                <a:solidFill>
                  <a:schemeClr val="bg1"/>
                </a:solidFill>
              </a:defRPr>
            </a:lvl1pPr>
            <a:lvl2pPr marL="274320" indent="0" algn="r">
              <a:buFontTx/>
              <a:buNone/>
              <a:defRPr/>
            </a:lvl2pPr>
            <a:lvl3pPr marL="548640" indent="0" algn="r">
              <a:buFontTx/>
              <a:buNone/>
              <a:defRPr/>
            </a:lvl3pPr>
            <a:lvl4pPr marL="822960" indent="0" algn="r">
              <a:buFontTx/>
              <a:buNone/>
              <a:defRPr/>
            </a:lvl4pPr>
            <a:lvl5pPr marL="1051560" indent="0" algn="r">
              <a:buFontTx/>
              <a:buNone/>
              <a:defRPr/>
            </a:lvl5pPr>
          </a:lstStyle>
          <a:p>
            <a:pPr lvl="0"/>
            <a:r>
              <a:rPr lang="en-US" dirty="0"/>
              <a:t>Edit Master text styles</a:t>
            </a:r>
          </a:p>
        </p:txBody>
      </p:sp>
      <p:pic>
        <p:nvPicPr>
          <p:cNvPr id="9" name="Picture 8">
            <a:hlinkClick r:id="rId3" action="ppaction://hlinkpres?slideindex=1&amp;slidetitle="/>
            <a:extLst>
              <a:ext uri="{FF2B5EF4-FFF2-40B4-BE49-F238E27FC236}">
                <a16:creationId xmlns:a16="http://schemas.microsoft.com/office/drawing/2014/main" id="{07CBAF9C-C7B6-41E5-A9C1-FB10D17AED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0" name="Picture 9">
            <a:hlinkClick r:id="rId5" action="ppaction://hlinkpres?slideindex=1&amp;slidetitle="/>
            <a:extLst>
              <a:ext uri="{FF2B5EF4-FFF2-40B4-BE49-F238E27FC236}">
                <a16:creationId xmlns:a16="http://schemas.microsoft.com/office/drawing/2014/main" id="{F35610DD-919D-4F77-8D9D-2D97D5FBD9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2670218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hristmasinJune">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outdoor object&#10;&#10;Description automatically generated">
            <a:extLst>
              <a:ext uri="{FF2B5EF4-FFF2-40B4-BE49-F238E27FC236}">
                <a16:creationId xmlns:a16="http://schemas.microsoft.com/office/drawing/2014/main" id="{5D729042-74EB-4542-A932-6D082B827F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532" b="12963"/>
          <a:stretch/>
        </p:blipFill>
        <p:spPr>
          <a:xfrm>
            <a:off x="3036383" y="0"/>
            <a:ext cx="9464195" cy="6847834"/>
          </a:xfrm>
          <a:prstGeom prst="rect">
            <a:avLst/>
          </a:prstGeom>
        </p:spPr>
      </p:pic>
      <p:sp>
        <p:nvSpPr>
          <p:cNvPr id="8" name="Rectangle 7"/>
          <p:cNvSpPr/>
          <p:nvPr userDrawn="1"/>
        </p:nvSpPr>
        <p:spPr bwMode="hidden">
          <a:xfrm>
            <a:off x="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3282" y="520811"/>
            <a:ext cx="4953000" cy="1828800"/>
          </a:xfrm>
        </p:spPr>
        <p:txBody>
          <a:bodyPr anchor="t" anchorCtr="0"/>
          <a:lstStyle>
            <a:lvl1pPr>
              <a:defRPr sz="4400">
                <a:solidFill>
                  <a:schemeClr val="bg1"/>
                </a:solidFill>
                <a:effectLst/>
              </a:defRPr>
            </a:lvl1pPr>
          </a:lstStyle>
          <a:p>
            <a:r>
              <a:rPr lang="en-US" dirty="0"/>
              <a:t>Click to edit Master title style</a:t>
            </a:r>
          </a:p>
        </p:txBody>
      </p:sp>
      <p:sp>
        <p:nvSpPr>
          <p:cNvPr id="4" name="Text Placeholder 3"/>
          <p:cNvSpPr>
            <a:spLocks noGrp="1"/>
          </p:cNvSpPr>
          <p:nvPr>
            <p:ph type="body" sz="half" idx="2"/>
          </p:nvPr>
        </p:nvSpPr>
        <p:spPr>
          <a:xfrm>
            <a:off x="453281" y="2486771"/>
            <a:ext cx="4953000" cy="304555"/>
          </a:xfrm>
        </p:spPr>
        <p:txBody>
          <a:bodyPr>
            <a:noAutofit/>
          </a:bodyPr>
          <a:lstStyle>
            <a:lvl1pPr marL="0" indent="0">
              <a:lnSpc>
                <a:spcPct val="90000"/>
              </a:lnSpc>
              <a:spcBef>
                <a:spcPts val="1200"/>
              </a:spcBef>
              <a:buNone/>
              <a:defRPr sz="2400" b="1" cap="all" baseline="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7" name="Picture 6">
            <a:hlinkClick r:id="rId3" action="ppaction://hlinkpres?slideindex=1&amp;slidetitle="/>
            <a:extLst>
              <a:ext uri="{FF2B5EF4-FFF2-40B4-BE49-F238E27FC236}">
                <a16:creationId xmlns:a16="http://schemas.microsoft.com/office/drawing/2014/main" id="{60C09A3F-7AB7-4296-BBF1-71D1FCBB05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9" name="Picture 8">
            <a:hlinkClick r:id="rId5" action="ppaction://hlinkpres?slideindex=1&amp;slidetitle="/>
            <a:extLst>
              <a:ext uri="{FF2B5EF4-FFF2-40B4-BE49-F238E27FC236}">
                <a16:creationId xmlns:a16="http://schemas.microsoft.com/office/drawing/2014/main" id="{B2874273-4FA1-4BE9-943E-EDF94E76A1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5" name="Text Placeholder 4">
            <a:extLst>
              <a:ext uri="{FF2B5EF4-FFF2-40B4-BE49-F238E27FC236}">
                <a16:creationId xmlns:a16="http://schemas.microsoft.com/office/drawing/2014/main" id="{1688C470-7C39-4840-8182-CB46BB9A3B93}"/>
              </a:ext>
            </a:extLst>
          </p:cNvPr>
          <p:cNvSpPr>
            <a:spLocks noGrp="1"/>
          </p:cNvSpPr>
          <p:nvPr>
            <p:ph type="body" sz="quarter" idx="13"/>
          </p:nvPr>
        </p:nvSpPr>
        <p:spPr>
          <a:xfrm>
            <a:off x="454025" y="5150733"/>
            <a:ext cx="5473700" cy="1499305"/>
          </a:xfrm>
        </p:spPr>
        <p:txBody>
          <a:bodyPr/>
          <a:lstStyle>
            <a:lvl1pPr marL="0" indent="0">
              <a:buNone/>
              <a:defRPr sz="2800">
                <a:solidFill>
                  <a:schemeClr val="bg1"/>
                </a:solidFill>
              </a:defRPr>
            </a:lvl1pPr>
            <a:lvl2pPr marL="274320" indent="0">
              <a:buNone/>
              <a:defRPr sz="2000"/>
            </a:lvl2pPr>
            <a:lvl3pPr marL="548640" indent="0">
              <a:buNone/>
              <a:defRPr sz="1800"/>
            </a:lvl3pPr>
            <a:lvl4pPr marL="822960" indent="0">
              <a:buNone/>
              <a:defRPr sz="1600"/>
            </a:lvl4pPr>
            <a:lvl5pPr marL="1051560" indent="0">
              <a:buNone/>
              <a:defRPr sz="1600"/>
            </a:lvl5pPr>
          </a:lstStyle>
          <a:p>
            <a:pPr lvl="0"/>
            <a:r>
              <a:rPr lang="en-US" dirty="0"/>
              <a:t>Edit Master text styles</a:t>
            </a:r>
          </a:p>
        </p:txBody>
      </p:sp>
      <p:sp>
        <p:nvSpPr>
          <p:cNvPr id="13" name="Slide Number Placeholder 5">
            <a:extLst>
              <a:ext uri="{FF2B5EF4-FFF2-40B4-BE49-F238E27FC236}">
                <a16:creationId xmlns:a16="http://schemas.microsoft.com/office/drawing/2014/main" id="{461BC8B9-978D-4F12-850F-36B0576887B9}"/>
              </a:ext>
            </a:extLst>
          </p:cNvPr>
          <p:cNvSpPr>
            <a:spLocks noGrp="1"/>
          </p:cNvSpPr>
          <p:nvPr>
            <p:ph type="sldNum" sz="quarter" idx="12"/>
          </p:nvPr>
        </p:nvSpPr>
        <p:spPr>
          <a:xfrm>
            <a:off x="11499959" y="252843"/>
            <a:ext cx="685800" cy="274022"/>
          </a:xfrm>
        </p:spPr>
        <p:txBody>
          <a:bodyPr/>
          <a:lstStyle>
            <a:lvl1pPr>
              <a:defRPr>
                <a:solidFill>
                  <a:schemeClr val="accent5"/>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76845047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dirty="0"/>
          </a:p>
        </p:txBody>
      </p:sp>
      <p:sp>
        <p:nvSpPr>
          <p:cNvPr id="10" name="Text Placeholder 7"/>
          <p:cNvSpPr>
            <a:spLocks noGrp="1"/>
          </p:cNvSpPr>
          <p:nvPr>
            <p:ph type="body" sz="quarter" idx="13"/>
          </p:nvPr>
        </p:nvSpPr>
        <p:spPr>
          <a:xfrm>
            <a:off x="729574" y="1676410"/>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6" name="Text Placeholder 10">
            <a:extLst>
              <a:ext uri="{FF2B5EF4-FFF2-40B4-BE49-F238E27FC236}">
                <a16:creationId xmlns:a16="http://schemas.microsoft.com/office/drawing/2014/main" id="{40A64600-822A-45AF-874F-C76BEB732C06}"/>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3238976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idebar">
    <p:spTree>
      <p:nvGrpSpPr>
        <p:cNvPr id="1" name=""/>
        <p:cNvGrpSpPr/>
        <p:nvPr/>
      </p:nvGrpSpPr>
      <p:grpSpPr>
        <a:xfrm>
          <a:off x="0" y="0"/>
          <a:ext cx="0" cy="0"/>
          <a:chOff x="0" y="0"/>
          <a:chExt cx="0" cy="0"/>
        </a:xfrm>
      </p:grpSpPr>
      <p:sp>
        <p:nvSpPr>
          <p:cNvPr id="2" name="Title 1"/>
          <p:cNvSpPr>
            <a:spLocks noGrp="1"/>
          </p:cNvSpPr>
          <p:nvPr>
            <p:ph type="title"/>
          </p:nvPr>
        </p:nvSpPr>
        <p:spPr>
          <a:xfrm>
            <a:off x="1295400" y="434597"/>
            <a:ext cx="9601200" cy="734244"/>
          </a:xfrm>
        </p:spPr>
        <p:txBody>
          <a:bodyPr/>
          <a:lstStyle>
            <a:lvl1pPr>
              <a:defRPr>
                <a:solidFill>
                  <a:schemeClr val="tx2"/>
                </a:solidFill>
                <a:effectLst/>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accent5"/>
                </a:solidFill>
              </a:defRPr>
            </a:lvl1pPr>
          </a:lstStyle>
          <a:p>
            <a:fld id="{E31375A4-56A4-47D6-9801-1991572033F7}" type="slidenum">
              <a:rPr lang="en-US" smtClean="0"/>
              <a:pPr/>
              <a:t>‹#›</a:t>
            </a:fld>
            <a:endParaRPr lang="en-US" dirty="0"/>
          </a:p>
        </p:txBody>
      </p:sp>
      <p:sp>
        <p:nvSpPr>
          <p:cNvPr id="8" name="Text Placeholder 7"/>
          <p:cNvSpPr>
            <a:spLocks noGrp="1"/>
          </p:cNvSpPr>
          <p:nvPr>
            <p:ph type="body" sz="quarter" idx="13"/>
          </p:nvPr>
        </p:nvSpPr>
        <p:spPr>
          <a:xfrm>
            <a:off x="1295400" y="1230613"/>
            <a:ext cx="9601200" cy="342968"/>
          </a:xfrm>
        </p:spPr>
        <p:txBody>
          <a:bodyPr>
            <a:noAutofit/>
          </a:bodyPr>
          <a:lstStyle>
            <a:lvl1pPr marL="0" indent="0">
              <a:buNone/>
              <a:defRPr sz="1800" b="0" cap="all" normalizeH="0" baseline="0">
                <a:solidFill>
                  <a:schemeClr val="accent2"/>
                </a:solidFill>
                <a:effectLst/>
              </a:defRPr>
            </a:lvl1pPr>
          </a:lstStyle>
          <a:p>
            <a:pPr lvl="0"/>
            <a:r>
              <a:rPr lang="en-US" dirty="0"/>
              <a:t>Edit Master text styles</a:t>
            </a:r>
          </a:p>
        </p:txBody>
      </p:sp>
      <p:sp>
        <p:nvSpPr>
          <p:cNvPr id="5" name="Content Placeholder 4">
            <a:extLst>
              <a:ext uri="{FF2B5EF4-FFF2-40B4-BE49-F238E27FC236}">
                <a16:creationId xmlns:a16="http://schemas.microsoft.com/office/drawing/2014/main" id="{F4552F54-B562-4436-B2A0-719B1D003B8C}"/>
              </a:ext>
            </a:extLst>
          </p:cNvPr>
          <p:cNvSpPr>
            <a:spLocks noGrp="1"/>
          </p:cNvSpPr>
          <p:nvPr>
            <p:ph sz="quarter" idx="15"/>
          </p:nvPr>
        </p:nvSpPr>
        <p:spPr>
          <a:xfrm>
            <a:off x="1295400" y="1797050"/>
            <a:ext cx="9601200" cy="4683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hlinkClick r:id="rId2" action="ppaction://hlinkpres?slideindex=1&amp;slidetitle="/>
            <a:extLst>
              <a:ext uri="{FF2B5EF4-FFF2-40B4-BE49-F238E27FC236}">
                <a16:creationId xmlns:a16="http://schemas.microsoft.com/office/drawing/2014/main" id="{18A140A0-BBC7-47CA-B040-45FC54537D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0" name="Picture 9">
            <a:hlinkClick r:id="rId4" action="ppaction://hlinkpres?slideindex=1&amp;slidetitle="/>
            <a:extLst>
              <a:ext uri="{FF2B5EF4-FFF2-40B4-BE49-F238E27FC236}">
                <a16:creationId xmlns:a16="http://schemas.microsoft.com/office/drawing/2014/main" id="{E3440F4E-9DF5-4ECD-818E-526A3E756C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21" name="Text Placeholder 10">
            <a:extLst>
              <a:ext uri="{FF2B5EF4-FFF2-40B4-BE49-F238E27FC236}">
                <a16:creationId xmlns:a16="http://schemas.microsoft.com/office/drawing/2014/main" id="{C40949D8-80F5-454B-954B-8307569A3432}"/>
              </a:ext>
            </a:extLst>
          </p:cNvPr>
          <p:cNvSpPr>
            <a:spLocks noGrp="1"/>
          </p:cNvSpPr>
          <p:nvPr>
            <p:ph type="body" sz="quarter" idx="14"/>
          </p:nvPr>
        </p:nvSpPr>
        <p:spPr>
          <a:xfrm>
            <a:off x="6851098" y="5782750"/>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grpSp>
        <p:nvGrpSpPr>
          <p:cNvPr id="24" name="Group 23">
            <a:extLst>
              <a:ext uri="{FF2B5EF4-FFF2-40B4-BE49-F238E27FC236}">
                <a16:creationId xmlns:a16="http://schemas.microsoft.com/office/drawing/2014/main" id="{5D0D27BB-972E-4EA0-893A-CED8028EB173}"/>
              </a:ext>
            </a:extLst>
          </p:cNvPr>
          <p:cNvGrpSpPr/>
          <p:nvPr userDrawn="1"/>
        </p:nvGrpSpPr>
        <p:grpSpPr>
          <a:xfrm>
            <a:off x="219985" y="0"/>
            <a:ext cx="869343" cy="6856286"/>
            <a:chOff x="219985" y="0"/>
            <a:chExt cx="869343" cy="6856286"/>
          </a:xfrm>
        </p:grpSpPr>
        <p:sp>
          <p:nvSpPr>
            <p:cNvPr id="25" name="Rectangle 24">
              <a:extLst>
                <a:ext uri="{FF2B5EF4-FFF2-40B4-BE49-F238E27FC236}">
                  <a16:creationId xmlns:a16="http://schemas.microsoft.com/office/drawing/2014/main" id="{CAC8A705-ED5C-49CB-88B2-DCEF74D140F0}"/>
                </a:ext>
              </a:extLst>
            </p:cNvPr>
            <p:cNvSpPr/>
            <p:nvPr userDrawn="1"/>
          </p:nvSpPr>
          <p:spPr bwMode="hidden">
            <a:xfrm flipH="1">
              <a:off x="219985" y="0"/>
              <a:ext cx="869343"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6D3C4434-34BB-4995-93DC-6EDD32E81F4A}"/>
                </a:ext>
              </a:extLst>
            </p:cNvPr>
            <p:cNvGrpSpPr/>
            <p:nvPr userDrawn="1"/>
          </p:nvGrpSpPr>
          <p:grpSpPr>
            <a:xfrm>
              <a:off x="435067" y="152803"/>
              <a:ext cx="416884" cy="4098164"/>
              <a:chOff x="435067" y="152803"/>
              <a:chExt cx="416884" cy="4098164"/>
            </a:xfrm>
          </p:grpSpPr>
          <p:sp>
            <p:nvSpPr>
              <p:cNvPr id="27" name="Oval 26">
                <a:extLst>
                  <a:ext uri="{FF2B5EF4-FFF2-40B4-BE49-F238E27FC236}">
                    <a16:creationId xmlns:a16="http://schemas.microsoft.com/office/drawing/2014/main" id="{505085DD-B1EF-463E-B626-FF1B18E3AE4A}"/>
                  </a:ext>
                </a:extLst>
              </p:cNvPr>
              <p:cNvSpPr/>
              <p:nvPr userDrawn="1"/>
            </p:nvSpPr>
            <p:spPr>
              <a:xfrm>
                <a:off x="456478" y="2280501"/>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272CD29-9304-4FBE-8D8A-EE5A032CC2C6}"/>
                  </a:ext>
                </a:extLst>
              </p:cNvPr>
              <p:cNvSpPr/>
              <p:nvPr userDrawn="1"/>
            </p:nvSpPr>
            <p:spPr>
              <a:xfrm>
                <a:off x="456057" y="2811794"/>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75ADCE47-40AB-4EAE-886C-11BC80AF3713}"/>
                  </a:ext>
                </a:extLst>
              </p:cNvPr>
              <p:cNvSpPr/>
              <p:nvPr userDrawn="1"/>
            </p:nvSpPr>
            <p:spPr>
              <a:xfrm>
                <a:off x="456057" y="3343929"/>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0" name="Hexagon 29">
                <a:extLst>
                  <a:ext uri="{FF2B5EF4-FFF2-40B4-BE49-F238E27FC236}">
                    <a16:creationId xmlns:a16="http://schemas.microsoft.com/office/drawing/2014/main" id="{39FF58AD-8025-43E0-882A-146659ACF849}"/>
                  </a:ext>
                </a:extLst>
              </p:cNvPr>
              <p:cNvSpPr/>
              <p:nvPr userDrawn="1"/>
            </p:nvSpPr>
            <p:spPr>
              <a:xfrm>
                <a:off x="435067" y="3876063"/>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ACE0F55-85BE-48B5-A29C-0E9D18ED2D58}"/>
                  </a:ext>
                </a:extLst>
              </p:cNvPr>
              <p:cNvSpPr/>
              <p:nvPr userDrawn="1"/>
            </p:nvSpPr>
            <p:spPr>
              <a:xfrm>
                <a:off x="456478" y="152803"/>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E63D325-FB4F-4438-AB61-57D6F8FF0C96}"/>
                  </a:ext>
                </a:extLst>
              </p:cNvPr>
              <p:cNvSpPr/>
              <p:nvPr userDrawn="1"/>
            </p:nvSpPr>
            <p:spPr>
              <a:xfrm>
                <a:off x="456057" y="684096"/>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2402EF2A-CBD3-49D7-B84C-2B3666D1A84F}"/>
                  </a:ext>
                </a:extLst>
              </p:cNvPr>
              <p:cNvSpPr/>
              <p:nvPr userDrawn="1"/>
            </p:nvSpPr>
            <p:spPr>
              <a:xfrm>
                <a:off x="456057" y="1216231"/>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983A4BBA-0ACB-450B-B291-CCC58A02A050}"/>
                  </a:ext>
                </a:extLst>
              </p:cNvPr>
              <p:cNvSpPr/>
              <p:nvPr userDrawn="1"/>
            </p:nvSpPr>
            <p:spPr>
              <a:xfrm>
                <a:off x="435067" y="1748366"/>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66981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hyperlink" Target="lunch%20and%20giveaway.pptx"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hyperlink" Target="break%20and%20giveaway.pptx"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image" Target="../media/image1.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hyperlink" Target="break%20and%20giveaway.pptx" TargetMode="Externa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hyperlink" Target="lunch%20and%20giveaway.pptx"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image" Target="../media/image1.png"/><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hyperlink" Target="break%20and%20giveaway.pptx" TargetMode="Externa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hyperlink" Target="lunch%20and%20giveaway.pptx"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image" Target="../media/image1.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hyperlink" Target="break%20and%20giveaway.pptx" TargetMode="Externa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4.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hyperlink" Target="lunch%20and%20giveaway.pptx"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AC4CC-5BFC-4FA0-A2A9-A4556BB7850F}"/>
              </a:ext>
            </a:extLst>
          </p:cNvPr>
          <p:cNvSpPr/>
          <p:nvPr userDrawn="1"/>
        </p:nvSpPr>
        <p:spPr>
          <a:xfrm>
            <a:off x="0" y="-1"/>
            <a:ext cx="12188952" cy="20665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9574" y="697519"/>
            <a:ext cx="10167026" cy="911962"/>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729574" y="2149474"/>
            <a:ext cx="10167026" cy="402272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up 23">
            <a:extLst>
              <a:ext uri="{FF2B5EF4-FFF2-40B4-BE49-F238E27FC236}">
                <a16:creationId xmlns:a16="http://schemas.microsoft.com/office/drawing/2014/main" id="{86BF8405-DB6C-4337-9B32-22450A81945A}"/>
              </a:ext>
            </a:extLst>
          </p:cNvPr>
          <p:cNvGrpSpPr/>
          <p:nvPr userDrawn="1"/>
        </p:nvGrpSpPr>
        <p:grpSpPr>
          <a:xfrm>
            <a:off x="7840722" y="226237"/>
            <a:ext cx="3691468" cy="374904"/>
            <a:chOff x="6627606" y="226237"/>
            <a:chExt cx="3691468" cy="374904"/>
          </a:xfrm>
        </p:grpSpPr>
        <p:sp>
          <p:nvSpPr>
            <p:cNvPr id="5" name="Oval 4">
              <a:extLst>
                <a:ext uri="{FF2B5EF4-FFF2-40B4-BE49-F238E27FC236}">
                  <a16:creationId xmlns:a16="http://schemas.microsoft.com/office/drawing/2014/main" id="{C7139506-E561-478D-BBBE-E75394A4299C}"/>
                </a:ext>
              </a:extLst>
            </p:cNvPr>
            <p:cNvSpPr/>
            <p:nvPr userDrawn="1"/>
          </p:nvSpPr>
          <p:spPr>
            <a:xfrm>
              <a:off x="851921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D5D087B-0E2D-4CBA-B6D3-3155B81B5A27}"/>
                </a:ext>
              </a:extLst>
            </p:cNvPr>
            <p:cNvSpPr/>
            <p:nvPr userDrawn="1"/>
          </p:nvSpPr>
          <p:spPr>
            <a:xfrm>
              <a:off x="898503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88759C78-D873-4BB3-AFDE-C4B8A3597B1A}"/>
                </a:ext>
              </a:extLst>
            </p:cNvPr>
            <p:cNvSpPr/>
            <p:nvPr userDrawn="1"/>
          </p:nvSpPr>
          <p:spPr>
            <a:xfrm>
              <a:off x="946926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02D08D03-DD4E-406C-B6EC-02C64258C08B}"/>
                </a:ext>
              </a:extLst>
            </p:cNvPr>
            <p:cNvSpPr/>
            <p:nvPr userDrawn="1"/>
          </p:nvSpPr>
          <p:spPr>
            <a:xfrm>
              <a:off x="990219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311403-C098-4E20-B623-B1146DE9B53A}"/>
                </a:ext>
              </a:extLst>
            </p:cNvPr>
            <p:cNvSpPr/>
            <p:nvPr userDrawn="1"/>
          </p:nvSpPr>
          <p:spPr>
            <a:xfrm>
              <a:off x="662760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3D97FBA-E283-490E-A933-A96FA3D35825}"/>
                </a:ext>
              </a:extLst>
            </p:cNvPr>
            <p:cNvSpPr/>
            <p:nvPr userDrawn="1"/>
          </p:nvSpPr>
          <p:spPr>
            <a:xfrm>
              <a:off x="709342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E880F8F2-A337-4696-A870-0FB207D79CA4}"/>
                </a:ext>
              </a:extLst>
            </p:cNvPr>
            <p:cNvSpPr/>
            <p:nvPr userDrawn="1"/>
          </p:nvSpPr>
          <p:spPr>
            <a:xfrm>
              <a:off x="757765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D836B822-F87B-4DE0-9869-6847A6FC7700}"/>
                </a:ext>
              </a:extLst>
            </p:cNvPr>
            <p:cNvSpPr/>
            <p:nvPr userDrawn="1"/>
          </p:nvSpPr>
          <p:spPr>
            <a:xfrm>
              <a:off x="801058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6" name="Slide Number Placeholder 5"/>
          <p:cNvSpPr>
            <a:spLocks noGrp="1"/>
          </p:cNvSpPr>
          <p:nvPr>
            <p:ph type="sldNum" sz="quarter" idx="4"/>
          </p:nvPr>
        </p:nvSpPr>
        <p:spPr>
          <a:xfrm>
            <a:off x="11499959" y="252843"/>
            <a:ext cx="685800" cy="274022"/>
          </a:xfrm>
          <a:prstGeom prst="rect">
            <a:avLst/>
          </a:prstGeom>
        </p:spPr>
        <p:txBody>
          <a:bodyPr vert="horz" lIns="91440" tIns="45720" rIns="91440" bIns="45720" rtlCol="0" anchor="ctr"/>
          <a:lstStyle>
            <a:lvl1pPr algn="r">
              <a:defRPr sz="2400">
                <a:solidFill>
                  <a:schemeClr val="bg1"/>
                </a:solidFill>
              </a:defRPr>
            </a:lvl1pPr>
          </a:lstStyle>
          <a:p>
            <a:fld id="{E31375A4-56A4-47D6-9801-1991572033F7}" type="slidenum">
              <a:rPr lang="en-US" smtClean="0"/>
              <a:pPr/>
              <a:t>‹#›</a:t>
            </a:fld>
            <a:endParaRPr lang="en-US" dirty="0"/>
          </a:p>
        </p:txBody>
      </p:sp>
      <p:pic>
        <p:nvPicPr>
          <p:cNvPr id="15" name="Picture 14">
            <a:hlinkClick r:id="rId27" action="ppaction://hlinkpres?slideindex=1&amp;slidetitle="/>
            <a:extLst>
              <a:ext uri="{FF2B5EF4-FFF2-40B4-BE49-F238E27FC236}">
                <a16:creationId xmlns:a16="http://schemas.microsoft.com/office/drawing/2014/main" id="{DC750DA5-B137-4590-87FE-5F5C8432013E}"/>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6" name="Picture 15">
            <a:hlinkClick r:id="rId29" action="ppaction://hlinkpres?slideindex=1&amp;slidetitle="/>
            <a:extLst>
              <a:ext uri="{FF2B5EF4-FFF2-40B4-BE49-F238E27FC236}">
                <a16:creationId xmlns:a16="http://schemas.microsoft.com/office/drawing/2014/main" id="{A235914B-C3F7-4EF3-BDB1-89E3553032C4}"/>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19432598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9" r:id="rId3"/>
    <p:sldLayoutId id="2147483652" r:id="rId4"/>
    <p:sldLayoutId id="2147483660" r:id="rId5"/>
    <p:sldLayoutId id="2147483740" r:id="rId6"/>
    <p:sldLayoutId id="2147483787" r:id="rId7"/>
    <p:sldLayoutId id="2147483654" r:id="rId8"/>
    <p:sldLayoutId id="2147483657" r:id="rId9"/>
    <p:sldLayoutId id="2147483784" r:id="rId10"/>
    <p:sldLayoutId id="2147483868" r:id="rId11"/>
    <p:sldLayoutId id="2147483656" r:id="rId12"/>
    <p:sldLayoutId id="2147483791" r:id="rId13"/>
    <p:sldLayoutId id="2147483752" r:id="rId14"/>
    <p:sldLayoutId id="2147483655" r:id="rId15"/>
    <p:sldLayoutId id="2147483862" r:id="rId16"/>
    <p:sldLayoutId id="2147483857" r:id="rId17"/>
    <p:sldLayoutId id="2147483658" r:id="rId18"/>
    <p:sldLayoutId id="2147483859" r:id="rId19"/>
    <p:sldLayoutId id="2147483797" r:id="rId20"/>
    <p:sldLayoutId id="2147483861" r:id="rId21"/>
    <p:sldLayoutId id="2147483739" r:id="rId22"/>
    <p:sldLayoutId id="2147483860" r:id="rId23"/>
    <p:sldLayoutId id="2147483863" r:id="rId24"/>
    <p:sldLayoutId id="2147483867" r:id="rId25"/>
  </p:sldLayoutIdLst>
  <p:hf hdr="0" ftr="0" dt="0"/>
  <p:txStyles>
    <p:titleStyle>
      <a:lvl1pPr algn="l" defTabSz="914400" rtl="0" eaLnBrk="1" latinLnBrk="0" hangingPunct="1">
        <a:lnSpc>
          <a:spcPct val="90000"/>
        </a:lnSpc>
        <a:spcBef>
          <a:spcPct val="0"/>
        </a:spcBef>
        <a:buNone/>
        <a:defRPr lang="en-US" sz="3200" kern="1200" baseline="0" dirty="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5"/>
        </a:buClr>
        <a:buSzPct val="10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800"/>
        </a:spcBef>
        <a:buSzPct val="90000"/>
        <a:buFont typeface="Arial" pitchFamily="34" charset="0"/>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800"/>
        </a:spcBef>
        <a:buSzPct val="90000"/>
        <a:buFont typeface="Arial" pitchFamily="34" charset="0"/>
        <a:buChar char="▪"/>
        <a:defRPr sz="1400" kern="1200">
          <a:solidFill>
            <a:schemeClr val="tx1"/>
          </a:solidFill>
          <a:latin typeface="+mn-lt"/>
          <a:ea typeface="+mn-ea"/>
          <a:cs typeface="+mn-cs"/>
        </a:defRPr>
      </a:lvl4pPr>
      <a:lvl5pPr marL="12344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5pPr>
      <a:lvl6pPr marL="14630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6pPr>
      <a:lvl7pPr marL="16916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7pPr>
      <a:lvl8pPr marL="19202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54" userDrawn="1">
          <p15:clr>
            <a:srgbClr val="F26B43"/>
          </p15:clr>
        </p15:guide>
        <p15:guide id="2" pos="4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AC4CC-5BFC-4FA0-A2A9-A4556BB7850F}"/>
              </a:ext>
            </a:extLst>
          </p:cNvPr>
          <p:cNvSpPr/>
          <p:nvPr userDrawn="1"/>
        </p:nvSpPr>
        <p:spPr>
          <a:xfrm>
            <a:off x="0" y="-1"/>
            <a:ext cx="12188952" cy="20665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29574" y="697519"/>
            <a:ext cx="10167026" cy="911962"/>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729574" y="2149474"/>
            <a:ext cx="10167026" cy="402272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up 23">
            <a:extLst>
              <a:ext uri="{FF2B5EF4-FFF2-40B4-BE49-F238E27FC236}">
                <a16:creationId xmlns:a16="http://schemas.microsoft.com/office/drawing/2014/main" id="{86BF8405-DB6C-4337-9B32-22450A81945A}"/>
              </a:ext>
            </a:extLst>
          </p:cNvPr>
          <p:cNvGrpSpPr/>
          <p:nvPr userDrawn="1"/>
        </p:nvGrpSpPr>
        <p:grpSpPr>
          <a:xfrm>
            <a:off x="7840722" y="226237"/>
            <a:ext cx="3691468" cy="374904"/>
            <a:chOff x="6627606" y="226237"/>
            <a:chExt cx="3691468" cy="374904"/>
          </a:xfrm>
        </p:grpSpPr>
        <p:sp>
          <p:nvSpPr>
            <p:cNvPr id="5" name="Oval 4">
              <a:extLst>
                <a:ext uri="{FF2B5EF4-FFF2-40B4-BE49-F238E27FC236}">
                  <a16:creationId xmlns:a16="http://schemas.microsoft.com/office/drawing/2014/main" id="{C7139506-E561-478D-BBBE-E75394A4299C}"/>
                </a:ext>
              </a:extLst>
            </p:cNvPr>
            <p:cNvSpPr/>
            <p:nvPr userDrawn="1"/>
          </p:nvSpPr>
          <p:spPr>
            <a:xfrm>
              <a:off x="851921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D5D087B-0E2D-4CBA-B6D3-3155B81B5A27}"/>
                </a:ext>
              </a:extLst>
            </p:cNvPr>
            <p:cNvSpPr/>
            <p:nvPr userDrawn="1"/>
          </p:nvSpPr>
          <p:spPr>
            <a:xfrm>
              <a:off x="898503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88759C78-D873-4BB3-AFDE-C4B8A3597B1A}"/>
                </a:ext>
              </a:extLst>
            </p:cNvPr>
            <p:cNvSpPr/>
            <p:nvPr userDrawn="1"/>
          </p:nvSpPr>
          <p:spPr>
            <a:xfrm>
              <a:off x="946926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02D08D03-DD4E-406C-B6EC-02C64258C08B}"/>
                </a:ext>
              </a:extLst>
            </p:cNvPr>
            <p:cNvSpPr/>
            <p:nvPr userDrawn="1"/>
          </p:nvSpPr>
          <p:spPr>
            <a:xfrm>
              <a:off x="990219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311403-C098-4E20-B623-B1146DE9B53A}"/>
                </a:ext>
              </a:extLst>
            </p:cNvPr>
            <p:cNvSpPr/>
            <p:nvPr userDrawn="1"/>
          </p:nvSpPr>
          <p:spPr>
            <a:xfrm>
              <a:off x="662760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3D97FBA-E283-490E-A933-A96FA3D35825}"/>
                </a:ext>
              </a:extLst>
            </p:cNvPr>
            <p:cNvSpPr/>
            <p:nvPr userDrawn="1"/>
          </p:nvSpPr>
          <p:spPr>
            <a:xfrm>
              <a:off x="709342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E880F8F2-A337-4696-A870-0FB207D79CA4}"/>
                </a:ext>
              </a:extLst>
            </p:cNvPr>
            <p:cNvSpPr/>
            <p:nvPr userDrawn="1"/>
          </p:nvSpPr>
          <p:spPr>
            <a:xfrm>
              <a:off x="757765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D836B822-F87B-4DE0-9869-6847A6FC7700}"/>
                </a:ext>
              </a:extLst>
            </p:cNvPr>
            <p:cNvSpPr/>
            <p:nvPr userDrawn="1"/>
          </p:nvSpPr>
          <p:spPr>
            <a:xfrm>
              <a:off x="801058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6" name="Slide Number Placeholder 5"/>
          <p:cNvSpPr>
            <a:spLocks noGrp="1"/>
          </p:cNvSpPr>
          <p:nvPr>
            <p:ph type="sldNum" sz="quarter" idx="4"/>
          </p:nvPr>
        </p:nvSpPr>
        <p:spPr>
          <a:xfrm>
            <a:off x="11499959" y="252843"/>
            <a:ext cx="685800" cy="274022"/>
          </a:xfrm>
          <a:prstGeom prst="rect">
            <a:avLst/>
          </a:prstGeom>
        </p:spPr>
        <p:txBody>
          <a:bodyPr vert="horz" lIns="91440" tIns="45720" rIns="91440" bIns="45720" rtlCol="0" anchor="ctr"/>
          <a:lstStyle>
            <a:lvl1pPr algn="r">
              <a:defRPr sz="2400">
                <a:solidFill>
                  <a:schemeClr val="bg1"/>
                </a:solidFill>
              </a:defRPr>
            </a:lvl1pPr>
          </a:lstStyle>
          <a:p>
            <a:fld id="{E31375A4-56A4-47D6-9801-1991572033F7}" type="slidenum">
              <a:rPr lang="en-US" smtClean="0"/>
              <a:pPr/>
              <a:t>‹#›</a:t>
            </a:fld>
            <a:endParaRPr lang="en-US" dirty="0"/>
          </a:p>
        </p:txBody>
      </p:sp>
      <p:pic>
        <p:nvPicPr>
          <p:cNvPr id="16" name="Picture 15" descr="A close up of a logo&#10;&#10;Description automatically generated">
            <a:hlinkClick r:id="rId20" action="ppaction://hlinkpres?slideindex=1&amp;slidetitle="/>
            <a:extLst>
              <a:ext uri="{FF2B5EF4-FFF2-40B4-BE49-F238E27FC236}">
                <a16:creationId xmlns:a16="http://schemas.microsoft.com/office/drawing/2014/main" id="{D36581D8-3F65-4614-BD13-310E71370DAE}"/>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300043" y="222550"/>
            <a:ext cx="381397" cy="374063"/>
          </a:xfrm>
          <a:prstGeom prst="rect">
            <a:avLst/>
          </a:prstGeom>
        </p:spPr>
      </p:pic>
      <p:pic>
        <p:nvPicPr>
          <p:cNvPr id="17" name="Picture 16" descr="A close up of a logo&#10;&#10;Description automatically generated">
            <a:hlinkClick r:id="rId22" action="ppaction://hlinkpres?slideindex=1&amp;slidetitle="/>
            <a:extLst>
              <a:ext uri="{FF2B5EF4-FFF2-40B4-BE49-F238E27FC236}">
                <a16:creationId xmlns:a16="http://schemas.microsoft.com/office/drawing/2014/main" id="{299FF3B0-0CBF-451F-A662-1BFFE18CAC5F}"/>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193066" y="228917"/>
            <a:ext cx="381397" cy="374063"/>
          </a:xfrm>
          <a:prstGeom prst="rect">
            <a:avLst/>
          </a:prstGeom>
        </p:spPr>
      </p:pic>
      <p:pic>
        <p:nvPicPr>
          <p:cNvPr id="25" name="Picture 24">
            <a:hlinkClick r:id="rId20" action="ppaction://hlinkpres?slideindex=1&amp;slidetitle="/>
            <a:extLst>
              <a:ext uri="{FF2B5EF4-FFF2-40B4-BE49-F238E27FC236}">
                <a16:creationId xmlns:a16="http://schemas.microsoft.com/office/drawing/2014/main" id="{8425BE0B-E07D-4C75-AE5C-DBB25EA145DD}"/>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26" name="Picture 25">
            <a:hlinkClick r:id="rId22" action="ppaction://hlinkpres?slideindex=1&amp;slidetitle="/>
            <a:extLst>
              <a:ext uri="{FF2B5EF4-FFF2-40B4-BE49-F238E27FC236}">
                <a16:creationId xmlns:a16="http://schemas.microsoft.com/office/drawing/2014/main" id="{17FE1E21-3CE5-4995-B2B6-81DAF574F7D4}"/>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3452450786"/>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64" r:id="rId9"/>
    <p:sldLayoutId id="2147483807" r:id="rId10"/>
    <p:sldLayoutId id="2147483808" r:id="rId11"/>
    <p:sldLayoutId id="2147483809" r:id="rId12"/>
    <p:sldLayoutId id="2147483810" r:id="rId13"/>
    <p:sldLayoutId id="2147483811" r:id="rId14"/>
    <p:sldLayoutId id="2147483812" r:id="rId15"/>
    <p:sldLayoutId id="2147483813" r:id="rId16"/>
    <p:sldLayoutId id="2147483815" r:id="rId17"/>
    <p:sldLayoutId id="2147483816" r:id="rId18"/>
  </p:sldLayoutIdLst>
  <p:hf hdr="0" ftr="0" dt="0"/>
  <p:txStyles>
    <p:titleStyle>
      <a:lvl1pPr algn="l" defTabSz="914400" rtl="0" eaLnBrk="1" latinLnBrk="0" hangingPunct="1">
        <a:lnSpc>
          <a:spcPct val="90000"/>
        </a:lnSpc>
        <a:spcBef>
          <a:spcPct val="0"/>
        </a:spcBef>
        <a:buNone/>
        <a:defRPr lang="en-US" sz="3200" kern="1200" baseline="0" dirty="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5"/>
        </a:buClr>
        <a:buSzPct val="100000"/>
        <a:buFont typeface="Arial" panose="020B0604020202020204" pitchFamily="34" charset="0"/>
        <a:buChar char="■"/>
        <a:defRPr sz="2000" kern="1200">
          <a:solidFill>
            <a:schemeClr val="tx2"/>
          </a:solidFill>
          <a:latin typeface="+mn-lt"/>
          <a:ea typeface="+mn-ea"/>
          <a:cs typeface="+mn-cs"/>
        </a:defRPr>
      </a:lvl1pPr>
      <a:lvl2pPr marL="502920" indent="-228600" algn="l" defTabSz="914400" rtl="0" eaLnBrk="1" latinLnBrk="0" hangingPunct="1">
        <a:lnSpc>
          <a:spcPct val="90000"/>
        </a:lnSpc>
        <a:spcBef>
          <a:spcPts val="1200"/>
        </a:spcBef>
        <a:buClr>
          <a:schemeClr val="accent4"/>
        </a:buClr>
        <a:buSzPct val="90000"/>
        <a:buFont typeface="Arial" panose="020B0604020202020204" pitchFamily="34" charset="0"/>
        <a:buChar char="■"/>
        <a:defRPr sz="1800" kern="1200">
          <a:solidFill>
            <a:schemeClr val="tx2"/>
          </a:solidFill>
          <a:latin typeface="+mn-lt"/>
          <a:ea typeface="+mn-ea"/>
          <a:cs typeface="+mn-cs"/>
        </a:defRPr>
      </a:lvl2pPr>
      <a:lvl3pPr marL="731520" indent="-182880" algn="l" defTabSz="914400" rtl="0" eaLnBrk="1" latinLnBrk="0" hangingPunct="1">
        <a:lnSpc>
          <a:spcPct val="90000"/>
        </a:lnSpc>
        <a:spcBef>
          <a:spcPts val="800"/>
        </a:spcBef>
        <a:buSzPct val="90000"/>
        <a:buFont typeface="Arial" pitchFamily="34" charset="0"/>
        <a:buChar char="▪"/>
        <a:defRPr sz="1600" kern="1200">
          <a:solidFill>
            <a:schemeClr val="tx2"/>
          </a:solidFill>
          <a:latin typeface="+mn-lt"/>
          <a:ea typeface="+mn-ea"/>
          <a:cs typeface="+mn-cs"/>
        </a:defRPr>
      </a:lvl3pPr>
      <a:lvl4pPr marL="1005840" indent="-182880" algn="l" defTabSz="914400" rtl="0" eaLnBrk="1" latinLnBrk="0" hangingPunct="1">
        <a:lnSpc>
          <a:spcPct val="90000"/>
        </a:lnSpc>
        <a:spcBef>
          <a:spcPts val="800"/>
        </a:spcBef>
        <a:buSzPct val="90000"/>
        <a:buFont typeface="Arial" pitchFamily="34" charset="0"/>
        <a:buChar char="▪"/>
        <a:defRPr sz="1400" kern="1200">
          <a:solidFill>
            <a:schemeClr val="tx2"/>
          </a:solidFill>
          <a:latin typeface="+mn-lt"/>
          <a:ea typeface="+mn-ea"/>
          <a:cs typeface="+mn-cs"/>
        </a:defRPr>
      </a:lvl4pPr>
      <a:lvl5pPr marL="1234440" indent="-182880" algn="l" defTabSz="914400" rtl="0" eaLnBrk="1" latinLnBrk="0" hangingPunct="1">
        <a:lnSpc>
          <a:spcPct val="90000"/>
        </a:lnSpc>
        <a:spcBef>
          <a:spcPts val="600"/>
        </a:spcBef>
        <a:buSzPct val="90000"/>
        <a:buFont typeface="Arial" pitchFamily="34" charset="0"/>
        <a:buChar char="▪"/>
        <a:defRPr sz="1400" kern="1200">
          <a:solidFill>
            <a:schemeClr val="tx2"/>
          </a:solidFill>
          <a:latin typeface="+mn-lt"/>
          <a:ea typeface="+mn-ea"/>
          <a:cs typeface="+mn-cs"/>
        </a:defRPr>
      </a:lvl5pPr>
      <a:lvl6pPr marL="14630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6pPr>
      <a:lvl7pPr marL="16916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7pPr>
      <a:lvl8pPr marL="19202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54">
          <p15:clr>
            <a:srgbClr val="F26B43"/>
          </p15:clr>
        </p15:guide>
        <p15:guide id="2" pos="4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AC4CC-5BFC-4FA0-A2A9-A4556BB7850F}"/>
              </a:ext>
            </a:extLst>
          </p:cNvPr>
          <p:cNvSpPr/>
          <p:nvPr userDrawn="1"/>
        </p:nvSpPr>
        <p:spPr>
          <a:xfrm>
            <a:off x="0" y="-1"/>
            <a:ext cx="12188952" cy="20665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29574" y="697519"/>
            <a:ext cx="10167026" cy="911962"/>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729574" y="2149474"/>
            <a:ext cx="10167026" cy="402272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up 23">
            <a:extLst>
              <a:ext uri="{FF2B5EF4-FFF2-40B4-BE49-F238E27FC236}">
                <a16:creationId xmlns:a16="http://schemas.microsoft.com/office/drawing/2014/main" id="{86BF8405-DB6C-4337-9B32-22450A81945A}"/>
              </a:ext>
            </a:extLst>
          </p:cNvPr>
          <p:cNvGrpSpPr/>
          <p:nvPr userDrawn="1"/>
        </p:nvGrpSpPr>
        <p:grpSpPr>
          <a:xfrm>
            <a:off x="7840722" y="226237"/>
            <a:ext cx="3691468" cy="374904"/>
            <a:chOff x="6627606" y="226237"/>
            <a:chExt cx="3691468" cy="374904"/>
          </a:xfrm>
        </p:grpSpPr>
        <p:sp>
          <p:nvSpPr>
            <p:cNvPr id="5" name="Oval 4">
              <a:extLst>
                <a:ext uri="{FF2B5EF4-FFF2-40B4-BE49-F238E27FC236}">
                  <a16:creationId xmlns:a16="http://schemas.microsoft.com/office/drawing/2014/main" id="{C7139506-E561-478D-BBBE-E75394A4299C}"/>
                </a:ext>
              </a:extLst>
            </p:cNvPr>
            <p:cNvSpPr/>
            <p:nvPr userDrawn="1"/>
          </p:nvSpPr>
          <p:spPr>
            <a:xfrm>
              <a:off x="851921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D5D087B-0E2D-4CBA-B6D3-3155B81B5A27}"/>
                </a:ext>
              </a:extLst>
            </p:cNvPr>
            <p:cNvSpPr/>
            <p:nvPr userDrawn="1"/>
          </p:nvSpPr>
          <p:spPr>
            <a:xfrm>
              <a:off x="898503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88759C78-D873-4BB3-AFDE-C4B8A3597B1A}"/>
                </a:ext>
              </a:extLst>
            </p:cNvPr>
            <p:cNvSpPr/>
            <p:nvPr userDrawn="1"/>
          </p:nvSpPr>
          <p:spPr>
            <a:xfrm>
              <a:off x="946926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02D08D03-DD4E-406C-B6EC-02C64258C08B}"/>
                </a:ext>
              </a:extLst>
            </p:cNvPr>
            <p:cNvSpPr/>
            <p:nvPr userDrawn="1"/>
          </p:nvSpPr>
          <p:spPr>
            <a:xfrm>
              <a:off x="990219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311403-C098-4E20-B623-B1146DE9B53A}"/>
                </a:ext>
              </a:extLst>
            </p:cNvPr>
            <p:cNvSpPr/>
            <p:nvPr userDrawn="1"/>
          </p:nvSpPr>
          <p:spPr>
            <a:xfrm>
              <a:off x="662760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3D97FBA-E283-490E-A933-A96FA3D35825}"/>
                </a:ext>
              </a:extLst>
            </p:cNvPr>
            <p:cNvSpPr/>
            <p:nvPr userDrawn="1"/>
          </p:nvSpPr>
          <p:spPr>
            <a:xfrm>
              <a:off x="709342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E880F8F2-A337-4696-A870-0FB207D79CA4}"/>
                </a:ext>
              </a:extLst>
            </p:cNvPr>
            <p:cNvSpPr/>
            <p:nvPr userDrawn="1"/>
          </p:nvSpPr>
          <p:spPr>
            <a:xfrm>
              <a:off x="757765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D836B822-F87B-4DE0-9869-6847A6FC7700}"/>
                </a:ext>
              </a:extLst>
            </p:cNvPr>
            <p:cNvSpPr/>
            <p:nvPr userDrawn="1"/>
          </p:nvSpPr>
          <p:spPr>
            <a:xfrm>
              <a:off x="801058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6" name="Slide Number Placeholder 5"/>
          <p:cNvSpPr>
            <a:spLocks noGrp="1"/>
          </p:cNvSpPr>
          <p:nvPr>
            <p:ph type="sldNum" sz="quarter" idx="4"/>
          </p:nvPr>
        </p:nvSpPr>
        <p:spPr>
          <a:xfrm>
            <a:off x="11499959" y="252843"/>
            <a:ext cx="685800" cy="274022"/>
          </a:xfrm>
          <a:prstGeom prst="rect">
            <a:avLst/>
          </a:prstGeom>
        </p:spPr>
        <p:txBody>
          <a:bodyPr vert="horz" lIns="91440" tIns="45720" rIns="91440" bIns="45720" rtlCol="0" anchor="ctr"/>
          <a:lstStyle>
            <a:lvl1pPr algn="r">
              <a:defRPr sz="2400">
                <a:solidFill>
                  <a:schemeClr val="bg1"/>
                </a:solidFill>
              </a:defRPr>
            </a:lvl1pPr>
          </a:lstStyle>
          <a:p>
            <a:fld id="{E31375A4-56A4-47D6-9801-1991572033F7}" type="slidenum">
              <a:rPr lang="en-US" smtClean="0"/>
              <a:pPr/>
              <a:t>‹#›</a:t>
            </a:fld>
            <a:endParaRPr lang="en-US" dirty="0"/>
          </a:p>
        </p:txBody>
      </p:sp>
      <p:pic>
        <p:nvPicPr>
          <p:cNvPr id="16" name="Picture 15" descr="A close up of a logo&#10;&#10;Description automatically generated">
            <a:hlinkClick r:id="rId20" action="ppaction://hlinkpres?slideindex=1&amp;slidetitle="/>
            <a:extLst>
              <a:ext uri="{FF2B5EF4-FFF2-40B4-BE49-F238E27FC236}">
                <a16:creationId xmlns:a16="http://schemas.microsoft.com/office/drawing/2014/main" id="{D67E9832-09E5-491B-A8BA-90740AB58671}"/>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300043" y="222550"/>
            <a:ext cx="381397" cy="374063"/>
          </a:xfrm>
          <a:prstGeom prst="rect">
            <a:avLst/>
          </a:prstGeom>
        </p:spPr>
      </p:pic>
      <p:pic>
        <p:nvPicPr>
          <p:cNvPr id="17" name="Picture 16" descr="A close up of a logo&#10;&#10;Description automatically generated">
            <a:hlinkClick r:id="rId22" action="ppaction://hlinkpres?slideindex=1&amp;slidetitle="/>
            <a:extLst>
              <a:ext uri="{FF2B5EF4-FFF2-40B4-BE49-F238E27FC236}">
                <a16:creationId xmlns:a16="http://schemas.microsoft.com/office/drawing/2014/main" id="{C78DAAF1-5CE9-4E27-8A93-C0393ED07BA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193066" y="228917"/>
            <a:ext cx="381397" cy="374063"/>
          </a:xfrm>
          <a:prstGeom prst="rect">
            <a:avLst/>
          </a:prstGeom>
        </p:spPr>
      </p:pic>
      <p:pic>
        <p:nvPicPr>
          <p:cNvPr id="25" name="Picture 24">
            <a:hlinkClick r:id="rId20" action="ppaction://hlinkpres?slideindex=1&amp;slidetitle="/>
            <a:extLst>
              <a:ext uri="{FF2B5EF4-FFF2-40B4-BE49-F238E27FC236}">
                <a16:creationId xmlns:a16="http://schemas.microsoft.com/office/drawing/2014/main" id="{70D1194E-BC7F-4097-B90B-9447AEC51F6C}"/>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26" name="Picture 25">
            <a:hlinkClick r:id="rId22" action="ppaction://hlinkpres?slideindex=1&amp;slidetitle="/>
            <a:extLst>
              <a:ext uri="{FF2B5EF4-FFF2-40B4-BE49-F238E27FC236}">
                <a16:creationId xmlns:a16="http://schemas.microsoft.com/office/drawing/2014/main" id="{AC501096-FFAF-4EBF-A11A-9E3E1092AC7F}"/>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4061119561"/>
      </p:ext>
    </p:extLst>
  </p:cSld>
  <p:clrMap bg1="dk1" tx1="lt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65" r:id="rId9"/>
    <p:sldLayoutId id="2147483826" r:id="rId10"/>
    <p:sldLayoutId id="2147483827" r:id="rId11"/>
    <p:sldLayoutId id="2147483828" r:id="rId12"/>
    <p:sldLayoutId id="2147483829" r:id="rId13"/>
    <p:sldLayoutId id="2147483830" r:id="rId14"/>
    <p:sldLayoutId id="2147483831" r:id="rId15"/>
    <p:sldLayoutId id="2147483832" r:id="rId16"/>
    <p:sldLayoutId id="2147483834" r:id="rId17"/>
    <p:sldLayoutId id="2147483855" r:id="rId18"/>
  </p:sldLayoutIdLst>
  <p:hf hdr="0" ftr="0" dt="0"/>
  <p:txStyles>
    <p:titleStyle>
      <a:lvl1pPr algn="l" defTabSz="914400" rtl="0" eaLnBrk="1" latinLnBrk="0" hangingPunct="1">
        <a:lnSpc>
          <a:spcPct val="90000"/>
        </a:lnSpc>
        <a:spcBef>
          <a:spcPct val="0"/>
        </a:spcBef>
        <a:buNone/>
        <a:defRPr lang="en-US" sz="3200" kern="1200" baseline="0" dirty="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5"/>
        </a:buClr>
        <a:buSzPct val="100000"/>
        <a:buFont typeface="Arial" panose="020B0604020202020204" pitchFamily="34" charset="0"/>
        <a:buChar char="■"/>
        <a:defRPr sz="2000" kern="1200">
          <a:solidFill>
            <a:schemeClr val="tx2"/>
          </a:solidFill>
          <a:latin typeface="+mn-lt"/>
          <a:ea typeface="+mn-ea"/>
          <a:cs typeface="+mn-cs"/>
        </a:defRPr>
      </a:lvl1pPr>
      <a:lvl2pPr marL="502920" indent="-228600" algn="l" defTabSz="914400" rtl="0" eaLnBrk="1" latinLnBrk="0" hangingPunct="1">
        <a:lnSpc>
          <a:spcPct val="90000"/>
        </a:lnSpc>
        <a:spcBef>
          <a:spcPts val="1200"/>
        </a:spcBef>
        <a:buClr>
          <a:schemeClr val="accent4"/>
        </a:buClr>
        <a:buSzPct val="90000"/>
        <a:buFont typeface="Arial" panose="020B0604020202020204" pitchFamily="34" charset="0"/>
        <a:buChar char="■"/>
        <a:defRPr sz="1800" kern="1200">
          <a:solidFill>
            <a:schemeClr val="tx2"/>
          </a:solidFill>
          <a:latin typeface="+mn-lt"/>
          <a:ea typeface="+mn-ea"/>
          <a:cs typeface="+mn-cs"/>
        </a:defRPr>
      </a:lvl2pPr>
      <a:lvl3pPr marL="731520" indent="-182880" algn="l" defTabSz="914400" rtl="0" eaLnBrk="1" latinLnBrk="0" hangingPunct="1">
        <a:lnSpc>
          <a:spcPct val="90000"/>
        </a:lnSpc>
        <a:spcBef>
          <a:spcPts val="800"/>
        </a:spcBef>
        <a:buSzPct val="90000"/>
        <a:buFont typeface="Arial" pitchFamily="34" charset="0"/>
        <a:buChar char="▪"/>
        <a:defRPr sz="1600" kern="1200">
          <a:solidFill>
            <a:schemeClr val="tx2"/>
          </a:solidFill>
          <a:latin typeface="+mn-lt"/>
          <a:ea typeface="+mn-ea"/>
          <a:cs typeface="+mn-cs"/>
        </a:defRPr>
      </a:lvl3pPr>
      <a:lvl4pPr marL="1005840" indent="-182880" algn="l" defTabSz="914400" rtl="0" eaLnBrk="1" latinLnBrk="0" hangingPunct="1">
        <a:lnSpc>
          <a:spcPct val="90000"/>
        </a:lnSpc>
        <a:spcBef>
          <a:spcPts val="800"/>
        </a:spcBef>
        <a:buSzPct val="90000"/>
        <a:buFont typeface="Arial" pitchFamily="34" charset="0"/>
        <a:buChar char="▪"/>
        <a:defRPr sz="1400" kern="1200">
          <a:solidFill>
            <a:schemeClr val="tx2"/>
          </a:solidFill>
          <a:latin typeface="+mn-lt"/>
          <a:ea typeface="+mn-ea"/>
          <a:cs typeface="+mn-cs"/>
        </a:defRPr>
      </a:lvl4pPr>
      <a:lvl5pPr marL="1234440" indent="-182880" algn="l" defTabSz="914400" rtl="0" eaLnBrk="1" latinLnBrk="0" hangingPunct="1">
        <a:lnSpc>
          <a:spcPct val="90000"/>
        </a:lnSpc>
        <a:spcBef>
          <a:spcPts val="600"/>
        </a:spcBef>
        <a:buSzPct val="90000"/>
        <a:buFont typeface="Arial" pitchFamily="34" charset="0"/>
        <a:buChar char="▪"/>
        <a:defRPr sz="1400" kern="1200">
          <a:solidFill>
            <a:schemeClr val="tx2"/>
          </a:solidFill>
          <a:latin typeface="+mn-lt"/>
          <a:ea typeface="+mn-ea"/>
          <a:cs typeface="+mn-cs"/>
        </a:defRPr>
      </a:lvl5pPr>
      <a:lvl6pPr marL="14630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6pPr>
      <a:lvl7pPr marL="16916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7pPr>
      <a:lvl8pPr marL="19202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54">
          <p15:clr>
            <a:srgbClr val="F26B43"/>
          </p15:clr>
        </p15:guide>
        <p15:guide id="2" pos="4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AC4CC-5BFC-4FA0-A2A9-A4556BB7850F}"/>
              </a:ext>
            </a:extLst>
          </p:cNvPr>
          <p:cNvSpPr/>
          <p:nvPr userDrawn="1"/>
        </p:nvSpPr>
        <p:spPr>
          <a:xfrm>
            <a:off x="0" y="-1"/>
            <a:ext cx="12188952" cy="20665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29574" y="697519"/>
            <a:ext cx="10167026" cy="911962"/>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729574" y="2149474"/>
            <a:ext cx="10167026" cy="402272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up 23">
            <a:extLst>
              <a:ext uri="{FF2B5EF4-FFF2-40B4-BE49-F238E27FC236}">
                <a16:creationId xmlns:a16="http://schemas.microsoft.com/office/drawing/2014/main" id="{86BF8405-DB6C-4337-9B32-22450A81945A}"/>
              </a:ext>
            </a:extLst>
          </p:cNvPr>
          <p:cNvGrpSpPr/>
          <p:nvPr userDrawn="1"/>
        </p:nvGrpSpPr>
        <p:grpSpPr>
          <a:xfrm>
            <a:off x="7840722" y="226237"/>
            <a:ext cx="3691468" cy="374904"/>
            <a:chOff x="6627606" y="226237"/>
            <a:chExt cx="3691468" cy="374904"/>
          </a:xfrm>
        </p:grpSpPr>
        <p:sp>
          <p:nvSpPr>
            <p:cNvPr id="5" name="Oval 4">
              <a:extLst>
                <a:ext uri="{FF2B5EF4-FFF2-40B4-BE49-F238E27FC236}">
                  <a16:creationId xmlns:a16="http://schemas.microsoft.com/office/drawing/2014/main" id="{C7139506-E561-478D-BBBE-E75394A4299C}"/>
                </a:ext>
              </a:extLst>
            </p:cNvPr>
            <p:cNvSpPr/>
            <p:nvPr userDrawn="1"/>
          </p:nvSpPr>
          <p:spPr>
            <a:xfrm>
              <a:off x="851921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D5D087B-0E2D-4CBA-B6D3-3155B81B5A27}"/>
                </a:ext>
              </a:extLst>
            </p:cNvPr>
            <p:cNvSpPr/>
            <p:nvPr userDrawn="1"/>
          </p:nvSpPr>
          <p:spPr>
            <a:xfrm>
              <a:off x="898503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88759C78-D873-4BB3-AFDE-C4B8A3597B1A}"/>
                </a:ext>
              </a:extLst>
            </p:cNvPr>
            <p:cNvSpPr/>
            <p:nvPr userDrawn="1"/>
          </p:nvSpPr>
          <p:spPr>
            <a:xfrm>
              <a:off x="946926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02D08D03-DD4E-406C-B6EC-02C64258C08B}"/>
                </a:ext>
              </a:extLst>
            </p:cNvPr>
            <p:cNvSpPr/>
            <p:nvPr userDrawn="1"/>
          </p:nvSpPr>
          <p:spPr>
            <a:xfrm>
              <a:off x="990219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311403-C098-4E20-B623-B1146DE9B53A}"/>
                </a:ext>
              </a:extLst>
            </p:cNvPr>
            <p:cNvSpPr/>
            <p:nvPr userDrawn="1"/>
          </p:nvSpPr>
          <p:spPr>
            <a:xfrm>
              <a:off x="6627606" y="226658"/>
              <a:ext cx="374062" cy="37406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3D97FBA-E283-490E-A933-A96FA3D35825}"/>
                </a:ext>
              </a:extLst>
            </p:cNvPr>
            <p:cNvSpPr/>
            <p:nvPr userDrawn="1"/>
          </p:nvSpPr>
          <p:spPr>
            <a:xfrm>
              <a:off x="7093420" y="226237"/>
              <a:ext cx="374904" cy="374904"/>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E880F8F2-A337-4696-A870-0FB207D79CA4}"/>
                </a:ext>
              </a:extLst>
            </p:cNvPr>
            <p:cNvSpPr/>
            <p:nvPr userDrawn="1"/>
          </p:nvSpPr>
          <p:spPr>
            <a:xfrm>
              <a:off x="7577658" y="226237"/>
              <a:ext cx="374904" cy="374904"/>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D836B822-F87B-4DE0-9869-6847A6FC7700}"/>
                </a:ext>
              </a:extLst>
            </p:cNvPr>
            <p:cNvSpPr/>
            <p:nvPr userDrawn="1"/>
          </p:nvSpPr>
          <p:spPr>
            <a:xfrm>
              <a:off x="8010580" y="226237"/>
              <a:ext cx="416884" cy="374904"/>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6" name="Slide Number Placeholder 5"/>
          <p:cNvSpPr>
            <a:spLocks noGrp="1"/>
          </p:cNvSpPr>
          <p:nvPr>
            <p:ph type="sldNum" sz="quarter" idx="4"/>
          </p:nvPr>
        </p:nvSpPr>
        <p:spPr>
          <a:xfrm>
            <a:off x="11499959" y="252843"/>
            <a:ext cx="685800" cy="274022"/>
          </a:xfrm>
          <a:prstGeom prst="rect">
            <a:avLst/>
          </a:prstGeom>
        </p:spPr>
        <p:txBody>
          <a:bodyPr vert="horz" lIns="91440" tIns="45720" rIns="91440" bIns="45720" rtlCol="0" anchor="ctr"/>
          <a:lstStyle>
            <a:lvl1pPr algn="r">
              <a:defRPr sz="2400">
                <a:solidFill>
                  <a:schemeClr val="bg1"/>
                </a:solidFill>
              </a:defRPr>
            </a:lvl1pPr>
          </a:lstStyle>
          <a:p>
            <a:fld id="{E31375A4-56A4-47D6-9801-1991572033F7}" type="slidenum">
              <a:rPr lang="en-US" smtClean="0"/>
              <a:pPr/>
              <a:t>‹#›</a:t>
            </a:fld>
            <a:endParaRPr lang="en-US" dirty="0"/>
          </a:p>
        </p:txBody>
      </p:sp>
      <p:pic>
        <p:nvPicPr>
          <p:cNvPr id="16" name="Picture 15" descr="A close up of a logo&#10;&#10;Description automatically generated">
            <a:hlinkClick r:id="rId20" action="ppaction://hlinkpres?slideindex=1&amp;slidetitle="/>
            <a:extLst>
              <a:ext uri="{FF2B5EF4-FFF2-40B4-BE49-F238E27FC236}">
                <a16:creationId xmlns:a16="http://schemas.microsoft.com/office/drawing/2014/main" id="{550FC080-A27E-43CC-8E02-B7337BD3CF0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300043" y="222550"/>
            <a:ext cx="381397" cy="374063"/>
          </a:xfrm>
          <a:prstGeom prst="rect">
            <a:avLst/>
          </a:prstGeom>
        </p:spPr>
      </p:pic>
      <p:pic>
        <p:nvPicPr>
          <p:cNvPr id="17" name="Picture 16" descr="A close up of a logo&#10;&#10;Description automatically generated">
            <a:hlinkClick r:id="rId22" action="ppaction://hlinkpres?slideindex=1&amp;slidetitle="/>
            <a:extLst>
              <a:ext uri="{FF2B5EF4-FFF2-40B4-BE49-F238E27FC236}">
                <a16:creationId xmlns:a16="http://schemas.microsoft.com/office/drawing/2014/main" id="{4641C555-0725-4052-A7D6-3A88A8DC96A0}"/>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193066" y="228917"/>
            <a:ext cx="381397" cy="374063"/>
          </a:xfrm>
          <a:prstGeom prst="rect">
            <a:avLst/>
          </a:prstGeom>
        </p:spPr>
      </p:pic>
      <p:pic>
        <p:nvPicPr>
          <p:cNvPr id="25" name="Picture 24">
            <a:hlinkClick r:id="rId20" action="ppaction://hlinkpres?slideindex=1&amp;slidetitle="/>
            <a:extLst>
              <a:ext uri="{FF2B5EF4-FFF2-40B4-BE49-F238E27FC236}">
                <a16:creationId xmlns:a16="http://schemas.microsoft.com/office/drawing/2014/main" id="{20F70220-BEB7-46F6-9110-08EE53B02D5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26" name="Picture 25">
            <a:hlinkClick r:id="rId22" action="ppaction://hlinkpres?slideindex=1&amp;slidetitle="/>
            <a:extLst>
              <a:ext uri="{FF2B5EF4-FFF2-40B4-BE49-F238E27FC236}">
                <a16:creationId xmlns:a16="http://schemas.microsoft.com/office/drawing/2014/main" id="{4C7DDF52-7664-47D5-BD52-AAF52D96BABE}"/>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3299564383"/>
      </p:ext>
    </p:extLst>
  </p:cSld>
  <p:clrMap bg1="dk1" tx1="lt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66" r:id="rId9"/>
    <p:sldLayoutId id="2147483845" r:id="rId10"/>
    <p:sldLayoutId id="2147483846" r:id="rId11"/>
    <p:sldLayoutId id="2147483847" r:id="rId12"/>
    <p:sldLayoutId id="2147483848" r:id="rId13"/>
    <p:sldLayoutId id="2147483849" r:id="rId14"/>
    <p:sldLayoutId id="2147483850" r:id="rId15"/>
    <p:sldLayoutId id="2147483851" r:id="rId16"/>
    <p:sldLayoutId id="2147483853" r:id="rId17"/>
    <p:sldLayoutId id="2147483854" r:id="rId18"/>
  </p:sldLayoutIdLst>
  <p:hf hdr="0" ftr="0" dt="0"/>
  <p:txStyles>
    <p:titleStyle>
      <a:lvl1pPr algn="l" defTabSz="914400" rtl="0" eaLnBrk="1" latinLnBrk="0" hangingPunct="1">
        <a:lnSpc>
          <a:spcPct val="90000"/>
        </a:lnSpc>
        <a:spcBef>
          <a:spcPct val="0"/>
        </a:spcBef>
        <a:buNone/>
        <a:defRPr lang="en-US" sz="3200" kern="1200" baseline="0" dirty="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5"/>
        </a:buClr>
        <a:buSzPct val="100000"/>
        <a:buFont typeface="Arial" panose="020B0604020202020204" pitchFamily="34" charset="0"/>
        <a:buChar char="■"/>
        <a:defRPr sz="2000" kern="1200">
          <a:solidFill>
            <a:schemeClr val="tx2"/>
          </a:solidFill>
          <a:latin typeface="+mn-lt"/>
          <a:ea typeface="+mn-ea"/>
          <a:cs typeface="+mn-cs"/>
        </a:defRPr>
      </a:lvl1pPr>
      <a:lvl2pPr marL="502920" indent="-228600" algn="l" defTabSz="914400" rtl="0" eaLnBrk="1" latinLnBrk="0" hangingPunct="1">
        <a:lnSpc>
          <a:spcPct val="90000"/>
        </a:lnSpc>
        <a:spcBef>
          <a:spcPts val="1200"/>
        </a:spcBef>
        <a:buClr>
          <a:schemeClr val="accent4"/>
        </a:buClr>
        <a:buSzPct val="90000"/>
        <a:buFont typeface="Arial" panose="020B0604020202020204" pitchFamily="34" charset="0"/>
        <a:buChar char="■"/>
        <a:defRPr sz="1800" kern="1200">
          <a:solidFill>
            <a:schemeClr val="tx2"/>
          </a:solidFill>
          <a:latin typeface="+mn-lt"/>
          <a:ea typeface="+mn-ea"/>
          <a:cs typeface="+mn-cs"/>
        </a:defRPr>
      </a:lvl2pPr>
      <a:lvl3pPr marL="731520" indent="-182880" algn="l" defTabSz="914400" rtl="0" eaLnBrk="1" latinLnBrk="0" hangingPunct="1">
        <a:lnSpc>
          <a:spcPct val="90000"/>
        </a:lnSpc>
        <a:spcBef>
          <a:spcPts val="800"/>
        </a:spcBef>
        <a:buSzPct val="90000"/>
        <a:buFont typeface="Arial" pitchFamily="34" charset="0"/>
        <a:buChar char="▪"/>
        <a:defRPr sz="1600" kern="1200">
          <a:solidFill>
            <a:schemeClr val="tx2"/>
          </a:solidFill>
          <a:latin typeface="+mn-lt"/>
          <a:ea typeface="+mn-ea"/>
          <a:cs typeface="+mn-cs"/>
        </a:defRPr>
      </a:lvl3pPr>
      <a:lvl4pPr marL="1005840" indent="-182880" algn="l" defTabSz="914400" rtl="0" eaLnBrk="1" latinLnBrk="0" hangingPunct="1">
        <a:lnSpc>
          <a:spcPct val="90000"/>
        </a:lnSpc>
        <a:spcBef>
          <a:spcPts val="800"/>
        </a:spcBef>
        <a:buSzPct val="90000"/>
        <a:buFont typeface="Arial" pitchFamily="34" charset="0"/>
        <a:buChar char="▪"/>
        <a:defRPr sz="1400" kern="1200">
          <a:solidFill>
            <a:schemeClr val="tx2"/>
          </a:solidFill>
          <a:latin typeface="+mn-lt"/>
          <a:ea typeface="+mn-ea"/>
          <a:cs typeface="+mn-cs"/>
        </a:defRPr>
      </a:lvl4pPr>
      <a:lvl5pPr marL="1234440" indent="-182880" algn="l" defTabSz="914400" rtl="0" eaLnBrk="1" latinLnBrk="0" hangingPunct="1">
        <a:lnSpc>
          <a:spcPct val="90000"/>
        </a:lnSpc>
        <a:spcBef>
          <a:spcPts val="600"/>
        </a:spcBef>
        <a:buSzPct val="90000"/>
        <a:buFont typeface="Arial" pitchFamily="34" charset="0"/>
        <a:buChar char="▪"/>
        <a:defRPr sz="1400" kern="1200">
          <a:solidFill>
            <a:schemeClr val="tx2"/>
          </a:solidFill>
          <a:latin typeface="+mn-lt"/>
          <a:ea typeface="+mn-ea"/>
          <a:cs typeface="+mn-cs"/>
        </a:defRPr>
      </a:lvl5pPr>
      <a:lvl6pPr marL="14630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6pPr>
      <a:lvl7pPr marL="16916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7pPr>
      <a:lvl8pPr marL="19202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54">
          <p15:clr>
            <a:srgbClr val="F26B43"/>
          </p15:clr>
        </p15:guide>
        <p15:guide id="2" pos="4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223.png"/><Relationship Id="rId2" Type="http://schemas.openxmlformats.org/officeDocument/2006/relationships/notesSlide" Target="../notesSlides/notesSlide100.xml"/><Relationship Id="rId1" Type="http://schemas.openxmlformats.org/officeDocument/2006/relationships/slideLayout" Target="../slideLayouts/slideLayout74.xml"/><Relationship Id="rId6" Type="http://schemas.openxmlformats.org/officeDocument/2006/relationships/image" Target="../media/image208.svg"/><Relationship Id="rId5" Type="http://schemas.openxmlformats.org/officeDocument/2006/relationships/image" Target="../media/image16.png"/><Relationship Id="rId4" Type="http://schemas.openxmlformats.org/officeDocument/2006/relationships/image" Target="../media/image222.png"/></Relationships>
</file>

<file path=ppt/slides/_rels/slide101.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221.png"/><Relationship Id="rId2" Type="http://schemas.openxmlformats.org/officeDocument/2006/relationships/notesSlide" Target="../notesSlides/notesSlide101.xml"/><Relationship Id="rId1" Type="http://schemas.openxmlformats.org/officeDocument/2006/relationships/slideLayout" Target="../slideLayouts/slideLayout74.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10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02.xml"/><Relationship Id="rId1" Type="http://schemas.openxmlformats.org/officeDocument/2006/relationships/slideLayout" Target="../slideLayouts/slideLayout74.xml"/></Relationships>
</file>

<file path=ppt/slides/_rels/slide10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03.xml"/><Relationship Id="rId1" Type="http://schemas.openxmlformats.org/officeDocument/2006/relationships/slideLayout" Target="../slideLayouts/slideLayout71.xml"/></Relationships>
</file>

<file path=ppt/slides/_rels/slide104.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18.png"/><Relationship Id="rId7" Type="http://schemas.openxmlformats.org/officeDocument/2006/relationships/image" Target="../media/image232.png"/><Relationship Id="rId2" Type="http://schemas.openxmlformats.org/officeDocument/2006/relationships/notesSlide" Target="../notesSlides/notesSlide104.xml"/><Relationship Id="rId1" Type="http://schemas.openxmlformats.org/officeDocument/2006/relationships/slideLayout" Target="../slideLayouts/slideLayout74.xml"/><Relationship Id="rId6" Type="http://schemas.openxmlformats.org/officeDocument/2006/relationships/image" Target="../media/image231.png"/><Relationship Id="rId5" Type="http://schemas.openxmlformats.org/officeDocument/2006/relationships/image" Target="../media/image230.gif"/><Relationship Id="rId10" Type="http://schemas.openxmlformats.org/officeDocument/2006/relationships/image" Target="../media/image208.svg"/><Relationship Id="rId4" Type="http://schemas.openxmlformats.org/officeDocument/2006/relationships/image" Target="../media/image229.png"/><Relationship Id="rId9" Type="http://schemas.openxmlformats.org/officeDocument/2006/relationships/image" Target="../media/image16.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06.xml"/><Relationship Id="rId1" Type="http://schemas.openxmlformats.org/officeDocument/2006/relationships/slideLayout" Target="../slideLayouts/slideLayout5.xml"/><Relationship Id="rId4" Type="http://schemas.openxmlformats.org/officeDocument/2006/relationships/image" Target="../media/image235.png"/></Relationships>
</file>

<file path=ppt/slides/_rels/slide107.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36.png"/><Relationship Id="rId7" Type="http://schemas.openxmlformats.org/officeDocument/2006/relationships/image" Target="../media/image240.png"/><Relationship Id="rId2" Type="http://schemas.openxmlformats.org/officeDocument/2006/relationships/notesSlide" Target="../notesSlides/notesSlide107.xml"/><Relationship Id="rId1" Type="http://schemas.openxmlformats.org/officeDocument/2006/relationships/slideLayout" Target="../slideLayouts/slideLayout4.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png"/></Relationships>
</file>

<file path=ppt/slides/_rels/slide108.xml.rels><?xml version="1.0" encoding="UTF-8" standalone="yes"?>
<Relationships xmlns="http://schemas.openxmlformats.org/package/2006/relationships"><Relationship Id="rId3" Type="http://schemas.openxmlformats.org/officeDocument/2006/relationships/image" Target="../media/image242.emf"/><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09.xml"/><Relationship Id="rId1" Type="http://schemas.openxmlformats.org/officeDocument/2006/relationships/slideLayout" Target="../slideLayouts/slideLayout9.xml"/><Relationship Id="rId4" Type="http://schemas.openxmlformats.org/officeDocument/2006/relationships/image" Target="../media/image24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8" Type="http://schemas.openxmlformats.org/officeDocument/2006/relationships/image" Target="../media/image248.png"/><Relationship Id="rId13" Type="http://schemas.openxmlformats.org/officeDocument/2006/relationships/image" Target="../media/image253.png"/><Relationship Id="rId3" Type="http://schemas.openxmlformats.org/officeDocument/2006/relationships/image" Target="../media/image16.png"/><Relationship Id="rId7" Type="http://schemas.openxmlformats.org/officeDocument/2006/relationships/image" Target="../media/image247.png"/><Relationship Id="rId12" Type="http://schemas.openxmlformats.org/officeDocument/2006/relationships/image" Target="../media/image252.png"/><Relationship Id="rId2" Type="http://schemas.openxmlformats.org/officeDocument/2006/relationships/notesSlide" Target="../notesSlides/notesSlide110.xml"/><Relationship Id="rId16" Type="http://schemas.openxmlformats.org/officeDocument/2006/relationships/image" Target="../media/image256.png"/><Relationship Id="rId1" Type="http://schemas.openxmlformats.org/officeDocument/2006/relationships/slideLayout" Target="../slideLayouts/slideLayout15.xml"/><Relationship Id="rId6" Type="http://schemas.openxmlformats.org/officeDocument/2006/relationships/image" Target="../media/image246.png"/><Relationship Id="rId11" Type="http://schemas.openxmlformats.org/officeDocument/2006/relationships/image" Target="../media/image251.png"/><Relationship Id="rId5" Type="http://schemas.openxmlformats.org/officeDocument/2006/relationships/image" Target="../media/image245.png"/><Relationship Id="rId15" Type="http://schemas.openxmlformats.org/officeDocument/2006/relationships/image" Target="../media/image255.png"/><Relationship Id="rId10" Type="http://schemas.openxmlformats.org/officeDocument/2006/relationships/image" Target="../media/image250.png"/><Relationship Id="rId4" Type="http://schemas.openxmlformats.org/officeDocument/2006/relationships/image" Target="../media/image17.svg"/><Relationship Id="rId9" Type="http://schemas.openxmlformats.org/officeDocument/2006/relationships/image" Target="../media/image249.png"/><Relationship Id="rId14" Type="http://schemas.openxmlformats.org/officeDocument/2006/relationships/image" Target="../media/image254.png"/></Relationships>
</file>

<file path=ppt/slides/_rels/slide11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11.xml"/><Relationship Id="rId1" Type="http://schemas.openxmlformats.org/officeDocument/2006/relationships/slideLayout" Target="../slideLayouts/slideLayout8.xml"/><Relationship Id="rId5" Type="http://schemas.openxmlformats.org/officeDocument/2006/relationships/image" Target="../media/image259.png"/><Relationship Id="rId4" Type="http://schemas.openxmlformats.org/officeDocument/2006/relationships/image" Target="../media/image258.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image" Target="../media/image262.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261.png"/><Relationship Id="rId5" Type="http://schemas.openxmlformats.org/officeDocument/2006/relationships/image" Target="../media/image17.svg"/><Relationship Id="rId4" Type="http://schemas.openxmlformats.org/officeDocument/2006/relationships/image" Target="../media/image16.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3.jp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41.jpg"/><Relationship Id="rId5" Type="http://schemas.microsoft.com/office/2007/relationships/hdphoto" Target="../media/hdphoto1.wdp"/><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53.png"/><Relationship Id="rId3" Type="http://schemas.openxmlformats.org/officeDocument/2006/relationships/slide" Target="slide29.xml"/><Relationship Id="rId7" Type="http://schemas.openxmlformats.org/officeDocument/2006/relationships/image" Target="../media/image50.png"/><Relationship Id="rId12" Type="http://schemas.openxmlformats.org/officeDocument/2006/relationships/slide" Target="slide36.xml"/><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slide" Target="slide31.xml"/><Relationship Id="rId11" Type="http://schemas.openxmlformats.org/officeDocument/2006/relationships/image" Target="../media/image52.png"/><Relationship Id="rId5" Type="http://schemas.openxmlformats.org/officeDocument/2006/relationships/image" Target="../media/image49.png"/><Relationship Id="rId10" Type="http://schemas.openxmlformats.org/officeDocument/2006/relationships/slide" Target="slide35.xml"/><Relationship Id="rId4" Type="http://schemas.openxmlformats.org/officeDocument/2006/relationships/image" Target="../media/image48.png"/><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9.xml"/><Relationship Id="rId6" Type="http://schemas.openxmlformats.org/officeDocument/2006/relationships/image" Target="../media/image1.png"/><Relationship Id="rId5" Type="http://schemas.openxmlformats.org/officeDocument/2006/relationships/slide" Target="slide28.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7.xml"/><Relationship Id="rId6" Type="http://schemas.openxmlformats.org/officeDocument/2006/relationships/image" Target="../media/image60.png"/><Relationship Id="rId5" Type="http://schemas.openxmlformats.org/officeDocument/2006/relationships/image" Target="../media/image1.png"/><Relationship Id="rId4" Type="http://schemas.openxmlformats.org/officeDocument/2006/relationships/slide" Target="slide28.xml"/></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slide" Target="slide28.xml"/><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7.xml"/><Relationship Id="rId6" Type="http://schemas.openxmlformats.org/officeDocument/2006/relationships/image" Target="../media/image63.png"/><Relationship Id="rId11" Type="http://schemas.openxmlformats.org/officeDocument/2006/relationships/image" Target="../media/image68.jpe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image" Target="../media/image1.png"/><Relationship Id="rId9" Type="http://schemas.openxmlformats.org/officeDocument/2006/relationships/image" Target="../media/image66.png"/><Relationship Id="rId1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7.xml"/><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33.xml"/><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3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27.xml"/><Relationship Id="rId5" Type="http://schemas.openxmlformats.org/officeDocument/2006/relationships/image" Target="../media/image17.sv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35.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35.xml"/><Relationship Id="rId6" Type="http://schemas.openxmlformats.org/officeDocument/2006/relationships/image" Target="../media/image88.png"/><Relationship Id="rId11" Type="http://schemas.openxmlformats.org/officeDocument/2006/relationships/image" Target="../media/image19.png"/><Relationship Id="rId5" Type="http://schemas.openxmlformats.org/officeDocument/2006/relationships/image" Target="../media/image87.png"/><Relationship Id="rId10" Type="http://schemas.openxmlformats.org/officeDocument/2006/relationships/image" Target="../media/image18.png"/><Relationship Id="rId4" Type="http://schemas.openxmlformats.org/officeDocument/2006/relationships/image" Target="../media/image86.png"/><Relationship Id="rId9"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30.xml"/><Relationship Id="rId5" Type="http://schemas.openxmlformats.org/officeDocument/2006/relationships/image" Target="../media/image91.pn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30.xml"/><Relationship Id="rId6" Type="http://schemas.openxmlformats.org/officeDocument/2006/relationships/image" Target="../media/image96.png"/><Relationship Id="rId5" Type="http://schemas.openxmlformats.org/officeDocument/2006/relationships/image" Target="../media/image93.pn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29.xml"/><Relationship Id="rId6" Type="http://schemas.openxmlformats.org/officeDocument/2006/relationships/image" Target="../media/image91.png"/><Relationship Id="rId5" Type="http://schemas.openxmlformats.org/officeDocument/2006/relationships/image" Target="../media/image98.png"/><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29.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33.xml"/><Relationship Id="rId6" Type="http://schemas.openxmlformats.org/officeDocument/2006/relationships/image" Target="../media/image91.png"/><Relationship Id="rId5" Type="http://schemas.openxmlformats.org/officeDocument/2006/relationships/image" Target="../media/image103.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3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33.xml"/><Relationship Id="rId5" Type="http://schemas.openxmlformats.org/officeDocument/2006/relationships/image" Target="../media/image91.png"/><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slide" Target="slide6.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33.xml"/><Relationship Id="rId6" Type="http://schemas.openxmlformats.org/officeDocument/2006/relationships/image" Target="../media/image91.png"/><Relationship Id="rId5" Type="http://schemas.openxmlformats.org/officeDocument/2006/relationships/image" Target="../media/image110.png"/><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35.xml"/><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image" Target="../media/image113.png"/><Relationship Id="rId7"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27.xml"/><Relationship Id="rId6" Type="http://schemas.openxmlformats.org/officeDocument/2006/relationships/image" Target="../media/image82.png"/><Relationship Id="rId11" Type="http://schemas.openxmlformats.org/officeDocument/2006/relationships/image" Target="../media/image117.jpeg"/><Relationship Id="rId5" Type="http://schemas.openxmlformats.org/officeDocument/2006/relationships/image" Target="../media/image17.svg"/><Relationship Id="rId10" Type="http://schemas.openxmlformats.org/officeDocument/2006/relationships/image" Target="../media/image93.png"/><Relationship Id="rId4" Type="http://schemas.openxmlformats.org/officeDocument/2006/relationships/image" Target="../media/image16.png"/><Relationship Id="rId9" Type="http://schemas.openxmlformats.org/officeDocument/2006/relationships/image" Target="../media/image116.jpeg"/></Relationships>
</file>

<file path=ppt/slides/_rels/slide53.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53.xml"/><Relationship Id="rId1" Type="http://schemas.openxmlformats.org/officeDocument/2006/relationships/slideLayout" Target="../slideLayouts/slideLayout37.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jpeg"/><Relationship Id="rId4" Type="http://schemas.openxmlformats.org/officeDocument/2006/relationships/image" Target="../media/image119.png"/><Relationship Id="rId9" Type="http://schemas.openxmlformats.org/officeDocument/2006/relationships/image" Target="../media/image12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6.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7.png"/><Relationship Id="rId7"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58.xml"/><Relationship Id="rId6" Type="http://schemas.openxmlformats.org/officeDocument/2006/relationships/image" Target="../media/image91.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2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0.png"/><Relationship Id="rId7"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58.xml"/><Relationship Id="rId6" Type="http://schemas.openxmlformats.org/officeDocument/2006/relationships/image" Target="../media/image18.png"/><Relationship Id="rId5" Type="http://schemas.openxmlformats.org/officeDocument/2006/relationships/image" Target="../media/image91.png"/><Relationship Id="rId4" Type="http://schemas.openxmlformats.org/officeDocument/2006/relationships/image" Target="../media/image131.png"/><Relationship Id="rId9" Type="http://schemas.openxmlformats.org/officeDocument/2006/relationships/image" Target="../media/image13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0.xml"/><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1.xml"/><Relationship Id="rId1" Type="http://schemas.openxmlformats.org/officeDocument/2006/relationships/slideLayout" Target="../slideLayouts/slideLayout4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3.xml"/><Relationship Id="rId1" Type="http://schemas.openxmlformats.org/officeDocument/2006/relationships/slideLayout" Target="../slideLayouts/slideLayout47.xml"/><Relationship Id="rId5" Type="http://schemas.openxmlformats.org/officeDocument/2006/relationships/image" Target="../media/image136.jpg"/><Relationship Id="rId4" Type="http://schemas.openxmlformats.org/officeDocument/2006/relationships/image" Target="../media/image135.jpg"/></Relationships>
</file>

<file path=ppt/slides/_rels/slide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65.xml"/><Relationship Id="rId1" Type="http://schemas.openxmlformats.org/officeDocument/2006/relationships/slideLayout" Target="../slideLayouts/slideLayout5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39.png"/><Relationship Id="rId7"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58.xml"/><Relationship Id="rId6" Type="http://schemas.openxmlformats.org/officeDocument/2006/relationships/image" Target="../media/image142.jpg"/><Relationship Id="rId5" Type="http://schemas.openxmlformats.org/officeDocument/2006/relationships/image" Target="../media/image141.jpg"/><Relationship Id="rId4" Type="http://schemas.openxmlformats.org/officeDocument/2006/relationships/image" Target="../media/image140.png"/><Relationship Id="rId9" Type="http://schemas.openxmlformats.org/officeDocument/2006/relationships/image" Target="../media/image132.png"/></Relationships>
</file>

<file path=ppt/slides/_rels/slide6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9.xml"/><Relationship Id="rId1" Type="http://schemas.openxmlformats.org/officeDocument/2006/relationships/slideLayout" Target="../slideLayouts/slideLayout53.xml"/><Relationship Id="rId5" Type="http://schemas.openxmlformats.org/officeDocument/2006/relationships/image" Target="../media/image145.gif"/><Relationship Id="rId4" Type="http://schemas.openxmlformats.org/officeDocument/2006/relationships/image" Target="../media/image144.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6.png"/><Relationship Id="rId7" Type="http://schemas.openxmlformats.org/officeDocument/2006/relationships/image" Target="../media/image149.png"/><Relationship Id="rId2" Type="http://schemas.openxmlformats.org/officeDocument/2006/relationships/notesSlide" Target="../notesSlides/notesSlide70.xml"/><Relationship Id="rId1" Type="http://schemas.openxmlformats.org/officeDocument/2006/relationships/slideLayout" Target="../slideLayouts/slideLayout53.xml"/><Relationship Id="rId6" Type="http://schemas.openxmlformats.org/officeDocument/2006/relationships/image" Target="../media/image148.png"/><Relationship Id="rId5" Type="http://schemas.openxmlformats.org/officeDocument/2006/relationships/image" Target="../media/image147.svg"/><Relationship Id="rId4" Type="http://schemas.openxmlformats.org/officeDocument/2006/relationships/image" Target="../media/image16.png"/></Relationships>
</file>

<file path=ppt/slides/_rels/slide71.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91.pn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png"/><Relationship Id="rId2" Type="http://schemas.openxmlformats.org/officeDocument/2006/relationships/notesSlide" Target="../notesSlides/notesSlide71.xml"/><Relationship Id="rId1" Type="http://schemas.openxmlformats.org/officeDocument/2006/relationships/slideLayout" Target="../slideLayouts/slideLayout51.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png"/></Relationships>
</file>

<file path=ppt/slides/_rels/slide7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2.xml"/><Relationship Id="rId1" Type="http://schemas.openxmlformats.org/officeDocument/2006/relationships/slideLayout" Target="../slideLayouts/slideLayout51.xml"/><Relationship Id="rId6" Type="http://schemas.openxmlformats.org/officeDocument/2006/relationships/image" Target="../media/image91.png"/><Relationship Id="rId5" Type="http://schemas.openxmlformats.org/officeDocument/2006/relationships/image" Target="../media/image163.png"/><Relationship Id="rId4" Type="http://schemas.openxmlformats.org/officeDocument/2006/relationships/image" Target="../media/image162.png"/></Relationships>
</file>

<file path=ppt/slides/_rels/slide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3.xml"/><Relationship Id="rId1" Type="http://schemas.openxmlformats.org/officeDocument/2006/relationships/slideLayout" Target="../slideLayouts/slideLayout58.xml"/><Relationship Id="rId6" Type="http://schemas.openxmlformats.org/officeDocument/2006/relationships/image" Target="../media/image91.png"/><Relationship Id="rId5" Type="http://schemas.openxmlformats.org/officeDocument/2006/relationships/image" Target="../media/image166.png"/><Relationship Id="rId4" Type="http://schemas.openxmlformats.org/officeDocument/2006/relationships/image" Target="../media/image16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5.xml"/><Relationship Id="rId1" Type="http://schemas.openxmlformats.org/officeDocument/2006/relationships/slideLayout" Target="../slideLayouts/slideLayout22.xml"/><Relationship Id="rId4" Type="http://schemas.openxmlformats.org/officeDocument/2006/relationships/image" Target="../media/image16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7.xml"/><Relationship Id="rId1" Type="http://schemas.openxmlformats.org/officeDocument/2006/relationships/slideLayout" Target="../slideLayouts/slideLayout47.xml"/><Relationship Id="rId4" Type="http://schemas.openxmlformats.org/officeDocument/2006/relationships/image" Target="../media/image169.png"/></Relationships>
</file>

<file path=ppt/slides/_rels/slide7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8.xml"/><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0.xml"/><Relationship Id="rId1" Type="http://schemas.openxmlformats.org/officeDocument/2006/relationships/slideLayout" Target="../slideLayouts/slideLayout58.xml"/><Relationship Id="rId6" Type="http://schemas.openxmlformats.org/officeDocument/2006/relationships/image" Target="../media/image147.svg"/><Relationship Id="rId5" Type="http://schemas.openxmlformats.org/officeDocument/2006/relationships/image" Target="../media/image16.png"/><Relationship Id="rId4" Type="http://schemas.openxmlformats.org/officeDocument/2006/relationships/image" Target="../media/image172.png"/></Relationships>
</file>

<file path=ppt/slides/_rels/slide8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3.png"/><Relationship Id="rId7" Type="http://schemas.openxmlformats.org/officeDocument/2006/relationships/image" Target="../media/image18.png"/><Relationship Id="rId2" Type="http://schemas.openxmlformats.org/officeDocument/2006/relationships/notesSlide" Target="../notesSlides/notesSlide81.xml"/><Relationship Id="rId1" Type="http://schemas.openxmlformats.org/officeDocument/2006/relationships/slideLayout" Target="../slideLayouts/slideLayout58.xml"/><Relationship Id="rId6" Type="http://schemas.openxmlformats.org/officeDocument/2006/relationships/image" Target="../media/image91.png"/><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image" Target="../media/image20.png"/></Relationships>
</file>

<file path=ppt/slides/_rels/slide82.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47.svg"/><Relationship Id="rId2" Type="http://schemas.openxmlformats.org/officeDocument/2006/relationships/notesSlide" Target="../notesSlides/notesSlide82.xml"/><Relationship Id="rId1" Type="http://schemas.openxmlformats.org/officeDocument/2006/relationships/slideLayout" Target="../slideLayouts/slideLayout58.xml"/><Relationship Id="rId6" Type="http://schemas.openxmlformats.org/officeDocument/2006/relationships/image" Target="../media/image16.png"/><Relationship Id="rId5" Type="http://schemas.openxmlformats.org/officeDocument/2006/relationships/image" Target="../media/image178.png"/><Relationship Id="rId4" Type="http://schemas.openxmlformats.org/officeDocument/2006/relationships/image" Target="../media/image177.png"/></Relationships>
</file>

<file path=ppt/slides/_rels/slide8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83.xml"/><Relationship Id="rId1" Type="http://schemas.openxmlformats.org/officeDocument/2006/relationships/slideLayout" Target="../slideLayouts/slideLayout58.xml"/><Relationship Id="rId5" Type="http://schemas.openxmlformats.org/officeDocument/2006/relationships/image" Target="../media/image91.png"/><Relationship Id="rId4" Type="http://schemas.openxmlformats.org/officeDocument/2006/relationships/image" Target="../media/image180.png"/></Relationships>
</file>

<file path=ppt/slides/_rels/slide8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84.xml"/><Relationship Id="rId1" Type="http://schemas.openxmlformats.org/officeDocument/2006/relationships/slideLayout" Target="../slideLayouts/slideLayout45.xml"/><Relationship Id="rId5" Type="http://schemas.openxmlformats.org/officeDocument/2006/relationships/image" Target="../media/image183.png"/><Relationship Id="rId4" Type="http://schemas.openxmlformats.org/officeDocument/2006/relationships/image" Target="../media/image182.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8.xml"/></Relationships>
</file>

<file path=ppt/slides/_rels/slide8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7.xml"/><Relationship Id="rId1" Type="http://schemas.openxmlformats.org/officeDocument/2006/relationships/slideLayout" Target="../slideLayouts/slideLayout73.xml"/><Relationship Id="rId4" Type="http://schemas.openxmlformats.org/officeDocument/2006/relationships/hyperlink" Target="https://open.cuanswers.com/Teller3P"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8.xml"/><Relationship Id="rId1" Type="http://schemas.openxmlformats.org/officeDocument/2006/relationships/slideLayout" Target="../slideLayouts/slideLayout69.xml"/></Relationships>
</file>

<file path=ppt/slides/_rels/slide8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9.xml"/><Relationship Id="rId1" Type="http://schemas.openxmlformats.org/officeDocument/2006/relationships/slideLayout" Target="../slideLayouts/slideLayout76.xml"/><Relationship Id="rId4" Type="http://schemas.openxmlformats.org/officeDocument/2006/relationships/image" Target="../media/image18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90.xml"/><Relationship Id="rId1" Type="http://schemas.openxmlformats.org/officeDocument/2006/relationships/slideLayout" Target="../slideLayouts/slideLayout76.xml"/><Relationship Id="rId5" Type="http://schemas.openxmlformats.org/officeDocument/2006/relationships/image" Target="../media/image190.png"/><Relationship Id="rId4" Type="http://schemas.openxmlformats.org/officeDocument/2006/relationships/image" Target="../media/image189.png"/></Relationships>
</file>

<file path=ppt/slides/_rels/slide9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91.xml"/><Relationship Id="rId1" Type="http://schemas.openxmlformats.org/officeDocument/2006/relationships/slideLayout" Target="../slideLayouts/slideLayout76.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9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92.xml"/><Relationship Id="rId1" Type="http://schemas.openxmlformats.org/officeDocument/2006/relationships/slideLayout" Target="../slideLayouts/slideLayout76.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5.xml"/></Relationships>
</file>

<file path=ppt/slides/_rels/slide94.xml.rels><?xml version="1.0" encoding="UTF-8" standalone="yes"?>
<Relationships xmlns="http://schemas.openxmlformats.org/package/2006/relationships"><Relationship Id="rId8" Type="http://schemas.openxmlformats.org/officeDocument/2006/relationships/hyperlink" Target="https://open.cuanswers.com/Teller3P" TargetMode="External"/><Relationship Id="rId3" Type="http://schemas.openxmlformats.org/officeDocument/2006/relationships/image" Target="../media/image199.png"/><Relationship Id="rId7" Type="http://schemas.openxmlformats.org/officeDocument/2006/relationships/image" Target="../media/image203.png"/><Relationship Id="rId2" Type="http://schemas.openxmlformats.org/officeDocument/2006/relationships/notesSlide" Target="../notesSlides/notesSlide94.xml"/><Relationship Id="rId1" Type="http://schemas.openxmlformats.org/officeDocument/2006/relationships/slideLayout" Target="../slideLayouts/slideLayout65.xml"/><Relationship Id="rId6" Type="http://schemas.openxmlformats.org/officeDocument/2006/relationships/image" Target="../media/image202.jpeg"/><Relationship Id="rId5" Type="http://schemas.openxmlformats.org/officeDocument/2006/relationships/image" Target="../media/image201.png"/><Relationship Id="rId10" Type="http://schemas.openxmlformats.org/officeDocument/2006/relationships/image" Target="../media/image204.png"/><Relationship Id="rId4" Type="http://schemas.openxmlformats.org/officeDocument/2006/relationships/image" Target="../media/image200.png"/><Relationship Id="rId9" Type="http://schemas.openxmlformats.org/officeDocument/2006/relationships/hyperlink" Target="mailto:jbeauchamp@cuanswers.com"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208.svg"/><Relationship Id="rId2" Type="http://schemas.openxmlformats.org/officeDocument/2006/relationships/notesSlide" Target="../notesSlides/notesSlide95.xml"/><Relationship Id="rId1" Type="http://schemas.openxmlformats.org/officeDocument/2006/relationships/slideLayout" Target="../slideLayouts/slideLayout74.xml"/><Relationship Id="rId6" Type="http://schemas.openxmlformats.org/officeDocument/2006/relationships/image" Target="../media/image16.png"/><Relationship Id="rId5" Type="http://schemas.openxmlformats.org/officeDocument/2006/relationships/image" Target="../media/image207.png"/><Relationship Id="rId4" Type="http://schemas.openxmlformats.org/officeDocument/2006/relationships/image" Target="../media/image206.png"/></Relationships>
</file>

<file path=ppt/slides/_rels/slide9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96.xml"/><Relationship Id="rId1" Type="http://schemas.openxmlformats.org/officeDocument/2006/relationships/slideLayout" Target="../slideLayouts/slideLayout70.xml"/></Relationships>
</file>

<file path=ppt/slides/_rels/slide97.xml.rels><?xml version="1.0" encoding="UTF-8" standalone="yes"?>
<Relationships xmlns="http://schemas.openxmlformats.org/package/2006/relationships"><Relationship Id="rId8" Type="http://schemas.openxmlformats.org/officeDocument/2006/relationships/image" Target="../media/image213.jpeg"/><Relationship Id="rId3" Type="http://schemas.openxmlformats.org/officeDocument/2006/relationships/image" Target="../media/image209.png"/><Relationship Id="rId7" Type="http://schemas.openxmlformats.org/officeDocument/2006/relationships/hyperlink" Target="https://www.brusheezy.com/psds/4449-abstract-colorful-background-with-bokeh-effect" TargetMode="External"/><Relationship Id="rId2" Type="http://schemas.openxmlformats.org/officeDocument/2006/relationships/notesSlide" Target="../notesSlides/notesSlide97.xml"/><Relationship Id="rId1" Type="http://schemas.openxmlformats.org/officeDocument/2006/relationships/slideLayout" Target="../slideLayouts/slideLayout63.xml"/><Relationship Id="rId6" Type="http://schemas.openxmlformats.org/officeDocument/2006/relationships/image" Target="../media/image212.jpg"/><Relationship Id="rId5" Type="http://schemas.openxmlformats.org/officeDocument/2006/relationships/image" Target="../media/image211.png"/><Relationship Id="rId10" Type="http://schemas.openxmlformats.org/officeDocument/2006/relationships/image" Target="../media/image215.png"/><Relationship Id="rId4" Type="http://schemas.openxmlformats.org/officeDocument/2006/relationships/image" Target="../media/image210.png"/><Relationship Id="rId9" Type="http://schemas.openxmlformats.org/officeDocument/2006/relationships/image" Target="../media/image214.jpeg"/></Relationships>
</file>

<file path=ppt/slides/_rels/slide98.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6.png"/><Relationship Id="rId7" Type="http://schemas.openxmlformats.org/officeDocument/2006/relationships/image" Target="../media/image211.png"/><Relationship Id="rId2" Type="http://schemas.openxmlformats.org/officeDocument/2006/relationships/notesSlide" Target="../notesSlides/notesSlide98.xml"/><Relationship Id="rId1" Type="http://schemas.openxmlformats.org/officeDocument/2006/relationships/slideLayout" Target="../slideLayouts/slideLayout74.xml"/><Relationship Id="rId6" Type="http://schemas.openxmlformats.org/officeDocument/2006/relationships/image" Target="../media/image217.png"/><Relationship Id="rId5" Type="http://schemas.openxmlformats.org/officeDocument/2006/relationships/image" Target="../media/image208.svg"/><Relationship Id="rId4" Type="http://schemas.openxmlformats.org/officeDocument/2006/relationships/image" Target="../media/image16.png"/></Relationships>
</file>

<file path=ppt/slides/_rels/slide99.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19.png"/><Relationship Id="rId7" Type="http://schemas.openxmlformats.org/officeDocument/2006/relationships/image" Target="../media/image218.png"/><Relationship Id="rId2" Type="http://schemas.openxmlformats.org/officeDocument/2006/relationships/notesSlide" Target="../notesSlides/notesSlide99.xml"/><Relationship Id="rId1" Type="http://schemas.openxmlformats.org/officeDocument/2006/relationships/slideLayout" Target="../slideLayouts/slideLayout74.xml"/><Relationship Id="rId6" Type="http://schemas.openxmlformats.org/officeDocument/2006/relationships/image" Target="../media/image208.svg"/><Relationship Id="rId5" Type="http://schemas.openxmlformats.org/officeDocument/2006/relationships/image" Target="../media/image16.png"/><Relationship Id="rId4" Type="http://schemas.openxmlformats.org/officeDocument/2006/relationships/image" Target="../media/image2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AC2AA6-F935-4088-9C05-996A3D4A57FF}"/>
              </a:ext>
            </a:extLst>
          </p:cNvPr>
          <p:cNvSpPr txBox="1"/>
          <p:nvPr/>
        </p:nvSpPr>
        <p:spPr>
          <a:xfrm>
            <a:off x="219918" y="4305780"/>
            <a:ext cx="2743200" cy="1200329"/>
          </a:xfrm>
          <a:prstGeom prst="rect">
            <a:avLst/>
          </a:prstGeom>
          <a:noFill/>
        </p:spPr>
        <p:txBody>
          <a:bodyPr wrap="square" rtlCol="0">
            <a:spAutoFit/>
          </a:bodyPr>
          <a:lstStyle/>
          <a:p>
            <a:r>
              <a:rPr lang="en-US" sz="3600" b="1" dirty="0">
                <a:solidFill>
                  <a:schemeClr val="accent1"/>
                </a:solidFill>
                <a:latin typeface="+mj-lt"/>
              </a:rPr>
              <a:t>Let’s get started...</a:t>
            </a:r>
          </a:p>
        </p:txBody>
      </p:sp>
      <p:pic>
        <p:nvPicPr>
          <p:cNvPr id="7" name="Picture 6" descr="A close up of a sign&#10;&#10;Description automatically generated">
            <a:extLst>
              <a:ext uri="{FF2B5EF4-FFF2-40B4-BE49-F238E27FC236}">
                <a16:creationId xmlns:a16="http://schemas.microsoft.com/office/drawing/2014/main" id="{84A44F36-4D53-4DB2-BA68-4DF30404D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6455" y="1090208"/>
            <a:ext cx="6084812" cy="2964530"/>
          </a:xfrm>
          <a:prstGeom prst="rect">
            <a:avLst/>
          </a:prstGeom>
        </p:spPr>
      </p:pic>
    </p:spTree>
    <p:extLst>
      <p:ext uri="{BB962C8B-B14F-4D97-AF65-F5344CB8AC3E}">
        <p14:creationId xmlns:p14="http://schemas.microsoft.com/office/powerpoint/2010/main" val="22092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384A045-1FAF-432F-96CD-9CC0728F2675}"/>
              </a:ext>
            </a:extLst>
          </p:cNvPr>
          <p:cNvSpPr>
            <a:spLocks noGrp="1"/>
          </p:cNvSpPr>
          <p:nvPr>
            <p:ph type="title"/>
          </p:nvPr>
        </p:nvSpPr>
        <p:spPr>
          <a:xfrm>
            <a:off x="609601" y="855823"/>
            <a:ext cx="3657600" cy="1828800"/>
          </a:xfrm>
        </p:spPr>
        <p:txBody>
          <a:bodyPr/>
          <a:lstStyle/>
          <a:p>
            <a:r>
              <a:rPr lang="en-US" sz="4800" dirty="0"/>
              <a:t>Unique, not Original</a:t>
            </a:r>
          </a:p>
        </p:txBody>
      </p:sp>
      <p:sp>
        <p:nvSpPr>
          <p:cNvPr id="3" name="Content Placeholder 2">
            <a:extLst>
              <a:ext uri="{FF2B5EF4-FFF2-40B4-BE49-F238E27FC236}">
                <a16:creationId xmlns:a16="http://schemas.microsoft.com/office/drawing/2014/main" id="{35098C70-973B-4B50-9B92-56E6F900CA95}"/>
              </a:ext>
            </a:extLst>
          </p:cNvPr>
          <p:cNvSpPr>
            <a:spLocks noGrp="1"/>
          </p:cNvSpPr>
          <p:nvPr>
            <p:ph idx="1"/>
          </p:nvPr>
        </p:nvSpPr>
        <p:spPr>
          <a:xfrm>
            <a:off x="5494020" y="855823"/>
            <a:ext cx="6080760" cy="5495816"/>
          </a:xfrm>
        </p:spPr>
        <p:txBody>
          <a:bodyPr/>
          <a:lstStyle/>
          <a:p>
            <a:r>
              <a:rPr lang="en-US" sz="2400" dirty="0"/>
              <a:t>We should we emboldened to take on the future based on our </a:t>
            </a:r>
            <a:r>
              <a:rPr lang="en-US" sz="2400" dirty="0">
                <a:solidFill>
                  <a:schemeClr val="accent1"/>
                </a:solidFill>
              </a:rPr>
              <a:t>unique</a:t>
            </a:r>
            <a:r>
              <a:rPr lang="en-US" sz="2400" dirty="0"/>
              <a:t> qualities in the here and now</a:t>
            </a:r>
          </a:p>
          <a:p>
            <a:r>
              <a:rPr lang="en-US" sz="2400" dirty="0"/>
              <a:t>We should be confident based on our connections to the </a:t>
            </a:r>
            <a:r>
              <a:rPr lang="en-US" sz="2400" dirty="0">
                <a:solidFill>
                  <a:schemeClr val="accent1"/>
                </a:solidFill>
              </a:rPr>
              <a:t>original concepts, organizations, and individuals </a:t>
            </a:r>
            <a:r>
              <a:rPr lang="en-US" sz="2400" dirty="0"/>
              <a:t>who proved that consumer-owners could succeed</a:t>
            </a:r>
          </a:p>
          <a:p>
            <a:r>
              <a:rPr lang="en-US" sz="2400" dirty="0"/>
              <a:t>We are the pioneers of our future, as were people just like us who were the pioneers of the past, creating templates for success</a:t>
            </a:r>
          </a:p>
          <a:p>
            <a:r>
              <a:rPr lang="en-US" sz="2400" dirty="0"/>
              <a:t>We must see the next 50 years in the same light they did </a:t>
            </a:r>
          </a:p>
          <a:p>
            <a:endParaRPr lang="en-US" sz="2400" dirty="0"/>
          </a:p>
          <a:p>
            <a:endParaRPr lang="en-US" sz="2400" dirty="0"/>
          </a:p>
          <a:p>
            <a:endParaRPr lang="en-US" sz="2400" dirty="0"/>
          </a:p>
        </p:txBody>
      </p:sp>
      <p:sp>
        <p:nvSpPr>
          <p:cNvPr id="9" name="Text Placeholder 8">
            <a:extLst>
              <a:ext uri="{FF2B5EF4-FFF2-40B4-BE49-F238E27FC236}">
                <a16:creationId xmlns:a16="http://schemas.microsoft.com/office/drawing/2014/main" id="{71BCFB92-2ABC-4DA2-AB07-92F945681972}"/>
              </a:ext>
            </a:extLst>
          </p:cNvPr>
          <p:cNvSpPr>
            <a:spLocks noGrp="1"/>
          </p:cNvSpPr>
          <p:nvPr>
            <p:ph type="body" sz="half" idx="2"/>
          </p:nvPr>
        </p:nvSpPr>
        <p:spPr>
          <a:xfrm>
            <a:off x="609600" y="2821783"/>
            <a:ext cx="3657600" cy="1554480"/>
          </a:xfrm>
        </p:spPr>
        <p:txBody>
          <a:bodyPr/>
          <a:lstStyle/>
          <a:p>
            <a:r>
              <a:rPr lang="en-US" dirty="0"/>
              <a:t>I am unique, but I am not alone, for the original are with me and all around me</a:t>
            </a:r>
          </a:p>
          <a:p>
            <a:r>
              <a:rPr lang="en-US" dirty="0"/>
              <a:t>I am connected</a:t>
            </a:r>
          </a:p>
        </p:txBody>
      </p:sp>
      <p:sp>
        <p:nvSpPr>
          <p:cNvPr id="5" name="Slide Number Placeholder 4">
            <a:extLst>
              <a:ext uri="{FF2B5EF4-FFF2-40B4-BE49-F238E27FC236}">
                <a16:creationId xmlns:a16="http://schemas.microsoft.com/office/drawing/2014/main" id="{807FA712-F8B5-4938-9A96-A9122D8BD811}"/>
              </a:ext>
            </a:extLst>
          </p:cNvPr>
          <p:cNvSpPr>
            <a:spLocks noGrp="1"/>
          </p:cNvSpPr>
          <p:nvPr>
            <p:ph type="sldNum" sz="quarter" idx="12"/>
          </p:nvPr>
        </p:nvSpPr>
        <p:spPr/>
        <p:txBody>
          <a:bodyPr/>
          <a:lstStyle/>
          <a:p>
            <a:fld id="{E31375A4-56A4-47D6-9801-1991572033F7}" type="slidenum">
              <a:rPr lang="en-US" smtClean="0"/>
              <a:t>10</a:t>
            </a:fld>
            <a:endParaRPr lang="en-US" dirty="0"/>
          </a:p>
        </p:txBody>
      </p:sp>
    </p:spTree>
    <p:extLst>
      <p:ext uri="{BB962C8B-B14F-4D97-AF65-F5344CB8AC3E}">
        <p14:creationId xmlns:p14="http://schemas.microsoft.com/office/powerpoint/2010/main" val="7108734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A1E35F-C491-45CF-8049-F7E00D4E6708}"/>
              </a:ext>
            </a:extLst>
          </p:cNvPr>
          <p:cNvSpPr>
            <a:spLocks noGrp="1"/>
          </p:cNvSpPr>
          <p:nvPr>
            <p:ph type="body" sz="half" idx="2"/>
          </p:nvPr>
        </p:nvSpPr>
        <p:spPr/>
        <p:txBody>
          <a:bodyPr/>
          <a:lstStyle/>
          <a:p>
            <a:r>
              <a:rPr lang="en-US" dirty="0"/>
              <a:t>A copyright ready to challenge CU*BASE and the </a:t>
            </a:r>
            <a:r>
              <a:rPr lang="en-US" b="1" dirty="0">
                <a:solidFill>
                  <a:schemeClr val="accent2">
                    <a:lumMod val="75000"/>
                  </a:schemeClr>
                </a:solidFill>
              </a:rPr>
              <a:t>It’s Me 247 </a:t>
            </a:r>
            <a:r>
              <a:rPr lang="en-US" dirty="0"/>
              <a:t>suite as one of our more important properties</a:t>
            </a:r>
          </a:p>
        </p:txBody>
      </p:sp>
      <p:sp>
        <p:nvSpPr>
          <p:cNvPr id="5" name="Slide Number Placeholder 4">
            <a:extLst>
              <a:ext uri="{FF2B5EF4-FFF2-40B4-BE49-F238E27FC236}">
                <a16:creationId xmlns:a16="http://schemas.microsoft.com/office/drawing/2014/main" id="{1F53A2D9-DE62-41A1-B04C-CDB041DE9FC1}"/>
              </a:ext>
            </a:extLst>
          </p:cNvPr>
          <p:cNvSpPr>
            <a:spLocks noGrp="1"/>
          </p:cNvSpPr>
          <p:nvPr>
            <p:ph type="sldNum" sz="quarter" idx="12"/>
          </p:nvPr>
        </p:nvSpPr>
        <p:spPr/>
        <p:txBody>
          <a:bodyPr/>
          <a:lstStyle/>
          <a:p>
            <a:fld id="{E31375A4-56A4-47D6-9801-1991572033F7}" type="slidenum">
              <a:rPr lang="en-US" smtClean="0"/>
              <a:t>100</a:t>
            </a:fld>
            <a:endParaRPr lang="en-US" dirty="0"/>
          </a:p>
        </p:txBody>
      </p:sp>
      <p:pic>
        <p:nvPicPr>
          <p:cNvPr id="8" name="Picture 7">
            <a:extLst>
              <a:ext uri="{FF2B5EF4-FFF2-40B4-BE49-F238E27FC236}">
                <a16:creationId xmlns:a16="http://schemas.microsoft.com/office/drawing/2014/main" id="{2C88A919-71E6-4A8B-9027-D93D9B899E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9433" y="2283567"/>
            <a:ext cx="2664541" cy="1141945"/>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451EF867-C734-46DD-A47C-6B3E2D88C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8232" y="256549"/>
            <a:ext cx="5114631" cy="6615067"/>
          </a:xfrm>
          <a:prstGeom prst="rect">
            <a:avLst/>
          </a:prstGeom>
          <a:ln>
            <a:noFill/>
          </a:ln>
          <a:effectLst>
            <a:outerShdw blurRad="190500" algn="tl" rotWithShape="0">
              <a:srgbClr val="000000">
                <a:alpha val="70000"/>
              </a:srgbClr>
            </a:outerShdw>
          </a:effectLst>
        </p:spPr>
      </p:pic>
      <p:pic>
        <p:nvPicPr>
          <p:cNvPr id="12" name="Graphic 11" descr="Paperclip">
            <a:extLst>
              <a:ext uri="{FF2B5EF4-FFF2-40B4-BE49-F238E27FC236}">
                <a16:creationId xmlns:a16="http://schemas.microsoft.com/office/drawing/2014/main" id="{48F0DD63-2467-41D9-8009-1A4D2F3E9B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35793" y="-14618"/>
            <a:ext cx="627406" cy="627406"/>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DBE96D1D-FE47-42C7-BB59-368E0F7BB1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68659">
            <a:off x="9561329" y="3823218"/>
            <a:ext cx="2363649" cy="3051993"/>
          </a:xfrm>
          <a:prstGeom prst="rect">
            <a:avLst/>
          </a:prstGeom>
          <a:ln>
            <a:noFill/>
          </a:ln>
          <a:effectLst>
            <a:outerShdw blurRad="190500" algn="tl" rotWithShape="0">
              <a:srgbClr val="000000">
                <a:alpha val="70000"/>
              </a:srgbClr>
            </a:outerShdw>
          </a:effectLst>
        </p:spPr>
      </p:pic>
      <p:pic>
        <p:nvPicPr>
          <p:cNvPr id="20" name="Graphic 19" descr="Paperclip">
            <a:extLst>
              <a:ext uri="{FF2B5EF4-FFF2-40B4-BE49-F238E27FC236}">
                <a16:creationId xmlns:a16="http://schemas.microsoft.com/office/drawing/2014/main" id="{B5496DE8-881A-4C0A-AE90-7BDC2CE97C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3999" y="3648431"/>
            <a:ext cx="627406" cy="627406"/>
          </a:xfrm>
          <a:prstGeom prst="rect">
            <a:avLst/>
          </a:prstGeom>
        </p:spPr>
      </p:pic>
    </p:spTree>
    <p:extLst>
      <p:ext uri="{BB962C8B-B14F-4D97-AF65-F5344CB8AC3E}">
        <p14:creationId xmlns:p14="http://schemas.microsoft.com/office/powerpoint/2010/main" val="9402596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DD1857-F016-492E-AA3A-B32118D1EDD4}"/>
              </a:ext>
            </a:extLst>
          </p:cNvPr>
          <p:cNvSpPr/>
          <p:nvPr/>
        </p:nvSpPr>
        <p:spPr>
          <a:xfrm>
            <a:off x="5179789" y="252843"/>
            <a:ext cx="1757148" cy="369332"/>
          </a:xfrm>
          <a:prstGeom prst="rect">
            <a:avLst/>
          </a:prstGeom>
        </p:spPr>
        <p:txBody>
          <a:bodyPr wrap="none">
            <a:spAutoFit/>
          </a:bodyPr>
          <a:lstStyle/>
          <a:p>
            <a:r>
              <a:rPr lang="en-US" dirty="0"/>
              <a:t>Analytics Booth</a:t>
            </a:r>
          </a:p>
        </p:txBody>
      </p:sp>
      <p:grpSp>
        <p:nvGrpSpPr>
          <p:cNvPr id="22" name="Group 21">
            <a:extLst>
              <a:ext uri="{FF2B5EF4-FFF2-40B4-BE49-F238E27FC236}">
                <a16:creationId xmlns:a16="http://schemas.microsoft.com/office/drawing/2014/main" id="{3777DFF7-0461-4D12-AF40-98DB9E143CBB}"/>
              </a:ext>
            </a:extLst>
          </p:cNvPr>
          <p:cNvGrpSpPr>
            <a:grpSpLocks noChangeAspect="1"/>
          </p:cNvGrpSpPr>
          <p:nvPr/>
        </p:nvGrpSpPr>
        <p:grpSpPr>
          <a:xfrm>
            <a:off x="4867409" y="4273579"/>
            <a:ext cx="7175671" cy="2570417"/>
            <a:chOff x="0" y="1"/>
            <a:chExt cx="4704715" cy="1685289"/>
          </a:xfrm>
          <a:effectLst/>
        </p:grpSpPr>
        <p:pic>
          <p:nvPicPr>
            <p:cNvPr id="23" name="Picture 22">
              <a:extLst>
                <a:ext uri="{FF2B5EF4-FFF2-40B4-BE49-F238E27FC236}">
                  <a16:creationId xmlns:a16="http://schemas.microsoft.com/office/drawing/2014/main" id="{8FE5ED75-68F3-4208-B96D-1C98A150B4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666"/>
            <a:stretch/>
          </p:blipFill>
          <p:spPr>
            <a:xfrm>
              <a:off x="0" y="1"/>
              <a:ext cx="3438525" cy="1685289"/>
            </a:xfrm>
            <a:prstGeom prst="rect">
              <a:avLst/>
            </a:prstGeom>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id="{61C98CF3-1E96-4B84-8F93-9924F3761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7350" y="628650"/>
              <a:ext cx="3047365" cy="1056640"/>
            </a:xfrm>
            <a:prstGeom prst="rect">
              <a:avLst/>
            </a:prstGeom>
            <a:effectLst>
              <a:outerShdw blurRad="63500" sx="102000" sy="102000" algn="ctr" rotWithShape="0">
                <a:prstClr val="black">
                  <a:alpha val="40000"/>
                </a:prstClr>
              </a:outerShdw>
            </a:effectLst>
          </p:spPr>
        </p:pic>
      </p:grpSp>
      <p:pic>
        <p:nvPicPr>
          <p:cNvPr id="25" name="Picture 24">
            <a:extLst>
              <a:ext uri="{FF2B5EF4-FFF2-40B4-BE49-F238E27FC236}">
                <a16:creationId xmlns:a16="http://schemas.microsoft.com/office/drawing/2014/main" id="{57824856-8F2A-43D2-8E71-5BE9C52CA6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493" y="1323165"/>
            <a:ext cx="5599844" cy="2845476"/>
          </a:xfrm>
          <a:prstGeom prst="rect">
            <a:avLst/>
          </a:prstGeom>
          <a:effectLst>
            <a:outerShdw blurRad="63500" sx="102000" sy="102000" algn="ctr" rotWithShape="0">
              <a:prstClr val="black">
                <a:alpha val="40000"/>
              </a:prstClr>
            </a:outerShdw>
          </a:effectLst>
        </p:spPr>
      </p:pic>
      <p:sp>
        <p:nvSpPr>
          <p:cNvPr id="4" name="Text Placeholder 3">
            <a:extLst>
              <a:ext uri="{FF2B5EF4-FFF2-40B4-BE49-F238E27FC236}">
                <a16:creationId xmlns:a16="http://schemas.microsoft.com/office/drawing/2014/main" id="{0EA1E35F-C491-45CF-8049-F7E00D4E6708}"/>
              </a:ext>
            </a:extLst>
          </p:cNvPr>
          <p:cNvSpPr>
            <a:spLocks noGrp="1"/>
          </p:cNvSpPr>
          <p:nvPr>
            <p:ph type="body" sz="half" idx="2"/>
          </p:nvPr>
        </p:nvSpPr>
        <p:spPr/>
        <p:txBody>
          <a:bodyPr/>
          <a:lstStyle/>
          <a:p>
            <a:r>
              <a:rPr lang="en-US" dirty="0"/>
              <a:t>Reaching out to every CU*BASE user and every credit union stakeholder as the common data view for your credit union</a:t>
            </a:r>
          </a:p>
        </p:txBody>
      </p:sp>
      <p:sp>
        <p:nvSpPr>
          <p:cNvPr id="5" name="Slide Number Placeholder 4">
            <a:extLst>
              <a:ext uri="{FF2B5EF4-FFF2-40B4-BE49-F238E27FC236}">
                <a16:creationId xmlns:a16="http://schemas.microsoft.com/office/drawing/2014/main" id="{1F53A2D9-DE62-41A1-B04C-CDB041DE9FC1}"/>
              </a:ext>
            </a:extLst>
          </p:cNvPr>
          <p:cNvSpPr>
            <a:spLocks noGrp="1"/>
          </p:cNvSpPr>
          <p:nvPr>
            <p:ph type="sldNum" sz="quarter" idx="12"/>
          </p:nvPr>
        </p:nvSpPr>
        <p:spPr/>
        <p:txBody>
          <a:bodyPr/>
          <a:lstStyle/>
          <a:p>
            <a:fld id="{E31375A4-56A4-47D6-9801-1991572033F7}" type="slidenum">
              <a:rPr lang="en-US" smtClean="0"/>
              <a:t>101</a:t>
            </a:fld>
            <a:endParaRPr lang="en-US" dirty="0"/>
          </a:p>
        </p:txBody>
      </p:sp>
      <p:pic>
        <p:nvPicPr>
          <p:cNvPr id="20" name="Picture 19" descr="A picture containing clipart&#10;&#10;Description automatically generated">
            <a:extLst>
              <a:ext uri="{FF2B5EF4-FFF2-40B4-BE49-F238E27FC236}">
                <a16:creationId xmlns:a16="http://schemas.microsoft.com/office/drawing/2014/main" id="{9BACB581-D38C-4011-BEAB-A262CC2A71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5290" y="491611"/>
            <a:ext cx="2830959" cy="726613"/>
          </a:xfrm>
          <a:prstGeom prst="rect">
            <a:avLst/>
          </a:prstGeom>
        </p:spPr>
      </p:pic>
      <p:pic>
        <p:nvPicPr>
          <p:cNvPr id="26" name="Picture 25">
            <a:extLst>
              <a:ext uri="{FF2B5EF4-FFF2-40B4-BE49-F238E27FC236}">
                <a16:creationId xmlns:a16="http://schemas.microsoft.com/office/drawing/2014/main" id="{8456B07B-D288-40F3-9C81-5713C2E940F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19433" y="2283567"/>
            <a:ext cx="2664541" cy="1141945"/>
          </a:xfrm>
          <a:prstGeom prst="rect">
            <a:avLst/>
          </a:prstGeom>
        </p:spPr>
      </p:pic>
    </p:spTree>
    <p:extLst>
      <p:ext uri="{BB962C8B-B14F-4D97-AF65-F5344CB8AC3E}">
        <p14:creationId xmlns:p14="http://schemas.microsoft.com/office/powerpoint/2010/main" val="20247839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id="{3B0B8538-4237-42FC-9FE2-E2DDF6E2BB14}"/>
              </a:ext>
            </a:extLst>
          </p:cNvPr>
          <p:cNvSpPr>
            <a:spLocks noGrp="1"/>
          </p:cNvSpPr>
          <p:nvPr>
            <p:ph idx="1"/>
          </p:nvPr>
        </p:nvSpPr>
        <p:spPr>
          <a:xfrm>
            <a:off x="5189220" y="757314"/>
            <a:ext cx="6080760" cy="2447735"/>
          </a:xfrm>
        </p:spPr>
        <p:txBody>
          <a:bodyPr/>
          <a:lstStyle/>
          <a:p>
            <a:pPr marL="0" indent="0">
              <a:buNone/>
            </a:pPr>
            <a:r>
              <a:rPr lang="en-US" dirty="0"/>
              <a:t>Will you introduce Analytics Booth to your board?</a:t>
            </a:r>
            <a:endParaRPr lang="en-US" b="1" dirty="0"/>
          </a:p>
        </p:txBody>
      </p:sp>
      <p:sp>
        <p:nvSpPr>
          <p:cNvPr id="10" name="Text Placeholder 9">
            <a:extLst>
              <a:ext uri="{FF2B5EF4-FFF2-40B4-BE49-F238E27FC236}">
                <a16:creationId xmlns:a16="http://schemas.microsoft.com/office/drawing/2014/main" id="{1A1B65E5-E414-44FB-B310-7D67BC07ECD3}"/>
              </a:ext>
            </a:extLst>
          </p:cNvPr>
          <p:cNvSpPr>
            <a:spLocks noGrp="1"/>
          </p:cNvSpPr>
          <p:nvPr>
            <p:ph type="body" sz="half" idx="2"/>
          </p:nvPr>
        </p:nvSpPr>
        <p:spPr/>
        <p:txBody>
          <a:bodyPr/>
          <a:lstStyle/>
          <a:p>
            <a:r>
              <a:rPr lang="en-US" dirty="0"/>
              <a:t>Engaging two new audiences with CU*Answers technology</a:t>
            </a:r>
          </a:p>
        </p:txBody>
      </p:sp>
      <p:sp>
        <p:nvSpPr>
          <p:cNvPr id="4" name="Slide Number Placeholder 3">
            <a:extLst>
              <a:ext uri="{FF2B5EF4-FFF2-40B4-BE49-F238E27FC236}">
                <a16:creationId xmlns:a16="http://schemas.microsoft.com/office/drawing/2014/main" id="{015C0F06-0639-4AAE-A0AD-9D077C765541}"/>
              </a:ext>
            </a:extLst>
          </p:cNvPr>
          <p:cNvSpPr>
            <a:spLocks noGrp="1"/>
          </p:cNvSpPr>
          <p:nvPr>
            <p:ph type="sldNum" sz="quarter" idx="12"/>
          </p:nvPr>
        </p:nvSpPr>
        <p:spPr/>
        <p:txBody>
          <a:bodyPr/>
          <a:lstStyle/>
          <a:p>
            <a:fld id="{E31375A4-56A4-47D6-9801-1991572033F7}" type="slidenum">
              <a:rPr lang="en-US" smtClean="0"/>
              <a:t>102</a:t>
            </a:fld>
            <a:endParaRPr lang="en-US" dirty="0"/>
          </a:p>
        </p:txBody>
      </p:sp>
      <p:sp>
        <p:nvSpPr>
          <p:cNvPr id="31" name="Text Placeholder 30">
            <a:extLst>
              <a:ext uri="{FF2B5EF4-FFF2-40B4-BE49-F238E27FC236}">
                <a16:creationId xmlns:a16="http://schemas.microsoft.com/office/drawing/2014/main" id="{C93007B2-2EFD-4B2C-BEC6-2069AA47C6F3}"/>
              </a:ext>
            </a:extLst>
          </p:cNvPr>
          <p:cNvSpPr>
            <a:spLocks noGrp="1"/>
          </p:cNvSpPr>
          <p:nvPr>
            <p:ph type="body" sz="quarter" idx="15"/>
          </p:nvPr>
        </p:nvSpPr>
        <p:spPr>
          <a:xfrm>
            <a:off x="5189538" y="3867508"/>
            <a:ext cx="6088062" cy="2874962"/>
          </a:xfrm>
        </p:spPr>
        <p:txBody>
          <a:bodyPr/>
          <a:lstStyle/>
          <a:p>
            <a:pPr marL="0" indent="0">
              <a:buNone/>
            </a:pPr>
            <a:r>
              <a:rPr lang="en-US" dirty="0"/>
              <a:t>Will you allow your consultants, regulators, and data vendors see it all?</a:t>
            </a:r>
          </a:p>
        </p:txBody>
      </p:sp>
      <p:sp>
        <p:nvSpPr>
          <p:cNvPr id="28" name="Rectangle 27">
            <a:extLst>
              <a:ext uri="{FF2B5EF4-FFF2-40B4-BE49-F238E27FC236}">
                <a16:creationId xmlns:a16="http://schemas.microsoft.com/office/drawing/2014/main" id="{32828319-4A7E-4B00-B10B-60C925FCCB73}"/>
              </a:ext>
            </a:extLst>
          </p:cNvPr>
          <p:cNvSpPr/>
          <p:nvPr/>
        </p:nvSpPr>
        <p:spPr>
          <a:xfrm>
            <a:off x="5179789" y="252843"/>
            <a:ext cx="1757148" cy="369332"/>
          </a:xfrm>
          <a:prstGeom prst="rect">
            <a:avLst/>
          </a:prstGeom>
        </p:spPr>
        <p:txBody>
          <a:bodyPr wrap="none">
            <a:spAutoFit/>
          </a:bodyPr>
          <a:lstStyle/>
          <a:p>
            <a:r>
              <a:rPr lang="en-US" dirty="0"/>
              <a:t>Analytics Booth</a:t>
            </a:r>
          </a:p>
        </p:txBody>
      </p:sp>
      <p:sp>
        <p:nvSpPr>
          <p:cNvPr id="33" name="Rectangle 32">
            <a:extLst>
              <a:ext uri="{FF2B5EF4-FFF2-40B4-BE49-F238E27FC236}">
                <a16:creationId xmlns:a16="http://schemas.microsoft.com/office/drawing/2014/main" id="{0EA6D764-62E8-4A50-A345-FED3314A5217}"/>
              </a:ext>
            </a:extLst>
          </p:cNvPr>
          <p:cNvSpPr/>
          <p:nvPr/>
        </p:nvSpPr>
        <p:spPr>
          <a:xfrm>
            <a:off x="5179789" y="1164885"/>
            <a:ext cx="6866538" cy="232945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1200" dirty="0">
                <a:solidFill>
                  <a:schemeClr val="bg1"/>
                </a:solidFill>
                <a:latin typeface="+mj-lt"/>
              </a:rPr>
              <a:t>YOU AND YOUR BOARD ARE INVITED TO THE 1</a:t>
            </a:r>
            <a:r>
              <a:rPr lang="en-US" sz="1200" baseline="30000" dirty="0">
                <a:solidFill>
                  <a:schemeClr val="bg1"/>
                </a:solidFill>
                <a:latin typeface="+mj-lt"/>
              </a:rPr>
              <a:t>ST</a:t>
            </a:r>
            <a:r>
              <a:rPr lang="en-US" sz="1200" dirty="0">
                <a:solidFill>
                  <a:schemeClr val="bg1"/>
                </a:solidFill>
                <a:latin typeface="+mj-lt"/>
              </a:rPr>
              <a:t> ANNUAL</a:t>
            </a:r>
            <a:br>
              <a:rPr lang="en-US" sz="1200" dirty="0">
                <a:solidFill>
                  <a:schemeClr val="bg1"/>
                </a:solidFill>
                <a:latin typeface="+mj-lt"/>
              </a:rPr>
            </a:br>
            <a:r>
              <a:rPr lang="en-US" sz="2400" b="1" dirty="0">
                <a:solidFill>
                  <a:schemeClr val="bg1"/>
                </a:solidFill>
                <a:effectLst>
                  <a:outerShdw blurRad="38100" dist="38100" dir="2700000" algn="tl">
                    <a:srgbClr val="000000">
                      <a:alpha val="43137"/>
                    </a:srgbClr>
                  </a:outerShdw>
                </a:effectLst>
                <a:latin typeface="+mj-lt"/>
              </a:rPr>
              <a:t>CREDIT UNION BOARD OF DIRECTORS DAY</a:t>
            </a:r>
          </a:p>
          <a:p>
            <a:pPr algn="ctr">
              <a:spcBef>
                <a:spcPts val="1200"/>
              </a:spcBef>
            </a:pPr>
            <a:r>
              <a:rPr lang="en-US" i="1" dirty="0">
                <a:solidFill>
                  <a:schemeClr val="bg1"/>
                </a:solidFill>
              </a:rPr>
              <a:t>Focus:</a:t>
            </a:r>
            <a:r>
              <a:rPr lang="en-US" dirty="0">
                <a:solidFill>
                  <a:schemeClr val="bg1"/>
                </a:solidFill>
              </a:rPr>
              <a:t> Developing online tools for data conscious </a:t>
            </a:r>
            <a:br>
              <a:rPr lang="en-US" dirty="0">
                <a:solidFill>
                  <a:schemeClr val="bg1"/>
                </a:solidFill>
              </a:rPr>
            </a:br>
            <a:r>
              <a:rPr lang="en-US" dirty="0">
                <a:solidFill>
                  <a:schemeClr val="bg1"/>
                </a:solidFill>
              </a:rPr>
              <a:t>board members to interact with Analytics Booth as the ultimate tool for engaging volunteers</a:t>
            </a:r>
          </a:p>
          <a:p>
            <a:pPr algn="ctr"/>
            <a:endParaRPr lang="en-US" sz="1600" dirty="0">
              <a:solidFill>
                <a:schemeClr val="bg1"/>
              </a:solidFill>
              <a:latin typeface="+mj-lt"/>
            </a:endParaRPr>
          </a:p>
          <a:p>
            <a:pPr algn="ctr"/>
            <a:r>
              <a:rPr lang="en-US" sz="1100" dirty="0">
                <a:solidFill>
                  <a:schemeClr val="bg1"/>
                </a:solidFill>
                <a:latin typeface="+mj-lt"/>
              </a:rPr>
              <a:t>DETAILS TO BE ANNOUNCED AT CEO STRATEGIES IN NOVEMBER</a:t>
            </a:r>
            <a:endParaRPr lang="en-US" sz="1600" dirty="0">
              <a:solidFill>
                <a:schemeClr val="bg1"/>
              </a:solidFill>
              <a:latin typeface="+mj-lt"/>
            </a:endParaRPr>
          </a:p>
        </p:txBody>
      </p:sp>
      <p:sp>
        <p:nvSpPr>
          <p:cNvPr id="34" name="Rectangle 33">
            <a:extLst>
              <a:ext uri="{FF2B5EF4-FFF2-40B4-BE49-F238E27FC236}">
                <a16:creationId xmlns:a16="http://schemas.microsoft.com/office/drawing/2014/main" id="{7C6A3435-A57F-4679-A33A-105F7BCCF2DB}"/>
              </a:ext>
            </a:extLst>
          </p:cNvPr>
          <p:cNvSpPr/>
          <p:nvPr/>
        </p:nvSpPr>
        <p:spPr>
          <a:xfrm>
            <a:off x="5179789" y="4527517"/>
            <a:ext cx="6866538" cy="2030597"/>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1200" dirty="0">
                <a:solidFill>
                  <a:schemeClr val="bg1"/>
                </a:solidFill>
                <a:latin typeface="+mj-lt"/>
              </a:rPr>
              <a:t>YOU AND YOUR BOARD ARE INVITED TO</a:t>
            </a:r>
            <a:br>
              <a:rPr lang="en-US" sz="1200" dirty="0">
                <a:solidFill>
                  <a:schemeClr val="bg1"/>
                </a:solidFill>
                <a:latin typeface="+mj-lt"/>
              </a:rPr>
            </a:br>
            <a:r>
              <a:rPr lang="en-US" sz="2400" b="1" dirty="0">
                <a:solidFill>
                  <a:schemeClr val="bg1"/>
                </a:solidFill>
                <a:effectLst>
                  <a:outerShdw blurRad="38100" dist="38100" dir="2700000" algn="tl">
                    <a:srgbClr val="000000">
                      <a:alpha val="43137"/>
                    </a:srgbClr>
                  </a:outerShdw>
                </a:effectLst>
                <a:latin typeface="+mj-lt"/>
              </a:rPr>
              <a:t>ANALYTICS BOOTH OPEN HOUSES</a:t>
            </a:r>
          </a:p>
          <a:p>
            <a:pPr algn="ctr">
              <a:spcBef>
                <a:spcPts val="1200"/>
              </a:spcBef>
            </a:pPr>
            <a:r>
              <a:rPr lang="en-US" i="1" dirty="0">
                <a:solidFill>
                  <a:schemeClr val="bg1"/>
                </a:solidFill>
              </a:rPr>
              <a:t>Focus:</a:t>
            </a:r>
            <a:r>
              <a:rPr lang="en-US" dirty="0">
                <a:solidFill>
                  <a:schemeClr val="bg1"/>
                </a:solidFill>
              </a:rPr>
              <a:t> Encouraging your allies to ask you for permission to </a:t>
            </a:r>
            <a:br>
              <a:rPr lang="en-US" dirty="0">
                <a:solidFill>
                  <a:schemeClr val="bg1"/>
                </a:solidFill>
              </a:rPr>
            </a:br>
            <a:r>
              <a:rPr lang="en-US" dirty="0">
                <a:solidFill>
                  <a:schemeClr val="bg1"/>
                </a:solidFill>
              </a:rPr>
              <a:t>engage your data via Analytics Booth, to enhance their interactions</a:t>
            </a:r>
          </a:p>
          <a:p>
            <a:pPr algn="ctr"/>
            <a:endParaRPr lang="en-US" sz="1600" dirty="0">
              <a:solidFill>
                <a:schemeClr val="bg1"/>
              </a:solidFill>
              <a:latin typeface="+mj-lt"/>
            </a:endParaRPr>
          </a:p>
          <a:p>
            <a:pPr algn="ctr"/>
            <a:r>
              <a:rPr lang="en-US" sz="1100" dirty="0">
                <a:solidFill>
                  <a:schemeClr val="bg1"/>
                </a:solidFill>
                <a:latin typeface="+mj-lt"/>
              </a:rPr>
              <a:t>DETAILS TO BE ANNOUNCED AT CEO STRATEGIES IN NOVEMBER</a:t>
            </a:r>
            <a:endParaRPr lang="en-US" sz="1600" dirty="0">
              <a:solidFill>
                <a:schemeClr val="bg1"/>
              </a:solidFill>
              <a:latin typeface="+mj-lt"/>
            </a:endParaRPr>
          </a:p>
        </p:txBody>
      </p:sp>
      <p:pic>
        <p:nvPicPr>
          <p:cNvPr id="37" name="Picture 36">
            <a:extLst>
              <a:ext uri="{FF2B5EF4-FFF2-40B4-BE49-F238E27FC236}">
                <a16:creationId xmlns:a16="http://schemas.microsoft.com/office/drawing/2014/main" id="{4DB04765-5089-4C20-A664-9154A984BD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9433" y="2283567"/>
            <a:ext cx="2664541" cy="1141945"/>
          </a:xfrm>
          <a:prstGeom prst="rect">
            <a:avLst/>
          </a:prstGeom>
        </p:spPr>
      </p:pic>
    </p:spTree>
    <p:extLst>
      <p:ext uri="{BB962C8B-B14F-4D97-AF65-F5344CB8AC3E}">
        <p14:creationId xmlns:p14="http://schemas.microsoft.com/office/powerpoint/2010/main" val="36522588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6CC23E-BA86-4898-95B7-2274B0B03591}"/>
              </a:ext>
            </a:extLst>
          </p:cNvPr>
          <p:cNvSpPr>
            <a:spLocks noGrp="1"/>
          </p:cNvSpPr>
          <p:nvPr>
            <p:ph type="title"/>
          </p:nvPr>
        </p:nvSpPr>
        <p:spPr/>
        <p:txBody>
          <a:bodyPr/>
          <a:lstStyle/>
          <a:p>
            <a:r>
              <a:rPr lang="en-US" dirty="0"/>
              <a:t>NCUA Remote Audits</a:t>
            </a:r>
          </a:p>
        </p:txBody>
      </p:sp>
      <p:sp>
        <p:nvSpPr>
          <p:cNvPr id="5" name="Slide Number Placeholder 4">
            <a:extLst>
              <a:ext uri="{FF2B5EF4-FFF2-40B4-BE49-F238E27FC236}">
                <a16:creationId xmlns:a16="http://schemas.microsoft.com/office/drawing/2014/main" id="{0D775E21-95D3-4C15-A7FC-92EE40A330F5}"/>
              </a:ext>
            </a:extLst>
          </p:cNvPr>
          <p:cNvSpPr>
            <a:spLocks noGrp="1"/>
          </p:cNvSpPr>
          <p:nvPr>
            <p:ph type="sldNum" sz="quarter" idx="12"/>
          </p:nvPr>
        </p:nvSpPr>
        <p:spPr/>
        <p:txBody>
          <a:bodyPr/>
          <a:lstStyle/>
          <a:p>
            <a:fld id="{E31375A4-56A4-47D6-9801-1991572033F7}" type="slidenum">
              <a:rPr lang="en-US" smtClean="0"/>
              <a:t>103</a:t>
            </a:fld>
            <a:endParaRPr lang="en-US" dirty="0"/>
          </a:p>
        </p:txBody>
      </p:sp>
      <p:sp>
        <p:nvSpPr>
          <p:cNvPr id="9" name="Text Placeholder 8">
            <a:extLst>
              <a:ext uri="{FF2B5EF4-FFF2-40B4-BE49-F238E27FC236}">
                <a16:creationId xmlns:a16="http://schemas.microsoft.com/office/drawing/2014/main" id="{B02653F9-7DCA-4635-A62F-E15A00C4C6C3}"/>
              </a:ext>
            </a:extLst>
          </p:cNvPr>
          <p:cNvSpPr>
            <a:spLocks noGrp="1"/>
          </p:cNvSpPr>
          <p:nvPr>
            <p:ph type="body" sz="quarter" idx="13"/>
          </p:nvPr>
        </p:nvSpPr>
        <p:spPr/>
        <p:txBody>
          <a:bodyPr/>
          <a:lstStyle/>
          <a:p>
            <a:r>
              <a:rPr lang="en-US" dirty="0"/>
              <a:t>the pace of data exchanges with the NCUA is going to speed up</a:t>
            </a:r>
          </a:p>
        </p:txBody>
      </p:sp>
      <p:sp>
        <p:nvSpPr>
          <p:cNvPr id="11" name="Content Placeholder 10">
            <a:extLst>
              <a:ext uri="{FF2B5EF4-FFF2-40B4-BE49-F238E27FC236}">
                <a16:creationId xmlns:a16="http://schemas.microsoft.com/office/drawing/2014/main" id="{2295021B-258B-4A49-9CAD-66816964197C}"/>
              </a:ext>
            </a:extLst>
          </p:cNvPr>
          <p:cNvSpPr>
            <a:spLocks noGrp="1"/>
          </p:cNvSpPr>
          <p:nvPr>
            <p:ph sz="quarter" idx="15"/>
          </p:nvPr>
        </p:nvSpPr>
        <p:spPr>
          <a:xfrm>
            <a:off x="1295400" y="1797050"/>
            <a:ext cx="3836437" cy="4683125"/>
          </a:xfrm>
        </p:spPr>
        <p:txBody>
          <a:bodyPr/>
          <a:lstStyle/>
          <a:p>
            <a:r>
              <a:rPr lang="en-US" dirty="0"/>
              <a:t>Promises, promises, promises...</a:t>
            </a:r>
          </a:p>
          <a:p>
            <a:r>
              <a:rPr lang="en-US" dirty="0"/>
              <a:t>But even the NCUA realizes that the world is ready for a different approach to transparency, adjustments, and examination interactions</a:t>
            </a:r>
          </a:p>
          <a:p>
            <a:r>
              <a:rPr lang="en-US" dirty="0"/>
              <a:t>You should start now</a:t>
            </a:r>
          </a:p>
          <a:p>
            <a:pPr lvl="1"/>
            <a:r>
              <a:rPr lang="en-US" dirty="0"/>
              <a:t>Rethink your 5300 processes</a:t>
            </a:r>
          </a:p>
          <a:p>
            <a:pPr lvl="1"/>
            <a:r>
              <a:rPr lang="en-US" dirty="0"/>
              <a:t>Analyze all data exchanges with the NCUA </a:t>
            </a:r>
            <a:r>
              <a:rPr lang="en-US" i="1" dirty="0"/>
              <a:t>(AIRES)</a:t>
            </a:r>
          </a:p>
          <a:p>
            <a:pPr lvl="1"/>
            <a:r>
              <a:rPr lang="en-US" dirty="0"/>
              <a:t>Practice exchanging data with the world, in preparation for new processes</a:t>
            </a:r>
            <a:r>
              <a:rPr lang="en-US" i="1" dirty="0"/>
              <a:t> (Analytics Booth)</a:t>
            </a:r>
          </a:p>
        </p:txBody>
      </p:sp>
      <p:pic>
        <p:nvPicPr>
          <p:cNvPr id="12" name="Picture 11">
            <a:extLst>
              <a:ext uri="{FF2B5EF4-FFF2-40B4-BE49-F238E27FC236}">
                <a16:creationId xmlns:a16="http://schemas.microsoft.com/office/drawing/2014/main" id="{885F06EF-195B-4D87-9376-1FDB1E1A6D2B}"/>
              </a:ext>
            </a:extLst>
          </p:cNvPr>
          <p:cNvPicPr>
            <a:picLocks noChangeAspect="1"/>
          </p:cNvPicPr>
          <p:nvPr/>
        </p:nvPicPr>
        <p:blipFill>
          <a:blip r:embed="rId3"/>
          <a:stretch>
            <a:fillRect/>
          </a:stretch>
        </p:blipFill>
        <p:spPr>
          <a:xfrm>
            <a:off x="5466540" y="1705057"/>
            <a:ext cx="6533466" cy="49001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054901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777B100-82B2-4FD9-A6B3-0C05D839D7AF}"/>
              </a:ext>
            </a:extLst>
          </p:cNvPr>
          <p:cNvSpPr>
            <a:spLocks noGrp="1"/>
          </p:cNvSpPr>
          <p:nvPr>
            <p:ph type="body" sz="half" idx="2"/>
          </p:nvPr>
        </p:nvSpPr>
        <p:spPr/>
        <p:txBody>
          <a:bodyPr/>
          <a:lstStyle/>
          <a:p>
            <a:r>
              <a:rPr lang="en-US" dirty="0"/>
              <a:t>A partnership that will lead to a breakthrough in 2020</a:t>
            </a:r>
          </a:p>
        </p:txBody>
      </p:sp>
      <p:sp>
        <p:nvSpPr>
          <p:cNvPr id="4" name="Slide Number Placeholder 3">
            <a:extLst>
              <a:ext uri="{FF2B5EF4-FFF2-40B4-BE49-F238E27FC236}">
                <a16:creationId xmlns:a16="http://schemas.microsoft.com/office/drawing/2014/main" id="{A1920607-4AA9-4564-AE13-E46742DF7A73}"/>
              </a:ext>
            </a:extLst>
          </p:cNvPr>
          <p:cNvSpPr>
            <a:spLocks noGrp="1"/>
          </p:cNvSpPr>
          <p:nvPr>
            <p:ph type="sldNum" sz="quarter" idx="12"/>
          </p:nvPr>
        </p:nvSpPr>
        <p:spPr/>
        <p:txBody>
          <a:bodyPr/>
          <a:lstStyle/>
          <a:p>
            <a:fld id="{E31375A4-56A4-47D6-9801-1991572033F7}" type="slidenum">
              <a:rPr lang="en-US" smtClean="0"/>
              <a:t>104</a:t>
            </a:fld>
            <a:endParaRPr lang="en-US" dirty="0"/>
          </a:p>
        </p:txBody>
      </p:sp>
      <p:pic>
        <p:nvPicPr>
          <p:cNvPr id="15" name="Picture 14">
            <a:extLst>
              <a:ext uri="{FF2B5EF4-FFF2-40B4-BE49-F238E27FC236}">
                <a16:creationId xmlns:a16="http://schemas.microsoft.com/office/drawing/2014/main" id="{C05952ED-505A-49BA-A94C-193F0D2C5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65" y="759765"/>
            <a:ext cx="2774909" cy="1284680"/>
          </a:xfrm>
          <a:prstGeom prst="rect">
            <a:avLst/>
          </a:prstGeom>
        </p:spPr>
      </p:pic>
      <p:pic>
        <p:nvPicPr>
          <p:cNvPr id="19" name="Picture 18" descr="A close up of a sign&#10;&#10;Description automatically generated">
            <a:extLst>
              <a:ext uri="{FF2B5EF4-FFF2-40B4-BE49-F238E27FC236}">
                <a16:creationId xmlns:a16="http://schemas.microsoft.com/office/drawing/2014/main" id="{75C29242-B289-4446-B3FA-CA7117473C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2835770"/>
            <a:ext cx="3323237" cy="728976"/>
          </a:xfrm>
          <a:prstGeom prst="rect">
            <a:avLst/>
          </a:prstGeom>
        </p:spPr>
      </p:pic>
      <p:sp>
        <p:nvSpPr>
          <p:cNvPr id="20" name="Cross 19">
            <a:extLst>
              <a:ext uri="{FF2B5EF4-FFF2-40B4-BE49-F238E27FC236}">
                <a16:creationId xmlns:a16="http://schemas.microsoft.com/office/drawing/2014/main" id="{8ABFC496-9BA2-4E2B-B1EB-ADEA48ECE2D9}"/>
              </a:ext>
            </a:extLst>
          </p:cNvPr>
          <p:cNvSpPr/>
          <p:nvPr/>
        </p:nvSpPr>
        <p:spPr>
          <a:xfrm>
            <a:off x="1873226" y="2103437"/>
            <a:ext cx="691307" cy="691307"/>
          </a:xfrm>
          <a:prstGeom prst="plus">
            <a:avLst>
              <a:gd name="adj" fmla="val 3475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screenshot of a cell phone&#10;&#10;Description automatically generated">
            <a:extLst>
              <a:ext uri="{FF2B5EF4-FFF2-40B4-BE49-F238E27FC236}">
                <a16:creationId xmlns:a16="http://schemas.microsoft.com/office/drawing/2014/main" id="{181DBC7E-0FCD-42FA-B4B2-E8EA07FACE34}"/>
              </a:ext>
            </a:extLst>
          </p:cNvPr>
          <p:cNvPicPr>
            <a:picLocks noChangeAspect="1"/>
          </p:cNvPicPr>
          <p:nvPr/>
        </p:nvPicPr>
        <p:blipFill rotWithShape="1">
          <a:blip r:embed="rId5">
            <a:extLst>
              <a:ext uri="{28A0092B-C50C-407E-A947-70E740481C1C}">
                <a14:useLocalDpi xmlns:a14="http://schemas.microsoft.com/office/drawing/2010/main" val="0"/>
              </a:ext>
            </a:extLst>
          </a:blip>
          <a:srcRect b="64048"/>
          <a:stretch/>
        </p:blipFill>
        <p:spPr>
          <a:xfrm>
            <a:off x="5434715" y="160850"/>
            <a:ext cx="6002376" cy="1554480"/>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8311CFF7-7694-4E0B-9A7A-97A5E67709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4258" y="1583477"/>
            <a:ext cx="5856341" cy="3962537"/>
          </a:xfrm>
          <a:prstGeom prst="rect">
            <a:avLst/>
          </a:prstGeom>
          <a:ln>
            <a:noFill/>
          </a:ln>
          <a:effectLst>
            <a:outerShdw blurRad="190500" algn="tl" rotWithShape="0">
              <a:srgbClr val="000000">
                <a:alpha val="70000"/>
              </a:srgbClr>
            </a:outerShdw>
          </a:effectLst>
        </p:spPr>
      </p:pic>
      <p:pic>
        <p:nvPicPr>
          <p:cNvPr id="33" name="Picture 32">
            <a:extLst>
              <a:ext uri="{FF2B5EF4-FFF2-40B4-BE49-F238E27FC236}">
                <a16:creationId xmlns:a16="http://schemas.microsoft.com/office/drawing/2014/main" id="{AF677DC7-CE44-4F81-A473-B9AE1BAB0160}"/>
              </a:ext>
            </a:extLst>
          </p:cNvPr>
          <p:cNvPicPr>
            <a:picLocks noChangeAspect="1"/>
          </p:cNvPicPr>
          <p:nvPr/>
        </p:nvPicPr>
        <p:blipFill>
          <a:blip r:embed="rId7"/>
          <a:stretch>
            <a:fillRect/>
          </a:stretch>
        </p:blipFill>
        <p:spPr>
          <a:xfrm>
            <a:off x="1106308" y="4843673"/>
            <a:ext cx="4021164" cy="2033991"/>
          </a:xfrm>
          <a:prstGeom prst="rect">
            <a:avLst/>
          </a:prstGeom>
          <a:ln>
            <a:noFill/>
          </a:ln>
          <a:effectLst>
            <a:outerShdw blurRad="190500" algn="tl" rotWithShape="0">
              <a:srgbClr val="000000">
                <a:alpha val="70000"/>
              </a:srgbClr>
            </a:outerShdw>
          </a:effectLst>
        </p:spPr>
      </p:pic>
      <p:pic>
        <p:nvPicPr>
          <p:cNvPr id="7" name="Picture 6" descr="A screenshot of a social media post&#10;&#10;Description automatically generated">
            <a:extLst>
              <a:ext uri="{FF2B5EF4-FFF2-40B4-BE49-F238E27FC236}">
                <a16:creationId xmlns:a16="http://schemas.microsoft.com/office/drawing/2014/main" id="{42B88A55-7B4E-495F-A4C5-518004AF05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75698">
            <a:off x="9584991" y="3886671"/>
            <a:ext cx="2611217" cy="3377249"/>
          </a:xfrm>
          <a:prstGeom prst="rect">
            <a:avLst/>
          </a:prstGeom>
          <a:ln>
            <a:noFill/>
          </a:ln>
          <a:effectLst>
            <a:outerShdw blurRad="190500" algn="tl" rotWithShape="0">
              <a:srgbClr val="000000">
                <a:alpha val="70000"/>
              </a:srgbClr>
            </a:outerShdw>
          </a:effectLst>
        </p:spPr>
      </p:pic>
      <p:pic>
        <p:nvPicPr>
          <p:cNvPr id="8" name="Graphic 7" descr="Paperclip">
            <a:extLst>
              <a:ext uri="{FF2B5EF4-FFF2-40B4-BE49-F238E27FC236}">
                <a16:creationId xmlns:a16="http://schemas.microsoft.com/office/drawing/2014/main" id="{7C5ACCFA-56D4-4553-9EFC-4D6837C921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78316" y="3676998"/>
            <a:ext cx="627406" cy="627406"/>
          </a:xfrm>
          <a:prstGeom prst="rect">
            <a:avLst/>
          </a:prstGeom>
        </p:spPr>
      </p:pic>
      <p:sp>
        <p:nvSpPr>
          <p:cNvPr id="36" name="Rectangle 35">
            <a:extLst>
              <a:ext uri="{FF2B5EF4-FFF2-40B4-BE49-F238E27FC236}">
                <a16:creationId xmlns:a16="http://schemas.microsoft.com/office/drawing/2014/main" id="{90E19379-5F95-4A57-8AF0-927F1C94E2C2}"/>
              </a:ext>
            </a:extLst>
          </p:cNvPr>
          <p:cNvSpPr/>
          <p:nvPr/>
        </p:nvSpPr>
        <p:spPr>
          <a:xfrm>
            <a:off x="2753031" y="6098235"/>
            <a:ext cx="5856341" cy="532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rPr>
              <a:t>KEEP AN EYE ON THE KITCHEN FOR UPDATES</a:t>
            </a:r>
          </a:p>
        </p:txBody>
      </p:sp>
      <p:sp>
        <p:nvSpPr>
          <p:cNvPr id="32" name="Explosion: 8 Points 31">
            <a:extLst>
              <a:ext uri="{FF2B5EF4-FFF2-40B4-BE49-F238E27FC236}">
                <a16:creationId xmlns:a16="http://schemas.microsoft.com/office/drawing/2014/main" id="{7D6B4021-6626-498E-9DD6-3913934310A4}"/>
              </a:ext>
            </a:extLst>
          </p:cNvPr>
          <p:cNvSpPr/>
          <p:nvPr/>
        </p:nvSpPr>
        <p:spPr>
          <a:xfrm>
            <a:off x="10080994" y="1825836"/>
            <a:ext cx="1481741" cy="1296591"/>
          </a:xfrm>
          <a:prstGeom prst="irregularSeal1">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US" sz="1200" dirty="0">
                <a:solidFill>
                  <a:schemeClr val="tx2"/>
                </a:solidFill>
                <a:latin typeface="+mj-lt"/>
              </a:rPr>
              <a:t>New with 19.05</a:t>
            </a:r>
          </a:p>
        </p:txBody>
      </p:sp>
    </p:spTree>
    <p:extLst>
      <p:ext uri="{BB962C8B-B14F-4D97-AF65-F5344CB8AC3E}">
        <p14:creationId xmlns:p14="http://schemas.microsoft.com/office/powerpoint/2010/main" val="11932232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EB533-B460-400A-825C-6B0447D50501}"/>
              </a:ext>
            </a:extLst>
          </p:cNvPr>
          <p:cNvSpPr>
            <a:spLocks noGrp="1"/>
          </p:cNvSpPr>
          <p:nvPr>
            <p:ph type="ctrTitle"/>
          </p:nvPr>
        </p:nvSpPr>
        <p:spPr/>
        <p:txBody>
          <a:bodyPr/>
          <a:lstStyle/>
          <a:p>
            <a:r>
              <a:rPr lang="en-US" dirty="0"/>
              <a:t>Wrapping It Up</a:t>
            </a:r>
          </a:p>
        </p:txBody>
      </p:sp>
      <p:sp>
        <p:nvSpPr>
          <p:cNvPr id="3" name="Subtitle 2">
            <a:extLst>
              <a:ext uri="{FF2B5EF4-FFF2-40B4-BE49-F238E27FC236}">
                <a16:creationId xmlns:a16="http://schemas.microsoft.com/office/drawing/2014/main" id="{E1D95C64-8727-4DE8-815F-19955ECC722F}"/>
              </a:ext>
            </a:extLst>
          </p:cNvPr>
          <p:cNvSpPr>
            <a:spLocks noGrp="1"/>
          </p:cNvSpPr>
          <p:nvPr>
            <p:ph type="subTitle" idx="1"/>
          </p:nvPr>
        </p:nvSpPr>
        <p:spPr>
          <a:xfrm>
            <a:off x="5860026" y="5913694"/>
            <a:ext cx="5879856" cy="878619"/>
          </a:xfrm>
        </p:spPr>
        <p:txBody>
          <a:bodyPr/>
          <a:lstStyle/>
          <a:p>
            <a:r>
              <a:rPr lang="en-US" dirty="0"/>
              <a:t>Some events that got us thinking, and some events to plan for</a:t>
            </a:r>
          </a:p>
        </p:txBody>
      </p:sp>
    </p:spTree>
    <p:extLst>
      <p:ext uri="{BB962C8B-B14F-4D97-AF65-F5344CB8AC3E}">
        <p14:creationId xmlns:p14="http://schemas.microsoft.com/office/powerpoint/2010/main" val="32870658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A174-2481-40D7-B177-BEBDEFC89D8C}"/>
              </a:ext>
            </a:extLst>
          </p:cNvPr>
          <p:cNvSpPr>
            <a:spLocks noGrp="1"/>
          </p:cNvSpPr>
          <p:nvPr>
            <p:ph type="title"/>
          </p:nvPr>
        </p:nvSpPr>
        <p:spPr/>
        <p:txBody>
          <a:bodyPr/>
          <a:lstStyle/>
          <a:p>
            <a:r>
              <a:rPr lang="en-US" dirty="0"/>
              <a:t>ANR and ACH </a:t>
            </a:r>
          </a:p>
        </p:txBody>
      </p:sp>
      <p:sp>
        <p:nvSpPr>
          <p:cNvPr id="3" name="Content Placeholder 2">
            <a:extLst>
              <a:ext uri="{FF2B5EF4-FFF2-40B4-BE49-F238E27FC236}">
                <a16:creationId xmlns:a16="http://schemas.microsoft.com/office/drawing/2014/main" id="{AC8409D4-002A-4227-B683-7E22D7A12BDD}"/>
              </a:ext>
            </a:extLst>
          </p:cNvPr>
          <p:cNvSpPr>
            <a:spLocks noGrp="1"/>
          </p:cNvSpPr>
          <p:nvPr>
            <p:ph sz="half" idx="1"/>
          </p:nvPr>
        </p:nvSpPr>
        <p:spPr>
          <a:xfrm>
            <a:off x="729573" y="2149475"/>
            <a:ext cx="7811111" cy="1731861"/>
          </a:xfrm>
        </p:spPr>
        <p:txBody>
          <a:bodyPr/>
          <a:lstStyle/>
          <a:p>
            <a:r>
              <a:rPr lang="en-US" dirty="0"/>
              <a:t>What happens when the world changes and your processes don’t?</a:t>
            </a:r>
          </a:p>
          <a:p>
            <a:r>
              <a:rPr lang="en-US" dirty="0"/>
              <a:t>A changing ACH environment is a perfect reason to rethink our network’s approach to courtesy pay income and CU*BASE ANR configurations	</a:t>
            </a:r>
          </a:p>
        </p:txBody>
      </p:sp>
      <p:sp>
        <p:nvSpPr>
          <p:cNvPr id="10" name="Content Placeholder 9">
            <a:extLst>
              <a:ext uri="{FF2B5EF4-FFF2-40B4-BE49-F238E27FC236}">
                <a16:creationId xmlns:a16="http://schemas.microsoft.com/office/drawing/2014/main" id="{46031935-79B2-47B6-87C1-073391FB12AE}"/>
              </a:ext>
            </a:extLst>
          </p:cNvPr>
          <p:cNvSpPr>
            <a:spLocks noGrp="1"/>
          </p:cNvSpPr>
          <p:nvPr>
            <p:ph sz="half" idx="2"/>
          </p:nvPr>
        </p:nvSpPr>
        <p:spPr>
          <a:xfrm>
            <a:off x="723900" y="3618271"/>
            <a:ext cx="4817983" cy="2893619"/>
          </a:xfrm>
        </p:spPr>
        <p:txBody>
          <a:bodyPr/>
          <a:lstStyle/>
          <a:p>
            <a:pPr lvl="1"/>
            <a:r>
              <a:rPr lang="en-US" dirty="0"/>
              <a:t>Channel pricing – should the ANR fee be different for ACH, checks, debit cards, etc.?</a:t>
            </a:r>
          </a:p>
          <a:p>
            <a:pPr lvl="1"/>
            <a:r>
              <a:rPr lang="en-US" dirty="0"/>
              <a:t>Add a no-fee transaction amount to ANR processing (today we have no-fee available balance tolerance)</a:t>
            </a:r>
          </a:p>
          <a:p>
            <a:pPr lvl="1"/>
            <a:r>
              <a:rPr lang="en-US" dirty="0"/>
              <a:t>Redesign ACH re-post process (see the Kitchen)</a:t>
            </a:r>
          </a:p>
          <a:p>
            <a:pPr lvl="1"/>
            <a:endParaRPr lang="en-US" dirty="0"/>
          </a:p>
        </p:txBody>
      </p:sp>
      <p:sp>
        <p:nvSpPr>
          <p:cNvPr id="4" name="Slide Number Placeholder 3">
            <a:extLst>
              <a:ext uri="{FF2B5EF4-FFF2-40B4-BE49-F238E27FC236}">
                <a16:creationId xmlns:a16="http://schemas.microsoft.com/office/drawing/2014/main" id="{D402C359-9C32-4C01-BDA2-B4C7EA968F08}"/>
              </a:ext>
            </a:extLst>
          </p:cNvPr>
          <p:cNvSpPr>
            <a:spLocks noGrp="1"/>
          </p:cNvSpPr>
          <p:nvPr>
            <p:ph type="sldNum" sz="quarter" idx="12"/>
          </p:nvPr>
        </p:nvSpPr>
        <p:spPr/>
        <p:txBody>
          <a:bodyPr/>
          <a:lstStyle/>
          <a:p>
            <a:fld id="{E31375A4-56A4-47D6-9801-1991572033F7}" type="slidenum">
              <a:rPr lang="en-US" smtClean="0"/>
              <a:t>106</a:t>
            </a:fld>
            <a:endParaRPr lang="en-US" dirty="0"/>
          </a:p>
        </p:txBody>
      </p:sp>
      <p:sp>
        <p:nvSpPr>
          <p:cNvPr id="5" name="Text Placeholder 4">
            <a:extLst>
              <a:ext uri="{FF2B5EF4-FFF2-40B4-BE49-F238E27FC236}">
                <a16:creationId xmlns:a16="http://schemas.microsoft.com/office/drawing/2014/main" id="{24482685-73EB-4881-88E8-1E6A4B1A5442}"/>
              </a:ext>
            </a:extLst>
          </p:cNvPr>
          <p:cNvSpPr>
            <a:spLocks noGrp="1"/>
          </p:cNvSpPr>
          <p:nvPr>
            <p:ph type="body" sz="quarter" idx="13"/>
          </p:nvPr>
        </p:nvSpPr>
        <p:spPr/>
        <p:txBody>
          <a:bodyPr/>
          <a:lstStyle/>
          <a:p>
            <a:r>
              <a:rPr lang="en-US" dirty="0"/>
              <a:t>ACH exception handling: an event that got us thinking</a:t>
            </a:r>
          </a:p>
        </p:txBody>
      </p:sp>
      <p:pic>
        <p:nvPicPr>
          <p:cNvPr id="8" name="Picture 7">
            <a:extLst>
              <a:ext uri="{FF2B5EF4-FFF2-40B4-BE49-F238E27FC236}">
                <a16:creationId xmlns:a16="http://schemas.microsoft.com/office/drawing/2014/main" id="{E4A82620-5D6B-4062-9BC9-162334EEF46E}"/>
              </a:ext>
            </a:extLst>
          </p:cNvPr>
          <p:cNvPicPr>
            <a:picLocks noChangeAspect="1"/>
          </p:cNvPicPr>
          <p:nvPr/>
        </p:nvPicPr>
        <p:blipFill rotWithShape="1">
          <a:blip r:embed="rId3"/>
          <a:srcRect b="9384"/>
          <a:stretch/>
        </p:blipFill>
        <p:spPr>
          <a:xfrm>
            <a:off x="8949174" y="1392664"/>
            <a:ext cx="3448124" cy="4942160"/>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00B8D83C-0D5E-4182-821C-4B0C052AE0DD}"/>
              </a:ext>
            </a:extLst>
          </p:cNvPr>
          <p:cNvPicPr>
            <a:picLocks noChangeAspect="1"/>
          </p:cNvPicPr>
          <p:nvPr/>
        </p:nvPicPr>
        <p:blipFill>
          <a:blip r:embed="rId4"/>
          <a:stretch>
            <a:fillRect/>
          </a:stretch>
        </p:blipFill>
        <p:spPr>
          <a:xfrm>
            <a:off x="5967167" y="4010965"/>
            <a:ext cx="3216783" cy="28936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111009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1957D3-3AA4-4468-B431-531598AC52A0}"/>
              </a:ext>
            </a:extLst>
          </p:cNvPr>
          <p:cNvPicPr>
            <a:picLocks noChangeAspect="1"/>
          </p:cNvPicPr>
          <p:nvPr/>
        </p:nvPicPr>
        <p:blipFill>
          <a:blip r:embed="rId3"/>
          <a:stretch>
            <a:fillRect/>
          </a:stretch>
        </p:blipFill>
        <p:spPr>
          <a:xfrm>
            <a:off x="8092515" y="2149475"/>
            <a:ext cx="3407444" cy="983648"/>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FCBCC2C1-E2BA-4E35-8771-A9EB3759B3A4}"/>
              </a:ext>
            </a:extLst>
          </p:cNvPr>
          <p:cNvSpPr>
            <a:spLocks noGrp="1"/>
          </p:cNvSpPr>
          <p:nvPr>
            <p:ph type="title"/>
          </p:nvPr>
        </p:nvSpPr>
        <p:spPr/>
        <p:txBody>
          <a:bodyPr/>
          <a:lstStyle/>
          <a:p>
            <a:r>
              <a:rPr lang="en-US" dirty="0"/>
              <a:t>Bill Pay and the 19.05 Release</a:t>
            </a:r>
          </a:p>
        </p:txBody>
      </p:sp>
      <p:sp>
        <p:nvSpPr>
          <p:cNvPr id="4" name="Slide Number Placeholder 3">
            <a:extLst>
              <a:ext uri="{FF2B5EF4-FFF2-40B4-BE49-F238E27FC236}">
                <a16:creationId xmlns:a16="http://schemas.microsoft.com/office/drawing/2014/main" id="{413F06EC-3976-4D28-8D61-0AD0DF86EBAA}"/>
              </a:ext>
            </a:extLst>
          </p:cNvPr>
          <p:cNvSpPr>
            <a:spLocks noGrp="1"/>
          </p:cNvSpPr>
          <p:nvPr>
            <p:ph type="sldNum" sz="quarter" idx="12"/>
          </p:nvPr>
        </p:nvSpPr>
        <p:spPr/>
        <p:txBody>
          <a:bodyPr/>
          <a:lstStyle/>
          <a:p>
            <a:fld id="{E31375A4-56A4-47D6-9801-1991572033F7}" type="slidenum">
              <a:rPr lang="en-US" smtClean="0"/>
              <a:t>107</a:t>
            </a:fld>
            <a:endParaRPr lang="en-US" dirty="0"/>
          </a:p>
        </p:txBody>
      </p:sp>
      <p:sp>
        <p:nvSpPr>
          <p:cNvPr id="10" name="Text Placeholder 9">
            <a:extLst>
              <a:ext uri="{FF2B5EF4-FFF2-40B4-BE49-F238E27FC236}">
                <a16:creationId xmlns:a16="http://schemas.microsoft.com/office/drawing/2014/main" id="{3487DA10-A259-462E-B42E-29AD04B68698}"/>
              </a:ext>
            </a:extLst>
          </p:cNvPr>
          <p:cNvSpPr>
            <a:spLocks noGrp="1"/>
          </p:cNvSpPr>
          <p:nvPr>
            <p:ph type="body" sz="quarter" idx="14"/>
          </p:nvPr>
        </p:nvSpPr>
        <p:spPr>
          <a:xfrm>
            <a:off x="5201265" y="5782750"/>
            <a:ext cx="6770749" cy="914400"/>
          </a:xfrm>
        </p:spPr>
        <p:txBody>
          <a:bodyPr/>
          <a:lstStyle/>
          <a:p>
            <a:r>
              <a:rPr lang="en-US" dirty="0"/>
              <a:t>Bill Pay vendors vs. Payment vendors: </a:t>
            </a:r>
            <a:br>
              <a:rPr lang="en-US" dirty="0"/>
            </a:br>
            <a:r>
              <a:rPr lang="en-US" dirty="0"/>
              <a:t>No community of vendors is trying harder to redefine themselves and stake out a territory</a:t>
            </a:r>
          </a:p>
          <a:p>
            <a:r>
              <a:rPr lang="en-US" dirty="0"/>
              <a:t>What’s next? Why do we think it’s great for your future?</a:t>
            </a:r>
          </a:p>
        </p:txBody>
      </p:sp>
      <p:sp>
        <p:nvSpPr>
          <p:cNvPr id="5" name="Text Placeholder 4">
            <a:extLst>
              <a:ext uri="{FF2B5EF4-FFF2-40B4-BE49-F238E27FC236}">
                <a16:creationId xmlns:a16="http://schemas.microsoft.com/office/drawing/2014/main" id="{43162DF8-3637-44AF-A452-8C7EA27131E5}"/>
              </a:ext>
            </a:extLst>
          </p:cNvPr>
          <p:cNvSpPr>
            <a:spLocks noGrp="1"/>
          </p:cNvSpPr>
          <p:nvPr>
            <p:ph type="body" sz="quarter" idx="13"/>
          </p:nvPr>
        </p:nvSpPr>
        <p:spPr/>
        <p:txBody>
          <a:bodyPr/>
          <a:lstStyle/>
          <a:p>
            <a:r>
              <a:rPr lang="en-US" dirty="0"/>
              <a:t>Sometimes “change before you have to” can try your patience</a:t>
            </a:r>
          </a:p>
        </p:txBody>
      </p:sp>
      <p:pic>
        <p:nvPicPr>
          <p:cNvPr id="14" name="Picture 13">
            <a:extLst>
              <a:ext uri="{FF2B5EF4-FFF2-40B4-BE49-F238E27FC236}">
                <a16:creationId xmlns:a16="http://schemas.microsoft.com/office/drawing/2014/main" id="{2D754D5B-288D-4FB1-B387-DDA36BAC95BD}"/>
              </a:ext>
            </a:extLst>
          </p:cNvPr>
          <p:cNvPicPr>
            <a:picLocks noChangeAspect="1"/>
          </p:cNvPicPr>
          <p:nvPr/>
        </p:nvPicPr>
        <p:blipFill>
          <a:blip r:embed="rId4"/>
          <a:stretch>
            <a:fillRect/>
          </a:stretch>
        </p:blipFill>
        <p:spPr>
          <a:xfrm>
            <a:off x="490935" y="2170389"/>
            <a:ext cx="4435885" cy="4743774"/>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DAE56754-8D8E-44A6-98C1-34362C2A2A91}"/>
              </a:ext>
            </a:extLst>
          </p:cNvPr>
          <p:cNvPicPr>
            <a:picLocks noChangeAspect="1"/>
          </p:cNvPicPr>
          <p:nvPr/>
        </p:nvPicPr>
        <p:blipFill rotWithShape="1">
          <a:blip r:embed="rId5"/>
          <a:srcRect b="35665"/>
          <a:stretch/>
        </p:blipFill>
        <p:spPr>
          <a:xfrm>
            <a:off x="5395769" y="2641299"/>
            <a:ext cx="3407444" cy="1493384"/>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9949DBDB-6C55-4AE6-9394-9FEDDC011916}"/>
              </a:ext>
            </a:extLst>
          </p:cNvPr>
          <p:cNvPicPr>
            <a:picLocks noChangeAspect="1"/>
          </p:cNvPicPr>
          <p:nvPr/>
        </p:nvPicPr>
        <p:blipFill>
          <a:blip r:embed="rId6"/>
          <a:stretch>
            <a:fillRect/>
          </a:stretch>
        </p:blipFill>
        <p:spPr>
          <a:xfrm>
            <a:off x="7838765" y="3421962"/>
            <a:ext cx="3631337" cy="1240802"/>
          </a:xfrm>
          <a:prstGeom prst="rect">
            <a:avLst/>
          </a:prstGeom>
          <a:ln>
            <a:noFill/>
          </a:ln>
          <a:effectLst>
            <a:outerShdw blurRad="190500" algn="tl" rotWithShape="0">
              <a:srgbClr val="000000">
                <a:alpha val="70000"/>
              </a:srgbClr>
            </a:outerShdw>
          </a:effectLst>
        </p:spPr>
      </p:pic>
      <p:grpSp>
        <p:nvGrpSpPr>
          <p:cNvPr id="12" name="Group 11">
            <a:extLst>
              <a:ext uri="{FF2B5EF4-FFF2-40B4-BE49-F238E27FC236}">
                <a16:creationId xmlns:a16="http://schemas.microsoft.com/office/drawing/2014/main" id="{AC8EFAD2-A567-4BEB-9D4E-020C22C44000}"/>
              </a:ext>
            </a:extLst>
          </p:cNvPr>
          <p:cNvGrpSpPr/>
          <p:nvPr/>
        </p:nvGrpSpPr>
        <p:grpSpPr>
          <a:xfrm>
            <a:off x="8670918" y="121900"/>
            <a:ext cx="2799184" cy="1445715"/>
            <a:chOff x="8670918" y="121900"/>
            <a:chExt cx="2799184" cy="1445715"/>
          </a:xfrm>
        </p:grpSpPr>
        <p:pic>
          <p:nvPicPr>
            <p:cNvPr id="8" name="Picture 7">
              <a:extLst>
                <a:ext uri="{FF2B5EF4-FFF2-40B4-BE49-F238E27FC236}">
                  <a16:creationId xmlns:a16="http://schemas.microsoft.com/office/drawing/2014/main" id="{4BC94E97-7E26-47E5-A5A6-910E44030045}"/>
                </a:ext>
              </a:extLst>
            </p:cNvPr>
            <p:cNvPicPr>
              <a:picLocks noChangeAspect="1"/>
            </p:cNvPicPr>
            <p:nvPr/>
          </p:nvPicPr>
          <p:blipFill rotWithShape="1">
            <a:blip r:embed="rId7"/>
            <a:srcRect l="3685" t="3450" r="3441" b="10902"/>
            <a:stretch/>
          </p:blipFill>
          <p:spPr>
            <a:xfrm>
              <a:off x="8670918" y="121900"/>
              <a:ext cx="2799184" cy="1445715"/>
            </a:xfrm>
            <a:prstGeom prst="rect">
              <a:avLst/>
            </a:prstGeom>
          </p:spPr>
        </p:pic>
        <p:pic>
          <p:nvPicPr>
            <p:cNvPr id="11" name="Picture 10">
              <a:extLst>
                <a:ext uri="{FF2B5EF4-FFF2-40B4-BE49-F238E27FC236}">
                  <a16:creationId xmlns:a16="http://schemas.microsoft.com/office/drawing/2014/main" id="{EB2CE45A-A39E-4F08-B938-B5951A5936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9799" y="289582"/>
              <a:ext cx="447103" cy="863918"/>
            </a:xfrm>
            <a:prstGeom prst="rect">
              <a:avLst/>
            </a:prstGeom>
          </p:spPr>
        </p:pic>
      </p:grpSp>
    </p:spTree>
    <p:extLst>
      <p:ext uri="{BB962C8B-B14F-4D97-AF65-F5344CB8AC3E}">
        <p14:creationId xmlns:p14="http://schemas.microsoft.com/office/powerpoint/2010/main" val="58128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7DFB-6DA1-474E-9BE3-27C092B644EF}"/>
              </a:ext>
            </a:extLst>
          </p:cNvPr>
          <p:cNvSpPr>
            <a:spLocks noGrp="1"/>
          </p:cNvSpPr>
          <p:nvPr>
            <p:ph type="title"/>
          </p:nvPr>
        </p:nvSpPr>
        <p:spPr/>
        <p:txBody>
          <a:bodyPr/>
          <a:lstStyle/>
          <a:p>
            <a:r>
              <a:rPr lang="en-US" dirty="0"/>
              <a:t>Coming this fall: New Production POWER </a:t>
            </a:r>
            <a:r>
              <a:rPr lang="en-US" dirty="0" err="1"/>
              <a:t>i</a:t>
            </a:r>
            <a:r>
              <a:rPr lang="en-US" dirty="0"/>
              <a:t> Systems</a:t>
            </a:r>
          </a:p>
        </p:txBody>
      </p:sp>
      <p:graphicFrame>
        <p:nvGraphicFramePr>
          <p:cNvPr id="14" name="Content Placeholder 13">
            <a:extLst>
              <a:ext uri="{FF2B5EF4-FFF2-40B4-BE49-F238E27FC236}">
                <a16:creationId xmlns:a16="http://schemas.microsoft.com/office/drawing/2014/main" id="{137859BB-AF99-4B83-974D-6465DF569CF7}"/>
              </a:ext>
            </a:extLst>
          </p:cNvPr>
          <p:cNvGraphicFramePr>
            <a:graphicFrameLocks noGrp="1"/>
          </p:cNvGraphicFramePr>
          <p:nvPr>
            <p:ph idx="1"/>
            <p:extLst>
              <p:ext uri="{D42A27DB-BD31-4B8C-83A1-F6EECF244321}">
                <p14:modId xmlns:p14="http://schemas.microsoft.com/office/powerpoint/2010/main" val="3589403576"/>
              </p:ext>
            </p:extLst>
          </p:nvPr>
        </p:nvGraphicFramePr>
        <p:xfrm>
          <a:off x="6281396" y="2348345"/>
          <a:ext cx="5634719" cy="3979719"/>
        </p:xfrm>
        <a:graphic>
          <a:graphicData uri="http://schemas.openxmlformats.org/drawingml/2006/table">
            <a:tbl>
              <a:tblPr firstRow="1" bandRow="1">
                <a:tableStyleId>{3B4B98B0-60AC-42C2-AFA5-B58CD77FA1E5}</a:tableStyleId>
              </a:tblPr>
              <a:tblGrid>
                <a:gridCol w="2349524">
                  <a:extLst>
                    <a:ext uri="{9D8B030D-6E8A-4147-A177-3AD203B41FA5}">
                      <a16:colId xmlns:a16="http://schemas.microsoft.com/office/drawing/2014/main" val="2338413731"/>
                    </a:ext>
                  </a:extLst>
                </a:gridCol>
                <a:gridCol w="1184539">
                  <a:extLst>
                    <a:ext uri="{9D8B030D-6E8A-4147-A177-3AD203B41FA5}">
                      <a16:colId xmlns:a16="http://schemas.microsoft.com/office/drawing/2014/main" val="3981220654"/>
                    </a:ext>
                  </a:extLst>
                </a:gridCol>
                <a:gridCol w="1186016">
                  <a:extLst>
                    <a:ext uri="{9D8B030D-6E8A-4147-A177-3AD203B41FA5}">
                      <a16:colId xmlns:a16="http://schemas.microsoft.com/office/drawing/2014/main" val="3264800560"/>
                    </a:ext>
                  </a:extLst>
                </a:gridCol>
                <a:gridCol w="914640">
                  <a:extLst>
                    <a:ext uri="{9D8B030D-6E8A-4147-A177-3AD203B41FA5}">
                      <a16:colId xmlns:a16="http://schemas.microsoft.com/office/drawing/2014/main" val="1631456050"/>
                    </a:ext>
                  </a:extLst>
                </a:gridCol>
              </a:tblGrid>
              <a:tr h="635094">
                <a:tc>
                  <a:txBody>
                    <a:bodyPr/>
                    <a:lstStyle/>
                    <a:p>
                      <a:pPr marL="0" marR="0">
                        <a:lnSpc>
                          <a:spcPct val="110000"/>
                        </a:lnSpc>
                        <a:spcBef>
                          <a:spcPts val="0"/>
                        </a:spcBef>
                        <a:spcAft>
                          <a:spcPts val="0"/>
                        </a:spcAft>
                      </a:pPr>
                      <a:r>
                        <a:rPr lang="en-US" sz="1200" dirty="0">
                          <a:solidFill>
                            <a:schemeClr val="tx2"/>
                          </a:solidFill>
                          <a:latin typeface="+mj-lt"/>
                        </a:rPr>
                        <a:t> </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Who We Were </a:t>
                      </a:r>
                      <a:br>
                        <a:rPr lang="en-US" sz="1200" dirty="0">
                          <a:solidFill>
                            <a:schemeClr val="tx2"/>
                          </a:solidFill>
                          <a:latin typeface="+mj-lt"/>
                        </a:rPr>
                      </a:br>
                      <a:r>
                        <a:rPr lang="en-US" sz="1200" dirty="0">
                          <a:solidFill>
                            <a:schemeClr val="tx2"/>
                          </a:solidFill>
                          <a:latin typeface="+mj-lt"/>
                        </a:rPr>
                        <a:t>in August 2016</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Who We’ll Be </a:t>
                      </a:r>
                      <a:br>
                        <a:rPr lang="en-US" sz="1200" dirty="0">
                          <a:solidFill>
                            <a:schemeClr val="tx2"/>
                          </a:solidFill>
                          <a:latin typeface="+mj-lt"/>
                        </a:rPr>
                      </a:br>
                      <a:r>
                        <a:rPr lang="en-US" sz="1200" dirty="0">
                          <a:solidFill>
                            <a:schemeClr val="tx2"/>
                          </a:solidFill>
                          <a:latin typeface="+mj-lt"/>
                        </a:rPr>
                        <a:t>in August 2019</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3-year Growth</a:t>
                      </a:r>
                    </a:p>
                  </a:txBody>
                  <a:tcPr marL="68580" marR="68580" marT="0" marB="0" anchor="ctr"/>
                </a:tc>
                <a:extLst>
                  <a:ext uri="{0D108BD9-81ED-4DB2-BD59-A6C34878D82A}">
                    <a16:rowId xmlns:a16="http://schemas.microsoft.com/office/drawing/2014/main" val="303733726"/>
                  </a:ext>
                </a:extLst>
              </a:tr>
              <a:tr h="200307">
                <a:tc>
                  <a:txBody>
                    <a:bodyPr/>
                    <a:lstStyle/>
                    <a:p>
                      <a:pPr marL="0" marR="0">
                        <a:lnSpc>
                          <a:spcPct val="110000"/>
                        </a:lnSpc>
                        <a:spcBef>
                          <a:spcPts val="0"/>
                        </a:spcBef>
                        <a:spcAft>
                          <a:spcPts val="0"/>
                        </a:spcAft>
                      </a:pPr>
                      <a:r>
                        <a:rPr lang="en-US" sz="1200" dirty="0">
                          <a:solidFill>
                            <a:schemeClr val="tx2"/>
                          </a:solidFill>
                          <a:latin typeface="+mj-lt"/>
                        </a:rPr>
                        <a:t># of online CUs</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161</a:t>
                      </a:r>
                    </a:p>
                  </a:txBody>
                  <a:tcPr marL="68580" marR="68580" marT="0" marB="0" anchor="ctr"/>
                </a:tc>
                <a:tc>
                  <a:txBody>
                    <a:bodyPr/>
                    <a:lstStyle/>
                    <a:p>
                      <a:pPr marL="0" marR="0" algn="ctr">
                        <a:lnSpc>
                          <a:spcPct val="110000"/>
                        </a:lnSpc>
                        <a:spcBef>
                          <a:spcPts val="0"/>
                        </a:spcBef>
                        <a:spcAft>
                          <a:spcPts val="0"/>
                        </a:spcAft>
                      </a:pPr>
                      <a:r>
                        <a:rPr lang="en-US" sz="1200">
                          <a:solidFill>
                            <a:schemeClr val="tx2"/>
                          </a:solidFill>
                          <a:latin typeface="+mj-lt"/>
                        </a:rPr>
                        <a:t>173</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7.5%</a:t>
                      </a:r>
                    </a:p>
                  </a:txBody>
                  <a:tcPr marL="68580" marR="68580" marT="0" marB="0" anchor="ctr"/>
                </a:tc>
                <a:extLst>
                  <a:ext uri="{0D108BD9-81ED-4DB2-BD59-A6C34878D82A}">
                    <a16:rowId xmlns:a16="http://schemas.microsoft.com/office/drawing/2014/main" val="822218730"/>
                  </a:ext>
                </a:extLst>
              </a:tr>
              <a:tr h="200307">
                <a:tc>
                  <a:txBody>
                    <a:bodyPr/>
                    <a:lstStyle/>
                    <a:p>
                      <a:pPr marL="0" marR="0">
                        <a:lnSpc>
                          <a:spcPct val="110000"/>
                        </a:lnSpc>
                        <a:spcBef>
                          <a:spcPts val="0"/>
                        </a:spcBef>
                        <a:spcAft>
                          <a:spcPts val="0"/>
                        </a:spcAft>
                      </a:pPr>
                      <a:r>
                        <a:rPr lang="en-US" sz="1200" dirty="0">
                          <a:solidFill>
                            <a:schemeClr val="tx2"/>
                          </a:solidFill>
                          <a:latin typeface="+mj-lt"/>
                        </a:rPr>
                        <a:t># of online members</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1,635,034</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1,826,329</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11.7%</a:t>
                      </a:r>
                    </a:p>
                  </a:txBody>
                  <a:tcPr marL="68580" marR="68580" marT="0" marB="0" anchor="ctr"/>
                </a:tc>
                <a:extLst>
                  <a:ext uri="{0D108BD9-81ED-4DB2-BD59-A6C34878D82A}">
                    <a16:rowId xmlns:a16="http://schemas.microsoft.com/office/drawing/2014/main" val="265788000"/>
                  </a:ext>
                </a:extLst>
              </a:tr>
              <a:tr h="200307">
                <a:tc>
                  <a:txBody>
                    <a:bodyPr/>
                    <a:lstStyle/>
                    <a:p>
                      <a:pPr marL="0" marR="0">
                        <a:lnSpc>
                          <a:spcPct val="110000"/>
                        </a:lnSpc>
                        <a:spcBef>
                          <a:spcPts val="0"/>
                        </a:spcBef>
                        <a:spcAft>
                          <a:spcPts val="0"/>
                        </a:spcAft>
                      </a:pPr>
                      <a:r>
                        <a:rPr lang="en-US" sz="1200" dirty="0">
                          <a:solidFill>
                            <a:schemeClr val="tx2"/>
                          </a:solidFill>
                          <a:latin typeface="+mj-lt"/>
                        </a:rPr>
                        <a:t>Monthly ATM/debit trans</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15,759,645</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17,972,916</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14.0%</a:t>
                      </a:r>
                    </a:p>
                  </a:txBody>
                  <a:tcPr marL="68580" marR="68580" marT="0" marB="0" anchor="ctr"/>
                </a:tc>
                <a:extLst>
                  <a:ext uri="{0D108BD9-81ED-4DB2-BD59-A6C34878D82A}">
                    <a16:rowId xmlns:a16="http://schemas.microsoft.com/office/drawing/2014/main" val="502345004"/>
                  </a:ext>
                </a:extLst>
              </a:tr>
              <a:tr h="200307">
                <a:tc>
                  <a:txBody>
                    <a:bodyPr/>
                    <a:lstStyle/>
                    <a:p>
                      <a:pPr marL="0" marR="0">
                        <a:lnSpc>
                          <a:spcPct val="110000"/>
                        </a:lnSpc>
                        <a:spcBef>
                          <a:spcPts val="0"/>
                        </a:spcBef>
                        <a:spcAft>
                          <a:spcPts val="0"/>
                        </a:spcAft>
                      </a:pPr>
                      <a:r>
                        <a:rPr lang="en-US" sz="1200" dirty="0">
                          <a:solidFill>
                            <a:schemeClr val="tx2"/>
                          </a:solidFill>
                          <a:latin typeface="+mj-lt"/>
                        </a:rPr>
                        <a:t>Monthly credit card trans</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1,191,968</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1,257,990</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5.5%</a:t>
                      </a:r>
                    </a:p>
                  </a:txBody>
                  <a:tcPr marL="68580" marR="68580" marT="0" marB="0" anchor="ctr"/>
                </a:tc>
                <a:extLst>
                  <a:ext uri="{0D108BD9-81ED-4DB2-BD59-A6C34878D82A}">
                    <a16:rowId xmlns:a16="http://schemas.microsoft.com/office/drawing/2014/main" val="1328716450"/>
                  </a:ext>
                </a:extLst>
              </a:tr>
              <a:tr h="200307">
                <a:tc>
                  <a:txBody>
                    <a:bodyPr/>
                    <a:lstStyle/>
                    <a:p>
                      <a:pPr marL="0" marR="0">
                        <a:lnSpc>
                          <a:spcPct val="110000"/>
                        </a:lnSpc>
                        <a:spcBef>
                          <a:spcPts val="0"/>
                        </a:spcBef>
                        <a:spcAft>
                          <a:spcPts val="0"/>
                        </a:spcAft>
                      </a:pPr>
                      <a:r>
                        <a:rPr lang="en-US" sz="1200" dirty="0">
                          <a:solidFill>
                            <a:schemeClr val="tx2"/>
                          </a:solidFill>
                          <a:latin typeface="+mj-lt"/>
                        </a:rPr>
                        <a:t>Daon licenses</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None</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116,000</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100%</a:t>
                      </a:r>
                    </a:p>
                  </a:txBody>
                  <a:tcPr marL="68580" marR="68580" marT="0" marB="0" anchor="ctr"/>
                </a:tc>
                <a:extLst>
                  <a:ext uri="{0D108BD9-81ED-4DB2-BD59-A6C34878D82A}">
                    <a16:rowId xmlns:a16="http://schemas.microsoft.com/office/drawing/2014/main" val="1774037080"/>
                  </a:ext>
                </a:extLst>
              </a:tr>
              <a:tr h="200307">
                <a:tc>
                  <a:txBody>
                    <a:bodyPr/>
                    <a:lstStyle/>
                    <a:p>
                      <a:pPr marL="0" marR="0">
                        <a:lnSpc>
                          <a:spcPct val="110000"/>
                        </a:lnSpc>
                        <a:spcBef>
                          <a:spcPts val="0"/>
                        </a:spcBef>
                        <a:spcAft>
                          <a:spcPts val="0"/>
                        </a:spcAft>
                      </a:pPr>
                      <a:r>
                        <a:rPr lang="en-US" sz="1200" dirty="0">
                          <a:solidFill>
                            <a:schemeClr val="tx2"/>
                          </a:solidFill>
                          <a:latin typeface="+mj-lt"/>
                        </a:rPr>
                        <a:t>MACO logins</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None</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4.9M</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100%</a:t>
                      </a:r>
                    </a:p>
                  </a:txBody>
                  <a:tcPr marL="68580" marR="68580" marT="0" marB="0" anchor="ctr"/>
                </a:tc>
                <a:extLst>
                  <a:ext uri="{0D108BD9-81ED-4DB2-BD59-A6C34878D82A}">
                    <a16:rowId xmlns:a16="http://schemas.microsoft.com/office/drawing/2014/main" val="3067902511"/>
                  </a:ext>
                </a:extLst>
              </a:tr>
              <a:tr h="304818">
                <a:tc>
                  <a:txBody>
                    <a:bodyPr/>
                    <a:lstStyle/>
                    <a:p>
                      <a:pPr marL="0" marR="0">
                        <a:lnSpc>
                          <a:spcPct val="110000"/>
                        </a:lnSpc>
                        <a:spcBef>
                          <a:spcPts val="0"/>
                        </a:spcBef>
                        <a:spcAft>
                          <a:spcPts val="0"/>
                        </a:spcAft>
                      </a:pPr>
                      <a:r>
                        <a:rPr lang="en-US" sz="1200" dirty="0">
                          <a:solidFill>
                            <a:schemeClr val="tx2"/>
                          </a:solidFill>
                          <a:latin typeface="+mj-lt"/>
                        </a:rPr>
                        <a:t>Ready-to-book loan channels</a:t>
                      </a:r>
                    </a:p>
                  </a:txBody>
                  <a:tcPr marL="68580" marR="68580" marT="0" marB="0" anchor="ctr"/>
                </a:tc>
                <a:tc>
                  <a:txBody>
                    <a:bodyPr/>
                    <a:lstStyle/>
                    <a:p>
                      <a:pPr marL="0" marR="0" algn="ctr">
                        <a:lnSpc>
                          <a:spcPct val="110000"/>
                        </a:lnSpc>
                        <a:spcBef>
                          <a:spcPts val="0"/>
                        </a:spcBef>
                        <a:spcAft>
                          <a:spcPts val="0"/>
                        </a:spcAft>
                      </a:pPr>
                      <a:r>
                        <a:rPr lang="en-US" sz="1200">
                          <a:solidFill>
                            <a:schemeClr val="tx2"/>
                          </a:solidFill>
                          <a:latin typeface="+mj-lt"/>
                        </a:rPr>
                        <a:t>Did not exist</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sym typeface="Wingdings" panose="05000000000000000000" pitchFamily="2" charset="2"/>
                        </a:rPr>
                        <a:t></a:t>
                      </a:r>
                      <a:endParaRPr lang="en-US" sz="1200" dirty="0">
                        <a:solidFill>
                          <a:schemeClr val="tx2"/>
                        </a:solidFill>
                        <a:latin typeface="+mj-lt"/>
                      </a:endParaRPr>
                    </a:p>
                  </a:txBody>
                  <a:tcPr marL="68580" marR="68580" marT="0" marB="0" anchor="ctr"/>
                </a:tc>
                <a:tc>
                  <a:txBody>
                    <a:bodyPr/>
                    <a:lstStyle/>
                    <a:p>
                      <a:pPr marL="0" marR="0" algn="ctr">
                        <a:lnSpc>
                          <a:spcPct val="110000"/>
                        </a:lnSpc>
                        <a:spcBef>
                          <a:spcPts val="0"/>
                        </a:spcBef>
                        <a:spcAft>
                          <a:spcPts val="0"/>
                        </a:spcAft>
                      </a:pPr>
                      <a:r>
                        <a:rPr lang="en-US" sz="1200">
                          <a:solidFill>
                            <a:schemeClr val="tx2"/>
                          </a:solidFill>
                          <a:latin typeface="+mj-lt"/>
                        </a:rPr>
                        <a:t>100%</a:t>
                      </a:r>
                    </a:p>
                  </a:txBody>
                  <a:tcPr marL="68580" marR="68580" marT="0" marB="0" anchor="ctr"/>
                </a:tc>
                <a:extLst>
                  <a:ext uri="{0D108BD9-81ED-4DB2-BD59-A6C34878D82A}">
                    <a16:rowId xmlns:a16="http://schemas.microsoft.com/office/drawing/2014/main" val="2635428076"/>
                  </a:ext>
                </a:extLst>
              </a:tr>
              <a:tr h="200513">
                <a:tc>
                  <a:txBody>
                    <a:bodyPr/>
                    <a:lstStyle/>
                    <a:p>
                      <a:pPr marL="0" marR="0">
                        <a:lnSpc>
                          <a:spcPct val="110000"/>
                        </a:lnSpc>
                        <a:spcBef>
                          <a:spcPts val="0"/>
                        </a:spcBef>
                        <a:spcAft>
                          <a:spcPts val="0"/>
                        </a:spcAft>
                      </a:pPr>
                      <a:r>
                        <a:rPr lang="en-US" sz="1200" dirty="0">
                          <a:solidFill>
                            <a:schemeClr val="tx2"/>
                          </a:solidFill>
                          <a:latin typeface="+mj-lt"/>
                        </a:rPr>
                        <a:t>Asterisk Intelligence</a:t>
                      </a:r>
                    </a:p>
                  </a:txBody>
                  <a:tcPr marL="68580" marR="68580" marT="0" marB="0" anchor="ctr"/>
                </a:tc>
                <a:tc>
                  <a:txBody>
                    <a:bodyPr/>
                    <a:lstStyle/>
                    <a:p>
                      <a:pPr marL="0" marR="0" algn="ctr">
                        <a:lnSpc>
                          <a:spcPct val="110000"/>
                        </a:lnSpc>
                        <a:spcBef>
                          <a:spcPts val="0"/>
                        </a:spcBef>
                        <a:spcAft>
                          <a:spcPts val="0"/>
                        </a:spcAft>
                      </a:pPr>
                      <a:r>
                        <a:rPr lang="en-US" sz="1200">
                          <a:solidFill>
                            <a:schemeClr val="tx2"/>
                          </a:solidFill>
                          <a:latin typeface="+mj-lt"/>
                        </a:rPr>
                        <a:t>Did not exist</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sym typeface="Wingdings" panose="05000000000000000000" pitchFamily="2" charset="2"/>
                        </a:rPr>
                        <a:t></a:t>
                      </a:r>
                      <a:endParaRPr lang="en-US" sz="1200" dirty="0">
                        <a:solidFill>
                          <a:schemeClr val="tx2"/>
                        </a:solidFill>
                        <a:latin typeface="+mj-lt"/>
                      </a:endParaRP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100%</a:t>
                      </a:r>
                    </a:p>
                  </a:txBody>
                  <a:tcPr marL="68580" marR="68580" marT="0" marB="0" anchor="ctr"/>
                </a:tc>
                <a:extLst>
                  <a:ext uri="{0D108BD9-81ED-4DB2-BD59-A6C34878D82A}">
                    <a16:rowId xmlns:a16="http://schemas.microsoft.com/office/drawing/2014/main" val="3345448141"/>
                  </a:ext>
                </a:extLst>
              </a:tr>
              <a:tr h="417700">
                <a:tc>
                  <a:txBody>
                    <a:bodyPr/>
                    <a:lstStyle/>
                    <a:p>
                      <a:pPr marL="0" marR="0">
                        <a:lnSpc>
                          <a:spcPct val="110000"/>
                        </a:lnSpc>
                        <a:spcBef>
                          <a:spcPts val="0"/>
                        </a:spcBef>
                        <a:spcAft>
                          <a:spcPts val="0"/>
                        </a:spcAft>
                      </a:pPr>
                      <a:r>
                        <a:rPr lang="en-US" sz="1200" dirty="0">
                          <a:solidFill>
                            <a:schemeClr val="tx2"/>
                          </a:solidFill>
                          <a:latin typeface="+mj-lt"/>
                        </a:rPr>
                        <a:t>Data warehouses (FILExxDW &amp; FILExxSS)</a:t>
                      </a:r>
                    </a:p>
                  </a:txBody>
                  <a:tcPr marL="68580" marR="68580" marT="0" marB="0" anchor="ctr"/>
                </a:tc>
                <a:tc>
                  <a:txBody>
                    <a:bodyPr/>
                    <a:lstStyle/>
                    <a:p>
                      <a:pPr marL="0" marR="0" algn="ctr">
                        <a:lnSpc>
                          <a:spcPct val="110000"/>
                        </a:lnSpc>
                        <a:spcBef>
                          <a:spcPts val="0"/>
                        </a:spcBef>
                        <a:spcAft>
                          <a:spcPts val="0"/>
                        </a:spcAft>
                      </a:pPr>
                      <a:r>
                        <a:rPr lang="en-US" sz="1200">
                          <a:solidFill>
                            <a:schemeClr val="tx2"/>
                          </a:solidFill>
                          <a:latin typeface="+mj-lt"/>
                        </a:rPr>
                        <a:t>Did not exist</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sym typeface="Wingdings" panose="05000000000000000000" pitchFamily="2" charset="2"/>
                        </a:rPr>
                        <a:t></a:t>
                      </a:r>
                      <a:endParaRPr lang="en-US" sz="1200" dirty="0">
                        <a:solidFill>
                          <a:schemeClr val="tx2"/>
                        </a:solidFill>
                        <a:latin typeface="+mj-lt"/>
                      </a:endParaRP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100%</a:t>
                      </a:r>
                    </a:p>
                  </a:txBody>
                  <a:tcPr marL="68580" marR="68580" marT="0" marB="0" anchor="ctr"/>
                </a:tc>
                <a:extLst>
                  <a:ext uri="{0D108BD9-81ED-4DB2-BD59-A6C34878D82A}">
                    <a16:rowId xmlns:a16="http://schemas.microsoft.com/office/drawing/2014/main" val="1086228531"/>
                  </a:ext>
                </a:extLst>
              </a:tr>
              <a:tr h="417700">
                <a:tc>
                  <a:txBody>
                    <a:bodyPr/>
                    <a:lstStyle/>
                    <a:p>
                      <a:pPr marL="0" marR="0">
                        <a:lnSpc>
                          <a:spcPct val="110000"/>
                        </a:lnSpc>
                        <a:spcBef>
                          <a:spcPts val="0"/>
                        </a:spcBef>
                        <a:spcAft>
                          <a:spcPts val="0"/>
                        </a:spcAft>
                      </a:pPr>
                      <a:r>
                        <a:rPr lang="en-US" sz="1200" dirty="0">
                          <a:solidFill>
                            <a:schemeClr val="tx2"/>
                          </a:solidFill>
                          <a:latin typeface="+mj-lt"/>
                        </a:rPr>
                        <a:t>Data optics (phone &amp; online/mobile banking)</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Did not exist</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sym typeface="Wingdings" panose="05000000000000000000" pitchFamily="2" charset="2"/>
                        </a:rPr>
                        <a:t></a:t>
                      </a:r>
                      <a:endParaRPr lang="en-US" sz="1200" dirty="0">
                        <a:solidFill>
                          <a:schemeClr val="tx2"/>
                        </a:solidFill>
                        <a:latin typeface="+mj-lt"/>
                      </a:endParaRPr>
                    </a:p>
                  </a:txBody>
                  <a:tcPr marL="68580" marR="68580" marT="0" marB="0" anchor="ctr"/>
                </a:tc>
                <a:tc>
                  <a:txBody>
                    <a:bodyPr/>
                    <a:lstStyle/>
                    <a:p>
                      <a:pPr marL="0" marR="0" algn="ctr">
                        <a:lnSpc>
                          <a:spcPct val="110000"/>
                        </a:lnSpc>
                        <a:spcBef>
                          <a:spcPts val="0"/>
                        </a:spcBef>
                        <a:spcAft>
                          <a:spcPts val="0"/>
                        </a:spcAft>
                      </a:pPr>
                      <a:r>
                        <a:rPr lang="en-US" sz="1200">
                          <a:solidFill>
                            <a:schemeClr val="tx2"/>
                          </a:solidFill>
                          <a:latin typeface="+mj-lt"/>
                        </a:rPr>
                        <a:t>100%</a:t>
                      </a:r>
                    </a:p>
                  </a:txBody>
                  <a:tcPr marL="68580" marR="68580" marT="0" marB="0" anchor="ctr"/>
                </a:tc>
                <a:extLst>
                  <a:ext uri="{0D108BD9-81ED-4DB2-BD59-A6C34878D82A}">
                    <a16:rowId xmlns:a16="http://schemas.microsoft.com/office/drawing/2014/main" val="1357961346"/>
                  </a:ext>
                </a:extLst>
              </a:tr>
              <a:tr h="200513">
                <a:tc>
                  <a:txBody>
                    <a:bodyPr/>
                    <a:lstStyle/>
                    <a:p>
                      <a:pPr marL="0" marR="0">
                        <a:lnSpc>
                          <a:spcPct val="110000"/>
                        </a:lnSpc>
                        <a:spcBef>
                          <a:spcPts val="0"/>
                        </a:spcBef>
                        <a:spcAft>
                          <a:spcPts val="0"/>
                        </a:spcAft>
                      </a:pPr>
                      <a:r>
                        <a:rPr lang="en-US" sz="1200" dirty="0">
                          <a:solidFill>
                            <a:schemeClr val="tx2"/>
                          </a:solidFill>
                          <a:latin typeface="+mj-lt"/>
                        </a:rPr>
                        <a:t>Custom Training Edition</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Did not exist</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sym typeface="Wingdings" panose="05000000000000000000" pitchFamily="2" charset="2"/>
                        </a:rPr>
                        <a:t></a:t>
                      </a:r>
                      <a:endParaRPr lang="en-US" sz="1200" dirty="0">
                        <a:solidFill>
                          <a:schemeClr val="tx2"/>
                        </a:solidFill>
                        <a:latin typeface="+mj-lt"/>
                      </a:endParaRPr>
                    </a:p>
                  </a:txBody>
                  <a:tcPr marL="68580" marR="68580" marT="0" marB="0" anchor="ctr"/>
                </a:tc>
                <a:tc>
                  <a:txBody>
                    <a:bodyPr/>
                    <a:lstStyle/>
                    <a:p>
                      <a:pPr marL="0" marR="0" algn="ctr">
                        <a:lnSpc>
                          <a:spcPct val="110000"/>
                        </a:lnSpc>
                        <a:spcBef>
                          <a:spcPts val="0"/>
                        </a:spcBef>
                        <a:spcAft>
                          <a:spcPts val="0"/>
                        </a:spcAft>
                      </a:pPr>
                      <a:r>
                        <a:rPr lang="en-US" sz="1200">
                          <a:solidFill>
                            <a:schemeClr val="tx2"/>
                          </a:solidFill>
                          <a:latin typeface="+mj-lt"/>
                        </a:rPr>
                        <a:t>100%</a:t>
                      </a:r>
                    </a:p>
                  </a:txBody>
                  <a:tcPr marL="68580" marR="68580" marT="0" marB="0" anchor="ctr"/>
                </a:tc>
                <a:extLst>
                  <a:ext uri="{0D108BD9-81ED-4DB2-BD59-A6C34878D82A}">
                    <a16:rowId xmlns:a16="http://schemas.microsoft.com/office/drawing/2014/main" val="3627147083"/>
                  </a:ext>
                </a:extLst>
              </a:tr>
              <a:tr h="200513">
                <a:tc>
                  <a:txBody>
                    <a:bodyPr/>
                    <a:lstStyle/>
                    <a:p>
                      <a:pPr marL="0" marR="0">
                        <a:lnSpc>
                          <a:spcPct val="110000"/>
                        </a:lnSpc>
                        <a:spcBef>
                          <a:spcPts val="0"/>
                        </a:spcBef>
                        <a:spcAft>
                          <a:spcPts val="0"/>
                        </a:spcAft>
                      </a:pPr>
                      <a:r>
                        <a:rPr lang="en-US" sz="1200">
                          <a:solidFill>
                            <a:schemeClr val="tx2"/>
                          </a:solidFill>
                          <a:latin typeface="+mj-lt"/>
                        </a:rPr>
                        <a:t>24x7 operations</a:t>
                      </a:r>
                    </a:p>
                  </a:txBody>
                  <a:tcPr marL="68580" marR="68580" marT="0" marB="0" anchor="ctr"/>
                </a:tc>
                <a:tc>
                  <a:txBody>
                    <a:bodyPr/>
                    <a:lstStyle/>
                    <a:p>
                      <a:pPr marL="0" marR="0" algn="ctr">
                        <a:lnSpc>
                          <a:spcPct val="110000"/>
                        </a:lnSpc>
                        <a:spcBef>
                          <a:spcPts val="0"/>
                        </a:spcBef>
                        <a:spcAft>
                          <a:spcPts val="0"/>
                        </a:spcAft>
                      </a:pPr>
                      <a:r>
                        <a:rPr lang="en-US" sz="1200">
                          <a:solidFill>
                            <a:schemeClr val="tx2"/>
                          </a:solidFill>
                          <a:latin typeface="+mj-lt"/>
                        </a:rPr>
                        <a:t>Did not exist</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sym typeface="Wingdings" panose="05000000000000000000" pitchFamily="2" charset="2"/>
                        </a:rPr>
                        <a:t></a:t>
                      </a:r>
                      <a:endParaRPr lang="en-US" sz="1200" dirty="0">
                        <a:solidFill>
                          <a:schemeClr val="tx2"/>
                        </a:solidFill>
                        <a:latin typeface="+mj-lt"/>
                      </a:endParaRP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100%</a:t>
                      </a:r>
                    </a:p>
                  </a:txBody>
                  <a:tcPr marL="68580" marR="68580" marT="0" marB="0" anchor="ctr"/>
                </a:tc>
                <a:extLst>
                  <a:ext uri="{0D108BD9-81ED-4DB2-BD59-A6C34878D82A}">
                    <a16:rowId xmlns:a16="http://schemas.microsoft.com/office/drawing/2014/main" val="2386125680"/>
                  </a:ext>
                </a:extLst>
              </a:tr>
              <a:tr h="200513">
                <a:tc>
                  <a:txBody>
                    <a:bodyPr/>
                    <a:lstStyle/>
                    <a:p>
                      <a:pPr marL="0" marR="0">
                        <a:lnSpc>
                          <a:spcPct val="110000"/>
                        </a:lnSpc>
                        <a:spcBef>
                          <a:spcPts val="0"/>
                        </a:spcBef>
                        <a:spcAft>
                          <a:spcPts val="0"/>
                        </a:spcAft>
                      </a:pPr>
                      <a:r>
                        <a:rPr lang="en-US" sz="1200">
                          <a:solidFill>
                            <a:schemeClr val="tx2"/>
                          </a:solidFill>
                          <a:latin typeface="+mj-lt"/>
                        </a:rPr>
                        <a:t>Time-zone processing</a:t>
                      </a:r>
                    </a:p>
                  </a:txBody>
                  <a:tcPr marL="68580" marR="68580" marT="0" marB="0" anchor="ctr"/>
                </a:tc>
                <a:tc>
                  <a:txBody>
                    <a:bodyPr/>
                    <a:lstStyle/>
                    <a:p>
                      <a:pPr marL="0" marR="0" algn="ctr">
                        <a:lnSpc>
                          <a:spcPct val="110000"/>
                        </a:lnSpc>
                        <a:spcBef>
                          <a:spcPts val="0"/>
                        </a:spcBef>
                        <a:spcAft>
                          <a:spcPts val="0"/>
                        </a:spcAft>
                      </a:pPr>
                      <a:r>
                        <a:rPr lang="en-US" sz="1200">
                          <a:solidFill>
                            <a:schemeClr val="tx2"/>
                          </a:solidFill>
                          <a:latin typeface="+mj-lt"/>
                        </a:rPr>
                        <a:t>Did not exist</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sym typeface="Wingdings" panose="05000000000000000000" pitchFamily="2" charset="2"/>
                        </a:rPr>
                        <a:t></a:t>
                      </a:r>
                      <a:endParaRPr lang="en-US" sz="1200" dirty="0">
                        <a:solidFill>
                          <a:schemeClr val="tx2"/>
                        </a:solidFill>
                        <a:latin typeface="+mj-lt"/>
                      </a:endParaRP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100%</a:t>
                      </a:r>
                    </a:p>
                  </a:txBody>
                  <a:tcPr marL="68580" marR="68580" marT="0" marB="0" anchor="ctr"/>
                </a:tc>
                <a:extLst>
                  <a:ext uri="{0D108BD9-81ED-4DB2-BD59-A6C34878D82A}">
                    <a16:rowId xmlns:a16="http://schemas.microsoft.com/office/drawing/2014/main" val="269425664"/>
                  </a:ext>
                </a:extLst>
              </a:tr>
              <a:tr h="200513">
                <a:tc>
                  <a:txBody>
                    <a:bodyPr/>
                    <a:lstStyle/>
                    <a:p>
                      <a:pPr marL="0" marR="0">
                        <a:lnSpc>
                          <a:spcPct val="110000"/>
                        </a:lnSpc>
                        <a:spcBef>
                          <a:spcPts val="0"/>
                        </a:spcBef>
                        <a:spcAft>
                          <a:spcPts val="0"/>
                        </a:spcAft>
                      </a:pPr>
                      <a:r>
                        <a:rPr lang="en-US" sz="1200" dirty="0">
                          <a:solidFill>
                            <a:schemeClr val="tx2"/>
                          </a:solidFill>
                          <a:latin typeface="+mj-lt"/>
                        </a:rPr>
                        <a:t>Pressure for encryption</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Did not exist</a:t>
                      </a: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sym typeface="Wingdings" panose="05000000000000000000" pitchFamily="2" charset="2"/>
                        </a:rPr>
                        <a:t></a:t>
                      </a:r>
                      <a:endParaRPr lang="en-US" sz="1200" dirty="0">
                        <a:solidFill>
                          <a:schemeClr val="tx2"/>
                        </a:solidFill>
                        <a:latin typeface="+mj-lt"/>
                      </a:endParaRPr>
                    </a:p>
                  </a:txBody>
                  <a:tcPr marL="68580" marR="68580" marT="0" marB="0" anchor="ctr"/>
                </a:tc>
                <a:tc>
                  <a:txBody>
                    <a:bodyPr/>
                    <a:lstStyle/>
                    <a:p>
                      <a:pPr marL="0" marR="0" algn="ctr">
                        <a:lnSpc>
                          <a:spcPct val="110000"/>
                        </a:lnSpc>
                        <a:spcBef>
                          <a:spcPts val="0"/>
                        </a:spcBef>
                        <a:spcAft>
                          <a:spcPts val="0"/>
                        </a:spcAft>
                      </a:pPr>
                      <a:r>
                        <a:rPr lang="en-US" sz="1200" dirty="0">
                          <a:solidFill>
                            <a:schemeClr val="tx2"/>
                          </a:solidFill>
                          <a:latin typeface="+mj-lt"/>
                        </a:rPr>
                        <a:t>100%</a:t>
                      </a:r>
                    </a:p>
                  </a:txBody>
                  <a:tcPr marL="68580" marR="68580" marT="0" marB="0" anchor="ctr"/>
                </a:tc>
                <a:extLst>
                  <a:ext uri="{0D108BD9-81ED-4DB2-BD59-A6C34878D82A}">
                    <a16:rowId xmlns:a16="http://schemas.microsoft.com/office/drawing/2014/main" val="938749939"/>
                  </a:ext>
                </a:extLst>
              </a:tr>
            </a:tbl>
          </a:graphicData>
        </a:graphic>
      </p:graphicFrame>
      <p:sp>
        <p:nvSpPr>
          <p:cNvPr id="4" name="Slide Number Placeholder 3">
            <a:extLst>
              <a:ext uri="{FF2B5EF4-FFF2-40B4-BE49-F238E27FC236}">
                <a16:creationId xmlns:a16="http://schemas.microsoft.com/office/drawing/2014/main" id="{997D7843-4BFC-4E59-BB36-1AB84E7C1365}"/>
              </a:ext>
            </a:extLst>
          </p:cNvPr>
          <p:cNvSpPr>
            <a:spLocks noGrp="1"/>
          </p:cNvSpPr>
          <p:nvPr>
            <p:ph type="sldNum" sz="quarter" idx="12"/>
          </p:nvPr>
        </p:nvSpPr>
        <p:spPr/>
        <p:txBody>
          <a:bodyPr/>
          <a:lstStyle/>
          <a:p>
            <a:fld id="{E31375A4-56A4-47D6-9801-1991572033F7}" type="slidenum">
              <a:rPr lang="en-US" smtClean="0"/>
              <a:t>108</a:t>
            </a:fld>
            <a:endParaRPr lang="en-US" dirty="0"/>
          </a:p>
        </p:txBody>
      </p:sp>
      <p:sp>
        <p:nvSpPr>
          <p:cNvPr id="5" name="Text Placeholder 4">
            <a:extLst>
              <a:ext uri="{FF2B5EF4-FFF2-40B4-BE49-F238E27FC236}">
                <a16:creationId xmlns:a16="http://schemas.microsoft.com/office/drawing/2014/main" id="{BAFE888F-414B-4F04-A4AA-9409B674D492}"/>
              </a:ext>
            </a:extLst>
          </p:cNvPr>
          <p:cNvSpPr>
            <a:spLocks noGrp="1"/>
          </p:cNvSpPr>
          <p:nvPr>
            <p:ph type="body" sz="quarter" idx="13"/>
          </p:nvPr>
        </p:nvSpPr>
        <p:spPr/>
        <p:txBody>
          <a:bodyPr/>
          <a:lstStyle/>
          <a:p>
            <a:r>
              <a:rPr lang="en-US" dirty="0"/>
              <a:t>Hopefully a gentle wave, but let’s prepare for a tsunami</a:t>
            </a:r>
          </a:p>
        </p:txBody>
      </p:sp>
      <p:pic>
        <p:nvPicPr>
          <p:cNvPr id="15" name="Picture 14">
            <a:extLst>
              <a:ext uri="{FF2B5EF4-FFF2-40B4-BE49-F238E27FC236}">
                <a16:creationId xmlns:a16="http://schemas.microsoft.com/office/drawing/2014/main" id="{F64F0DE6-69CF-40D6-AC07-49561C5BC29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5885" y="2563930"/>
            <a:ext cx="5634721" cy="3481330"/>
          </a:xfrm>
          <a:prstGeom prst="rect">
            <a:avLst/>
          </a:prstGeom>
          <a:noFill/>
        </p:spPr>
      </p:pic>
    </p:spTree>
    <p:extLst>
      <p:ext uri="{BB962C8B-B14F-4D97-AF65-F5344CB8AC3E}">
        <p14:creationId xmlns:p14="http://schemas.microsoft.com/office/powerpoint/2010/main" val="39405902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dmoore\AppData\Local\Temp\SNAGHTML299fefe.PNG">
            <a:extLst>
              <a:ext uri="{FF2B5EF4-FFF2-40B4-BE49-F238E27FC236}">
                <a16:creationId xmlns:a16="http://schemas.microsoft.com/office/drawing/2014/main" id="{F1D43784-ECE2-4F78-B1AA-F99D16D2E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681" y="1705351"/>
            <a:ext cx="6492415" cy="468312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4C719173-F503-4D6B-81D8-6891EA010D0A}"/>
              </a:ext>
            </a:extLst>
          </p:cNvPr>
          <p:cNvSpPr>
            <a:spLocks noGrp="1"/>
          </p:cNvSpPr>
          <p:nvPr>
            <p:ph type="title"/>
          </p:nvPr>
        </p:nvSpPr>
        <p:spPr/>
        <p:txBody>
          <a:bodyPr/>
          <a:lstStyle/>
          <a:p>
            <a:r>
              <a:rPr lang="en-US" dirty="0"/>
              <a:t>Speaking of the POWER </a:t>
            </a:r>
            <a:r>
              <a:rPr lang="en-US" dirty="0" err="1"/>
              <a:t>i</a:t>
            </a:r>
            <a:r>
              <a:rPr lang="en-US" dirty="0"/>
              <a:t> upgrade...</a:t>
            </a:r>
          </a:p>
        </p:txBody>
      </p:sp>
      <p:sp>
        <p:nvSpPr>
          <p:cNvPr id="4" name="Slide Number Placeholder 3">
            <a:extLst>
              <a:ext uri="{FF2B5EF4-FFF2-40B4-BE49-F238E27FC236}">
                <a16:creationId xmlns:a16="http://schemas.microsoft.com/office/drawing/2014/main" id="{1FC673F4-C80C-401E-BB94-4596EB22A90E}"/>
              </a:ext>
            </a:extLst>
          </p:cNvPr>
          <p:cNvSpPr>
            <a:spLocks noGrp="1"/>
          </p:cNvSpPr>
          <p:nvPr>
            <p:ph type="sldNum" sz="quarter" idx="12"/>
          </p:nvPr>
        </p:nvSpPr>
        <p:spPr/>
        <p:txBody>
          <a:bodyPr/>
          <a:lstStyle/>
          <a:p>
            <a:fld id="{E31375A4-56A4-47D6-9801-1991572033F7}" type="slidenum">
              <a:rPr lang="en-US" smtClean="0"/>
              <a:t>109</a:t>
            </a:fld>
            <a:endParaRPr lang="en-US" dirty="0"/>
          </a:p>
        </p:txBody>
      </p:sp>
      <p:sp>
        <p:nvSpPr>
          <p:cNvPr id="10" name="Text Placeholder 9">
            <a:extLst>
              <a:ext uri="{FF2B5EF4-FFF2-40B4-BE49-F238E27FC236}">
                <a16:creationId xmlns:a16="http://schemas.microsoft.com/office/drawing/2014/main" id="{97CB61F8-0876-48E2-A06E-D9E111D1F736}"/>
              </a:ext>
            </a:extLst>
          </p:cNvPr>
          <p:cNvSpPr>
            <a:spLocks noGrp="1"/>
          </p:cNvSpPr>
          <p:nvPr>
            <p:ph type="body" sz="quarter" idx="13"/>
          </p:nvPr>
        </p:nvSpPr>
        <p:spPr>
          <a:xfrm>
            <a:off x="1295400" y="1230613"/>
            <a:ext cx="10676614" cy="342968"/>
          </a:xfrm>
        </p:spPr>
        <p:txBody>
          <a:bodyPr/>
          <a:lstStyle/>
          <a:p>
            <a:r>
              <a:rPr lang="en-US" dirty="0"/>
              <a:t>Evolving security for your examination community</a:t>
            </a:r>
          </a:p>
        </p:txBody>
      </p:sp>
      <p:sp>
        <p:nvSpPr>
          <p:cNvPr id="3" name="Content Placeholder 2">
            <a:extLst>
              <a:ext uri="{FF2B5EF4-FFF2-40B4-BE49-F238E27FC236}">
                <a16:creationId xmlns:a16="http://schemas.microsoft.com/office/drawing/2014/main" id="{B355BAC5-626D-4AB2-BE30-0A21FA4A96AE}"/>
              </a:ext>
            </a:extLst>
          </p:cNvPr>
          <p:cNvSpPr>
            <a:spLocks noGrp="1"/>
          </p:cNvSpPr>
          <p:nvPr>
            <p:ph sz="quarter" idx="15"/>
          </p:nvPr>
        </p:nvSpPr>
        <p:spPr>
          <a:xfrm>
            <a:off x="1295401" y="1797050"/>
            <a:ext cx="3889342" cy="4683125"/>
          </a:xfrm>
        </p:spPr>
        <p:txBody>
          <a:bodyPr/>
          <a:lstStyle/>
          <a:p>
            <a:r>
              <a:rPr lang="en-US" dirty="0"/>
              <a:t>Giving in to the password nuts and easing conversations between your examination coordinators and regulators about CU*BASE credentials</a:t>
            </a:r>
          </a:p>
          <a:p>
            <a:r>
              <a:rPr lang="en-US" dirty="0"/>
              <a:t>Later this fall we’ll adopt a new security protocol from IBM for expanded password requirements</a:t>
            </a:r>
          </a:p>
          <a:p>
            <a:pPr lvl="1"/>
            <a:r>
              <a:rPr lang="en-US" dirty="0"/>
              <a:t>This might be the only screen that signals the change</a:t>
            </a:r>
          </a:p>
        </p:txBody>
      </p:sp>
      <p:pic>
        <p:nvPicPr>
          <p:cNvPr id="8" name="Picture 7" descr="A screenshot of a cell phone&#10;&#10;Description automatically generated">
            <a:extLst>
              <a:ext uri="{FF2B5EF4-FFF2-40B4-BE49-F238E27FC236}">
                <a16:creationId xmlns:a16="http://schemas.microsoft.com/office/drawing/2014/main" id="{3BB7462C-049B-4031-8C79-AC014B861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339" y="2794375"/>
            <a:ext cx="4393811" cy="26797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77509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4AA6CEE-2A48-472C-9BCA-F0CF5B7B3DD9}"/>
              </a:ext>
            </a:extLst>
          </p:cNvPr>
          <p:cNvSpPr>
            <a:spLocks noGrp="1"/>
          </p:cNvSpPr>
          <p:nvPr>
            <p:ph type="title"/>
          </p:nvPr>
        </p:nvSpPr>
        <p:spPr/>
        <p:txBody>
          <a:bodyPr/>
          <a:lstStyle/>
          <a:p>
            <a:r>
              <a:rPr lang="en-US" dirty="0"/>
              <a:t>Today’s Agenda</a:t>
            </a:r>
          </a:p>
        </p:txBody>
      </p:sp>
      <p:sp>
        <p:nvSpPr>
          <p:cNvPr id="25" name="Content Placeholder 24">
            <a:extLst>
              <a:ext uri="{FF2B5EF4-FFF2-40B4-BE49-F238E27FC236}">
                <a16:creationId xmlns:a16="http://schemas.microsoft.com/office/drawing/2014/main" id="{27B50889-0E44-4108-BD3A-0B39D56DAB70}"/>
              </a:ext>
            </a:extLst>
          </p:cNvPr>
          <p:cNvSpPr>
            <a:spLocks noGrp="1"/>
          </p:cNvSpPr>
          <p:nvPr>
            <p:ph sz="quarter" idx="4294967295"/>
          </p:nvPr>
        </p:nvSpPr>
        <p:spPr>
          <a:xfrm>
            <a:off x="1377192" y="1443038"/>
            <a:ext cx="5576888" cy="4395787"/>
          </a:xfrm>
        </p:spPr>
        <p:txBody>
          <a:bodyPr/>
          <a:lstStyle/>
          <a:p>
            <a:r>
              <a:rPr lang="en-US" b="1" dirty="0">
                <a:solidFill>
                  <a:schemeClr val="accent2"/>
                </a:solidFill>
              </a:rPr>
              <a:t>Can we be transformative pioneers for our futures?</a:t>
            </a:r>
          </a:p>
          <a:p>
            <a:pPr lvl="1"/>
            <a:r>
              <a:rPr lang="en-US" dirty="0"/>
              <a:t>Conversations with some industry icons</a:t>
            </a:r>
          </a:p>
          <a:p>
            <a:r>
              <a:rPr lang="en-US" b="1" dirty="0">
                <a:solidFill>
                  <a:schemeClr val="accent2"/>
                </a:solidFill>
              </a:rPr>
              <a:t>Can we spark a credit union retailing revolution?</a:t>
            </a:r>
          </a:p>
          <a:p>
            <a:pPr lvl="1"/>
            <a:r>
              <a:rPr lang="en-US" dirty="0"/>
              <a:t>It might all start with the Internet</a:t>
            </a:r>
          </a:p>
          <a:p>
            <a:r>
              <a:rPr lang="en-US" b="1" dirty="0">
                <a:solidFill>
                  <a:schemeClr val="accent2"/>
                </a:solidFill>
              </a:rPr>
              <a:t>What is the future of the </a:t>
            </a:r>
            <a:r>
              <a:rPr lang="en-US" b="1" dirty="0">
                <a:solidFill>
                  <a:schemeClr val="accent2">
                    <a:lumMod val="50000"/>
                  </a:schemeClr>
                </a:solidFill>
              </a:rPr>
              <a:t>It’s Me 247</a:t>
            </a:r>
            <a:r>
              <a:rPr lang="en-US" b="1" dirty="0">
                <a:solidFill>
                  <a:schemeClr val="accent2"/>
                </a:solidFill>
              </a:rPr>
              <a:t> suite?</a:t>
            </a:r>
          </a:p>
          <a:p>
            <a:pPr lvl="1"/>
            <a:r>
              <a:rPr lang="en-US" dirty="0"/>
              <a:t>How will the mobile business change how we think about these channels?</a:t>
            </a:r>
          </a:p>
          <a:p>
            <a:r>
              <a:rPr lang="en-US" b="1" dirty="0">
                <a:solidFill>
                  <a:schemeClr val="accent2"/>
                </a:solidFill>
              </a:rPr>
              <a:t>Defining teller platforms for our future</a:t>
            </a:r>
          </a:p>
          <a:p>
            <a:pPr lvl="1"/>
            <a:r>
              <a:rPr lang="en-US" dirty="0"/>
              <a:t>Retail strategies in flux require investments that cover the board</a:t>
            </a:r>
          </a:p>
          <a:p>
            <a:pPr lvl="1"/>
            <a:endParaRPr lang="en-US" dirty="0"/>
          </a:p>
        </p:txBody>
      </p:sp>
      <p:grpSp>
        <p:nvGrpSpPr>
          <p:cNvPr id="2" name="Group 1">
            <a:extLst>
              <a:ext uri="{FF2B5EF4-FFF2-40B4-BE49-F238E27FC236}">
                <a16:creationId xmlns:a16="http://schemas.microsoft.com/office/drawing/2014/main" id="{94BF5D35-48E1-401B-A9C1-DB60E7102C7C}"/>
              </a:ext>
            </a:extLst>
          </p:cNvPr>
          <p:cNvGrpSpPr/>
          <p:nvPr/>
        </p:nvGrpSpPr>
        <p:grpSpPr>
          <a:xfrm>
            <a:off x="7767026" y="0"/>
            <a:ext cx="4429124" cy="6858000"/>
            <a:chOff x="7767026" y="0"/>
            <a:chExt cx="4429124" cy="6858000"/>
          </a:xfrm>
        </p:grpSpPr>
        <p:sp>
          <p:nvSpPr>
            <p:cNvPr id="34" name="Rectangle 33">
              <a:extLst>
                <a:ext uri="{FF2B5EF4-FFF2-40B4-BE49-F238E27FC236}">
                  <a16:creationId xmlns:a16="http://schemas.microsoft.com/office/drawing/2014/main" id="{6062C1C2-C1A8-47FD-92B4-FD4F24CAEE35}"/>
                </a:ext>
              </a:extLst>
            </p:cNvPr>
            <p:cNvSpPr/>
            <p:nvPr/>
          </p:nvSpPr>
          <p:spPr>
            <a:xfrm>
              <a:off x="7767026" y="0"/>
              <a:ext cx="442912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b="1" dirty="0">
                <a:solidFill>
                  <a:schemeClr val="bg1"/>
                </a:solidFill>
                <a:latin typeface="+mj-lt"/>
              </a:endParaRPr>
            </a:p>
            <a:p>
              <a:pPr algn="ctr"/>
              <a:r>
                <a:rPr lang="en-US" sz="3200" b="1" dirty="0">
                  <a:solidFill>
                    <a:schemeClr val="bg1"/>
                  </a:solidFill>
                  <a:latin typeface="+mj-lt"/>
                </a:rPr>
                <a:t>Have you downloaded the conference app?</a:t>
              </a:r>
            </a:p>
            <a:p>
              <a:pPr algn="ctr"/>
              <a:endParaRPr lang="en-US" dirty="0"/>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marL="225425"/>
              <a:r>
                <a:rPr lang="en-US" dirty="0">
                  <a:solidFill>
                    <a:schemeClr val="bg1"/>
                  </a:solidFill>
                </a:rPr>
                <a:t>Preview prototypes: </a:t>
              </a:r>
              <a:br>
                <a:rPr lang="en-US" dirty="0">
                  <a:solidFill>
                    <a:schemeClr val="bg1"/>
                  </a:solidFill>
                </a:rPr>
              </a:br>
              <a:r>
                <a:rPr lang="en-US" b="1" dirty="0">
                  <a:solidFill>
                    <a:schemeClr val="bg1"/>
                  </a:solidFill>
                </a:rPr>
                <a:t>About &gt; Coming Soon</a:t>
              </a:r>
              <a:endParaRPr lang="en-US" dirty="0">
                <a:solidFill>
                  <a:schemeClr val="bg1"/>
                </a:solidFill>
              </a:endParaRPr>
            </a:p>
            <a:p>
              <a:pPr marL="225425"/>
              <a:endParaRPr lang="en-US" b="1" dirty="0">
                <a:solidFill>
                  <a:schemeClr val="bg1"/>
                </a:solidFill>
              </a:endParaRPr>
            </a:p>
            <a:p>
              <a:pPr marL="225425"/>
              <a:r>
                <a:rPr lang="en-US" dirty="0">
                  <a:solidFill>
                    <a:schemeClr val="bg1"/>
                  </a:solidFill>
                </a:rPr>
                <a:t>Catch a ride:</a:t>
              </a:r>
              <a:br>
                <a:rPr lang="en-US" dirty="0">
                  <a:solidFill>
                    <a:schemeClr val="bg1"/>
                  </a:solidFill>
                </a:rPr>
              </a:br>
              <a:r>
                <a:rPr lang="en-US" b="1" dirty="0">
                  <a:solidFill>
                    <a:schemeClr val="bg1"/>
                  </a:solidFill>
                </a:rPr>
                <a:t>Map &gt; Conference Location</a:t>
              </a:r>
            </a:p>
          </p:txBody>
        </p:sp>
        <p:pic>
          <p:nvPicPr>
            <p:cNvPr id="4" name="Picture 3">
              <a:extLst>
                <a:ext uri="{FF2B5EF4-FFF2-40B4-BE49-F238E27FC236}">
                  <a16:creationId xmlns:a16="http://schemas.microsoft.com/office/drawing/2014/main" id="{9022874A-F6D7-488B-8CCE-DAC56A4D2A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383712">
              <a:off x="8292266" y="2314957"/>
              <a:ext cx="2907654" cy="2249098"/>
            </a:xfrm>
            <a:prstGeom prst="rect">
              <a:avLst/>
            </a:prstGeom>
            <a:ln>
              <a:noFill/>
            </a:ln>
            <a:effectLst>
              <a:outerShdw blurRad="190500" algn="tl" rotWithShape="0">
                <a:srgbClr val="000000">
                  <a:alpha val="70000"/>
                </a:srgbClr>
              </a:outerShdw>
            </a:effectLst>
          </p:spPr>
        </p:pic>
        <p:pic>
          <p:nvPicPr>
            <p:cNvPr id="14" name="Graphic 13" descr="Paperclip">
              <a:extLst>
                <a:ext uri="{FF2B5EF4-FFF2-40B4-BE49-F238E27FC236}">
                  <a16:creationId xmlns:a16="http://schemas.microsoft.com/office/drawing/2014/main" id="{93AF9FF1-BAC3-405C-AD3A-F1FD5FB63F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4252" y="2031350"/>
              <a:ext cx="457200" cy="457200"/>
            </a:xfrm>
            <a:prstGeom prst="rect">
              <a:avLst/>
            </a:prstGeom>
          </p:spPr>
        </p:pic>
        <p:grpSp>
          <p:nvGrpSpPr>
            <p:cNvPr id="18" name="Group 17">
              <a:extLst>
                <a:ext uri="{FF2B5EF4-FFF2-40B4-BE49-F238E27FC236}">
                  <a16:creationId xmlns:a16="http://schemas.microsoft.com/office/drawing/2014/main" id="{CFA64C16-A274-4AA2-8988-601B908A6FD5}"/>
                </a:ext>
              </a:extLst>
            </p:cNvPr>
            <p:cNvGrpSpPr/>
            <p:nvPr/>
          </p:nvGrpSpPr>
          <p:grpSpPr>
            <a:xfrm>
              <a:off x="10533219" y="4492984"/>
              <a:ext cx="1430278" cy="1096200"/>
              <a:chOff x="10654252" y="4325860"/>
              <a:chExt cx="1430278" cy="1096200"/>
            </a:xfrm>
          </p:grpSpPr>
          <p:sp>
            <p:nvSpPr>
              <p:cNvPr id="19" name="Rectangle: Rounded Corners 18">
                <a:extLst>
                  <a:ext uri="{FF2B5EF4-FFF2-40B4-BE49-F238E27FC236}">
                    <a16:creationId xmlns:a16="http://schemas.microsoft.com/office/drawing/2014/main" id="{8D8F0CE6-1E9A-47C7-9779-2766A01FE5EC}"/>
                  </a:ext>
                </a:extLst>
              </p:cNvPr>
              <p:cNvSpPr/>
              <p:nvPr/>
            </p:nvSpPr>
            <p:spPr>
              <a:xfrm>
                <a:off x="10654252" y="4751255"/>
                <a:ext cx="537751" cy="537751"/>
              </a:xfrm>
              <a:prstGeom prst="roundRect">
                <a:avLst/>
              </a:prstGeom>
              <a:blipFill dpi="0" rotWithShape="1">
                <a:blip r:embed="rId6"/>
                <a:srcRect/>
                <a:stretch>
                  <a:fillRect/>
                </a:stretch>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649EF55-2308-4213-90BB-81224A380F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38694">
                <a:off x="10843082" y="4325860"/>
                <a:ext cx="537751" cy="537751"/>
              </a:xfrm>
              <a:prstGeom prst="rect">
                <a:avLst/>
              </a:prstGeom>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37964FEA-2C21-4F1A-8EB6-54FDDC23B3AD}"/>
                  </a:ext>
                </a:extLst>
              </p:cNvPr>
              <p:cNvSpPr txBox="1"/>
              <p:nvPr/>
            </p:nvSpPr>
            <p:spPr>
              <a:xfrm>
                <a:off x="11157978" y="4535812"/>
                <a:ext cx="926552" cy="400110"/>
              </a:xfrm>
              <a:prstGeom prst="rect">
                <a:avLst/>
              </a:prstGeom>
              <a:noFill/>
            </p:spPr>
            <p:txBody>
              <a:bodyPr wrap="square" rtlCol="0">
                <a:spAutoFit/>
              </a:bodyPr>
              <a:lstStyle/>
              <a:p>
                <a:r>
                  <a:rPr lang="en-US" sz="1000" dirty="0">
                    <a:solidFill>
                      <a:schemeClr val="bg1"/>
                    </a:solidFill>
                    <a:latin typeface="+mj-lt"/>
                  </a:rPr>
                  <a:t>Check it out in the app!</a:t>
                </a:r>
              </a:p>
            </p:txBody>
          </p:sp>
          <p:pic>
            <p:nvPicPr>
              <p:cNvPr id="22" name="Picture 21">
                <a:extLst>
                  <a:ext uri="{FF2B5EF4-FFF2-40B4-BE49-F238E27FC236}">
                    <a16:creationId xmlns:a16="http://schemas.microsoft.com/office/drawing/2014/main" id="{B25C0094-CAD8-4461-82D5-5FE5624E9A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6221" y="5155951"/>
                <a:ext cx="206519" cy="266109"/>
              </a:xfrm>
              <a:prstGeom prst="rect">
                <a:avLst/>
              </a:prstGeom>
            </p:spPr>
          </p:pic>
        </p:grpSp>
      </p:grpSp>
    </p:spTree>
    <p:extLst>
      <p:ext uri="{BB962C8B-B14F-4D97-AF65-F5344CB8AC3E}">
        <p14:creationId xmlns:p14="http://schemas.microsoft.com/office/powerpoint/2010/main" val="367665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7D1769-6C2E-419C-B38C-87BDA6DB3086}"/>
              </a:ext>
            </a:extLst>
          </p:cNvPr>
          <p:cNvSpPr>
            <a:spLocks noGrp="1"/>
          </p:cNvSpPr>
          <p:nvPr>
            <p:ph type="sldNum" sz="quarter" idx="12"/>
          </p:nvPr>
        </p:nvSpPr>
        <p:spPr/>
        <p:txBody>
          <a:bodyPr/>
          <a:lstStyle/>
          <a:p>
            <a:fld id="{E31375A4-56A4-47D6-9801-1991572033F7}" type="slidenum">
              <a:rPr lang="en-US" smtClean="0"/>
              <a:pPr/>
              <a:t>110</a:t>
            </a:fld>
            <a:endParaRPr lang="en-US" dirty="0"/>
          </a:p>
        </p:txBody>
      </p:sp>
      <p:sp>
        <p:nvSpPr>
          <p:cNvPr id="6" name="Title 5">
            <a:extLst>
              <a:ext uri="{FF2B5EF4-FFF2-40B4-BE49-F238E27FC236}">
                <a16:creationId xmlns:a16="http://schemas.microsoft.com/office/drawing/2014/main" id="{DC93E3E0-45D6-4988-B995-8802EF41F628}"/>
              </a:ext>
            </a:extLst>
          </p:cNvPr>
          <p:cNvSpPr>
            <a:spLocks noGrp="1"/>
          </p:cNvSpPr>
          <p:nvPr>
            <p:ph type="title"/>
          </p:nvPr>
        </p:nvSpPr>
        <p:spPr>
          <a:xfrm>
            <a:off x="792480" y="155948"/>
            <a:ext cx="9622230" cy="529836"/>
          </a:xfrm>
        </p:spPr>
        <p:txBody>
          <a:bodyPr/>
          <a:lstStyle/>
          <a:p>
            <a:r>
              <a:rPr lang="en-US" dirty="0"/>
              <a:t>Also in your packet:</a:t>
            </a:r>
          </a:p>
        </p:txBody>
      </p:sp>
      <p:pic>
        <p:nvPicPr>
          <p:cNvPr id="14" name="Graphic 13" descr="Paperclip">
            <a:extLst>
              <a:ext uri="{FF2B5EF4-FFF2-40B4-BE49-F238E27FC236}">
                <a16:creationId xmlns:a16="http://schemas.microsoft.com/office/drawing/2014/main" id="{C005390A-AF18-4304-B51E-D850628E9F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947" y="159772"/>
            <a:ext cx="627406" cy="627406"/>
          </a:xfrm>
          <a:prstGeom prst="rect">
            <a:avLst/>
          </a:prstGeom>
        </p:spPr>
      </p:pic>
      <p:grpSp>
        <p:nvGrpSpPr>
          <p:cNvPr id="41" name="Group 40">
            <a:extLst>
              <a:ext uri="{FF2B5EF4-FFF2-40B4-BE49-F238E27FC236}">
                <a16:creationId xmlns:a16="http://schemas.microsoft.com/office/drawing/2014/main" id="{42BCC8F8-1311-492A-9DEE-35853B673F7F}"/>
              </a:ext>
            </a:extLst>
          </p:cNvPr>
          <p:cNvGrpSpPr/>
          <p:nvPr/>
        </p:nvGrpSpPr>
        <p:grpSpPr>
          <a:xfrm>
            <a:off x="607924" y="820530"/>
            <a:ext cx="1848595" cy="2622196"/>
            <a:chOff x="1320383" y="941563"/>
            <a:chExt cx="1848595" cy="2622196"/>
          </a:xfrm>
        </p:grpSpPr>
        <p:pic>
          <p:nvPicPr>
            <p:cNvPr id="36" name="Picture 35">
              <a:extLst>
                <a:ext uri="{FF2B5EF4-FFF2-40B4-BE49-F238E27FC236}">
                  <a16:creationId xmlns:a16="http://schemas.microsoft.com/office/drawing/2014/main" id="{AD4F1341-CB81-447F-82B3-E8D884C384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20383" y="1236849"/>
              <a:ext cx="1799117" cy="2326910"/>
            </a:xfrm>
            <a:prstGeom prst="rect">
              <a:avLst/>
            </a:prstGeom>
            <a:ln>
              <a:noFill/>
            </a:ln>
            <a:effectLst>
              <a:outerShdw blurRad="190500" algn="tl" rotWithShape="0">
                <a:srgbClr val="000000">
                  <a:alpha val="70000"/>
                </a:srgbClr>
              </a:outerShdw>
            </a:effectLst>
          </p:spPr>
        </p:pic>
        <p:pic>
          <p:nvPicPr>
            <p:cNvPr id="16" name="Graphic 15" descr="Paperclip">
              <a:extLst>
                <a:ext uri="{FF2B5EF4-FFF2-40B4-BE49-F238E27FC236}">
                  <a16:creationId xmlns:a16="http://schemas.microsoft.com/office/drawing/2014/main" id="{914C0017-CF30-4D0B-AE7F-757A3E50DC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1572" y="941563"/>
              <a:ext cx="627406" cy="627406"/>
            </a:xfrm>
            <a:prstGeom prst="rect">
              <a:avLst/>
            </a:prstGeom>
          </p:spPr>
        </p:pic>
      </p:grpSp>
      <p:grpSp>
        <p:nvGrpSpPr>
          <p:cNvPr id="42" name="Group 41">
            <a:extLst>
              <a:ext uri="{FF2B5EF4-FFF2-40B4-BE49-F238E27FC236}">
                <a16:creationId xmlns:a16="http://schemas.microsoft.com/office/drawing/2014/main" id="{F36D6342-1038-4AF6-9018-FD86747EFE93}"/>
              </a:ext>
            </a:extLst>
          </p:cNvPr>
          <p:cNvGrpSpPr/>
          <p:nvPr/>
        </p:nvGrpSpPr>
        <p:grpSpPr>
          <a:xfrm>
            <a:off x="3343869" y="638126"/>
            <a:ext cx="1845648" cy="2641206"/>
            <a:chOff x="3992322" y="780275"/>
            <a:chExt cx="1845648" cy="2641206"/>
          </a:xfrm>
        </p:grpSpPr>
        <p:pic>
          <p:nvPicPr>
            <p:cNvPr id="10" name="Picture 9" descr="A screenshot of a social media post&#10;&#10;Description automatically generated">
              <a:extLst>
                <a:ext uri="{FF2B5EF4-FFF2-40B4-BE49-F238E27FC236}">
                  <a16:creationId xmlns:a16="http://schemas.microsoft.com/office/drawing/2014/main" id="{73FDE574-59CE-4A29-ADB7-65B8228BFB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2322" y="1089761"/>
              <a:ext cx="1802836" cy="2331720"/>
            </a:xfrm>
            <a:prstGeom prst="rect">
              <a:avLst/>
            </a:prstGeom>
            <a:ln>
              <a:noFill/>
            </a:ln>
            <a:effectLst>
              <a:outerShdw blurRad="190500" algn="tl" rotWithShape="0">
                <a:srgbClr val="000000">
                  <a:alpha val="70000"/>
                </a:srgbClr>
              </a:outerShdw>
            </a:effectLst>
          </p:spPr>
        </p:pic>
        <p:pic>
          <p:nvPicPr>
            <p:cNvPr id="24" name="Graphic 23" descr="Paperclip">
              <a:extLst>
                <a:ext uri="{FF2B5EF4-FFF2-40B4-BE49-F238E27FC236}">
                  <a16:creationId xmlns:a16="http://schemas.microsoft.com/office/drawing/2014/main" id="{E435D7A9-E14D-472F-AD6B-0987004322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10564" y="780275"/>
              <a:ext cx="627406" cy="627406"/>
            </a:xfrm>
            <a:prstGeom prst="rect">
              <a:avLst/>
            </a:prstGeom>
          </p:spPr>
        </p:pic>
      </p:grpSp>
      <p:grpSp>
        <p:nvGrpSpPr>
          <p:cNvPr id="45" name="Group 44">
            <a:extLst>
              <a:ext uri="{FF2B5EF4-FFF2-40B4-BE49-F238E27FC236}">
                <a16:creationId xmlns:a16="http://schemas.microsoft.com/office/drawing/2014/main" id="{A79AE443-4934-4EA6-9274-18DF13505626}"/>
              </a:ext>
            </a:extLst>
          </p:cNvPr>
          <p:cNvGrpSpPr/>
          <p:nvPr/>
        </p:nvGrpSpPr>
        <p:grpSpPr>
          <a:xfrm>
            <a:off x="2521679" y="4089309"/>
            <a:ext cx="1869245" cy="2645423"/>
            <a:chOff x="2939145" y="4056629"/>
            <a:chExt cx="1869245" cy="2645423"/>
          </a:xfrm>
        </p:grpSpPr>
        <p:pic>
          <p:nvPicPr>
            <p:cNvPr id="18" name="Picture 17" descr="A screenshot of a social media post&#10;&#10;Description automatically generated">
              <a:extLst>
                <a:ext uri="{FF2B5EF4-FFF2-40B4-BE49-F238E27FC236}">
                  <a16:creationId xmlns:a16="http://schemas.microsoft.com/office/drawing/2014/main" id="{A8CCC9EF-41FD-40B3-B7A5-DD7F5F776C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9145" y="4370332"/>
              <a:ext cx="1802836" cy="2331720"/>
            </a:xfrm>
            <a:prstGeom prst="rect">
              <a:avLst/>
            </a:prstGeom>
            <a:ln>
              <a:noFill/>
            </a:ln>
            <a:effectLst>
              <a:outerShdw blurRad="190500" algn="tl" rotWithShape="0">
                <a:srgbClr val="000000">
                  <a:alpha val="70000"/>
                </a:srgbClr>
              </a:outerShdw>
            </a:effectLst>
          </p:spPr>
        </p:pic>
        <p:pic>
          <p:nvPicPr>
            <p:cNvPr id="27" name="Graphic 26" descr="Paperclip">
              <a:extLst>
                <a:ext uri="{FF2B5EF4-FFF2-40B4-BE49-F238E27FC236}">
                  <a16:creationId xmlns:a16="http://schemas.microsoft.com/office/drawing/2014/main" id="{B844A7F6-71AB-4540-A2DE-B8C3CF3875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0984" y="4056629"/>
              <a:ext cx="627406" cy="627406"/>
            </a:xfrm>
            <a:prstGeom prst="rect">
              <a:avLst/>
            </a:prstGeom>
          </p:spPr>
        </p:pic>
      </p:grpSp>
      <p:grpSp>
        <p:nvGrpSpPr>
          <p:cNvPr id="46" name="Group 45">
            <a:extLst>
              <a:ext uri="{FF2B5EF4-FFF2-40B4-BE49-F238E27FC236}">
                <a16:creationId xmlns:a16="http://schemas.microsoft.com/office/drawing/2014/main" id="{3B76E616-733B-46C0-BE4A-ED44AE45D4EE}"/>
              </a:ext>
            </a:extLst>
          </p:cNvPr>
          <p:cNvGrpSpPr/>
          <p:nvPr/>
        </p:nvGrpSpPr>
        <p:grpSpPr>
          <a:xfrm>
            <a:off x="252787" y="3513157"/>
            <a:ext cx="1841227" cy="2645423"/>
            <a:chOff x="262947" y="3675717"/>
            <a:chExt cx="1841227" cy="2645423"/>
          </a:xfrm>
        </p:grpSpPr>
        <p:pic>
          <p:nvPicPr>
            <p:cNvPr id="4" name="Picture 3" descr="A screenshot of a cell phone&#10;&#10;Description automatically generated">
              <a:extLst>
                <a:ext uri="{FF2B5EF4-FFF2-40B4-BE49-F238E27FC236}">
                  <a16:creationId xmlns:a16="http://schemas.microsoft.com/office/drawing/2014/main" id="{49CCC0BA-5939-4749-B1CF-CA33636D07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947" y="3989420"/>
              <a:ext cx="1802837" cy="2331720"/>
            </a:xfrm>
            <a:prstGeom prst="rect">
              <a:avLst/>
            </a:prstGeom>
            <a:ln>
              <a:noFill/>
            </a:ln>
            <a:effectLst>
              <a:outerShdw blurRad="190500" algn="tl" rotWithShape="0">
                <a:srgbClr val="000000">
                  <a:alpha val="70000"/>
                </a:srgbClr>
              </a:outerShdw>
            </a:effectLst>
          </p:spPr>
        </p:pic>
        <p:pic>
          <p:nvPicPr>
            <p:cNvPr id="28" name="Graphic 27" descr="Paperclip">
              <a:extLst>
                <a:ext uri="{FF2B5EF4-FFF2-40B4-BE49-F238E27FC236}">
                  <a16:creationId xmlns:a16="http://schemas.microsoft.com/office/drawing/2014/main" id="{4BFE5D28-5188-4FD1-9194-95EFB3AAF5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6768" y="3675717"/>
              <a:ext cx="627406" cy="627406"/>
            </a:xfrm>
            <a:prstGeom prst="rect">
              <a:avLst/>
            </a:prstGeom>
          </p:spPr>
        </p:pic>
      </p:grpSp>
      <p:grpSp>
        <p:nvGrpSpPr>
          <p:cNvPr id="47" name="Group 46">
            <a:extLst>
              <a:ext uri="{FF2B5EF4-FFF2-40B4-BE49-F238E27FC236}">
                <a16:creationId xmlns:a16="http://schemas.microsoft.com/office/drawing/2014/main" id="{4CF301E4-8004-4E10-83C6-A2FC4EC6697B}"/>
              </a:ext>
            </a:extLst>
          </p:cNvPr>
          <p:cNvGrpSpPr/>
          <p:nvPr/>
        </p:nvGrpSpPr>
        <p:grpSpPr>
          <a:xfrm>
            <a:off x="9644513" y="340610"/>
            <a:ext cx="1848417" cy="2628935"/>
            <a:chOff x="7723501" y="1271754"/>
            <a:chExt cx="1848417" cy="2628935"/>
          </a:xfrm>
        </p:grpSpPr>
        <p:pic>
          <p:nvPicPr>
            <p:cNvPr id="12" name="Picture 11" descr="A screenshot of a cell phone&#10;&#10;Description automatically generated">
              <a:extLst>
                <a:ext uri="{FF2B5EF4-FFF2-40B4-BE49-F238E27FC236}">
                  <a16:creationId xmlns:a16="http://schemas.microsoft.com/office/drawing/2014/main" id="{BD40D246-E741-4E68-B3DF-E10E64DB71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3501" y="1568969"/>
              <a:ext cx="1802837" cy="2331720"/>
            </a:xfrm>
            <a:prstGeom prst="rect">
              <a:avLst/>
            </a:prstGeom>
            <a:ln>
              <a:noFill/>
            </a:ln>
            <a:effectLst>
              <a:outerShdw blurRad="190500" algn="tl" rotWithShape="0">
                <a:srgbClr val="000000">
                  <a:alpha val="70000"/>
                </a:srgbClr>
              </a:outerShdw>
            </a:effectLst>
          </p:spPr>
        </p:pic>
        <p:pic>
          <p:nvPicPr>
            <p:cNvPr id="29" name="Graphic 28" descr="Paperclip">
              <a:extLst>
                <a:ext uri="{FF2B5EF4-FFF2-40B4-BE49-F238E27FC236}">
                  <a16:creationId xmlns:a16="http://schemas.microsoft.com/office/drawing/2014/main" id="{1399C81B-34B9-4EBA-A2B8-6FCA79D4DA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44512" y="1271754"/>
              <a:ext cx="627406" cy="627406"/>
            </a:xfrm>
            <a:prstGeom prst="rect">
              <a:avLst/>
            </a:prstGeom>
          </p:spPr>
        </p:pic>
      </p:grpSp>
      <p:grpSp>
        <p:nvGrpSpPr>
          <p:cNvPr id="48" name="Group 47">
            <a:extLst>
              <a:ext uri="{FF2B5EF4-FFF2-40B4-BE49-F238E27FC236}">
                <a16:creationId xmlns:a16="http://schemas.microsoft.com/office/drawing/2014/main" id="{D37E9CB6-76F7-4B9D-BC6A-3DD7A68BD962}"/>
              </a:ext>
            </a:extLst>
          </p:cNvPr>
          <p:cNvGrpSpPr/>
          <p:nvPr/>
        </p:nvGrpSpPr>
        <p:grpSpPr>
          <a:xfrm>
            <a:off x="5635235" y="4319532"/>
            <a:ext cx="1844636" cy="2636198"/>
            <a:chOff x="9888907" y="304800"/>
            <a:chExt cx="1844636" cy="2636198"/>
          </a:xfrm>
        </p:grpSpPr>
        <p:pic>
          <p:nvPicPr>
            <p:cNvPr id="5" name="Picture 4" descr="A screenshot of a cell phone&#10;&#10;Description automatically generated">
              <a:extLst>
                <a:ext uri="{FF2B5EF4-FFF2-40B4-BE49-F238E27FC236}">
                  <a16:creationId xmlns:a16="http://schemas.microsoft.com/office/drawing/2014/main" id="{7231D1ED-ABCE-4B41-9D9D-6E3B9205EF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88907" y="609278"/>
              <a:ext cx="1802836" cy="2331720"/>
            </a:xfrm>
            <a:prstGeom prst="rect">
              <a:avLst/>
            </a:prstGeom>
            <a:ln>
              <a:noFill/>
            </a:ln>
            <a:effectLst>
              <a:outerShdw blurRad="190500" algn="tl" rotWithShape="0">
                <a:srgbClr val="000000">
                  <a:alpha val="70000"/>
                </a:srgbClr>
              </a:outerShdw>
            </a:effectLst>
          </p:spPr>
        </p:pic>
        <p:pic>
          <p:nvPicPr>
            <p:cNvPr id="30" name="Graphic 29" descr="Paperclip">
              <a:extLst>
                <a:ext uri="{FF2B5EF4-FFF2-40B4-BE49-F238E27FC236}">
                  <a16:creationId xmlns:a16="http://schemas.microsoft.com/office/drawing/2014/main" id="{78B22DE1-8299-4CF8-A0F9-1F8FEB3EA6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06137" y="304800"/>
              <a:ext cx="627406" cy="627406"/>
            </a:xfrm>
            <a:prstGeom prst="rect">
              <a:avLst/>
            </a:prstGeom>
          </p:spPr>
        </p:pic>
      </p:grpSp>
      <p:grpSp>
        <p:nvGrpSpPr>
          <p:cNvPr id="49" name="Group 48">
            <a:extLst>
              <a:ext uri="{FF2B5EF4-FFF2-40B4-BE49-F238E27FC236}">
                <a16:creationId xmlns:a16="http://schemas.microsoft.com/office/drawing/2014/main" id="{AA3E1DB9-0F63-41C6-88E3-58743F977738}"/>
              </a:ext>
            </a:extLst>
          </p:cNvPr>
          <p:cNvGrpSpPr/>
          <p:nvPr/>
        </p:nvGrpSpPr>
        <p:grpSpPr>
          <a:xfrm>
            <a:off x="9960027" y="3147199"/>
            <a:ext cx="1911860" cy="2603973"/>
            <a:chOff x="9960027" y="3147199"/>
            <a:chExt cx="1911860" cy="2603973"/>
          </a:xfrm>
        </p:grpSpPr>
        <p:pic>
          <p:nvPicPr>
            <p:cNvPr id="25" name="Picture 24" descr="A screenshot of a social media post&#10;&#10;Description automatically generated">
              <a:extLst>
                <a:ext uri="{FF2B5EF4-FFF2-40B4-BE49-F238E27FC236}">
                  <a16:creationId xmlns:a16="http://schemas.microsoft.com/office/drawing/2014/main" id="{EFABA094-6F3A-46C8-9EBE-E2D0BD99EE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60027" y="3419452"/>
              <a:ext cx="1802836" cy="2331720"/>
            </a:xfrm>
            <a:prstGeom prst="rect">
              <a:avLst/>
            </a:prstGeom>
            <a:ln>
              <a:noFill/>
            </a:ln>
            <a:effectLst>
              <a:outerShdw blurRad="190500" algn="tl" rotWithShape="0">
                <a:srgbClr val="000000">
                  <a:alpha val="70000"/>
                </a:srgbClr>
              </a:outerShdw>
            </a:effectLst>
          </p:spPr>
        </p:pic>
        <p:pic>
          <p:nvPicPr>
            <p:cNvPr id="31" name="Graphic 30" descr="Paperclip">
              <a:extLst>
                <a:ext uri="{FF2B5EF4-FFF2-40B4-BE49-F238E27FC236}">
                  <a16:creationId xmlns:a16="http://schemas.microsoft.com/office/drawing/2014/main" id="{7E590E5D-E859-4C18-9532-30E55E8ACF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44481" y="3147199"/>
              <a:ext cx="627406" cy="627406"/>
            </a:xfrm>
            <a:prstGeom prst="rect">
              <a:avLst/>
            </a:prstGeom>
          </p:spPr>
        </p:pic>
      </p:grpSp>
      <p:grpSp>
        <p:nvGrpSpPr>
          <p:cNvPr id="50" name="Group 49">
            <a:extLst>
              <a:ext uri="{FF2B5EF4-FFF2-40B4-BE49-F238E27FC236}">
                <a16:creationId xmlns:a16="http://schemas.microsoft.com/office/drawing/2014/main" id="{2222B485-63F4-45F3-89A4-6C34122E7CE7}"/>
              </a:ext>
            </a:extLst>
          </p:cNvPr>
          <p:cNvGrpSpPr/>
          <p:nvPr/>
        </p:nvGrpSpPr>
        <p:grpSpPr>
          <a:xfrm>
            <a:off x="8230540" y="3945604"/>
            <a:ext cx="1802836" cy="2626568"/>
            <a:chOff x="8230540" y="4108164"/>
            <a:chExt cx="1802836" cy="2626568"/>
          </a:xfrm>
        </p:grpSpPr>
        <p:pic>
          <p:nvPicPr>
            <p:cNvPr id="23" name="Picture 22" descr="A picture containing text, person, green&#10;&#10;Description automatically generated">
              <a:extLst>
                <a:ext uri="{FF2B5EF4-FFF2-40B4-BE49-F238E27FC236}">
                  <a16:creationId xmlns:a16="http://schemas.microsoft.com/office/drawing/2014/main" id="{54553A37-766C-4BCE-B655-3C0330A3D94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30540" y="4403012"/>
              <a:ext cx="1802836" cy="2331720"/>
            </a:xfrm>
            <a:prstGeom prst="rect">
              <a:avLst/>
            </a:prstGeom>
            <a:ln>
              <a:noFill/>
            </a:ln>
            <a:effectLst>
              <a:outerShdw blurRad="190500" algn="tl" rotWithShape="0">
                <a:srgbClr val="000000">
                  <a:alpha val="70000"/>
                </a:srgbClr>
              </a:outerShdw>
            </a:effectLst>
          </p:spPr>
        </p:pic>
        <p:pic>
          <p:nvPicPr>
            <p:cNvPr id="32" name="Graphic 31" descr="Paperclip">
              <a:extLst>
                <a:ext uri="{FF2B5EF4-FFF2-40B4-BE49-F238E27FC236}">
                  <a16:creationId xmlns:a16="http://schemas.microsoft.com/office/drawing/2014/main" id="{A37543DF-9F80-445C-9941-2CA9A7094B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04972" y="4108164"/>
              <a:ext cx="627406" cy="627406"/>
            </a:xfrm>
            <a:prstGeom prst="rect">
              <a:avLst/>
            </a:prstGeom>
          </p:spPr>
        </p:pic>
      </p:grpSp>
      <p:grpSp>
        <p:nvGrpSpPr>
          <p:cNvPr id="51" name="Group 50">
            <a:extLst>
              <a:ext uri="{FF2B5EF4-FFF2-40B4-BE49-F238E27FC236}">
                <a16:creationId xmlns:a16="http://schemas.microsoft.com/office/drawing/2014/main" id="{FC397DB1-784F-4C52-A99F-EF1B063D18CA}"/>
              </a:ext>
            </a:extLst>
          </p:cNvPr>
          <p:cNvGrpSpPr/>
          <p:nvPr/>
        </p:nvGrpSpPr>
        <p:grpSpPr>
          <a:xfrm>
            <a:off x="9617004" y="4874076"/>
            <a:ext cx="1802836" cy="2584042"/>
            <a:chOff x="9617004" y="4945196"/>
            <a:chExt cx="1802836" cy="2584042"/>
          </a:xfrm>
        </p:grpSpPr>
        <p:pic>
          <p:nvPicPr>
            <p:cNvPr id="20" name="Picture 19" descr="A screenshot of a cell phone&#10;&#10;Description automatically generated">
              <a:extLst>
                <a:ext uri="{FF2B5EF4-FFF2-40B4-BE49-F238E27FC236}">
                  <a16:creationId xmlns:a16="http://schemas.microsoft.com/office/drawing/2014/main" id="{8AE6A81A-3D07-4EDD-926E-65CDD0A555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17004" y="5197518"/>
              <a:ext cx="1802836" cy="2331720"/>
            </a:xfrm>
            <a:prstGeom prst="rect">
              <a:avLst/>
            </a:prstGeom>
            <a:ln>
              <a:noFill/>
            </a:ln>
            <a:effectLst>
              <a:outerShdw blurRad="190500" algn="tl" rotWithShape="0">
                <a:srgbClr val="000000">
                  <a:alpha val="70000"/>
                </a:srgbClr>
              </a:outerShdw>
            </a:effectLst>
          </p:spPr>
        </p:pic>
        <p:pic>
          <p:nvPicPr>
            <p:cNvPr id="37" name="Graphic 36" descr="Paperclip">
              <a:extLst>
                <a:ext uri="{FF2B5EF4-FFF2-40B4-BE49-F238E27FC236}">
                  <a16:creationId xmlns:a16="http://schemas.microsoft.com/office/drawing/2014/main" id="{EE0FB3ED-5729-4B9D-9897-3700D03700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90325" y="4945196"/>
              <a:ext cx="627406" cy="627406"/>
            </a:xfrm>
            <a:prstGeom prst="rect">
              <a:avLst/>
            </a:prstGeom>
          </p:spPr>
        </p:pic>
      </p:grpSp>
      <p:grpSp>
        <p:nvGrpSpPr>
          <p:cNvPr id="52" name="Group 51">
            <a:extLst>
              <a:ext uri="{FF2B5EF4-FFF2-40B4-BE49-F238E27FC236}">
                <a16:creationId xmlns:a16="http://schemas.microsoft.com/office/drawing/2014/main" id="{5B18F309-8C00-4091-84FA-625D33049C8D}"/>
              </a:ext>
            </a:extLst>
          </p:cNvPr>
          <p:cNvGrpSpPr/>
          <p:nvPr/>
        </p:nvGrpSpPr>
        <p:grpSpPr>
          <a:xfrm>
            <a:off x="7327619" y="1000147"/>
            <a:ext cx="1802836" cy="2619208"/>
            <a:chOff x="5920665" y="4568118"/>
            <a:chExt cx="1802836" cy="2619208"/>
          </a:xfrm>
        </p:grpSpPr>
        <p:pic>
          <p:nvPicPr>
            <p:cNvPr id="34" name="Picture 33" descr="A screenshot of a cell phone&#10;&#10;Description automatically generated">
              <a:extLst>
                <a:ext uri="{FF2B5EF4-FFF2-40B4-BE49-F238E27FC236}">
                  <a16:creationId xmlns:a16="http://schemas.microsoft.com/office/drawing/2014/main" id="{6BAF29E3-401C-4105-B718-384C03B9C4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20665" y="4855606"/>
              <a:ext cx="1802836" cy="2331720"/>
            </a:xfrm>
            <a:prstGeom prst="rect">
              <a:avLst/>
            </a:prstGeom>
            <a:ln>
              <a:noFill/>
            </a:ln>
            <a:effectLst>
              <a:outerShdw blurRad="190500" algn="tl" rotWithShape="0">
                <a:srgbClr val="000000">
                  <a:alpha val="70000"/>
                </a:srgbClr>
              </a:outerShdw>
            </a:effectLst>
          </p:spPr>
        </p:pic>
        <p:pic>
          <p:nvPicPr>
            <p:cNvPr id="39" name="Graphic 38" descr="Paperclip">
              <a:extLst>
                <a:ext uri="{FF2B5EF4-FFF2-40B4-BE49-F238E27FC236}">
                  <a16:creationId xmlns:a16="http://schemas.microsoft.com/office/drawing/2014/main" id="{1742D1FD-87EA-4558-88DB-AF63A8D03E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6095" y="4568118"/>
              <a:ext cx="627406" cy="627406"/>
            </a:xfrm>
            <a:prstGeom prst="rect">
              <a:avLst/>
            </a:prstGeom>
          </p:spPr>
        </p:pic>
      </p:grpSp>
      <p:grpSp>
        <p:nvGrpSpPr>
          <p:cNvPr id="43" name="Group 42">
            <a:extLst>
              <a:ext uri="{FF2B5EF4-FFF2-40B4-BE49-F238E27FC236}">
                <a16:creationId xmlns:a16="http://schemas.microsoft.com/office/drawing/2014/main" id="{96BA3AEA-4A2F-4BB0-BEF3-FA3BF8A623ED}"/>
              </a:ext>
            </a:extLst>
          </p:cNvPr>
          <p:cNvGrpSpPr/>
          <p:nvPr/>
        </p:nvGrpSpPr>
        <p:grpSpPr>
          <a:xfrm>
            <a:off x="4935849" y="40794"/>
            <a:ext cx="1802836" cy="2604907"/>
            <a:chOff x="5605873" y="253678"/>
            <a:chExt cx="1802836" cy="2604907"/>
          </a:xfrm>
        </p:grpSpPr>
        <p:pic>
          <p:nvPicPr>
            <p:cNvPr id="8" name="Picture 7" descr="A screenshot of a social media post&#10;&#10;Description automatically generated">
              <a:extLst>
                <a:ext uri="{FF2B5EF4-FFF2-40B4-BE49-F238E27FC236}">
                  <a16:creationId xmlns:a16="http://schemas.microsoft.com/office/drawing/2014/main" id="{DAEB4357-E738-48C1-A312-04C09D05445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05873" y="526865"/>
              <a:ext cx="1802836" cy="2331720"/>
            </a:xfrm>
            <a:prstGeom prst="rect">
              <a:avLst/>
            </a:prstGeom>
            <a:ln>
              <a:noFill/>
            </a:ln>
            <a:effectLst>
              <a:outerShdw blurRad="190500" algn="tl" rotWithShape="0">
                <a:srgbClr val="000000">
                  <a:alpha val="70000"/>
                </a:srgbClr>
              </a:outerShdw>
            </a:effectLst>
          </p:spPr>
        </p:pic>
        <p:pic>
          <p:nvPicPr>
            <p:cNvPr id="22" name="Graphic 21" descr="Paperclip">
              <a:extLst>
                <a:ext uri="{FF2B5EF4-FFF2-40B4-BE49-F238E27FC236}">
                  <a16:creationId xmlns:a16="http://schemas.microsoft.com/office/drawing/2014/main" id="{C724168B-94B0-431E-9085-2C9A8CEE7E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5088" y="253678"/>
              <a:ext cx="627406" cy="627406"/>
            </a:xfrm>
            <a:prstGeom prst="rect">
              <a:avLst/>
            </a:prstGeom>
          </p:spPr>
        </p:pic>
      </p:grpSp>
      <p:grpSp>
        <p:nvGrpSpPr>
          <p:cNvPr id="44" name="Group 43">
            <a:extLst>
              <a:ext uri="{FF2B5EF4-FFF2-40B4-BE49-F238E27FC236}">
                <a16:creationId xmlns:a16="http://schemas.microsoft.com/office/drawing/2014/main" id="{61F277BA-D0EE-43D3-B6F5-6FEF12164640}"/>
              </a:ext>
            </a:extLst>
          </p:cNvPr>
          <p:cNvGrpSpPr/>
          <p:nvPr/>
        </p:nvGrpSpPr>
        <p:grpSpPr>
          <a:xfrm>
            <a:off x="4541842" y="1772974"/>
            <a:ext cx="1821620" cy="2614943"/>
            <a:chOff x="5211866" y="1985858"/>
            <a:chExt cx="1821620" cy="2614943"/>
          </a:xfrm>
        </p:grpSpPr>
        <p:pic>
          <p:nvPicPr>
            <p:cNvPr id="21" name="Picture 20" descr="A screenshot of a cell phone&#10;&#10;Description automatically generated">
              <a:extLst>
                <a:ext uri="{FF2B5EF4-FFF2-40B4-BE49-F238E27FC236}">
                  <a16:creationId xmlns:a16="http://schemas.microsoft.com/office/drawing/2014/main" id="{297397D3-C93B-4764-8F31-08C6C904F18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11866" y="2269081"/>
              <a:ext cx="1802836" cy="2331720"/>
            </a:xfrm>
            <a:prstGeom prst="rect">
              <a:avLst/>
            </a:prstGeom>
            <a:ln>
              <a:noFill/>
            </a:ln>
            <a:effectLst>
              <a:outerShdw blurRad="190500" algn="tl" rotWithShape="0">
                <a:srgbClr val="000000">
                  <a:alpha val="70000"/>
                </a:srgbClr>
              </a:outerShdw>
            </a:effectLst>
          </p:spPr>
        </p:pic>
        <p:pic>
          <p:nvPicPr>
            <p:cNvPr id="26" name="Graphic 25" descr="Paperclip">
              <a:extLst>
                <a:ext uri="{FF2B5EF4-FFF2-40B4-BE49-F238E27FC236}">
                  <a16:creationId xmlns:a16="http://schemas.microsoft.com/office/drawing/2014/main" id="{900A7346-D79B-4825-BE9A-C19EADAF1A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06080" y="1985858"/>
              <a:ext cx="627406" cy="627406"/>
            </a:xfrm>
            <a:prstGeom prst="rect">
              <a:avLst/>
            </a:prstGeom>
          </p:spPr>
        </p:pic>
      </p:grpSp>
    </p:spTree>
    <p:extLst>
      <p:ext uri="{BB962C8B-B14F-4D97-AF65-F5344CB8AC3E}">
        <p14:creationId xmlns:p14="http://schemas.microsoft.com/office/powerpoint/2010/main" val="26775850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F7D98F3-1FC9-4AA6-884B-3F667716772B}"/>
              </a:ext>
            </a:extLst>
          </p:cNvPr>
          <p:cNvSpPr>
            <a:spLocks noGrp="1"/>
          </p:cNvSpPr>
          <p:nvPr>
            <p:ph type="title"/>
          </p:nvPr>
        </p:nvSpPr>
        <p:spPr/>
        <p:txBody>
          <a:bodyPr/>
          <a:lstStyle/>
          <a:p>
            <a:r>
              <a:rPr lang="en-US" dirty="0"/>
              <a:t>Thinking about Tonight’s Stockholders Meeting</a:t>
            </a:r>
          </a:p>
        </p:txBody>
      </p:sp>
      <p:sp>
        <p:nvSpPr>
          <p:cNvPr id="2" name="Slide Number Placeholder 1">
            <a:extLst>
              <a:ext uri="{FF2B5EF4-FFF2-40B4-BE49-F238E27FC236}">
                <a16:creationId xmlns:a16="http://schemas.microsoft.com/office/drawing/2014/main" id="{B96D4368-A6F3-4528-BEAC-09E8F5BE052D}"/>
              </a:ext>
            </a:extLst>
          </p:cNvPr>
          <p:cNvSpPr>
            <a:spLocks noGrp="1"/>
          </p:cNvSpPr>
          <p:nvPr>
            <p:ph type="sldNum" sz="quarter" idx="12"/>
          </p:nvPr>
        </p:nvSpPr>
        <p:spPr/>
        <p:txBody>
          <a:bodyPr/>
          <a:lstStyle/>
          <a:p>
            <a:fld id="{E31375A4-56A4-47D6-9801-1991572033F7}" type="slidenum">
              <a:rPr lang="en-US" smtClean="0"/>
              <a:pPr/>
              <a:t>111</a:t>
            </a:fld>
            <a:endParaRPr lang="en-US" dirty="0"/>
          </a:p>
        </p:txBody>
      </p:sp>
      <p:sp>
        <p:nvSpPr>
          <p:cNvPr id="12" name="Text Placeholder 11">
            <a:extLst>
              <a:ext uri="{FF2B5EF4-FFF2-40B4-BE49-F238E27FC236}">
                <a16:creationId xmlns:a16="http://schemas.microsoft.com/office/drawing/2014/main" id="{1909DB6D-93AD-4C68-B3BB-50684F48919B}"/>
              </a:ext>
            </a:extLst>
          </p:cNvPr>
          <p:cNvSpPr>
            <a:spLocks noGrp="1"/>
          </p:cNvSpPr>
          <p:nvPr>
            <p:ph type="body" sz="quarter" idx="13"/>
          </p:nvPr>
        </p:nvSpPr>
        <p:spPr/>
        <p:txBody>
          <a:bodyPr/>
          <a:lstStyle/>
          <a:p>
            <a:r>
              <a:rPr lang="en-US" dirty="0"/>
              <a:t>Unique organizations pioneering the next 50 years</a:t>
            </a:r>
          </a:p>
        </p:txBody>
      </p:sp>
      <p:sp>
        <p:nvSpPr>
          <p:cNvPr id="24" name="Text Placeholder 23">
            <a:extLst>
              <a:ext uri="{FF2B5EF4-FFF2-40B4-BE49-F238E27FC236}">
                <a16:creationId xmlns:a16="http://schemas.microsoft.com/office/drawing/2014/main" id="{79265FE2-F2C7-43AC-85BF-001608F37C61}"/>
              </a:ext>
            </a:extLst>
          </p:cNvPr>
          <p:cNvSpPr>
            <a:spLocks noGrp="1"/>
          </p:cNvSpPr>
          <p:nvPr>
            <p:ph type="body" sz="quarter" idx="14"/>
          </p:nvPr>
        </p:nvSpPr>
        <p:spPr/>
        <p:txBody>
          <a:bodyPr/>
          <a:lstStyle/>
          <a:p>
            <a:r>
              <a:rPr lang="en-US" dirty="0"/>
              <a:t>In 2020 our shareholders will be too busy partying at the gala to dig into the work, so we’ll get started tonight</a:t>
            </a:r>
          </a:p>
        </p:txBody>
      </p:sp>
      <p:pic>
        <p:nvPicPr>
          <p:cNvPr id="22" name="Picture 21">
            <a:extLst>
              <a:ext uri="{FF2B5EF4-FFF2-40B4-BE49-F238E27FC236}">
                <a16:creationId xmlns:a16="http://schemas.microsoft.com/office/drawing/2014/main" id="{22D76D81-B7F1-4008-B643-38800569BEF4}"/>
              </a:ext>
            </a:extLst>
          </p:cNvPr>
          <p:cNvPicPr>
            <a:picLocks noChangeAspect="1"/>
          </p:cNvPicPr>
          <p:nvPr/>
        </p:nvPicPr>
        <p:blipFill>
          <a:blip r:embed="rId3"/>
          <a:stretch>
            <a:fillRect/>
          </a:stretch>
        </p:blipFill>
        <p:spPr>
          <a:xfrm>
            <a:off x="225879" y="2196745"/>
            <a:ext cx="5496496" cy="3091779"/>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F21A07E6-0968-4DB6-BE18-6BDD5F3E14F7}"/>
              </a:ext>
            </a:extLst>
          </p:cNvPr>
          <p:cNvPicPr>
            <a:picLocks noChangeAspect="1"/>
          </p:cNvPicPr>
          <p:nvPr/>
        </p:nvPicPr>
        <p:blipFill>
          <a:blip r:embed="rId4"/>
          <a:stretch>
            <a:fillRect/>
          </a:stretch>
        </p:blipFill>
        <p:spPr>
          <a:xfrm>
            <a:off x="5958084" y="2196746"/>
            <a:ext cx="5496496" cy="3091779"/>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4BDF7636-D5E3-4C4A-A3BA-E10298F24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70002">
            <a:off x="847127" y="4927896"/>
            <a:ext cx="1428502" cy="18482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687258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E2E0C-4A67-41F0-9A7D-A9CD1ACB08C3}"/>
              </a:ext>
            </a:extLst>
          </p:cNvPr>
          <p:cNvSpPr>
            <a:spLocks noGrp="1"/>
          </p:cNvSpPr>
          <p:nvPr>
            <p:ph type="title"/>
          </p:nvPr>
        </p:nvSpPr>
        <p:spPr>
          <a:xfrm>
            <a:off x="453282" y="2620198"/>
            <a:ext cx="4953000" cy="3621981"/>
          </a:xfrm>
        </p:spPr>
        <p:txBody>
          <a:bodyPr/>
          <a:lstStyle/>
          <a:p>
            <a:r>
              <a:rPr lang="en-US" dirty="0"/>
              <a:t>As always...</a:t>
            </a:r>
            <a:br>
              <a:rPr lang="en-US" dirty="0"/>
            </a:br>
            <a:r>
              <a:rPr lang="en-US" dirty="0"/>
              <a:t>thank you to our hard-working crew!</a:t>
            </a:r>
          </a:p>
        </p:txBody>
      </p:sp>
      <p:sp>
        <p:nvSpPr>
          <p:cNvPr id="5" name="Slide Number Placeholder 4">
            <a:extLst>
              <a:ext uri="{FF2B5EF4-FFF2-40B4-BE49-F238E27FC236}">
                <a16:creationId xmlns:a16="http://schemas.microsoft.com/office/drawing/2014/main" id="{D61F8D53-D6F3-4054-89EF-18B37582EB79}"/>
              </a:ext>
            </a:extLst>
          </p:cNvPr>
          <p:cNvSpPr>
            <a:spLocks noGrp="1"/>
          </p:cNvSpPr>
          <p:nvPr>
            <p:ph type="sldNum" sz="quarter" idx="12"/>
          </p:nvPr>
        </p:nvSpPr>
        <p:spPr/>
        <p:txBody>
          <a:bodyPr/>
          <a:lstStyle/>
          <a:p>
            <a:fld id="{E31375A4-56A4-47D6-9801-1991572033F7}" type="slidenum">
              <a:rPr lang="en-US" smtClean="0"/>
              <a:pPr/>
              <a:t>112</a:t>
            </a:fld>
            <a:endParaRPr lang="en-US" dirty="0"/>
          </a:p>
        </p:txBody>
      </p:sp>
    </p:spTree>
    <p:extLst>
      <p:ext uri="{BB962C8B-B14F-4D97-AF65-F5344CB8AC3E}">
        <p14:creationId xmlns:p14="http://schemas.microsoft.com/office/powerpoint/2010/main" val="24644944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A35344-139E-4573-A397-16BCCF964803}"/>
              </a:ext>
            </a:extLst>
          </p:cNvPr>
          <p:cNvSpPr>
            <a:spLocks noGrp="1"/>
          </p:cNvSpPr>
          <p:nvPr>
            <p:ph type="title"/>
          </p:nvPr>
        </p:nvSpPr>
        <p:spPr/>
        <p:txBody>
          <a:bodyPr/>
          <a:lstStyle/>
          <a:p>
            <a:r>
              <a:rPr lang="en-US" dirty="0"/>
              <a:t>Keeping up: It really takes a plan</a:t>
            </a:r>
          </a:p>
        </p:txBody>
      </p:sp>
      <p:sp>
        <p:nvSpPr>
          <p:cNvPr id="5" name="Content Placeholder 4">
            <a:extLst>
              <a:ext uri="{FF2B5EF4-FFF2-40B4-BE49-F238E27FC236}">
                <a16:creationId xmlns:a16="http://schemas.microsoft.com/office/drawing/2014/main" id="{D8360B39-25DE-4BBF-8028-57840E61FA44}"/>
              </a:ext>
            </a:extLst>
          </p:cNvPr>
          <p:cNvSpPr>
            <a:spLocks noGrp="1"/>
          </p:cNvSpPr>
          <p:nvPr>
            <p:ph idx="1"/>
          </p:nvPr>
        </p:nvSpPr>
        <p:spPr>
          <a:xfrm>
            <a:off x="729575" y="2149474"/>
            <a:ext cx="5735020" cy="4022725"/>
          </a:xfrm>
        </p:spPr>
        <p:txBody>
          <a:bodyPr/>
          <a:lstStyle/>
          <a:p>
            <a:r>
              <a:rPr lang="en-US" dirty="0"/>
              <a:t>We win accolades from the marketplace for our existing approach for release management, and all the things we do to help credit unions keep up on our software changes</a:t>
            </a:r>
          </a:p>
          <a:p>
            <a:pPr lvl="1"/>
            <a:r>
              <a:rPr lang="en-US" dirty="0"/>
              <a:t>Release summary announcements, release training webinars, online help, reference booklets, AnswerBook items, etc.</a:t>
            </a:r>
          </a:p>
          <a:p>
            <a:r>
              <a:rPr lang="en-US" dirty="0"/>
              <a:t>But there can be a gap between these tactics and your strategic moments, like board planning sessions and writing your business plan</a:t>
            </a:r>
          </a:p>
          <a:p>
            <a:r>
              <a:rPr lang="en-US" dirty="0"/>
              <a:t>Announcing a new service that can help to close the gap: </a:t>
            </a:r>
            <a:r>
              <a:rPr lang="en-US" b="1" dirty="0">
                <a:solidFill>
                  <a:schemeClr val="accent2"/>
                </a:solidFill>
              </a:rPr>
              <a:t>CU*BASE Release Management</a:t>
            </a:r>
          </a:p>
        </p:txBody>
      </p:sp>
      <p:sp>
        <p:nvSpPr>
          <p:cNvPr id="2" name="Slide Number Placeholder 1">
            <a:extLst>
              <a:ext uri="{FF2B5EF4-FFF2-40B4-BE49-F238E27FC236}">
                <a16:creationId xmlns:a16="http://schemas.microsoft.com/office/drawing/2014/main" id="{10DEAFA8-BBB8-4441-A0F0-7430EFD9CFE6}"/>
              </a:ext>
            </a:extLst>
          </p:cNvPr>
          <p:cNvSpPr>
            <a:spLocks noGrp="1"/>
          </p:cNvSpPr>
          <p:nvPr>
            <p:ph type="sldNum" sz="quarter" idx="12"/>
          </p:nvPr>
        </p:nvSpPr>
        <p:spPr/>
        <p:txBody>
          <a:bodyPr/>
          <a:lstStyle/>
          <a:p>
            <a:fld id="{E31375A4-56A4-47D6-9801-1991572033F7}" type="slidenum">
              <a:rPr lang="en-US" smtClean="0"/>
              <a:pPr/>
              <a:t>113</a:t>
            </a:fld>
            <a:endParaRPr lang="en-US" dirty="0"/>
          </a:p>
        </p:txBody>
      </p:sp>
      <p:sp>
        <p:nvSpPr>
          <p:cNvPr id="6" name="Text Placeholder 5">
            <a:extLst>
              <a:ext uri="{FF2B5EF4-FFF2-40B4-BE49-F238E27FC236}">
                <a16:creationId xmlns:a16="http://schemas.microsoft.com/office/drawing/2014/main" id="{9E37CD18-1481-42CA-A366-D42E22883A66}"/>
              </a:ext>
            </a:extLst>
          </p:cNvPr>
          <p:cNvSpPr>
            <a:spLocks noGrp="1"/>
          </p:cNvSpPr>
          <p:nvPr>
            <p:ph type="body" sz="quarter" idx="13"/>
          </p:nvPr>
        </p:nvSpPr>
        <p:spPr/>
        <p:txBody>
          <a:bodyPr/>
          <a:lstStyle/>
          <a:p>
            <a:r>
              <a:rPr lang="en-US" dirty="0"/>
              <a:t>Coming in 2020: CU*BASE release management from CMS</a:t>
            </a:r>
          </a:p>
        </p:txBody>
      </p:sp>
      <p:sp>
        <p:nvSpPr>
          <p:cNvPr id="7" name="Text Placeholder 6">
            <a:extLst>
              <a:ext uri="{FF2B5EF4-FFF2-40B4-BE49-F238E27FC236}">
                <a16:creationId xmlns:a16="http://schemas.microsoft.com/office/drawing/2014/main" id="{A3266E42-A1CF-44D8-AC36-DEA16B0B219B}"/>
              </a:ext>
            </a:extLst>
          </p:cNvPr>
          <p:cNvSpPr>
            <a:spLocks noGrp="1"/>
          </p:cNvSpPr>
          <p:nvPr>
            <p:ph type="body" sz="quarter" idx="14"/>
          </p:nvPr>
        </p:nvSpPr>
        <p:spPr/>
        <p:txBody>
          <a:bodyPr/>
          <a:lstStyle/>
          <a:p>
            <a:r>
              <a:rPr lang="en-US" dirty="0"/>
              <a:t>We know that we make mountains out of thousands of molehills, all year long, hoping some of it will stick</a:t>
            </a:r>
          </a:p>
        </p:txBody>
      </p:sp>
      <p:pic>
        <p:nvPicPr>
          <p:cNvPr id="8" name="Picture 7">
            <a:extLst>
              <a:ext uri="{FF2B5EF4-FFF2-40B4-BE49-F238E27FC236}">
                <a16:creationId xmlns:a16="http://schemas.microsoft.com/office/drawing/2014/main" id="{6B56A772-0E69-4B67-85DE-961B11420B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7656">
            <a:off x="6842416" y="2385550"/>
            <a:ext cx="2135308" cy="2761727"/>
          </a:xfrm>
          <a:prstGeom prst="rect">
            <a:avLst/>
          </a:prstGeom>
          <a:ln>
            <a:noFill/>
          </a:ln>
          <a:effectLst>
            <a:outerShdw blurRad="190500" algn="tl" rotWithShape="0">
              <a:srgbClr val="000000">
                <a:alpha val="70000"/>
              </a:srgbClr>
            </a:outerShdw>
          </a:effectLst>
        </p:spPr>
      </p:pic>
      <p:pic>
        <p:nvPicPr>
          <p:cNvPr id="9" name="Graphic 8" descr="Paperclip">
            <a:extLst>
              <a:ext uri="{FF2B5EF4-FFF2-40B4-BE49-F238E27FC236}">
                <a16:creationId xmlns:a16="http://schemas.microsoft.com/office/drawing/2014/main" id="{32D6D983-5CA0-4F06-AC9D-10EDED5B9E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10070" y="2051822"/>
            <a:ext cx="627406" cy="627406"/>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6D6BA4A8-F2A8-4C8B-BF77-72EC5EFAEE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8945" y="973637"/>
            <a:ext cx="2135309" cy="2761727"/>
          </a:xfrm>
          <a:prstGeom prst="rect">
            <a:avLst/>
          </a:prstGeom>
          <a:ln>
            <a:noFill/>
          </a:ln>
          <a:effectLst>
            <a:outerShdw blurRad="190500" algn="tl" rotWithShape="0">
              <a:srgbClr val="000000">
                <a:alpha val="70000"/>
              </a:srgbClr>
            </a:outerShdw>
          </a:effectLst>
        </p:spPr>
      </p:pic>
      <p:pic>
        <p:nvPicPr>
          <p:cNvPr id="11" name="Graphic 10" descr="Paperclip">
            <a:extLst>
              <a:ext uri="{FF2B5EF4-FFF2-40B4-BE49-F238E27FC236}">
                <a16:creationId xmlns:a16="http://schemas.microsoft.com/office/drawing/2014/main" id="{F12C1968-6B18-498F-8FBB-7831FECC4E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29727" y="688509"/>
            <a:ext cx="627406" cy="627406"/>
          </a:xfrm>
          <a:prstGeom prst="rect">
            <a:avLst/>
          </a:prstGeom>
        </p:spPr>
      </p:pic>
      <p:pic>
        <p:nvPicPr>
          <p:cNvPr id="12" name="Picture 11" descr="A screenshot of a person&#10;&#10;Description automatically generated">
            <a:extLst>
              <a:ext uri="{FF2B5EF4-FFF2-40B4-BE49-F238E27FC236}">
                <a16:creationId xmlns:a16="http://schemas.microsoft.com/office/drawing/2014/main" id="{EF98F3FD-A9E9-49B9-AAF5-DA6393CB30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2025" y="2957441"/>
            <a:ext cx="2139696" cy="27674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337661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43BF8CA-06B9-495F-A6F7-F3B31F3CF090}"/>
              </a:ext>
            </a:extLst>
          </p:cNvPr>
          <p:cNvSpPr>
            <a:spLocks noGrp="1"/>
          </p:cNvSpPr>
          <p:nvPr>
            <p:ph type="title"/>
          </p:nvPr>
        </p:nvSpPr>
        <p:spPr>
          <a:xfrm>
            <a:off x="453282" y="520811"/>
            <a:ext cx="3470132" cy="1828800"/>
          </a:xfrm>
        </p:spPr>
        <p:txBody>
          <a:bodyPr/>
          <a:lstStyle/>
          <a:p>
            <a:r>
              <a:rPr lang="en-US" sz="3600" dirty="0"/>
              <a:t>Give these words some consideration...</a:t>
            </a:r>
          </a:p>
        </p:txBody>
      </p:sp>
      <p:sp>
        <p:nvSpPr>
          <p:cNvPr id="13" name="Text Placeholder 12">
            <a:extLst>
              <a:ext uri="{FF2B5EF4-FFF2-40B4-BE49-F238E27FC236}">
                <a16:creationId xmlns:a16="http://schemas.microsoft.com/office/drawing/2014/main" id="{6E8B4991-4AE6-4827-AEE6-D2AD63981444}"/>
              </a:ext>
            </a:extLst>
          </p:cNvPr>
          <p:cNvSpPr>
            <a:spLocks noGrp="1"/>
          </p:cNvSpPr>
          <p:nvPr>
            <p:ph type="body" sz="quarter" idx="13"/>
          </p:nvPr>
        </p:nvSpPr>
        <p:spPr>
          <a:xfrm>
            <a:off x="454024" y="4916816"/>
            <a:ext cx="4745297" cy="1499305"/>
          </a:xfrm>
        </p:spPr>
        <p:txBody>
          <a:bodyPr/>
          <a:lstStyle/>
          <a:p>
            <a:r>
              <a:rPr lang="en-US" sz="5400" dirty="0">
                <a:ln w="0"/>
                <a:solidFill>
                  <a:schemeClr val="accent1"/>
                </a:solidFill>
                <a:effectLst>
                  <a:outerShdw blurRad="38100" dist="25400" dir="5400000" algn="ctr" rotWithShape="0">
                    <a:srgbClr val="6E747A">
                      <a:alpha val="43000"/>
                    </a:srgbClr>
                  </a:outerShdw>
                </a:effectLst>
              </a:rPr>
              <a:t>...and thank you for the day!</a:t>
            </a:r>
          </a:p>
        </p:txBody>
      </p:sp>
      <p:sp>
        <p:nvSpPr>
          <p:cNvPr id="3" name="Slide Number Placeholder 2">
            <a:extLst>
              <a:ext uri="{FF2B5EF4-FFF2-40B4-BE49-F238E27FC236}">
                <a16:creationId xmlns:a16="http://schemas.microsoft.com/office/drawing/2014/main" id="{9411D608-8917-450F-BF30-DD86F705A6A5}"/>
              </a:ext>
            </a:extLst>
          </p:cNvPr>
          <p:cNvSpPr>
            <a:spLocks noGrp="1"/>
          </p:cNvSpPr>
          <p:nvPr>
            <p:ph type="sldNum" sz="quarter" idx="12"/>
          </p:nvPr>
        </p:nvSpPr>
        <p:spPr/>
        <p:txBody>
          <a:bodyPr/>
          <a:lstStyle/>
          <a:p>
            <a:fld id="{E31375A4-56A4-47D6-9801-1991572033F7}" type="slidenum">
              <a:rPr lang="en-US" smtClean="0"/>
              <a:pPr/>
              <a:t>114</a:t>
            </a:fld>
            <a:endParaRPr lang="en-US" dirty="0"/>
          </a:p>
        </p:txBody>
      </p:sp>
      <p:sp>
        <p:nvSpPr>
          <p:cNvPr id="15" name="Rectangle 14">
            <a:extLst>
              <a:ext uri="{FF2B5EF4-FFF2-40B4-BE49-F238E27FC236}">
                <a16:creationId xmlns:a16="http://schemas.microsoft.com/office/drawing/2014/main" id="{6C26F053-2DA6-4CAB-A084-4594BFEDE556}"/>
              </a:ext>
            </a:extLst>
          </p:cNvPr>
          <p:cNvSpPr/>
          <p:nvPr/>
        </p:nvSpPr>
        <p:spPr>
          <a:xfrm>
            <a:off x="5504079" y="665781"/>
            <a:ext cx="5724276" cy="494821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2"/>
                </a:solidFill>
                <a:latin typeface="+mj-lt"/>
              </a:rPr>
              <a:t>Some of it you learn the hard way</a:t>
            </a:r>
            <a:br>
              <a:rPr lang="en-US" sz="2400" dirty="0">
                <a:solidFill>
                  <a:schemeClr val="accent2"/>
                </a:solidFill>
                <a:latin typeface="+mj-lt"/>
              </a:rPr>
            </a:br>
            <a:r>
              <a:rPr lang="en-US" sz="2400" dirty="0">
                <a:solidFill>
                  <a:schemeClr val="accent2"/>
                </a:solidFill>
                <a:latin typeface="+mj-lt"/>
              </a:rPr>
              <a:t>Some of it you read on a page</a:t>
            </a:r>
            <a:br>
              <a:rPr lang="en-US" sz="2400" dirty="0">
                <a:solidFill>
                  <a:schemeClr val="accent2"/>
                </a:solidFill>
                <a:latin typeface="+mj-lt"/>
              </a:rPr>
            </a:br>
            <a:r>
              <a:rPr lang="en-US" sz="2400" dirty="0">
                <a:solidFill>
                  <a:schemeClr val="accent2"/>
                </a:solidFill>
                <a:latin typeface="+mj-lt"/>
              </a:rPr>
              <a:t>Some of it comes from heartbreak</a:t>
            </a:r>
            <a:br>
              <a:rPr lang="en-US" sz="2400" dirty="0">
                <a:solidFill>
                  <a:schemeClr val="accent2"/>
                </a:solidFill>
                <a:latin typeface="+mj-lt"/>
              </a:rPr>
            </a:br>
            <a:r>
              <a:rPr lang="en-US" sz="2400" dirty="0">
                <a:solidFill>
                  <a:schemeClr val="accent2"/>
                </a:solidFill>
                <a:latin typeface="+mj-lt"/>
              </a:rPr>
              <a:t>Most of it comes with age</a:t>
            </a:r>
            <a:br>
              <a:rPr lang="en-US" sz="2400" dirty="0">
                <a:solidFill>
                  <a:schemeClr val="accent2"/>
                </a:solidFill>
                <a:latin typeface="+mj-lt"/>
              </a:rPr>
            </a:br>
            <a:r>
              <a:rPr lang="en-US" sz="2400" dirty="0">
                <a:solidFill>
                  <a:schemeClr val="accent2"/>
                </a:solidFill>
                <a:latin typeface="+mj-lt"/>
              </a:rPr>
              <a:t>And none of it ever comes easy</a:t>
            </a:r>
            <a:br>
              <a:rPr lang="en-US" sz="2400" dirty="0">
                <a:solidFill>
                  <a:schemeClr val="accent2"/>
                </a:solidFill>
                <a:latin typeface="+mj-lt"/>
              </a:rPr>
            </a:br>
            <a:r>
              <a:rPr lang="en-US" sz="2400" dirty="0">
                <a:solidFill>
                  <a:schemeClr val="accent2"/>
                </a:solidFill>
                <a:latin typeface="+mj-lt"/>
              </a:rPr>
              <a:t>A bunch of it you maybe can't use</a:t>
            </a:r>
            <a:br>
              <a:rPr lang="en-US" sz="2400" dirty="0">
                <a:solidFill>
                  <a:schemeClr val="accent2"/>
                </a:solidFill>
                <a:latin typeface="+mj-lt"/>
              </a:rPr>
            </a:br>
            <a:r>
              <a:rPr lang="en-US" sz="2400" dirty="0">
                <a:solidFill>
                  <a:schemeClr val="accent2"/>
                </a:solidFill>
                <a:latin typeface="+mj-lt"/>
              </a:rPr>
              <a:t>I know I don't </a:t>
            </a:r>
            <a:r>
              <a:rPr lang="en-US" sz="2400" dirty="0" err="1">
                <a:solidFill>
                  <a:schemeClr val="accent2"/>
                </a:solidFill>
                <a:latin typeface="+mj-lt"/>
              </a:rPr>
              <a:t>prob'ly</a:t>
            </a:r>
            <a:r>
              <a:rPr lang="en-US" sz="2400" dirty="0">
                <a:solidFill>
                  <a:schemeClr val="accent2"/>
                </a:solidFill>
                <a:latin typeface="+mj-lt"/>
              </a:rPr>
              <a:t> know what I think I do</a:t>
            </a:r>
            <a:br>
              <a:rPr lang="en-US" sz="2400" dirty="0">
                <a:solidFill>
                  <a:schemeClr val="accent2"/>
                </a:solidFill>
                <a:latin typeface="+mj-lt"/>
              </a:rPr>
            </a:br>
            <a:r>
              <a:rPr lang="en-US" sz="2400" dirty="0">
                <a:solidFill>
                  <a:schemeClr val="accent2"/>
                </a:solidFill>
                <a:latin typeface="+mj-lt"/>
              </a:rPr>
              <a:t>But there's </a:t>
            </a:r>
            <a:r>
              <a:rPr lang="en-US" sz="2400" dirty="0" err="1">
                <a:solidFill>
                  <a:schemeClr val="accent2"/>
                </a:solidFill>
                <a:latin typeface="+mj-lt"/>
              </a:rPr>
              <a:t>somethin</a:t>
            </a:r>
            <a:r>
              <a:rPr lang="en-US" sz="2400" dirty="0">
                <a:solidFill>
                  <a:schemeClr val="accent2"/>
                </a:solidFill>
                <a:latin typeface="+mj-lt"/>
              </a:rPr>
              <a:t>' to</a:t>
            </a:r>
            <a:br>
              <a:rPr lang="en-US" sz="2400" dirty="0">
                <a:solidFill>
                  <a:schemeClr val="accent2"/>
                </a:solidFill>
                <a:latin typeface="+mj-lt"/>
              </a:rPr>
            </a:br>
            <a:r>
              <a:rPr lang="en-US" sz="2400" dirty="0">
                <a:solidFill>
                  <a:schemeClr val="accent2"/>
                </a:solidFill>
                <a:latin typeface="+mj-lt"/>
              </a:rPr>
              <a:t>Some of it</a:t>
            </a:r>
          </a:p>
          <a:p>
            <a:pPr algn="r"/>
            <a:r>
              <a:rPr lang="en-US" dirty="0">
                <a:solidFill>
                  <a:schemeClr val="accent2"/>
                </a:solidFill>
              </a:rPr>
              <a:t>Excerpt from “Some of It” </a:t>
            </a:r>
            <a:br>
              <a:rPr lang="en-US" dirty="0">
                <a:solidFill>
                  <a:schemeClr val="accent2"/>
                </a:solidFill>
              </a:rPr>
            </a:br>
            <a:r>
              <a:rPr lang="en-US" dirty="0">
                <a:solidFill>
                  <a:schemeClr val="accent2"/>
                </a:solidFill>
              </a:rPr>
              <a:t>by Eric Church</a:t>
            </a:r>
          </a:p>
        </p:txBody>
      </p:sp>
    </p:spTree>
    <p:extLst>
      <p:ext uri="{BB962C8B-B14F-4D97-AF65-F5344CB8AC3E}">
        <p14:creationId xmlns:p14="http://schemas.microsoft.com/office/powerpoint/2010/main" val="12419482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0F39BB9C-928E-4992-9B5B-7C0458B673F6}"/>
              </a:ext>
            </a:extLst>
          </p:cNvPr>
          <p:cNvSpPr>
            <a:spLocks noGrp="1"/>
          </p:cNvSpPr>
          <p:nvPr>
            <p:ph type="ctrTitle"/>
          </p:nvPr>
        </p:nvSpPr>
        <p:spPr>
          <a:xfrm>
            <a:off x="2047424" y="2285139"/>
            <a:ext cx="8094104" cy="1846144"/>
          </a:xfrm>
        </p:spPr>
        <p:txBody>
          <a:bodyPr/>
          <a:lstStyle/>
          <a:p>
            <a:r>
              <a:rPr lang="en-US" sz="5400" dirty="0"/>
              <a:t>Can we be </a:t>
            </a:r>
            <a:br>
              <a:rPr lang="en-US" sz="5400" dirty="0"/>
            </a:br>
            <a:r>
              <a:rPr lang="en-US" sz="5400" dirty="0"/>
              <a:t>transformative pioneers </a:t>
            </a:r>
            <a:br>
              <a:rPr lang="en-US" sz="5400" dirty="0"/>
            </a:br>
            <a:r>
              <a:rPr lang="en-US" sz="5400" dirty="0"/>
              <a:t>for our futures?</a:t>
            </a:r>
          </a:p>
        </p:txBody>
      </p:sp>
    </p:spTree>
    <p:extLst>
      <p:ext uri="{BB962C8B-B14F-4D97-AF65-F5344CB8AC3E}">
        <p14:creationId xmlns:p14="http://schemas.microsoft.com/office/powerpoint/2010/main" val="7827119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E937-2CB1-4124-941E-7AB2DC7B3B17}"/>
              </a:ext>
            </a:extLst>
          </p:cNvPr>
          <p:cNvSpPr>
            <a:spLocks noGrp="1"/>
          </p:cNvSpPr>
          <p:nvPr>
            <p:ph type="title"/>
          </p:nvPr>
        </p:nvSpPr>
        <p:spPr/>
        <p:txBody>
          <a:bodyPr/>
          <a:lstStyle/>
          <a:p>
            <a:r>
              <a:rPr lang="en-US" dirty="0"/>
              <a:t>Can we be transformative pioneers?</a:t>
            </a:r>
          </a:p>
        </p:txBody>
      </p:sp>
      <p:sp>
        <p:nvSpPr>
          <p:cNvPr id="16" name="Content Placeholder 15">
            <a:extLst>
              <a:ext uri="{FF2B5EF4-FFF2-40B4-BE49-F238E27FC236}">
                <a16:creationId xmlns:a16="http://schemas.microsoft.com/office/drawing/2014/main" id="{78C3527D-C228-4FA8-9246-32AAAC5FD911}"/>
              </a:ext>
            </a:extLst>
          </p:cNvPr>
          <p:cNvSpPr>
            <a:spLocks noGrp="1"/>
          </p:cNvSpPr>
          <p:nvPr>
            <p:ph sz="half" idx="1"/>
          </p:nvPr>
        </p:nvSpPr>
        <p:spPr>
          <a:xfrm>
            <a:off x="729574" y="2149475"/>
            <a:ext cx="5629662" cy="4356100"/>
          </a:xfrm>
        </p:spPr>
        <p:txBody>
          <a:bodyPr/>
          <a:lstStyle/>
          <a:p>
            <a:r>
              <a:rPr lang="en-US" sz="2200" dirty="0"/>
              <a:t>Over the years, there have been many moments when our industry has been transformed </a:t>
            </a:r>
          </a:p>
          <a:p>
            <a:r>
              <a:rPr lang="en-US" sz="2200" dirty="0"/>
              <a:t>There have been many individuals who took the chance to push us forward – </a:t>
            </a:r>
            <a:r>
              <a:rPr lang="en-US" sz="2200" b="1" dirty="0"/>
              <a:t>what can we learn from our connections to some of these pioneers? </a:t>
            </a:r>
          </a:p>
          <a:p>
            <a:r>
              <a:rPr lang="en-US" sz="2200" dirty="0"/>
              <a:t>As we face the future, </a:t>
            </a:r>
            <a:r>
              <a:rPr lang="en-US" sz="2200" b="1" dirty="0"/>
              <a:t>how will future generations step up </a:t>
            </a:r>
            <a:r>
              <a:rPr lang="en-US" sz="2200" dirty="0"/>
              <a:t>and transform our industry and organizations again and again?</a:t>
            </a:r>
          </a:p>
          <a:p>
            <a:r>
              <a:rPr lang="en-US" sz="2200" dirty="0"/>
              <a:t>The future is here</a:t>
            </a:r>
          </a:p>
        </p:txBody>
      </p:sp>
      <p:sp>
        <p:nvSpPr>
          <p:cNvPr id="4" name="Slide Number Placeholder 3">
            <a:extLst>
              <a:ext uri="{FF2B5EF4-FFF2-40B4-BE49-F238E27FC236}">
                <a16:creationId xmlns:a16="http://schemas.microsoft.com/office/drawing/2014/main" id="{CC3CFD38-D1B7-4A8E-B99D-4D73EEACB1F8}"/>
              </a:ext>
            </a:extLst>
          </p:cNvPr>
          <p:cNvSpPr>
            <a:spLocks noGrp="1"/>
          </p:cNvSpPr>
          <p:nvPr>
            <p:ph type="sldNum" sz="quarter" idx="12"/>
          </p:nvPr>
        </p:nvSpPr>
        <p:spPr/>
        <p:txBody>
          <a:bodyPr/>
          <a:lstStyle/>
          <a:p>
            <a:fld id="{E31375A4-56A4-47D6-9801-1991572033F7}" type="slidenum">
              <a:rPr lang="en-US" smtClean="0"/>
              <a:pPr/>
              <a:t>13</a:t>
            </a:fld>
            <a:endParaRPr lang="en-US" dirty="0"/>
          </a:p>
        </p:txBody>
      </p:sp>
      <p:sp>
        <p:nvSpPr>
          <p:cNvPr id="10" name="Text Placeholder 9">
            <a:extLst>
              <a:ext uri="{FF2B5EF4-FFF2-40B4-BE49-F238E27FC236}">
                <a16:creationId xmlns:a16="http://schemas.microsoft.com/office/drawing/2014/main" id="{57ECF5D3-2366-4991-8735-1358079BB1C7}"/>
              </a:ext>
            </a:extLst>
          </p:cNvPr>
          <p:cNvSpPr>
            <a:spLocks noGrp="1"/>
          </p:cNvSpPr>
          <p:nvPr>
            <p:ph type="body" sz="quarter" idx="13"/>
          </p:nvPr>
        </p:nvSpPr>
        <p:spPr/>
        <p:txBody>
          <a:bodyPr/>
          <a:lstStyle/>
          <a:p>
            <a:r>
              <a:rPr lang="en-US" dirty="0"/>
              <a:t>Is there an echo in here?</a:t>
            </a:r>
          </a:p>
        </p:txBody>
      </p:sp>
      <p:pic>
        <p:nvPicPr>
          <p:cNvPr id="7" name="Picture 6">
            <a:extLst>
              <a:ext uri="{FF2B5EF4-FFF2-40B4-BE49-F238E27FC236}">
                <a16:creationId xmlns:a16="http://schemas.microsoft.com/office/drawing/2014/main" id="{0FAD8B1D-00EC-4A3E-89DE-A31747681CD7}"/>
              </a:ext>
            </a:extLst>
          </p:cNvPr>
          <p:cNvPicPr>
            <a:picLocks noChangeAspect="1"/>
          </p:cNvPicPr>
          <p:nvPr/>
        </p:nvPicPr>
        <p:blipFill>
          <a:blip r:embed="rId3"/>
          <a:stretch>
            <a:fillRect/>
          </a:stretch>
        </p:blipFill>
        <p:spPr>
          <a:xfrm>
            <a:off x="7615742" y="1671827"/>
            <a:ext cx="4029778" cy="1804544"/>
          </a:xfrm>
          <a:prstGeom prst="rect">
            <a:avLst/>
          </a:prstGeom>
          <a:ln w="76200">
            <a:solidFill>
              <a:schemeClr val="accent2"/>
            </a:solidFill>
          </a:ln>
        </p:spPr>
      </p:pic>
      <p:pic>
        <p:nvPicPr>
          <p:cNvPr id="20" name="Picture 19" descr="A person wearing a suit and tie smiling at the camera&#10;&#10;Description automatically generated">
            <a:extLst>
              <a:ext uri="{FF2B5EF4-FFF2-40B4-BE49-F238E27FC236}">
                <a16:creationId xmlns:a16="http://schemas.microsoft.com/office/drawing/2014/main" id="{E6A79412-A408-4845-B017-F156506F42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5650" y="3828014"/>
            <a:ext cx="1771650" cy="2516651"/>
          </a:xfrm>
          <a:prstGeom prst="rect">
            <a:avLst/>
          </a:prstGeom>
        </p:spPr>
      </p:pic>
      <p:pic>
        <p:nvPicPr>
          <p:cNvPr id="22" name="Picture 21" descr="A person wearing a suit and tie&#10;&#10;Description automatically generated">
            <a:extLst>
              <a:ext uri="{FF2B5EF4-FFF2-40B4-BE49-F238E27FC236}">
                <a16:creationId xmlns:a16="http://schemas.microsoft.com/office/drawing/2014/main" id="{AE3D7212-299D-471F-B037-DA73E8DDCAA7}"/>
              </a:ext>
            </a:extLst>
          </p:cNvPr>
          <p:cNvPicPr>
            <a:picLocks noChangeAspect="1"/>
          </p:cNvPicPr>
          <p:nvPr/>
        </p:nvPicPr>
        <p:blipFill rotWithShape="1">
          <a:blip r:embed="rId5">
            <a:extLst>
              <a:ext uri="{28A0092B-C50C-407E-A947-70E740481C1C}">
                <a14:useLocalDpi xmlns:a14="http://schemas.microsoft.com/office/drawing/2010/main" val="0"/>
              </a:ext>
            </a:extLst>
          </a:blip>
          <a:srcRect l="3302" t="3873" r="14262" b="2444"/>
          <a:stretch/>
        </p:blipFill>
        <p:spPr>
          <a:xfrm>
            <a:off x="9353550" y="3828013"/>
            <a:ext cx="1771650" cy="2516651"/>
          </a:xfrm>
          <a:prstGeom prst="rect">
            <a:avLst/>
          </a:prstGeom>
        </p:spPr>
      </p:pic>
      <p:sp>
        <p:nvSpPr>
          <p:cNvPr id="23" name="TextBox 22">
            <a:extLst>
              <a:ext uri="{FF2B5EF4-FFF2-40B4-BE49-F238E27FC236}">
                <a16:creationId xmlns:a16="http://schemas.microsoft.com/office/drawing/2014/main" id="{A83FE03A-C4D3-4F45-9D22-FA7FD7FF0766}"/>
              </a:ext>
            </a:extLst>
          </p:cNvPr>
          <p:cNvSpPr txBox="1"/>
          <p:nvPr/>
        </p:nvSpPr>
        <p:spPr>
          <a:xfrm>
            <a:off x="7105650" y="6334125"/>
            <a:ext cx="1704975" cy="369332"/>
          </a:xfrm>
          <a:prstGeom prst="rect">
            <a:avLst/>
          </a:prstGeom>
          <a:noFill/>
        </p:spPr>
        <p:txBody>
          <a:bodyPr wrap="square" rtlCol="0">
            <a:spAutoFit/>
          </a:bodyPr>
          <a:lstStyle/>
          <a:p>
            <a:pPr algn="ctr"/>
            <a:r>
              <a:rPr lang="en-US" dirty="0"/>
              <a:t>Ed Callahan</a:t>
            </a:r>
          </a:p>
        </p:txBody>
      </p:sp>
      <p:sp>
        <p:nvSpPr>
          <p:cNvPr id="24" name="TextBox 23">
            <a:extLst>
              <a:ext uri="{FF2B5EF4-FFF2-40B4-BE49-F238E27FC236}">
                <a16:creationId xmlns:a16="http://schemas.microsoft.com/office/drawing/2014/main" id="{BACCEC69-9403-41AD-AA20-97FFFE20C62D}"/>
              </a:ext>
            </a:extLst>
          </p:cNvPr>
          <p:cNvSpPr txBox="1"/>
          <p:nvPr/>
        </p:nvSpPr>
        <p:spPr>
          <a:xfrm>
            <a:off x="9386887" y="6334125"/>
            <a:ext cx="1704975" cy="369332"/>
          </a:xfrm>
          <a:prstGeom prst="rect">
            <a:avLst/>
          </a:prstGeom>
          <a:noFill/>
        </p:spPr>
        <p:txBody>
          <a:bodyPr wrap="square" rtlCol="0">
            <a:spAutoFit/>
          </a:bodyPr>
          <a:lstStyle/>
          <a:p>
            <a:pPr algn="ctr"/>
            <a:r>
              <a:rPr lang="en-US" dirty="0"/>
              <a:t>Chip Filson</a:t>
            </a:r>
          </a:p>
        </p:txBody>
      </p:sp>
    </p:spTree>
    <p:extLst>
      <p:ext uri="{BB962C8B-B14F-4D97-AF65-F5344CB8AC3E}">
        <p14:creationId xmlns:p14="http://schemas.microsoft.com/office/powerpoint/2010/main" val="1170154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9BE8C6-0601-4B88-940A-738BF104B8CC}"/>
              </a:ext>
            </a:extLst>
          </p:cNvPr>
          <p:cNvSpPr>
            <a:spLocks noGrp="1"/>
          </p:cNvSpPr>
          <p:nvPr>
            <p:ph type="title"/>
          </p:nvPr>
        </p:nvSpPr>
        <p:spPr/>
        <p:txBody>
          <a:bodyPr/>
          <a:lstStyle/>
          <a:p>
            <a:r>
              <a:rPr lang="en-US" b="1" dirty="0"/>
              <a:t>Finish the Job</a:t>
            </a:r>
          </a:p>
        </p:txBody>
      </p:sp>
      <p:sp>
        <p:nvSpPr>
          <p:cNvPr id="6" name="Text Placeholder 5">
            <a:extLst>
              <a:ext uri="{FF2B5EF4-FFF2-40B4-BE49-F238E27FC236}">
                <a16:creationId xmlns:a16="http://schemas.microsoft.com/office/drawing/2014/main" id="{4C2A5F8D-CBA4-482A-BD30-131320E3B7C0}"/>
              </a:ext>
            </a:extLst>
          </p:cNvPr>
          <p:cNvSpPr>
            <a:spLocks noGrp="1"/>
          </p:cNvSpPr>
          <p:nvPr>
            <p:ph type="body" sz="half" idx="2"/>
          </p:nvPr>
        </p:nvSpPr>
        <p:spPr/>
        <p:txBody>
          <a:bodyPr/>
          <a:lstStyle/>
          <a:p>
            <a:r>
              <a:rPr lang="en-US" dirty="0"/>
              <a:t>Ed Callahan, Chairman</a:t>
            </a:r>
          </a:p>
          <a:p>
            <a:r>
              <a:rPr lang="en-US" dirty="0"/>
              <a:t>National Credit Union Administration</a:t>
            </a:r>
          </a:p>
        </p:txBody>
      </p:sp>
      <p:sp>
        <p:nvSpPr>
          <p:cNvPr id="7" name="Text Placeholder 6">
            <a:extLst>
              <a:ext uri="{FF2B5EF4-FFF2-40B4-BE49-F238E27FC236}">
                <a16:creationId xmlns:a16="http://schemas.microsoft.com/office/drawing/2014/main" id="{BCAC432E-748C-45CC-9617-D7106D3D4F2D}"/>
              </a:ext>
            </a:extLst>
          </p:cNvPr>
          <p:cNvSpPr>
            <a:spLocks noGrp="1"/>
          </p:cNvSpPr>
          <p:nvPr>
            <p:ph type="body" sz="quarter" idx="13"/>
          </p:nvPr>
        </p:nvSpPr>
        <p:spPr/>
        <p:txBody>
          <a:bodyPr/>
          <a:lstStyle/>
          <a:p>
            <a:r>
              <a:rPr lang="en-US" dirty="0"/>
              <a:t>CUNA’s Governmental Affairs Conference</a:t>
            </a:r>
          </a:p>
          <a:p>
            <a:r>
              <a:rPr lang="en-US" dirty="0"/>
              <a:t>February 8, 1984</a:t>
            </a:r>
          </a:p>
        </p:txBody>
      </p:sp>
      <p:sp>
        <p:nvSpPr>
          <p:cNvPr id="2" name="Slide Number Placeholder 1">
            <a:extLst>
              <a:ext uri="{FF2B5EF4-FFF2-40B4-BE49-F238E27FC236}">
                <a16:creationId xmlns:a16="http://schemas.microsoft.com/office/drawing/2014/main" id="{37424526-3661-452A-BB41-C70885A46027}"/>
              </a:ext>
            </a:extLst>
          </p:cNvPr>
          <p:cNvSpPr>
            <a:spLocks noGrp="1"/>
          </p:cNvSpPr>
          <p:nvPr>
            <p:ph type="sldNum" sz="quarter" idx="12"/>
          </p:nvPr>
        </p:nvSpPr>
        <p:spPr/>
        <p:txBody>
          <a:bodyPr/>
          <a:lstStyle/>
          <a:p>
            <a:fld id="{E31375A4-56A4-47D6-9801-1991572033F7}" type="slidenum">
              <a:rPr lang="en-US" smtClean="0"/>
              <a:pPr/>
              <a:t>14</a:t>
            </a:fld>
            <a:endParaRPr lang="en-US" dirty="0"/>
          </a:p>
        </p:txBody>
      </p:sp>
      <p:pic>
        <p:nvPicPr>
          <p:cNvPr id="8" name="Picture 7">
            <a:extLst>
              <a:ext uri="{FF2B5EF4-FFF2-40B4-BE49-F238E27FC236}">
                <a16:creationId xmlns:a16="http://schemas.microsoft.com/office/drawing/2014/main" id="{6FF810BE-D70D-4056-8D81-A3EBE563CDE0}"/>
              </a:ext>
            </a:extLst>
          </p:cNvPr>
          <p:cNvPicPr>
            <a:picLocks noChangeAspect="1"/>
          </p:cNvPicPr>
          <p:nvPr/>
        </p:nvPicPr>
        <p:blipFill>
          <a:blip r:embed="rId3"/>
          <a:stretch>
            <a:fillRect/>
          </a:stretch>
        </p:blipFill>
        <p:spPr>
          <a:xfrm>
            <a:off x="8390729" y="642462"/>
            <a:ext cx="3109230" cy="4023709"/>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169F896F-2331-4ADE-92CA-7909B4C40100}"/>
              </a:ext>
            </a:extLst>
          </p:cNvPr>
          <p:cNvPicPr>
            <a:picLocks noChangeAspect="1"/>
          </p:cNvPicPr>
          <p:nvPr/>
        </p:nvPicPr>
        <p:blipFill>
          <a:blip r:embed="rId4"/>
          <a:stretch>
            <a:fillRect/>
          </a:stretch>
        </p:blipFill>
        <p:spPr>
          <a:xfrm rot="21132575">
            <a:off x="6706637" y="2227072"/>
            <a:ext cx="3109230" cy="4023709"/>
          </a:xfrm>
          <a:prstGeom prst="rect">
            <a:avLst/>
          </a:prstGeom>
          <a:ln>
            <a:noFill/>
          </a:ln>
          <a:effectLst>
            <a:outerShdw blurRad="190500" algn="tl" rotWithShape="0">
              <a:srgbClr val="000000">
                <a:alpha val="70000"/>
              </a:srgbClr>
            </a:outerShdw>
          </a:effectLst>
        </p:spPr>
      </p:pic>
      <p:pic>
        <p:nvPicPr>
          <p:cNvPr id="9" name="Graphic 8" descr="Paperclip">
            <a:extLst>
              <a:ext uri="{FF2B5EF4-FFF2-40B4-BE49-F238E27FC236}">
                <a16:creationId xmlns:a16="http://schemas.microsoft.com/office/drawing/2014/main" id="{CB107578-8882-4C46-9C23-F95B911BA4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26172" y="328759"/>
            <a:ext cx="627406" cy="627406"/>
          </a:xfrm>
          <a:prstGeom prst="rect">
            <a:avLst/>
          </a:prstGeom>
        </p:spPr>
      </p:pic>
    </p:spTree>
    <p:extLst>
      <p:ext uri="{BB962C8B-B14F-4D97-AF65-F5344CB8AC3E}">
        <p14:creationId xmlns:p14="http://schemas.microsoft.com/office/powerpoint/2010/main" val="187255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53E39-0397-48F1-B8AF-F1CD24A82DBC}"/>
              </a:ext>
            </a:extLst>
          </p:cNvPr>
          <p:cNvSpPr>
            <a:spLocks noGrp="1"/>
          </p:cNvSpPr>
          <p:nvPr>
            <p:ph type="title"/>
          </p:nvPr>
        </p:nvSpPr>
        <p:spPr/>
        <p:txBody>
          <a:bodyPr/>
          <a:lstStyle/>
          <a:p>
            <a:r>
              <a:rPr lang="en-US" b="1" dirty="0"/>
              <a:t>The Three Freedoms</a:t>
            </a:r>
            <a:br>
              <a:rPr lang="en-US" b="1" dirty="0"/>
            </a:br>
            <a:r>
              <a:rPr lang="en-US" sz="2400" dirty="0"/>
              <a:t>Why Deregulation Works</a:t>
            </a:r>
          </a:p>
        </p:txBody>
      </p:sp>
      <p:sp>
        <p:nvSpPr>
          <p:cNvPr id="3" name="Text Placeholder 2">
            <a:extLst>
              <a:ext uri="{FF2B5EF4-FFF2-40B4-BE49-F238E27FC236}">
                <a16:creationId xmlns:a16="http://schemas.microsoft.com/office/drawing/2014/main" id="{A7DE74D2-FBD5-48CC-9358-838745683368}"/>
              </a:ext>
            </a:extLst>
          </p:cNvPr>
          <p:cNvSpPr>
            <a:spLocks noGrp="1"/>
          </p:cNvSpPr>
          <p:nvPr>
            <p:ph type="body" sz="half" idx="2"/>
          </p:nvPr>
        </p:nvSpPr>
        <p:spPr/>
        <p:txBody>
          <a:bodyPr/>
          <a:lstStyle/>
          <a:p>
            <a:r>
              <a:rPr lang="en-US" dirty="0"/>
              <a:t>Ed Callahan, Chairman</a:t>
            </a:r>
          </a:p>
          <a:p>
            <a:r>
              <a:rPr lang="en-US" dirty="0"/>
              <a:t>National Credit Union Administration</a:t>
            </a:r>
          </a:p>
          <a:p>
            <a:endParaRPr lang="en-US" dirty="0"/>
          </a:p>
        </p:txBody>
      </p:sp>
      <p:sp>
        <p:nvSpPr>
          <p:cNvPr id="4" name="Text Placeholder 3">
            <a:extLst>
              <a:ext uri="{FF2B5EF4-FFF2-40B4-BE49-F238E27FC236}">
                <a16:creationId xmlns:a16="http://schemas.microsoft.com/office/drawing/2014/main" id="{3A85A374-BBB8-4C30-9020-0B72F7A44756}"/>
              </a:ext>
            </a:extLst>
          </p:cNvPr>
          <p:cNvSpPr>
            <a:spLocks noGrp="1"/>
          </p:cNvSpPr>
          <p:nvPr>
            <p:ph type="body" sz="quarter" idx="13"/>
          </p:nvPr>
        </p:nvSpPr>
        <p:spPr/>
        <p:txBody>
          <a:bodyPr/>
          <a:lstStyle/>
          <a:p>
            <a:r>
              <a:rPr lang="en-US" dirty="0"/>
              <a:t>Massachusetts CUNA Annual Meeting</a:t>
            </a:r>
          </a:p>
          <a:p>
            <a:r>
              <a:rPr lang="en-US" dirty="0"/>
              <a:t>November 3, 1984 </a:t>
            </a:r>
          </a:p>
          <a:p>
            <a:endParaRPr lang="en-US" dirty="0"/>
          </a:p>
        </p:txBody>
      </p:sp>
      <p:sp>
        <p:nvSpPr>
          <p:cNvPr id="5" name="Slide Number Placeholder 4">
            <a:extLst>
              <a:ext uri="{FF2B5EF4-FFF2-40B4-BE49-F238E27FC236}">
                <a16:creationId xmlns:a16="http://schemas.microsoft.com/office/drawing/2014/main" id="{DA7B0E7A-1337-437D-9A4A-053FAEDAB14C}"/>
              </a:ext>
            </a:extLst>
          </p:cNvPr>
          <p:cNvSpPr>
            <a:spLocks noGrp="1"/>
          </p:cNvSpPr>
          <p:nvPr>
            <p:ph type="sldNum" sz="quarter" idx="12"/>
          </p:nvPr>
        </p:nvSpPr>
        <p:spPr/>
        <p:txBody>
          <a:bodyPr/>
          <a:lstStyle/>
          <a:p>
            <a:fld id="{E31375A4-56A4-47D6-9801-1991572033F7}" type="slidenum">
              <a:rPr lang="en-US" smtClean="0"/>
              <a:pPr/>
              <a:t>15</a:t>
            </a:fld>
            <a:endParaRPr lang="en-US" dirty="0"/>
          </a:p>
        </p:txBody>
      </p:sp>
      <p:pic>
        <p:nvPicPr>
          <p:cNvPr id="8" name="Picture 7">
            <a:extLst>
              <a:ext uri="{FF2B5EF4-FFF2-40B4-BE49-F238E27FC236}">
                <a16:creationId xmlns:a16="http://schemas.microsoft.com/office/drawing/2014/main" id="{45F044A6-BE14-4CBA-930E-EAAD143890B9}"/>
              </a:ext>
            </a:extLst>
          </p:cNvPr>
          <p:cNvPicPr>
            <a:picLocks noChangeAspect="1"/>
          </p:cNvPicPr>
          <p:nvPr/>
        </p:nvPicPr>
        <p:blipFill>
          <a:blip r:embed="rId3"/>
          <a:stretch>
            <a:fillRect/>
          </a:stretch>
        </p:blipFill>
        <p:spPr>
          <a:xfrm>
            <a:off x="6704571" y="687065"/>
            <a:ext cx="3109230" cy="4023709"/>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B5F9E8D5-7DEB-4D32-BAE2-A0C14CB687AB}"/>
              </a:ext>
            </a:extLst>
          </p:cNvPr>
          <p:cNvPicPr>
            <a:picLocks noChangeAspect="1"/>
          </p:cNvPicPr>
          <p:nvPr/>
        </p:nvPicPr>
        <p:blipFill>
          <a:blip r:embed="rId4"/>
          <a:stretch>
            <a:fillRect/>
          </a:stretch>
        </p:blipFill>
        <p:spPr>
          <a:xfrm rot="517666">
            <a:off x="8397032" y="2146760"/>
            <a:ext cx="3109230" cy="4023709"/>
          </a:xfrm>
          <a:prstGeom prst="rect">
            <a:avLst/>
          </a:prstGeom>
          <a:ln>
            <a:noFill/>
          </a:ln>
          <a:effectLst>
            <a:outerShdw blurRad="190500" algn="tl" rotWithShape="0">
              <a:srgbClr val="000000">
                <a:alpha val="70000"/>
              </a:srgbClr>
            </a:outerShdw>
          </a:effectLst>
        </p:spPr>
      </p:pic>
      <p:pic>
        <p:nvPicPr>
          <p:cNvPr id="9" name="Graphic 8" descr="Paperclip">
            <a:extLst>
              <a:ext uri="{FF2B5EF4-FFF2-40B4-BE49-F238E27FC236}">
                <a16:creationId xmlns:a16="http://schemas.microsoft.com/office/drawing/2014/main" id="{C39E7C14-717A-4754-8503-D77E25285B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38516" y="389854"/>
            <a:ext cx="627406" cy="627406"/>
          </a:xfrm>
          <a:prstGeom prst="rect">
            <a:avLst/>
          </a:prstGeom>
        </p:spPr>
      </p:pic>
    </p:spTree>
    <p:extLst>
      <p:ext uri="{BB962C8B-B14F-4D97-AF65-F5344CB8AC3E}">
        <p14:creationId xmlns:p14="http://schemas.microsoft.com/office/powerpoint/2010/main" val="109598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2C41-9001-4984-AB5A-625E3A963BBA}"/>
              </a:ext>
            </a:extLst>
          </p:cNvPr>
          <p:cNvSpPr>
            <a:spLocks noGrp="1"/>
          </p:cNvSpPr>
          <p:nvPr>
            <p:ph type="title"/>
          </p:nvPr>
        </p:nvSpPr>
        <p:spPr/>
        <p:txBody>
          <a:bodyPr/>
          <a:lstStyle/>
          <a:p>
            <a:r>
              <a:rPr lang="en-US" b="1" dirty="0"/>
              <a:t>The Necessity for Choice </a:t>
            </a:r>
            <a:br>
              <a:rPr lang="en-US" dirty="0"/>
            </a:br>
            <a:r>
              <a:rPr lang="en-US" sz="2400" dirty="0"/>
              <a:t>Why Cooperative Insurance Options Matter</a:t>
            </a:r>
          </a:p>
        </p:txBody>
      </p:sp>
      <p:sp>
        <p:nvSpPr>
          <p:cNvPr id="3" name="Text Placeholder 2">
            <a:extLst>
              <a:ext uri="{FF2B5EF4-FFF2-40B4-BE49-F238E27FC236}">
                <a16:creationId xmlns:a16="http://schemas.microsoft.com/office/drawing/2014/main" id="{88125BA7-3832-4064-A35B-29EE45150FFC}"/>
              </a:ext>
            </a:extLst>
          </p:cNvPr>
          <p:cNvSpPr>
            <a:spLocks noGrp="1"/>
          </p:cNvSpPr>
          <p:nvPr>
            <p:ph type="body" sz="half" idx="2"/>
          </p:nvPr>
        </p:nvSpPr>
        <p:spPr/>
        <p:txBody>
          <a:bodyPr/>
          <a:lstStyle/>
          <a:p>
            <a:r>
              <a:rPr lang="en-US" dirty="0"/>
              <a:t>Ed Callahan, Chairman</a:t>
            </a:r>
          </a:p>
          <a:p>
            <a:r>
              <a:rPr lang="en-US" dirty="0"/>
              <a:t>National Credit Union Administration</a:t>
            </a:r>
          </a:p>
          <a:p>
            <a:endParaRPr lang="en-US" dirty="0"/>
          </a:p>
        </p:txBody>
      </p:sp>
      <p:sp>
        <p:nvSpPr>
          <p:cNvPr id="4" name="Text Placeholder 3">
            <a:extLst>
              <a:ext uri="{FF2B5EF4-FFF2-40B4-BE49-F238E27FC236}">
                <a16:creationId xmlns:a16="http://schemas.microsoft.com/office/drawing/2014/main" id="{DB9B5220-9082-44B5-9A55-6DDE0D65808D}"/>
              </a:ext>
            </a:extLst>
          </p:cNvPr>
          <p:cNvSpPr>
            <a:spLocks noGrp="1"/>
          </p:cNvSpPr>
          <p:nvPr>
            <p:ph type="body" sz="quarter" idx="13"/>
          </p:nvPr>
        </p:nvSpPr>
        <p:spPr/>
        <p:txBody>
          <a:bodyPr/>
          <a:lstStyle/>
          <a:p>
            <a:r>
              <a:rPr lang="en-US" dirty="0"/>
              <a:t>Association of Credit Union League Executives (</a:t>
            </a:r>
            <a:r>
              <a:rPr lang="en-US" dirty="0" err="1"/>
              <a:t>ACULE</a:t>
            </a:r>
            <a:r>
              <a:rPr lang="en-US" dirty="0"/>
              <a:t>)</a:t>
            </a:r>
          </a:p>
          <a:p>
            <a:r>
              <a:rPr lang="en-US" dirty="0"/>
              <a:t>Summer meeting, </a:t>
            </a:r>
            <a:br>
              <a:rPr lang="en-US" dirty="0"/>
            </a:br>
            <a:r>
              <a:rPr lang="en-US" dirty="0"/>
              <a:t>June 1986</a:t>
            </a:r>
          </a:p>
        </p:txBody>
      </p:sp>
      <p:sp>
        <p:nvSpPr>
          <p:cNvPr id="5" name="Slide Number Placeholder 4">
            <a:extLst>
              <a:ext uri="{FF2B5EF4-FFF2-40B4-BE49-F238E27FC236}">
                <a16:creationId xmlns:a16="http://schemas.microsoft.com/office/drawing/2014/main" id="{8A5DF7CC-51D6-4838-A577-9B8EA343AB62}"/>
              </a:ext>
            </a:extLst>
          </p:cNvPr>
          <p:cNvSpPr>
            <a:spLocks noGrp="1"/>
          </p:cNvSpPr>
          <p:nvPr>
            <p:ph type="sldNum" sz="quarter" idx="12"/>
          </p:nvPr>
        </p:nvSpPr>
        <p:spPr/>
        <p:txBody>
          <a:bodyPr/>
          <a:lstStyle/>
          <a:p>
            <a:fld id="{E31375A4-56A4-47D6-9801-1991572033F7}" type="slidenum">
              <a:rPr lang="en-US" smtClean="0"/>
              <a:pPr/>
              <a:t>16</a:t>
            </a:fld>
            <a:endParaRPr lang="en-US" dirty="0"/>
          </a:p>
        </p:txBody>
      </p:sp>
      <p:pic>
        <p:nvPicPr>
          <p:cNvPr id="7" name="Picture 6">
            <a:extLst>
              <a:ext uri="{FF2B5EF4-FFF2-40B4-BE49-F238E27FC236}">
                <a16:creationId xmlns:a16="http://schemas.microsoft.com/office/drawing/2014/main" id="{257CA125-475C-4DEE-A8F0-40E95BB85259}"/>
              </a:ext>
            </a:extLst>
          </p:cNvPr>
          <p:cNvPicPr>
            <a:picLocks noChangeAspect="1"/>
          </p:cNvPicPr>
          <p:nvPr/>
        </p:nvPicPr>
        <p:blipFill>
          <a:blip r:embed="rId3"/>
          <a:stretch>
            <a:fillRect/>
          </a:stretch>
        </p:blipFill>
        <p:spPr>
          <a:xfrm rot="21209637">
            <a:off x="6734078" y="2296222"/>
            <a:ext cx="3109230" cy="4023709"/>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C353D743-393F-40CD-AE51-4E88FC834256}"/>
              </a:ext>
            </a:extLst>
          </p:cNvPr>
          <p:cNvPicPr>
            <a:picLocks noChangeAspect="1"/>
          </p:cNvPicPr>
          <p:nvPr/>
        </p:nvPicPr>
        <p:blipFill>
          <a:blip r:embed="rId4"/>
          <a:stretch>
            <a:fillRect/>
          </a:stretch>
        </p:blipFill>
        <p:spPr>
          <a:xfrm>
            <a:off x="8288695" y="756279"/>
            <a:ext cx="3109230" cy="4023709"/>
          </a:xfrm>
          <a:prstGeom prst="rect">
            <a:avLst/>
          </a:prstGeom>
          <a:ln>
            <a:noFill/>
          </a:ln>
          <a:effectLst>
            <a:outerShdw blurRad="190500" algn="tl" rotWithShape="0">
              <a:srgbClr val="000000">
                <a:alpha val="70000"/>
              </a:srgbClr>
            </a:outerShdw>
          </a:effectLst>
        </p:spPr>
      </p:pic>
      <p:pic>
        <p:nvPicPr>
          <p:cNvPr id="9" name="Graphic 8" descr="Paperclip">
            <a:extLst>
              <a:ext uri="{FF2B5EF4-FFF2-40B4-BE49-F238E27FC236}">
                <a16:creationId xmlns:a16="http://schemas.microsoft.com/office/drawing/2014/main" id="{BA6689F2-F381-4A14-A5AF-E4DCC8421E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6353" y="473186"/>
            <a:ext cx="627406" cy="627406"/>
          </a:xfrm>
          <a:prstGeom prst="rect">
            <a:avLst/>
          </a:prstGeom>
        </p:spPr>
      </p:pic>
    </p:spTree>
    <p:extLst>
      <p:ext uri="{BB962C8B-B14F-4D97-AF65-F5344CB8AC3E}">
        <p14:creationId xmlns:p14="http://schemas.microsoft.com/office/powerpoint/2010/main" val="151492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384A045-1FAF-432F-96CD-9CC0728F2675}"/>
              </a:ext>
            </a:extLst>
          </p:cNvPr>
          <p:cNvSpPr>
            <a:spLocks noGrp="1"/>
          </p:cNvSpPr>
          <p:nvPr>
            <p:ph type="title"/>
          </p:nvPr>
        </p:nvSpPr>
        <p:spPr>
          <a:xfrm>
            <a:off x="609601" y="526865"/>
            <a:ext cx="3657600" cy="1828800"/>
          </a:xfrm>
        </p:spPr>
        <p:txBody>
          <a:bodyPr/>
          <a:lstStyle/>
          <a:p>
            <a:r>
              <a:rPr lang="en-US" sz="4800" dirty="0"/>
              <a:t>Unique, not Original</a:t>
            </a:r>
          </a:p>
        </p:txBody>
      </p:sp>
      <p:sp>
        <p:nvSpPr>
          <p:cNvPr id="3" name="Content Placeholder 2">
            <a:extLst>
              <a:ext uri="{FF2B5EF4-FFF2-40B4-BE49-F238E27FC236}">
                <a16:creationId xmlns:a16="http://schemas.microsoft.com/office/drawing/2014/main" id="{35098C70-973B-4B50-9B92-56E6F900CA95}"/>
              </a:ext>
            </a:extLst>
          </p:cNvPr>
          <p:cNvSpPr>
            <a:spLocks noGrp="1"/>
          </p:cNvSpPr>
          <p:nvPr>
            <p:ph idx="1"/>
          </p:nvPr>
        </p:nvSpPr>
        <p:spPr>
          <a:xfrm>
            <a:off x="5494020" y="855823"/>
            <a:ext cx="6080760" cy="5749334"/>
          </a:xfrm>
        </p:spPr>
        <p:txBody>
          <a:bodyPr/>
          <a:lstStyle/>
          <a:p>
            <a:r>
              <a:rPr lang="en-US" sz="2400" dirty="0"/>
              <a:t>We live in the present, and are focused on the future</a:t>
            </a:r>
          </a:p>
          <a:p>
            <a:r>
              <a:rPr lang="en-US" sz="2400" dirty="0"/>
              <a:t>So we can sometimes overstate the challenges and see the future as more daunting than anything faced in the past</a:t>
            </a:r>
          </a:p>
          <a:p>
            <a:r>
              <a:rPr lang="en-US" sz="2400" dirty="0"/>
              <a:t>The truth is, we can be sure the pioneers who came before us felt the same way</a:t>
            </a:r>
          </a:p>
          <a:p>
            <a:r>
              <a:rPr lang="en-US" sz="2400" dirty="0"/>
              <a:t>Like them, we are armed with the same skills and ability to extend our industry well into the future...if we simply step up </a:t>
            </a:r>
          </a:p>
          <a:p>
            <a:r>
              <a:rPr lang="en-US" sz="2400" dirty="0"/>
              <a:t>The pioneers of our future are right here in this room</a:t>
            </a:r>
          </a:p>
        </p:txBody>
      </p:sp>
      <p:sp>
        <p:nvSpPr>
          <p:cNvPr id="9" name="Text Placeholder 8">
            <a:extLst>
              <a:ext uri="{FF2B5EF4-FFF2-40B4-BE49-F238E27FC236}">
                <a16:creationId xmlns:a16="http://schemas.microsoft.com/office/drawing/2014/main" id="{71BCFB92-2ABC-4DA2-AB07-92F945681972}"/>
              </a:ext>
            </a:extLst>
          </p:cNvPr>
          <p:cNvSpPr>
            <a:spLocks noGrp="1"/>
          </p:cNvSpPr>
          <p:nvPr>
            <p:ph type="body" sz="half" idx="2"/>
          </p:nvPr>
        </p:nvSpPr>
        <p:spPr>
          <a:xfrm>
            <a:off x="609600" y="2492825"/>
            <a:ext cx="3657600" cy="1554480"/>
          </a:xfrm>
        </p:spPr>
        <p:txBody>
          <a:bodyPr/>
          <a:lstStyle/>
          <a:p>
            <a:r>
              <a:rPr lang="en-US" dirty="0"/>
              <a:t>Icons only become icons through their day-to-day efforts in simply showing up</a:t>
            </a:r>
          </a:p>
        </p:txBody>
      </p:sp>
      <p:sp>
        <p:nvSpPr>
          <p:cNvPr id="5" name="Slide Number Placeholder 4">
            <a:extLst>
              <a:ext uri="{FF2B5EF4-FFF2-40B4-BE49-F238E27FC236}">
                <a16:creationId xmlns:a16="http://schemas.microsoft.com/office/drawing/2014/main" id="{807FA712-F8B5-4938-9A96-A9122D8BD811}"/>
              </a:ext>
            </a:extLst>
          </p:cNvPr>
          <p:cNvSpPr>
            <a:spLocks noGrp="1"/>
          </p:cNvSpPr>
          <p:nvPr>
            <p:ph type="sldNum" sz="quarter" idx="12"/>
          </p:nvPr>
        </p:nvSpPr>
        <p:spPr/>
        <p:txBody>
          <a:bodyPr/>
          <a:lstStyle/>
          <a:p>
            <a:fld id="{E31375A4-56A4-47D6-9801-1991572033F7}" type="slidenum">
              <a:rPr lang="en-US" smtClean="0"/>
              <a:t>17</a:t>
            </a:fld>
            <a:endParaRPr lang="en-US" dirty="0"/>
          </a:p>
        </p:txBody>
      </p:sp>
      <p:pic>
        <p:nvPicPr>
          <p:cNvPr id="4" name="Picture 3" descr="A screenshot of a cell phone&#10;&#10;Description automatically generated">
            <a:extLst>
              <a:ext uri="{FF2B5EF4-FFF2-40B4-BE49-F238E27FC236}">
                <a16:creationId xmlns:a16="http://schemas.microsoft.com/office/drawing/2014/main" id="{C7778305-7673-47D5-829F-DC06A69D0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7" y="3585574"/>
            <a:ext cx="2357690" cy="3019583"/>
          </a:xfrm>
          <a:prstGeom prst="rect">
            <a:avLst/>
          </a:prstGeom>
        </p:spPr>
      </p:pic>
    </p:spTree>
    <p:extLst>
      <p:ext uri="{BB962C8B-B14F-4D97-AF65-F5344CB8AC3E}">
        <p14:creationId xmlns:p14="http://schemas.microsoft.com/office/powerpoint/2010/main" val="3037380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F0A2410-9171-4F6D-A723-0F8A3A107147}"/>
              </a:ext>
            </a:extLst>
          </p:cNvPr>
          <p:cNvSpPr>
            <a:spLocks noGrp="1"/>
          </p:cNvSpPr>
          <p:nvPr>
            <p:ph type="title"/>
          </p:nvPr>
        </p:nvSpPr>
        <p:spPr/>
        <p:txBody>
          <a:bodyPr/>
          <a:lstStyle/>
          <a:p>
            <a:r>
              <a:rPr lang="en-US" sz="4000" dirty="0"/>
              <a:t>Transformative </a:t>
            </a:r>
          </a:p>
        </p:txBody>
      </p:sp>
      <p:sp>
        <p:nvSpPr>
          <p:cNvPr id="19" name="Text Placeholder 18">
            <a:extLst>
              <a:ext uri="{FF2B5EF4-FFF2-40B4-BE49-F238E27FC236}">
                <a16:creationId xmlns:a16="http://schemas.microsoft.com/office/drawing/2014/main" id="{FFC29523-FBB9-4EE0-A842-6A49AF67AA61}"/>
              </a:ext>
            </a:extLst>
          </p:cNvPr>
          <p:cNvSpPr>
            <a:spLocks noGrp="1"/>
          </p:cNvSpPr>
          <p:nvPr>
            <p:ph type="body" sz="half" idx="2"/>
          </p:nvPr>
        </p:nvSpPr>
        <p:spPr/>
        <p:txBody>
          <a:bodyPr/>
          <a:lstStyle/>
          <a:p>
            <a:r>
              <a:rPr lang="en-US" dirty="0"/>
              <a:t>Three ways chip Filson believes our industry can be Reinvigorated </a:t>
            </a:r>
          </a:p>
        </p:txBody>
      </p:sp>
      <p:sp>
        <p:nvSpPr>
          <p:cNvPr id="5" name="Slide Number Placeholder 4">
            <a:extLst>
              <a:ext uri="{FF2B5EF4-FFF2-40B4-BE49-F238E27FC236}">
                <a16:creationId xmlns:a16="http://schemas.microsoft.com/office/drawing/2014/main" id="{EC299175-2F32-45CF-9AC6-61EE0EBCA21C}"/>
              </a:ext>
            </a:extLst>
          </p:cNvPr>
          <p:cNvSpPr>
            <a:spLocks noGrp="1"/>
          </p:cNvSpPr>
          <p:nvPr>
            <p:ph type="sldNum" sz="quarter" idx="12"/>
          </p:nvPr>
        </p:nvSpPr>
        <p:spPr/>
        <p:txBody>
          <a:bodyPr/>
          <a:lstStyle/>
          <a:p>
            <a:fld id="{E31375A4-56A4-47D6-9801-1991572033F7}" type="slidenum">
              <a:rPr lang="en-US" smtClean="0"/>
              <a:pPr/>
              <a:t>18</a:t>
            </a:fld>
            <a:endParaRPr lang="en-US" dirty="0"/>
          </a:p>
        </p:txBody>
      </p:sp>
      <p:sp>
        <p:nvSpPr>
          <p:cNvPr id="26" name="Content Placeholder 25">
            <a:extLst>
              <a:ext uri="{FF2B5EF4-FFF2-40B4-BE49-F238E27FC236}">
                <a16:creationId xmlns:a16="http://schemas.microsoft.com/office/drawing/2014/main" id="{EBE7698A-85AF-49A6-9CE5-847262340604}"/>
              </a:ext>
            </a:extLst>
          </p:cNvPr>
          <p:cNvSpPr>
            <a:spLocks noGrp="1"/>
          </p:cNvSpPr>
          <p:nvPr>
            <p:ph sz="quarter" idx="13"/>
          </p:nvPr>
        </p:nvSpPr>
        <p:spPr/>
        <p:txBody>
          <a:bodyPr/>
          <a:lstStyle/>
          <a:p>
            <a:pPr marL="457200" indent="-457200">
              <a:buFont typeface="+mj-lt"/>
              <a:buAutoNum type="arabicPeriod"/>
            </a:pPr>
            <a:r>
              <a:rPr lang="en-US" dirty="0"/>
              <a:t>Enhance intra-industry cooperation, where the fate of any individual institution is also the concern of </a:t>
            </a:r>
            <a:r>
              <a:rPr lang="en-US" dirty="0">
                <a:solidFill>
                  <a:schemeClr val="accent1"/>
                </a:solidFill>
              </a:rPr>
              <a:t>the networks (often CUSOs) in which they participate</a:t>
            </a:r>
            <a:endParaRPr lang="en-US" dirty="0"/>
          </a:p>
          <a:p>
            <a:pPr marL="457200" indent="-457200">
              <a:buFont typeface="+mj-lt"/>
              <a:buAutoNum type="arabicPeriod"/>
            </a:pPr>
            <a:r>
              <a:rPr lang="en-US" dirty="0">
                <a:solidFill>
                  <a:schemeClr val="accent1"/>
                </a:solidFill>
              </a:rPr>
              <a:t>Increase the cooperative literacy, and hence, the roles that members play </a:t>
            </a:r>
            <a:r>
              <a:rPr lang="en-US" dirty="0"/>
              <a:t>in the credit union—moving from being consumers of products to owners focused on effectiveness of the institution in carrying out its purpose</a:t>
            </a:r>
          </a:p>
          <a:p>
            <a:pPr marL="457200" indent="-457200">
              <a:buFont typeface="+mj-lt"/>
              <a:buAutoNum type="arabicPeriod"/>
            </a:pPr>
            <a:r>
              <a:rPr lang="en-US" dirty="0">
                <a:solidFill>
                  <a:schemeClr val="accent1"/>
                </a:solidFill>
              </a:rPr>
              <a:t>Reestablish the mutual respect between the industry and its regulators</a:t>
            </a:r>
            <a:r>
              <a:rPr lang="en-US" dirty="0"/>
              <a:t>—to expand choice of regulatory oversight and cooperative innovation for system security and strength</a:t>
            </a:r>
          </a:p>
          <a:p>
            <a:pPr marL="457200" indent="-457200">
              <a:buFont typeface="+mj-lt"/>
              <a:buAutoNum type="arabicPeriod"/>
            </a:pPr>
            <a:endParaRPr lang="en-US" dirty="0"/>
          </a:p>
        </p:txBody>
      </p:sp>
      <p:sp>
        <p:nvSpPr>
          <p:cNvPr id="27" name="Text Placeholder 26">
            <a:extLst>
              <a:ext uri="{FF2B5EF4-FFF2-40B4-BE49-F238E27FC236}">
                <a16:creationId xmlns:a16="http://schemas.microsoft.com/office/drawing/2014/main" id="{7FA2EE26-018E-4FDE-8727-99EEDB5684BD}"/>
              </a:ext>
            </a:extLst>
          </p:cNvPr>
          <p:cNvSpPr>
            <a:spLocks noGrp="1"/>
          </p:cNvSpPr>
          <p:nvPr>
            <p:ph type="body" sz="quarter" idx="16"/>
          </p:nvPr>
        </p:nvSpPr>
        <p:spPr/>
        <p:txBody>
          <a:bodyPr/>
          <a:lstStyle/>
          <a:p>
            <a:r>
              <a:rPr lang="en-US" dirty="0"/>
              <a:t>Are we up to the challenge? Can we identify projects that would push us forward?</a:t>
            </a:r>
          </a:p>
        </p:txBody>
      </p:sp>
      <p:pic>
        <p:nvPicPr>
          <p:cNvPr id="28" name="Picture 27" descr="A person wearing a suit and tie&#10;&#10;Description automatically generated">
            <a:extLst>
              <a:ext uri="{FF2B5EF4-FFF2-40B4-BE49-F238E27FC236}">
                <a16:creationId xmlns:a16="http://schemas.microsoft.com/office/drawing/2014/main" id="{8FFB3597-6AF2-4EA7-BD84-F4B7064383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02" t="3873" r="14262" b="2444"/>
          <a:stretch/>
        </p:blipFill>
        <p:spPr>
          <a:xfrm>
            <a:off x="343768" y="615425"/>
            <a:ext cx="1408832" cy="2001264"/>
          </a:xfrm>
          <a:prstGeom prst="rect">
            <a:avLst/>
          </a:prstGeom>
        </p:spPr>
      </p:pic>
    </p:spTree>
    <p:extLst>
      <p:ext uri="{BB962C8B-B14F-4D97-AF65-F5344CB8AC3E}">
        <p14:creationId xmlns:p14="http://schemas.microsoft.com/office/powerpoint/2010/main" val="2833067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F0A2410-9171-4F6D-A723-0F8A3A107147}"/>
              </a:ext>
            </a:extLst>
          </p:cNvPr>
          <p:cNvSpPr>
            <a:spLocks noGrp="1"/>
          </p:cNvSpPr>
          <p:nvPr>
            <p:ph type="title"/>
          </p:nvPr>
        </p:nvSpPr>
        <p:spPr/>
        <p:txBody>
          <a:bodyPr/>
          <a:lstStyle/>
          <a:p>
            <a:r>
              <a:rPr lang="en-US" sz="4000" dirty="0"/>
              <a:t>Transformative </a:t>
            </a:r>
          </a:p>
        </p:txBody>
      </p:sp>
      <p:sp>
        <p:nvSpPr>
          <p:cNvPr id="19" name="Text Placeholder 18">
            <a:extLst>
              <a:ext uri="{FF2B5EF4-FFF2-40B4-BE49-F238E27FC236}">
                <a16:creationId xmlns:a16="http://schemas.microsoft.com/office/drawing/2014/main" id="{FFC29523-FBB9-4EE0-A842-6A49AF67AA61}"/>
              </a:ext>
            </a:extLst>
          </p:cNvPr>
          <p:cNvSpPr>
            <a:spLocks noGrp="1"/>
          </p:cNvSpPr>
          <p:nvPr>
            <p:ph type="body" sz="half" idx="2"/>
          </p:nvPr>
        </p:nvSpPr>
        <p:spPr/>
        <p:txBody>
          <a:bodyPr/>
          <a:lstStyle/>
          <a:p>
            <a:r>
              <a:rPr lang="en-US" dirty="0"/>
              <a:t>Can CUSO collaboration be a force for change going forward?</a:t>
            </a:r>
          </a:p>
        </p:txBody>
      </p:sp>
      <p:sp>
        <p:nvSpPr>
          <p:cNvPr id="5" name="Slide Number Placeholder 4">
            <a:extLst>
              <a:ext uri="{FF2B5EF4-FFF2-40B4-BE49-F238E27FC236}">
                <a16:creationId xmlns:a16="http://schemas.microsoft.com/office/drawing/2014/main" id="{EC299175-2F32-45CF-9AC6-61EE0EBCA21C}"/>
              </a:ext>
            </a:extLst>
          </p:cNvPr>
          <p:cNvSpPr>
            <a:spLocks noGrp="1"/>
          </p:cNvSpPr>
          <p:nvPr>
            <p:ph type="sldNum" sz="quarter" idx="12"/>
          </p:nvPr>
        </p:nvSpPr>
        <p:spPr/>
        <p:txBody>
          <a:bodyPr/>
          <a:lstStyle/>
          <a:p>
            <a:fld id="{E31375A4-56A4-47D6-9801-1991572033F7}" type="slidenum">
              <a:rPr lang="en-US" smtClean="0"/>
              <a:pPr/>
              <a:t>19</a:t>
            </a:fld>
            <a:endParaRPr lang="en-US" dirty="0"/>
          </a:p>
        </p:txBody>
      </p:sp>
      <p:sp>
        <p:nvSpPr>
          <p:cNvPr id="20" name="Content Placeholder 19">
            <a:extLst>
              <a:ext uri="{FF2B5EF4-FFF2-40B4-BE49-F238E27FC236}">
                <a16:creationId xmlns:a16="http://schemas.microsoft.com/office/drawing/2014/main" id="{E906A487-E94F-49CB-BD27-C7F2776281EA}"/>
              </a:ext>
            </a:extLst>
          </p:cNvPr>
          <p:cNvSpPr>
            <a:spLocks noGrp="1"/>
          </p:cNvSpPr>
          <p:nvPr>
            <p:ph sz="quarter" idx="13"/>
          </p:nvPr>
        </p:nvSpPr>
        <p:spPr/>
        <p:txBody>
          <a:bodyPr/>
          <a:lstStyle/>
          <a:p>
            <a:pPr marL="0" indent="0">
              <a:buNone/>
            </a:pPr>
            <a:r>
              <a:rPr lang="en-US" dirty="0"/>
              <a:t>Five major initiatives that we are trying to push with NACUSO and national CUSOs:</a:t>
            </a:r>
          </a:p>
          <a:p>
            <a:pPr marL="457200" indent="-457200">
              <a:buFont typeface="+mj-lt"/>
              <a:buAutoNum type="arabicPeriod"/>
            </a:pPr>
            <a:r>
              <a:rPr lang="en-US" dirty="0"/>
              <a:t>A national CUSO fund for </a:t>
            </a:r>
            <a:r>
              <a:rPr lang="en-US" i="1" dirty="0"/>
              <a:t>de novo </a:t>
            </a:r>
            <a:r>
              <a:rPr lang="en-US" dirty="0"/>
              <a:t>credit union support</a:t>
            </a:r>
          </a:p>
          <a:p>
            <a:pPr marL="457200" indent="-457200">
              <a:buFont typeface="+mj-lt"/>
              <a:buAutoNum type="arabicPeriod"/>
            </a:pPr>
            <a:r>
              <a:rPr lang="en-US" dirty="0"/>
              <a:t>A CUSO-led effort to inspire private insurance alternatives in all 50 states</a:t>
            </a:r>
          </a:p>
          <a:p>
            <a:pPr marL="457200" indent="-457200">
              <a:buFont typeface="+mj-lt"/>
              <a:buAutoNum type="arabicPeriod"/>
            </a:pPr>
            <a:r>
              <a:rPr lang="en-US" dirty="0"/>
              <a:t>A national CUSO service scholarship fund to support struggling credit unions via CUSO services</a:t>
            </a:r>
          </a:p>
          <a:p>
            <a:pPr marL="457200" indent="-457200">
              <a:buFont typeface="+mj-lt"/>
              <a:buAutoNum type="arabicPeriod"/>
            </a:pPr>
            <a:r>
              <a:rPr lang="en-US" dirty="0"/>
              <a:t>A national CUSO cooperative design think tank</a:t>
            </a:r>
          </a:p>
          <a:p>
            <a:pPr marL="457200" indent="-457200">
              <a:buFont typeface="+mj-lt"/>
              <a:buAutoNum type="arabicPeriod"/>
            </a:pPr>
            <a:r>
              <a:rPr lang="en-US" dirty="0"/>
              <a:t>An effort by CUSOs to impact the selection process for the NCUA board of directors</a:t>
            </a:r>
          </a:p>
        </p:txBody>
      </p:sp>
      <p:sp>
        <p:nvSpPr>
          <p:cNvPr id="22" name="Text Placeholder 21">
            <a:extLst>
              <a:ext uri="{FF2B5EF4-FFF2-40B4-BE49-F238E27FC236}">
                <a16:creationId xmlns:a16="http://schemas.microsoft.com/office/drawing/2014/main" id="{77514C4F-AF88-4125-99AA-39BA8A1AB41C}"/>
              </a:ext>
            </a:extLst>
          </p:cNvPr>
          <p:cNvSpPr>
            <a:spLocks noGrp="1"/>
          </p:cNvSpPr>
          <p:nvPr>
            <p:ph type="body" sz="quarter" idx="16"/>
          </p:nvPr>
        </p:nvSpPr>
        <p:spPr>
          <a:xfrm>
            <a:off x="7915274" y="5782750"/>
            <a:ext cx="4056739" cy="914400"/>
          </a:xfrm>
        </p:spPr>
        <p:txBody>
          <a:bodyPr/>
          <a:lstStyle/>
          <a:p>
            <a:r>
              <a:rPr lang="en-US" dirty="0"/>
              <a:t>NACUSO CEO Jack Antonini will be visiting CU*Answers on July 18</a:t>
            </a:r>
            <a:r>
              <a:rPr lang="en-US" baseline="30000" dirty="0"/>
              <a:t>th</a:t>
            </a:r>
            <a:r>
              <a:rPr lang="en-US" dirty="0"/>
              <a:t> to discuss this agenda</a:t>
            </a:r>
          </a:p>
        </p:txBody>
      </p:sp>
      <p:pic>
        <p:nvPicPr>
          <p:cNvPr id="3" name="Picture 2">
            <a:extLst>
              <a:ext uri="{FF2B5EF4-FFF2-40B4-BE49-F238E27FC236}">
                <a16:creationId xmlns:a16="http://schemas.microsoft.com/office/drawing/2014/main" id="{C9DB01B8-41D8-4875-A38A-D7BE21E703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79" y="931183"/>
            <a:ext cx="2388033" cy="1721503"/>
          </a:xfrm>
          <a:prstGeom prst="rect">
            <a:avLst/>
          </a:prstGeom>
        </p:spPr>
      </p:pic>
    </p:spTree>
    <p:extLst>
      <p:ext uri="{BB962C8B-B14F-4D97-AF65-F5344CB8AC3E}">
        <p14:creationId xmlns:p14="http://schemas.microsoft.com/office/powerpoint/2010/main" val="2636384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094D3-4ECB-4C5B-B6CF-BFAF4140BF4A}"/>
              </a:ext>
            </a:extLst>
          </p:cNvPr>
          <p:cNvSpPr>
            <a:spLocks noGrp="1"/>
          </p:cNvSpPr>
          <p:nvPr>
            <p:ph type="title"/>
          </p:nvPr>
        </p:nvSpPr>
        <p:spPr>
          <a:xfrm>
            <a:off x="609601" y="1047750"/>
            <a:ext cx="3876674" cy="2823210"/>
          </a:xfrm>
        </p:spPr>
        <p:txBody>
          <a:bodyPr/>
          <a:lstStyle/>
          <a:p>
            <a:r>
              <a:rPr lang="en-US" sz="4400" b="1" dirty="0"/>
              <a:t>2020 </a:t>
            </a:r>
            <a:br>
              <a:rPr lang="en-US" sz="4400" b="1" dirty="0"/>
            </a:br>
            <a:r>
              <a:rPr lang="en-US" sz="3600" dirty="0"/>
              <a:t>Will Be Our Cooperative’s </a:t>
            </a:r>
            <a:br>
              <a:rPr lang="en-US" sz="3600" dirty="0"/>
            </a:br>
            <a:r>
              <a:rPr lang="en-US" sz="4400" b="1" dirty="0"/>
              <a:t>50</a:t>
            </a:r>
            <a:r>
              <a:rPr lang="en-US" sz="4400" b="1" baseline="30000" dirty="0"/>
              <a:t>th</a:t>
            </a:r>
            <a:r>
              <a:rPr lang="en-US" sz="4400" b="1" dirty="0"/>
              <a:t> Anniversary</a:t>
            </a:r>
          </a:p>
        </p:txBody>
      </p:sp>
      <p:sp>
        <p:nvSpPr>
          <p:cNvPr id="3" name="Content Placeholder 2">
            <a:extLst>
              <a:ext uri="{FF2B5EF4-FFF2-40B4-BE49-F238E27FC236}">
                <a16:creationId xmlns:a16="http://schemas.microsoft.com/office/drawing/2014/main" id="{54CB60AA-B8B9-4C9C-B51F-4AE4CAC7EE0D}"/>
              </a:ext>
            </a:extLst>
          </p:cNvPr>
          <p:cNvSpPr>
            <a:spLocks noGrp="1"/>
          </p:cNvSpPr>
          <p:nvPr>
            <p:ph idx="1"/>
          </p:nvPr>
        </p:nvSpPr>
        <p:spPr>
          <a:xfrm>
            <a:off x="5494020" y="855823"/>
            <a:ext cx="6080760" cy="4182902"/>
          </a:xfrm>
        </p:spPr>
        <p:txBody>
          <a:bodyPr/>
          <a:lstStyle/>
          <a:p>
            <a:r>
              <a:rPr lang="en-US" sz="2400" dirty="0"/>
              <a:t>Three major events will give us the chance to highlight the successes of the past and the opportunities and challenges for the future:</a:t>
            </a:r>
          </a:p>
          <a:p>
            <a:pPr lvl="1"/>
            <a:r>
              <a:rPr lang="en-US" sz="2400" dirty="0"/>
              <a:t>Today’s Leadership Conference and Annual Stockholders Meeting</a:t>
            </a:r>
          </a:p>
          <a:p>
            <a:pPr lvl="1"/>
            <a:r>
              <a:rPr lang="en-US" sz="2400" dirty="0"/>
              <a:t>November’s CEO Strategies Event</a:t>
            </a:r>
            <a:br>
              <a:rPr lang="en-US" sz="2400" dirty="0"/>
            </a:br>
            <a:r>
              <a:rPr lang="en-US" dirty="0">
                <a:solidFill>
                  <a:schemeClr val="accent4"/>
                </a:solidFill>
              </a:rPr>
              <a:t>Nov 11-14, 2019</a:t>
            </a:r>
            <a:endParaRPr lang="en-US" sz="2400" dirty="0">
              <a:solidFill>
                <a:schemeClr val="accent4"/>
              </a:solidFill>
            </a:endParaRPr>
          </a:p>
          <a:p>
            <a:pPr lvl="1"/>
            <a:r>
              <a:rPr lang="en-US" sz="2400" dirty="0"/>
              <a:t>Next year’s Leadership Conference and Stockholders Gala</a:t>
            </a:r>
            <a:br>
              <a:rPr lang="en-US" sz="2400" dirty="0"/>
            </a:br>
            <a:r>
              <a:rPr lang="en-US" dirty="0">
                <a:solidFill>
                  <a:schemeClr val="accent4"/>
                </a:solidFill>
              </a:rPr>
              <a:t>June 2020 </a:t>
            </a:r>
            <a:r>
              <a:rPr lang="en-US" i="1" dirty="0">
                <a:solidFill>
                  <a:schemeClr val="accent4"/>
                </a:solidFill>
              </a:rPr>
              <a:t>(date to be announced)</a:t>
            </a:r>
            <a:endParaRPr lang="en-US" sz="2400" i="1" dirty="0">
              <a:solidFill>
                <a:schemeClr val="accent4"/>
              </a:solidFill>
            </a:endParaRPr>
          </a:p>
        </p:txBody>
      </p:sp>
      <p:sp>
        <p:nvSpPr>
          <p:cNvPr id="7" name="Text Placeholder 6">
            <a:extLst>
              <a:ext uri="{FF2B5EF4-FFF2-40B4-BE49-F238E27FC236}">
                <a16:creationId xmlns:a16="http://schemas.microsoft.com/office/drawing/2014/main" id="{FA5C41A0-7FBF-47C5-8CBC-160EC08A649D}"/>
              </a:ext>
            </a:extLst>
          </p:cNvPr>
          <p:cNvSpPr>
            <a:spLocks noGrp="1"/>
          </p:cNvSpPr>
          <p:nvPr>
            <p:ph type="body" sz="half" idx="2"/>
          </p:nvPr>
        </p:nvSpPr>
        <p:spPr>
          <a:xfrm>
            <a:off x="609600" y="4008120"/>
            <a:ext cx="3349336" cy="1554480"/>
          </a:xfrm>
        </p:spPr>
        <p:txBody>
          <a:bodyPr/>
          <a:lstStyle/>
          <a:p>
            <a:r>
              <a:rPr lang="en-US" dirty="0"/>
              <a:t>I’m throwing down this  challenge: </a:t>
            </a:r>
          </a:p>
          <a:p>
            <a:r>
              <a:rPr lang="en-US" dirty="0"/>
              <a:t>to make 2020 a year of celebration and chances to renew our energies and commitment to the next half-century</a:t>
            </a:r>
          </a:p>
        </p:txBody>
      </p:sp>
      <p:sp>
        <p:nvSpPr>
          <p:cNvPr id="6" name="Slide Number Placeholder 5">
            <a:extLst>
              <a:ext uri="{FF2B5EF4-FFF2-40B4-BE49-F238E27FC236}">
                <a16:creationId xmlns:a16="http://schemas.microsoft.com/office/drawing/2014/main" id="{1830D299-1B33-4370-ADD5-969CB57CF268}"/>
              </a:ext>
            </a:extLst>
          </p:cNvPr>
          <p:cNvSpPr>
            <a:spLocks noGrp="1"/>
          </p:cNvSpPr>
          <p:nvPr>
            <p:ph type="sldNum" sz="quarter" idx="12"/>
          </p:nvPr>
        </p:nvSpPr>
        <p:spPr/>
        <p:txBody>
          <a:bodyPr/>
          <a:lstStyle/>
          <a:p>
            <a:fld id="{E31375A4-56A4-47D6-9801-1991572033F7}" type="slidenum">
              <a:rPr lang="en-US" smtClean="0"/>
              <a:t>2</a:t>
            </a:fld>
            <a:endParaRPr lang="en-US" dirty="0"/>
          </a:p>
        </p:txBody>
      </p:sp>
      <p:sp>
        <p:nvSpPr>
          <p:cNvPr id="9" name="Text Placeholder 8">
            <a:extLst>
              <a:ext uri="{FF2B5EF4-FFF2-40B4-BE49-F238E27FC236}">
                <a16:creationId xmlns:a16="http://schemas.microsoft.com/office/drawing/2014/main" id="{800DB44B-9B81-4243-89BE-2A71A308319D}"/>
              </a:ext>
            </a:extLst>
          </p:cNvPr>
          <p:cNvSpPr>
            <a:spLocks noGrp="1"/>
          </p:cNvSpPr>
          <p:nvPr>
            <p:ph type="body" sz="quarter" idx="16"/>
          </p:nvPr>
        </p:nvSpPr>
        <p:spPr/>
        <p:txBody>
          <a:bodyPr/>
          <a:lstStyle/>
          <a:p>
            <a:r>
              <a:rPr lang="en-US" dirty="0"/>
              <a:t>More than just a party, 2020 will be the year where we call for new pioneers and the spirit to build a new, unique CU*Answers to meet the challenges of the next 50 years</a:t>
            </a:r>
          </a:p>
        </p:txBody>
      </p:sp>
    </p:spTree>
    <p:extLst>
      <p:ext uri="{BB962C8B-B14F-4D97-AF65-F5344CB8AC3E}">
        <p14:creationId xmlns:p14="http://schemas.microsoft.com/office/powerpoint/2010/main" val="117833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ABF99-771F-48E3-AA74-5093456A7986}"/>
              </a:ext>
            </a:extLst>
          </p:cNvPr>
          <p:cNvSpPr>
            <a:spLocks noGrp="1"/>
          </p:cNvSpPr>
          <p:nvPr>
            <p:ph type="title"/>
          </p:nvPr>
        </p:nvSpPr>
        <p:spPr/>
        <p:txBody>
          <a:bodyPr/>
          <a:lstStyle/>
          <a:p>
            <a:r>
              <a:rPr lang="en-US" sz="4000" dirty="0"/>
              <a:t>Transformative </a:t>
            </a:r>
          </a:p>
        </p:txBody>
      </p:sp>
      <p:sp>
        <p:nvSpPr>
          <p:cNvPr id="3" name="Text Placeholder 2">
            <a:extLst>
              <a:ext uri="{FF2B5EF4-FFF2-40B4-BE49-F238E27FC236}">
                <a16:creationId xmlns:a16="http://schemas.microsoft.com/office/drawing/2014/main" id="{7E6C3D46-98CD-44D3-8DE6-D4E3A54AA7DD}"/>
              </a:ext>
            </a:extLst>
          </p:cNvPr>
          <p:cNvSpPr>
            <a:spLocks noGrp="1"/>
          </p:cNvSpPr>
          <p:nvPr>
            <p:ph type="body" sz="half" idx="2"/>
          </p:nvPr>
        </p:nvSpPr>
        <p:spPr/>
        <p:txBody>
          <a:bodyPr/>
          <a:lstStyle/>
          <a:p>
            <a:r>
              <a:rPr lang="en-US" dirty="0"/>
              <a:t>CAN OUR COMMUNITY COMBINE STRATEGIES AND TACTICS THAT WILL SET US ALL APART GOING FORWARD?</a:t>
            </a:r>
          </a:p>
          <a:p>
            <a:endParaRPr lang="en-US" dirty="0"/>
          </a:p>
        </p:txBody>
      </p:sp>
      <p:sp>
        <p:nvSpPr>
          <p:cNvPr id="4" name="Slide Number Placeholder 3">
            <a:extLst>
              <a:ext uri="{FF2B5EF4-FFF2-40B4-BE49-F238E27FC236}">
                <a16:creationId xmlns:a16="http://schemas.microsoft.com/office/drawing/2014/main" id="{83AAD078-1E64-4946-9F64-3BBD136A316A}"/>
              </a:ext>
            </a:extLst>
          </p:cNvPr>
          <p:cNvSpPr>
            <a:spLocks noGrp="1"/>
          </p:cNvSpPr>
          <p:nvPr>
            <p:ph type="sldNum" sz="quarter" idx="12"/>
          </p:nvPr>
        </p:nvSpPr>
        <p:spPr/>
        <p:txBody>
          <a:bodyPr/>
          <a:lstStyle/>
          <a:p>
            <a:fld id="{E31375A4-56A4-47D6-9801-1991572033F7}" type="slidenum">
              <a:rPr lang="en-US" smtClean="0"/>
              <a:t>20</a:t>
            </a:fld>
            <a:endParaRPr lang="en-US" dirty="0"/>
          </a:p>
        </p:txBody>
      </p:sp>
      <p:sp>
        <p:nvSpPr>
          <p:cNvPr id="5" name="Content Placeholder 4">
            <a:extLst>
              <a:ext uri="{FF2B5EF4-FFF2-40B4-BE49-F238E27FC236}">
                <a16:creationId xmlns:a16="http://schemas.microsoft.com/office/drawing/2014/main" id="{048711ED-8E29-43F4-BE47-E672BBA9922F}"/>
              </a:ext>
            </a:extLst>
          </p:cNvPr>
          <p:cNvSpPr>
            <a:spLocks noGrp="1"/>
          </p:cNvSpPr>
          <p:nvPr>
            <p:ph sz="quarter" idx="13"/>
          </p:nvPr>
        </p:nvSpPr>
        <p:spPr/>
        <p:txBody>
          <a:bodyPr/>
          <a:lstStyle/>
          <a:p>
            <a:pPr marL="457200" indent="-457200">
              <a:spcBef>
                <a:spcPts val="1200"/>
              </a:spcBef>
              <a:buFont typeface="+mj-lt"/>
              <a:buAutoNum type="arabicPeriod"/>
            </a:pPr>
            <a:r>
              <a:rPr lang="en-US" dirty="0"/>
              <a:t>Spark a retailing revolution: it all starts with the Internet (with Call Centers close behind)</a:t>
            </a:r>
          </a:p>
          <a:p>
            <a:pPr marL="457200" indent="-457200">
              <a:spcBef>
                <a:spcPts val="1200"/>
              </a:spcBef>
              <a:buFont typeface="+mj-lt"/>
              <a:buAutoNum type="arabicPeriod"/>
            </a:pPr>
            <a:r>
              <a:rPr lang="en-US" dirty="0"/>
              <a:t>Redefine how websites and automated banking sites interact and engage members</a:t>
            </a:r>
          </a:p>
          <a:p>
            <a:pPr marL="457200" indent="-457200">
              <a:spcBef>
                <a:spcPts val="1200"/>
              </a:spcBef>
              <a:buFont typeface="+mj-lt"/>
              <a:buAutoNum type="arabicPeriod"/>
            </a:pPr>
            <a:r>
              <a:rPr lang="en-US" dirty="0"/>
              <a:t>Rethink how we use the Internet to serve, vs. how we use the Internet to earn</a:t>
            </a:r>
          </a:p>
          <a:p>
            <a:pPr marL="457200" indent="-457200">
              <a:spcBef>
                <a:spcPts val="1200"/>
              </a:spcBef>
              <a:buFont typeface="+mj-lt"/>
              <a:buAutoNum type="arabicPeriod"/>
            </a:pPr>
            <a:r>
              <a:rPr lang="en-US" dirty="0"/>
              <a:t>Transform lending opportunities: from an application process to dynamic loan offers, 24x7</a:t>
            </a:r>
          </a:p>
          <a:p>
            <a:pPr marL="457200" indent="-457200">
              <a:spcBef>
                <a:spcPts val="1200"/>
              </a:spcBef>
              <a:buFont typeface="+mj-lt"/>
              <a:buAutoNum type="arabicPeriod"/>
            </a:pPr>
            <a:r>
              <a:rPr lang="en-US" dirty="0"/>
              <a:t>Build our own loan decision model as an alternative and complement to the FICO approach</a:t>
            </a:r>
          </a:p>
          <a:p>
            <a:pPr marL="457200" indent="-457200">
              <a:spcBef>
                <a:spcPts val="1200"/>
              </a:spcBef>
              <a:buFont typeface="+mj-lt"/>
              <a:buAutoNum type="arabicPeriod"/>
            </a:pPr>
            <a:r>
              <a:rPr lang="en-US" dirty="0"/>
              <a:t>Inspire a generation of credit union analytical leaders and a CU stakeholder community armed with data</a:t>
            </a:r>
          </a:p>
          <a:p>
            <a:pPr marL="457200" indent="-457200">
              <a:spcBef>
                <a:spcPts val="1200"/>
              </a:spcBef>
              <a:buFont typeface="+mj-lt"/>
              <a:buAutoNum type="arabicPeriod"/>
            </a:pPr>
            <a:r>
              <a:rPr lang="en-US" dirty="0"/>
              <a:t>Leverage APIs for builders, not just to hook up to things you buy</a:t>
            </a:r>
          </a:p>
        </p:txBody>
      </p:sp>
      <p:sp>
        <p:nvSpPr>
          <p:cNvPr id="6" name="Text Placeholder 5">
            <a:extLst>
              <a:ext uri="{FF2B5EF4-FFF2-40B4-BE49-F238E27FC236}">
                <a16:creationId xmlns:a16="http://schemas.microsoft.com/office/drawing/2014/main" id="{CA8EBE3C-D79F-4EFC-A531-94E58FAEABEE}"/>
              </a:ext>
            </a:extLst>
          </p:cNvPr>
          <p:cNvSpPr>
            <a:spLocks noGrp="1"/>
          </p:cNvSpPr>
          <p:nvPr>
            <p:ph type="body" sz="quarter" idx="16"/>
          </p:nvPr>
        </p:nvSpPr>
        <p:spPr>
          <a:xfrm>
            <a:off x="7877174" y="5782750"/>
            <a:ext cx="4094839" cy="914400"/>
          </a:xfrm>
        </p:spPr>
        <p:txBody>
          <a:bodyPr/>
          <a:lstStyle/>
          <a:p>
            <a:r>
              <a:rPr lang="en-US" dirty="0"/>
              <a:t>These are the opportunities we’ll cover over the next few hours</a:t>
            </a:r>
          </a:p>
        </p:txBody>
      </p:sp>
      <p:pic>
        <p:nvPicPr>
          <p:cNvPr id="8" name="Picture 7">
            <a:extLst>
              <a:ext uri="{FF2B5EF4-FFF2-40B4-BE49-F238E27FC236}">
                <a16:creationId xmlns:a16="http://schemas.microsoft.com/office/drawing/2014/main" id="{28036124-5EF6-4AD7-886A-481E796992A4}"/>
              </a:ext>
            </a:extLst>
          </p:cNvPr>
          <p:cNvPicPr>
            <a:picLocks noChangeAspect="1"/>
          </p:cNvPicPr>
          <p:nvPr/>
        </p:nvPicPr>
        <p:blipFill>
          <a:blip r:embed="rId3"/>
          <a:stretch>
            <a:fillRect/>
          </a:stretch>
        </p:blipFill>
        <p:spPr>
          <a:xfrm>
            <a:off x="245209" y="1616057"/>
            <a:ext cx="2548586" cy="1107439"/>
          </a:xfrm>
          <a:prstGeom prst="rect">
            <a:avLst/>
          </a:prstGeom>
        </p:spPr>
      </p:pic>
      <p:pic>
        <p:nvPicPr>
          <p:cNvPr id="7" name="Picture 6">
            <a:extLst>
              <a:ext uri="{FF2B5EF4-FFF2-40B4-BE49-F238E27FC236}">
                <a16:creationId xmlns:a16="http://schemas.microsoft.com/office/drawing/2014/main" id="{5C220F2B-55C0-47EA-A975-31C9977A9887}"/>
              </a:ext>
            </a:extLst>
          </p:cNvPr>
          <p:cNvPicPr>
            <a:picLocks noChangeAspect="1"/>
          </p:cNvPicPr>
          <p:nvPr/>
        </p:nvPicPr>
        <p:blipFill>
          <a:blip r:embed="rId4"/>
          <a:stretch>
            <a:fillRect/>
          </a:stretch>
        </p:blipFill>
        <p:spPr>
          <a:xfrm>
            <a:off x="2524585" y="2643546"/>
            <a:ext cx="127296" cy="105348"/>
          </a:xfrm>
          <a:prstGeom prst="rect">
            <a:avLst/>
          </a:prstGeom>
        </p:spPr>
      </p:pic>
      <p:pic>
        <p:nvPicPr>
          <p:cNvPr id="9" name="Picture 8">
            <a:extLst>
              <a:ext uri="{FF2B5EF4-FFF2-40B4-BE49-F238E27FC236}">
                <a16:creationId xmlns:a16="http://schemas.microsoft.com/office/drawing/2014/main" id="{BB610BE0-BFA4-42B3-9293-593F31079BFB}"/>
              </a:ext>
            </a:extLst>
          </p:cNvPr>
          <p:cNvPicPr>
            <a:picLocks noChangeAspect="1"/>
          </p:cNvPicPr>
          <p:nvPr/>
        </p:nvPicPr>
        <p:blipFill>
          <a:blip r:embed="rId5"/>
          <a:stretch>
            <a:fillRect/>
          </a:stretch>
        </p:blipFill>
        <p:spPr>
          <a:xfrm>
            <a:off x="372214" y="2389425"/>
            <a:ext cx="326286" cy="231180"/>
          </a:xfrm>
          <a:prstGeom prst="rect">
            <a:avLst/>
          </a:prstGeom>
        </p:spPr>
      </p:pic>
    </p:spTree>
    <p:extLst>
      <p:ext uri="{BB962C8B-B14F-4D97-AF65-F5344CB8AC3E}">
        <p14:creationId xmlns:p14="http://schemas.microsoft.com/office/powerpoint/2010/main" val="3117495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culpture, building, sitting&#10;&#10;Description automatically generated">
            <a:extLst>
              <a:ext uri="{FF2B5EF4-FFF2-40B4-BE49-F238E27FC236}">
                <a16:creationId xmlns:a16="http://schemas.microsoft.com/office/drawing/2014/main" id="{120962B6-64FA-4999-B4F8-5F510DED74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43358"/>
            <a:ext cx="3191069" cy="1914642"/>
          </a:xfrm>
          <a:prstGeom prst="rect">
            <a:avLst/>
          </a:prstGeom>
        </p:spPr>
      </p:pic>
      <p:sp>
        <p:nvSpPr>
          <p:cNvPr id="7" name="Title 6">
            <a:extLst>
              <a:ext uri="{FF2B5EF4-FFF2-40B4-BE49-F238E27FC236}">
                <a16:creationId xmlns:a16="http://schemas.microsoft.com/office/drawing/2014/main" id="{F9866F12-69C9-4696-AB51-9A5E3ECEC338}"/>
              </a:ext>
            </a:extLst>
          </p:cNvPr>
          <p:cNvSpPr>
            <a:spLocks noGrp="1"/>
          </p:cNvSpPr>
          <p:nvPr>
            <p:ph type="title"/>
          </p:nvPr>
        </p:nvSpPr>
        <p:spPr/>
        <p:txBody>
          <a:bodyPr/>
          <a:lstStyle/>
          <a:p>
            <a:r>
              <a:rPr lang="en-US" dirty="0"/>
              <a:t>What’s next for Chip?</a:t>
            </a:r>
          </a:p>
        </p:txBody>
      </p:sp>
      <p:sp>
        <p:nvSpPr>
          <p:cNvPr id="15" name="Content Placeholder 14">
            <a:extLst>
              <a:ext uri="{FF2B5EF4-FFF2-40B4-BE49-F238E27FC236}">
                <a16:creationId xmlns:a16="http://schemas.microsoft.com/office/drawing/2014/main" id="{443478FF-2266-437F-90D9-0F7174466A54}"/>
              </a:ext>
            </a:extLst>
          </p:cNvPr>
          <p:cNvSpPr>
            <a:spLocks noGrp="1"/>
          </p:cNvSpPr>
          <p:nvPr>
            <p:ph idx="1"/>
          </p:nvPr>
        </p:nvSpPr>
        <p:spPr>
          <a:xfrm>
            <a:off x="729574" y="2149474"/>
            <a:ext cx="6589857" cy="4022725"/>
          </a:xfrm>
        </p:spPr>
        <p:txBody>
          <a:bodyPr/>
          <a:lstStyle/>
          <a:p>
            <a:r>
              <a:rPr lang="en-US" dirty="0"/>
              <a:t>Place members at the center of the story – make sure you’re working on their agendas as your own</a:t>
            </a:r>
          </a:p>
          <a:p>
            <a:r>
              <a:rPr lang="en-US" dirty="0"/>
              <a:t>Connect the founders’ passion and purpose to our evolving multi-tiered cooperative system</a:t>
            </a:r>
          </a:p>
          <a:p>
            <a:r>
              <a:rPr lang="en-US" dirty="0"/>
              <a:t>Highlight the incredible opportunities of the cooperative design</a:t>
            </a:r>
          </a:p>
          <a:p>
            <a:r>
              <a:rPr lang="en-US" dirty="0"/>
              <a:t>Listen, analyze, and communicate my wonder about it all</a:t>
            </a:r>
          </a:p>
        </p:txBody>
      </p:sp>
      <p:sp>
        <p:nvSpPr>
          <p:cNvPr id="5" name="Slide Number Placeholder 4">
            <a:extLst>
              <a:ext uri="{FF2B5EF4-FFF2-40B4-BE49-F238E27FC236}">
                <a16:creationId xmlns:a16="http://schemas.microsoft.com/office/drawing/2014/main" id="{6F222947-317B-49DE-A757-C29433C1AF1E}"/>
              </a:ext>
            </a:extLst>
          </p:cNvPr>
          <p:cNvSpPr>
            <a:spLocks noGrp="1"/>
          </p:cNvSpPr>
          <p:nvPr>
            <p:ph type="sldNum" sz="quarter" idx="12"/>
          </p:nvPr>
        </p:nvSpPr>
        <p:spPr/>
        <p:txBody>
          <a:bodyPr/>
          <a:lstStyle/>
          <a:p>
            <a:fld id="{E31375A4-56A4-47D6-9801-1991572033F7}" type="slidenum">
              <a:rPr lang="en-US" smtClean="0"/>
              <a:pPr/>
              <a:t>21</a:t>
            </a:fld>
            <a:endParaRPr lang="en-US" dirty="0"/>
          </a:p>
        </p:txBody>
      </p:sp>
      <p:sp>
        <p:nvSpPr>
          <p:cNvPr id="8" name="Text Placeholder 7">
            <a:extLst>
              <a:ext uri="{FF2B5EF4-FFF2-40B4-BE49-F238E27FC236}">
                <a16:creationId xmlns:a16="http://schemas.microsoft.com/office/drawing/2014/main" id="{4252628B-FE73-4A67-90B8-204D57CE212A}"/>
              </a:ext>
            </a:extLst>
          </p:cNvPr>
          <p:cNvSpPr>
            <a:spLocks noGrp="1"/>
          </p:cNvSpPr>
          <p:nvPr>
            <p:ph type="body" sz="quarter" idx="13"/>
          </p:nvPr>
        </p:nvSpPr>
        <p:spPr/>
        <p:txBody>
          <a:bodyPr/>
          <a:lstStyle/>
          <a:p>
            <a:r>
              <a:rPr lang="en-US" dirty="0"/>
              <a:t>Telling the credit union story</a:t>
            </a:r>
          </a:p>
        </p:txBody>
      </p:sp>
      <p:sp>
        <p:nvSpPr>
          <p:cNvPr id="2" name="Text Placeholder 1">
            <a:extLst>
              <a:ext uri="{FF2B5EF4-FFF2-40B4-BE49-F238E27FC236}">
                <a16:creationId xmlns:a16="http://schemas.microsoft.com/office/drawing/2014/main" id="{331E5CF1-0BAD-4D48-813A-6B4EAEFAB6F1}"/>
              </a:ext>
            </a:extLst>
          </p:cNvPr>
          <p:cNvSpPr>
            <a:spLocks noGrp="1"/>
          </p:cNvSpPr>
          <p:nvPr>
            <p:ph type="body" sz="quarter" idx="14"/>
          </p:nvPr>
        </p:nvSpPr>
        <p:spPr/>
        <p:txBody>
          <a:bodyPr/>
          <a:lstStyle/>
          <a:p>
            <a:r>
              <a:rPr lang="en-US" dirty="0"/>
              <a:t>Chip Filson won the </a:t>
            </a:r>
            <a:br>
              <a:rPr lang="en-US" dirty="0"/>
            </a:br>
            <a:r>
              <a:rPr lang="en-US" dirty="0"/>
              <a:t>Robert H. Mackay award in 2012</a:t>
            </a:r>
          </a:p>
        </p:txBody>
      </p:sp>
      <p:pic>
        <p:nvPicPr>
          <p:cNvPr id="3" name="Picture 2">
            <a:extLst>
              <a:ext uri="{FF2B5EF4-FFF2-40B4-BE49-F238E27FC236}">
                <a16:creationId xmlns:a16="http://schemas.microsoft.com/office/drawing/2014/main" id="{487189F1-5841-45B2-915C-4B7D8FA1D1B0}"/>
              </a:ext>
            </a:extLst>
          </p:cNvPr>
          <p:cNvPicPr>
            <a:picLocks noChangeAspect="1"/>
          </p:cNvPicPr>
          <p:nvPr/>
        </p:nvPicPr>
        <p:blipFill>
          <a:blip r:embed="rId4"/>
          <a:stretch>
            <a:fillRect/>
          </a:stretch>
        </p:blipFill>
        <p:spPr>
          <a:xfrm>
            <a:off x="7726246" y="1298757"/>
            <a:ext cx="5298388" cy="4597923"/>
          </a:xfrm>
          <a:prstGeom prst="rect">
            <a:avLst/>
          </a:prstGeom>
          <a:ln w="76200">
            <a:solidFill>
              <a:schemeClr val="accent2"/>
            </a:solidFill>
          </a:ln>
        </p:spPr>
      </p:pic>
      <p:sp>
        <p:nvSpPr>
          <p:cNvPr id="4" name="Rectangle 3">
            <a:extLst>
              <a:ext uri="{FF2B5EF4-FFF2-40B4-BE49-F238E27FC236}">
                <a16:creationId xmlns:a16="http://schemas.microsoft.com/office/drawing/2014/main" id="{71CA19C6-9CF6-4B02-B3B0-26CF901B3E31}"/>
              </a:ext>
            </a:extLst>
          </p:cNvPr>
          <p:cNvSpPr/>
          <p:nvPr/>
        </p:nvSpPr>
        <p:spPr>
          <a:xfrm>
            <a:off x="5160639" y="5128928"/>
            <a:ext cx="4724400" cy="685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rPr>
              <a:t>https://chipfilson.com/</a:t>
            </a:r>
          </a:p>
        </p:txBody>
      </p:sp>
      <p:sp>
        <p:nvSpPr>
          <p:cNvPr id="6" name="Oval 5">
            <a:extLst>
              <a:ext uri="{FF2B5EF4-FFF2-40B4-BE49-F238E27FC236}">
                <a16:creationId xmlns:a16="http://schemas.microsoft.com/office/drawing/2014/main" id="{AAD6E69F-71BA-445F-AB92-43BB7B03AF6C}"/>
              </a:ext>
            </a:extLst>
          </p:cNvPr>
          <p:cNvSpPr/>
          <p:nvPr/>
        </p:nvSpPr>
        <p:spPr>
          <a:xfrm>
            <a:off x="8443993" y="2204465"/>
            <a:ext cx="967563" cy="685800"/>
          </a:xfrm>
          <a:prstGeom prst="ellipse">
            <a:avLst/>
          </a:prstGeom>
          <a:noFill/>
          <a:ln w="571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xplosion: 8 Points 15">
            <a:extLst>
              <a:ext uri="{FF2B5EF4-FFF2-40B4-BE49-F238E27FC236}">
                <a16:creationId xmlns:a16="http://schemas.microsoft.com/office/drawing/2014/main" id="{8198BC1B-82CE-46ED-8440-A4178CCA0902}"/>
              </a:ext>
            </a:extLst>
          </p:cNvPr>
          <p:cNvSpPr/>
          <p:nvPr/>
        </p:nvSpPr>
        <p:spPr>
          <a:xfrm>
            <a:off x="10067378" y="469962"/>
            <a:ext cx="2168498" cy="242030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1400" dirty="0">
                <a:solidFill>
                  <a:schemeClr val="tx1"/>
                </a:solidFill>
                <a:latin typeface="+mj-lt"/>
              </a:rPr>
              <a:t>Join the conversation...</a:t>
            </a:r>
            <a:br>
              <a:rPr lang="en-US" sz="1400" dirty="0">
                <a:solidFill>
                  <a:schemeClr val="tx1"/>
                </a:solidFill>
                <a:latin typeface="+mj-lt"/>
              </a:rPr>
            </a:br>
            <a:r>
              <a:rPr lang="en-US" sz="1400" dirty="0">
                <a:solidFill>
                  <a:schemeClr val="tx1"/>
                </a:solidFill>
                <a:latin typeface="+mj-lt"/>
              </a:rPr>
              <a:t>subscribe today!</a:t>
            </a:r>
          </a:p>
        </p:txBody>
      </p:sp>
    </p:spTree>
    <p:extLst>
      <p:ext uri="{BB962C8B-B14F-4D97-AF65-F5344CB8AC3E}">
        <p14:creationId xmlns:p14="http://schemas.microsoft.com/office/powerpoint/2010/main" val="301339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24E3-BE9A-4D82-B506-837E528BB97B}"/>
              </a:ext>
            </a:extLst>
          </p:cNvPr>
          <p:cNvSpPr>
            <a:spLocks noGrp="1"/>
          </p:cNvSpPr>
          <p:nvPr>
            <p:ph type="title"/>
          </p:nvPr>
        </p:nvSpPr>
        <p:spPr/>
        <p:txBody>
          <a:bodyPr/>
          <a:lstStyle/>
          <a:p>
            <a:r>
              <a:rPr lang="en-US" dirty="0"/>
              <a:t>How are we inspiring pioneers?</a:t>
            </a:r>
          </a:p>
        </p:txBody>
      </p:sp>
      <p:sp>
        <p:nvSpPr>
          <p:cNvPr id="3" name="Slide Number Placeholder 2">
            <a:extLst>
              <a:ext uri="{FF2B5EF4-FFF2-40B4-BE49-F238E27FC236}">
                <a16:creationId xmlns:a16="http://schemas.microsoft.com/office/drawing/2014/main" id="{63EA7F18-07E4-43DD-87A1-3F2438A4AFF8}"/>
              </a:ext>
            </a:extLst>
          </p:cNvPr>
          <p:cNvSpPr>
            <a:spLocks noGrp="1"/>
          </p:cNvSpPr>
          <p:nvPr>
            <p:ph type="sldNum" sz="quarter" idx="12"/>
          </p:nvPr>
        </p:nvSpPr>
        <p:spPr/>
        <p:txBody>
          <a:bodyPr/>
          <a:lstStyle/>
          <a:p>
            <a:fld id="{E31375A4-56A4-47D6-9801-1991572033F7}" type="slidenum">
              <a:rPr lang="en-US" smtClean="0"/>
              <a:pPr/>
              <a:t>22</a:t>
            </a:fld>
            <a:endParaRPr lang="en-US" dirty="0"/>
          </a:p>
        </p:txBody>
      </p:sp>
      <p:sp>
        <p:nvSpPr>
          <p:cNvPr id="4" name="Text Placeholder 3">
            <a:extLst>
              <a:ext uri="{FF2B5EF4-FFF2-40B4-BE49-F238E27FC236}">
                <a16:creationId xmlns:a16="http://schemas.microsoft.com/office/drawing/2014/main" id="{8AF978EC-5B0F-4B24-84E3-2BD732B056FF}"/>
              </a:ext>
            </a:extLst>
          </p:cNvPr>
          <p:cNvSpPr>
            <a:spLocks noGrp="1"/>
          </p:cNvSpPr>
          <p:nvPr>
            <p:ph type="body" sz="quarter" idx="13"/>
          </p:nvPr>
        </p:nvSpPr>
        <p:spPr/>
        <p:txBody>
          <a:bodyPr/>
          <a:lstStyle/>
          <a:p>
            <a:r>
              <a:rPr lang="en-US" dirty="0"/>
              <a:t>By our collaboration and our cooperative’s drive</a:t>
            </a:r>
          </a:p>
        </p:txBody>
      </p:sp>
      <p:sp>
        <p:nvSpPr>
          <p:cNvPr id="5" name="Content Placeholder 4">
            <a:extLst>
              <a:ext uri="{FF2B5EF4-FFF2-40B4-BE49-F238E27FC236}">
                <a16:creationId xmlns:a16="http://schemas.microsoft.com/office/drawing/2014/main" id="{687B5691-80F3-49AA-A0DD-EC03264B470D}"/>
              </a:ext>
            </a:extLst>
          </p:cNvPr>
          <p:cNvSpPr>
            <a:spLocks noGrp="1"/>
          </p:cNvSpPr>
          <p:nvPr>
            <p:ph sz="quarter" idx="15"/>
          </p:nvPr>
        </p:nvSpPr>
        <p:spPr/>
        <p:txBody>
          <a:bodyPr/>
          <a:lstStyle/>
          <a:p>
            <a:pPr marL="0" indent="0">
              <a:buNone/>
            </a:pPr>
            <a:r>
              <a:rPr lang="en-US" dirty="0"/>
              <a:t>We simply show up and do the work to understand each other’s agendas and commit to working together on all of those agendas </a:t>
            </a:r>
          </a:p>
          <a:p>
            <a:endParaRPr lang="en-US" dirty="0"/>
          </a:p>
        </p:txBody>
      </p:sp>
      <p:sp>
        <p:nvSpPr>
          <p:cNvPr id="6" name="Text Placeholder 5">
            <a:extLst>
              <a:ext uri="{FF2B5EF4-FFF2-40B4-BE49-F238E27FC236}">
                <a16:creationId xmlns:a16="http://schemas.microsoft.com/office/drawing/2014/main" id="{22BD1524-4873-416E-80E9-4A80A2A2E913}"/>
              </a:ext>
            </a:extLst>
          </p:cNvPr>
          <p:cNvSpPr>
            <a:spLocks noGrp="1"/>
          </p:cNvSpPr>
          <p:nvPr>
            <p:ph type="body" sz="quarter" idx="14"/>
          </p:nvPr>
        </p:nvSpPr>
        <p:spPr>
          <a:xfrm>
            <a:off x="9570720" y="5782750"/>
            <a:ext cx="2401294" cy="914400"/>
          </a:xfrm>
        </p:spPr>
        <p:txBody>
          <a:bodyPr/>
          <a:lstStyle/>
          <a:p>
            <a:r>
              <a:rPr lang="en-US" dirty="0"/>
              <a:t>When it comes to the task of building technical solutions, pioneers are stepping up every day in our network</a:t>
            </a:r>
          </a:p>
        </p:txBody>
      </p:sp>
      <p:pic>
        <p:nvPicPr>
          <p:cNvPr id="19" name="Picture 18">
            <a:extLst>
              <a:ext uri="{FF2B5EF4-FFF2-40B4-BE49-F238E27FC236}">
                <a16:creationId xmlns:a16="http://schemas.microsoft.com/office/drawing/2014/main" id="{0C2CBE46-22D5-4BFB-B2E4-3DE8D495E590}"/>
              </a:ext>
            </a:extLst>
          </p:cNvPr>
          <p:cNvPicPr>
            <a:picLocks noChangeAspect="1"/>
          </p:cNvPicPr>
          <p:nvPr/>
        </p:nvPicPr>
        <p:blipFill>
          <a:blip r:embed="rId3"/>
          <a:stretch>
            <a:fillRect/>
          </a:stretch>
        </p:blipFill>
        <p:spPr>
          <a:xfrm>
            <a:off x="650241" y="2499089"/>
            <a:ext cx="8584256" cy="4200991"/>
          </a:xfrm>
          <a:prstGeom prst="rect">
            <a:avLst/>
          </a:prstGeom>
          <a:ln>
            <a:solidFill>
              <a:schemeClr val="bg2"/>
            </a:solidFill>
          </a:ln>
        </p:spPr>
      </p:pic>
    </p:spTree>
    <p:extLst>
      <p:ext uri="{BB962C8B-B14F-4D97-AF65-F5344CB8AC3E}">
        <p14:creationId xmlns:p14="http://schemas.microsoft.com/office/powerpoint/2010/main" val="3847851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28822-8C48-42C3-BE91-C5D1951777E4}"/>
              </a:ext>
            </a:extLst>
          </p:cNvPr>
          <p:cNvSpPr>
            <a:spLocks noGrp="1"/>
          </p:cNvSpPr>
          <p:nvPr>
            <p:ph type="title"/>
          </p:nvPr>
        </p:nvSpPr>
        <p:spPr>
          <a:xfrm>
            <a:off x="1295400" y="434597"/>
            <a:ext cx="6233160" cy="734244"/>
          </a:xfrm>
        </p:spPr>
        <p:txBody>
          <a:bodyPr/>
          <a:lstStyle/>
          <a:p>
            <a:r>
              <a:rPr lang="en-US" dirty="0"/>
              <a:t>How are we inspiring pioneers?</a:t>
            </a:r>
          </a:p>
        </p:txBody>
      </p:sp>
      <p:sp>
        <p:nvSpPr>
          <p:cNvPr id="4" name="Slide Number Placeholder 3">
            <a:extLst>
              <a:ext uri="{FF2B5EF4-FFF2-40B4-BE49-F238E27FC236}">
                <a16:creationId xmlns:a16="http://schemas.microsoft.com/office/drawing/2014/main" id="{1B8572CC-AFAA-44A8-B3C9-925B5010567B}"/>
              </a:ext>
            </a:extLst>
          </p:cNvPr>
          <p:cNvSpPr>
            <a:spLocks noGrp="1"/>
          </p:cNvSpPr>
          <p:nvPr>
            <p:ph type="sldNum" sz="quarter" idx="12"/>
          </p:nvPr>
        </p:nvSpPr>
        <p:spPr/>
        <p:txBody>
          <a:bodyPr/>
          <a:lstStyle/>
          <a:p>
            <a:fld id="{E31375A4-56A4-47D6-9801-1991572033F7}" type="slidenum">
              <a:rPr lang="en-US" smtClean="0"/>
              <a:t>23</a:t>
            </a:fld>
            <a:endParaRPr lang="en-US" dirty="0"/>
          </a:p>
        </p:txBody>
      </p:sp>
      <p:sp>
        <p:nvSpPr>
          <p:cNvPr id="3" name="Text Placeholder 2">
            <a:extLst>
              <a:ext uri="{FF2B5EF4-FFF2-40B4-BE49-F238E27FC236}">
                <a16:creationId xmlns:a16="http://schemas.microsoft.com/office/drawing/2014/main" id="{CD16D9BA-6529-4139-8EAF-E00A704B98EE}"/>
              </a:ext>
            </a:extLst>
          </p:cNvPr>
          <p:cNvSpPr>
            <a:spLocks noGrp="1"/>
          </p:cNvSpPr>
          <p:nvPr>
            <p:ph type="body" sz="quarter" idx="13"/>
          </p:nvPr>
        </p:nvSpPr>
        <p:spPr>
          <a:xfrm>
            <a:off x="1295400" y="1230613"/>
            <a:ext cx="5390128" cy="342968"/>
          </a:xfrm>
        </p:spPr>
        <p:txBody>
          <a:bodyPr/>
          <a:lstStyle/>
          <a:p>
            <a:pPr>
              <a:lnSpc>
                <a:spcPct val="100000"/>
              </a:lnSpc>
            </a:pPr>
            <a:r>
              <a:rPr lang="en-US" dirty="0"/>
              <a:t>Are these tomorrow’s icons?</a:t>
            </a:r>
          </a:p>
        </p:txBody>
      </p:sp>
      <p:sp>
        <p:nvSpPr>
          <p:cNvPr id="5" name="Text Placeholder 4">
            <a:extLst>
              <a:ext uri="{FF2B5EF4-FFF2-40B4-BE49-F238E27FC236}">
                <a16:creationId xmlns:a16="http://schemas.microsoft.com/office/drawing/2014/main" id="{F077A3F5-E36C-47E9-912A-24183D069178}"/>
              </a:ext>
            </a:extLst>
          </p:cNvPr>
          <p:cNvSpPr>
            <a:spLocks noGrp="1"/>
          </p:cNvSpPr>
          <p:nvPr>
            <p:ph type="body" sz="quarter" idx="14"/>
          </p:nvPr>
        </p:nvSpPr>
        <p:spPr/>
        <p:txBody>
          <a:bodyPr/>
          <a:lstStyle/>
          <a:p>
            <a:endParaRPr lang="en-US"/>
          </a:p>
        </p:txBody>
      </p:sp>
      <p:pic>
        <p:nvPicPr>
          <p:cNvPr id="13" name="Picture 12" descr="A group of people sitting at a table&#10;&#10;Description automatically generated">
            <a:extLst>
              <a:ext uri="{FF2B5EF4-FFF2-40B4-BE49-F238E27FC236}">
                <a16:creationId xmlns:a16="http://schemas.microsoft.com/office/drawing/2014/main" id="{3EABB47D-8F55-4C5B-BE0F-EF91EFF9BB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038" r="5071" b="42879"/>
          <a:stretch/>
        </p:blipFill>
        <p:spPr>
          <a:xfrm>
            <a:off x="1223774" y="3353117"/>
            <a:ext cx="4530874" cy="2429633"/>
          </a:xfrm>
          <a:prstGeom prst="rect">
            <a:avLst/>
          </a:prstGeom>
          <a:ln>
            <a:solidFill>
              <a:schemeClr val="bg2"/>
            </a:solidFill>
          </a:ln>
        </p:spPr>
      </p:pic>
      <p:sp>
        <p:nvSpPr>
          <p:cNvPr id="14" name="Rectangle 13">
            <a:extLst>
              <a:ext uri="{FF2B5EF4-FFF2-40B4-BE49-F238E27FC236}">
                <a16:creationId xmlns:a16="http://schemas.microsoft.com/office/drawing/2014/main" id="{855AF74B-1503-48E4-B435-E7F14A958396}"/>
              </a:ext>
            </a:extLst>
          </p:cNvPr>
          <p:cNvSpPr/>
          <p:nvPr/>
        </p:nvSpPr>
        <p:spPr>
          <a:xfrm>
            <a:off x="1400283" y="1994475"/>
            <a:ext cx="4177856" cy="1137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mj-lt"/>
              </a:rPr>
              <a:t>CEO Strategic Developers Boot Camp</a:t>
            </a:r>
            <a:br>
              <a:rPr lang="en-US" sz="2400" dirty="0">
                <a:solidFill>
                  <a:schemeClr val="bg1"/>
                </a:solidFill>
                <a:latin typeface="+mj-lt"/>
              </a:rPr>
            </a:br>
            <a:r>
              <a:rPr lang="en-US" dirty="0">
                <a:solidFill>
                  <a:schemeClr val="bg1"/>
                </a:solidFill>
                <a:latin typeface="+mj-lt"/>
              </a:rPr>
              <a:t>November 2018</a:t>
            </a:r>
            <a:endParaRPr lang="en-US" sz="2400" dirty="0">
              <a:solidFill>
                <a:schemeClr val="bg1"/>
              </a:solidFill>
              <a:latin typeface="+mj-lt"/>
            </a:endParaRPr>
          </a:p>
        </p:txBody>
      </p:sp>
      <p:pic>
        <p:nvPicPr>
          <p:cNvPr id="18" name="Picture 17" descr="A group of people posing for a photo&#10;&#10;Description automatically generated">
            <a:extLst>
              <a:ext uri="{FF2B5EF4-FFF2-40B4-BE49-F238E27FC236}">
                <a16:creationId xmlns:a16="http://schemas.microsoft.com/office/drawing/2014/main" id="{64D3B607-8326-4980-9DCC-2196920E446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t="1878" b="43622"/>
          <a:stretch/>
        </p:blipFill>
        <p:spPr>
          <a:xfrm>
            <a:off x="5953760" y="4900889"/>
            <a:ext cx="5999960" cy="1839351"/>
          </a:xfrm>
          <a:prstGeom prst="rect">
            <a:avLst/>
          </a:prstGeom>
        </p:spPr>
      </p:pic>
      <p:pic>
        <p:nvPicPr>
          <p:cNvPr id="20" name="Picture 19" descr="A group of people posing for a photo&#10;&#10;Description automatically generated">
            <a:extLst>
              <a:ext uri="{FF2B5EF4-FFF2-40B4-BE49-F238E27FC236}">
                <a16:creationId xmlns:a16="http://schemas.microsoft.com/office/drawing/2014/main" id="{8D93821B-438B-48D6-A6DA-3F809509FE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71" b="45723"/>
          <a:stretch/>
        </p:blipFill>
        <p:spPr>
          <a:xfrm>
            <a:off x="5953760" y="3131725"/>
            <a:ext cx="5999960" cy="1596541"/>
          </a:xfrm>
          <a:prstGeom prst="rect">
            <a:avLst/>
          </a:prstGeom>
        </p:spPr>
      </p:pic>
      <p:pic>
        <p:nvPicPr>
          <p:cNvPr id="22" name="Picture 21" descr="A group of people posing for a photo&#10;&#10;Description automatically generated">
            <a:extLst>
              <a:ext uri="{FF2B5EF4-FFF2-40B4-BE49-F238E27FC236}">
                <a16:creationId xmlns:a16="http://schemas.microsoft.com/office/drawing/2014/main" id="{E47352B5-276B-4174-BAA6-AA11795197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6901"/>
          <a:stretch/>
        </p:blipFill>
        <p:spPr>
          <a:xfrm>
            <a:off x="7083752" y="1230613"/>
            <a:ext cx="4869968" cy="1728488"/>
          </a:xfrm>
          <a:prstGeom prst="rect">
            <a:avLst/>
          </a:prstGeom>
        </p:spPr>
      </p:pic>
    </p:spTree>
    <p:extLst>
      <p:ext uri="{BB962C8B-B14F-4D97-AF65-F5344CB8AC3E}">
        <p14:creationId xmlns:p14="http://schemas.microsoft.com/office/powerpoint/2010/main" val="3507232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7BDD97EF-ED14-4336-8B6C-18B28CE530FA}"/>
              </a:ext>
            </a:extLst>
          </p:cNvPr>
          <p:cNvSpPr>
            <a:spLocks noGrp="1"/>
          </p:cNvSpPr>
          <p:nvPr>
            <p:ph type="title"/>
          </p:nvPr>
        </p:nvSpPr>
        <p:spPr>
          <a:xfrm>
            <a:off x="609601" y="379641"/>
            <a:ext cx="3657600" cy="1828800"/>
          </a:xfrm>
        </p:spPr>
        <p:txBody>
          <a:bodyPr/>
          <a:lstStyle/>
          <a:p>
            <a:r>
              <a:rPr lang="en-US" dirty="0"/>
              <a:t>Collaborating on a Builder’s Agenda</a:t>
            </a:r>
          </a:p>
        </p:txBody>
      </p:sp>
      <p:sp>
        <p:nvSpPr>
          <p:cNvPr id="8" name="Content Placeholder 7">
            <a:extLst>
              <a:ext uri="{FF2B5EF4-FFF2-40B4-BE49-F238E27FC236}">
                <a16:creationId xmlns:a16="http://schemas.microsoft.com/office/drawing/2014/main" id="{5309F6B4-B8D1-4BEA-BAAF-845BC421461F}"/>
              </a:ext>
            </a:extLst>
          </p:cNvPr>
          <p:cNvSpPr>
            <a:spLocks noGrp="1"/>
          </p:cNvSpPr>
          <p:nvPr>
            <p:ph idx="1"/>
          </p:nvPr>
        </p:nvSpPr>
        <p:spPr/>
        <p:txBody>
          <a:bodyPr>
            <a:normAutofit/>
          </a:bodyPr>
          <a:lstStyle/>
          <a:p>
            <a:r>
              <a:rPr lang="en-US" sz="2400" b="1" dirty="0">
                <a:solidFill>
                  <a:schemeClr val="accent1"/>
                </a:solidFill>
              </a:rPr>
              <a:t>CEO Strategic Developers Boot Camp </a:t>
            </a:r>
            <a:r>
              <a:rPr lang="en-US" sz="2400" dirty="0"/>
              <a:t>to outline the direction that our CUSO and CEOs wanted to prioritize</a:t>
            </a:r>
            <a:br>
              <a:rPr lang="en-US" sz="2400" dirty="0"/>
            </a:br>
            <a:endParaRPr lang="en-US" sz="2400" dirty="0"/>
          </a:p>
          <a:p>
            <a:r>
              <a:rPr lang="en-US" sz="2400" b="1" dirty="0">
                <a:solidFill>
                  <a:schemeClr val="accent1"/>
                </a:solidFill>
              </a:rPr>
              <a:t>Webinars</a:t>
            </a:r>
            <a:r>
              <a:rPr lang="en-US" sz="2400" b="1" dirty="0"/>
              <a:t> </a:t>
            </a:r>
            <a:r>
              <a:rPr lang="en-US" sz="2400" dirty="0"/>
              <a:t>to let CU teams know what the CEOs were collaborating on and thinking about for the future</a:t>
            </a:r>
            <a:br>
              <a:rPr lang="en-US" sz="2400" dirty="0"/>
            </a:br>
            <a:endParaRPr lang="en-US" sz="2400" dirty="0"/>
          </a:p>
          <a:p>
            <a:r>
              <a:rPr lang="en-US" sz="2400" b="1" dirty="0">
                <a:solidFill>
                  <a:schemeClr val="accent1"/>
                </a:solidFill>
              </a:rPr>
              <a:t>Task Force </a:t>
            </a:r>
            <a:r>
              <a:rPr lang="en-US" sz="2400" dirty="0"/>
              <a:t>meetings for people who would engage and be the foundation of our beta-tests and rollout</a:t>
            </a:r>
          </a:p>
        </p:txBody>
      </p:sp>
      <p:sp>
        <p:nvSpPr>
          <p:cNvPr id="21" name="Text Placeholder 20">
            <a:extLst>
              <a:ext uri="{FF2B5EF4-FFF2-40B4-BE49-F238E27FC236}">
                <a16:creationId xmlns:a16="http://schemas.microsoft.com/office/drawing/2014/main" id="{829585EE-273E-4564-B7CE-33A1095BFCE2}"/>
              </a:ext>
            </a:extLst>
          </p:cNvPr>
          <p:cNvSpPr>
            <a:spLocks noGrp="1"/>
          </p:cNvSpPr>
          <p:nvPr>
            <p:ph type="body" sz="half" idx="2"/>
          </p:nvPr>
        </p:nvSpPr>
        <p:spPr>
          <a:xfrm>
            <a:off x="609599" y="2345601"/>
            <a:ext cx="3306261" cy="1554480"/>
          </a:xfrm>
        </p:spPr>
        <p:txBody>
          <a:bodyPr/>
          <a:lstStyle/>
          <a:p>
            <a:r>
              <a:rPr lang="en-US" dirty="0"/>
              <a:t>Finding customer-owners who want to take ownership of where we’re going, and why</a:t>
            </a:r>
          </a:p>
        </p:txBody>
      </p:sp>
      <p:sp>
        <p:nvSpPr>
          <p:cNvPr id="3" name="Slide Number Placeholder 2">
            <a:extLst>
              <a:ext uri="{FF2B5EF4-FFF2-40B4-BE49-F238E27FC236}">
                <a16:creationId xmlns:a16="http://schemas.microsoft.com/office/drawing/2014/main" id="{98F5C807-7D24-441A-9E1A-BBA7E6F7924C}"/>
              </a:ext>
            </a:extLst>
          </p:cNvPr>
          <p:cNvSpPr>
            <a:spLocks noGrp="1"/>
          </p:cNvSpPr>
          <p:nvPr>
            <p:ph type="sldNum" sz="quarter" idx="12"/>
          </p:nvPr>
        </p:nvSpPr>
        <p:spPr/>
        <p:txBody>
          <a:bodyPr/>
          <a:lstStyle/>
          <a:p>
            <a:fld id="{E31375A4-56A4-47D6-9801-1991572033F7}" type="slidenum">
              <a:rPr lang="en-US" smtClean="0"/>
              <a:pPr/>
              <a:t>24</a:t>
            </a:fld>
            <a:endParaRPr lang="en-US" dirty="0"/>
          </a:p>
        </p:txBody>
      </p:sp>
      <p:sp>
        <p:nvSpPr>
          <p:cNvPr id="22" name="Text Placeholder 21">
            <a:extLst>
              <a:ext uri="{FF2B5EF4-FFF2-40B4-BE49-F238E27FC236}">
                <a16:creationId xmlns:a16="http://schemas.microsoft.com/office/drawing/2014/main" id="{8DAF220A-9CDE-426B-AD5D-6553E98C1487}"/>
              </a:ext>
            </a:extLst>
          </p:cNvPr>
          <p:cNvSpPr>
            <a:spLocks noGrp="1"/>
          </p:cNvSpPr>
          <p:nvPr>
            <p:ph type="body" sz="quarter" idx="14"/>
          </p:nvPr>
        </p:nvSpPr>
        <p:spPr/>
        <p:txBody>
          <a:bodyPr/>
          <a:lstStyle/>
          <a:p>
            <a:r>
              <a:rPr lang="en-US" dirty="0"/>
              <a:t>Reinforcing our culture of including the customer-owner as the most important ingredient for our cooperative</a:t>
            </a:r>
          </a:p>
        </p:txBody>
      </p:sp>
      <p:pic>
        <p:nvPicPr>
          <p:cNvPr id="2" name="Picture 1">
            <a:extLst>
              <a:ext uri="{FF2B5EF4-FFF2-40B4-BE49-F238E27FC236}">
                <a16:creationId xmlns:a16="http://schemas.microsoft.com/office/drawing/2014/main" id="{F2113742-B07D-43E3-87D9-62CE12913283}"/>
              </a:ext>
            </a:extLst>
          </p:cNvPr>
          <p:cNvPicPr>
            <a:picLocks noChangeAspect="1"/>
          </p:cNvPicPr>
          <p:nvPr/>
        </p:nvPicPr>
        <p:blipFill>
          <a:blip r:embed="rId3"/>
          <a:stretch>
            <a:fillRect/>
          </a:stretch>
        </p:blipFill>
        <p:spPr>
          <a:xfrm>
            <a:off x="362907" y="5476698"/>
            <a:ext cx="4150988" cy="1001661"/>
          </a:xfrm>
          <a:prstGeom prst="rect">
            <a:avLst/>
          </a:prstGeom>
        </p:spPr>
      </p:pic>
      <p:sp>
        <p:nvSpPr>
          <p:cNvPr id="4" name="Arrow: Down 3">
            <a:extLst>
              <a:ext uri="{FF2B5EF4-FFF2-40B4-BE49-F238E27FC236}">
                <a16:creationId xmlns:a16="http://schemas.microsoft.com/office/drawing/2014/main" id="{D2CE46D9-C02A-4BCE-91AB-4AED62027EFE}"/>
              </a:ext>
            </a:extLst>
          </p:cNvPr>
          <p:cNvSpPr/>
          <p:nvPr/>
        </p:nvSpPr>
        <p:spPr>
          <a:xfrm>
            <a:off x="8378456" y="1935126"/>
            <a:ext cx="372139" cy="410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BD9DEC85-5033-443F-B04F-552A0D153E59}"/>
              </a:ext>
            </a:extLst>
          </p:cNvPr>
          <p:cNvSpPr/>
          <p:nvPr/>
        </p:nvSpPr>
        <p:spPr>
          <a:xfrm>
            <a:off x="8378456" y="3489606"/>
            <a:ext cx="372139" cy="410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3350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087C4-DA10-4F49-A3A2-3035E2BB62FC}"/>
              </a:ext>
            </a:extLst>
          </p:cNvPr>
          <p:cNvSpPr>
            <a:spLocks noGrp="1"/>
          </p:cNvSpPr>
          <p:nvPr>
            <p:ph type="title"/>
          </p:nvPr>
        </p:nvSpPr>
        <p:spPr>
          <a:xfrm>
            <a:off x="1295399" y="434597"/>
            <a:ext cx="4944035" cy="734244"/>
          </a:xfrm>
        </p:spPr>
        <p:txBody>
          <a:bodyPr/>
          <a:lstStyle/>
          <a:p>
            <a:r>
              <a:rPr lang="en-US" dirty="0"/>
              <a:t>Keep an eye on the work of our network’s pioneers</a:t>
            </a:r>
          </a:p>
        </p:txBody>
      </p:sp>
      <p:sp>
        <p:nvSpPr>
          <p:cNvPr id="3" name="Slide Number Placeholder 2">
            <a:extLst>
              <a:ext uri="{FF2B5EF4-FFF2-40B4-BE49-F238E27FC236}">
                <a16:creationId xmlns:a16="http://schemas.microsoft.com/office/drawing/2014/main" id="{8F7BAC95-6EBF-47AB-9339-ED7909ACD3C3}"/>
              </a:ext>
            </a:extLst>
          </p:cNvPr>
          <p:cNvSpPr>
            <a:spLocks noGrp="1"/>
          </p:cNvSpPr>
          <p:nvPr>
            <p:ph type="sldNum" sz="quarter" idx="12"/>
          </p:nvPr>
        </p:nvSpPr>
        <p:spPr/>
        <p:txBody>
          <a:bodyPr/>
          <a:lstStyle/>
          <a:p>
            <a:fld id="{E31375A4-56A4-47D6-9801-1991572033F7}" type="slidenum">
              <a:rPr lang="en-US" smtClean="0"/>
              <a:pPr/>
              <a:t>25</a:t>
            </a:fld>
            <a:endParaRPr lang="en-US" dirty="0"/>
          </a:p>
        </p:txBody>
      </p:sp>
      <p:sp>
        <p:nvSpPr>
          <p:cNvPr id="4" name="Text Placeholder 3">
            <a:extLst>
              <a:ext uri="{FF2B5EF4-FFF2-40B4-BE49-F238E27FC236}">
                <a16:creationId xmlns:a16="http://schemas.microsoft.com/office/drawing/2014/main" id="{6A22D977-38DF-4B84-B4C2-0866303E97AC}"/>
              </a:ext>
            </a:extLst>
          </p:cNvPr>
          <p:cNvSpPr>
            <a:spLocks noGrp="1"/>
          </p:cNvSpPr>
          <p:nvPr>
            <p:ph type="body" sz="quarter" idx="13"/>
          </p:nvPr>
        </p:nvSpPr>
        <p:spPr>
          <a:xfrm>
            <a:off x="1295400" y="1230613"/>
            <a:ext cx="4657166" cy="342968"/>
          </a:xfrm>
        </p:spPr>
        <p:txBody>
          <a:bodyPr/>
          <a:lstStyle/>
          <a:p>
            <a:pPr>
              <a:lnSpc>
                <a:spcPct val="100000"/>
              </a:lnSpc>
            </a:pPr>
            <a:r>
              <a:rPr lang="en-US" dirty="0"/>
              <a:t>It’s easier than you think to be inspired</a:t>
            </a:r>
          </a:p>
        </p:txBody>
      </p:sp>
      <p:pic>
        <p:nvPicPr>
          <p:cNvPr id="8" name="Picture 7">
            <a:extLst>
              <a:ext uri="{FF2B5EF4-FFF2-40B4-BE49-F238E27FC236}">
                <a16:creationId xmlns:a16="http://schemas.microsoft.com/office/drawing/2014/main" id="{94713B66-52FE-4B2D-AEEF-C0FEE05B2CDF}"/>
              </a:ext>
            </a:extLst>
          </p:cNvPr>
          <p:cNvPicPr>
            <a:picLocks noChangeAspect="1"/>
          </p:cNvPicPr>
          <p:nvPr/>
        </p:nvPicPr>
        <p:blipFill rotWithShape="1">
          <a:blip r:embed="rId3"/>
          <a:srcRect r="15336"/>
          <a:stretch/>
        </p:blipFill>
        <p:spPr>
          <a:xfrm>
            <a:off x="7241724" y="682430"/>
            <a:ext cx="4944035" cy="6014720"/>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C337B388-2A35-40F8-8889-3BB17AE10816}"/>
              </a:ext>
            </a:extLst>
          </p:cNvPr>
          <p:cNvPicPr>
            <a:picLocks noChangeAspect="1"/>
          </p:cNvPicPr>
          <p:nvPr/>
        </p:nvPicPr>
        <p:blipFill>
          <a:blip r:embed="rId4"/>
          <a:stretch>
            <a:fillRect/>
          </a:stretch>
        </p:blipFill>
        <p:spPr>
          <a:xfrm>
            <a:off x="770369" y="4625872"/>
            <a:ext cx="4027829" cy="2003029"/>
          </a:xfrm>
          <a:prstGeom prst="rect">
            <a:avLst/>
          </a:prstGeom>
          <a:ln>
            <a:noFill/>
          </a:ln>
          <a:effectLst/>
        </p:spPr>
      </p:pic>
      <p:pic>
        <p:nvPicPr>
          <p:cNvPr id="13" name="Picture 12">
            <a:extLst>
              <a:ext uri="{FF2B5EF4-FFF2-40B4-BE49-F238E27FC236}">
                <a16:creationId xmlns:a16="http://schemas.microsoft.com/office/drawing/2014/main" id="{78AFB135-CD1E-4CC0-AB09-5E0AD7449CBF}"/>
              </a:ext>
            </a:extLst>
          </p:cNvPr>
          <p:cNvPicPr>
            <a:picLocks noChangeAspect="1"/>
          </p:cNvPicPr>
          <p:nvPr/>
        </p:nvPicPr>
        <p:blipFill>
          <a:blip r:embed="rId5"/>
          <a:stretch>
            <a:fillRect/>
          </a:stretch>
        </p:blipFill>
        <p:spPr>
          <a:xfrm>
            <a:off x="2930712" y="1955898"/>
            <a:ext cx="4027829" cy="2409585"/>
          </a:xfrm>
          <a:prstGeom prst="rect">
            <a:avLst/>
          </a:prstGeom>
          <a:ln>
            <a:noFill/>
          </a:ln>
          <a:effectLst/>
        </p:spPr>
      </p:pic>
      <p:sp>
        <p:nvSpPr>
          <p:cNvPr id="15" name="Rectangle 14">
            <a:extLst>
              <a:ext uri="{FF2B5EF4-FFF2-40B4-BE49-F238E27FC236}">
                <a16:creationId xmlns:a16="http://schemas.microsoft.com/office/drawing/2014/main" id="{6AD1D25A-A655-4FFE-9BCC-31BEAC427BC2}"/>
              </a:ext>
            </a:extLst>
          </p:cNvPr>
          <p:cNvSpPr/>
          <p:nvPr/>
        </p:nvSpPr>
        <p:spPr>
          <a:xfrm>
            <a:off x="1295399" y="2945218"/>
            <a:ext cx="3340396" cy="48378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solidFill>
                  <a:schemeClr val="bg1"/>
                </a:solidFill>
                <a:latin typeface="+mj-lt"/>
              </a:rPr>
              <a:t>ownersview.cuanswers.com</a:t>
            </a:r>
          </a:p>
        </p:txBody>
      </p:sp>
      <p:sp>
        <p:nvSpPr>
          <p:cNvPr id="16" name="Rectangle 15">
            <a:extLst>
              <a:ext uri="{FF2B5EF4-FFF2-40B4-BE49-F238E27FC236}">
                <a16:creationId xmlns:a16="http://schemas.microsoft.com/office/drawing/2014/main" id="{46DD000E-F215-4502-9A8A-FE78440F7106}"/>
              </a:ext>
            </a:extLst>
          </p:cNvPr>
          <p:cNvSpPr/>
          <p:nvPr/>
        </p:nvSpPr>
        <p:spPr>
          <a:xfrm>
            <a:off x="3128000" y="5495229"/>
            <a:ext cx="3340396" cy="48378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solidFill>
                  <a:schemeClr val="bg1"/>
                </a:solidFill>
                <a:latin typeface="+mj-lt"/>
              </a:rPr>
              <a:t>ownersvoice.cuanswers.com</a:t>
            </a:r>
          </a:p>
        </p:txBody>
      </p:sp>
      <p:sp>
        <p:nvSpPr>
          <p:cNvPr id="10" name="Rectangle 9">
            <a:extLst>
              <a:ext uri="{FF2B5EF4-FFF2-40B4-BE49-F238E27FC236}">
                <a16:creationId xmlns:a16="http://schemas.microsoft.com/office/drawing/2014/main" id="{AA3E275B-4194-42D1-90E8-B83F1EE49CE1}"/>
              </a:ext>
            </a:extLst>
          </p:cNvPr>
          <p:cNvSpPr/>
          <p:nvPr/>
        </p:nvSpPr>
        <p:spPr>
          <a:xfrm>
            <a:off x="6087356" y="4691775"/>
            <a:ext cx="4269624" cy="48378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solidFill>
                  <a:schemeClr val="bg1"/>
                </a:solidFill>
                <a:latin typeface="+mj-lt"/>
              </a:rPr>
              <a:t>cuanswers.com/resources/kitchen</a:t>
            </a:r>
          </a:p>
        </p:txBody>
      </p:sp>
    </p:spTree>
    <p:extLst>
      <p:ext uri="{BB962C8B-B14F-4D97-AF65-F5344CB8AC3E}">
        <p14:creationId xmlns:p14="http://schemas.microsoft.com/office/powerpoint/2010/main" val="1678712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F903C0-42F4-4438-BBF7-B6709B1AF1DB}"/>
              </a:ext>
            </a:extLst>
          </p:cNvPr>
          <p:cNvSpPr>
            <a:spLocks noGrp="1"/>
          </p:cNvSpPr>
          <p:nvPr>
            <p:ph type="title"/>
          </p:nvPr>
        </p:nvSpPr>
        <p:spPr>
          <a:xfrm>
            <a:off x="453282" y="1907162"/>
            <a:ext cx="4953000" cy="1828800"/>
          </a:xfrm>
        </p:spPr>
        <p:txBody>
          <a:bodyPr/>
          <a:lstStyle/>
          <a:p>
            <a:r>
              <a:rPr lang="en-US" dirty="0"/>
              <a:t>Unique, not Original</a:t>
            </a:r>
          </a:p>
        </p:txBody>
      </p:sp>
      <p:sp>
        <p:nvSpPr>
          <p:cNvPr id="17" name="Text Placeholder 16">
            <a:extLst>
              <a:ext uri="{FF2B5EF4-FFF2-40B4-BE49-F238E27FC236}">
                <a16:creationId xmlns:a16="http://schemas.microsoft.com/office/drawing/2014/main" id="{BDA5DBEF-645B-4DB1-907D-EFC133EDEFDF}"/>
              </a:ext>
            </a:extLst>
          </p:cNvPr>
          <p:cNvSpPr>
            <a:spLocks noGrp="1"/>
          </p:cNvSpPr>
          <p:nvPr>
            <p:ph type="body" sz="half" idx="2"/>
          </p:nvPr>
        </p:nvSpPr>
        <p:spPr>
          <a:xfrm>
            <a:off x="453281" y="3873122"/>
            <a:ext cx="4953000" cy="1554480"/>
          </a:xfrm>
        </p:spPr>
        <p:txBody>
          <a:bodyPr/>
          <a:lstStyle/>
          <a:p>
            <a:r>
              <a:rPr lang="en-US" dirty="0"/>
              <a:t>Tying it all together</a:t>
            </a:r>
          </a:p>
        </p:txBody>
      </p:sp>
      <p:sp>
        <p:nvSpPr>
          <p:cNvPr id="5" name="Slide Number Placeholder 4">
            <a:extLst>
              <a:ext uri="{FF2B5EF4-FFF2-40B4-BE49-F238E27FC236}">
                <a16:creationId xmlns:a16="http://schemas.microsoft.com/office/drawing/2014/main" id="{2E151731-8384-49F3-9ED0-167E511B485A}"/>
              </a:ext>
            </a:extLst>
          </p:cNvPr>
          <p:cNvSpPr>
            <a:spLocks noGrp="1"/>
          </p:cNvSpPr>
          <p:nvPr>
            <p:ph type="sldNum" sz="quarter" idx="4294967295"/>
          </p:nvPr>
        </p:nvSpPr>
        <p:spPr>
          <a:xfrm>
            <a:off x="11506200" y="252413"/>
            <a:ext cx="685800" cy="274637"/>
          </a:xfrm>
        </p:spPr>
        <p:txBody>
          <a:bodyPr/>
          <a:lstStyle/>
          <a:p>
            <a:fld id="{E31375A4-56A4-47D6-9801-1991572033F7}" type="slidenum">
              <a:rPr lang="en-US" smtClean="0">
                <a:solidFill>
                  <a:schemeClr val="accent2"/>
                </a:solidFill>
              </a:rPr>
              <a:t>26</a:t>
            </a:fld>
            <a:endParaRPr lang="en-US" dirty="0">
              <a:solidFill>
                <a:schemeClr val="accent2"/>
              </a:solidFill>
            </a:endParaRPr>
          </a:p>
        </p:txBody>
      </p:sp>
      <p:pic>
        <p:nvPicPr>
          <p:cNvPr id="19" name="Picture 18" descr="A screenshot of a cell phone&#10;&#10;Description automatically generated">
            <a:extLst>
              <a:ext uri="{FF2B5EF4-FFF2-40B4-BE49-F238E27FC236}">
                <a16:creationId xmlns:a16="http://schemas.microsoft.com/office/drawing/2014/main" id="{DA41F469-169A-49BF-AC5E-22E922C17B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265"/>
          <a:stretch/>
        </p:blipFill>
        <p:spPr>
          <a:xfrm>
            <a:off x="4452873" y="458224"/>
            <a:ext cx="2244357" cy="5776565"/>
          </a:xfrm>
          <a:prstGeom prst="rect">
            <a:avLst/>
          </a:prstGeom>
          <a:ln>
            <a:solidFill>
              <a:schemeClr val="tx1">
                <a:lumMod val="25000"/>
                <a:lumOff val="75000"/>
              </a:schemeClr>
            </a:solidFill>
          </a:ln>
        </p:spPr>
      </p:pic>
    </p:spTree>
    <p:extLst>
      <p:ext uri="{BB962C8B-B14F-4D97-AF65-F5344CB8AC3E}">
        <p14:creationId xmlns:p14="http://schemas.microsoft.com/office/powerpoint/2010/main" val="2513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7D2C-C114-4131-986A-0B9D3AAB7337}"/>
              </a:ext>
            </a:extLst>
          </p:cNvPr>
          <p:cNvSpPr>
            <a:spLocks noGrp="1"/>
          </p:cNvSpPr>
          <p:nvPr>
            <p:ph type="ctrTitle"/>
          </p:nvPr>
        </p:nvSpPr>
        <p:spPr/>
        <p:txBody>
          <a:bodyPr/>
          <a:lstStyle/>
          <a:p>
            <a:r>
              <a:rPr lang="en-US" dirty="0"/>
              <a:t>Can we spark a credit union retailing revolution?</a:t>
            </a:r>
          </a:p>
        </p:txBody>
      </p:sp>
      <p:sp>
        <p:nvSpPr>
          <p:cNvPr id="3" name="Subtitle 2">
            <a:extLst>
              <a:ext uri="{FF2B5EF4-FFF2-40B4-BE49-F238E27FC236}">
                <a16:creationId xmlns:a16="http://schemas.microsoft.com/office/drawing/2014/main" id="{CCF08E03-F1A1-4D1C-9D34-7267C2C67CCC}"/>
              </a:ext>
            </a:extLst>
          </p:cNvPr>
          <p:cNvSpPr>
            <a:spLocks noGrp="1"/>
          </p:cNvSpPr>
          <p:nvPr>
            <p:ph type="subTitle" idx="1"/>
          </p:nvPr>
        </p:nvSpPr>
        <p:spPr/>
        <p:txBody>
          <a:bodyPr/>
          <a:lstStyle/>
          <a:p>
            <a:r>
              <a:rPr lang="en-US" dirty="0"/>
              <a:t>IT MIGHT ALL START WITH THE INTERNET</a:t>
            </a:r>
          </a:p>
        </p:txBody>
      </p:sp>
    </p:spTree>
    <p:extLst>
      <p:ext uri="{BB962C8B-B14F-4D97-AF65-F5344CB8AC3E}">
        <p14:creationId xmlns:p14="http://schemas.microsoft.com/office/powerpoint/2010/main" val="38285827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hlinkClick r:id="rId3" action="ppaction://hlinksldjump"/>
            <a:extLst>
              <a:ext uri="{FF2B5EF4-FFF2-40B4-BE49-F238E27FC236}">
                <a16:creationId xmlns:a16="http://schemas.microsoft.com/office/drawing/2014/main" id="{61C7E034-3930-4BE2-9F00-8240969F3D64}"/>
              </a:ext>
            </a:extLst>
          </p:cNvPr>
          <p:cNvSpPr/>
          <p:nvPr/>
        </p:nvSpPr>
        <p:spPr>
          <a:xfrm>
            <a:off x="467591" y="2462645"/>
            <a:ext cx="2286000" cy="1605264"/>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61C7CEA-02C4-4CFD-A7EE-CC09FD6103F2}"/>
              </a:ext>
            </a:extLst>
          </p:cNvPr>
          <p:cNvSpPr>
            <a:spLocks noGrp="1"/>
          </p:cNvSpPr>
          <p:nvPr>
            <p:ph type="title"/>
          </p:nvPr>
        </p:nvSpPr>
        <p:spPr>
          <a:xfrm>
            <a:off x="729573" y="697519"/>
            <a:ext cx="5609867" cy="911962"/>
          </a:xfrm>
        </p:spPr>
        <p:txBody>
          <a:bodyPr/>
          <a:lstStyle/>
          <a:p>
            <a:r>
              <a:rPr lang="en-US" dirty="0"/>
              <a:t>Can we spark a credit union retailing revolution?</a:t>
            </a:r>
          </a:p>
        </p:txBody>
      </p:sp>
      <p:sp>
        <p:nvSpPr>
          <p:cNvPr id="2" name="Slide Number Placeholder 1">
            <a:extLst>
              <a:ext uri="{FF2B5EF4-FFF2-40B4-BE49-F238E27FC236}">
                <a16:creationId xmlns:a16="http://schemas.microsoft.com/office/drawing/2014/main" id="{4496A4DC-F5B2-4E7C-BFD4-C971EE1E9DB7}"/>
              </a:ext>
            </a:extLst>
          </p:cNvPr>
          <p:cNvSpPr>
            <a:spLocks noGrp="1"/>
          </p:cNvSpPr>
          <p:nvPr>
            <p:ph type="sldNum" sz="quarter" idx="12"/>
          </p:nvPr>
        </p:nvSpPr>
        <p:spPr/>
        <p:txBody>
          <a:bodyPr/>
          <a:lstStyle/>
          <a:p>
            <a:fld id="{E31375A4-56A4-47D6-9801-1991572033F7}" type="slidenum">
              <a:rPr lang="en-US" smtClean="0"/>
              <a:t>28</a:t>
            </a:fld>
            <a:endParaRPr lang="en-US" dirty="0"/>
          </a:p>
        </p:txBody>
      </p:sp>
      <p:sp>
        <p:nvSpPr>
          <p:cNvPr id="3" name="TextBox 2">
            <a:extLst>
              <a:ext uri="{FF2B5EF4-FFF2-40B4-BE49-F238E27FC236}">
                <a16:creationId xmlns:a16="http://schemas.microsoft.com/office/drawing/2014/main" id="{E506456C-2111-4EE7-9CAB-B26B8DAFF21D}"/>
              </a:ext>
            </a:extLst>
          </p:cNvPr>
          <p:cNvSpPr txBox="1"/>
          <p:nvPr/>
        </p:nvSpPr>
        <p:spPr>
          <a:xfrm>
            <a:off x="955732" y="4027317"/>
            <a:ext cx="1309718" cy="369332"/>
          </a:xfrm>
          <a:prstGeom prst="rect">
            <a:avLst/>
          </a:prstGeom>
          <a:noFill/>
        </p:spPr>
        <p:txBody>
          <a:bodyPr wrap="none" rtlCol="0">
            <a:spAutoFit/>
          </a:bodyPr>
          <a:lstStyle/>
          <a:p>
            <a:r>
              <a:rPr lang="en-US" dirty="0"/>
              <a:t>Advertising</a:t>
            </a:r>
          </a:p>
        </p:txBody>
      </p:sp>
      <p:sp>
        <p:nvSpPr>
          <p:cNvPr id="10" name="TextBox 9">
            <a:extLst>
              <a:ext uri="{FF2B5EF4-FFF2-40B4-BE49-F238E27FC236}">
                <a16:creationId xmlns:a16="http://schemas.microsoft.com/office/drawing/2014/main" id="{09A1D03A-C879-4AB2-90A0-E59A9C9DF78F}"/>
              </a:ext>
            </a:extLst>
          </p:cNvPr>
          <p:cNvSpPr txBox="1"/>
          <p:nvPr/>
        </p:nvSpPr>
        <p:spPr>
          <a:xfrm>
            <a:off x="2194260" y="6353472"/>
            <a:ext cx="1442446" cy="369332"/>
          </a:xfrm>
          <a:prstGeom prst="rect">
            <a:avLst/>
          </a:prstGeom>
          <a:noFill/>
        </p:spPr>
        <p:txBody>
          <a:bodyPr wrap="none" rtlCol="0">
            <a:spAutoFit/>
          </a:bodyPr>
          <a:lstStyle/>
          <a:p>
            <a:r>
              <a:rPr lang="en-US" dirty="0"/>
              <a:t>Convenience</a:t>
            </a:r>
          </a:p>
        </p:txBody>
      </p:sp>
      <p:sp>
        <p:nvSpPr>
          <p:cNvPr id="11" name="TextBox 10">
            <a:extLst>
              <a:ext uri="{FF2B5EF4-FFF2-40B4-BE49-F238E27FC236}">
                <a16:creationId xmlns:a16="http://schemas.microsoft.com/office/drawing/2014/main" id="{14301A3C-4B28-41FA-B2F6-A8F8BFDA4AA4}"/>
              </a:ext>
            </a:extLst>
          </p:cNvPr>
          <p:cNvSpPr txBox="1"/>
          <p:nvPr/>
        </p:nvSpPr>
        <p:spPr>
          <a:xfrm>
            <a:off x="4476430" y="6353472"/>
            <a:ext cx="1863011" cy="369332"/>
          </a:xfrm>
          <a:prstGeom prst="rect">
            <a:avLst/>
          </a:prstGeom>
          <a:noFill/>
        </p:spPr>
        <p:txBody>
          <a:bodyPr wrap="none" rtlCol="0">
            <a:spAutoFit/>
          </a:bodyPr>
          <a:lstStyle/>
          <a:p>
            <a:r>
              <a:rPr lang="en-US" dirty="0"/>
              <a:t>The Online Store</a:t>
            </a:r>
          </a:p>
        </p:txBody>
      </p:sp>
      <p:sp>
        <p:nvSpPr>
          <p:cNvPr id="12" name="TextBox 11">
            <a:extLst>
              <a:ext uri="{FF2B5EF4-FFF2-40B4-BE49-F238E27FC236}">
                <a16:creationId xmlns:a16="http://schemas.microsoft.com/office/drawing/2014/main" id="{14A39599-6FEE-4AC5-9FDE-7AA9DC6A6C58}"/>
              </a:ext>
            </a:extLst>
          </p:cNvPr>
          <p:cNvSpPr txBox="1"/>
          <p:nvPr/>
        </p:nvSpPr>
        <p:spPr>
          <a:xfrm>
            <a:off x="5667648" y="4027317"/>
            <a:ext cx="1766574" cy="369332"/>
          </a:xfrm>
          <a:prstGeom prst="rect">
            <a:avLst/>
          </a:prstGeom>
          <a:noFill/>
        </p:spPr>
        <p:txBody>
          <a:bodyPr wrap="none" rtlCol="0">
            <a:spAutoFit/>
          </a:bodyPr>
          <a:lstStyle/>
          <a:p>
            <a:r>
              <a:rPr lang="en-US" dirty="0"/>
              <a:t>Product Display</a:t>
            </a:r>
          </a:p>
        </p:txBody>
      </p:sp>
      <p:sp>
        <p:nvSpPr>
          <p:cNvPr id="4" name="TextBox 3">
            <a:extLst>
              <a:ext uri="{FF2B5EF4-FFF2-40B4-BE49-F238E27FC236}">
                <a16:creationId xmlns:a16="http://schemas.microsoft.com/office/drawing/2014/main" id="{5804094F-8C4F-4D01-8854-D6A86819644F}"/>
              </a:ext>
            </a:extLst>
          </p:cNvPr>
          <p:cNvSpPr txBox="1"/>
          <p:nvPr/>
        </p:nvSpPr>
        <p:spPr>
          <a:xfrm>
            <a:off x="3673973" y="2600325"/>
            <a:ext cx="1269502" cy="646331"/>
          </a:xfrm>
          <a:prstGeom prst="rect">
            <a:avLst/>
          </a:prstGeom>
          <a:solidFill>
            <a:srgbClr val="FFFF00"/>
          </a:solidFill>
        </p:spPr>
        <p:txBody>
          <a:bodyPr wrap="square" rtlCol="0">
            <a:spAutoFit/>
          </a:bodyPr>
          <a:lstStyle/>
          <a:p>
            <a:r>
              <a:rPr lang="en-US" dirty="0">
                <a:solidFill>
                  <a:srgbClr val="FF0000"/>
                </a:solidFill>
              </a:rPr>
              <a:t>Thumbnails of videos</a:t>
            </a:r>
          </a:p>
        </p:txBody>
      </p:sp>
      <p:pic>
        <p:nvPicPr>
          <p:cNvPr id="13" name="Picture 12">
            <a:extLst>
              <a:ext uri="{FF2B5EF4-FFF2-40B4-BE49-F238E27FC236}">
                <a16:creationId xmlns:a16="http://schemas.microsoft.com/office/drawing/2014/main" id="{8F49FF3E-A178-421B-B594-A0FC29F59405}"/>
              </a:ext>
            </a:extLst>
          </p:cNvPr>
          <p:cNvPicPr>
            <a:picLocks noChangeAspect="1"/>
          </p:cNvPicPr>
          <p:nvPr/>
        </p:nvPicPr>
        <p:blipFill>
          <a:blip r:embed="rId5"/>
          <a:stretch>
            <a:fillRect/>
          </a:stretch>
        </p:blipFill>
        <p:spPr>
          <a:xfrm>
            <a:off x="6735583" y="1045938"/>
            <a:ext cx="5107276" cy="1272633"/>
          </a:xfrm>
          <a:prstGeom prst="rect">
            <a:avLst/>
          </a:prstGeom>
          <a:ln w="76200">
            <a:solidFill>
              <a:schemeClr val="tx1"/>
            </a:solidFill>
          </a:ln>
        </p:spPr>
      </p:pic>
      <p:sp>
        <p:nvSpPr>
          <p:cNvPr id="18" name="Rectangle 17">
            <a:extLst>
              <a:ext uri="{FF2B5EF4-FFF2-40B4-BE49-F238E27FC236}">
                <a16:creationId xmlns:a16="http://schemas.microsoft.com/office/drawing/2014/main" id="{5E215640-F144-4EA1-A97F-683C73330D35}"/>
              </a:ext>
            </a:extLst>
          </p:cNvPr>
          <p:cNvSpPr/>
          <p:nvPr/>
        </p:nvSpPr>
        <p:spPr>
          <a:xfrm>
            <a:off x="8312727" y="2582141"/>
            <a:ext cx="2949378" cy="4066707"/>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000" dirty="0">
                <a:solidFill>
                  <a:schemeClr val="bg1"/>
                </a:solidFill>
              </a:rPr>
              <a:t>Amazon is a sexy store, and can be held up as an example of the ultimate endpoint</a:t>
            </a:r>
          </a:p>
          <a:p>
            <a:pPr algn="ctr"/>
            <a:endParaRPr lang="en-US" sz="2000" dirty="0">
              <a:solidFill>
                <a:schemeClr val="bg1"/>
              </a:solidFill>
            </a:endParaRPr>
          </a:p>
          <a:p>
            <a:pPr algn="ctr"/>
            <a:r>
              <a:rPr lang="en-US" sz="2000" dirty="0">
                <a:solidFill>
                  <a:schemeClr val="bg1"/>
                </a:solidFill>
              </a:rPr>
              <a:t>But we need to start with who we are, how we wish to change, and how that would yield a better model and a new outcome</a:t>
            </a:r>
          </a:p>
        </p:txBody>
      </p:sp>
      <p:sp>
        <p:nvSpPr>
          <p:cNvPr id="20" name="Rectangle 19">
            <a:hlinkClick r:id="rId6" action="ppaction://hlinksldjump"/>
            <a:extLst>
              <a:ext uri="{FF2B5EF4-FFF2-40B4-BE49-F238E27FC236}">
                <a16:creationId xmlns:a16="http://schemas.microsoft.com/office/drawing/2014/main" id="{2525549A-994F-4586-B789-362FC5D1CB7E}"/>
              </a:ext>
            </a:extLst>
          </p:cNvPr>
          <p:cNvSpPr/>
          <p:nvPr/>
        </p:nvSpPr>
        <p:spPr>
          <a:xfrm>
            <a:off x="2915483" y="2462645"/>
            <a:ext cx="2286000" cy="1605264"/>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8" action="ppaction://hlinksldjump"/>
            <a:extLst>
              <a:ext uri="{FF2B5EF4-FFF2-40B4-BE49-F238E27FC236}">
                <a16:creationId xmlns:a16="http://schemas.microsoft.com/office/drawing/2014/main" id="{34A33729-51B9-41FC-9A03-AA2B66490C37}"/>
              </a:ext>
            </a:extLst>
          </p:cNvPr>
          <p:cNvSpPr/>
          <p:nvPr/>
        </p:nvSpPr>
        <p:spPr>
          <a:xfrm>
            <a:off x="5407935" y="2462645"/>
            <a:ext cx="2286000" cy="1605264"/>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0" action="ppaction://hlinksldjump"/>
            <a:extLst>
              <a:ext uri="{FF2B5EF4-FFF2-40B4-BE49-F238E27FC236}">
                <a16:creationId xmlns:a16="http://schemas.microsoft.com/office/drawing/2014/main" id="{4B11636E-44AC-4379-9942-BBDE93A6097B}"/>
              </a:ext>
            </a:extLst>
          </p:cNvPr>
          <p:cNvSpPr/>
          <p:nvPr/>
        </p:nvSpPr>
        <p:spPr>
          <a:xfrm>
            <a:off x="1772483" y="4776417"/>
            <a:ext cx="2286000" cy="1605264"/>
          </a:xfrm>
          <a:prstGeom prst="rect">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hlinkClick r:id="rId12" action="ppaction://hlinksldjump"/>
            <a:extLst>
              <a:ext uri="{FF2B5EF4-FFF2-40B4-BE49-F238E27FC236}">
                <a16:creationId xmlns:a16="http://schemas.microsoft.com/office/drawing/2014/main" id="{7529B997-3895-4A5C-A752-C59B6724C1E6}"/>
              </a:ext>
            </a:extLst>
          </p:cNvPr>
          <p:cNvSpPr/>
          <p:nvPr/>
        </p:nvSpPr>
        <p:spPr>
          <a:xfrm>
            <a:off x="4264935" y="4776417"/>
            <a:ext cx="2286000" cy="1605264"/>
          </a:xfrm>
          <a:prstGeom prst="rect">
            <a:avLst/>
          </a:prstGeom>
          <a:blipFill>
            <a:blip r:embed="rId1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0DE150-0061-4002-8B23-C2518831F01A}"/>
              </a:ext>
            </a:extLst>
          </p:cNvPr>
          <p:cNvSpPr txBox="1"/>
          <p:nvPr/>
        </p:nvSpPr>
        <p:spPr>
          <a:xfrm>
            <a:off x="2964273" y="4027317"/>
            <a:ext cx="2188420" cy="646331"/>
          </a:xfrm>
          <a:prstGeom prst="rect">
            <a:avLst/>
          </a:prstGeom>
          <a:noFill/>
        </p:spPr>
        <p:txBody>
          <a:bodyPr wrap="none" rtlCol="0">
            <a:spAutoFit/>
          </a:bodyPr>
          <a:lstStyle/>
          <a:p>
            <a:pPr algn="ctr"/>
            <a:r>
              <a:rPr lang="en-US" dirty="0"/>
              <a:t>Location, Location, </a:t>
            </a:r>
            <a:br>
              <a:rPr lang="en-US" dirty="0"/>
            </a:br>
            <a:r>
              <a:rPr lang="en-US" dirty="0"/>
              <a:t>Location</a:t>
            </a:r>
          </a:p>
        </p:txBody>
      </p:sp>
    </p:spTree>
    <p:extLst>
      <p:ext uri="{BB962C8B-B14F-4D97-AF65-F5344CB8AC3E}">
        <p14:creationId xmlns:p14="http://schemas.microsoft.com/office/powerpoint/2010/main" val="387817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3D59E-6DD8-44EE-8607-0ED24DBE8F33}"/>
              </a:ext>
            </a:extLst>
          </p:cNvPr>
          <p:cNvSpPr>
            <a:spLocks noGrp="1"/>
          </p:cNvSpPr>
          <p:nvPr>
            <p:ph type="title"/>
          </p:nvPr>
        </p:nvSpPr>
        <p:spPr>
          <a:xfrm>
            <a:off x="729574" y="697519"/>
            <a:ext cx="9735226" cy="911962"/>
          </a:xfrm>
        </p:spPr>
        <p:txBody>
          <a:bodyPr/>
          <a:lstStyle/>
          <a:p>
            <a:r>
              <a:rPr lang="en-US" dirty="0"/>
              <a:t>Advertising: Where are you focusing for the future?</a:t>
            </a:r>
          </a:p>
        </p:txBody>
      </p:sp>
      <p:sp>
        <p:nvSpPr>
          <p:cNvPr id="5" name="Text Placeholder 4">
            <a:extLst>
              <a:ext uri="{FF2B5EF4-FFF2-40B4-BE49-F238E27FC236}">
                <a16:creationId xmlns:a16="http://schemas.microsoft.com/office/drawing/2014/main" id="{F876B736-AF07-4CE6-9366-D9746B6232A5}"/>
              </a:ext>
            </a:extLst>
          </p:cNvPr>
          <p:cNvSpPr>
            <a:spLocks noGrp="1"/>
          </p:cNvSpPr>
          <p:nvPr>
            <p:ph type="body" idx="1"/>
          </p:nvPr>
        </p:nvSpPr>
        <p:spPr>
          <a:xfrm>
            <a:off x="731194" y="2212507"/>
            <a:ext cx="5120965" cy="1216493"/>
          </a:xfrm>
        </p:spPr>
        <p:txBody>
          <a:bodyPr>
            <a:noAutofit/>
          </a:bodyPr>
          <a:lstStyle/>
          <a:p>
            <a:pPr algn="ctr"/>
            <a:r>
              <a:rPr lang="en-US" dirty="0"/>
              <a:t>ADVERTISING THE INTENT OF </a:t>
            </a:r>
            <a:br>
              <a:rPr lang="en-US" dirty="0"/>
            </a:br>
            <a:r>
              <a:rPr lang="en-US" dirty="0"/>
              <a:t>OUR SOLUTIONS:</a:t>
            </a:r>
            <a:br>
              <a:rPr lang="en-US" dirty="0"/>
            </a:br>
            <a:r>
              <a:rPr lang="en-US" dirty="0"/>
              <a:t>Selling things and our task-based expertise</a:t>
            </a:r>
          </a:p>
        </p:txBody>
      </p:sp>
      <p:sp>
        <p:nvSpPr>
          <p:cNvPr id="6" name="Content Placeholder 5">
            <a:extLst>
              <a:ext uri="{FF2B5EF4-FFF2-40B4-BE49-F238E27FC236}">
                <a16:creationId xmlns:a16="http://schemas.microsoft.com/office/drawing/2014/main" id="{0F8361E7-E8A1-477E-A6BD-BA73D712BD20}"/>
              </a:ext>
            </a:extLst>
          </p:cNvPr>
          <p:cNvSpPr>
            <a:spLocks noGrp="1"/>
          </p:cNvSpPr>
          <p:nvPr>
            <p:ph sz="half" idx="2"/>
          </p:nvPr>
        </p:nvSpPr>
        <p:spPr>
          <a:xfrm>
            <a:off x="731195" y="3429000"/>
            <a:ext cx="4809744" cy="2555740"/>
          </a:xfrm>
        </p:spPr>
        <p:txBody>
          <a:bodyPr/>
          <a:lstStyle/>
          <a:p>
            <a:r>
              <a:rPr lang="en-US" dirty="0"/>
              <a:t>Digital content about our products</a:t>
            </a:r>
          </a:p>
          <a:p>
            <a:r>
              <a:rPr lang="en-US" dirty="0"/>
              <a:t>Email blasts</a:t>
            </a:r>
          </a:p>
          <a:p>
            <a:r>
              <a:rPr lang="en-US" dirty="0"/>
              <a:t>Education events</a:t>
            </a:r>
          </a:p>
          <a:p>
            <a:r>
              <a:rPr lang="en-US" dirty="0" err="1"/>
              <a:t>POV</a:t>
            </a:r>
            <a:r>
              <a:rPr lang="en-US" dirty="0"/>
              <a:t> contacts</a:t>
            </a:r>
          </a:p>
          <a:p>
            <a:r>
              <a:rPr lang="en-US" dirty="0"/>
              <a:t>Online stores</a:t>
            </a:r>
          </a:p>
          <a:p>
            <a:r>
              <a:rPr lang="en-US" dirty="0"/>
              <a:t>Etc.</a:t>
            </a:r>
          </a:p>
        </p:txBody>
      </p:sp>
      <p:sp>
        <p:nvSpPr>
          <p:cNvPr id="11" name="Text Placeholder 10">
            <a:extLst>
              <a:ext uri="{FF2B5EF4-FFF2-40B4-BE49-F238E27FC236}">
                <a16:creationId xmlns:a16="http://schemas.microsoft.com/office/drawing/2014/main" id="{689BFE0B-2F23-4A8F-B1A7-4DAF0C2877B2}"/>
              </a:ext>
            </a:extLst>
          </p:cNvPr>
          <p:cNvSpPr>
            <a:spLocks noGrp="1"/>
          </p:cNvSpPr>
          <p:nvPr>
            <p:ph type="body" sz="quarter" idx="3"/>
          </p:nvPr>
        </p:nvSpPr>
        <p:spPr>
          <a:xfrm>
            <a:off x="6209382" y="2212507"/>
            <a:ext cx="5444138" cy="1216493"/>
          </a:xfrm>
          <a:solidFill>
            <a:schemeClr val="accent4"/>
          </a:solidFill>
        </p:spPr>
        <p:txBody>
          <a:bodyPr>
            <a:noAutofit/>
          </a:bodyPr>
          <a:lstStyle/>
          <a:p>
            <a:pPr algn="ctr"/>
            <a:r>
              <a:rPr lang="en-US" dirty="0"/>
              <a:t>ADVERTISING THE HOPE OF OUR COLLABORATIVE: </a:t>
            </a:r>
            <a:br>
              <a:rPr lang="en-US" dirty="0"/>
            </a:br>
            <a:r>
              <a:rPr lang="en-US" dirty="0"/>
              <a:t>The voice of our owners and our community</a:t>
            </a:r>
          </a:p>
        </p:txBody>
      </p:sp>
      <p:sp>
        <p:nvSpPr>
          <p:cNvPr id="12" name="Content Placeholder 11">
            <a:extLst>
              <a:ext uri="{FF2B5EF4-FFF2-40B4-BE49-F238E27FC236}">
                <a16:creationId xmlns:a16="http://schemas.microsoft.com/office/drawing/2014/main" id="{7C301A37-3CEB-40CE-A74D-EFD4BD0804AB}"/>
              </a:ext>
            </a:extLst>
          </p:cNvPr>
          <p:cNvSpPr>
            <a:spLocks noGrp="1"/>
          </p:cNvSpPr>
          <p:nvPr>
            <p:ph sz="quarter" idx="4"/>
          </p:nvPr>
        </p:nvSpPr>
        <p:spPr>
          <a:xfrm>
            <a:off x="6209382" y="3429000"/>
            <a:ext cx="5444138" cy="2555740"/>
          </a:xfrm>
        </p:spPr>
        <p:txBody>
          <a:bodyPr/>
          <a:lstStyle/>
          <a:p>
            <a:r>
              <a:rPr lang="en-US" dirty="0"/>
              <a:t>Championing the virtues of the cooperative business design</a:t>
            </a:r>
          </a:p>
          <a:p>
            <a:r>
              <a:rPr lang="en-US" dirty="0"/>
              <a:t>Adding our voice to industry leadership as owners of cooperatives</a:t>
            </a:r>
          </a:p>
          <a:p>
            <a:r>
              <a:rPr lang="en-US" dirty="0"/>
              <a:t>Building win-wins with the owners of credit unions</a:t>
            </a:r>
          </a:p>
          <a:p>
            <a:r>
              <a:rPr lang="en-US" dirty="0"/>
              <a:t>Extending our market to extend our community</a:t>
            </a:r>
          </a:p>
          <a:p>
            <a:endParaRPr lang="en-US" dirty="0"/>
          </a:p>
        </p:txBody>
      </p:sp>
      <p:sp>
        <p:nvSpPr>
          <p:cNvPr id="4" name="Slide Number Placeholder 3">
            <a:extLst>
              <a:ext uri="{FF2B5EF4-FFF2-40B4-BE49-F238E27FC236}">
                <a16:creationId xmlns:a16="http://schemas.microsoft.com/office/drawing/2014/main" id="{41CB770D-66E9-493F-92E9-477856B17CD6}"/>
              </a:ext>
            </a:extLst>
          </p:cNvPr>
          <p:cNvSpPr>
            <a:spLocks noGrp="1"/>
          </p:cNvSpPr>
          <p:nvPr>
            <p:ph type="sldNum" sz="quarter" idx="12"/>
          </p:nvPr>
        </p:nvSpPr>
        <p:spPr/>
        <p:txBody>
          <a:bodyPr/>
          <a:lstStyle/>
          <a:p>
            <a:fld id="{E31375A4-56A4-47D6-9801-1991572033F7}" type="slidenum">
              <a:rPr lang="en-US" smtClean="0"/>
              <a:t>29</a:t>
            </a:fld>
            <a:endParaRPr lang="en-US" dirty="0"/>
          </a:p>
        </p:txBody>
      </p:sp>
      <p:sp>
        <p:nvSpPr>
          <p:cNvPr id="13" name="Text Placeholder 12">
            <a:extLst>
              <a:ext uri="{FF2B5EF4-FFF2-40B4-BE49-F238E27FC236}">
                <a16:creationId xmlns:a16="http://schemas.microsoft.com/office/drawing/2014/main" id="{07303F70-D2C3-4188-B5D7-89B393BFD5B1}"/>
              </a:ext>
            </a:extLst>
          </p:cNvPr>
          <p:cNvSpPr>
            <a:spLocks noGrp="1"/>
          </p:cNvSpPr>
          <p:nvPr>
            <p:ph type="body" sz="quarter" idx="13"/>
          </p:nvPr>
        </p:nvSpPr>
        <p:spPr>
          <a:xfrm>
            <a:off x="729574" y="1676410"/>
            <a:ext cx="11289706" cy="342968"/>
          </a:xfrm>
        </p:spPr>
        <p:txBody>
          <a:bodyPr/>
          <a:lstStyle/>
          <a:p>
            <a:r>
              <a:rPr lang="en-US" dirty="0"/>
              <a:t>Things vs. themes (who would think amazon.com could sell 600 million things?)</a:t>
            </a:r>
          </a:p>
        </p:txBody>
      </p:sp>
    </p:spTree>
    <p:extLst>
      <p:ext uri="{BB962C8B-B14F-4D97-AF65-F5344CB8AC3E}">
        <p14:creationId xmlns:p14="http://schemas.microsoft.com/office/powerpoint/2010/main" val="1873489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New Peers to Greet</a:t>
            </a:r>
          </a:p>
        </p:txBody>
      </p:sp>
      <p:sp>
        <p:nvSpPr>
          <p:cNvPr id="127" name="Text Placeholder 11"/>
          <p:cNvSpPr>
            <a:spLocks noGrp="1"/>
          </p:cNvSpPr>
          <p:nvPr>
            <p:ph type="body" sz="quarter" idx="10"/>
          </p:nvPr>
        </p:nvSpPr>
        <p:spPr>
          <a:xfrm>
            <a:off x="236319" y="1075801"/>
            <a:ext cx="3590127" cy="5671073"/>
          </a:xfrm>
        </p:spPr>
        <p:txBody>
          <a:bodyPr/>
          <a:lstStyle/>
          <a:p>
            <a:pPr>
              <a:spcBef>
                <a:spcPts val="1200"/>
              </a:spcBef>
            </a:pPr>
            <a:r>
              <a:rPr lang="en-US" sz="1800" dirty="0"/>
              <a:t>Hawaii</a:t>
            </a:r>
          </a:p>
          <a:p>
            <a:pPr lvl="1"/>
            <a:r>
              <a:rPr lang="en-US" b="1" dirty="0">
                <a:solidFill>
                  <a:schemeClr val="tx2"/>
                </a:solidFill>
              </a:rPr>
              <a:t>Hawaii Central FCU</a:t>
            </a:r>
            <a:br>
              <a:rPr lang="en-US" dirty="0"/>
            </a:br>
            <a:r>
              <a:rPr lang="en-US" dirty="0"/>
              <a:t>Honolulu, HI</a:t>
            </a:r>
          </a:p>
          <a:p>
            <a:pPr>
              <a:spcBef>
                <a:spcPts val="1200"/>
              </a:spcBef>
            </a:pPr>
            <a:r>
              <a:rPr lang="en-US" sz="1800" dirty="0"/>
              <a:t>Illinois</a:t>
            </a:r>
          </a:p>
          <a:p>
            <a:pPr lvl="1"/>
            <a:r>
              <a:rPr lang="en-US" b="1" dirty="0">
                <a:solidFill>
                  <a:schemeClr val="tx2"/>
                </a:solidFill>
              </a:rPr>
              <a:t>First Financial Servicing LLC</a:t>
            </a:r>
            <a:br>
              <a:rPr lang="en-US" b="1" dirty="0">
                <a:solidFill>
                  <a:schemeClr val="tx2"/>
                </a:solidFill>
              </a:rPr>
            </a:br>
            <a:r>
              <a:rPr lang="en-US" dirty="0">
                <a:solidFill>
                  <a:schemeClr val="tx2"/>
                </a:solidFill>
              </a:rPr>
              <a:t>Skokie, IL</a:t>
            </a:r>
            <a:endParaRPr lang="en-US" b="1" dirty="0">
              <a:solidFill>
                <a:schemeClr val="tx2"/>
              </a:solidFill>
            </a:endParaRPr>
          </a:p>
          <a:p>
            <a:pPr lvl="1"/>
            <a:r>
              <a:rPr lang="en-US" b="1" dirty="0">
                <a:solidFill>
                  <a:schemeClr val="tx2"/>
                </a:solidFill>
              </a:rPr>
              <a:t>Partnership Financial CU</a:t>
            </a:r>
            <a:br>
              <a:rPr lang="en-US" dirty="0"/>
            </a:br>
            <a:r>
              <a:rPr lang="en-US" dirty="0"/>
              <a:t>Morton Grove, IL</a:t>
            </a:r>
          </a:p>
          <a:p>
            <a:pPr>
              <a:spcBef>
                <a:spcPts val="1200"/>
              </a:spcBef>
            </a:pPr>
            <a:r>
              <a:rPr lang="en-US" sz="1800" dirty="0"/>
              <a:t>Indiana</a:t>
            </a:r>
          </a:p>
          <a:p>
            <a:pPr lvl="1"/>
            <a:r>
              <a:rPr lang="en-US" b="1" dirty="0">
                <a:solidFill>
                  <a:schemeClr val="tx2"/>
                </a:solidFill>
              </a:rPr>
              <a:t>Fire Police City County FCU</a:t>
            </a:r>
            <a:r>
              <a:rPr lang="en-US" dirty="0">
                <a:solidFill>
                  <a:schemeClr val="tx2"/>
                </a:solidFill>
              </a:rPr>
              <a:t> </a:t>
            </a:r>
            <a:br>
              <a:rPr lang="en-US" dirty="0"/>
            </a:br>
            <a:r>
              <a:rPr lang="en-US" dirty="0"/>
              <a:t>Fort Wayne, IN</a:t>
            </a:r>
          </a:p>
          <a:p>
            <a:pPr>
              <a:spcBef>
                <a:spcPts val="1200"/>
              </a:spcBef>
            </a:pPr>
            <a:r>
              <a:rPr lang="en-US" sz="1800" dirty="0"/>
              <a:t>Maine</a:t>
            </a:r>
            <a:endParaRPr lang="en-US" dirty="0"/>
          </a:p>
          <a:p>
            <a:pPr lvl="1"/>
            <a:r>
              <a:rPr lang="en-US" b="1" dirty="0" err="1">
                <a:solidFill>
                  <a:schemeClr val="tx2"/>
                </a:solidFill>
              </a:rPr>
              <a:t>TruChoice</a:t>
            </a:r>
            <a:r>
              <a:rPr lang="en-US" b="1" dirty="0">
                <a:solidFill>
                  <a:schemeClr val="tx2"/>
                </a:solidFill>
              </a:rPr>
              <a:t> Federal CU</a:t>
            </a:r>
            <a:r>
              <a:rPr lang="en-US" dirty="0">
                <a:solidFill>
                  <a:schemeClr val="tx2"/>
                </a:solidFill>
              </a:rPr>
              <a:t> </a:t>
            </a:r>
            <a:br>
              <a:rPr lang="en-US" dirty="0"/>
            </a:br>
            <a:r>
              <a:rPr lang="en-US" dirty="0"/>
              <a:t>Portland, ME</a:t>
            </a:r>
          </a:p>
          <a:p>
            <a:r>
              <a:rPr lang="en-US" sz="1800" dirty="0"/>
              <a:t>Minnesota</a:t>
            </a:r>
            <a:endParaRPr lang="en-US" dirty="0"/>
          </a:p>
          <a:p>
            <a:pPr lvl="1"/>
            <a:r>
              <a:rPr lang="en-US" b="1" dirty="0"/>
              <a:t>Village Financial Cooperative</a:t>
            </a:r>
            <a:br>
              <a:rPr lang="en-US" b="1" dirty="0"/>
            </a:br>
            <a:r>
              <a:rPr lang="en-US" dirty="0"/>
              <a:t>Minneapolis, MN</a:t>
            </a:r>
            <a:endParaRPr lang="en-US" b="1" dirty="0"/>
          </a:p>
          <a:p>
            <a:pPr lvl="1"/>
            <a:endParaRPr lang="en-US" dirty="0"/>
          </a:p>
        </p:txBody>
      </p:sp>
      <p:sp>
        <p:nvSpPr>
          <p:cNvPr id="23" name="Content Placeholder 22"/>
          <p:cNvSpPr>
            <a:spLocks noGrp="1"/>
          </p:cNvSpPr>
          <p:nvPr>
            <p:ph type="body" sz="quarter" idx="11"/>
          </p:nvPr>
        </p:nvSpPr>
        <p:spPr>
          <a:xfrm>
            <a:off x="4231849" y="1075801"/>
            <a:ext cx="3590127" cy="5671073"/>
          </a:xfrm>
        </p:spPr>
        <p:txBody>
          <a:bodyPr/>
          <a:lstStyle/>
          <a:p>
            <a:pPr>
              <a:spcBef>
                <a:spcPts val="1200"/>
              </a:spcBef>
            </a:pPr>
            <a:r>
              <a:rPr lang="en-US" sz="1800" dirty="0"/>
              <a:t>Michigan</a:t>
            </a:r>
            <a:endParaRPr lang="en-US" dirty="0"/>
          </a:p>
          <a:p>
            <a:pPr lvl="1"/>
            <a:r>
              <a:rPr lang="en-US" b="1" dirty="0"/>
              <a:t>ABD Federal CU</a:t>
            </a:r>
            <a:r>
              <a:rPr lang="en-US" dirty="0"/>
              <a:t> </a:t>
            </a:r>
            <a:br>
              <a:rPr lang="en-US" dirty="0"/>
            </a:br>
            <a:r>
              <a:rPr lang="en-US" dirty="0"/>
              <a:t>Warren, MI</a:t>
            </a:r>
          </a:p>
          <a:p>
            <a:pPr lvl="1"/>
            <a:r>
              <a:rPr lang="en-US" b="1" dirty="0"/>
              <a:t>Belle River Community CU</a:t>
            </a:r>
            <a:r>
              <a:rPr lang="en-US" dirty="0"/>
              <a:t> </a:t>
            </a:r>
            <a:r>
              <a:rPr lang="en-US" b="1" dirty="0">
                <a:solidFill>
                  <a:schemeClr val="accent2"/>
                </a:solidFill>
              </a:rPr>
              <a:t>*</a:t>
            </a:r>
            <a:br>
              <a:rPr lang="en-US" dirty="0"/>
            </a:br>
            <a:r>
              <a:rPr lang="en-US" dirty="0"/>
              <a:t>Richmond, MI</a:t>
            </a:r>
          </a:p>
          <a:p>
            <a:pPr lvl="1"/>
            <a:r>
              <a:rPr lang="en-US" b="1" dirty="0"/>
              <a:t>Unity CU </a:t>
            </a:r>
            <a:br>
              <a:rPr lang="en-US" dirty="0"/>
            </a:br>
            <a:r>
              <a:rPr lang="en-US" dirty="0"/>
              <a:t>Warren, MI</a:t>
            </a:r>
          </a:p>
          <a:p>
            <a:pPr>
              <a:spcBef>
                <a:spcPts val="1200"/>
              </a:spcBef>
            </a:pPr>
            <a:r>
              <a:rPr lang="en-US" sz="1800" dirty="0"/>
              <a:t>New York</a:t>
            </a:r>
          </a:p>
          <a:p>
            <a:pPr lvl="1"/>
            <a:r>
              <a:rPr lang="en-US" b="1" dirty="0"/>
              <a:t>Empire One FCU</a:t>
            </a:r>
            <a:r>
              <a:rPr lang="en-US" dirty="0"/>
              <a:t> </a:t>
            </a:r>
            <a:r>
              <a:rPr lang="en-US" b="1" dirty="0">
                <a:solidFill>
                  <a:schemeClr val="accent2"/>
                </a:solidFill>
              </a:rPr>
              <a:t>*</a:t>
            </a:r>
            <a:br>
              <a:rPr lang="en-US" b="1" dirty="0"/>
            </a:br>
            <a:r>
              <a:rPr lang="en-US" dirty="0"/>
              <a:t>Buffalo, NY</a:t>
            </a:r>
            <a:endParaRPr lang="en-US" b="1" dirty="0"/>
          </a:p>
          <a:p>
            <a:pPr>
              <a:spcBef>
                <a:spcPts val="1200"/>
              </a:spcBef>
            </a:pPr>
            <a:r>
              <a:rPr lang="en-US" sz="1800" dirty="0"/>
              <a:t>Ohio</a:t>
            </a:r>
            <a:endParaRPr lang="en-US" dirty="0"/>
          </a:p>
          <a:p>
            <a:pPr lvl="1"/>
            <a:r>
              <a:rPr lang="en-US" b="1" dirty="0" err="1"/>
              <a:t>DayMet</a:t>
            </a:r>
            <a:r>
              <a:rPr lang="en-US" b="1" dirty="0"/>
              <a:t> CU</a:t>
            </a:r>
            <a:br>
              <a:rPr lang="en-US" b="1" dirty="0"/>
            </a:br>
            <a:r>
              <a:rPr lang="en-US" dirty="0"/>
              <a:t>Dayton, OH</a:t>
            </a:r>
            <a:endParaRPr lang="en-US" b="1" dirty="0"/>
          </a:p>
          <a:p>
            <a:pPr lvl="1"/>
            <a:r>
              <a:rPr lang="en-US" b="1" spc="-50" dirty="0"/>
              <a:t>First Miami University Student CU </a:t>
            </a:r>
            <a:br>
              <a:rPr lang="en-US" spc="-50" dirty="0"/>
            </a:br>
            <a:r>
              <a:rPr lang="en-US" dirty="0"/>
              <a:t>Oxford, OH</a:t>
            </a:r>
          </a:p>
          <a:p>
            <a:pPr lvl="1"/>
            <a:r>
              <a:rPr lang="en-US" b="1" dirty="0"/>
              <a:t>Heartland FCU </a:t>
            </a:r>
            <a:br>
              <a:rPr lang="en-US" dirty="0"/>
            </a:br>
            <a:r>
              <a:rPr lang="en-US" dirty="0"/>
              <a:t>Dayton, OH</a:t>
            </a:r>
          </a:p>
          <a:p>
            <a:pPr lvl="1"/>
            <a:r>
              <a:rPr lang="en-US" b="1" dirty="0"/>
              <a:t>River Valley CU</a:t>
            </a:r>
            <a:r>
              <a:rPr lang="en-US" dirty="0"/>
              <a:t> </a:t>
            </a:r>
            <a:br>
              <a:rPr lang="en-US" dirty="0"/>
            </a:br>
            <a:r>
              <a:rPr lang="en-US" dirty="0"/>
              <a:t>Miamisburg, OH</a:t>
            </a:r>
          </a:p>
          <a:p>
            <a:pPr lvl="1"/>
            <a:endParaRPr lang="en-US" dirty="0"/>
          </a:p>
        </p:txBody>
      </p:sp>
      <p:sp>
        <p:nvSpPr>
          <p:cNvPr id="24" name="Content Placeholder 23"/>
          <p:cNvSpPr>
            <a:spLocks noGrp="1"/>
          </p:cNvSpPr>
          <p:nvPr>
            <p:ph type="body" sz="quarter" idx="12"/>
          </p:nvPr>
        </p:nvSpPr>
        <p:spPr>
          <a:xfrm>
            <a:off x="8227380" y="1075801"/>
            <a:ext cx="3590127" cy="5671073"/>
          </a:xfrm>
        </p:spPr>
        <p:txBody>
          <a:bodyPr/>
          <a:lstStyle/>
          <a:p>
            <a:pPr>
              <a:spcBef>
                <a:spcPts val="1200"/>
              </a:spcBef>
            </a:pPr>
            <a:r>
              <a:rPr lang="en-US" sz="1800" dirty="0"/>
              <a:t>Oklahoma</a:t>
            </a:r>
            <a:endParaRPr lang="en-US" dirty="0"/>
          </a:p>
          <a:p>
            <a:pPr lvl="1"/>
            <a:r>
              <a:rPr lang="en-US" b="1" dirty="0">
                <a:solidFill>
                  <a:schemeClr val="tx2"/>
                </a:solidFill>
              </a:rPr>
              <a:t>Cherokee Strip CU</a:t>
            </a:r>
            <a:br>
              <a:rPr lang="en-US" dirty="0"/>
            </a:br>
            <a:r>
              <a:rPr lang="en-US" dirty="0"/>
              <a:t>Ponca City, OK</a:t>
            </a:r>
          </a:p>
          <a:p>
            <a:pPr>
              <a:spcBef>
                <a:spcPts val="1200"/>
              </a:spcBef>
            </a:pPr>
            <a:r>
              <a:rPr lang="en-US" sz="1800" dirty="0"/>
              <a:t>Pennsylvania</a:t>
            </a:r>
            <a:endParaRPr lang="en-US" dirty="0"/>
          </a:p>
          <a:p>
            <a:pPr lvl="1"/>
            <a:r>
              <a:rPr lang="en-US" b="1" dirty="0"/>
              <a:t>Ingersoll-Rand FCU</a:t>
            </a:r>
            <a:r>
              <a:rPr lang="en-US" dirty="0"/>
              <a:t> </a:t>
            </a:r>
            <a:r>
              <a:rPr lang="en-US" b="1" dirty="0">
                <a:solidFill>
                  <a:schemeClr val="accent2"/>
                </a:solidFill>
              </a:rPr>
              <a:t>*</a:t>
            </a:r>
            <a:br>
              <a:rPr lang="en-US" dirty="0"/>
            </a:br>
            <a:r>
              <a:rPr lang="en-US" dirty="0"/>
              <a:t>Athens, PA</a:t>
            </a:r>
          </a:p>
          <a:p>
            <a:pPr>
              <a:spcBef>
                <a:spcPts val="1200"/>
              </a:spcBef>
            </a:pPr>
            <a:r>
              <a:rPr lang="en-US" sz="1800" dirty="0"/>
              <a:t>South Carolina </a:t>
            </a:r>
          </a:p>
          <a:p>
            <a:pPr lvl="1"/>
            <a:r>
              <a:rPr lang="en-US" b="1" dirty="0" err="1"/>
              <a:t>SPC</a:t>
            </a:r>
            <a:r>
              <a:rPr lang="en-US" b="1" dirty="0"/>
              <a:t> Credit Union</a:t>
            </a:r>
            <a:r>
              <a:rPr lang="en-US" dirty="0"/>
              <a:t> </a:t>
            </a:r>
            <a:r>
              <a:rPr lang="en-US" b="1" dirty="0">
                <a:solidFill>
                  <a:schemeClr val="accent2"/>
                </a:solidFill>
              </a:rPr>
              <a:t>*</a:t>
            </a:r>
            <a:br>
              <a:rPr lang="en-US" b="1" dirty="0"/>
            </a:br>
            <a:r>
              <a:rPr lang="en-US" dirty="0"/>
              <a:t>Hartsville, SC</a:t>
            </a:r>
          </a:p>
          <a:p>
            <a:pPr lvl="1"/>
            <a:r>
              <a:rPr lang="en-US" b="1" dirty="0"/>
              <a:t>Santee Cooper CU</a:t>
            </a:r>
            <a:r>
              <a:rPr lang="en-US" dirty="0"/>
              <a:t> </a:t>
            </a:r>
            <a:r>
              <a:rPr lang="en-US" b="1" dirty="0">
                <a:solidFill>
                  <a:schemeClr val="accent2"/>
                </a:solidFill>
              </a:rPr>
              <a:t>*</a:t>
            </a:r>
            <a:br>
              <a:rPr lang="en-US" b="1" dirty="0"/>
            </a:br>
            <a:r>
              <a:rPr lang="en-US" dirty="0"/>
              <a:t>Moncks Corner, SC</a:t>
            </a:r>
          </a:p>
          <a:p>
            <a:pPr>
              <a:spcBef>
                <a:spcPts val="1200"/>
              </a:spcBef>
            </a:pPr>
            <a:r>
              <a:rPr lang="en-US" sz="1800" dirty="0"/>
              <a:t>Wisconsin</a:t>
            </a:r>
            <a:endParaRPr lang="en-US" dirty="0"/>
          </a:p>
          <a:p>
            <a:pPr lvl="1"/>
            <a:r>
              <a:rPr lang="en-US" b="1" dirty="0"/>
              <a:t>County-City CU</a:t>
            </a:r>
            <a:br>
              <a:rPr lang="en-US" dirty="0"/>
            </a:br>
            <a:r>
              <a:rPr lang="en-US" dirty="0"/>
              <a:t>Jefferson, WI</a:t>
            </a:r>
          </a:p>
        </p:txBody>
      </p:sp>
      <p:sp>
        <p:nvSpPr>
          <p:cNvPr id="627724" name="Rectangle 12"/>
          <p:cNvSpPr>
            <a:spLocks noChangeArrowheads="1"/>
          </p:cNvSpPr>
          <p:nvPr/>
        </p:nvSpPr>
        <p:spPr bwMode="auto">
          <a:xfrm>
            <a:off x="4648200" y="1824038"/>
            <a:ext cx="2819400" cy="4424362"/>
          </a:xfrm>
          <a:prstGeom prst="rect">
            <a:avLst/>
          </a:prstGeom>
          <a:noFill/>
          <a:ln w="9525">
            <a:noFill/>
            <a:miter lim="800000"/>
            <a:headEnd/>
            <a:tailEnd/>
          </a:ln>
          <a:effectLst/>
        </p:spPr>
        <p:txBody>
          <a:bodyPr/>
          <a:lstStyle/>
          <a:p>
            <a:pPr marL="231775" indent="-231775">
              <a:spcBef>
                <a:spcPct val="20000"/>
              </a:spcBef>
              <a:buClr>
                <a:schemeClr val="accent2"/>
              </a:buClr>
              <a:buSzPct val="80000"/>
              <a:buFont typeface="Monotype Sorts" pitchFamily="2" charset="2"/>
              <a:buChar char="l"/>
            </a:pPr>
            <a:endParaRPr lang="en-US" sz="1400" dirty="0"/>
          </a:p>
        </p:txBody>
      </p:sp>
      <p:sp>
        <p:nvSpPr>
          <p:cNvPr id="627725" name="Rectangle 13"/>
          <p:cNvSpPr>
            <a:spLocks noChangeArrowheads="1"/>
          </p:cNvSpPr>
          <p:nvPr/>
        </p:nvSpPr>
        <p:spPr bwMode="auto">
          <a:xfrm>
            <a:off x="7315201" y="1828800"/>
            <a:ext cx="3235325" cy="4343400"/>
          </a:xfrm>
          <a:prstGeom prst="rect">
            <a:avLst/>
          </a:prstGeom>
          <a:noFill/>
          <a:ln w="9525">
            <a:noFill/>
            <a:miter lim="800000"/>
            <a:headEnd/>
            <a:tailEnd/>
          </a:ln>
          <a:effectLst/>
        </p:spPr>
        <p:txBody>
          <a:bodyPr/>
          <a:lstStyle/>
          <a:p>
            <a:pPr marL="231775" indent="-231775">
              <a:spcBef>
                <a:spcPct val="20000"/>
              </a:spcBef>
              <a:buClr>
                <a:schemeClr val="accent2"/>
              </a:buClr>
              <a:buSzPct val="80000"/>
              <a:buFont typeface="Monotype Sorts" pitchFamily="2" charset="2"/>
              <a:buChar char="l"/>
            </a:pPr>
            <a:endParaRPr lang="en-US" sz="1400" dirty="0"/>
          </a:p>
        </p:txBody>
      </p:sp>
      <p:sp>
        <p:nvSpPr>
          <p:cNvPr id="136" name="Rectangle 12"/>
          <p:cNvSpPr>
            <a:spLocks noChangeArrowheads="1"/>
          </p:cNvSpPr>
          <p:nvPr/>
        </p:nvSpPr>
        <p:spPr bwMode="auto">
          <a:xfrm>
            <a:off x="1981200" y="1824038"/>
            <a:ext cx="2667000" cy="4576762"/>
          </a:xfrm>
          <a:prstGeom prst="rect">
            <a:avLst/>
          </a:prstGeom>
          <a:noFill/>
          <a:ln w="9525">
            <a:noFill/>
            <a:miter lim="800000"/>
            <a:headEnd/>
            <a:tailEnd/>
          </a:ln>
          <a:effectLst/>
        </p:spPr>
        <p:txBody>
          <a:bodyPr/>
          <a:lstStyle/>
          <a:p>
            <a:pPr marL="231775" indent="-231775">
              <a:spcBef>
                <a:spcPct val="20000"/>
              </a:spcBef>
              <a:buClr>
                <a:schemeClr val="accent2"/>
              </a:buClr>
              <a:buSzPct val="80000"/>
              <a:buFont typeface="Monotype Sorts" pitchFamily="2" charset="2"/>
              <a:buChar char="l"/>
            </a:pPr>
            <a:endParaRPr lang="en-US" sz="1400"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586" y="355772"/>
            <a:ext cx="1393154" cy="311411"/>
          </a:xfrm>
          <a:prstGeom prst="rect">
            <a:avLst/>
          </a:prstGeom>
        </p:spPr>
      </p:pic>
      <p:sp>
        <p:nvSpPr>
          <p:cNvPr id="12" name="Rectangle 11"/>
          <p:cNvSpPr/>
          <p:nvPr/>
        </p:nvSpPr>
        <p:spPr>
          <a:xfrm>
            <a:off x="212366" y="6438931"/>
            <a:ext cx="2530834" cy="430887"/>
          </a:xfrm>
          <a:prstGeom prst="rect">
            <a:avLst/>
          </a:prstGeom>
        </p:spPr>
        <p:txBody>
          <a:bodyPr wrap="square">
            <a:spAutoFit/>
          </a:bodyPr>
          <a:lstStyle/>
          <a:p>
            <a:r>
              <a:rPr lang="en-US" sz="1050" dirty="0">
                <a:solidFill>
                  <a:schemeClr val="accent2"/>
                </a:solidFill>
              </a:rPr>
              <a:t>Includes CU*Answers clients currently under contract or converted after 7/1/18</a:t>
            </a:r>
          </a:p>
        </p:txBody>
      </p:sp>
      <p:sp>
        <p:nvSpPr>
          <p:cNvPr id="21" name="Diamond 20"/>
          <p:cNvSpPr/>
          <p:nvPr/>
        </p:nvSpPr>
        <p:spPr>
          <a:xfrm>
            <a:off x="10137620" y="40514"/>
            <a:ext cx="2060483" cy="2139851"/>
          </a:xfrm>
          <a:prstGeom prst="diamond">
            <a:avLst/>
          </a:prstGeom>
          <a:solidFill>
            <a:schemeClr val="accent1"/>
          </a:solidFill>
        </p:spPr>
        <p:txBody>
          <a:bodyPr wrap="square" lIns="0" tIns="0" rIns="0" bIns="0">
            <a:spAutoFit/>
          </a:bodyPr>
          <a:lstStyle/>
          <a:p>
            <a:pPr algn="ctr"/>
            <a:r>
              <a:rPr lang="en-US" sz="1400" b="1" dirty="0">
                <a:solidFill>
                  <a:schemeClr val="accent1"/>
                </a:solidFill>
                <a:latin typeface="+mj-lt"/>
              </a:rPr>
              <a:t>17</a:t>
            </a:r>
            <a:r>
              <a:rPr lang="en-US" sz="1400" b="1" dirty="0">
                <a:latin typeface="+mj-lt"/>
              </a:rPr>
              <a:t> New CU*Answers Clients Since Last Time!</a:t>
            </a:r>
          </a:p>
        </p:txBody>
      </p:sp>
      <p:grpSp>
        <p:nvGrpSpPr>
          <p:cNvPr id="204" name="Group 203">
            <a:extLst>
              <a:ext uri="{FF2B5EF4-FFF2-40B4-BE49-F238E27FC236}">
                <a16:creationId xmlns:a16="http://schemas.microsoft.com/office/drawing/2014/main" id="{397DCB91-90C8-43FB-8DF7-0BFD83552681}"/>
              </a:ext>
            </a:extLst>
          </p:cNvPr>
          <p:cNvGrpSpPr/>
          <p:nvPr/>
        </p:nvGrpSpPr>
        <p:grpSpPr>
          <a:xfrm>
            <a:off x="8262598" y="5318621"/>
            <a:ext cx="3516466" cy="1560038"/>
            <a:chOff x="8012539" y="456292"/>
            <a:chExt cx="3844906" cy="1705747"/>
          </a:xfrm>
          <a:solidFill>
            <a:schemeClr val="accent1">
              <a:lumMod val="40000"/>
              <a:lumOff val="60000"/>
            </a:schemeClr>
          </a:solidFill>
        </p:grpSpPr>
        <p:grpSp>
          <p:nvGrpSpPr>
            <p:cNvPr id="205" name="Group 4">
              <a:extLst>
                <a:ext uri="{FF2B5EF4-FFF2-40B4-BE49-F238E27FC236}">
                  <a16:creationId xmlns:a16="http://schemas.microsoft.com/office/drawing/2014/main" id="{0970BB60-D3A1-42CF-8075-D56DB88C0B56}"/>
                </a:ext>
              </a:extLst>
            </p:cNvPr>
            <p:cNvGrpSpPr>
              <a:grpSpLocks/>
            </p:cNvGrpSpPr>
            <p:nvPr/>
          </p:nvGrpSpPr>
          <p:grpSpPr bwMode="auto">
            <a:xfrm>
              <a:off x="8644175" y="456292"/>
              <a:ext cx="3213270" cy="1705747"/>
              <a:chOff x="336" y="1056"/>
              <a:chExt cx="5009" cy="2659"/>
            </a:xfrm>
            <a:grpFill/>
            <a:effectLst/>
          </p:grpSpPr>
          <p:sp>
            <p:nvSpPr>
              <p:cNvPr id="213" name="Freeform 5">
                <a:extLst>
                  <a:ext uri="{FF2B5EF4-FFF2-40B4-BE49-F238E27FC236}">
                    <a16:creationId xmlns:a16="http://schemas.microsoft.com/office/drawing/2014/main" id="{53613375-5028-4054-9394-79734E88AF5E}"/>
                  </a:ext>
                </a:extLst>
              </p:cNvPr>
              <p:cNvSpPr>
                <a:spLocks/>
              </p:cNvSpPr>
              <p:nvPr/>
            </p:nvSpPr>
            <p:spPr bwMode="auto">
              <a:xfrm>
                <a:off x="2100" y="1056"/>
                <a:ext cx="653" cy="347"/>
              </a:xfrm>
              <a:custGeom>
                <a:avLst/>
                <a:gdLst/>
                <a:ahLst/>
                <a:cxnLst>
                  <a:cxn ang="0">
                    <a:pos x="0" y="0"/>
                  </a:cxn>
                  <a:cxn ang="0">
                    <a:pos x="586" y="0"/>
                  </a:cxn>
                  <a:cxn ang="0">
                    <a:pos x="641" y="259"/>
                  </a:cxn>
                  <a:cxn ang="0">
                    <a:pos x="652" y="346"/>
                  </a:cxn>
                  <a:cxn ang="0">
                    <a:pos x="2" y="346"/>
                  </a:cxn>
                  <a:cxn ang="0">
                    <a:pos x="0" y="0"/>
                  </a:cxn>
                </a:cxnLst>
                <a:rect l="0" t="0" r="r" b="b"/>
                <a:pathLst>
                  <a:path w="653" h="347">
                    <a:moveTo>
                      <a:pt x="0" y="0"/>
                    </a:moveTo>
                    <a:lnTo>
                      <a:pt x="586" y="0"/>
                    </a:lnTo>
                    <a:lnTo>
                      <a:pt x="641" y="259"/>
                    </a:lnTo>
                    <a:lnTo>
                      <a:pt x="652" y="346"/>
                    </a:lnTo>
                    <a:lnTo>
                      <a:pt x="2" y="346"/>
                    </a:lnTo>
                    <a:lnTo>
                      <a:pt x="0" y="0"/>
                    </a:lnTo>
                  </a:path>
                </a:pathLst>
              </a:custGeom>
              <a:grpFill/>
              <a:ln w="12700" cap="rnd" cmpd="sng">
                <a:solidFill>
                  <a:schemeClr val="tx1"/>
                </a:solidFill>
                <a:prstDash val="solid"/>
                <a:round/>
                <a:headEnd/>
                <a:tailEnd/>
              </a:ln>
              <a:effectLst/>
            </p:spPr>
            <p:txBody>
              <a:bodyPr/>
              <a:lstStyle/>
              <a:p>
                <a:endParaRPr lang="en-US"/>
              </a:p>
            </p:txBody>
          </p:sp>
          <p:sp>
            <p:nvSpPr>
              <p:cNvPr id="214" name="Freeform 6">
                <a:extLst>
                  <a:ext uri="{FF2B5EF4-FFF2-40B4-BE49-F238E27FC236}">
                    <a16:creationId xmlns:a16="http://schemas.microsoft.com/office/drawing/2014/main" id="{F2B82ADF-6DB5-4DE3-BEE8-370BDEA55A71}"/>
                  </a:ext>
                </a:extLst>
              </p:cNvPr>
              <p:cNvSpPr>
                <a:spLocks/>
              </p:cNvSpPr>
              <p:nvPr/>
            </p:nvSpPr>
            <p:spPr bwMode="auto">
              <a:xfrm>
                <a:off x="3494" y="1905"/>
                <a:ext cx="284" cy="464"/>
              </a:xfrm>
              <a:custGeom>
                <a:avLst/>
                <a:gdLst/>
                <a:ahLst/>
                <a:cxnLst>
                  <a:cxn ang="0">
                    <a:pos x="52" y="0"/>
                  </a:cxn>
                  <a:cxn ang="0">
                    <a:pos x="75" y="15"/>
                  </a:cxn>
                  <a:cxn ang="0">
                    <a:pos x="115" y="2"/>
                  </a:cxn>
                  <a:cxn ang="0">
                    <a:pos x="283" y="2"/>
                  </a:cxn>
                  <a:cxn ang="0">
                    <a:pos x="283" y="278"/>
                  </a:cxn>
                  <a:cxn ang="0">
                    <a:pos x="179" y="421"/>
                  </a:cxn>
                  <a:cxn ang="0">
                    <a:pos x="0" y="463"/>
                  </a:cxn>
                  <a:cxn ang="0">
                    <a:pos x="13" y="394"/>
                  </a:cxn>
                  <a:cxn ang="0">
                    <a:pos x="52" y="344"/>
                  </a:cxn>
                  <a:cxn ang="0">
                    <a:pos x="52" y="0"/>
                  </a:cxn>
                </a:cxnLst>
                <a:rect l="0" t="0" r="r" b="b"/>
                <a:pathLst>
                  <a:path w="284" h="464">
                    <a:moveTo>
                      <a:pt x="52" y="0"/>
                    </a:moveTo>
                    <a:lnTo>
                      <a:pt x="75" y="15"/>
                    </a:lnTo>
                    <a:lnTo>
                      <a:pt x="115" y="2"/>
                    </a:lnTo>
                    <a:lnTo>
                      <a:pt x="283" y="2"/>
                    </a:lnTo>
                    <a:lnTo>
                      <a:pt x="283" y="278"/>
                    </a:lnTo>
                    <a:lnTo>
                      <a:pt x="179" y="421"/>
                    </a:lnTo>
                    <a:lnTo>
                      <a:pt x="0" y="463"/>
                    </a:lnTo>
                    <a:lnTo>
                      <a:pt x="13" y="394"/>
                    </a:lnTo>
                    <a:lnTo>
                      <a:pt x="52" y="344"/>
                    </a:lnTo>
                    <a:lnTo>
                      <a:pt x="52" y="0"/>
                    </a:lnTo>
                  </a:path>
                </a:pathLst>
              </a:custGeom>
              <a:solidFill>
                <a:schemeClr val="accent5"/>
              </a:solidFill>
              <a:ln w="12700" cap="rnd" cmpd="sng">
                <a:solidFill>
                  <a:schemeClr val="tx1"/>
                </a:solidFill>
                <a:prstDash val="solid"/>
                <a:round/>
                <a:headEnd/>
                <a:tailEnd/>
              </a:ln>
              <a:effectLst/>
            </p:spPr>
            <p:txBody>
              <a:bodyPr/>
              <a:lstStyle/>
              <a:p>
                <a:endParaRPr lang="en-US"/>
              </a:p>
            </p:txBody>
          </p:sp>
          <p:sp>
            <p:nvSpPr>
              <p:cNvPr id="215" name="Freeform 7">
                <a:extLst>
                  <a:ext uri="{FF2B5EF4-FFF2-40B4-BE49-F238E27FC236}">
                    <a16:creationId xmlns:a16="http://schemas.microsoft.com/office/drawing/2014/main" id="{1810531C-77E6-49D4-AAA0-4D0BF9EE1FE8}"/>
                  </a:ext>
                </a:extLst>
              </p:cNvPr>
              <p:cNvSpPr>
                <a:spLocks/>
              </p:cNvSpPr>
              <p:nvPr/>
            </p:nvSpPr>
            <p:spPr bwMode="auto">
              <a:xfrm>
                <a:off x="4170" y="1827"/>
                <a:ext cx="487" cy="298"/>
              </a:xfrm>
              <a:custGeom>
                <a:avLst/>
                <a:gdLst/>
                <a:ahLst/>
                <a:cxnLst>
                  <a:cxn ang="0">
                    <a:pos x="0" y="56"/>
                  </a:cxn>
                  <a:cxn ang="0">
                    <a:pos x="69" y="0"/>
                  </a:cxn>
                  <a:cxn ang="0">
                    <a:pos x="69" y="53"/>
                  </a:cxn>
                  <a:cxn ang="0">
                    <a:pos x="430" y="53"/>
                  </a:cxn>
                  <a:cxn ang="0">
                    <a:pos x="486" y="141"/>
                  </a:cxn>
                  <a:cxn ang="0">
                    <a:pos x="453" y="168"/>
                  </a:cxn>
                  <a:cxn ang="0">
                    <a:pos x="483" y="243"/>
                  </a:cxn>
                  <a:cxn ang="0">
                    <a:pos x="454" y="274"/>
                  </a:cxn>
                  <a:cxn ang="0">
                    <a:pos x="369" y="274"/>
                  </a:cxn>
                  <a:cxn ang="0">
                    <a:pos x="369" y="297"/>
                  </a:cxn>
                  <a:cxn ang="0">
                    <a:pos x="0" y="297"/>
                  </a:cxn>
                  <a:cxn ang="0">
                    <a:pos x="0" y="56"/>
                  </a:cxn>
                </a:cxnLst>
                <a:rect l="0" t="0" r="r" b="b"/>
                <a:pathLst>
                  <a:path w="487" h="298">
                    <a:moveTo>
                      <a:pt x="0" y="56"/>
                    </a:moveTo>
                    <a:lnTo>
                      <a:pt x="69" y="0"/>
                    </a:lnTo>
                    <a:lnTo>
                      <a:pt x="69" y="53"/>
                    </a:lnTo>
                    <a:lnTo>
                      <a:pt x="430" y="53"/>
                    </a:lnTo>
                    <a:lnTo>
                      <a:pt x="486" y="141"/>
                    </a:lnTo>
                    <a:lnTo>
                      <a:pt x="453" y="168"/>
                    </a:lnTo>
                    <a:lnTo>
                      <a:pt x="483" y="243"/>
                    </a:lnTo>
                    <a:lnTo>
                      <a:pt x="454" y="274"/>
                    </a:lnTo>
                    <a:lnTo>
                      <a:pt x="369" y="274"/>
                    </a:lnTo>
                    <a:lnTo>
                      <a:pt x="369" y="297"/>
                    </a:lnTo>
                    <a:lnTo>
                      <a:pt x="0" y="297"/>
                    </a:lnTo>
                    <a:lnTo>
                      <a:pt x="0" y="56"/>
                    </a:lnTo>
                  </a:path>
                </a:pathLst>
              </a:custGeom>
              <a:solidFill>
                <a:schemeClr val="accent5"/>
              </a:solidFill>
              <a:ln w="12700" cap="rnd" cmpd="sng">
                <a:solidFill>
                  <a:schemeClr val="tx1"/>
                </a:solidFill>
                <a:prstDash val="solid"/>
                <a:round/>
                <a:headEnd/>
                <a:tailEnd/>
              </a:ln>
              <a:effectLst/>
            </p:spPr>
            <p:txBody>
              <a:bodyPr/>
              <a:lstStyle/>
              <a:p>
                <a:endParaRPr lang="en-US"/>
              </a:p>
            </p:txBody>
          </p:sp>
          <p:sp>
            <p:nvSpPr>
              <p:cNvPr id="216" name="Freeform 8">
                <a:extLst>
                  <a:ext uri="{FF2B5EF4-FFF2-40B4-BE49-F238E27FC236}">
                    <a16:creationId xmlns:a16="http://schemas.microsoft.com/office/drawing/2014/main" id="{DC5B5800-F508-4E2A-96A1-7F117838E25C}"/>
                  </a:ext>
                </a:extLst>
              </p:cNvPr>
              <p:cNvSpPr>
                <a:spLocks/>
              </p:cNvSpPr>
              <p:nvPr/>
            </p:nvSpPr>
            <p:spPr bwMode="auto">
              <a:xfrm>
                <a:off x="1671" y="2429"/>
                <a:ext cx="508" cy="637"/>
              </a:xfrm>
              <a:custGeom>
                <a:avLst/>
                <a:gdLst/>
                <a:ahLst/>
                <a:cxnLst>
                  <a:cxn ang="0">
                    <a:pos x="0" y="0"/>
                  </a:cxn>
                  <a:cxn ang="0">
                    <a:pos x="507" y="0"/>
                  </a:cxn>
                  <a:cxn ang="0">
                    <a:pos x="507" y="548"/>
                  </a:cxn>
                  <a:cxn ang="0">
                    <a:pos x="176" y="548"/>
                  </a:cxn>
                  <a:cxn ang="0">
                    <a:pos x="84" y="548"/>
                  </a:cxn>
                  <a:cxn ang="0">
                    <a:pos x="84" y="636"/>
                  </a:cxn>
                  <a:cxn ang="0">
                    <a:pos x="0" y="636"/>
                  </a:cxn>
                  <a:cxn ang="0">
                    <a:pos x="0" y="0"/>
                  </a:cxn>
                </a:cxnLst>
                <a:rect l="0" t="0" r="r" b="b"/>
                <a:pathLst>
                  <a:path w="508" h="637">
                    <a:moveTo>
                      <a:pt x="0" y="0"/>
                    </a:moveTo>
                    <a:lnTo>
                      <a:pt x="507" y="0"/>
                    </a:lnTo>
                    <a:lnTo>
                      <a:pt x="507" y="548"/>
                    </a:lnTo>
                    <a:lnTo>
                      <a:pt x="176" y="548"/>
                    </a:lnTo>
                    <a:lnTo>
                      <a:pt x="84" y="548"/>
                    </a:lnTo>
                    <a:lnTo>
                      <a:pt x="84" y="636"/>
                    </a:lnTo>
                    <a:lnTo>
                      <a:pt x="0" y="636"/>
                    </a:lnTo>
                    <a:lnTo>
                      <a:pt x="0" y="0"/>
                    </a:lnTo>
                  </a:path>
                </a:pathLst>
              </a:custGeom>
              <a:grpFill/>
              <a:ln w="12700" cap="rnd" cmpd="sng">
                <a:solidFill>
                  <a:schemeClr val="tx1"/>
                </a:solidFill>
                <a:prstDash val="solid"/>
                <a:round/>
                <a:headEnd/>
                <a:tailEnd/>
              </a:ln>
              <a:effectLst/>
            </p:spPr>
            <p:txBody>
              <a:bodyPr/>
              <a:lstStyle/>
              <a:p>
                <a:endParaRPr lang="en-US"/>
              </a:p>
            </p:txBody>
          </p:sp>
          <p:sp>
            <p:nvSpPr>
              <p:cNvPr id="217" name="Freeform 73">
                <a:extLst>
                  <a:ext uri="{FF2B5EF4-FFF2-40B4-BE49-F238E27FC236}">
                    <a16:creationId xmlns:a16="http://schemas.microsoft.com/office/drawing/2014/main" id="{73A58F62-30E2-4E11-A3DA-3D242C5D49CA}"/>
                  </a:ext>
                </a:extLst>
              </p:cNvPr>
              <p:cNvSpPr>
                <a:spLocks/>
              </p:cNvSpPr>
              <p:nvPr/>
            </p:nvSpPr>
            <p:spPr bwMode="auto">
              <a:xfrm>
                <a:off x="4239" y="1521"/>
                <a:ext cx="546" cy="485"/>
              </a:xfrm>
              <a:custGeom>
                <a:avLst/>
                <a:gdLst/>
                <a:ahLst/>
                <a:cxnLst>
                  <a:cxn ang="0">
                    <a:pos x="0" y="305"/>
                  </a:cxn>
                  <a:cxn ang="0">
                    <a:pos x="0" y="356"/>
                  </a:cxn>
                  <a:cxn ang="0">
                    <a:pos x="357" y="356"/>
                  </a:cxn>
                  <a:cxn ang="0">
                    <a:pos x="415" y="444"/>
                  </a:cxn>
                  <a:cxn ang="0">
                    <a:pos x="482" y="457"/>
                  </a:cxn>
                  <a:cxn ang="0">
                    <a:pos x="484" y="484"/>
                  </a:cxn>
                  <a:cxn ang="0">
                    <a:pos x="531" y="447"/>
                  </a:cxn>
                  <a:cxn ang="0">
                    <a:pos x="545" y="284"/>
                  </a:cxn>
                  <a:cxn ang="0">
                    <a:pos x="545" y="173"/>
                  </a:cxn>
                  <a:cxn ang="0">
                    <a:pos x="524" y="156"/>
                  </a:cxn>
                  <a:cxn ang="0">
                    <a:pos x="534" y="0"/>
                  </a:cxn>
                  <a:cxn ang="0">
                    <a:pos x="417" y="0"/>
                  </a:cxn>
                  <a:cxn ang="0">
                    <a:pos x="292" y="124"/>
                  </a:cxn>
                  <a:cxn ang="0">
                    <a:pos x="313" y="165"/>
                  </a:cxn>
                  <a:cxn ang="0">
                    <a:pos x="235" y="221"/>
                  </a:cxn>
                  <a:cxn ang="0">
                    <a:pos x="140" y="208"/>
                  </a:cxn>
                  <a:cxn ang="0">
                    <a:pos x="55" y="208"/>
                  </a:cxn>
                  <a:cxn ang="0">
                    <a:pos x="36" y="266"/>
                  </a:cxn>
                  <a:cxn ang="0">
                    <a:pos x="0" y="305"/>
                  </a:cxn>
                </a:cxnLst>
                <a:rect l="0" t="0" r="r" b="b"/>
                <a:pathLst>
                  <a:path w="546" h="485">
                    <a:moveTo>
                      <a:pt x="0" y="305"/>
                    </a:moveTo>
                    <a:lnTo>
                      <a:pt x="0" y="356"/>
                    </a:lnTo>
                    <a:lnTo>
                      <a:pt x="357" y="356"/>
                    </a:lnTo>
                    <a:lnTo>
                      <a:pt x="415" y="444"/>
                    </a:lnTo>
                    <a:lnTo>
                      <a:pt x="482" y="457"/>
                    </a:lnTo>
                    <a:lnTo>
                      <a:pt x="484" y="484"/>
                    </a:lnTo>
                    <a:lnTo>
                      <a:pt x="531" y="447"/>
                    </a:lnTo>
                    <a:lnTo>
                      <a:pt x="545" y="284"/>
                    </a:lnTo>
                    <a:lnTo>
                      <a:pt x="545" y="173"/>
                    </a:lnTo>
                    <a:lnTo>
                      <a:pt x="524" y="156"/>
                    </a:lnTo>
                    <a:lnTo>
                      <a:pt x="534" y="0"/>
                    </a:lnTo>
                    <a:lnTo>
                      <a:pt x="417" y="0"/>
                    </a:lnTo>
                    <a:lnTo>
                      <a:pt x="292" y="124"/>
                    </a:lnTo>
                    <a:lnTo>
                      <a:pt x="313" y="165"/>
                    </a:lnTo>
                    <a:lnTo>
                      <a:pt x="235" y="221"/>
                    </a:lnTo>
                    <a:lnTo>
                      <a:pt x="140" y="208"/>
                    </a:lnTo>
                    <a:lnTo>
                      <a:pt x="55" y="208"/>
                    </a:lnTo>
                    <a:lnTo>
                      <a:pt x="36" y="266"/>
                    </a:lnTo>
                    <a:lnTo>
                      <a:pt x="0" y="305"/>
                    </a:lnTo>
                  </a:path>
                </a:pathLst>
              </a:custGeom>
              <a:solidFill>
                <a:schemeClr val="accent5"/>
              </a:solidFill>
              <a:ln w="12700" cap="rnd" cmpd="sng">
                <a:solidFill>
                  <a:schemeClr val="tx1"/>
                </a:solidFill>
                <a:prstDash val="solid"/>
                <a:round/>
                <a:headEnd/>
                <a:tailEnd/>
              </a:ln>
              <a:effectLst/>
            </p:spPr>
            <p:txBody>
              <a:bodyPr/>
              <a:lstStyle/>
              <a:p>
                <a:endParaRPr lang="en-US"/>
              </a:p>
            </p:txBody>
          </p:sp>
          <p:sp>
            <p:nvSpPr>
              <p:cNvPr id="218" name="Freeform 74">
                <a:extLst>
                  <a:ext uri="{FF2B5EF4-FFF2-40B4-BE49-F238E27FC236}">
                    <a16:creationId xmlns:a16="http://schemas.microsoft.com/office/drawing/2014/main" id="{0799C296-534E-46DF-821A-EF1EB8907D99}"/>
                  </a:ext>
                </a:extLst>
              </p:cNvPr>
              <p:cNvSpPr>
                <a:spLocks/>
              </p:cNvSpPr>
              <p:nvPr/>
            </p:nvSpPr>
            <p:spPr bwMode="auto">
              <a:xfrm>
                <a:off x="4762" y="1524"/>
                <a:ext cx="204" cy="248"/>
              </a:xfrm>
              <a:custGeom>
                <a:avLst/>
                <a:gdLst/>
                <a:ahLst/>
                <a:cxnLst>
                  <a:cxn ang="0">
                    <a:pos x="13" y="0"/>
                  </a:cxn>
                  <a:cxn ang="0">
                    <a:pos x="203" y="0"/>
                  </a:cxn>
                  <a:cxn ang="0">
                    <a:pos x="195" y="60"/>
                  </a:cxn>
                  <a:cxn ang="0">
                    <a:pos x="161" y="73"/>
                  </a:cxn>
                  <a:cxn ang="0">
                    <a:pos x="108" y="247"/>
                  </a:cxn>
                  <a:cxn ang="0">
                    <a:pos x="23" y="247"/>
                  </a:cxn>
                  <a:cxn ang="0">
                    <a:pos x="23" y="169"/>
                  </a:cxn>
                  <a:cxn ang="0">
                    <a:pos x="0" y="152"/>
                  </a:cxn>
                  <a:cxn ang="0">
                    <a:pos x="13" y="0"/>
                  </a:cxn>
                </a:cxnLst>
                <a:rect l="0" t="0" r="r" b="b"/>
                <a:pathLst>
                  <a:path w="204" h="248">
                    <a:moveTo>
                      <a:pt x="13" y="0"/>
                    </a:moveTo>
                    <a:lnTo>
                      <a:pt x="203" y="0"/>
                    </a:lnTo>
                    <a:lnTo>
                      <a:pt x="195" y="60"/>
                    </a:lnTo>
                    <a:lnTo>
                      <a:pt x="161" y="73"/>
                    </a:lnTo>
                    <a:lnTo>
                      <a:pt x="108" y="247"/>
                    </a:lnTo>
                    <a:lnTo>
                      <a:pt x="23" y="247"/>
                    </a:lnTo>
                    <a:lnTo>
                      <a:pt x="23" y="169"/>
                    </a:lnTo>
                    <a:lnTo>
                      <a:pt x="0" y="152"/>
                    </a:lnTo>
                    <a:lnTo>
                      <a:pt x="13" y="0"/>
                    </a:lnTo>
                  </a:path>
                </a:pathLst>
              </a:custGeom>
              <a:grpFill/>
              <a:ln w="12700" cap="rnd" cmpd="sng">
                <a:solidFill>
                  <a:schemeClr val="tx1"/>
                </a:solidFill>
                <a:prstDash val="solid"/>
                <a:round/>
                <a:headEnd/>
                <a:tailEnd/>
              </a:ln>
              <a:effectLst/>
            </p:spPr>
            <p:txBody>
              <a:bodyPr/>
              <a:lstStyle/>
              <a:p>
                <a:endParaRPr lang="en-US"/>
              </a:p>
            </p:txBody>
          </p:sp>
          <p:sp>
            <p:nvSpPr>
              <p:cNvPr id="219" name="Freeform 75">
                <a:extLst>
                  <a:ext uri="{FF2B5EF4-FFF2-40B4-BE49-F238E27FC236}">
                    <a16:creationId xmlns:a16="http://schemas.microsoft.com/office/drawing/2014/main" id="{3BD13606-0644-461F-B68A-509B0E345B0D}"/>
                  </a:ext>
                </a:extLst>
              </p:cNvPr>
              <p:cNvSpPr>
                <a:spLocks/>
              </p:cNvSpPr>
              <p:nvPr/>
            </p:nvSpPr>
            <p:spPr bwMode="auto">
              <a:xfrm>
                <a:off x="4870" y="1437"/>
                <a:ext cx="153" cy="335"/>
              </a:xfrm>
              <a:custGeom>
                <a:avLst/>
                <a:gdLst/>
                <a:ahLst/>
                <a:cxnLst>
                  <a:cxn ang="0">
                    <a:pos x="94" y="87"/>
                  </a:cxn>
                  <a:cxn ang="0">
                    <a:pos x="152" y="0"/>
                  </a:cxn>
                  <a:cxn ang="0">
                    <a:pos x="152" y="305"/>
                  </a:cxn>
                  <a:cxn ang="0">
                    <a:pos x="96" y="334"/>
                  </a:cxn>
                  <a:cxn ang="0">
                    <a:pos x="0" y="331"/>
                  </a:cxn>
                  <a:cxn ang="0">
                    <a:pos x="52" y="163"/>
                  </a:cxn>
                  <a:cxn ang="0">
                    <a:pos x="89" y="148"/>
                  </a:cxn>
                  <a:cxn ang="0">
                    <a:pos x="94" y="87"/>
                  </a:cxn>
                </a:cxnLst>
                <a:rect l="0" t="0" r="r" b="b"/>
                <a:pathLst>
                  <a:path w="153" h="335">
                    <a:moveTo>
                      <a:pt x="94" y="87"/>
                    </a:moveTo>
                    <a:lnTo>
                      <a:pt x="152" y="0"/>
                    </a:lnTo>
                    <a:lnTo>
                      <a:pt x="152" y="305"/>
                    </a:lnTo>
                    <a:lnTo>
                      <a:pt x="96" y="334"/>
                    </a:lnTo>
                    <a:lnTo>
                      <a:pt x="0" y="331"/>
                    </a:lnTo>
                    <a:lnTo>
                      <a:pt x="52" y="163"/>
                    </a:lnTo>
                    <a:lnTo>
                      <a:pt x="89" y="148"/>
                    </a:lnTo>
                    <a:lnTo>
                      <a:pt x="94" y="87"/>
                    </a:lnTo>
                  </a:path>
                </a:pathLst>
              </a:custGeom>
              <a:grpFill/>
              <a:ln w="12700" cap="rnd" cmpd="sng">
                <a:solidFill>
                  <a:schemeClr val="tx1"/>
                </a:solidFill>
                <a:prstDash val="solid"/>
                <a:round/>
                <a:headEnd/>
                <a:tailEnd/>
              </a:ln>
              <a:effectLst/>
            </p:spPr>
            <p:txBody>
              <a:bodyPr/>
              <a:lstStyle/>
              <a:p>
                <a:endParaRPr lang="en-US"/>
              </a:p>
            </p:txBody>
          </p:sp>
          <p:sp>
            <p:nvSpPr>
              <p:cNvPr id="220" name="Freeform 76">
                <a:extLst>
                  <a:ext uri="{FF2B5EF4-FFF2-40B4-BE49-F238E27FC236}">
                    <a16:creationId xmlns:a16="http://schemas.microsoft.com/office/drawing/2014/main" id="{C0BE9C12-FE58-482D-ACFD-2B0BA807A1F3}"/>
                  </a:ext>
                </a:extLst>
              </p:cNvPr>
              <p:cNvSpPr>
                <a:spLocks/>
              </p:cNvSpPr>
              <p:nvPr/>
            </p:nvSpPr>
            <p:spPr bwMode="auto">
              <a:xfrm>
                <a:off x="5022" y="1251"/>
                <a:ext cx="323" cy="490"/>
              </a:xfrm>
              <a:custGeom>
                <a:avLst/>
                <a:gdLst/>
                <a:ahLst/>
                <a:cxnLst>
                  <a:cxn ang="0">
                    <a:pos x="0" y="190"/>
                  </a:cxn>
                  <a:cxn ang="0">
                    <a:pos x="0" y="489"/>
                  </a:cxn>
                  <a:cxn ang="0">
                    <a:pos x="76" y="445"/>
                  </a:cxn>
                  <a:cxn ang="0">
                    <a:pos x="81" y="407"/>
                  </a:cxn>
                  <a:cxn ang="0">
                    <a:pos x="322" y="232"/>
                  </a:cxn>
                  <a:cxn ang="0">
                    <a:pos x="308" y="166"/>
                  </a:cxn>
                  <a:cxn ang="0">
                    <a:pos x="266" y="148"/>
                  </a:cxn>
                  <a:cxn ang="0">
                    <a:pos x="237" y="7"/>
                  </a:cxn>
                  <a:cxn ang="0">
                    <a:pos x="173" y="26"/>
                  </a:cxn>
                  <a:cxn ang="0">
                    <a:pos x="139" y="0"/>
                  </a:cxn>
                  <a:cxn ang="0">
                    <a:pos x="76" y="49"/>
                  </a:cxn>
                  <a:cxn ang="0">
                    <a:pos x="0" y="190"/>
                  </a:cxn>
                </a:cxnLst>
                <a:rect l="0" t="0" r="r" b="b"/>
                <a:pathLst>
                  <a:path w="323" h="490">
                    <a:moveTo>
                      <a:pt x="0" y="190"/>
                    </a:moveTo>
                    <a:lnTo>
                      <a:pt x="0" y="489"/>
                    </a:lnTo>
                    <a:lnTo>
                      <a:pt x="76" y="445"/>
                    </a:lnTo>
                    <a:lnTo>
                      <a:pt x="81" y="407"/>
                    </a:lnTo>
                    <a:lnTo>
                      <a:pt x="322" y="232"/>
                    </a:lnTo>
                    <a:lnTo>
                      <a:pt x="308" y="166"/>
                    </a:lnTo>
                    <a:lnTo>
                      <a:pt x="266" y="148"/>
                    </a:lnTo>
                    <a:lnTo>
                      <a:pt x="237" y="7"/>
                    </a:lnTo>
                    <a:lnTo>
                      <a:pt x="173" y="26"/>
                    </a:lnTo>
                    <a:lnTo>
                      <a:pt x="139" y="0"/>
                    </a:lnTo>
                    <a:lnTo>
                      <a:pt x="76" y="49"/>
                    </a:lnTo>
                    <a:lnTo>
                      <a:pt x="0" y="190"/>
                    </a:lnTo>
                  </a:path>
                </a:pathLst>
              </a:custGeom>
              <a:solidFill>
                <a:schemeClr val="accent5"/>
              </a:solidFill>
              <a:ln w="12700" cap="rnd" cmpd="sng">
                <a:solidFill>
                  <a:schemeClr val="tx1"/>
                </a:solidFill>
                <a:prstDash val="solid"/>
                <a:round/>
                <a:headEnd/>
                <a:tailEnd/>
              </a:ln>
              <a:effectLst/>
            </p:spPr>
            <p:txBody>
              <a:bodyPr/>
              <a:lstStyle/>
              <a:p>
                <a:endParaRPr lang="en-US"/>
              </a:p>
            </p:txBody>
          </p:sp>
          <p:sp>
            <p:nvSpPr>
              <p:cNvPr id="221" name="Freeform 77">
                <a:extLst>
                  <a:ext uri="{FF2B5EF4-FFF2-40B4-BE49-F238E27FC236}">
                    <a16:creationId xmlns:a16="http://schemas.microsoft.com/office/drawing/2014/main" id="{7B960290-4FEF-48F3-8185-DEDADE33EE52}"/>
                  </a:ext>
                </a:extLst>
              </p:cNvPr>
              <p:cNvSpPr>
                <a:spLocks/>
              </p:cNvSpPr>
              <p:nvPr/>
            </p:nvSpPr>
            <p:spPr bwMode="auto">
              <a:xfrm>
                <a:off x="4779" y="1750"/>
                <a:ext cx="313" cy="180"/>
              </a:xfrm>
              <a:custGeom>
                <a:avLst/>
                <a:gdLst/>
                <a:ahLst/>
                <a:cxnLst>
                  <a:cxn ang="0">
                    <a:pos x="7" y="21"/>
                  </a:cxn>
                  <a:cxn ang="0">
                    <a:pos x="188" y="21"/>
                  </a:cxn>
                  <a:cxn ang="0">
                    <a:pos x="233" y="0"/>
                  </a:cxn>
                  <a:cxn ang="0">
                    <a:pos x="254" y="47"/>
                  </a:cxn>
                  <a:cxn ang="0">
                    <a:pos x="225" y="76"/>
                  </a:cxn>
                  <a:cxn ang="0">
                    <a:pos x="265" y="152"/>
                  </a:cxn>
                  <a:cxn ang="0">
                    <a:pos x="312" y="152"/>
                  </a:cxn>
                  <a:cxn ang="0">
                    <a:pos x="246" y="179"/>
                  </a:cxn>
                  <a:cxn ang="0">
                    <a:pos x="185" y="118"/>
                  </a:cxn>
                  <a:cxn ang="0">
                    <a:pos x="0" y="118"/>
                  </a:cxn>
                  <a:cxn ang="0">
                    <a:pos x="7" y="21"/>
                  </a:cxn>
                </a:cxnLst>
                <a:rect l="0" t="0" r="r" b="b"/>
                <a:pathLst>
                  <a:path w="313" h="180">
                    <a:moveTo>
                      <a:pt x="7" y="21"/>
                    </a:moveTo>
                    <a:lnTo>
                      <a:pt x="188" y="21"/>
                    </a:lnTo>
                    <a:lnTo>
                      <a:pt x="233" y="0"/>
                    </a:lnTo>
                    <a:lnTo>
                      <a:pt x="254" y="47"/>
                    </a:lnTo>
                    <a:lnTo>
                      <a:pt x="225" y="76"/>
                    </a:lnTo>
                    <a:lnTo>
                      <a:pt x="265" y="152"/>
                    </a:lnTo>
                    <a:lnTo>
                      <a:pt x="312" y="152"/>
                    </a:lnTo>
                    <a:lnTo>
                      <a:pt x="246" y="179"/>
                    </a:lnTo>
                    <a:lnTo>
                      <a:pt x="185" y="118"/>
                    </a:lnTo>
                    <a:lnTo>
                      <a:pt x="0" y="118"/>
                    </a:lnTo>
                    <a:lnTo>
                      <a:pt x="7" y="21"/>
                    </a:lnTo>
                  </a:path>
                </a:pathLst>
              </a:custGeom>
              <a:grpFill/>
              <a:ln w="12700" cap="rnd" cmpd="sng">
                <a:solidFill>
                  <a:schemeClr val="tx1"/>
                </a:solidFill>
                <a:prstDash val="solid"/>
                <a:round/>
                <a:headEnd/>
                <a:tailEnd/>
              </a:ln>
              <a:effectLst/>
            </p:spPr>
            <p:txBody>
              <a:bodyPr/>
              <a:lstStyle/>
              <a:p>
                <a:endParaRPr lang="en-US"/>
              </a:p>
            </p:txBody>
          </p:sp>
          <p:sp>
            <p:nvSpPr>
              <p:cNvPr id="222" name="Freeform 78">
                <a:extLst>
                  <a:ext uri="{FF2B5EF4-FFF2-40B4-BE49-F238E27FC236}">
                    <a16:creationId xmlns:a16="http://schemas.microsoft.com/office/drawing/2014/main" id="{F9103E3B-7FBC-4447-B294-03965AAE7E51}"/>
                  </a:ext>
                </a:extLst>
              </p:cNvPr>
              <p:cNvSpPr>
                <a:spLocks/>
              </p:cNvSpPr>
              <p:nvPr/>
            </p:nvSpPr>
            <p:spPr bwMode="auto">
              <a:xfrm>
                <a:off x="4923" y="1869"/>
                <a:ext cx="64" cy="79"/>
              </a:xfrm>
              <a:custGeom>
                <a:avLst/>
                <a:gdLst/>
                <a:ahLst/>
                <a:cxnLst>
                  <a:cxn ang="0">
                    <a:pos x="0" y="0"/>
                  </a:cxn>
                  <a:cxn ang="0">
                    <a:pos x="42" y="0"/>
                  </a:cxn>
                  <a:cxn ang="0">
                    <a:pos x="63" y="22"/>
                  </a:cxn>
                  <a:cxn ang="0">
                    <a:pos x="39" y="72"/>
                  </a:cxn>
                  <a:cxn ang="0">
                    <a:pos x="0" y="78"/>
                  </a:cxn>
                  <a:cxn ang="0">
                    <a:pos x="0" y="0"/>
                  </a:cxn>
                </a:cxnLst>
                <a:rect l="0" t="0" r="r" b="b"/>
                <a:pathLst>
                  <a:path w="64" h="79">
                    <a:moveTo>
                      <a:pt x="0" y="0"/>
                    </a:moveTo>
                    <a:lnTo>
                      <a:pt x="42" y="0"/>
                    </a:lnTo>
                    <a:lnTo>
                      <a:pt x="63" y="22"/>
                    </a:lnTo>
                    <a:lnTo>
                      <a:pt x="39" y="72"/>
                    </a:lnTo>
                    <a:lnTo>
                      <a:pt x="0" y="78"/>
                    </a:lnTo>
                    <a:lnTo>
                      <a:pt x="0" y="0"/>
                    </a:lnTo>
                  </a:path>
                </a:pathLst>
              </a:custGeom>
              <a:grpFill/>
              <a:ln w="12700" cap="rnd" cmpd="sng">
                <a:solidFill>
                  <a:schemeClr val="tx1"/>
                </a:solidFill>
                <a:prstDash val="solid"/>
                <a:round/>
                <a:headEnd/>
                <a:tailEnd/>
              </a:ln>
              <a:effectLst/>
            </p:spPr>
            <p:txBody>
              <a:bodyPr/>
              <a:lstStyle/>
              <a:p>
                <a:endParaRPr lang="en-US"/>
              </a:p>
            </p:txBody>
          </p:sp>
          <p:sp>
            <p:nvSpPr>
              <p:cNvPr id="223" name="Freeform 79">
                <a:extLst>
                  <a:ext uri="{FF2B5EF4-FFF2-40B4-BE49-F238E27FC236}">
                    <a16:creationId xmlns:a16="http://schemas.microsoft.com/office/drawing/2014/main" id="{6FEE0045-687A-43BF-82C5-02A258F4F750}"/>
                  </a:ext>
                </a:extLst>
              </p:cNvPr>
              <p:cNvSpPr>
                <a:spLocks/>
              </p:cNvSpPr>
              <p:nvPr/>
            </p:nvSpPr>
            <p:spPr bwMode="auto">
              <a:xfrm>
                <a:off x="4772" y="1867"/>
                <a:ext cx="152" cy="104"/>
              </a:xfrm>
              <a:custGeom>
                <a:avLst/>
                <a:gdLst/>
                <a:ahLst/>
                <a:cxnLst>
                  <a:cxn ang="0">
                    <a:pos x="7" y="0"/>
                  </a:cxn>
                  <a:cxn ang="0">
                    <a:pos x="151" y="0"/>
                  </a:cxn>
                  <a:cxn ang="0">
                    <a:pos x="151" y="81"/>
                  </a:cxn>
                  <a:cxn ang="0">
                    <a:pos x="0" y="103"/>
                  </a:cxn>
                  <a:cxn ang="0">
                    <a:pos x="7" y="0"/>
                  </a:cxn>
                </a:cxnLst>
                <a:rect l="0" t="0" r="r" b="b"/>
                <a:pathLst>
                  <a:path w="152" h="104">
                    <a:moveTo>
                      <a:pt x="7" y="0"/>
                    </a:moveTo>
                    <a:lnTo>
                      <a:pt x="151" y="0"/>
                    </a:lnTo>
                    <a:lnTo>
                      <a:pt x="151" y="81"/>
                    </a:lnTo>
                    <a:lnTo>
                      <a:pt x="0" y="103"/>
                    </a:lnTo>
                    <a:lnTo>
                      <a:pt x="7" y="0"/>
                    </a:lnTo>
                  </a:path>
                </a:pathLst>
              </a:custGeom>
              <a:grpFill/>
              <a:ln w="12700" cap="rnd" cmpd="sng">
                <a:solidFill>
                  <a:schemeClr val="tx1"/>
                </a:solidFill>
                <a:prstDash val="solid"/>
                <a:round/>
                <a:headEnd/>
                <a:tailEnd/>
              </a:ln>
              <a:effectLst/>
            </p:spPr>
            <p:txBody>
              <a:bodyPr/>
              <a:lstStyle/>
              <a:p>
                <a:endParaRPr lang="en-US"/>
              </a:p>
            </p:txBody>
          </p:sp>
          <p:sp>
            <p:nvSpPr>
              <p:cNvPr id="224" name="Freeform 80">
                <a:extLst>
                  <a:ext uri="{FF2B5EF4-FFF2-40B4-BE49-F238E27FC236}">
                    <a16:creationId xmlns:a16="http://schemas.microsoft.com/office/drawing/2014/main" id="{5C7F7C55-2CF6-4B26-B6B5-C4BB137E8B19}"/>
                  </a:ext>
                </a:extLst>
              </p:cNvPr>
              <p:cNvSpPr>
                <a:spLocks/>
              </p:cNvSpPr>
              <p:nvPr/>
            </p:nvSpPr>
            <p:spPr bwMode="auto">
              <a:xfrm>
                <a:off x="4597" y="1970"/>
                <a:ext cx="131" cy="249"/>
              </a:xfrm>
              <a:custGeom>
                <a:avLst/>
                <a:gdLst/>
                <a:ahLst/>
                <a:cxnLst>
                  <a:cxn ang="0">
                    <a:pos x="59" y="0"/>
                  </a:cxn>
                  <a:cxn ang="0">
                    <a:pos x="28" y="27"/>
                  </a:cxn>
                  <a:cxn ang="0">
                    <a:pos x="55" y="99"/>
                  </a:cxn>
                  <a:cxn ang="0">
                    <a:pos x="28" y="133"/>
                  </a:cxn>
                  <a:cxn ang="0">
                    <a:pos x="0" y="170"/>
                  </a:cxn>
                  <a:cxn ang="0">
                    <a:pos x="55" y="248"/>
                  </a:cxn>
                  <a:cxn ang="0">
                    <a:pos x="113" y="170"/>
                  </a:cxn>
                  <a:cxn ang="0">
                    <a:pos x="130" y="83"/>
                  </a:cxn>
                  <a:cxn ang="0">
                    <a:pos x="109" y="80"/>
                  </a:cxn>
                  <a:cxn ang="0">
                    <a:pos x="128" y="35"/>
                  </a:cxn>
                  <a:cxn ang="0">
                    <a:pos x="124" y="10"/>
                  </a:cxn>
                  <a:cxn ang="0">
                    <a:pos x="59" y="0"/>
                  </a:cxn>
                </a:cxnLst>
                <a:rect l="0" t="0" r="r" b="b"/>
                <a:pathLst>
                  <a:path w="131" h="249">
                    <a:moveTo>
                      <a:pt x="59" y="0"/>
                    </a:moveTo>
                    <a:lnTo>
                      <a:pt x="28" y="27"/>
                    </a:lnTo>
                    <a:lnTo>
                      <a:pt x="55" y="99"/>
                    </a:lnTo>
                    <a:lnTo>
                      <a:pt x="28" y="133"/>
                    </a:lnTo>
                    <a:lnTo>
                      <a:pt x="0" y="170"/>
                    </a:lnTo>
                    <a:lnTo>
                      <a:pt x="55" y="248"/>
                    </a:lnTo>
                    <a:lnTo>
                      <a:pt x="113" y="170"/>
                    </a:lnTo>
                    <a:lnTo>
                      <a:pt x="130" y="83"/>
                    </a:lnTo>
                    <a:lnTo>
                      <a:pt x="109" y="80"/>
                    </a:lnTo>
                    <a:lnTo>
                      <a:pt x="128" y="35"/>
                    </a:lnTo>
                    <a:lnTo>
                      <a:pt x="124" y="10"/>
                    </a:lnTo>
                    <a:lnTo>
                      <a:pt x="59" y="0"/>
                    </a:lnTo>
                  </a:path>
                </a:pathLst>
              </a:custGeom>
              <a:grpFill/>
              <a:ln w="12700" cap="rnd" cmpd="sng">
                <a:solidFill>
                  <a:schemeClr val="tx1"/>
                </a:solidFill>
                <a:prstDash val="solid"/>
                <a:round/>
                <a:headEnd/>
                <a:tailEnd/>
              </a:ln>
              <a:effectLst/>
            </p:spPr>
            <p:txBody>
              <a:bodyPr/>
              <a:lstStyle/>
              <a:p>
                <a:endParaRPr lang="en-US"/>
              </a:p>
            </p:txBody>
          </p:sp>
          <p:sp>
            <p:nvSpPr>
              <p:cNvPr id="225" name="Freeform 81">
                <a:extLst>
                  <a:ext uri="{FF2B5EF4-FFF2-40B4-BE49-F238E27FC236}">
                    <a16:creationId xmlns:a16="http://schemas.microsoft.com/office/drawing/2014/main" id="{1560FAA1-2A65-495B-8F36-557680EDE204}"/>
                  </a:ext>
                </a:extLst>
              </p:cNvPr>
              <p:cNvSpPr>
                <a:spLocks/>
              </p:cNvSpPr>
              <p:nvPr/>
            </p:nvSpPr>
            <p:spPr bwMode="auto">
              <a:xfrm>
                <a:off x="4540" y="2099"/>
                <a:ext cx="101" cy="176"/>
              </a:xfrm>
              <a:custGeom>
                <a:avLst/>
                <a:gdLst/>
                <a:ahLst/>
                <a:cxnLst>
                  <a:cxn ang="0">
                    <a:pos x="85" y="0"/>
                  </a:cxn>
                  <a:cxn ang="0">
                    <a:pos x="0" y="0"/>
                  </a:cxn>
                  <a:cxn ang="0">
                    <a:pos x="0" y="175"/>
                  </a:cxn>
                  <a:cxn ang="0">
                    <a:pos x="83" y="175"/>
                  </a:cxn>
                  <a:cxn ang="0">
                    <a:pos x="100" y="147"/>
                  </a:cxn>
                  <a:cxn ang="0">
                    <a:pos x="57" y="92"/>
                  </a:cxn>
                  <a:cxn ang="0">
                    <a:pos x="58" y="43"/>
                  </a:cxn>
                  <a:cxn ang="0">
                    <a:pos x="85" y="0"/>
                  </a:cxn>
                </a:cxnLst>
                <a:rect l="0" t="0" r="r" b="b"/>
                <a:pathLst>
                  <a:path w="101" h="176">
                    <a:moveTo>
                      <a:pt x="85" y="0"/>
                    </a:moveTo>
                    <a:lnTo>
                      <a:pt x="0" y="0"/>
                    </a:lnTo>
                    <a:lnTo>
                      <a:pt x="0" y="175"/>
                    </a:lnTo>
                    <a:lnTo>
                      <a:pt x="83" y="175"/>
                    </a:lnTo>
                    <a:lnTo>
                      <a:pt x="100" y="147"/>
                    </a:lnTo>
                    <a:lnTo>
                      <a:pt x="57" y="92"/>
                    </a:lnTo>
                    <a:lnTo>
                      <a:pt x="58" y="43"/>
                    </a:lnTo>
                    <a:lnTo>
                      <a:pt x="85" y="0"/>
                    </a:lnTo>
                  </a:path>
                </a:pathLst>
              </a:custGeom>
              <a:grpFill/>
              <a:ln w="12700" cap="rnd" cmpd="sng">
                <a:solidFill>
                  <a:schemeClr val="tx1"/>
                </a:solidFill>
                <a:prstDash val="solid"/>
                <a:round/>
                <a:headEnd/>
                <a:tailEnd/>
              </a:ln>
              <a:effectLst/>
            </p:spPr>
            <p:txBody>
              <a:bodyPr/>
              <a:lstStyle/>
              <a:p>
                <a:endParaRPr lang="en-US"/>
              </a:p>
            </p:txBody>
          </p:sp>
          <p:sp>
            <p:nvSpPr>
              <p:cNvPr id="226" name="Freeform 82">
                <a:extLst>
                  <a:ext uri="{FF2B5EF4-FFF2-40B4-BE49-F238E27FC236}">
                    <a16:creationId xmlns:a16="http://schemas.microsoft.com/office/drawing/2014/main" id="{8FB15979-670F-43C7-9C26-A83E074C61A1}"/>
                  </a:ext>
                </a:extLst>
              </p:cNvPr>
              <p:cNvSpPr>
                <a:spLocks/>
              </p:cNvSpPr>
              <p:nvPr/>
            </p:nvSpPr>
            <p:spPr bwMode="auto">
              <a:xfrm>
                <a:off x="4249" y="2124"/>
                <a:ext cx="378" cy="244"/>
              </a:xfrm>
              <a:custGeom>
                <a:avLst/>
                <a:gdLst/>
                <a:ahLst/>
                <a:cxnLst>
                  <a:cxn ang="0">
                    <a:pos x="0" y="0"/>
                  </a:cxn>
                  <a:cxn ang="0">
                    <a:pos x="292" y="0"/>
                  </a:cxn>
                  <a:cxn ang="0">
                    <a:pos x="292" y="151"/>
                  </a:cxn>
                  <a:cxn ang="0">
                    <a:pos x="377" y="151"/>
                  </a:cxn>
                  <a:cxn ang="0">
                    <a:pos x="329" y="243"/>
                  </a:cxn>
                  <a:cxn ang="0">
                    <a:pos x="229" y="216"/>
                  </a:cxn>
                  <a:cxn ang="0">
                    <a:pos x="196" y="95"/>
                  </a:cxn>
                  <a:cxn ang="0">
                    <a:pos x="184" y="66"/>
                  </a:cxn>
                  <a:cxn ang="0">
                    <a:pos x="113" y="44"/>
                  </a:cxn>
                  <a:cxn ang="0">
                    <a:pos x="0" y="98"/>
                  </a:cxn>
                  <a:cxn ang="0">
                    <a:pos x="0" y="0"/>
                  </a:cxn>
                </a:cxnLst>
                <a:rect l="0" t="0" r="r" b="b"/>
                <a:pathLst>
                  <a:path w="378" h="244">
                    <a:moveTo>
                      <a:pt x="0" y="0"/>
                    </a:moveTo>
                    <a:lnTo>
                      <a:pt x="292" y="0"/>
                    </a:lnTo>
                    <a:lnTo>
                      <a:pt x="292" y="151"/>
                    </a:lnTo>
                    <a:lnTo>
                      <a:pt x="377" y="151"/>
                    </a:lnTo>
                    <a:lnTo>
                      <a:pt x="329" y="243"/>
                    </a:lnTo>
                    <a:lnTo>
                      <a:pt x="229" y="216"/>
                    </a:lnTo>
                    <a:lnTo>
                      <a:pt x="196" y="95"/>
                    </a:lnTo>
                    <a:lnTo>
                      <a:pt x="184" y="66"/>
                    </a:lnTo>
                    <a:lnTo>
                      <a:pt x="113" y="44"/>
                    </a:lnTo>
                    <a:lnTo>
                      <a:pt x="0" y="98"/>
                    </a:lnTo>
                    <a:lnTo>
                      <a:pt x="0" y="0"/>
                    </a:lnTo>
                  </a:path>
                </a:pathLst>
              </a:custGeom>
              <a:grpFill/>
              <a:ln w="12700" cap="rnd" cmpd="sng">
                <a:solidFill>
                  <a:schemeClr val="tx1"/>
                </a:solidFill>
                <a:prstDash val="solid"/>
                <a:round/>
                <a:headEnd/>
                <a:tailEnd/>
              </a:ln>
              <a:effectLst/>
            </p:spPr>
            <p:txBody>
              <a:bodyPr/>
              <a:lstStyle/>
              <a:p>
                <a:endParaRPr lang="en-US"/>
              </a:p>
            </p:txBody>
          </p:sp>
          <p:sp>
            <p:nvSpPr>
              <p:cNvPr id="227" name="Freeform 83">
                <a:extLst>
                  <a:ext uri="{FF2B5EF4-FFF2-40B4-BE49-F238E27FC236}">
                    <a16:creationId xmlns:a16="http://schemas.microsoft.com/office/drawing/2014/main" id="{E4FA8A82-B3A6-4014-B5CB-35CABEFC8D31}"/>
                  </a:ext>
                </a:extLst>
              </p:cNvPr>
              <p:cNvSpPr>
                <a:spLocks/>
              </p:cNvSpPr>
              <p:nvPr/>
            </p:nvSpPr>
            <p:spPr bwMode="auto">
              <a:xfrm>
                <a:off x="2267" y="2103"/>
                <a:ext cx="635" cy="330"/>
              </a:xfrm>
              <a:custGeom>
                <a:avLst/>
                <a:gdLst/>
                <a:ahLst/>
                <a:cxnLst>
                  <a:cxn ang="0">
                    <a:pos x="0" y="0"/>
                  </a:cxn>
                  <a:cxn ang="0">
                    <a:pos x="599" y="0"/>
                  </a:cxn>
                  <a:cxn ang="0">
                    <a:pos x="618" y="22"/>
                  </a:cxn>
                  <a:cxn ang="0">
                    <a:pos x="592" y="51"/>
                  </a:cxn>
                  <a:cxn ang="0">
                    <a:pos x="634" y="90"/>
                  </a:cxn>
                  <a:cxn ang="0">
                    <a:pos x="634" y="329"/>
                  </a:cxn>
                  <a:cxn ang="0">
                    <a:pos x="0" y="329"/>
                  </a:cxn>
                  <a:cxn ang="0">
                    <a:pos x="0" y="0"/>
                  </a:cxn>
                </a:cxnLst>
                <a:rect l="0" t="0" r="r" b="b"/>
                <a:pathLst>
                  <a:path w="635" h="330">
                    <a:moveTo>
                      <a:pt x="0" y="0"/>
                    </a:moveTo>
                    <a:lnTo>
                      <a:pt x="599" y="0"/>
                    </a:lnTo>
                    <a:lnTo>
                      <a:pt x="618" y="22"/>
                    </a:lnTo>
                    <a:lnTo>
                      <a:pt x="592" y="51"/>
                    </a:lnTo>
                    <a:lnTo>
                      <a:pt x="634" y="90"/>
                    </a:lnTo>
                    <a:lnTo>
                      <a:pt x="634" y="329"/>
                    </a:lnTo>
                    <a:lnTo>
                      <a:pt x="0" y="329"/>
                    </a:lnTo>
                    <a:lnTo>
                      <a:pt x="0" y="0"/>
                    </a:lnTo>
                  </a:path>
                </a:pathLst>
              </a:custGeom>
              <a:grpFill/>
              <a:ln w="12700" cap="rnd" cmpd="sng">
                <a:solidFill>
                  <a:schemeClr val="tx1"/>
                </a:solidFill>
                <a:prstDash val="solid"/>
                <a:round/>
                <a:headEnd/>
                <a:tailEnd/>
              </a:ln>
              <a:effectLst/>
            </p:spPr>
            <p:txBody>
              <a:bodyPr/>
              <a:lstStyle/>
              <a:p>
                <a:endParaRPr lang="en-US"/>
              </a:p>
            </p:txBody>
          </p:sp>
          <p:sp>
            <p:nvSpPr>
              <p:cNvPr id="228" name="Freeform 84">
                <a:extLst>
                  <a:ext uri="{FF2B5EF4-FFF2-40B4-BE49-F238E27FC236}">
                    <a16:creationId xmlns:a16="http://schemas.microsoft.com/office/drawing/2014/main" id="{9168648A-930F-483F-B369-E78BE92C0E7C}"/>
                  </a:ext>
                </a:extLst>
              </p:cNvPr>
              <p:cNvSpPr>
                <a:spLocks/>
              </p:cNvSpPr>
              <p:nvPr/>
            </p:nvSpPr>
            <p:spPr bwMode="auto">
              <a:xfrm>
                <a:off x="2104" y="1402"/>
                <a:ext cx="662" cy="418"/>
              </a:xfrm>
              <a:custGeom>
                <a:avLst/>
                <a:gdLst/>
                <a:ahLst/>
                <a:cxnLst>
                  <a:cxn ang="0">
                    <a:pos x="0" y="0"/>
                  </a:cxn>
                  <a:cxn ang="0">
                    <a:pos x="647" y="0"/>
                  </a:cxn>
                  <a:cxn ang="0">
                    <a:pos x="647" y="32"/>
                  </a:cxn>
                  <a:cxn ang="0">
                    <a:pos x="619" y="66"/>
                  </a:cxn>
                  <a:cxn ang="0">
                    <a:pos x="661" y="116"/>
                  </a:cxn>
                  <a:cxn ang="0">
                    <a:pos x="661" y="297"/>
                  </a:cxn>
                  <a:cxn ang="0">
                    <a:pos x="632" y="297"/>
                  </a:cxn>
                  <a:cxn ang="0">
                    <a:pos x="632" y="417"/>
                  </a:cxn>
                  <a:cxn ang="0">
                    <a:pos x="519" y="380"/>
                  </a:cxn>
                  <a:cxn ang="0">
                    <a:pos x="473" y="352"/>
                  </a:cxn>
                  <a:cxn ang="0">
                    <a:pos x="0" y="352"/>
                  </a:cxn>
                  <a:cxn ang="0">
                    <a:pos x="0" y="0"/>
                  </a:cxn>
                </a:cxnLst>
                <a:rect l="0" t="0" r="r" b="b"/>
                <a:pathLst>
                  <a:path w="662" h="418">
                    <a:moveTo>
                      <a:pt x="0" y="0"/>
                    </a:moveTo>
                    <a:lnTo>
                      <a:pt x="647" y="0"/>
                    </a:lnTo>
                    <a:lnTo>
                      <a:pt x="647" y="32"/>
                    </a:lnTo>
                    <a:lnTo>
                      <a:pt x="619" y="66"/>
                    </a:lnTo>
                    <a:lnTo>
                      <a:pt x="661" y="116"/>
                    </a:lnTo>
                    <a:lnTo>
                      <a:pt x="661" y="297"/>
                    </a:lnTo>
                    <a:lnTo>
                      <a:pt x="632" y="297"/>
                    </a:lnTo>
                    <a:lnTo>
                      <a:pt x="632" y="417"/>
                    </a:lnTo>
                    <a:lnTo>
                      <a:pt x="519" y="380"/>
                    </a:lnTo>
                    <a:lnTo>
                      <a:pt x="473" y="352"/>
                    </a:lnTo>
                    <a:lnTo>
                      <a:pt x="0" y="352"/>
                    </a:lnTo>
                    <a:lnTo>
                      <a:pt x="0" y="0"/>
                    </a:lnTo>
                  </a:path>
                </a:pathLst>
              </a:custGeom>
              <a:grpFill/>
              <a:ln w="12700" cap="rnd" cmpd="sng">
                <a:solidFill>
                  <a:schemeClr val="tx1"/>
                </a:solidFill>
                <a:prstDash val="solid"/>
                <a:round/>
                <a:headEnd/>
                <a:tailEnd/>
              </a:ln>
              <a:effectLst/>
            </p:spPr>
            <p:txBody>
              <a:bodyPr/>
              <a:lstStyle/>
              <a:p>
                <a:endParaRPr lang="en-US"/>
              </a:p>
            </p:txBody>
          </p:sp>
          <p:sp>
            <p:nvSpPr>
              <p:cNvPr id="229" name="Freeform 85">
                <a:extLst>
                  <a:ext uri="{FF2B5EF4-FFF2-40B4-BE49-F238E27FC236}">
                    <a16:creationId xmlns:a16="http://schemas.microsoft.com/office/drawing/2014/main" id="{0A7FD4E5-0F05-433A-9809-3BEAEF510CDF}"/>
                  </a:ext>
                </a:extLst>
              </p:cNvPr>
              <p:cNvSpPr>
                <a:spLocks/>
              </p:cNvSpPr>
              <p:nvPr/>
            </p:nvSpPr>
            <p:spPr bwMode="auto">
              <a:xfrm>
                <a:off x="2736" y="1700"/>
                <a:ext cx="577" cy="327"/>
              </a:xfrm>
              <a:custGeom>
                <a:avLst/>
                <a:gdLst/>
                <a:ahLst/>
                <a:cxnLst>
                  <a:cxn ang="0">
                    <a:pos x="0" y="0"/>
                  </a:cxn>
                  <a:cxn ang="0">
                    <a:pos x="490" y="0"/>
                  </a:cxn>
                  <a:cxn ang="0">
                    <a:pos x="506" y="36"/>
                  </a:cxn>
                  <a:cxn ang="0">
                    <a:pos x="503" y="81"/>
                  </a:cxn>
                  <a:cxn ang="0">
                    <a:pos x="551" y="126"/>
                  </a:cxn>
                  <a:cxn ang="0">
                    <a:pos x="576" y="180"/>
                  </a:cxn>
                  <a:cxn ang="0">
                    <a:pos x="506" y="231"/>
                  </a:cxn>
                  <a:cxn ang="0">
                    <a:pos x="519" y="265"/>
                  </a:cxn>
                  <a:cxn ang="0">
                    <a:pos x="461" y="326"/>
                  </a:cxn>
                  <a:cxn ang="0">
                    <a:pos x="68" y="326"/>
                  </a:cxn>
                  <a:cxn ang="0">
                    <a:pos x="0" y="118"/>
                  </a:cxn>
                  <a:cxn ang="0">
                    <a:pos x="0" y="0"/>
                  </a:cxn>
                </a:cxnLst>
                <a:rect l="0" t="0" r="r" b="b"/>
                <a:pathLst>
                  <a:path w="577" h="327">
                    <a:moveTo>
                      <a:pt x="0" y="0"/>
                    </a:moveTo>
                    <a:lnTo>
                      <a:pt x="490" y="0"/>
                    </a:lnTo>
                    <a:lnTo>
                      <a:pt x="506" y="36"/>
                    </a:lnTo>
                    <a:lnTo>
                      <a:pt x="503" y="81"/>
                    </a:lnTo>
                    <a:lnTo>
                      <a:pt x="551" y="126"/>
                    </a:lnTo>
                    <a:lnTo>
                      <a:pt x="576" y="180"/>
                    </a:lnTo>
                    <a:lnTo>
                      <a:pt x="506" y="231"/>
                    </a:lnTo>
                    <a:lnTo>
                      <a:pt x="519" y="265"/>
                    </a:lnTo>
                    <a:lnTo>
                      <a:pt x="461" y="326"/>
                    </a:lnTo>
                    <a:lnTo>
                      <a:pt x="68" y="326"/>
                    </a:lnTo>
                    <a:lnTo>
                      <a:pt x="0" y="118"/>
                    </a:lnTo>
                    <a:lnTo>
                      <a:pt x="0" y="0"/>
                    </a:lnTo>
                  </a:path>
                </a:pathLst>
              </a:custGeom>
              <a:grpFill/>
              <a:ln w="12700" cap="rnd" cmpd="sng">
                <a:solidFill>
                  <a:schemeClr val="tx1"/>
                </a:solidFill>
                <a:prstDash val="solid"/>
                <a:round/>
                <a:headEnd/>
                <a:tailEnd/>
              </a:ln>
              <a:effectLst/>
            </p:spPr>
            <p:txBody>
              <a:bodyPr/>
              <a:lstStyle/>
              <a:p>
                <a:endParaRPr lang="en-US"/>
              </a:p>
            </p:txBody>
          </p:sp>
          <p:sp>
            <p:nvSpPr>
              <p:cNvPr id="230" name="Freeform 86">
                <a:extLst>
                  <a:ext uri="{FF2B5EF4-FFF2-40B4-BE49-F238E27FC236}">
                    <a16:creationId xmlns:a16="http://schemas.microsoft.com/office/drawing/2014/main" id="{3D6CEA90-96BE-4042-BA01-0FD59B8C285C}"/>
                  </a:ext>
                </a:extLst>
              </p:cNvPr>
              <p:cNvSpPr>
                <a:spLocks/>
              </p:cNvSpPr>
              <p:nvPr/>
            </p:nvSpPr>
            <p:spPr bwMode="auto">
              <a:xfrm>
                <a:off x="2687" y="1056"/>
                <a:ext cx="591" cy="648"/>
              </a:xfrm>
              <a:custGeom>
                <a:avLst/>
                <a:gdLst/>
                <a:ahLst/>
                <a:cxnLst>
                  <a:cxn ang="0">
                    <a:pos x="0" y="0"/>
                  </a:cxn>
                  <a:cxn ang="0">
                    <a:pos x="197" y="0"/>
                  </a:cxn>
                  <a:cxn ang="0">
                    <a:pos x="590" y="78"/>
                  </a:cxn>
                  <a:cxn ang="0">
                    <a:pos x="454" y="204"/>
                  </a:cxn>
                  <a:cxn ang="0">
                    <a:pos x="398" y="397"/>
                  </a:cxn>
                  <a:cxn ang="0">
                    <a:pos x="398" y="500"/>
                  </a:cxn>
                  <a:cxn ang="0">
                    <a:pos x="532" y="598"/>
                  </a:cxn>
                  <a:cxn ang="0">
                    <a:pos x="540" y="647"/>
                  </a:cxn>
                  <a:cxn ang="0">
                    <a:pos x="78" y="647"/>
                  </a:cxn>
                  <a:cxn ang="0">
                    <a:pos x="78" y="460"/>
                  </a:cxn>
                  <a:cxn ang="0">
                    <a:pos x="39" y="413"/>
                  </a:cxn>
                  <a:cxn ang="0">
                    <a:pos x="65" y="384"/>
                  </a:cxn>
                  <a:cxn ang="0">
                    <a:pos x="65" y="343"/>
                  </a:cxn>
                  <a:cxn ang="0">
                    <a:pos x="49" y="230"/>
                  </a:cxn>
                  <a:cxn ang="0">
                    <a:pos x="0" y="0"/>
                  </a:cxn>
                </a:cxnLst>
                <a:rect l="0" t="0" r="r" b="b"/>
                <a:pathLst>
                  <a:path w="591" h="648">
                    <a:moveTo>
                      <a:pt x="0" y="0"/>
                    </a:moveTo>
                    <a:lnTo>
                      <a:pt x="197" y="0"/>
                    </a:lnTo>
                    <a:lnTo>
                      <a:pt x="590" y="78"/>
                    </a:lnTo>
                    <a:lnTo>
                      <a:pt x="454" y="204"/>
                    </a:lnTo>
                    <a:lnTo>
                      <a:pt x="398" y="397"/>
                    </a:lnTo>
                    <a:lnTo>
                      <a:pt x="398" y="500"/>
                    </a:lnTo>
                    <a:lnTo>
                      <a:pt x="532" y="598"/>
                    </a:lnTo>
                    <a:lnTo>
                      <a:pt x="540" y="647"/>
                    </a:lnTo>
                    <a:lnTo>
                      <a:pt x="78" y="647"/>
                    </a:lnTo>
                    <a:lnTo>
                      <a:pt x="78" y="460"/>
                    </a:lnTo>
                    <a:lnTo>
                      <a:pt x="39" y="413"/>
                    </a:lnTo>
                    <a:lnTo>
                      <a:pt x="65" y="384"/>
                    </a:lnTo>
                    <a:lnTo>
                      <a:pt x="65" y="343"/>
                    </a:lnTo>
                    <a:lnTo>
                      <a:pt x="49" y="230"/>
                    </a:lnTo>
                    <a:lnTo>
                      <a:pt x="0" y="0"/>
                    </a:lnTo>
                  </a:path>
                </a:pathLst>
              </a:custGeom>
              <a:solidFill>
                <a:schemeClr val="accent5"/>
              </a:solidFill>
              <a:ln w="12700" cap="rnd" cmpd="sng">
                <a:solidFill>
                  <a:schemeClr val="tx1"/>
                </a:solidFill>
                <a:prstDash val="solid"/>
                <a:round/>
                <a:headEnd/>
                <a:tailEnd/>
              </a:ln>
              <a:effectLst/>
            </p:spPr>
            <p:txBody>
              <a:bodyPr/>
              <a:lstStyle/>
              <a:p>
                <a:endParaRPr lang="en-US"/>
              </a:p>
            </p:txBody>
          </p:sp>
          <p:sp>
            <p:nvSpPr>
              <p:cNvPr id="231" name="Freeform 87">
                <a:extLst>
                  <a:ext uri="{FF2B5EF4-FFF2-40B4-BE49-F238E27FC236}">
                    <a16:creationId xmlns:a16="http://schemas.microsoft.com/office/drawing/2014/main" id="{291A2436-88A5-4301-B12A-359AE5352AAA}"/>
                  </a:ext>
                </a:extLst>
              </p:cNvPr>
              <p:cNvSpPr>
                <a:spLocks/>
              </p:cNvSpPr>
              <p:nvPr/>
            </p:nvSpPr>
            <p:spPr bwMode="auto">
              <a:xfrm>
                <a:off x="3084" y="1296"/>
                <a:ext cx="516" cy="529"/>
              </a:xfrm>
              <a:custGeom>
                <a:avLst/>
                <a:gdLst/>
                <a:ahLst/>
                <a:cxnLst>
                  <a:cxn ang="0">
                    <a:pos x="31" y="39"/>
                  </a:cxn>
                  <a:cxn ang="0">
                    <a:pos x="162" y="0"/>
                  </a:cxn>
                  <a:cxn ang="0">
                    <a:pos x="189" y="49"/>
                  </a:cxn>
                  <a:cxn ang="0">
                    <a:pos x="366" y="137"/>
                  </a:cxn>
                  <a:cxn ang="0">
                    <a:pos x="407" y="187"/>
                  </a:cxn>
                  <a:cxn ang="0">
                    <a:pos x="420" y="236"/>
                  </a:cxn>
                  <a:cxn ang="0">
                    <a:pos x="488" y="224"/>
                  </a:cxn>
                  <a:cxn ang="0">
                    <a:pos x="515" y="246"/>
                  </a:cxn>
                  <a:cxn ang="0">
                    <a:pos x="457" y="330"/>
                  </a:cxn>
                  <a:cxn ang="0">
                    <a:pos x="428" y="528"/>
                  </a:cxn>
                  <a:cxn ang="0">
                    <a:pos x="199" y="528"/>
                  </a:cxn>
                  <a:cxn ang="0">
                    <a:pos x="155" y="491"/>
                  </a:cxn>
                  <a:cxn ang="0">
                    <a:pos x="157" y="443"/>
                  </a:cxn>
                  <a:cxn ang="0">
                    <a:pos x="139" y="400"/>
                  </a:cxn>
                  <a:cxn ang="0">
                    <a:pos x="134" y="357"/>
                  </a:cxn>
                  <a:cxn ang="0">
                    <a:pos x="0" y="260"/>
                  </a:cxn>
                  <a:cxn ang="0">
                    <a:pos x="0" y="161"/>
                  </a:cxn>
                  <a:cxn ang="0">
                    <a:pos x="31" y="39"/>
                  </a:cxn>
                </a:cxnLst>
                <a:rect l="0" t="0" r="r" b="b"/>
                <a:pathLst>
                  <a:path w="516" h="529">
                    <a:moveTo>
                      <a:pt x="31" y="39"/>
                    </a:moveTo>
                    <a:lnTo>
                      <a:pt x="162" y="0"/>
                    </a:lnTo>
                    <a:lnTo>
                      <a:pt x="189" y="49"/>
                    </a:lnTo>
                    <a:lnTo>
                      <a:pt x="366" y="137"/>
                    </a:lnTo>
                    <a:lnTo>
                      <a:pt x="407" y="187"/>
                    </a:lnTo>
                    <a:lnTo>
                      <a:pt x="420" y="236"/>
                    </a:lnTo>
                    <a:lnTo>
                      <a:pt x="488" y="224"/>
                    </a:lnTo>
                    <a:lnTo>
                      <a:pt x="515" y="246"/>
                    </a:lnTo>
                    <a:lnTo>
                      <a:pt x="457" y="330"/>
                    </a:lnTo>
                    <a:lnTo>
                      <a:pt x="428" y="528"/>
                    </a:lnTo>
                    <a:lnTo>
                      <a:pt x="199" y="528"/>
                    </a:lnTo>
                    <a:lnTo>
                      <a:pt x="155" y="491"/>
                    </a:lnTo>
                    <a:lnTo>
                      <a:pt x="157" y="443"/>
                    </a:lnTo>
                    <a:lnTo>
                      <a:pt x="139" y="400"/>
                    </a:lnTo>
                    <a:lnTo>
                      <a:pt x="134" y="357"/>
                    </a:lnTo>
                    <a:lnTo>
                      <a:pt x="0" y="260"/>
                    </a:lnTo>
                    <a:lnTo>
                      <a:pt x="0" y="161"/>
                    </a:lnTo>
                    <a:lnTo>
                      <a:pt x="31" y="39"/>
                    </a:lnTo>
                  </a:path>
                </a:pathLst>
              </a:custGeom>
              <a:solidFill>
                <a:schemeClr val="accent5"/>
              </a:solidFill>
              <a:ln w="12700" cap="rnd" cmpd="sng">
                <a:solidFill>
                  <a:schemeClr val="tx1"/>
                </a:solidFill>
                <a:prstDash val="solid"/>
                <a:round/>
                <a:headEnd/>
                <a:tailEnd/>
              </a:ln>
              <a:effectLst/>
            </p:spPr>
            <p:txBody>
              <a:bodyPr/>
              <a:lstStyle/>
              <a:p>
                <a:endParaRPr lang="en-US"/>
              </a:p>
            </p:txBody>
          </p:sp>
          <p:sp>
            <p:nvSpPr>
              <p:cNvPr id="232" name="Freeform 88">
                <a:extLst>
                  <a:ext uri="{FF2B5EF4-FFF2-40B4-BE49-F238E27FC236}">
                    <a16:creationId xmlns:a16="http://schemas.microsoft.com/office/drawing/2014/main" id="{87230E09-CA9F-43B2-88E2-9A7A0169257B}"/>
                  </a:ext>
                </a:extLst>
              </p:cNvPr>
              <p:cNvSpPr>
                <a:spLocks/>
              </p:cNvSpPr>
              <p:nvPr/>
            </p:nvSpPr>
            <p:spPr bwMode="auto">
              <a:xfrm>
                <a:off x="3271" y="1243"/>
                <a:ext cx="644" cy="287"/>
              </a:xfrm>
              <a:custGeom>
                <a:avLst/>
                <a:gdLst>
                  <a:gd name="connsiteX0" fmla="*/ 0 w 10817"/>
                  <a:gd name="connsiteY0" fmla="*/ 3403 h 9965"/>
                  <a:gd name="connsiteX1" fmla="*/ 3092 w 10817"/>
                  <a:gd name="connsiteY1" fmla="*/ 6806 h 9965"/>
                  <a:gd name="connsiteX2" fmla="*/ 3697 w 10817"/>
                  <a:gd name="connsiteY2" fmla="*/ 8438 h 9965"/>
                  <a:gd name="connsiteX3" fmla="*/ 3916 w 10817"/>
                  <a:gd name="connsiteY3" fmla="*/ 9965 h 9965"/>
                  <a:gd name="connsiteX4" fmla="*/ 5630 w 10817"/>
                  <a:gd name="connsiteY4" fmla="*/ 6458 h 9965"/>
                  <a:gd name="connsiteX5" fmla="*/ 10817 w 10817"/>
                  <a:gd name="connsiteY5" fmla="*/ 5625 h 9965"/>
                  <a:gd name="connsiteX6" fmla="*/ 8050 w 10817"/>
                  <a:gd name="connsiteY6" fmla="*/ 2569 h 9965"/>
                  <a:gd name="connsiteX7" fmla="*/ 5496 w 10817"/>
                  <a:gd name="connsiteY7" fmla="*/ 4896 h 9965"/>
                  <a:gd name="connsiteX8" fmla="*/ 3059 w 10817"/>
                  <a:gd name="connsiteY8" fmla="*/ 2847 h 9965"/>
                  <a:gd name="connsiteX9" fmla="*/ 4487 w 10817"/>
                  <a:gd name="connsiteY9" fmla="*/ 382 h 9965"/>
                  <a:gd name="connsiteX10" fmla="*/ 3227 w 10817"/>
                  <a:gd name="connsiteY10" fmla="*/ 0 h 9965"/>
                  <a:gd name="connsiteX11" fmla="*/ 0 w 10817"/>
                  <a:gd name="connsiteY11" fmla="*/ 3403 h 9965"/>
                  <a:gd name="connsiteX0" fmla="*/ 0 w 10000"/>
                  <a:gd name="connsiteY0" fmla="*/ 3415 h 10000"/>
                  <a:gd name="connsiteX1" fmla="*/ 2858 w 10000"/>
                  <a:gd name="connsiteY1" fmla="*/ 6830 h 10000"/>
                  <a:gd name="connsiteX2" fmla="*/ 3418 w 10000"/>
                  <a:gd name="connsiteY2" fmla="*/ 8468 h 10000"/>
                  <a:gd name="connsiteX3" fmla="*/ 3620 w 10000"/>
                  <a:gd name="connsiteY3" fmla="*/ 10000 h 10000"/>
                  <a:gd name="connsiteX4" fmla="*/ 5205 w 10000"/>
                  <a:gd name="connsiteY4" fmla="*/ 6481 h 10000"/>
                  <a:gd name="connsiteX5" fmla="*/ 8754 w 10000"/>
                  <a:gd name="connsiteY5" fmla="*/ 5934 h 10000"/>
                  <a:gd name="connsiteX6" fmla="*/ 10000 w 10000"/>
                  <a:gd name="connsiteY6" fmla="*/ 5645 h 10000"/>
                  <a:gd name="connsiteX7" fmla="*/ 7442 w 10000"/>
                  <a:gd name="connsiteY7" fmla="*/ 2578 h 10000"/>
                  <a:gd name="connsiteX8" fmla="*/ 5081 w 10000"/>
                  <a:gd name="connsiteY8" fmla="*/ 4913 h 10000"/>
                  <a:gd name="connsiteX9" fmla="*/ 2828 w 10000"/>
                  <a:gd name="connsiteY9" fmla="*/ 2857 h 10000"/>
                  <a:gd name="connsiteX10" fmla="*/ 4148 w 10000"/>
                  <a:gd name="connsiteY10" fmla="*/ 383 h 10000"/>
                  <a:gd name="connsiteX11" fmla="*/ 2983 w 10000"/>
                  <a:gd name="connsiteY11" fmla="*/ 0 h 10000"/>
                  <a:gd name="connsiteX12" fmla="*/ 0 w 10000"/>
                  <a:gd name="connsiteY12" fmla="*/ 3415 h 10000"/>
                  <a:gd name="connsiteX0" fmla="*/ 0 w 10000"/>
                  <a:gd name="connsiteY0" fmla="*/ 3415 h 10000"/>
                  <a:gd name="connsiteX1" fmla="*/ 2858 w 10000"/>
                  <a:gd name="connsiteY1" fmla="*/ 6830 h 10000"/>
                  <a:gd name="connsiteX2" fmla="*/ 3418 w 10000"/>
                  <a:gd name="connsiteY2" fmla="*/ 8468 h 10000"/>
                  <a:gd name="connsiteX3" fmla="*/ 3620 w 10000"/>
                  <a:gd name="connsiteY3" fmla="*/ 10000 h 10000"/>
                  <a:gd name="connsiteX4" fmla="*/ 5205 w 10000"/>
                  <a:gd name="connsiteY4" fmla="*/ 6481 h 10000"/>
                  <a:gd name="connsiteX5" fmla="*/ 10000 w 10000"/>
                  <a:gd name="connsiteY5" fmla="*/ 5645 h 10000"/>
                  <a:gd name="connsiteX6" fmla="*/ 7442 w 10000"/>
                  <a:gd name="connsiteY6" fmla="*/ 2578 h 10000"/>
                  <a:gd name="connsiteX7" fmla="*/ 5081 w 10000"/>
                  <a:gd name="connsiteY7" fmla="*/ 4913 h 10000"/>
                  <a:gd name="connsiteX8" fmla="*/ 2828 w 10000"/>
                  <a:gd name="connsiteY8" fmla="*/ 2857 h 10000"/>
                  <a:gd name="connsiteX9" fmla="*/ 4148 w 10000"/>
                  <a:gd name="connsiteY9" fmla="*/ 383 h 10000"/>
                  <a:gd name="connsiteX10" fmla="*/ 2983 w 10000"/>
                  <a:gd name="connsiteY10" fmla="*/ 0 h 10000"/>
                  <a:gd name="connsiteX11" fmla="*/ 0 w 10000"/>
                  <a:gd name="connsiteY11" fmla="*/ 3415 h 10000"/>
                  <a:gd name="connsiteX0" fmla="*/ 0 w 10000"/>
                  <a:gd name="connsiteY0" fmla="*/ 3415 h 10000"/>
                  <a:gd name="connsiteX1" fmla="*/ 2858 w 10000"/>
                  <a:gd name="connsiteY1" fmla="*/ 6830 h 10000"/>
                  <a:gd name="connsiteX2" fmla="*/ 3418 w 10000"/>
                  <a:gd name="connsiteY2" fmla="*/ 8468 h 10000"/>
                  <a:gd name="connsiteX3" fmla="*/ 3620 w 10000"/>
                  <a:gd name="connsiteY3" fmla="*/ 10000 h 10000"/>
                  <a:gd name="connsiteX4" fmla="*/ 5205 w 10000"/>
                  <a:gd name="connsiteY4" fmla="*/ 6481 h 10000"/>
                  <a:gd name="connsiteX5" fmla="*/ 7263 w 10000"/>
                  <a:gd name="connsiteY5" fmla="*/ 6101 h 10000"/>
                  <a:gd name="connsiteX6" fmla="*/ 10000 w 10000"/>
                  <a:gd name="connsiteY6" fmla="*/ 5645 h 10000"/>
                  <a:gd name="connsiteX7" fmla="*/ 7442 w 10000"/>
                  <a:gd name="connsiteY7" fmla="*/ 2578 h 10000"/>
                  <a:gd name="connsiteX8" fmla="*/ 5081 w 10000"/>
                  <a:gd name="connsiteY8" fmla="*/ 4913 h 10000"/>
                  <a:gd name="connsiteX9" fmla="*/ 2828 w 10000"/>
                  <a:gd name="connsiteY9" fmla="*/ 2857 h 10000"/>
                  <a:gd name="connsiteX10" fmla="*/ 4148 w 10000"/>
                  <a:gd name="connsiteY10" fmla="*/ 383 h 10000"/>
                  <a:gd name="connsiteX11" fmla="*/ 2983 w 10000"/>
                  <a:gd name="connsiteY11" fmla="*/ 0 h 10000"/>
                  <a:gd name="connsiteX12" fmla="*/ 0 w 10000"/>
                  <a:gd name="connsiteY12" fmla="*/ 3415 h 10000"/>
                  <a:gd name="connsiteX0" fmla="*/ 0 w 10000"/>
                  <a:gd name="connsiteY0" fmla="*/ 3415 h 10000"/>
                  <a:gd name="connsiteX1" fmla="*/ 2858 w 10000"/>
                  <a:gd name="connsiteY1" fmla="*/ 6830 h 10000"/>
                  <a:gd name="connsiteX2" fmla="*/ 3418 w 10000"/>
                  <a:gd name="connsiteY2" fmla="*/ 8468 h 10000"/>
                  <a:gd name="connsiteX3" fmla="*/ 3620 w 10000"/>
                  <a:gd name="connsiteY3" fmla="*/ 10000 h 10000"/>
                  <a:gd name="connsiteX4" fmla="*/ 5205 w 10000"/>
                  <a:gd name="connsiteY4" fmla="*/ 6481 h 10000"/>
                  <a:gd name="connsiteX5" fmla="*/ 7959 w 10000"/>
                  <a:gd name="connsiteY5" fmla="*/ 6603 h 10000"/>
                  <a:gd name="connsiteX6" fmla="*/ 10000 w 10000"/>
                  <a:gd name="connsiteY6" fmla="*/ 5645 h 10000"/>
                  <a:gd name="connsiteX7" fmla="*/ 7442 w 10000"/>
                  <a:gd name="connsiteY7" fmla="*/ 2578 h 10000"/>
                  <a:gd name="connsiteX8" fmla="*/ 5081 w 10000"/>
                  <a:gd name="connsiteY8" fmla="*/ 4913 h 10000"/>
                  <a:gd name="connsiteX9" fmla="*/ 2828 w 10000"/>
                  <a:gd name="connsiteY9" fmla="*/ 2857 h 10000"/>
                  <a:gd name="connsiteX10" fmla="*/ 4148 w 10000"/>
                  <a:gd name="connsiteY10" fmla="*/ 383 h 10000"/>
                  <a:gd name="connsiteX11" fmla="*/ 2983 w 10000"/>
                  <a:gd name="connsiteY11" fmla="*/ 0 h 10000"/>
                  <a:gd name="connsiteX12" fmla="*/ 0 w 10000"/>
                  <a:gd name="connsiteY12" fmla="*/ 3415 h 10000"/>
                  <a:gd name="connsiteX0" fmla="*/ 0 w 10000"/>
                  <a:gd name="connsiteY0" fmla="*/ 3415 h 10000"/>
                  <a:gd name="connsiteX1" fmla="*/ 2858 w 10000"/>
                  <a:gd name="connsiteY1" fmla="*/ 6830 h 10000"/>
                  <a:gd name="connsiteX2" fmla="*/ 3418 w 10000"/>
                  <a:gd name="connsiteY2" fmla="*/ 8468 h 10000"/>
                  <a:gd name="connsiteX3" fmla="*/ 3620 w 10000"/>
                  <a:gd name="connsiteY3" fmla="*/ 10000 h 10000"/>
                  <a:gd name="connsiteX4" fmla="*/ 5205 w 10000"/>
                  <a:gd name="connsiteY4" fmla="*/ 6481 h 10000"/>
                  <a:gd name="connsiteX5" fmla="*/ 10000 w 10000"/>
                  <a:gd name="connsiteY5" fmla="*/ 5645 h 10000"/>
                  <a:gd name="connsiteX6" fmla="*/ 7442 w 10000"/>
                  <a:gd name="connsiteY6" fmla="*/ 2578 h 10000"/>
                  <a:gd name="connsiteX7" fmla="*/ 5081 w 10000"/>
                  <a:gd name="connsiteY7" fmla="*/ 4913 h 10000"/>
                  <a:gd name="connsiteX8" fmla="*/ 2828 w 10000"/>
                  <a:gd name="connsiteY8" fmla="*/ 2857 h 10000"/>
                  <a:gd name="connsiteX9" fmla="*/ 4148 w 10000"/>
                  <a:gd name="connsiteY9" fmla="*/ 383 h 10000"/>
                  <a:gd name="connsiteX10" fmla="*/ 2983 w 10000"/>
                  <a:gd name="connsiteY10" fmla="*/ 0 h 10000"/>
                  <a:gd name="connsiteX11" fmla="*/ 0 w 10000"/>
                  <a:gd name="connsiteY11" fmla="*/ 3415 h 10000"/>
                  <a:gd name="connsiteX0" fmla="*/ 0 w 10000"/>
                  <a:gd name="connsiteY0" fmla="*/ 3415 h 10000"/>
                  <a:gd name="connsiteX1" fmla="*/ 2858 w 10000"/>
                  <a:gd name="connsiteY1" fmla="*/ 6830 h 10000"/>
                  <a:gd name="connsiteX2" fmla="*/ 3418 w 10000"/>
                  <a:gd name="connsiteY2" fmla="*/ 8468 h 10000"/>
                  <a:gd name="connsiteX3" fmla="*/ 3620 w 10000"/>
                  <a:gd name="connsiteY3" fmla="*/ 10000 h 10000"/>
                  <a:gd name="connsiteX4" fmla="*/ 5205 w 10000"/>
                  <a:gd name="connsiteY4" fmla="*/ 6481 h 10000"/>
                  <a:gd name="connsiteX5" fmla="*/ 7909 w 10000"/>
                  <a:gd name="connsiteY5" fmla="*/ 6101 h 10000"/>
                  <a:gd name="connsiteX6" fmla="*/ 10000 w 10000"/>
                  <a:gd name="connsiteY6" fmla="*/ 5645 h 10000"/>
                  <a:gd name="connsiteX7" fmla="*/ 7442 w 10000"/>
                  <a:gd name="connsiteY7" fmla="*/ 2578 h 10000"/>
                  <a:gd name="connsiteX8" fmla="*/ 5081 w 10000"/>
                  <a:gd name="connsiteY8" fmla="*/ 4913 h 10000"/>
                  <a:gd name="connsiteX9" fmla="*/ 2828 w 10000"/>
                  <a:gd name="connsiteY9" fmla="*/ 2857 h 10000"/>
                  <a:gd name="connsiteX10" fmla="*/ 4148 w 10000"/>
                  <a:gd name="connsiteY10" fmla="*/ 383 h 10000"/>
                  <a:gd name="connsiteX11" fmla="*/ 2983 w 10000"/>
                  <a:gd name="connsiteY11" fmla="*/ 0 h 10000"/>
                  <a:gd name="connsiteX12" fmla="*/ 0 w 10000"/>
                  <a:gd name="connsiteY12" fmla="*/ 3415 h 10000"/>
                  <a:gd name="connsiteX0" fmla="*/ 0 w 10000"/>
                  <a:gd name="connsiteY0" fmla="*/ 3415 h 10000"/>
                  <a:gd name="connsiteX1" fmla="*/ 2858 w 10000"/>
                  <a:gd name="connsiteY1" fmla="*/ 6830 h 10000"/>
                  <a:gd name="connsiteX2" fmla="*/ 3418 w 10000"/>
                  <a:gd name="connsiteY2" fmla="*/ 8468 h 10000"/>
                  <a:gd name="connsiteX3" fmla="*/ 3620 w 10000"/>
                  <a:gd name="connsiteY3" fmla="*/ 10000 h 10000"/>
                  <a:gd name="connsiteX4" fmla="*/ 5205 w 10000"/>
                  <a:gd name="connsiteY4" fmla="*/ 6481 h 10000"/>
                  <a:gd name="connsiteX5" fmla="*/ 8083 w 10000"/>
                  <a:gd name="connsiteY5" fmla="*/ 6881 h 10000"/>
                  <a:gd name="connsiteX6" fmla="*/ 10000 w 10000"/>
                  <a:gd name="connsiteY6" fmla="*/ 5645 h 10000"/>
                  <a:gd name="connsiteX7" fmla="*/ 7442 w 10000"/>
                  <a:gd name="connsiteY7" fmla="*/ 2578 h 10000"/>
                  <a:gd name="connsiteX8" fmla="*/ 5081 w 10000"/>
                  <a:gd name="connsiteY8" fmla="*/ 4913 h 10000"/>
                  <a:gd name="connsiteX9" fmla="*/ 2828 w 10000"/>
                  <a:gd name="connsiteY9" fmla="*/ 2857 h 10000"/>
                  <a:gd name="connsiteX10" fmla="*/ 4148 w 10000"/>
                  <a:gd name="connsiteY10" fmla="*/ 383 h 10000"/>
                  <a:gd name="connsiteX11" fmla="*/ 2983 w 10000"/>
                  <a:gd name="connsiteY11" fmla="*/ 0 h 10000"/>
                  <a:gd name="connsiteX12" fmla="*/ 0 w 10000"/>
                  <a:gd name="connsiteY12" fmla="*/ 3415 h 10000"/>
                  <a:gd name="connsiteX0" fmla="*/ 0 w 10000"/>
                  <a:gd name="connsiteY0" fmla="*/ 3415 h 10000"/>
                  <a:gd name="connsiteX1" fmla="*/ 2858 w 10000"/>
                  <a:gd name="connsiteY1" fmla="*/ 6830 h 10000"/>
                  <a:gd name="connsiteX2" fmla="*/ 3418 w 10000"/>
                  <a:gd name="connsiteY2" fmla="*/ 8468 h 10000"/>
                  <a:gd name="connsiteX3" fmla="*/ 3620 w 10000"/>
                  <a:gd name="connsiteY3" fmla="*/ 10000 h 10000"/>
                  <a:gd name="connsiteX4" fmla="*/ 5205 w 10000"/>
                  <a:gd name="connsiteY4" fmla="*/ 6481 h 10000"/>
                  <a:gd name="connsiteX5" fmla="*/ 8083 w 10000"/>
                  <a:gd name="connsiteY5" fmla="*/ 6881 h 10000"/>
                  <a:gd name="connsiteX6" fmla="*/ 9151 w 10000"/>
                  <a:gd name="connsiteY6" fmla="*/ 6157 h 10000"/>
                  <a:gd name="connsiteX7" fmla="*/ 10000 w 10000"/>
                  <a:gd name="connsiteY7" fmla="*/ 5645 h 10000"/>
                  <a:gd name="connsiteX8" fmla="*/ 7442 w 10000"/>
                  <a:gd name="connsiteY8" fmla="*/ 2578 h 10000"/>
                  <a:gd name="connsiteX9" fmla="*/ 5081 w 10000"/>
                  <a:gd name="connsiteY9" fmla="*/ 4913 h 10000"/>
                  <a:gd name="connsiteX10" fmla="*/ 2828 w 10000"/>
                  <a:gd name="connsiteY10" fmla="*/ 2857 h 10000"/>
                  <a:gd name="connsiteX11" fmla="*/ 4148 w 10000"/>
                  <a:gd name="connsiteY11" fmla="*/ 383 h 10000"/>
                  <a:gd name="connsiteX12" fmla="*/ 2983 w 10000"/>
                  <a:gd name="connsiteY12" fmla="*/ 0 h 10000"/>
                  <a:gd name="connsiteX13" fmla="*/ 0 w 10000"/>
                  <a:gd name="connsiteY13" fmla="*/ 3415 h 10000"/>
                  <a:gd name="connsiteX0" fmla="*/ 0 w 10000"/>
                  <a:gd name="connsiteY0" fmla="*/ 3415 h 10000"/>
                  <a:gd name="connsiteX1" fmla="*/ 2858 w 10000"/>
                  <a:gd name="connsiteY1" fmla="*/ 6830 h 10000"/>
                  <a:gd name="connsiteX2" fmla="*/ 3418 w 10000"/>
                  <a:gd name="connsiteY2" fmla="*/ 8468 h 10000"/>
                  <a:gd name="connsiteX3" fmla="*/ 3620 w 10000"/>
                  <a:gd name="connsiteY3" fmla="*/ 10000 h 10000"/>
                  <a:gd name="connsiteX4" fmla="*/ 5205 w 10000"/>
                  <a:gd name="connsiteY4" fmla="*/ 6481 h 10000"/>
                  <a:gd name="connsiteX5" fmla="*/ 8083 w 10000"/>
                  <a:gd name="connsiteY5" fmla="*/ 6881 h 10000"/>
                  <a:gd name="connsiteX6" fmla="*/ 8803 w 10000"/>
                  <a:gd name="connsiteY6" fmla="*/ 5990 h 10000"/>
                  <a:gd name="connsiteX7" fmla="*/ 10000 w 10000"/>
                  <a:gd name="connsiteY7" fmla="*/ 5645 h 10000"/>
                  <a:gd name="connsiteX8" fmla="*/ 7442 w 10000"/>
                  <a:gd name="connsiteY8" fmla="*/ 2578 h 10000"/>
                  <a:gd name="connsiteX9" fmla="*/ 5081 w 10000"/>
                  <a:gd name="connsiteY9" fmla="*/ 4913 h 10000"/>
                  <a:gd name="connsiteX10" fmla="*/ 2828 w 10000"/>
                  <a:gd name="connsiteY10" fmla="*/ 2857 h 10000"/>
                  <a:gd name="connsiteX11" fmla="*/ 4148 w 10000"/>
                  <a:gd name="connsiteY11" fmla="*/ 383 h 10000"/>
                  <a:gd name="connsiteX12" fmla="*/ 2983 w 10000"/>
                  <a:gd name="connsiteY12" fmla="*/ 0 h 10000"/>
                  <a:gd name="connsiteX13" fmla="*/ 0 w 10000"/>
                  <a:gd name="connsiteY13" fmla="*/ 341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0">
                    <a:moveTo>
                      <a:pt x="0" y="3415"/>
                    </a:moveTo>
                    <a:lnTo>
                      <a:pt x="2858" y="6830"/>
                    </a:lnTo>
                    <a:lnTo>
                      <a:pt x="3418" y="8468"/>
                    </a:lnTo>
                    <a:cubicBezTo>
                      <a:pt x="3485" y="8979"/>
                      <a:pt x="3553" y="9489"/>
                      <a:pt x="3620" y="10000"/>
                    </a:cubicBezTo>
                    <a:lnTo>
                      <a:pt x="5205" y="6481"/>
                    </a:lnTo>
                    <a:lnTo>
                      <a:pt x="8083" y="6881"/>
                    </a:lnTo>
                    <a:lnTo>
                      <a:pt x="8803" y="5990"/>
                    </a:lnTo>
                    <a:lnTo>
                      <a:pt x="10000" y="5645"/>
                    </a:lnTo>
                    <a:lnTo>
                      <a:pt x="7442" y="2578"/>
                    </a:lnTo>
                    <a:lnTo>
                      <a:pt x="5081" y="4913"/>
                    </a:lnTo>
                    <a:lnTo>
                      <a:pt x="2828" y="2857"/>
                    </a:lnTo>
                    <a:lnTo>
                      <a:pt x="4148" y="383"/>
                    </a:lnTo>
                    <a:lnTo>
                      <a:pt x="2983" y="0"/>
                    </a:lnTo>
                    <a:lnTo>
                      <a:pt x="0" y="3415"/>
                    </a:lnTo>
                  </a:path>
                </a:pathLst>
              </a:custGeom>
              <a:solidFill>
                <a:schemeClr val="accent5"/>
              </a:solidFill>
              <a:ln w="12700" cap="rnd" cmpd="sng">
                <a:solidFill>
                  <a:schemeClr val="tx1"/>
                </a:solidFill>
                <a:prstDash val="solid"/>
                <a:round/>
                <a:headEnd/>
                <a:tailEnd/>
              </a:ln>
              <a:effectLst/>
            </p:spPr>
            <p:txBody>
              <a:bodyPr/>
              <a:lstStyle/>
              <a:p>
                <a:endParaRPr lang="en-US" dirty="0"/>
              </a:p>
            </p:txBody>
          </p:sp>
          <p:sp>
            <p:nvSpPr>
              <p:cNvPr id="233" name="Freeform 89">
                <a:extLst>
                  <a:ext uri="{FF2B5EF4-FFF2-40B4-BE49-F238E27FC236}">
                    <a16:creationId xmlns:a16="http://schemas.microsoft.com/office/drawing/2014/main" id="{64E07F8E-081A-43DA-8F5C-29681CFDA1ED}"/>
                  </a:ext>
                </a:extLst>
              </p:cNvPr>
              <p:cNvSpPr>
                <a:spLocks/>
              </p:cNvSpPr>
              <p:nvPr/>
            </p:nvSpPr>
            <p:spPr bwMode="auto">
              <a:xfrm>
                <a:off x="3612" y="1460"/>
                <a:ext cx="387" cy="449"/>
              </a:xfrm>
              <a:custGeom>
                <a:avLst/>
                <a:gdLst/>
                <a:ahLst/>
                <a:cxnLst>
                  <a:cxn ang="0">
                    <a:pos x="183" y="0"/>
                  </a:cxn>
                  <a:cxn ang="0">
                    <a:pos x="307" y="36"/>
                  </a:cxn>
                  <a:cxn ang="0">
                    <a:pos x="333" y="124"/>
                  </a:cxn>
                  <a:cxn ang="0">
                    <a:pos x="261" y="198"/>
                  </a:cxn>
                  <a:cxn ang="0">
                    <a:pos x="279" y="231"/>
                  </a:cxn>
                  <a:cxn ang="0">
                    <a:pos x="349" y="193"/>
                  </a:cxn>
                  <a:cxn ang="0">
                    <a:pos x="378" y="201"/>
                  </a:cxn>
                  <a:cxn ang="0">
                    <a:pos x="386" y="321"/>
                  </a:cxn>
                  <a:cxn ang="0">
                    <a:pos x="309" y="423"/>
                  </a:cxn>
                  <a:cxn ang="0">
                    <a:pos x="309" y="448"/>
                  </a:cxn>
                  <a:cxn ang="0">
                    <a:pos x="0" y="448"/>
                  </a:cxn>
                  <a:cxn ang="0">
                    <a:pos x="44" y="321"/>
                  </a:cxn>
                  <a:cxn ang="0">
                    <a:pos x="21" y="223"/>
                  </a:cxn>
                  <a:cxn ang="0">
                    <a:pos x="61" y="119"/>
                  </a:cxn>
                  <a:cxn ang="0">
                    <a:pos x="183" y="0"/>
                  </a:cxn>
                </a:cxnLst>
                <a:rect l="0" t="0" r="r" b="b"/>
                <a:pathLst>
                  <a:path w="387" h="449">
                    <a:moveTo>
                      <a:pt x="183" y="0"/>
                    </a:moveTo>
                    <a:lnTo>
                      <a:pt x="307" y="36"/>
                    </a:lnTo>
                    <a:lnTo>
                      <a:pt x="333" y="124"/>
                    </a:lnTo>
                    <a:lnTo>
                      <a:pt x="261" y="198"/>
                    </a:lnTo>
                    <a:lnTo>
                      <a:pt x="279" y="231"/>
                    </a:lnTo>
                    <a:lnTo>
                      <a:pt x="349" y="193"/>
                    </a:lnTo>
                    <a:lnTo>
                      <a:pt x="378" y="201"/>
                    </a:lnTo>
                    <a:lnTo>
                      <a:pt x="386" y="321"/>
                    </a:lnTo>
                    <a:lnTo>
                      <a:pt x="309" y="423"/>
                    </a:lnTo>
                    <a:lnTo>
                      <a:pt x="309" y="448"/>
                    </a:lnTo>
                    <a:lnTo>
                      <a:pt x="0" y="448"/>
                    </a:lnTo>
                    <a:lnTo>
                      <a:pt x="44" y="321"/>
                    </a:lnTo>
                    <a:lnTo>
                      <a:pt x="21" y="223"/>
                    </a:lnTo>
                    <a:lnTo>
                      <a:pt x="61" y="119"/>
                    </a:lnTo>
                    <a:lnTo>
                      <a:pt x="183" y="0"/>
                    </a:lnTo>
                  </a:path>
                </a:pathLst>
              </a:custGeom>
              <a:solidFill>
                <a:schemeClr val="accent5"/>
              </a:solidFill>
              <a:ln w="12700" cap="rnd" cmpd="sng">
                <a:solidFill>
                  <a:schemeClr val="tx1"/>
                </a:solidFill>
                <a:prstDash val="solid"/>
                <a:round/>
                <a:headEnd/>
                <a:tailEnd/>
              </a:ln>
              <a:effectLst/>
            </p:spPr>
            <p:txBody>
              <a:bodyPr/>
              <a:lstStyle/>
              <a:p>
                <a:endParaRPr lang="en-US"/>
              </a:p>
            </p:txBody>
          </p:sp>
          <p:sp>
            <p:nvSpPr>
              <p:cNvPr id="234" name="Freeform 90">
                <a:extLst>
                  <a:ext uri="{FF2B5EF4-FFF2-40B4-BE49-F238E27FC236}">
                    <a16:creationId xmlns:a16="http://schemas.microsoft.com/office/drawing/2014/main" id="{B68ACA54-D937-4D82-AE64-F4A12D42D809}"/>
                  </a:ext>
                </a:extLst>
              </p:cNvPr>
              <p:cNvSpPr>
                <a:spLocks/>
              </p:cNvSpPr>
              <p:nvPr/>
            </p:nvSpPr>
            <p:spPr bwMode="auto">
              <a:xfrm>
                <a:off x="3197" y="1824"/>
                <a:ext cx="353" cy="599"/>
              </a:xfrm>
              <a:custGeom>
                <a:avLst/>
                <a:gdLst/>
                <a:ahLst/>
                <a:cxnLst>
                  <a:cxn ang="0">
                    <a:pos x="89" y="0"/>
                  </a:cxn>
                  <a:cxn ang="0">
                    <a:pos x="320" y="0"/>
                  </a:cxn>
                  <a:cxn ang="0">
                    <a:pos x="349" y="89"/>
                  </a:cxn>
                  <a:cxn ang="0">
                    <a:pos x="349" y="396"/>
                  </a:cxn>
                  <a:cxn ang="0">
                    <a:pos x="352" y="423"/>
                  </a:cxn>
                  <a:cxn ang="0">
                    <a:pos x="307" y="476"/>
                  </a:cxn>
                  <a:cxn ang="0">
                    <a:pos x="296" y="538"/>
                  </a:cxn>
                  <a:cxn ang="0">
                    <a:pos x="211" y="598"/>
                  </a:cxn>
                  <a:cxn ang="0">
                    <a:pos x="172" y="584"/>
                  </a:cxn>
                  <a:cxn ang="0">
                    <a:pos x="84" y="457"/>
                  </a:cxn>
                  <a:cxn ang="0">
                    <a:pos x="109" y="418"/>
                  </a:cxn>
                  <a:cxn ang="0">
                    <a:pos x="73" y="393"/>
                  </a:cxn>
                  <a:cxn ang="0">
                    <a:pos x="0" y="274"/>
                  </a:cxn>
                  <a:cxn ang="0">
                    <a:pos x="5" y="199"/>
                  </a:cxn>
                  <a:cxn ang="0">
                    <a:pos x="57" y="139"/>
                  </a:cxn>
                  <a:cxn ang="0">
                    <a:pos x="44" y="104"/>
                  </a:cxn>
                  <a:cxn ang="0">
                    <a:pos x="111" y="56"/>
                  </a:cxn>
                  <a:cxn ang="0">
                    <a:pos x="89" y="0"/>
                  </a:cxn>
                </a:cxnLst>
                <a:rect l="0" t="0" r="r" b="b"/>
                <a:pathLst>
                  <a:path w="353" h="599">
                    <a:moveTo>
                      <a:pt x="89" y="0"/>
                    </a:moveTo>
                    <a:lnTo>
                      <a:pt x="320" y="0"/>
                    </a:lnTo>
                    <a:lnTo>
                      <a:pt x="349" y="89"/>
                    </a:lnTo>
                    <a:lnTo>
                      <a:pt x="349" y="396"/>
                    </a:lnTo>
                    <a:lnTo>
                      <a:pt x="352" y="423"/>
                    </a:lnTo>
                    <a:lnTo>
                      <a:pt x="307" y="476"/>
                    </a:lnTo>
                    <a:lnTo>
                      <a:pt x="296" y="538"/>
                    </a:lnTo>
                    <a:lnTo>
                      <a:pt x="211" y="598"/>
                    </a:lnTo>
                    <a:lnTo>
                      <a:pt x="172" y="584"/>
                    </a:lnTo>
                    <a:lnTo>
                      <a:pt x="84" y="457"/>
                    </a:lnTo>
                    <a:lnTo>
                      <a:pt x="109" y="418"/>
                    </a:lnTo>
                    <a:lnTo>
                      <a:pt x="73" y="393"/>
                    </a:lnTo>
                    <a:lnTo>
                      <a:pt x="0" y="274"/>
                    </a:lnTo>
                    <a:lnTo>
                      <a:pt x="5" y="199"/>
                    </a:lnTo>
                    <a:lnTo>
                      <a:pt x="57" y="139"/>
                    </a:lnTo>
                    <a:lnTo>
                      <a:pt x="44" y="104"/>
                    </a:lnTo>
                    <a:lnTo>
                      <a:pt x="111" y="56"/>
                    </a:lnTo>
                    <a:lnTo>
                      <a:pt x="89" y="0"/>
                    </a:lnTo>
                  </a:path>
                </a:pathLst>
              </a:custGeom>
              <a:solidFill>
                <a:schemeClr val="accent5"/>
              </a:solidFill>
              <a:ln w="12700" cap="rnd" cmpd="sng">
                <a:solidFill>
                  <a:schemeClr val="tx1"/>
                </a:solidFill>
                <a:prstDash val="solid"/>
                <a:round/>
                <a:headEnd/>
                <a:tailEnd/>
              </a:ln>
              <a:effectLst/>
            </p:spPr>
            <p:txBody>
              <a:bodyPr/>
              <a:lstStyle/>
              <a:p>
                <a:endParaRPr lang="en-US"/>
              </a:p>
            </p:txBody>
          </p:sp>
          <p:sp>
            <p:nvSpPr>
              <p:cNvPr id="235" name="Freeform 91">
                <a:extLst>
                  <a:ext uri="{FF2B5EF4-FFF2-40B4-BE49-F238E27FC236}">
                    <a16:creationId xmlns:a16="http://schemas.microsoft.com/office/drawing/2014/main" id="{58F8BCBC-17D1-4B1C-BBEF-35726606AB80}"/>
                  </a:ext>
                </a:extLst>
              </p:cNvPr>
              <p:cNvSpPr>
                <a:spLocks/>
              </p:cNvSpPr>
              <p:nvPr/>
            </p:nvSpPr>
            <p:spPr bwMode="auto">
              <a:xfrm>
                <a:off x="2805" y="2026"/>
                <a:ext cx="604" cy="522"/>
              </a:xfrm>
              <a:custGeom>
                <a:avLst/>
                <a:gdLst/>
                <a:ahLst/>
                <a:cxnLst>
                  <a:cxn ang="0">
                    <a:pos x="0" y="0"/>
                  </a:cxn>
                  <a:cxn ang="0">
                    <a:pos x="397" y="0"/>
                  </a:cxn>
                  <a:cxn ang="0">
                    <a:pos x="391" y="69"/>
                  </a:cxn>
                  <a:cxn ang="0">
                    <a:pos x="465" y="194"/>
                  </a:cxn>
                  <a:cxn ang="0">
                    <a:pos x="500" y="216"/>
                  </a:cxn>
                  <a:cxn ang="0">
                    <a:pos x="478" y="253"/>
                  </a:cxn>
                  <a:cxn ang="0">
                    <a:pos x="563" y="383"/>
                  </a:cxn>
                  <a:cxn ang="0">
                    <a:pos x="603" y="396"/>
                  </a:cxn>
                  <a:cxn ang="0">
                    <a:pos x="550" y="521"/>
                  </a:cxn>
                  <a:cxn ang="0">
                    <a:pos x="498" y="521"/>
                  </a:cxn>
                  <a:cxn ang="0">
                    <a:pos x="513" y="467"/>
                  </a:cxn>
                  <a:cxn ang="0">
                    <a:pos x="114" y="467"/>
                  </a:cxn>
                  <a:cxn ang="0">
                    <a:pos x="94" y="409"/>
                  </a:cxn>
                  <a:cxn ang="0">
                    <a:pos x="94" y="165"/>
                  </a:cxn>
                  <a:cxn ang="0">
                    <a:pos x="52" y="125"/>
                  </a:cxn>
                  <a:cxn ang="0">
                    <a:pos x="78" y="97"/>
                  </a:cxn>
                  <a:cxn ang="0">
                    <a:pos x="0" y="0"/>
                  </a:cxn>
                </a:cxnLst>
                <a:rect l="0" t="0" r="r" b="b"/>
                <a:pathLst>
                  <a:path w="604" h="522">
                    <a:moveTo>
                      <a:pt x="0" y="0"/>
                    </a:moveTo>
                    <a:lnTo>
                      <a:pt x="397" y="0"/>
                    </a:lnTo>
                    <a:lnTo>
                      <a:pt x="391" y="69"/>
                    </a:lnTo>
                    <a:lnTo>
                      <a:pt x="465" y="194"/>
                    </a:lnTo>
                    <a:lnTo>
                      <a:pt x="500" y="216"/>
                    </a:lnTo>
                    <a:lnTo>
                      <a:pt x="478" y="253"/>
                    </a:lnTo>
                    <a:lnTo>
                      <a:pt x="563" y="383"/>
                    </a:lnTo>
                    <a:lnTo>
                      <a:pt x="603" y="396"/>
                    </a:lnTo>
                    <a:lnTo>
                      <a:pt x="550" y="521"/>
                    </a:lnTo>
                    <a:lnTo>
                      <a:pt x="498" y="521"/>
                    </a:lnTo>
                    <a:lnTo>
                      <a:pt x="513" y="467"/>
                    </a:lnTo>
                    <a:lnTo>
                      <a:pt x="114" y="467"/>
                    </a:lnTo>
                    <a:lnTo>
                      <a:pt x="94" y="409"/>
                    </a:lnTo>
                    <a:lnTo>
                      <a:pt x="94" y="165"/>
                    </a:lnTo>
                    <a:lnTo>
                      <a:pt x="52" y="125"/>
                    </a:lnTo>
                    <a:lnTo>
                      <a:pt x="78" y="97"/>
                    </a:lnTo>
                    <a:lnTo>
                      <a:pt x="0" y="0"/>
                    </a:lnTo>
                  </a:path>
                </a:pathLst>
              </a:custGeom>
              <a:grpFill/>
              <a:ln w="12700" cap="rnd" cmpd="sng">
                <a:solidFill>
                  <a:schemeClr val="tx1"/>
                </a:solidFill>
                <a:prstDash val="solid"/>
                <a:round/>
                <a:headEnd/>
                <a:tailEnd/>
              </a:ln>
              <a:effectLst/>
            </p:spPr>
            <p:txBody>
              <a:bodyPr/>
              <a:lstStyle/>
              <a:p>
                <a:endParaRPr lang="en-US"/>
              </a:p>
            </p:txBody>
          </p:sp>
          <p:sp>
            <p:nvSpPr>
              <p:cNvPr id="236" name="Freeform 92">
                <a:extLst>
                  <a:ext uri="{FF2B5EF4-FFF2-40B4-BE49-F238E27FC236}">
                    <a16:creationId xmlns:a16="http://schemas.microsoft.com/office/drawing/2014/main" id="{A27523BB-70FC-45D5-B981-DFCB00819A62}"/>
                  </a:ext>
                </a:extLst>
              </p:cNvPr>
              <p:cNvSpPr>
                <a:spLocks/>
              </p:cNvSpPr>
              <p:nvPr/>
            </p:nvSpPr>
            <p:spPr bwMode="auto">
              <a:xfrm>
                <a:off x="3778" y="1879"/>
                <a:ext cx="393" cy="398"/>
              </a:xfrm>
              <a:custGeom>
                <a:avLst/>
                <a:gdLst/>
                <a:ahLst/>
                <a:cxnLst>
                  <a:cxn ang="0">
                    <a:pos x="0" y="27"/>
                  </a:cxn>
                  <a:cxn ang="0">
                    <a:pos x="146" y="27"/>
                  </a:cxn>
                  <a:cxn ang="0">
                    <a:pos x="201" y="53"/>
                  </a:cxn>
                  <a:cxn ang="0">
                    <a:pos x="284" y="53"/>
                  </a:cxn>
                  <a:cxn ang="0">
                    <a:pos x="392" y="0"/>
                  </a:cxn>
                  <a:cxn ang="0">
                    <a:pos x="392" y="173"/>
                  </a:cxn>
                  <a:cxn ang="0">
                    <a:pos x="376" y="181"/>
                  </a:cxn>
                  <a:cxn ang="0">
                    <a:pos x="323" y="285"/>
                  </a:cxn>
                  <a:cxn ang="0">
                    <a:pos x="294" y="285"/>
                  </a:cxn>
                  <a:cxn ang="0">
                    <a:pos x="199" y="397"/>
                  </a:cxn>
                  <a:cxn ang="0">
                    <a:pos x="167" y="368"/>
                  </a:cxn>
                  <a:cxn ang="0">
                    <a:pos x="119" y="381"/>
                  </a:cxn>
                  <a:cxn ang="0">
                    <a:pos x="0" y="282"/>
                  </a:cxn>
                  <a:cxn ang="0">
                    <a:pos x="0" y="27"/>
                  </a:cxn>
                </a:cxnLst>
                <a:rect l="0" t="0" r="r" b="b"/>
                <a:pathLst>
                  <a:path w="393" h="398">
                    <a:moveTo>
                      <a:pt x="0" y="27"/>
                    </a:moveTo>
                    <a:lnTo>
                      <a:pt x="146" y="27"/>
                    </a:lnTo>
                    <a:lnTo>
                      <a:pt x="201" y="53"/>
                    </a:lnTo>
                    <a:lnTo>
                      <a:pt x="284" y="53"/>
                    </a:lnTo>
                    <a:lnTo>
                      <a:pt x="392" y="0"/>
                    </a:lnTo>
                    <a:lnTo>
                      <a:pt x="392" y="173"/>
                    </a:lnTo>
                    <a:lnTo>
                      <a:pt x="376" y="181"/>
                    </a:lnTo>
                    <a:lnTo>
                      <a:pt x="323" y="285"/>
                    </a:lnTo>
                    <a:lnTo>
                      <a:pt x="294" y="285"/>
                    </a:lnTo>
                    <a:lnTo>
                      <a:pt x="199" y="397"/>
                    </a:lnTo>
                    <a:lnTo>
                      <a:pt x="167" y="368"/>
                    </a:lnTo>
                    <a:lnTo>
                      <a:pt x="119" y="381"/>
                    </a:lnTo>
                    <a:lnTo>
                      <a:pt x="0" y="282"/>
                    </a:lnTo>
                    <a:lnTo>
                      <a:pt x="0" y="27"/>
                    </a:lnTo>
                  </a:path>
                </a:pathLst>
              </a:custGeom>
              <a:solidFill>
                <a:schemeClr val="accent5"/>
              </a:solidFill>
              <a:ln w="12700" cap="rnd" cmpd="sng">
                <a:solidFill>
                  <a:schemeClr val="tx1"/>
                </a:solidFill>
                <a:prstDash val="solid"/>
                <a:round/>
                <a:headEnd/>
                <a:tailEnd/>
              </a:ln>
              <a:effectLst/>
            </p:spPr>
            <p:txBody>
              <a:bodyPr/>
              <a:lstStyle/>
              <a:p>
                <a:endParaRPr lang="en-US"/>
              </a:p>
            </p:txBody>
          </p:sp>
          <p:sp>
            <p:nvSpPr>
              <p:cNvPr id="237" name="Freeform 93">
                <a:extLst>
                  <a:ext uri="{FF2B5EF4-FFF2-40B4-BE49-F238E27FC236}">
                    <a16:creationId xmlns:a16="http://schemas.microsoft.com/office/drawing/2014/main" id="{A4F0DA5F-73DC-4F5F-AC9B-A0D07947D8A3}"/>
                  </a:ext>
                </a:extLst>
              </p:cNvPr>
              <p:cNvSpPr>
                <a:spLocks/>
              </p:cNvSpPr>
              <p:nvPr/>
            </p:nvSpPr>
            <p:spPr bwMode="auto">
              <a:xfrm>
                <a:off x="1056" y="1056"/>
                <a:ext cx="1049" cy="541"/>
              </a:xfrm>
              <a:custGeom>
                <a:avLst/>
                <a:gdLst/>
                <a:ahLst/>
                <a:cxnLst>
                  <a:cxn ang="0">
                    <a:pos x="2" y="0"/>
                  </a:cxn>
                  <a:cxn ang="0">
                    <a:pos x="1048" y="0"/>
                  </a:cxn>
                  <a:cxn ang="0">
                    <a:pos x="1048" y="467"/>
                  </a:cxn>
                  <a:cxn ang="0">
                    <a:pos x="430" y="467"/>
                  </a:cxn>
                  <a:cxn ang="0">
                    <a:pos x="430" y="496"/>
                  </a:cxn>
                  <a:cxn ang="0">
                    <a:pos x="282" y="540"/>
                  </a:cxn>
                  <a:cxn ang="0">
                    <a:pos x="194" y="389"/>
                  </a:cxn>
                  <a:cxn ang="0">
                    <a:pos x="141" y="410"/>
                  </a:cxn>
                  <a:cxn ang="0">
                    <a:pos x="128" y="381"/>
                  </a:cxn>
                  <a:cxn ang="0">
                    <a:pos x="160" y="301"/>
                  </a:cxn>
                  <a:cxn ang="0">
                    <a:pos x="0" y="136"/>
                  </a:cxn>
                  <a:cxn ang="0">
                    <a:pos x="2" y="0"/>
                  </a:cxn>
                </a:cxnLst>
                <a:rect l="0" t="0" r="r" b="b"/>
                <a:pathLst>
                  <a:path w="1049" h="541">
                    <a:moveTo>
                      <a:pt x="2" y="0"/>
                    </a:moveTo>
                    <a:lnTo>
                      <a:pt x="1048" y="0"/>
                    </a:lnTo>
                    <a:lnTo>
                      <a:pt x="1048" y="467"/>
                    </a:lnTo>
                    <a:lnTo>
                      <a:pt x="430" y="467"/>
                    </a:lnTo>
                    <a:lnTo>
                      <a:pt x="430" y="496"/>
                    </a:lnTo>
                    <a:lnTo>
                      <a:pt x="282" y="540"/>
                    </a:lnTo>
                    <a:lnTo>
                      <a:pt x="194" y="389"/>
                    </a:lnTo>
                    <a:lnTo>
                      <a:pt x="141" y="410"/>
                    </a:lnTo>
                    <a:lnTo>
                      <a:pt x="128" y="381"/>
                    </a:lnTo>
                    <a:lnTo>
                      <a:pt x="160" y="301"/>
                    </a:lnTo>
                    <a:lnTo>
                      <a:pt x="0" y="136"/>
                    </a:lnTo>
                    <a:lnTo>
                      <a:pt x="2" y="0"/>
                    </a:lnTo>
                  </a:path>
                </a:pathLst>
              </a:custGeom>
              <a:grpFill/>
              <a:ln w="12700" cap="rnd" cmpd="sng">
                <a:solidFill>
                  <a:schemeClr val="tx1"/>
                </a:solidFill>
                <a:prstDash val="solid"/>
                <a:round/>
                <a:headEnd/>
                <a:tailEnd/>
              </a:ln>
              <a:effectLst/>
            </p:spPr>
            <p:txBody>
              <a:bodyPr/>
              <a:lstStyle/>
              <a:p>
                <a:endParaRPr lang="en-US"/>
              </a:p>
            </p:txBody>
          </p:sp>
          <p:sp>
            <p:nvSpPr>
              <p:cNvPr id="238" name="Freeform 94">
                <a:extLst>
                  <a:ext uri="{FF2B5EF4-FFF2-40B4-BE49-F238E27FC236}">
                    <a16:creationId xmlns:a16="http://schemas.microsoft.com/office/drawing/2014/main" id="{CE4EB54E-B708-49DB-B66B-AB14AB3140BC}"/>
                  </a:ext>
                </a:extLst>
              </p:cNvPr>
              <p:cNvSpPr>
                <a:spLocks/>
              </p:cNvSpPr>
              <p:nvPr/>
            </p:nvSpPr>
            <p:spPr bwMode="auto">
              <a:xfrm>
                <a:off x="1487" y="1527"/>
                <a:ext cx="618" cy="458"/>
              </a:xfrm>
              <a:custGeom>
                <a:avLst/>
                <a:gdLst/>
                <a:ahLst/>
                <a:cxnLst>
                  <a:cxn ang="0">
                    <a:pos x="0" y="0"/>
                  </a:cxn>
                  <a:cxn ang="0">
                    <a:pos x="617" y="0"/>
                  </a:cxn>
                  <a:cxn ang="0">
                    <a:pos x="617" y="457"/>
                  </a:cxn>
                  <a:cxn ang="0">
                    <a:pos x="0" y="457"/>
                  </a:cxn>
                  <a:cxn ang="0">
                    <a:pos x="0" y="0"/>
                  </a:cxn>
                </a:cxnLst>
                <a:rect l="0" t="0" r="r" b="b"/>
                <a:pathLst>
                  <a:path w="618" h="458">
                    <a:moveTo>
                      <a:pt x="0" y="0"/>
                    </a:moveTo>
                    <a:lnTo>
                      <a:pt x="617" y="0"/>
                    </a:lnTo>
                    <a:lnTo>
                      <a:pt x="617" y="457"/>
                    </a:lnTo>
                    <a:lnTo>
                      <a:pt x="0" y="457"/>
                    </a:lnTo>
                    <a:lnTo>
                      <a:pt x="0" y="0"/>
                    </a:lnTo>
                  </a:path>
                </a:pathLst>
              </a:custGeom>
              <a:grpFill/>
              <a:ln w="12700" cap="rnd" cmpd="sng">
                <a:solidFill>
                  <a:schemeClr val="tx1"/>
                </a:solidFill>
                <a:prstDash val="solid"/>
                <a:round/>
                <a:headEnd/>
                <a:tailEnd/>
              </a:ln>
              <a:effectLst/>
            </p:spPr>
            <p:txBody>
              <a:bodyPr/>
              <a:lstStyle/>
              <a:p>
                <a:endParaRPr lang="en-US"/>
              </a:p>
            </p:txBody>
          </p:sp>
          <p:sp>
            <p:nvSpPr>
              <p:cNvPr id="239" name="Freeform 95">
                <a:extLst>
                  <a:ext uri="{FF2B5EF4-FFF2-40B4-BE49-F238E27FC236}">
                    <a16:creationId xmlns:a16="http://schemas.microsoft.com/office/drawing/2014/main" id="{52C34BBA-1C4A-418E-8661-966D7FC5AE3F}"/>
                  </a:ext>
                </a:extLst>
              </p:cNvPr>
              <p:cNvSpPr>
                <a:spLocks/>
              </p:cNvSpPr>
              <p:nvPr/>
            </p:nvSpPr>
            <p:spPr bwMode="auto">
              <a:xfrm>
                <a:off x="2103" y="1757"/>
                <a:ext cx="764" cy="346"/>
              </a:xfrm>
              <a:custGeom>
                <a:avLst/>
                <a:gdLst/>
                <a:ahLst/>
                <a:cxnLst>
                  <a:cxn ang="0">
                    <a:pos x="0" y="0"/>
                  </a:cxn>
                  <a:cxn ang="0">
                    <a:pos x="475" y="0"/>
                  </a:cxn>
                  <a:cxn ang="0">
                    <a:pos x="525" y="26"/>
                  </a:cxn>
                  <a:cxn ang="0">
                    <a:pos x="634" y="61"/>
                  </a:cxn>
                  <a:cxn ang="0">
                    <a:pos x="705" y="276"/>
                  </a:cxn>
                  <a:cxn ang="0">
                    <a:pos x="763" y="345"/>
                  </a:cxn>
                  <a:cxn ang="0">
                    <a:pos x="164" y="345"/>
                  </a:cxn>
                  <a:cxn ang="0">
                    <a:pos x="164" y="225"/>
                  </a:cxn>
                  <a:cxn ang="0">
                    <a:pos x="0" y="225"/>
                  </a:cxn>
                  <a:cxn ang="0">
                    <a:pos x="0" y="0"/>
                  </a:cxn>
                </a:cxnLst>
                <a:rect l="0" t="0" r="r" b="b"/>
                <a:pathLst>
                  <a:path w="764" h="346">
                    <a:moveTo>
                      <a:pt x="0" y="0"/>
                    </a:moveTo>
                    <a:lnTo>
                      <a:pt x="475" y="0"/>
                    </a:lnTo>
                    <a:lnTo>
                      <a:pt x="525" y="26"/>
                    </a:lnTo>
                    <a:lnTo>
                      <a:pt x="634" y="61"/>
                    </a:lnTo>
                    <a:lnTo>
                      <a:pt x="705" y="276"/>
                    </a:lnTo>
                    <a:lnTo>
                      <a:pt x="763" y="345"/>
                    </a:lnTo>
                    <a:lnTo>
                      <a:pt x="164" y="345"/>
                    </a:lnTo>
                    <a:lnTo>
                      <a:pt x="164" y="225"/>
                    </a:lnTo>
                    <a:lnTo>
                      <a:pt x="0" y="225"/>
                    </a:lnTo>
                    <a:lnTo>
                      <a:pt x="0" y="0"/>
                    </a:lnTo>
                  </a:path>
                </a:pathLst>
              </a:custGeom>
              <a:grpFill/>
              <a:ln w="12700" cap="rnd" cmpd="sng">
                <a:solidFill>
                  <a:schemeClr val="tx1"/>
                </a:solidFill>
                <a:prstDash val="solid"/>
                <a:round/>
                <a:headEnd/>
                <a:tailEnd/>
              </a:ln>
              <a:effectLst/>
            </p:spPr>
            <p:txBody>
              <a:bodyPr/>
              <a:lstStyle/>
              <a:p>
                <a:endParaRPr lang="en-US"/>
              </a:p>
            </p:txBody>
          </p:sp>
          <p:sp>
            <p:nvSpPr>
              <p:cNvPr id="240" name="Freeform 96">
                <a:extLst>
                  <a:ext uri="{FF2B5EF4-FFF2-40B4-BE49-F238E27FC236}">
                    <a16:creationId xmlns:a16="http://schemas.microsoft.com/office/drawing/2014/main" id="{EE6AF5A4-7C6D-4C86-B49D-A563C6B8FC4B}"/>
                  </a:ext>
                </a:extLst>
              </p:cNvPr>
              <p:cNvSpPr>
                <a:spLocks/>
              </p:cNvSpPr>
              <p:nvPr/>
            </p:nvSpPr>
            <p:spPr bwMode="auto">
              <a:xfrm>
                <a:off x="1667" y="1984"/>
                <a:ext cx="596" cy="446"/>
              </a:xfrm>
              <a:custGeom>
                <a:avLst/>
                <a:gdLst/>
                <a:ahLst/>
                <a:cxnLst>
                  <a:cxn ang="0">
                    <a:pos x="0" y="0"/>
                  </a:cxn>
                  <a:cxn ang="0">
                    <a:pos x="595" y="0"/>
                  </a:cxn>
                  <a:cxn ang="0">
                    <a:pos x="595" y="445"/>
                  </a:cxn>
                  <a:cxn ang="0">
                    <a:pos x="0" y="445"/>
                  </a:cxn>
                  <a:cxn ang="0">
                    <a:pos x="0" y="0"/>
                  </a:cxn>
                </a:cxnLst>
                <a:rect l="0" t="0" r="r" b="b"/>
                <a:pathLst>
                  <a:path w="596" h="446">
                    <a:moveTo>
                      <a:pt x="0" y="0"/>
                    </a:moveTo>
                    <a:lnTo>
                      <a:pt x="595" y="0"/>
                    </a:lnTo>
                    <a:lnTo>
                      <a:pt x="595" y="445"/>
                    </a:lnTo>
                    <a:lnTo>
                      <a:pt x="0" y="445"/>
                    </a:lnTo>
                    <a:lnTo>
                      <a:pt x="0" y="0"/>
                    </a:lnTo>
                  </a:path>
                </a:pathLst>
              </a:custGeom>
              <a:grpFill/>
              <a:ln w="12700" cap="rnd" cmpd="sng">
                <a:solidFill>
                  <a:schemeClr val="tx1"/>
                </a:solidFill>
                <a:prstDash val="solid"/>
                <a:round/>
                <a:headEnd/>
                <a:tailEnd/>
              </a:ln>
              <a:effectLst/>
            </p:spPr>
            <p:txBody>
              <a:bodyPr/>
              <a:lstStyle/>
              <a:p>
                <a:endParaRPr lang="en-US"/>
              </a:p>
            </p:txBody>
          </p:sp>
          <p:sp>
            <p:nvSpPr>
              <p:cNvPr id="241" name="Freeform 97">
                <a:extLst>
                  <a:ext uri="{FF2B5EF4-FFF2-40B4-BE49-F238E27FC236}">
                    <a16:creationId xmlns:a16="http://schemas.microsoft.com/office/drawing/2014/main" id="{667FDCB9-657A-4544-99DF-A0A3F5D81B67}"/>
                  </a:ext>
                </a:extLst>
              </p:cNvPr>
              <p:cNvSpPr>
                <a:spLocks/>
              </p:cNvSpPr>
              <p:nvPr/>
            </p:nvSpPr>
            <p:spPr bwMode="auto">
              <a:xfrm>
                <a:off x="3978" y="2057"/>
                <a:ext cx="468" cy="355"/>
              </a:xfrm>
              <a:custGeom>
                <a:avLst/>
                <a:gdLst/>
                <a:ahLst/>
                <a:cxnLst>
                  <a:cxn ang="0">
                    <a:pos x="192" y="0"/>
                  </a:cxn>
                  <a:cxn ang="0">
                    <a:pos x="179" y="0"/>
                  </a:cxn>
                  <a:cxn ang="0">
                    <a:pos x="124" y="106"/>
                  </a:cxn>
                  <a:cxn ang="0">
                    <a:pos x="93" y="106"/>
                  </a:cxn>
                  <a:cxn ang="0">
                    <a:pos x="0" y="215"/>
                  </a:cxn>
                  <a:cxn ang="0">
                    <a:pos x="40" y="330"/>
                  </a:cxn>
                  <a:cxn ang="0">
                    <a:pos x="184" y="354"/>
                  </a:cxn>
                  <a:cxn ang="0">
                    <a:pos x="223" y="325"/>
                  </a:cxn>
                  <a:cxn ang="0">
                    <a:pos x="264" y="242"/>
                  </a:cxn>
                  <a:cxn ang="0">
                    <a:pos x="275" y="234"/>
                  </a:cxn>
                  <a:cxn ang="0">
                    <a:pos x="467" y="165"/>
                  </a:cxn>
                  <a:cxn ang="0">
                    <a:pos x="453" y="134"/>
                  </a:cxn>
                  <a:cxn ang="0">
                    <a:pos x="380" y="109"/>
                  </a:cxn>
                  <a:cxn ang="0">
                    <a:pos x="272" y="165"/>
                  </a:cxn>
                  <a:cxn ang="0">
                    <a:pos x="272" y="67"/>
                  </a:cxn>
                  <a:cxn ang="0">
                    <a:pos x="192" y="67"/>
                  </a:cxn>
                  <a:cxn ang="0">
                    <a:pos x="192" y="0"/>
                  </a:cxn>
                </a:cxnLst>
                <a:rect l="0" t="0" r="r" b="b"/>
                <a:pathLst>
                  <a:path w="468" h="355">
                    <a:moveTo>
                      <a:pt x="192" y="0"/>
                    </a:moveTo>
                    <a:lnTo>
                      <a:pt x="179" y="0"/>
                    </a:lnTo>
                    <a:lnTo>
                      <a:pt x="124" y="106"/>
                    </a:lnTo>
                    <a:lnTo>
                      <a:pt x="93" y="106"/>
                    </a:lnTo>
                    <a:lnTo>
                      <a:pt x="0" y="215"/>
                    </a:lnTo>
                    <a:lnTo>
                      <a:pt x="40" y="330"/>
                    </a:lnTo>
                    <a:lnTo>
                      <a:pt x="184" y="354"/>
                    </a:lnTo>
                    <a:lnTo>
                      <a:pt x="223" y="325"/>
                    </a:lnTo>
                    <a:lnTo>
                      <a:pt x="264" y="242"/>
                    </a:lnTo>
                    <a:lnTo>
                      <a:pt x="275" y="234"/>
                    </a:lnTo>
                    <a:lnTo>
                      <a:pt x="467" y="165"/>
                    </a:lnTo>
                    <a:lnTo>
                      <a:pt x="453" y="134"/>
                    </a:lnTo>
                    <a:lnTo>
                      <a:pt x="380" y="109"/>
                    </a:lnTo>
                    <a:lnTo>
                      <a:pt x="272" y="165"/>
                    </a:lnTo>
                    <a:lnTo>
                      <a:pt x="272" y="67"/>
                    </a:lnTo>
                    <a:lnTo>
                      <a:pt x="192" y="67"/>
                    </a:lnTo>
                    <a:lnTo>
                      <a:pt x="192" y="0"/>
                    </a:lnTo>
                  </a:path>
                </a:pathLst>
              </a:custGeom>
              <a:grpFill/>
              <a:ln w="12700" cap="rnd" cmpd="sng">
                <a:solidFill>
                  <a:schemeClr val="tx1"/>
                </a:solidFill>
                <a:prstDash val="solid"/>
                <a:round/>
                <a:headEnd/>
                <a:tailEnd/>
              </a:ln>
              <a:effectLst/>
            </p:spPr>
            <p:txBody>
              <a:bodyPr/>
              <a:lstStyle/>
              <a:p>
                <a:endParaRPr lang="en-US"/>
              </a:p>
            </p:txBody>
          </p:sp>
          <p:sp>
            <p:nvSpPr>
              <p:cNvPr id="242" name="Freeform 98">
                <a:extLst>
                  <a:ext uri="{FF2B5EF4-FFF2-40B4-BE49-F238E27FC236}">
                    <a16:creationId xmlns:a16="http://schemas.microsoft.com/office/drawing/2014/main" id="{1A359D19-F5E9-4ED8-BFE6-7776847883C2}"/>
                  </a:ext>
                </a:extLst>
              </p:cNvPr>
              <p:cNvSpPr>
                <a:spLocks/>
              </p:cNvSpPr>
              <p:nvPr/>
            </p:nvSpPr>
            <p:spPr bwMode="auto">
              <a:xfrm>
                <a:off x="3827" y="2222"/>
                <a:ext cx="748" cy="269"/>
              </a:xfrm>
              <a:custGeom>
                <a:avLst/>
                <a:gdLst/>
                <a:ahLst/>
                <a:cxnLst>
                  <a:cxn ang="0">
                    <a:pos x="0" y="266"/>
                  </a:cxn>
                  <a:cxn ang="0">
                    <a:pos x="23" y="241"/>
                  </a:cxn>
                  <a:cxn ang="0">
                    <a:pos x="191" y="164"/>
                  </a:cxn>
                  <a:cxn ang="0">
                    <a:pos x="336" y="187"/>
                  </a:cxn>
                  <a:cxn ang="0">
                    <a:pos x="376" y="158"/>
                  </a:cxn>
                  <a:cxn ang="0">
                    <a:pos x="421" y="69"/>
                  </a:cxn>
                  <a:cxn ang="0">
                    <a:pos x="618" y="0"/>
                  </a:cxn>
                  <a:cxn ang="0">
                    <a:pos x="652" y="119"/>
                  </a:cxn>
                  <a:cxn ang="0">
                    <a:pos x="747" y="143"/>
                  </a:cxn>
                  <a:cxn ang="0">
                    <a:pos x="699" y="199"/>
                  </a:cxn>
                  <a:cxn ang="0">
                    <a:pos x="731" y="268"/>
                  </a:cxn>
                  <a:cxn ang="0">
                    <a:pos x="0" y="266"/>
                  </a:cxn>
                </a:cxnLst>
                <a:rect l="0" t="0" r="r" b="b"/>
                <a:pathLst>
                  <a:path w="748" h="269">
                    <a:moveTo>
                      <a:pt x="0" y="266"/>
                    </a:moveTo>
                    <a:lnTo>
                      <a:pt x="23" y="241"/>
                    </a:lnTo>
                    <a:lnTo>
                      <a:pt x="191" y="164"/>
                    </a:lnTo>
                    <a:lnTo>
                      <a:pt x="336" y="187"/>
                    </a:lnTo>
                    <a:lnTo>
                      <a:pt x="376" y="158"/>
                    </a:lnTo>
                    <a:lnTo>
                      <a:pt x="421" y="69"/>
                    </a:lnTo>
                    <a:lnTo>
                      <a:pt x="618" y="0"/>
                    </a:lnTo>
                    <a:lnTo>
                      <a:pt x="652" y="119"/>
                    </a:lnTo>
                    <a:lnTo>
                      <a:pt x="747" y="143"/>
                    </a:lnTo>
                    <a:lnTo>
                      <a:pt x="699" y="199"/>
                    </a:lnTo>
                    <a:lnTo>
                      <a:pt x="731" y="268"/>
                    </a:lnTo>
                    <a:lnTo>
                      <a:pt x="0" y="266"/>
                    </a:lnTo>
                  </a:path>
                </a:pathLst>
              </a:custGeom>
              <a:grpFill/>
              <a:ln w="12700" cap="rnd" cmpd="sng">
                <a:solidFill>
                  <a:schemeClr val="tx1"/>
                </a:solidFill>
                <a:prstDash val="solid"/>
                <a:round/>
                <a:headEnd/>
                <a:tailEnd/>
              </a:ln>
              <a:effectLst/>
            </p:spPr>
            <p:txBody>
              <a:bodyPr/>
              <a:lstStyle/>
              <a:p>
                <a:endParaRPr lang="en-US"/>
              </a:p>
            </p:txBody>
          </p:sp>
          <p:sp>
            <p:nvSpPr>
              <p:cNvPr id="243" name="Freeform 99">
                <a:extLst>
                  <a:ext uri="{FF2B5EF4-FFF2-40B4-BE49-F238E27FC236}">
                    <a16:creationId xmlns:a16="http://schemas.microsoft.com/office/drawing/2014/main" id="{381BA309-8C1E-4430-AAAA-BE3A6095F442}"/>
                  </a:ext>
                </a:extLst>
              </p:cNvPr>
              <p:cNvSpPr>
                <a:spLocks/>
              </p:cNvSpPr>
              <p:nvPr/>
            </p:nvSpPr>
            <p:spPr bwMode="auto">
              <a:xfrm>
                <a:off x="3371" y="2165"/>
                <a:ext cx="646" cy="351"/>
              </a:xfrm>
              <a:custGeom>
                <a:avLst/>
                <a:gdLst/>
                <a:ahLst/>
                <a:cxnLst>
                  <a:cxn ang="0">
                    <a:pos x="0" y="350"/>
                  </a:cxn>
                  <a:cxn ang="0">
                    <a:pos x="36" y="257"/>
                  </a:cxn>
                  <a:cxn ang="0">
                    <a:pos x="122" y="201"/>
                  </a:cxn>
                  <a:cxn ang="0">
                    <a:pos x="299" y="164"/>
                  </a:cxn>
                  <a:cxn ang="0">
                    <a:pos x="405" y="23"/>
                  </a:cxn>
                  <a:cxn ang="0">
                    <a:pos x="405" y="0"/>
                  </a:cxn>
                  <a:cxn ang="0">
                    <a:pos x="525" y="96"/>
                  </a:cxn>
                  <a:cxn ang="0">
                    <a:pos x="574" y="80"/>
                  </a:cxn>
                  <a:cxn ang="0">
                    <a:pos x="602" y="109"/>
                  </a:cxn>
                  <a:cxn ang="0">
                    <a:pos x="645" y="222"/>
                  </a:cxn>
                  <a:cxn ang="0">
                    <a:pos x="479" y="300"/>
                  </a:cxn>
                  <a:cxn ang="0">
                    <a:pos x="455" y="326"/>
                  </a:cxn>
                  <a:cxn ang="0">
                    <a:pos x="135" y="326"/>
                  </a:cxn>
                  <a:cxn ang="0">
                    <a:pos x="135" y="350"/>
                  </a:cxn>
                  <a:cxn ang="0">
                    <a:pos x="0" y="350"/>
                  </a:cxn>
                </a:cxnLst>
                <a:rect l="0" t="0" r="r" b="b"/>
                <a:pathLst>
                  <a:path w="646" h="351">
                    <a:moveTo>
                      <a:pt x="0" y="350"/>
                    </a:moveTo>
                    <a:lnTo>
                      <a:pt x="36" y="257"/>
                    </a:lnTo>
                    <a:lnTo>
                      <a:pt x="122" y="201"/>
                    </a:lnTo>
                    <a:lnTo>
                      <a:pt x="299" y="164"/>
                    </a:lnTo>
                    <a:lnTo>
                      <a:pt x="405" y="23"/>
                    </a:lnTo>
                    <a:lnTo>
                      <a:pt x="405" y="0"/>
                    </a:lnTo>
                    <a:lnTo>
                      <a:pt x="525" y="96"/>
                    </a:lnTo>
                    <a:lnTo>
                      <a:pt x="574" y="80"/>
                    </a:lnTo>
                    <a:lnTo>
                      <a:pt x="602" y="109"/>
                    </a:lnTo>
                    <a:lnTo>
                      <a:pt x="645" y="222"/>
                    </a:lnTo>
                    <a:lnTo>
                      <a:pt x="479" y="300"/>
                    </a:lnTo>
                    <a:lnTo>
                      <a:pt x="455" y="326"/>
                    </a:lnTo>
                    <a:lnTo>
                      <a:pt x="135" y="326"/>
                    </a:lnTo>
                    <a:lnTo>
                      <a:pt x="135" y="350"/>
                    </a:lnTo>
                    <a:lnTo>
                      <a:pt x="0" y="350"/>
                    </a:lnTo>
                  </a:path>
                </a:pathLst>
              </a:custGeom>
              <a:grpFill/>
              <a:ln w="12700" cap="rnd" cmpd="sng">
                <a:solidFill>
                  <a:schemeClr val="tx1"/>
                </a:solidFill>
                <a:prstDash val="solid"/>
                <a:round/>
                <a:headEnd/>
                <a:tailEnd/>
              </a:ln>
              <a:effectLst/>
            </p:spPr>
            <p:txBody>
              <a:bodyPr/>
              <a:lstStyle/>
              <a:p>
                <a:endParaRPr lang="en-US"/>
              </a:p>
            </p:txBody>
          </p:sp>
          <p:sp>
            <p:nvSpPr>
              <p:cNvPr id="244" name="Freeform 100">
                <a:extLst>
                  <a:ext uri="{FF2B5EF4-FFF2-40B4-BE49-F238E27FC236}">
                    <a16:creationId xmlns:a16="http://schemas.microsoft.com/office/drawing/2014/main" id="{620D5BF6-6BBB-4246-8DF9-9131043FC2E7}"/>
                  </a:ext>
                </a:extLst>
              </p:cNvPr>
              <p:cNvSpPr>
                <a:spLocks/>
              </p:cNvSpPr>
              <p:nvPr/>
            </p:nvSpPr>
            <p:spPr bwMode="auto">
              <a:xfrm>
                <a:off x="2919" y="2493"/>
                <a:ext cx="444" cy="398"/>
              </a:xfrm>
              <a:custGeom>
                <a:avLst/>
                <a:gdLst/>
                <a:ahLst/>
                <a:cxnLst>
                  <a:cxn ang="0">
                    <a:pos x="0" y="0"/>
                  </a:cxn>
                  <a:cxn ang="0">
                    <a:pos x="399" y="0"/>
                  </a:cxn>
                  <a:cxn ang="0">
                    <a:pos x="384" y="51"/>
                  </a:cxn>
                  <a:cxn ang="0">
                    <a:pos x="443" y="53"/>
                  </a:cxn>
                  <a:cxn ang="0">
                    <a:pos x="386" y="191"/>
                  </a:cxn>
                  <a:cxn ang="0">
                    <a:pos x="328" y="265"/>
                  </a:cxn>
                  <a:cxn ang="0">
                    <a:pos x="289" y="397"/>
                  </a:cxn>
                  <a:cxn ang="0">
                    <a:pos x="58" y="397"/>
                  </a:cxn>
                  <a:cxn ang="0">
                    <a:pos x="58" y="336"/>
                  </a:cxn>
                  <a:cxn ang="0">
                    <a:pos x="15" y="326"/>
                  </a:cxn>
                  <a:cxn ang="0">
                    <a:pos x="15" y="80"/>
                  </a:cxn>
                  <a:cxn ang="0">
                    <a:pos x="0" y="0"/>
                  </a:cxn>
                </a:cxnLst>
                <a:rect l="0" t="0" r="r" b="b"/>
                <a:pathLst>
                  <a:path w="444" h="398">
                    <a:moveTo>
                      <a:pt x="0" y="0"/>
                    </a:moveTo>
                    <a:lnTo>
                      <a:pt x="399" y="0"/>
                    </a:lnTo>
                    <a:lnTo>
                      <a:pt x="384" y="51"/>
                    </a:lnTo>
                    <a:lnTo>
                      <a:pt x="443" y="53"/>
                    </a:lnTo>
                    <a:lnTo>
                      <a:pt x="386" y="191"/>
                    </a:lnTo>
                    <a:lnTo>
                      <a:pt x="328" y="265"/>
                    </a:lnTo>
                    <a:lnTo>
                      <a:pt x="289" y="397"/>
                    </a:lnTo>
                    <a:lnTo>
                      <a:pt x="58" y="397"/>
                    </a:lnTo>
                    <a:lnTo>
                      <a:pt x="58" y="336"/>
                    </a:lnTo>
                    <a:lnTo>
                      <a:pt x="15" y="326"/>
                    </a:lnTo>
                    <a:lnTo>
                      <a:pt x="15" y="80"/>
                    </a:lnTo>
                    <a:lnTo>
                      <a:pt x="0" y="0"/>
                    </a:lnTo>
                  </a:path>
                </a:pathLst>
              </a:custGeom>
              <a:grpFill/>
              <a:ln w="12700" cap="rnd" cmpd="sng">
                <a:solidFill>
                  <a:schemeClr val="tx1"/>
                </a:solidFill>
                <a:prstDash val="solid"/>
                <a:round/>
                <a:headEnd/>
                <a:tailEnd/>
              </a:ln>
              <a:effectLst/>
            </p:spPr>
            <p:txBody>
              <a:bodyPr/>
              <a:lstStyle/>
              <a:p>
                <a:endParaRPr lang="en-US"/>
              </a:p>
            </p:txBody>
          </p:sp>
          <p:sp>
            <p:nvSpPr>
              <p:cNvPr id="245" name="Freeform 101">
                <a:extLst>
                  <a:ext uri="{FF2B5EF4-FFF2-40B4-BE49-F238E27FC236}">
                    <a16:creationId xmlns:a16="http://schemas.microsoft.com/office/drawing/2014/main" id="{D601BEE8-001D-4ACA-BAE5-8182400F0677}"/>
                  </a:ext>
                </a:extLst>
              </p:cNvPr>
              <p:cNvSpPr>
                <a:spLocks/>
              </p:cNvSpPr>
              <p:nvPr/>
            </p:nvSpPr>
            <p:spPr bwMode="auto">
              <a:xfrm>
                <a:off x="3308" y="2490"/>
                <a:ext cx="755" cy="193"/>
              </a:xfrm>
              <a:custGeom>
                <a:avLst/>
                <a:gdLst/>
                <a:ahLst/>
                <a:cxnLst>
                  <a:cxn ang="0">
                    <a:pos x="66" y="21"/>
                  </a:cxn>
                  <a:cxn ang="0">
                    <a:pos x="198" y="21"/>
                  </a:cxn>
                  <a:cxn ang="0">
                    <a:pos x="198" y="0"/>
                  </a:cxn>
                  <a:cxn ang="0">
                    <a:pos x="754" y="0"/>
                  </a:cxn>
                  <a:cxn ang="0">
                    <a:pos x="743" y="40"/>
                  </a:cxn>
                  <a:cxn ang="0">
                    <a:pos x="520" y="136"/>
                  </a:cxn>
                  <a:cxn ang="0">
                    <a:pos x="499" y="192"/>
                  </a:cxn>
                  <a:cxn ang="0">
                    <a:pos x="0" y="192"/>
                  </a:cxn>
                  <a:cxn ang="0">
                    <a:pos x="66" y="21"/>
                  </a:cxn>
                </a:cxnLst>
                <a:rect l="0" t="0" r="r" b="b"/>
                <a:pathLst>
                  <a:path w="755" h="193">
                    <a:moveTo>
                      <a:pt x="66" y="21"/>
                    </a:moveTo>
                    <a:lnTo>
                      <a:pt x="198" y="21"/>
                    </a:lnTo>
                    <a:lnTo>
                      <a:pt x="198" y="0"/>
                    </a:lnTo>
                    <a:lnTo>
                      <a:pt x="754" y="0"/>
                    </a:lnTo>
                    <a:lnTo>
                      <a:pt x="743" y="40"/>
                    </a:lnTo>
                    <a:lnTo>
                      <a:pt x="520" y="136"/>
                    </a:lnTo>
                    <a:lnTo>
                      <a:pt x="499" y="192"/>
                    </a:lnTo>
                    <a:lnTo>
                      <a:pt x="0" y="192"/>
                    </a:lnTo>
                    <a:lnTo>
                      <a:pt x="66" y="21"/>
                    </a:lnTo>
                  </a:path>
                </a:pathLst>
              </a:custGeom>
              <a:grpFill/>
              <a:ln w="12700" cap="rnd" cmpd="sng">
                <a:solidFill>
                  <a:schemeClr val="tx1"/>
                </a:solidFill>
                <a:prstDash val="solid"/>
                <a:round/>
                <a:headEnd/>
                <a:tailEnd/>
              </a:ln>
              <a:effectLst/>
            </p:spPr>
            <p:txBody>
              <a:bodyPr/>
              <a:lstStyle/>
              <a:p>
                <a:endParaRPr lang="en-US"/>
              </a:p>
            </p:txBody>
          </p:sp>
          <p:sp>
            <p:nvSpPr>
              <p:cNvPr id="246" name="Freeform 102">
                <a:extLst>
                  <a:ext uri="{FF2B5EF4-FFF2-40B4-BE49-F238E27FC236}">
                    <a16:creationId xmlns:a16="http://schemas.microsoft.com/office/drawing/2014/main" id="{7665B1C7-90F6-4534-BA75-ADE1038BA535}"/>
                  </a:ext>
                </a:extLst>
              </p:cNvPr>
              <p:cNvSpPr>
                <a:spLocks/>
              </p:cNvSpPr>
              <p:nvPr/>
            </p:nvSpPr>
            <p:spPr bwMode="auto">
              <a:xfrm>
                <a:off x="3807" y="2491"/>
                <a:ext cx="789" cy="307"/>
              </a:xfrm>
              <a:custGeom>
                <a:avLst/>
                <a:gdLst/>
                <a:ahLst/>
                <a:cxnLst>
                  <a:cxn ang="0">
                    <a:pos x="254" y="0"/>
                  </a:cxn>
                  <a:cxn ang="0">
                    <a:pos x="753" y="0"/>
                  </a:cxn>
                  <a:cxn ang="0">
                    <a:pos x="788" y="93"/>
                  </a:cxn>
                  <a:cxn ang="0">
                    <a:pos x="701" y="186"/>
                  </a:cxn>
                  <a:cxn ang="0">
                    <a:pos x="577" y="225"/>
                  </a:cxn>
                  <a:cxn ang="0">
                    <a:pos x="527" y="306"/>
                  </a:cxn>
                  <a:cxn ang="0">
                    <a:pos x="405" y="173"/>
                  </a:cxn>
                  <a:cxn ang="0">
                    <a:pos x="308" y="173"/>
                  </a:cxn>
                  <a:cxn ang="0">
                    <a:pos x="291" y="147"/>
                  </a:cxn>
                  <a:cxn ang="0">
                    <a:pos x="160" y="147"/>
                  </a:cxn>
                  <a:cxn ang="0">
                    <a:pos x="111" y="191"/>
                  </a:cxn>
                  <a:cxn ang="0">
                    <a:pos x="0" y="191"/>
                  </a:cxn>
                  <a:cxn ang="0">
                    <a:pos x="21" y="135"/>
                  </a:cxn>
                  <a:cxn ang="0">
                    <a:pos x="244" y="43"/>
                  </a:cxn>
                  <a:cxn ang="0">
                    <a:pos x="254" y="0"/>
                  </a:cxn>
                </a:cxnLst>
                <a:rect l="0" t="0" r="r" b="b"/>
                <a:pathLst>
                  <a:path w="789" h="307">
                    <a:moveTo>
                      <a:pt x="254" y="0"/>
                    </a:moveTo>
                    <a:lnTo>
                      <a:pt x="753" y="0"/>
                    </a:lnTo>
                    <a:lnTo>
                      <a:pt x="788" y="93"/>
                    </a:lnTo>
                    <a:lnTo>
                      <a:pt x="701" y="186"/>
                    </a:lnTo>
                    <a:lnTo>
                      <a:pt x="577" y="225"/>
                    </a:lnTo>
                    <a:lnTo>
                      <a:pt x="527" y="306"/>
                    </a:lnTo>
                    <a:lnTo>
                      <a:pt x="405" y="173"/>
                    </a:lnTo>
                    <a:lnTo>
                      <a:pt x="308" y="173"/>
                    </a:lnTo>
                    <a:lnTo>
                      <a:pt x="291" y="147"/>
                    </a:lnTo>
                    <a:lnTo>
                      <a:pt x="160" y="147"/>
                    </a:lnTo>
                    <a:lnTo>
                      <a:pt x="111" y="191"/>
                    </a:lnTo>
                    <a:lnTo>
                      <a:pt x="0" y="191"/>
                    </a:lnTo>
                    <a:lnTo>
                      <a:pt x="21" y="135"/>
                    </a:lnTo>
                    <a:lnTo>
                      <a:pt x="244" y="43"/>
                    </a:lnTo>
                    <a:lnTo>
                      <a:pt x="254" y="0"/>
                    </a:lnTo>
                  </a:path>
                </a:pathLst>
              </a:custGeom>
              <a:grpFill/>
              <a:ln w="12700" cap="rnd" cmpd="sng">
                <a:solidFill>
                  <a:schemeClr val="tx1"/>
                </a:solidFill>
                <a:prstDash val="solid"/>
                <a:round/>
                <a:headEnd/>
                <a:tailEnd/>
              </a:ln>
              <a:effectLst/>
            </p:spPr>
            <p:txBody>
              <a:bodyPr/>
              <a:lstStyle/>
              <a:p>
                <a:endParaRPr lang="en-US"/>
              </a:p>
            </p:txBody>
          </p:sp>
          <p:sp>
            <p:nvSpPr>
              <p:cNvPr id="247" name="Freeform 103">
                <a:extLst>
                  <a:ext uri="{FF2B5EF4-FFF2-40B4-BE49-F238E27FC236}">
                    <a16:creationId xmlns:a16="http://schemas.microsoft.com/office/drawing/2014/main" id="{1554B1B6-138B-4724-A0FC-3E6F7304ADF4}"/>
                  </a:ext>
                </a:extLst>
              </p:cNvPr>
              <p:cNvSpPr>
                <a:spLocks/>
              </p:cNvSpPr>
              <p:nvPr/>
            </p:nvSpPr>
            <p:spPr bwMode="auto">
              <a:xfrm>
                <a:off x="3905" y="2639"/>
                <a:ext cx="430" cy="371"/>
              </a:xfrm>
              <a:custGeom>
                <a:avLst/>
                <a:gdLst/>
                <a:ahLst/>
                <a:cxnLst>
                  <a:cxn ang="0">
                    <a:pos x="17" y="44"/>
                  </a:cxn>
                  <a:cxn ang="0">
                    <a:pos x="61" y="0"/>
                  </a:cxn>
                  <a:cxn ang="0">
                    <a:pos x="192" y="0"/>
                  </a:cxn>
                  <a:cxn ang="0">
                    <a:pos x="207" y="26"/>
                  </a:cxn>
                  <a:cxn ang="0">
                    <a:pos x="306" y="26"/>
                  </a:cxn>
                  <a:cxn ang="0">
                    <a:pos x="429" y="158"/>
                  </a:cxn>
                  <a:cxn ang="0">
                    <a:pos x="317" y="275"/>
                  </a:cxn>
                  <a:cxn ang="0">
                    <a:pos x="233" y="304"/>
                  </a:cxn>
                  <a:cxn ang="0">
                    <a:pos x="223" y="370"/>
                  </a:cxn>
                  <a:cxn ang="0">
                    <a:pos x="179" y="293"/>
                  </a:cxn>
                  <a:cxn ang="0">
                    <a:pos x="0" y="81"/>
                  </a:cxn>
                  <a:cxn ang="0">
                    <a:pos x="17" y="44"/>
                  </a:cxn>
                </a:cxnLst>
                <a:rect l="0" t="0" r="r" b="b"/>
                <a:pathLst>
                  <a:path w="430" h="371">
                    <a:moveTo>
                      <a:pt x="17" y="44"/>
                    </a:moveTo>
                    <a:lnTo>
                      <a:pt x="61" y="0"/>
                    </a:lnTo>
                    <a:lnTo>
                      <a:pt x="192" y="0"/>
                    </a:lnTo>
                    <a:lnTo>
                      <a:pt x="207" y="26"/>
                    </a:lnTo>
                    <a:lnTo>
                      <a:pt x="306" y="26"/>
                    </a:lnTo>
                    <a:lnTo>
                      <a:pt x="429" y="158"/>
                    </a:lnTo>
                    <a:lnTo>
                      <a:pt x="317" y="275"/>
                    </a:lnTo>
                    <a:lnTo>
                      <a:pt x="233" y="304"/>
                    </a:lnTo>
                    <a:lnTo>
                      <a:pt x="223" y="370"/>
                    </a:lnTo>
                    <a:lnTo>
                      <a:pt x="179" y="293"/>
                    </a:lnTo>
                    <a:lnTo>
                      <a:pt x="0" y="81"/>
                    </a:lnTo>
                    <a:lnTo>
                      <a:pt x="17" y="44"/>
                    </a:lnTo>
                  </a:path>
                </a:pathLst>
              </a:custGeom>
              <a:solidFill>
                <a:schemeClr val="accent5"/>
              </a:solidFill>
              <a:ln w="12700" cap="rnd" cmpd="sng">
                <a:solidFill>
                  <a:schemeClr val="tx1"/>
                </a:solidFill>
                <a:prstDash val="solid"/>
                <a:round/>
                <a:headEnd/>
                <a:tailEnd/>
              </a:ln>
              <a:effectLst/>
            </p:spPr>
            <p:txBody>
              <a:bodyPr/>
              <a:lstStyle/>
              <a:p>
                <a:endParaRPr lang="en-US"/>
              </a:p>
            </p:txBody>
          </p:sp>
          <p:sp>
            <p:nvSpPr>
              <p:cNvPr id="248" name="Freeform 104">
                <a:extLst>
                  <a:ext uri="{FF2B5EF4-FFF2-40B4-BE49-F238E27FC236}">
                    <a16:creationId xmlns:a16="http://schemas.microsoft.com/office/drawing/2014/main" id="{E5276963-7339-47E2-AD72-1470E66B0186}"/>
                  </a:ext>
                </a:extLst>
              </p:cNvPr>
              <p:cNvSpPr>
                <a:spLocks/>
              </p:cNvSpPr>
              <p:nvPr/>
            </p:nvSpPr>
            <p:spPr bwMode="auto">
              <a:xfrm>
                <a:off x="3716" y="2683"/>
                <a:ext cx="413" cy="465"/>
              </a:xfrm>
              <a:custGeom>
                <a:avLst/>
                <a:gdLst/>
                <a:ahLst/>
                <a:cxnLst>
                  <a:cxn ang="0">
                    <a:pos x="0" y="0"/>
                  </a:cxn>
                  <a:cxn ang="0">
                    <a:pos x="206" y="0"/>
                  </a:cxn>
                  <a:cxn ang="0">
                    <a:pos x="189" y="36"/>
                  </a:cxn>
                  <a:cxn ang="0">
                    <a:pos x="368" y="249"/>
                  </a:cxn>
                  <a:cxn ang="0">
                    <a:pos x="412" y="325"/>
                  </a:cxn>
                  <a:cxn ang="0">
                    <a:pos x="358" y="464"/>
                  </a:cxn>
                  <a:cxn ang="0">
                    <a:pos x="73" y="464"/>
                  </a:cxn>
                  <a:cxn ang="0">
                    <a:pos x="44" y="406"/>
                  </a:cxn>
                  <a:cxn ang="0">
                    <a:pos x="30" y="332"/>
                  </a:cxn>
                  <a:cxn ang="0">
                    <a:pos x="57" y="292"/>
                  </a:cxn>
                  <a:cxn ang="0">
                    <a:pos x="0" y="0"/>
                  </a:cxn>
                </a:cxnLst>
                <a:rect l="0" t="0" r="r" b="b"/>
                <a:pathLst>
                  <a:path w="413" h="465">
                    <a:moveTo>
                      <a:pt x="0" y="0"/>
                    </a:moveTo>
                    <a:lnTo>
                      <a:pt x="206" y="0"/>
                    </a:lnTo>
                    <a:lnTo>
                      <a:pt x="189" y="36"/>
                    </a:lnTo>
                    <a:lnTo>
                      <a:pt x="368" y="249"/>
                    </a:lnTo>
                    <a:lnTo>
                      <a:pt x="412" y="325"/>
                    </a:lnTo>
                    <a:lnTo>
                      <a:pt x="358" y="464"/>
                    </a:lnTo>
                    <a:lnTo>
                      <a:pt x="73" y="464"/>
                    </a:lnTo>
                    <a:lnTo>
                      <a:pt x="44" y="406"/>
                    </a:lnTo>
                    <a:lnTo>
                      <a:pt x="30" y="332"/>
                    </a:lnTo>
                    <a:lnTo>
                      <a:pt x="57" y="292"/>
                    </a:lnTo>
                    <a:lnTo>
                      <a:pt x="0" y="0"/>
                    </a:lnTo>
                  </a:path>
                </a:pathLst>
              </a:custGeom>
              <a:grpFill/>
              <a:ln w="12700" cap="rnd" cmpd="sng">
                <a:solidFill>
                  <a:schemeClr val="tx1"/>
                </a:solidFill>
                <a:prstDash val="solid"/>
                <a:round/>
                <a:headEnd/>
                <a:tailEnd/>
              </a:ln>
              <a:effectLst/>
            </p:spPr>
            <p:txBody>
              <a:bodyPr/>
              <a:lstStyle/>
              <a:p>
                <a:endParaRPr lang="en-US"/>
              </a:p>
            </p:txBody>
          </p:sp>
          <p:sp>
            <p:nvSpPr>
              <p:cNvPr id="249" name="Freeform 105">
                <a:extLst>
                  <a:ext uri="{FF2B5EF4-FFF2-40B4-BE49-F238E27FC236}">
                    <a16:creationId xmlns:a16="http://schemas.microsoft.com/office/drawing/2014/main" id="{068FA666-5A84-45B0-BDDC-332381C28428}"/>
                  </a:ext>
                </a:extLst>
              </p:cNvPr>
              <p:cNvSpPr>
                <a:spLocks/>
              </p:cNvSpPr>
              <p:nvPr/>
            </p:nvSpPr>
            <p:spPr bwMode="auto">
              <a:xfrm>
                <a:off x="3440" y="2682"/>
                <a:ext cx="335" cy="487"/>
              </a:xfrm>
              <a:custGeom>
                <a:avLst/>
                <a:gdLst/>
                <a:ahLst/>
                <a:cxnLst>
                  <a:cxn ang="0">
                    <a:pos x="68" y="0"/>
                  </a:cxn>
                  <a:cxn ang="0">
                    <a:pos x="278" y="0"/>
                  </a:cxn>
                  <a:cxn ang="0">
                    <a:pos x="334" y="296"/>
                  </a:cxn>
                  <a:cxn ang="0">
                    <a:pos x="306" y="336"/>
                  </a:cxn>
                  <a:cxn ang="0">
                    <a:pos x="319" y="405"/>
                  </a:cxn>
                  <a:cxn ang="0">
                    <a:pos x="86" y="405"/>
                  </a:cxn>
                  <a:cxn ang="0">
                    <a:pos x="82" y="474"/>
                  </a:cxn>
                  <a:cxn ang="0">
                    <a:pos x="0" y="486"/>
                  </a:cxn>
                  <a:cxn ang="0">
                    <a:pos x="2" y="349"/>
                  </a:cxn>
                  <a:cxn ang="0">
                    <a:pos x="68" y="0"/>
                  </a:cxn>
                </a:cxnLst>
                <a:rect l="0" t="0" r="r" b="b"/>
                <a:pathLst>
                  <a:path w="335" h="487">
                    <a:moveTo>
                      <a:pt x="68" y="0"/>
                    </a:moveTo>
                    <a:lnTo>
                      <a:pt x="278" y="0"/>
                    </a:lnTo>
                    <a:lnTo>
                      <a:pt x="334" y="296"/>
                    </a:lnTo>
                    <a:lnTo>
                      <a:pt x="306" y="336"/>
                    </a:lnTo>
                    <a:lnTo>
                      <a:pt x="319" y="405"/>
                    </a:lnTo>
                    <a:lnTo>
                      <a:pt x="86" y="405"/>
                    </a:lnTo>
                    <a:lnTo>
                      <a:pt x="82" y="474"/>
                    </a:lnTo>
                    <a:lnTo>
                      <a:pt x="0" y="486"/>
                    </a:lnTo>
                    <a:lnTo>
                      <a:pt x="2" y="349"/>
                    </a:lnTo>
                    <a:lnTo>
                      <a:pt x="68" y="0"/>
                    </a:lnTo>
                  </a:path>
                </a:pathLst>
              </a:custGeom>
              <a:grpFill/>
              <a:ln w="12700" cap="rnd" cmpd="sng">
                <a:solidFill>
                  <a:schemeClr val="tx1"/>
                </a:solidFill>
                <a:prstDash val="solid"/>
                <a:round/>
                <a:headEnd/>
                <a:tailEnd/>
              </a:ln>
              <a:effectLst/>
            </p:spPr>
            <p:txBody>
              <a:bodyPr/>
              <a:lstStyle/>
              <a:p>
                <a:endParaRPr lang="en-US"/>
              </a:p>
            </p:txBody>
          </p:sp>
          <p:sp>
            <p:nvSpPr>
              <p:cNvPr id="250" name="Freeform 106">
                <a:extLst>
                  <a:ext uri="{FF2B5EF4-FFF2-40B4-BE49-F238E27FC236}">
                    <a16:creationId xmlns:a16="http://schemas.microsoft.com/office/drawing/2014/main" id="{1FF6A42F-8EB2-4094-8EDF-D866DEEF1F39}"/>
                  </a:ext>
                </a:extLst>
              </p:cNvPr>
              <p:cNvSpPr>
                <a:spLocks/>
              </p:cNvSpPr>
              <p:nvPr/>
            </p:nvSpPr>
            <p:spPr bwMode="auto">
              <a:xfrm>
                <a:off x="3209" y="2682"/>
                <a:ext cx="299" cy="526"/>
              </a:xfrm>
              <a:custGeom>
                <a:avLst/>
                <a:gdLst/>
                <a:ahLst/>
                <a:cxnLst>
                  <a:cxn ang="0">
                    <a:pos x="99" y="0"/>
                  </a:cxn>
                  <a:cxn ang="0">
                    <a:pos x="298" y="0"/>
                  </a:cxn>
                  <a:cxn ang="0">
                    <a:pos x="233" y="349"/>
                  </a:cxn>
                  <a:cxn ang="0">
                    <a:pos x="231" y="485"/>
                  </a:cxn>
                  <a:cxn ang="0">
                    <a:pos x="169" y="525"/>
                  </a:cxn>
                  <a:cxn ang="0">
                    <a:pos x="137" y="434"/>
                  </a:cxn>
                  <a:cxn ang="0">
                    <a:pos x="0" y="434"/>
                  </a:cxn>
                  <a:cxn ang="0">
                    <a:pos x="43" y="283"/>
                  </a:cxn>
                  <a:cxn ang="0">
                    <a:pos x="1" y="206"/>
                  </a:cxn>
                  <a:cxn ang="0">
                    <a:pos x="40" y="78"/>
                  </a:cxn>
                  <a:cxn ang="0">
                    <a:pos x="99" y="0"/>
                  </a:cxn>
                </a:cxnLst>
                <a:rect l="0" t="0" r="r" b="b"/>
                <a:pathLst>
                  <a:path w="299" h="526">
                    <a:moveTo>
                      <a:pt x="99" y="0"/>
                    </a:moveTo>
                    <a:lnTo>
                      <a:pt x="298" y="0"/>
                    </a:lnTo>
                    <a:lnTo>
                      <a:pt x="233" y="349"/>
                    </a:lnTo>
                    <a:lnTo>
                      <a:pt x="231" y="485"/>
                    </a:lnTo>
                    <a:lnTo>
                      <a:pt x="169" y="525"/>
                    </a:lnTo>
                    <a:lnTo>
                      <a:pt x="137" y="434"/>
                    </a:lnTo>
                    <a:lnTo>
                      <a:pt x="0" y="434"/>
                    </a:lnTo>
                    <a:lnTo>
                      <a:pt x="43" y="283"/>
                    </a:lnTo>
                    <a:lnTo>
                      <a:pt x="1" y="206"/>
                    </a:lnTo>
                    <a:lnTo>
                      <a:pt x="40" y="78"/>
                    </a:lnTo>
                    <a:lnTo>
                      <a:pt x="99" y="0"/>
                    </a:lnTo>
                  </a:path>
                </a:pathLst>
              </a:custGeom>
              <a:grpFill/>
              <a:ln w="12700" cap="rnd" cmpd="sng">
                <a:solidFill>
                  <a:schemeClr val="tx1"/>
                </a:solidFill>
                <a:prstDash val="solid"/>
                <a:round/>
                <a:headEnd/>
                <a:tailEnd/>
              </a:ln>
              <a:effectLst/>
            </p:spPr>
            <p:txBody>
              <a:bodyPr/>
              <a:lstStyle/>
              <a:p>
                <a:endParaRPr lang="en-US"/>
              </a:p>
            </p:txBody>
          </p:sp>
          <p:sp>
            <p:nvSpPr>
              <p:cNvPr id="251" name="Freeform 107">
                <a:extLst>
                  <a:ext uri="{FF2B5EF4-FFF2-40B4-BE49-F238E27FC236}">
                    <a16:creationId xmlns:a16="http://schemas.microsoft.com/office/drawing/2014/main" id="{EB14B63B-2825-45B2-B564-7692FBE70DC6}"/>
                  </a:ext>
                </a:extLst>
              </p:cNvPr>
              <p:cNvSpPr>
                <a:spLocks/>
              </p:cNvSpPr>
              <p:nvPr/>
            </p:nvSpPr>
            <p:spPr bwMode="auto">
              <a:xfrm>
                <a:off x="3523" y="3088"/>
                <a:ext cx="717" cy="627"/>
              </a:xfrm>
              <a:custGeom>
                <a:avLst/>
                <a:gdLst/>
                <a:ahLst/>
                <a:cxnLst>
                  <a:cxn ang="0">
                    <a:pos x="2" y="0"/>
                  </a:cxn>
                  <a:cxn ang="0">
                    <a:pos x="237" y="0"/>
                  </a:cxn>
                  <a:cxn ang="0">
                    <a:pos x="268" y="62"/>
                  </a:cxn>
                  <a:cxn ang="0">
                    <a:pos x="554" y="62"/>
                  </a:cxn>
                  <a:cxn ang="0">
                    <a:pos x="562" y="118"/>
                  </a:cxn>
                  <a:cxn ang="0">
                    <a:pos x="663" y="299"/>
                  </a:cxn>
                  <a:cxn ang="0">
                    <a:pos x="702" y="431"/>
                  </a:cxn>
                  <a:cxn ang="0">
                    <a:pos x="716" y="523"/>
                  </a:cxn>
                  <a:cxn ang="0">
                    <a:pos x="616" y="618"/>
                  </a:cxn>
                  <a:cxn ang="0">
                    <a:pos x="533" y="626"/>
                  </a:cxn>
                  <a:cxn ang="0">
                    <a:pos x="510" y="434"/>
                  </a:cxn>
                  <a:cxn ang="0">
                    <a:pos x="483" y="437"/>
                  </a:cxn>
                  <a:cxn ang="0">
                    <a:pos x="402" y="321"/>
                  </a:cxn>
                  <a:cxn ang="0">
                    <a:pos x="420" y="227"/>
                  </a:cxn>
                  <a:cxn ang="0">
                    <a:pos x="329" y="123"/>
                  </a:cxn>
                  <a:cxn ang="0">
                    <a:pos x="209" y="153"/>
                  </a:cxn>
                  <a:cxn ang="0">
                    <a:pos x="116" y="70"/>
                  </a:cxn>
                  <a:cxn ang="0">
                    <a:pos x="0" y="68"/>
                  </a:cxn>
                  <a:cxn ang="0">
                    <a:pos x="2" y="0"/>
                  </a:cxn>
                </a:cxnLst>
                <a:rect l="0" t="0" r="r" b="b"/>
                <a:pathLst>
                  <a:path w="717" h="627">
                    <a:moveTo>
                      <a:pt x="2" y="0"/>
                    </a:moveTo>
                    <a:lnTo>
                      <a:pt x="237" y="0"/>
                    </a:lnTo>
                    <a:lnTo>
                      <a:pt x="268" y="62"/>
                    </a:lnTo>
                    <a:lnTo>
                      <a:pt x="554" y="62"/>
                    </a:lnTo>
                    <a:lnTo>
                      <a:pt x="562" y="118"/>
                    </a:lnTo>
                    <a:lnTo>
                      <a:pt x="663" y="299"/>
                    </a:lnTo>
                    <a:lnTo>
                      <a:pt x="702" y="431"/>
                    </a:lnTo>
                    <a:lnTo>
                      <a:pt x="716" y="523"/>
                    </a:lnTo>
                    <a:lnTo>
                      <a:pt x="616" y="618"/>
                    </a:lnTo>
                    <a:lnTo>
                      <a:pt x="533" y="626"/>
                    </a:lnTo>
                    <a:lnTo>
                      <a:pt x="510" y="434"/>
                    </a:lnTo>
                    <a:lnTo>
                      <a:pt x="483" y="437"/>
                    </a:lnTo>
                    <a:lnTo>
                      <a:pt x="402" y="321"/>
                    </a:lnTo>
                    <a:lnTo>
                      <a:pt x="420" y="227"/>
                    </a:lnTo>
                    <a:lnTo>
                      <a:pt x="329" y="123"/>
                    </a:lnTo>
                    <a:lnTo>
                      <a:pt x="209" y="153"/>
                    </a:lnTo>
                    <a:lnTo>
                      <a:pt x="116" y="70"/>
                    </a:lnTo>
                    <a:lnTo>
                      <a:pt x="0" y="68"/>
                    </a:lnTo>
                    <a:lnTo>
                      <a:pt x="2" y="0"/>
                    </a:lnTo>
                  </a:path>
                </a:pathLst>
              </a:custGeom>
              <a:grpFill/>
              <a:ln w="12700" cap="rnd" cmpd="sng">
                <a:solidFill>
                  <a:schemeClr val="tx1"/>
                </a:solidFill>
                <a:prstDash val="solid"/>
                <a:round/>
                <a:headEnd/>
                <a:tailEnd/>
              </a:ln>
              <a:effectLst/>
            </p:spPr>
            <p:txBody>
              <a:bodyPr/>
              <a:lstStyle/>
              <a:p>
                <a:endParaRPr lang="en-US"/>
              </a:p>
            </p:txBody>
          </p:sp>
          <p:sp>
            <p:nvSpPr>
              <p:cNvPr id="252" name="Freeform 108">
                <a:extLst>
                  <a:ext uri="{FF2B5EF4-FFF2-40B4-BE49-F238E27FC236}">
                    <a16:creationId xmlns:a16="http://schemas.microsoft.com/office/drawing/2014/main" id="{8C088E0B-984A-4DCA-BF86-FC0ACF56E3C9}"/>
                  </a:ext>
                </a:extLst>
              </p:cNvPr>
              <p:cNvSpPr>
                <a:spLocks/>
              </p:cNvSpPr>
              <p:nvPr/>
            </p:nvSpPr>
            <p:spPr bwMode="auto">
              <a:xfrm>
                <a:off x="2974" y="2878"/>
                <a:ext cx="438" cy="423"/>
              </a:xfrm>
              <a:custGeom>
                <a:avLst/>
                <a:gdLst/>
                <a:ahLst/>
                <a:cxnLst>
                  <a:cxn ang="0">
                    <a:pos x="3" y="0"/>
                  </a:cxn>
                  <a:cxn ang="0">
                    <a:pos x="237" y="0"/>
                  </a:cxn>
                  <a:cxn ang="0">
                    <a:pos x="278" y="80"/>
                  </a:cxn>
                  <a:cxn ang="0">
                    <a:pos x="234" y="232"/>
                  </a:cxn>
                  <a:cxn ang="0">
                    <a:pos x="372" y="232"/>
                  </a:cxn>
                  <a:cxn ang="0">
                    <a:pos x="404" y="326"/>
                  </a:cxn>
                  <a:cxn ang="0">
                    <a:pos x="437" y="422"/>
                  </a:cxn>
                  <a:cxn ang="0">
                    <a:pos x="251" y="411"/>
                  </a:cxn>
                  <a:cxn ang="0">
                    <a:pos x="30" y="327"/>
                  </a:cxn>
                  <a:cxn ang="0">
                    <a:pos x="56" y="261"/>
                  </a:cxn>
                  <a:cxn ang="0">
                    <a:pos x="0" y="128"/>
                  </a:cxn>
                  <a:cxn ang="0">
                    <a:pos x="3" y="0"/>
                  </a:cxn>
                </a:cxnLst>
                <a:rect l="0" t="0" r="r" b="b"/>
                <a:pathLst>
                  <a:path w="438" h="423">
                    <a:moveTo>
                      <a:pt x="3" y="0"/>
                    </a:moveTo>
                    <a:lnTo>
                      <a:pt x="237" y="0"/>
                    </a:lnTo>
                    <a:lnTo>
                      <a:pt x="278" y="80"/>
                    </a:lnTo>
                    <a:lnTo>
                      <a:pt x="234" y="232"/>
                    </a:lnTo>
                    <a:lnTo>
                      <a:pt x="372" y="232"/>
                    </a:lnTo>
                    <a:lnTo>
                      <a:pt x="404" y="326"/>
                    </a:lnTo>
                    <a:lnTo>
                      <a:pt x="437" y="422"/>
                    </a:lnTo>
                    <a:lnTo>
                      <a:pt x="251" y="411"/>
                    </a:lnTo>
                    <a:lnTo>
                      <a:pt x="30" y="327"/>
                    </a:lnTo>
                    <a:lnTo>
                      <a:pt x="56" y="261"/>
                    </a:lnTo>
                    <a:lnTo>
                      <a:pt x="0" y="128"/>
                    </a:lnTo>
                    <a:lnTo>
                      <a:pt x="3" y="0"/>
                    </a:lnTo>
                  </a:path>
                </a:pathLst>
              </a:custGeom>
              <a:grpFill/>
              <a:ln w="12700" cap="rnd" cmpd="sng">
                <a:solidFill>
                  <a:schemeClr val="tx1"/>
                </a:solidFill>
                <a:prstDash val="solid"/>
                <a:round/>
                <a:headEnd/>
                <a:tailEnd/>
              </a:ln>
              <a:effectLst/>
            </p:spPr>
            <p:txBody>
              <a:bodyPr/>
              <a:lstStyle/>
              <a:p>
                <a:endParaRPr lang="en-US"/>
              </a:p>
            </p:txBody>
          </p:sp>
          <p:sp>
            <p:nvSpPr>
              <p:cNvPr id="253" name="Freeform 109">
                <a:extLst>
                  <a:ext uri="{FF2B5EF4-FFF2-40B4-BE49-F238E27FC236}">
                    <a16:creationId xmlns:a16="http://schemas.microsoft.com/office/drawing/2014/main" id="{448FD92C-452D-4BFA-85EF-7BFD2CC1741F}"/>
                  </a:ext>
                </a:extLst>
              </p:cNvPr>
              <p:cNvSpPr>
                <a:spLocks/>
              </p:cNvSpPr>
              <p:nvPr/>
            </p:nvSpPr>
            <p:spPr bwMode="auto">
              <a:xfrm>
                <a:off x="2178" y="2432"/>
                <a:ext cx="755" cy="390"/>
              </a:xfrm>
              <a:custGeom>
                <a:avLst/>
                <a:gdLst/>
                <a:ahLst/>
                <a:cxnLst>
                  <a:cxn ang="0">
                    <a:pos x="0" y="0"/>
                  </a:cxn>
                  <a:cxn ang="0">
                    <a:pos x="723" y="0"/>
                  </a:cxn>
                  <a:cxn ang="0">
                    <a:pos x="743" y="70"/>
                  </a:cxn>
                  <a:cxn ang="0">
                    <a:pos x="754" y="149"/>
                  </a:cxn>
                  <a:cxn ang="0">
                    <a:pos x="754" y="389"/>
                  </a:cxn>
                  <a:cxn ang="0">
                    <a:pos x="629" y="357"/>
                  </a:cxn>
                  <a:cxn ang="0">
                    <a:pos x="574" y="367"/>
                  </a:cxn>
                  <a:cxn ang="0">
                    <a:pos x="258" y="302"/>
                  </a:cxn>
                  <a:cxn ang="0">
                    <a:pos x="258" y="114"/>
                  </a:cxn>
                  <a:cxn ang="0">
                    <a:pos x="0" y="111"/>
                  </a:cxn>
                  <a:cxn ang="0">
                    <a:pos x="0" y="0"/>
                  </a:cxn>
                </a:cxnLst>
                <a:rect l="0" t="0" r="r" b="b"/>
                <a:pathLst>
                  <a:path w="755" h="390">
                    <a:moveTo>
                      <a:pt x="0" y="0"/>
                    </a:moveTo>
                    <a:lnTo>
                      <a:pt x="723" y="0"/>
                    </a:lnTo>
                    <a:lnTo>
                      <a:pt x="743" y="70"/>
                    </a:lnTo>
                    <a:lnTo>
                      <a:pt x="754" y="149"/>
                    </a:lnTo>
                    <a:lnTo>
                      <a:pt x="754" y="389"/>
                    </a:lnTo>
                    <a:lnTo>
                      <a:pt x="629" y="357"/>
                    </a:lnTo>
                    <a:lnTo>
                      <a:pt x="574" y="367"/>
                    </a:lnTo>
                    <a:lnTo>
                      <a:pt x="258" y="302"/>
                    </a:lnTo>
                    <a:lnTo>
                      <a:pt x="258" y="114"/>
                    </a:lnTo>
                    <a:lnTo>
                      <a:pt x="0" y="111"/>
                    </a:lnTo>
                    <a:lnTo>
                      <a:pt x="0" y="0"/>
                    </a:lnTo>
                  </a:path>
                </a:pathLst>
              </a:custGeom>
              <a:solidFill>
                <a:schemeClr val="accent5"/>
              </a:solidFill>
              <a:ln w="12700" cap="rnd" cmpd="sng">
                <a:solidFill>
                  <a:schemeClr val="tx1"/>
                </a:solidFill>
                <a:prstDash val="solid"/>
                <a:round/>
                <a:headEnd/>
                <a:tailEnd/>
              </a:ln>
              <a:effectLst/>
            </p:spPr>
            <p:txBody>
              <a:bodyPr/>
              <a:lstStyle/>
              <a:p>
                <a:endParaRPr lang="en-US"/>
              </a:p>
            </p:txBody>
          </p:sp>
          <p:sp>
            <p:nvSpPr>
              <p:cNvPr id="254" name="Freeform 110">
                <a:extLst>
                  <a:ext uri="{FF2B5EF4-FFF2-40B4-BE49-F238E27FC236}">
                    <a16:creationId xmlns:a16="http://schemas.microsoft.com/office/drawing/2014/main" id="{474CD9DA-FB42-4174-977E-67B3343F7144}"/>
                  </a:ext>
                </a:extLst>
              </p:cNvPr>
              <p:cNvSpPr>
                <a:spLocks/>
              </p:cNvSpPr>
              <p:nvPr/>
            </p:nvSpPr>
            <p:spPr bwMode="auto">
              <a:xfrm>
                <a:off x="1846" y="2545"/>
                <a:ext cx="1187" cy="1051"/>
              </a:xfrm>
              <a:custGeom>
                <a:avLst/>
                <a:gdLst/>
                <a:ahLst/>
                <a:cxnLst>
                  <a:cxn ang="0">
                    <a:pos x="330" y="0"/>
                  </a:cxn>
                  <a:cxn ang="0">
                    <a:pos x="589" y="0"/>
                  </a:cxn>
                  <a:cxn ang="0">
                    <a:pos x="589" y="187"/>
                  </a:cxn>
                  <a:cxn ang="0">
                    <a:pos x="906" y="254"/>
                  </a:cxn>
                  <a:cxn ang="0">
                    <a:pos x="958" y="246"/>
                  </a:cxn>
                  <a:cxn ang="0">
                    <a:pos x="1086" y="276"/>
                  </a:cxn>
                  <a:cxn ang="0">
                    <a:pos x="1130" y="284"/>
                  </a:cxn>
                  <a:cxn ang="0">
                    <a:pos x="1128" y="471"/>
                  </a:cxn>
                  <a:cxn ang="0">
                    <a:pos x="1186" y="602"/>
                  </a:cxn>
                  <a:cxn ang="0">
                    <a:pos x="1151" y="666"/>
                  </a:cxn>
                  <a:cxn ang="0">
                    <a:pos x="1045" y="693"/>
                  </a:cxn>
                  <a:cxn ang="0">
                    <a:pos x="879" y="828"/>
                  </a:cxn>
                  <a:cxn ang="0">
                    <a:pos x="839" y="934"/>
                  </a:cxn>
                  <a:cxn ang="0">
                    <a:pos x="860" y="1050"/>
                  </a:cxn>
                  <a:cxn ang="0">
                    <a:pos x="647" y="972"/>
                  </a:cxn>
                  <a:cxn ang="0">
                    <a:pos x="510" y="742"/>
                  </a:cxn>
                  <a:cxn ang="0">
                    <a:pos x="401" y="708"/>
                  </a:cxn>
                  <a:cxn ang="0">
                    <a:pos x="341" y="771"/>
                  </a:cxn>
                  <a:cxn ang="0">
                    <a:pos x="256" y="721"/>
                  </a:cxn>
                  <a:cxn ang="0">
                    <a:pos x="177" y="578"/>
                  </a:cxn>
                  <a:cxn ang="0">
                    <a:pos x="0" y="430"/>
                  </a:cxn>
                  <a:cxn ang="0">
                    <a:pos x="330" y="430"/>
                  </a:cxn>
                  <a:cxn ang="0">
                    <a:pos x="330" y="0"/>
                  </a:cxn>
                </a:cxnLst>
                <a:rect l="0" t="0" r="r" b="b"/>
                <a:pathLst>
                  <a:path w="1187" h="1051">
                    <a:moveTo>
                      <a:pt x="330" y="0"/>
                    </a:moveTo>
                    <a:lnTo>
                      <a:pt x="589" y="0"/>
                    </a:lnTo>
                    <a:lnTo>
                      <a:pt x="589" y="187"/>
                    </a:lnTo>
                    <a:lnTo>
                      <a:pt x="906" y="254"/>
                    </a:lnTo>
                    <a:lnTo>
                      <a:pt x="958" y="246"/>
                    </a:lnTo>
                    <a:lnTo>
                      <a:pt x="1086" y="276"/>
                    </a:lnTo>
                    <a:lnTo>
                      <a:pt x="1130" y="284"/>
                    </a:lnTo>
                    <a:lnTo>
                      <a:pt x="1128" y="471"/>
                    </a:lnTo>
                    <a:lnTo>
                      <a:pt x="1186" y="602"/>
                    </a:lnTo>
                    <a:lnTo>
                      <a:pt x="1151" y="666"/>
                    </a:lnTo>
                    <a:lnTo>
                      <a:pt x="1045" y="693"/>
                    </a:lnTo>
                    <a:lnTo>
                      <a:pt x="879" y="828"/>
                    </a:lnTo>
                    <a:lnTo>
                      <a:pt x="839" y="934"/>
                    </a:lnTo>
                    <a:lnTo>
                      <a:pt x="860" y="1050"/>
                    </a:lnTo>
                    <a:lnTo>
                      <a:pt x="647" y="972"/>
                    </a:lnTo>
                    <a:lnTo>
                      <a:pt x="510" y="742"/>
                    </a:lnTo>
                    <a:lnTo>
                      <a:pt x="401" y="708"/>
                    </a:lnTo>
                    <a:lnTo>
                      <a:pt x="341" y="771"/>
                    </a:lnTo>
                    <a:lnTo>
                      <a:pt x="256" y="721"/>
                    </a:lnTo>
                    <a:lnTo>
                      <a:pt x="177" y="578"/>
                    </a:lnTo>
                    <a:lnTo>
                      <a:pt x="0" y="430"/>
                    </a:lnTo>
                    <a:lnTo>
                      <a:pt x="330" y="430"/>
                    </a:lnTo>
                    <a:lnTo>
                      <a:pt x="330" y="0"/>
                    </a:lnTo>
                  </a:path>
                </a:pathLst>
              </a:custGeom>
              <a:grpFill/>
              <a:ln w="12700" cap="rnd" cmpd="sng">
                <a:solidFill>
                  <a:schemeClr val="tx1"/>
                </a:solidFill>
                <a:prstDash val="solid"/>
                <a:round/>
                <a:headEnd/>
                <a:tailEnd/>
              </a:ln>
              <a:effectLst/>
            </p:spPr>
            <p:txBody>
              <a:bodyPr/>
              <a:lstStyle/>
              <a:p>
                <a:endParaRPr lang="en-US"/>
              </a:p>
            </p:txBody>
          </p:sp>
          <p:sp>
            <p:nvSpPr>
              <p:cNvPr id="255" name="Freeform 111">
                <a:extLst>
                  <a:ext uri="{FF2B5EF4-FFF2-40B4-BE49-F238E27FC236}">
                    <a16:creationId xmlns:a16="http://schemas.microsoft.com/office/drawing/2014/main" id="{9725ED2A-B757-4D17-BC38-FCBA341EB59A}"/>
                  </a:ext>
                </a:extLst>
              </p:cNvPr>
              <p:cNvSpPr>
                <a:spLocks/>
              </p:cNvSpPr>
              <p:nvPr/>
            </p:nvSpPr>
            <p:spPr bwMode="auto">
              <a:xfrm>
                <a:off x="1231" y="1879"/>
                <a:ext cx="437" cy="559"/>
              </a:xfrm>
              <a:custGeom>
                <a:avLst/>
                <a:gdLst/>
                <a:ahLst/>
                <a:cxnLst>
                  <a:cxn ang="0">
                    <a:pos x="256" y="106"/>
                  </a:cxn>
                  <a:cxn ang="0">
                    <a:pos x="436" y="106"/>
                  </a:cxn>
                  <a:cxn ang="0">
                    <a:pos x="436" y="558"/>
                  </a:cxn>
                  <a:cxn ang="0">
                    <a:pos x="0" y="558"/>
                  </a:cxn>
                  <a:cxn ang="0">
                    <a:pos x="0" y="0"/>
                  </a:cxn>
                  <a:cxn ang="0">
                    <a:pos x="256" y="0"/>
                  </a:cxn>
                  <a:cxn ang="0">
                    <a:pos x="256" y="106"/>
                  </a:cxn>
                </a:cxnLst>
                <a:rect l="0" t="0" r="r" b="b"/>
                <a:pathLst>
                  <a:path w="437" h="559">
                    <a:moveTo>
                      <a:pt x="256" y="106"/>
                    </a:moveTo>
                    <a:lnTo>
                      <a:pt x="436" y="106"/>
                    </a:lnTo>
                    <a:lnTo>
                      <a:pt x="436" y="558"/>
                    </a:lnTo>
                    <a:lnTo>
                      <a:pt x="0" y="558"/>
                    </a:lnTo>
                    <a:lnTo>
                      <a:pt x="0" y="0"/>
                    </a:lnTo>
                    <a:lnTo>
                      <a:pt x="256" y="0"/>
                    </a:lnTo>
                    <a:lnTo>
                      <a:pt x="256" y="106"/>
                    </a:lnTo>
                  </a:path>
                </a:pathLst>
              </a:custGeom>
              <a:grpFill/>
              <a:ln w="12700" cap="rnd" cmpd="sng">
                <a:solidFill>
                  <a:schemeClr val="tx1"/>
                </a:solidFill>
                <a:prstDash val="solid"/>
                <a:round/>
                <a:headEnd/>
                <a:tailEnd/>
              </a:ln>
              <a:effectLst/>
            </p:spPr>
            <p:txBody>
              <a:bodyPr/>
              <a:lstStyle/>
              <a:p>
                <a:endParaRPr lang="en-US"/>
              </a:p>
            </p:txBody>
          </p:sp>
          <p:sp>
            <p:nvSpPr>
              <p:cNvPr id="256" name="Freeform 112">
                <a:extLst>
                  <a:ext uri="{FF2B5EF4-FFF2-40B4-BE49-F238E27FC236}">
                    <a16:creationId xmlns:a16="http://schemas.microsoft.com/office/drawing/2014/main" id="{C3E31C58-C0AE-4337-90A5-79262E154997}"/>
                  </a:ext>
                </a:extLst>
              </p:cNvPr>
              <p:cNvSpPr>
                <a:spLocks/>
              </p:cNvSpPr>
              <p:nvPr/>
            </p:nvSpPr>
            <p:spPr bwMode="auto">
              <a:xfrm>
                <a:off x="337" y="1056"/>
                <a:ext cx="629" cy="391"/>
              </a:xfrm>
              <a:custGeom>
                <a:avLst/>
                <a:gdLst/>
                <a:ahLst/>
                <a:cxnLst>
                  <a:cxn ang="0">
                    <a:pos x="140" y="0"/>
                  </a:cxn>
                  <a:cxn ang="0">
                    <a:pos x="164" y="115"/>
                  </a:cxn>
                  <a:cxn ang="0">
                    <a:pos x="151" y="141"/>
                  </a:cxn>
                  <a:cxn ang="0">
                    <a:pos x="0" y="118"/>
                  </a:cxn>
                  <a:cxn ang="0">
                    <a:pos x="47" y="323"/>
                  </a:cxn>
                  <a:cxn ang="0">
                    <a:pos x="118" y="328"/>
                  </a:cxn>
                  <a:cxn ang="0">
                    <a:pos x="132" y="390"/>
                  </a:cxn>
                  <a:cxn ang="0">
                    <a:pos x="419" y="333"/>
                  </a:cxn>
                  <a:cxn ang="0">
                    <a:pos x="628" y="333"/>
                  </a:cxn>
                  <a:cxn ang="0">
                    <a:pos x="628" y="2"/>
                  </a:cxn>
                  <a:cxn ang="0">
                    <a:pos x="140" y="0"/>
                  </a:cxn>
                </a:cxnLst>
                <a:rect l="0" t="0" r="r" b="b"/>
                <a:pathLst>
                  <a:path w="629" h="391">
                    <a:moveTo>
                      <a:pt x="140" y="0"/>
                    </a:moveTo>
                    <a:lnTo>
                      <a:pt x="164" y="115"/>
                    </a:lnTo>
                    <a:lnTo>
                      <a:pt x="151" y="141"/>
                    </a:lnTo>
                    <a:lnTo>
                      <a:pt x="0" y="118"/>
                    </a:lnTo>
                    <a:lnTo>
                      <a:pt x="47" y="323"/>
                    </a:lnTo>
                    <a:lnTo>
                      <a:pt x="118" y="328"/>
                    </a:lnTo>
                    <a:lnTo>
                      <a:pt x="132" y="390"/>
                    </a:lnTo>
                    <a:lnTo>
                      <a:pt x="419" y="333"/>
                    </a:lnTo>
                    <a:lnTo>
                      <a:pt x="628" y="333"/>
                    </a:lnTo>
                    <a:lnTo>
                      <a:pt x="628" y="2"/>
                    </a:lnTo>
                    <a:lnTo>
                      <a:pt x="140" y="0"/>
                    </a:lnTo>
                  </a:path>
                </a:pathLst>
              </a:custGeom>
              <a:grpFill/>
              <a:ln w="12700" cap="rnd" cmpd="sng">
                <a:solidFill>
                  <a:schemeClr val="tx1"/>
                </a:solidFill>
                <a:prstDash val="solid"/>
                <a:round/>
                <a:headEnd/>
                <a:tailEnd/>
              </a:ln>
              <a:effectLst/>
            </p:spPr>
            <p:txBody>
              <a:bodyPr/>
              <a:lstStyle/>
              <a:p>
                <a:endParaRPr lang="en-US"/>
              </a:p>
            </p:txBody>
          </p:sp>
          <p:sp>
            <p:nvSpPr>
              <p:cNvPr id="257" name="Freeform 113">
                <a:extLst>
                  <a:ext uri="{FF2B5EF4-FFF2-40B4-BE49-F238E27FC236}">
                    <a16:creationId xmlns:a16="http://schemas.microsoft.com/office/drawing/2014/main" id="{03DE7896-12D9-49C9-89AF-D4EED9374751}"/>
                  </a:ext>
                </a:extLst>
              </p:cNvPr>
              <p:cNvSpPr>
                <a:spLocks/>
              </p:cNvSpPr>
              <p:nvPr/>
            </p:nvSpPr>
            <p:spPr bwMode="auto">
              <a:xfrm>
                <a:off x="340" y="1379"/>
                <a:ext cx="657" cy="499"/>
              </a:xfrm>
              <a:custGeom>
                <a:avLst/>
                <a:gdLst/>
                <a:ahLst/>
                <a:cxnLst>
                  <a:cxn ang="0">
                    <a:pos x="41" y="0"/>
                  </a:cxn>
                  <a:cxn ang="0">
                    <a:pos x="115" y="2"/>
                  </a:cxn>
                  <a:cxn ang="0">
                    <a:pos x="132" y="66"/>
                  </a:cxn>
                  <a:cxn ang="0">
                    <a:pos x="410" y="10"/>
                  </a:cxn>
                  <a:cxn ang="0">
                    <a:pos x="624" y="10"/>
                  </a:cxn>
                  <a:cxn ang="0">
                    <a:pos x="656" y="61"/>
                  </a:cxn>
                  <a:cxn ang="0">
                    <a:pos x="611" y="249"/>
                  </a:cxn>
                  <a:cxn ang="0">
                    <a:pos x="640" y="256"/>
                  </a:cxn>
                  <a:cxn ang="0">
                    <a:pos x="640" y="498"/>
                  </a:cxn>
                  <a:cxn ang="0">
                    <a:pos x="18" y="498"/>
                  </a:cxn>
                  <a:cxn ang="0">
                    <a:pos x="0" y="390"/>
                  </a:cxn>
                  <a:cxn ang="0">
                    <a:pos x="41" y="0"/>
                  </a:cxn>
                </a:cxnLst>
                <a:rect l="0" t="0" r="r" b="b"/>
                <a:pathLst>
                  <a:path w="657" h="499">
                    <a:moveTo>
                      <a:pt x="41" y="0"/>
                    </a:moveTo>
                    <a:lnTo>
                      <a:pt x="115" y="2"/>
                    </a:lnTo>
                    <a:lnTo>
                      <a:pt x="132" y="66"/>
                    </a:lnTo>
                    <a:lnTo>
                      <a:pt x="410" y="10"/>
                    </a:lnTo>
                    <a:lnTo>
                      <a:pt x="624" y="10"/>
                    </a:lnTo>
                    <a:lnTo>
                      <a:pt x="656" y="61"/>
                    </a:lnTo>
                    <a:lnTo>
                      <a:pt x="611" y="249"/>
                    </a:lnTo>
                    <a:lnTo>
                      <a:pt x="640" y="256"/>
                    </a:lnTo>
                    <a:lnTo>
                      <a:pt x="640" y="498"/>
                    </a:lnTo>
                    <a:lnTo>
                      <a:pt x="18" y="498"/>
                    </a:lnTo>
                    <a:lnTo>
                      <a:pt x="0" y="390"/>
                    </a:lnTo>
                    <a:lnTo>
                      <a:pt x="41" y="0"/>
                    </a:lnTo>
                  </a:path>
                </a:pathLst>
              </a:custGeom>
              <a:grpFill/>
              <a:ln w="12700" cap="rnd" cmpd="sng">
                <a:solidFill>
                  <a:schemeClr val="tx1"/>
                </a:solidFill>
                <a:prstDash val="solid"/>
                <a:round/>
                <a:headEnd/>
                <a:tailEnd/>
              </a:ln>
              <a:effectLst/>
            </p:spPr>
            <p:txBody>
              <a:bodyPr/>
              <a:lstStyle/>
              <a:p>
                <a:endParaRPr lang="en-US"/>
              </a:p>
            </p:txBody>
          </p:sp>
          <p:sp>
            <p:nvSpPr>
              <p:cNvPr id="258" name="Freeform 114">
                <a:extLst>
                  <a:ext uri="{FF2B5EF4-FFF2-40B4-BE49-F238E27FC236}">
                    <a16:creationId xmlns:a16="http://schemas.microsoft.com/office/drawing/2014/main" id="{7A53A0B7-DA9F-42F0-B36F-3B47D2EFFC29}"/>
                  </a:ext>
                </a:extLst>
              </p:cNvPr>
              <p:cNvSpPr>
                <a:spLocks/>
              </p:cNvSpPr>
              <p:nvPr/>
            </p:nvSpPr>
            <p:spPr bwMode="auto">
              <a:xfrm>
                <a:off x="949" y="1056"/>
                <a:ext cx="538" cy="822"/>
              </a:xfrm>
              <a:custGeom>
                <a:avLst/>
                <a:gdLst/>
                <a:ahLst/>
                <a:cxnLst>
                  <a:cxn ang="0">
                    <a:pos x="15" y="0"/>
                  </a:cxn>
                  <a:cxn ang="0">
                    <a:pos x="110" y="0"/>
                  </a:cxn>
                  <a:cxn ang="0">
                    <a:pos x="110" y="136"/>
                  </a:cxn>
                  <a:cxn ang="0">
                    <a:pos x="267" y="304"/>
                  </a:cxn>
                  <a:cxn ang="0">
                    <a:pos x="235" y="379"/>
                  </a:cxn>
                  <a:cxn ang="0">
                    <a:pos x="248" y="413"/>
                  </a:cxn>
                  <a:cxn ang="0">
                    <a:pos x="307" y="392"/>
                  </a:cxn>
                  <a:cxn ang="0">
                    <a:pos x="391" y="540"/>
                  </a:cxn>
                  <a:cxn ang="0">
                    <a:pos x="537" y="497"/>
                  </a:cxn>
                  <a:cxn ang="0">
                    <a:pos x="537" y="821"/>
                  </a:cxn>
                  <a:cxn ang="0">
                    <a:pos x="275" y="821"/>
                  </a:cxn>
                  <a:cxn ang="0">
                    <a:pos x="31" y="821"/>
                  </a:cxn>
                  <a:cxn ang="0">
                    <a:pos x="31" y="579"/>
                  </a:cxn>
                  <a:cxn ang="0">
                    <a:pos x="0" y="574"/>
                  </a:cxn>
                  <a:cxn ang="0">
                    <a:pos x="47" y="386"/>
                  </a:cxn>
                  <a:cxn ang="0">
                    <a:pos x="15" y="330"/>
                  </a:cxn>
                  <a:cxn ang="0">
                    <a:pos x="15" y="0"/>
                  </a:cxn>
                </a:cxnLst>
                <a:rect l="0" t="0" r="r" b="b"/>
                <a:pathLst>
                  <a:path w="538" h="822">
                    <a:moveTo>
                      <a:pt x="15" y="0"/>
                    </a:moveTo>
                    <a:lnTo>
                      <a:pt x="110" y="0"/>
                    </a:lnTo>
                    <a:lnTo>
                      <a:pt x="110" y="136"/>
                    </a:lnTo>
                    <a:lnTo>
                      <a:pt x="267" y="304"/>
                    </a:lnTo>
                    <a:lnTo>
                      <a:pt x="235" y="379"/>
                    </a:lnTo>
                    <a:lnTo>
                      <a:pt x="248" y="413"/>
                    </a:lnTo>
                    <a:lnTo>
                      <a:pt x="307" y="392"/>
                    </a:lnTo>
                    <a:lnTo>
                      <a:pt x="391" y="540"/>
                    </a:lnTo>
                    <a:lnTo>
                      <a:pt x="537" y="497"/>
                    </a:lnTo>
                    <a:lnTo>
                      <a:pt x="537" y="821"/>
                    </a:lnTo>
                    <a:lnTo>
                      <a:pt x="275" y="821"/>
                    </a:lnTo>
                    <a:lnTo>
                      <a:pt x="31" y="821"/>
                    </a:lnTo>
                    <a:lnTo>
                      <a:pt x="31" y="579"/>
                    </a:lnTo>
                    <a:lnTo>
                      <a:pt x="0" y="574"/>
                    </a:lnTo>
                    <a:lnTo>
                      <a:pt x="47" y="386"/>
                    </a:lnTo>
                    <a:lnTo>
                      <a:pt x="15" y="330"/>
                    </a:lnTo>
                    <a:lnTo>
                      <a:pt x="15" y="0"/>
                    </a:lnTo>
                  </a:path>
                </a:pathLst>
              </a:custGeom>
              <a:grpFill/>
              <a:ln w="12700" cap="rnd" cmpd="sng">
                <a:solidFill>
                  <a:schemeClr val="tx1"/>
                </a:solidFill>
                <a:prstDash val="solid"/>
                <a:round/>
                <a:headEnd/>
                <a:tailEnd/>
              </a:ln>
              <a:effectLst/>
            </p:spPr>
            <p:txBody>
              <a:bodyPr/>
              <a:lstStyle/>
              <a:p>
                <a:endParaRPr lang="en-US"/>
              </a:p>
            </p:txBody>
          </p:sp>
          <p:sp>
            <p:nvSpPr>
              <p:cNvPr id="259" name="Freeform 115">
                <a:extLst>
                  <a:ext uri="{FF2B5EF4-FFF2-40B4-BE49-F238E27FC236}">
                    <a16:creationId xmlns:a16="http://schemas.microsoft.com/office/drawing/2014/main" id="{0749BDE4-4B94-4377-A2BE-837C24B6B070}"/>
                  </a:ext>
                </a:extLst>
              </p:cNvPr>
              <p:cNvSpPr>
                <a:spLocks/>
              </p:cNvSpPr>
              <p:nvPr/>
            </p:nvSpPr>
            <p:spPr bwMode="auto">
              <a:xfrm>
                <a:off x="724" y="1879"/>
                <a:ext cx="507" cy="816"/>
              </a:xfrm>
              <a:custGeom>
                <a:avLst/>
                <a:gdLst/>
                <a:ahLst/>
                <a:cxnLst>
                  <a:cxn ang="0">
                    <a:pos x="0" y="0"/>
                  </a:cxn>
                  <a:cxn ang="0">
                    <a:pos x="506" y="0"/>
                  </a:cxn>
                  <a:cxn ang="0">
                    <a:pos x="506" y="555"/>
                  </a:cxn>
                  <a:cxn ang="0">
                    <a:pos x="506" y="678"/>
                  </a:cxn>
                  <a:cxn ang="0">
                    <a:pos x="449" y="665"/>
                  </a:cxn>
                  <a:cxn ang="0">
                    <a:pos x="475" y="815"/>
                  </a:cxn>
                  <a:cxn ang="0">
                    <a:pos x="0" y="343"/>
                  </a:cxn>
                  <a:cxn ang="0">
                    <a:pos x="0" y="0"/>
                  </a:cxn>
                </a:cxnLst>
                <a:rect l="0" t="0" r="r" b="b"/>
                <a:pathLst>
                  <a:path w="507" h="816">
                    <a:moveTo>
                      <a:pt x="0" y="0"/>
                    </a:moveTo>
                    <a:lnTo>
                      <a:pt x="506" y="0"/>
                    </a:lnTo>
                    <a:lnTo>
                      <a:pt x="506" y="555"/>
                    </a:lnTo>
                    <a:lnTo>
                      <a:pt x="506" y="678"/>
                    </a:lnTo>
                    <a:lnTo>
                      <a:pt x="449" y="665"/>
                    </a:lnTo>
                    <a:lnTo>
                      <a:pt x="475" y="815"/>
                    </a:lnTo>
                    <a:lnTo>
                      <a:pt x="0" y="343"/>
                    </a:lnTo>
                    <a:lnTo>
                      <a:pt x="0" y="0"/>
                    </a:lnTo>
                  </a:path>
                </a:pathLst>
              </a:custGeom>
              <a:grpFill/>
              <a:ln w="12700" cap="rnd" cmpd="sng">
                <a:solidFill>
                  <a:schemeClr val="tx1"/>
                </a:solidFill>
                <a:prstDash val="solid"/>
                <a:round/>
                <a:headEnd/>
                <a:tailEnd/>
              </a:ln>
              <a:effectLst/>
            </p:spPr>
            <p:txBody>
              <a:bodyPr/>
              <a:lstStyle/>
              <a:p>
                <a:endParaRPr lang="en-US"/>
              </a:p>
            </p:txBody>
          </p:sp>
          <p:sp>
            <p:nvSpPr>
              <p:cNvPr id="260" name="Freeform 116">
                <a:extLst>
                  <a:ext uri="{FF2B5EF4-FFF2-40B4-BE49-F238E27FC236}">
                    <a16:creationId xmlns:a16="http://schemas.microsoft.com/office/drawing/2014/main" id="{6ECF4D96-1906-4B9A-A340-64367B8EBB95}"/>
                  </a:ext>
                </a:extLst>
              </p:cNvPr>
              <p:cNvSpPr>
                <a:spLocks/>
              </p:cNvSpPr>
              <p:nvPr/>
            </p:nvSpPr>
            <p:spPr bwMode="auto">
              <a:xfrm>
                <a:off x="1176" y="2437"/>
                <a:ext cx="496" cy="632"/>
              </a:xfrm>
              <a:custGeom>
                <a:avLst/>
                <a:gdLst/>
                <a:ahLst/>
                <a:cxnLst>
                  <a:cxn ang="0">
                    <a:pos x="53" y="0"/>
                  </a:cxn>
                  <a:cxn ang="0">
                    <a:pos x="495" y="0"/>
                  </a:cxn>
                  <a:cxn ang="0">
                    <a:pos x="495" y="631"/>
                  </a:cxn>
                  <a:cxn ang="0">
                    <a:pos x="341" y="631"/>
                  </a:cxn>
                  <a:cxn ang="0">
                    <a:pos x="48" y="491"/>
                  </a:cxn>
                  <a:cxn ang="0">
                    <a:pos x="48" y="447"/>
                  </a:cxn>
                  <a:cxn ang="0">
                    <a:pos x="66" y="312"/>
                  </a:cxn>
                  <a:cxn ang="0">
                    <a:pos x="21" y="249"/>
                  </a:cxn>
                  <a:cxn ang="0">
                    <a:pos x="0" y="107"/>
                  </a:cxn>
                  <a:cxn ang="0">
                    <a:pos x="53" y="120"/>
                  </a:cxn>
                  <a:cxn ang="0">
                    <a:pos x="53" y="0"/>
                  </a:cxn>
                </a:cxnLst>
                <a:rect l="0" t="0" r="r" b="b"/>
                <a:pathLst>
                  <a:path w="496" h="632">
                    <a:moveTo>
                      <a:pt x="53" y="0"/>
                    </a:moveTo>
                    <a:lnTo>
                      <a:pt x="495" y="0"/>
                    </a:lnTo>
                    <a:lnTo>
                      <a:pt x="495" y="631"/>
                    </a:lnTo>
                    <a:lnTo>
                      <a:pt x="341" y="631"/>
                    </a:lnTo>
                    <a:lnTo>
                      <a:pt x="48" y="491"/>
                    </a:lnTo>
                    <a:lnTo>
                      <a:pt x="48" y="447"/>
                    </a:lnTo>
                    <a:lnTo>
                      <a:pt x="66" y="312"/>
                    </a:lnTo>
                    <a:lnTo>
                      <a:pt x="21" y="249"/>
                    </a:lnTo>
                    <a:lnTo>
                      <a:pt x="0" y="107"/>
                    </a:lnTo>
                    <a:lnTo>
                      <a:pt x="53" y="120"/>
                    </a:lnTo>
                    <a:lnTo>
                      <a:pt x="53" y="0"/>
                    </a:lnTo>
                  </a:path>
                </a:pathLst>
              </a:custGeom>
              <a:grpFill/>
              <a:ln w="12700" cap="rnd" cmpd="sng">
                <a:solidFill>
                  <a:schemeClr val="tx1"/>
                </a:solidFill>
                <a:prstDash val="solid"/>
                <a:round/>
                <a:headEnd/>
                <a:tailEnd/>
              </a:ln>
              <a:effectLst/>
            </p:spPr>
            <p:txBody>
              <a:bodyPr/>
              <a:lstStyle/>
              <a:p>
                <a:endParaRPr lang="en-US"/>
              </a:p>
            </p:txBody>
          </p:sp>
          <p:sp>
            <p:nvSpPr>
              <p:cNvPr id="261" name="Freeform 117">
                <a:extLst>
                  <a:ext uri="{FF2B5EF4-FFF2-40B4-BE49-F238E27FC236}">
                    <a16:creationId xmlns:a16="http://schemas.microsoft.com/office/drawing/2014/main" id="{4EF0E079-15B9-4E2D-8BA4-2B3B677B9C7E}"/>
                  </a:ext>
                </a:extLst>
              </p:cNvPr>
              <p:cNvSpPr>
                <a:spLocks/>
              </p:cNvSpPr>
              <p:nvPr/>
            </p:nvSpPr>
            <p:spPr bwMode="auto">
              <a:xfrm>
                <a:off x="336" y="1876"/>
                <a:ext cx="908" cy="1012"/>
              </a:xfrm>
              <a:custGeom>
                <a:avLst/>
                <a:gdLst/>
                <a:ahLst/>
                <a:cxnLst>
                  <a:cxn ang="0">
                    <a:pos x="21" y="0"/>
                  </a:cxn>
                  <a:cxn ang="0">
                    <a:pos x="389" y="0"/>
                  </a:cxn>
                  <a:cxn ang="0">
                    <a:pos x="389" y="344"/>
                  </a:cxn>
                  <a:cxn ang="0">
                    <a:pos x="864" y="817"/>
                  </a:cxn>
                  <a:cxn ang="0">
                    <a:pos x="907" y="873"/>
                  </a:cxn>
                  <a:cxn ang="0">
                    <a:pos x="885" y="1011"/>
                  </a:cxn>
                  <a:cxn ang="0">
                    <a:pos x="648" y="1011"/>
                  </a:cxn>
                  <a:cxn ang="0">
                    <a:pos x="437" y="840"/>
                  </a:cxn>
                  <a:cxn ang="0">
                    <a:pos x="362" y="840"/>
                  </a:cxn>
                  <a:cxn ang="0">
                    <a:pos x="183" y="523"/>
                  </a:cxn>
                  <a:cxn ang="0">
                    <a:pos x="57" y="328"/>
                  </a:cxn>
                  <a:cxn ang="0">
                    <a:pos x="73" y="253"/>
                  </a:cxn>
                  <a:cxn ang="0">
                    <a:pos x="0" y="154"/>
                  </a:cxn>
                  <a:cxn ang="0">
                    <a:pos x="21" y="0"/>
                  </a:cxn>
                </a:cxnLst>
                <a:rect l="0" t="0" r="r" b="b"/>
                <a:pathLst>
                  <a:path w="908" h="1012">
                    <a:moveTo>
                      <a:pt x="21" y="0"/>
                    </a:moveTo>
                    <a:lnTo>
                      <a:pt x="389" y="0"/>
                    </a:lnTo>
                    <a:lnTo>
                      <a:pt x="389" y="344"/>
                    </a:lnTo>
                    <a:lnTo>
                      <a:pt x="864" y="817"/>
                    </a:lnTo>
                    <a:lnTo>
                      <a:pt x="907" y="873"/>
                    </a:lnTo>
                    <a:lnTo>
                      <a:pt x="885" y="1011"/>
                    </a:lnTo>
                    <a:lnTo>
                      <a:pt x="648" y="1011"/>
                    </a:lnTo>
                    <a:lnTo>
                      <a:pt x="437" y="840"/>
                    </a:lnTo>
                    <a:lnTo>
                      <a:pt x="362" y="840"/>
                    </a:lnTo>
                    <a:lnTo>
                      <a:pt x="183" y="523"/>
                    </a:lnTo>
                    <a:lnTo>
                      <a:pt x="57" y="328"/>
                    </a:lnTo>
                    <a:lnTo>
                      <a:pt x="73" y="253"/>
                    </a:lnTo>
                    <a:lnTo>
                      <a:pt x="0" y="154"/>
                    </a:lnTo>
                    <a:lnTo>
                      <a:pt x="21" y="0"/>
                    </a:lnTo>
                  </a:path>
                </a:pathLst>
              </a:custGeom>
              <a:grpFill/>
              <a:ln w="12700" cap="rnd" cmpd="sng">
                <a:solidFill>
                  <a:schemeClr val="tx1"/>
                </a:solidFill>
                <a:prstDash val="solid"/>
                <a:round/>
                <a:headEnd/>
                <a:tailEnd/>
              </a:ln>
              <a:effectLst/>
            </p:spPr>
            <p:txBody>
              <a:bodyPr/>
              <a:lstStyle/>
              <a:p>
                <a:endParaRPr lang="en-US"/>
              </a:p>
            </p:txBody>
          </p:sp>
        </p:grpSp>
        <p:grpSp>
          <p:nvGrpSpPr>
            <p:cNvPr id="206" name="Group 205">
              <a:extLst>
                <a:ext uri="{FF2B5EF4-FFF2-40B4-BE49-F238E27FC236}">
                  <a16:creationId xmlns:a16="http://schemas.microsoft.com/office/drawing/2014/main" id="{CDB8C477-4EDF-4C0B-9819-A6D683F594B4}"/>
                </a:ext>
              </a:extLst>
            </p:cNvPr>
            <p:cNvGrpSpPr/>
            <p:nvPr/>
          </p:nvGrpSpPr>
          <p:grpSpPr>
            <a:xfrm>
              <a:off x="8012539" y="1398281"/>
              <a:ext cx="632711" cy="443976"/>
              <a:chOff x="1175856" y="3578211"/>
              <a:chExt cx="1341120" cy="941070"/>
            </a:xfrm>
            <a:grpFill/>
            <a:effectLst/>
          </p:grpSpPr>
          <p:sp>
            <p:nvSpPr>
              <p:cNvPr id="207" name="Freeform: Shape 206">
                <a:extLst>
                  <a:ext uri="{FF2B5EF4-FFF2-40B4-BE49-F238E27FC236}">
                    <a16:creationId xmlns:a16="http://schemas.microsoft.com/office/drawing/2014/main" id="{C9A336E7-0830-4F49-8C22-E63BF5858EB0}"/>
                  </a:ext>
                </a:extLst>
              </p:cNvPr>
              <p:cNvSpPr/>
              <p:nvPr/>
            </p:nvSpPr>
            <p:spPr>
              <a:xfrm>
                <a:off x="2189316" y="4145901"/>
                <a:ext cx="327660" cy="373380"/>
              </a:xfrm>
              <a:custGeom>
                <a:avLst/>
                <a:gdLst>
                  <a:gd name="connsiteX0" fmla="*/ 45720 w 327660"/>
                  <a:gd name="connsiteY0" fmla="*/ 0 h 373380"/>
                  <a:gd name="connsiteX1" fmla="*/ 201930 w 327660"/>
                  <a:gd name="connsiteY1" fmla="*/ 60960 h 373380"/>
                  <a:gd name="connsiteX2" fmla="*/ 327660 w 327660"/>
                  <a:gd name="connsiteY2" fmla="*/ 217170 h 373380"/>
                  <a:gd name="connsiteX3" fmla="*/ 262890 w 327660"/>
                  <a:gd name="connsiteY3" fmla="*/ 281940 h 373380"/>
                  <a:gd name="connsiteX4" fmla="*/ 213360 w 327660"/>
                  <a:gd name="connsiteY4" fmla="*/ 274320 h 373380"/>
                  <a:gd name="connsiteX5" fmla="*/ 137160 w 327660"/>
                  <a:gd name="connsiteY5" fmla="*/ 339090 h 373380"/>
                  <a:gd name="connsiteX6" fmla="*/ 125730 w 327660"/>
                  <a:gd name="connsiteY6" fmla="*/ 373380 h 373380"/>
                  <a:gd name="connsiteX7" fmla="*/ 34290 w 327660"/>
                  <a:gd name="connsiteY7" fmla="*/ 346710 h 373380"/>
                  <a:gd name="connsiteX8" fmla="*/ 45720 w 327660"/>
                  <a:gd name="connsiteY8" fmla="*/ 243840 h 373380"/>
                  <a:gd name="connsiteX9" fmla="*/ 0 w 327660"/>
                  <a:gd name="connsiteY9" fmla="*/ 137160 h 373380"/>
                  <a:gd name="connsiteX10" fmla="*/ 68580 w 327660"/>
                  <a:gd name="connsiteY10" fmla="*/ 83820 h 373380"/>
                  <a:gd name="connsiteX11" fmla="*/ 45720 w 327660"/>
                  <a:gd name="connsiteY11" fmla="*/ 0 h 37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7660" h="373380">
                    <a:moveTo>
                      <a:pt x="45720" y="0"/>
                    </a:moveTo>
                    <a:lnTo>
                      <a:pt x="201930" y="60960"/>
                    </a:lnTo>
                    <a:lnTo>
                      <a:pt x="327660" y="217170"/>
                    </a:lnTo>
                    <a:lnTo>
                      <a:pt x="262890" y="281940"/>
                    </a:lnTo>
                    <a:lnTo>
                      <a:pt x="213360" y="274320"/>
                    </a:lnTo>
                    <a:lnTo>
                      <a:pt x="137160" y="339090"/>
                    </a:lnTo>
                    <a:lnTo>
                      <a:pt x="125730" y="373380"/>
                    </a:lnTo>
                    <a:lnTo>
                      <a:pt x="34290" y="346710"/>
                    </a:lnTo>
                    <a:lnTo>
                      <a:pt x="45720" y="243840"/>
                    </a:lnTo>
                    <a:lnTo>
                      <a:pt x="0" y="137160"/>
                    </a:lnTo>
                    <a:lnTo>
                      <a:pt x="68580" y="83820"/>
                    </a:lnTo>
                    <a:lnTo>
                      <a:pt x="45720" y="0"/>
                    </a:lnTo>
                    <a:close/>
                  </a:path>
                </a:pathLst>
              </a:cu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reeform: Shape 207">
                <a:extLst>
                  <a:ext uri="{FF2B5EF4-FFF2-40B4-BE49-F238E27FC236}">
                    <a16:creationId xmlns:a16="http://schemas.microsoft.com/office/drawing/2014/main" id="{B36864C7-7602-4EAA-A79B-6044F05CF69A}"/>
                  </a:ext>
                </a:extLst>
              </p:cNvPr>
              <p:cNvSpPr/>
              <p:nvPr/>
            </p:nvSpPr>
            <p:spPr>
              <a:xfrm>
                <a:off x="2012151" y="3932541"/>
                <a:ext cx="184785" cy="121920"/>
              </a:xfrm>
              <a:custGeom>
                <a:avLst/>
                <a:gdLst>
                  <a:gd name="connsiteX0" fmla="*/ 87630 w 184785"/>
                  <a:gd name="connsiteY0" fmla="*/ 121920 h 121920"/>
                  <a:gd name="connsiteX1" fmla="*/ 184785 w 184785"/>
                  <a:gd name="connsiteY1" fmla="*/ 80010 h 121920"/>
                  <a:gd name="connsiteX2" fmla="*/ 118110 w 184785"/>
                  <a:gd name="connsiteY2" fmla="*/ 17145 h 121920"/>
                  <a:gd name="connsiteX3" fmla="*/ 68580 w 184785"/>
                  <a:gd name="connsiteY3" fmla="*/ 26670 h 121920"/>
                  <a:gd name="connsiteX4" fmla="*/ 24765 w 184785"/>
                  <a:gd name="connsiteY4" fmla="*/ 0 h 121920"/>
                  <a:gd name="connsiteX5" fmla="*/ 0 w 184785"/>
                  <a:gd name="connsiteY5" fmla="*/ 11430 h 121920"/>
                  <a:gd name="connsiteX6" fmla="*/ 87630 w 184785"/>
                  <a:gd name="connsiteY6" fmla="*/ 12192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85" h="121920">
                    <a:moveTo>
                      <a:pt x="87630" y="121920"/>
                    </a:moveTo>
                    <a:lnTo>
                      <a:pt x="184785" y="80010"/>
                    </a:lnTo>
                    <a:lnTo>
                      <a:pt x="118110" y="17145"/>
                    </a:lnTo>
                    <a:lnTo>
                      <a:pt x="68580" y="26670"/>
                    </a:lnTo>
                    <a:lnTo>
                      <a:pt x="24765" y="0"/>
                    </a:lnTo>
                    <a:lnTo>
                      <a:pt x="0" y="11430"/>
                    </a:lnTo>
                    <a:lnTo>
                      <a:pt x="87630" y="121920"/>
                    </a:lnTo>
                    <a:close/>
                  </a:path>
                </a:pathLst>
              </a:cu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Freeform: Shape 208">
                <a:extLst>
                  <a:ext uri="{FF2B5EF4-FFF2-40B4-BE49-F238E27FC236}">
                    <a16:creationId xmlns:a16="http://schemas.microsoft.com/office/drawing/2014/main" id="{AD52AC30-0933-41E1-8051-34402AB9B141}"/>
                  </a:ext>
                </a:extLst>
              </p:cNvPr>
              <p:cNvSpPr/>
              <p:nvPr/>
            </p:nvSpPr>
            <p:spPr>
              <a:xfrm>
                <a:off x="1948880" y="3949523"/>
                <a:ext cx="76199" cy="68581"/>
              </a:xfrm>
              <a:custGeom>
                <a:avLst/>
                <a:gdLst>
                  <a:gd name="connsiteX0" fmla="*/ 0 w 76200"/>
                  <a:gd name="connsiteY0" fmla="*/ 0 h 68580"/>
                  <a:gd name="connsiteX1" fmla="*/ 62865 w 76200"/>
                  <a:gd name="connsiteY1" fmla="*/ 19050 h 68580"/>
                  <a:gd name="connsiteX2" fmla="*/ 76200 w 76200"/>
                  <a:gd name="connsiteY2" fmla="*/ 45720 h 68580"/>
                  <a:gd name="connsiteX3" fmla="*/ 34290 w 76200"/>
                  <a:gd name="connsiteY3" fmla="*/ 68580 h 68580"/>
                  <a:gd name="connsiteX4" fmla="*/ 0 w 76200"/>
                  <a:gd name="connsiteY4" fmla="*/ 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8580">
                    <a:moveTo>
                      <a:pt x="0" y="0"/>
                    </a:moveTo>
                    <a:lnTo>
                      <a:pt x="62865" y="19050"/>
                    </a:lnTo>
                    <a:lnTo>
                      <a:pt x="76200" y="45720"/>
                    </a:lnTo>
                    <a:lnTo>
                      <a:pt x="34290" y="68580"/>
                    </a:lnTo>
                    <a:lnTo>
                      <a:pt x="0" y="0"/>
                    </a:lnTo>
                    <a:close/>
                  </a:path>
                </a:pathLst>
              </a:cu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reeform: Shape 209">
                <a:extLst>
                  <a:ext uri="{FF2B5EF4-FFF2-40B4-BE49-F238E27FC236}">
                    <a16:creationId xmlns:a16="http://schemas.microsoft.com/office/drawing/2014/main" id="{83755E2B-32E5-4985-96B3-CD364CE4AE52}"/>
                  </a:ext>
                </a:extLst>
              </p:cNvPr>
              <p:cNvSpPr/>
              <p:nvPr/>
            </p:nvSpPr>
            <p:spPr>
              <a:xfrm>
                <a:off x="1842606" y="3862056"/>
                <a:ext cx="150495" cy="64770"/>
              </a:xfrm>
              <a:custGeom>
                <a:avLst/>
                <a:gdLst>
                  <a:gd name="connsiteX0" fmla="*/ 15240 w 150495"/>
                  <a:gd name="connsiteY0" fmla="*/ 0 h 64770"/>
                  <a:gd name="connsiteX1" fmla="*/ 83820 w 150495"/>
                  <a:gd name="connsiteY1" fmla="*/ 26670 h 64770"/>
                  <a:gd name="connsiteX2" fmla="*/ 150495 w 150495"/>
                  <a:gd name="connsiteY2" fmla="*/ 24765 h 64770"/>
                  <a:gd name="connsiteX3" fmla="*/ 133350 w 150495"/>
                  <a:gd name="connsiteY3" fmla="*/ 64770 h 64770"/>
                  <a:gd name="connsiteX4" fmla="*/ 68580 w 150495"/>
                  <a:gd name="connsiteY4" fmla="*/ 47625 h 64770"/>
                  <a:gd name="connsiteX5" fmla="*/ 0 w 150495"/>
                  <a:gd name="connsiteY5" fmla="*/ 53340 h 64770"/>
                  <a:gd name="connsiteX6" fmla="*/ 15240 w 150495"/>
                  <a:gd name="connsiteY6" fmla="*/ 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95" h="64770">
                    <a:moveTo>
                      <a:pt x="15240" y="0"/>
                    </a:moveTo>
                    <a:lnTo>
                      <a:pt x="83820" y="26670"/>
                    </a:lnTo>
                    <a:lnTo>
                      <a:pt x="150495" y="24765"/>
                    </a:lnTo>
                    <a:lnTo>
                      <a:pt x="133350" y="64770"/>
                    </a:lnTo>
                    <a:lnTo>
                      <a:pt x="68580" y="47625"/>
                    </a:lnTo>
                    <a:lnTo>
                      <a:pt x="0" y="53340"/>
                    </a:lnTo>
                    <a:lnTo>
                      <a:pt x="15240" y="0"/>
                    </a:lnTo>
                    <a:close/>
                  </a:path>
                </a:pathLst>
              </a:cu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Freeform: Shape 210">
                <a:extLst>
                  <a:ext uri="{FF2B5EF4-FFF2-40B4-BE49-F238E27FC236}">
                    <a16:creationId xmlns:a16="http://schemas.microsoft.com/office/drawing/2014/main" id="{E3A6E4C6-6451-4FC0-B358-1C9568FCDE8D}"/>
                  </a:ext>
                </a:extLst>
              </p:cNvPr>
              <p:cNvSpPr/>
              <p:nvPr/>
            </p:nvSpPr>
            <p:spPr>
              <a:xfrm>
                <a:off x="1587336" y="3732516"/>
                <a:ext cx="169545" cy="135255"/>
              </a:xfrm>
              <a:custGeom>
                <a:avLst/>
                <a:gdLst>
                  <a:gd name="connsiteX0" fmla="*/ 72390 w 169545"/>
                  <a:gd name="connsiteY0" fmla="*/ 0 h 135255"/>
                  <a:gd name="connsiteX1" fmla="*/ 161925 w 169545"/>
                  <a:gd name="connsiteY1" fmla="*/ 85725 h 135255"/>
                  <a:gd name="connsiteX2" fmla="*/ 169545 w 169545"/>
                  <a:gd name="connsiteY2" fmla="*/ 112395 h 135255"/>
                  <a:gd name="connsiteX3" fmla="*/ 118110 w 169545"/>
                  <a:gd name="connsiteY3" fmla="*/ 135255 h 135255"/>
                  <a:gd name="connsiteX4" fmla="*/ 97155 w 169545"/>
                  <a:gd name="connsiteY4" fmla="*/ 118110 h 135255"/>
                  <a:gd name="connsiteX5" fmla="*/ 57150 w 169545"/>
                  <a:gd name="connsiteY5" fmla="*/ 121920 h 135255"/>
                  <a:gd name="connsiteX6" fmla="*/ 0 w 169545"/>
                  <a:gd name="connsiteY6" fmla="*/ 55245 h 135255"/>
                  <a:gd name="connsiteX7" fmla="*/ 15240 w 169545"/>
                  <a:gd name="connsiteY7" fmla="*/ 32385 h 135255"/>
                  <a:gd name="connsiteX8" fmla="*/ 72390 w 169545"/>
                  <a:gd name="connsiteY8" fmla="*/ 0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45" h="135255">
                    <a:moveTo>
                      <a:pt x="72390" y="0"/>
                    </a:moveTo>
                    <a:lnTo>
                      <a:pt x="161925" y="85725"/>
                    </a:lnTo>
                    <a:lnTo>
                      <a:pt x="169545" y="112395"/>
                    </a:lnTo>
                    <a:lnTo>
                      <a:pt x="118110" y="135255"/>
                    </a:lnTo>
                    <a:lnTo>
                      <a:pt x="97155" y="118110"/>
                    </a:lnTo>
                    <a:lnTo>
                      <a:pt x="57150" y="121920"/>
                    </a:lnTo>
                    <a:lnTo>
                      <a:pt x="0" y="55245"/>
                    </a:lnTo>
                    <a:lnTo>
                      <a:pt x="15240" y="32385"/>
                    </a:lnTo>
                    <a:lnTo>
                      <a:pt x="72390" y="0"/>
                    </a:lnTo>
                    <a:close/>
                  </a:path>
                </a:pathLst>
              </a:cu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Freeform: Shape 211">
                <a:extLst>
                  <a:ext uri="{FF2B5EF4-FFF2-40B4-BE49-F238E27FC236}">
                    <a16:creationId xmlns:a16="http://schemas.microsoft.com/office/drawing/2014/main" id="{9C09FEA1-4D91-4493-B428-6A2FF130FAA1}"/>
                  </a:ext>
                </a:extLst>
              </p:cNvPr>
              <p:cNvSpPr/>
              <p:nvPr/>
            </p:nvSpPr>
            <p:spPr>
              <a:xfrm>
                <a:off x="1175856" y="3578211"/>
                <a:ext cx="152400" cy="114300"/>
              </a:xfrm>
              <a:custGeom>
                <a:avLst/>
                <a:gdLst>
                  <a:gd name="connsiteX0" fmla="*/ 93345 w 152400"/>
                  <a:gd name="connsiteY0" fmla="*/ 0 h 114300"/>
                  <a:gd name="connsiteX1" fmla="*/ 152400 w 152400"/>
                  <a:gd name="connsiteY1" fmla="*/ 26670 h 114300"/>
                  <a:gd name="connsiteX2" fmla="*/ 108585 w 152400"/>
                  <a:gd name="connsiteY2" fmla="*/ 114300 h 114300"/>
                  <a:gd name="connsiteX3" fmla="*/ 0 w 152400"/>
                  <a:gd name="connsiteY3" fmla="*/ 62865 h 114300"/>
                  <a:gd name="connsiteX4" fmla="*/ 17145 w 152400"/>
                  <a:gd name="connsiteY4" fmla="*/ 38100 h 114300"/>
                  <a:gd name="connsiteX5" fmla="*/ 93345 w 152400"/>
                  <a:gd name="connsiteY5"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14300">
                    <a:moveTo>
                      <a:pt x="93345" y="0"/>
                    </a:moveTo>
                    <a:lnTo>
                      <a:pt x="152400" y="26670"/>
                    </a:lnTo>
                    <a:lnTo>
                      <a:pt x="108585" y="114300"/>
                    </a:lnTo>
                    <a:lnTo>
                      <a:pt x="0" y="62865"/>
                    </a:lnTo>
                    <a:lnTo>
                      <a:pt x="17145" y="38100"/>
                    </a:lnTo>
                    <a:lnTo>
                      <a:pt x="93345" y="0"/>
                    </a:lnTo>
                    <a:close/>
                  </a:path>
                </a:pathLst>
              </a:cu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5E932EF6-13F3-4AD4-ACBD-930D5C0E0F07}"/>
              </a:ext>
            </a:extLst>
          </p:cNvPr>
          <p:cNvSpPr txBox="1"/>
          <p:nvPr/>
        </p:nvSpPr>
        <p:spPr>
          <a:xfrm>
            <a:off x="10404767" y="126758"/>
            <a:ext cx="755489" cy="769441"/>
          </a:xfrm>
          <a:prstGeom prst="rect">
            <a:avLst/>
          </a:prstGeom>
          <a:noFill/>
        </p:spPr>
        <p:txBody>
          <a:bodyPr wrap="square" rtlCol="0">
            <a:spAutoFit/>
          </a:bodyPr>
          <a:lstStyle/>
          <a:p>
            <a:r>
              <a:rPr lang="en-US" sz="4400" b="1" dirty="0"/>
              <a:t>19</a:t>
            </a:r>
          </a:p>
        </p:txBody>
      </p:sp>
      <p:sp>
        <p:nvSpPr>
          <p:cNvPr id="71" name="Rectangle 70">
            <a:extLst>
              <a:ext uri="{FF2B5EF4-FFF2-40B4-BE49-F238E27FC236}">
                <a16:creationId xmlns:a16="http://schemas.microsoft.com/office/drawing/2014/main" id="{E2690CB5-C7D5-4070-A74B-10322103EB65}"/>
              </a:ext>
            </a:extLst>
          </p:cNvPr>
          <p:cNvSpPr/>
          <p:nvPr/>
        </p:nvSpPr>
        <p:spPr>
          <a:xfrm>
            <a:off x="4200177" y="6496081"/>
            <a:ext cx="7123825" cy="369332"/>
          </a:xfrm>
          <a:prstGeom prst="rect">
            <a:avLst/>
          </a:prstGeom>
        </p:spPr>
        <p:txBody>
          <a:bodyPr wrap="square">
            <a:spAutoFit/>
          </a:bodyPr>
          <a:lstStyle/>
          <a:p>
            <a:r>
              <a:rPr lang="en-US" b="1" dirty="0">
                <a:solidFill>
                  <a:schemeClr val="accent2"/>
                </a:solidFill>
              </a:rPr>
              <a:t>*</a:t>
            </a:r>
            <a:r>
              <a:rPr lang="en-US" sz="1100" i="1" dirty="0">
                <a:solidFill>
                  <a:schemeClr val="accent2"/>
                </a:solidFill>
              </a:rPr>
              <a:t>Will convert in fiscal year 2020</a:t>
            </a:r>
          </a:p>
        </p:txBody>
      </p:sp>
    </p:spTree>
    <p:extLst>
      <p:ext uri="{BB962C8B-B14F-4D97-AF65-F5344CB8AC3E}">
        <p14:creationId xmlns:p14="http://schemas.microsoft.com/office/powerpoint/2010/main" val="2485954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8725252-009D-47C3-8580-37F8274D79FA}"/>
              </a:ext>
            </a:extLst>
          </p:cNvPr>
          <p:cNvSpPr>
            <a:spLocks noGrp="1"/>
          </p:cNvSpPr>
          <p:nvPr>
            <p:ph type="title"/>
          </p:nvPr>
        </p:nvSpPr>
        <p:spPr>
          <a:xfrm>
            <a:off x="1295400" y="434597"/>
            <a:ext cx="4704184" cy="734244"/>
          </a:xfrm>
        </p:spPr>
        <p:txBody>
          <a:bodyPr/>
          <a:lstStyle/>
          <a:p>
            <a:r>
              <a:rPr lang="en-US" dirty="0"/>
              <a:t>Why we’re investing in CUSO Magazine</a:t>
            </a:r>
          </a:p>
        </p:txBody>
      </p:sp>
      <p:sp>
        <p:nvSpPr>
          <p:cNvPr id="7" name="Slide Number Placeholder 6">
            <a:extLst>
              <a:ext uri="{FF2B5EF4-FFF2-40B4-BE49-F238E27FC236}">
                <a16:creationId xmlns:a16="http://schemas.microsoft.com/office/drawing/2014/main" id="{A8D993BE-9E2E-452F-9680-23E0F747BEB5}"/>
              </a:ext>
            </a:extLst>
          </p:cNvPr>
          <p:cNvSpPr>
            <a:spLocks noGrp="1"/>
          </p:cNvSpPr>
          <p:nvPr>
            <p:ph type="sldNum" sz="quarter" idx="12"/>
          </p:nvPr>
        </p:nvSpPr>
        <p:spPr/>
        <p:txBody>
          <a:bodyPr/>
          <a:lstStyle/>
          <a:p>
            <a:fld id="{E31375A4-56A4-47D6-9801-1991572033F7}" type="slidenum">
              <a:rPr lang="en-US" smtClean="0"/>
              <a:t>30</a:t>
            </a:fld>
            <a:endParaRPr lang="en-US" dirty="0"/>
          </a:p>
        </p:txBody>
      </p:sp>
      <p:sp>
        <p:nvSpPr>
          <p:cNvPr id="11" name="Text Placeholder 10">
            <a:extLst>
              <a:ext uri="{FF2B5EF4-FFF2-40B4-BE49-F238E27FC236}">
                <a16:creationId xmlns:a16="http://schemas.microsoft.com/office/drawing/2014/main" id="{6CB1F373-E273-4381-BB03-A274077168B8}"/>
              </a:ext>
            </a:extLst>
          </p:cNvPr>
          <p:cNvSpPr>
            <a:spLocks noGrp="1"/>
          </p:cNvSpPr>
          <p:nvPr>
            <p:ph type="body" sz="quarter" idx="13"/>
          </p:nvPr>
        </p:nvSpPr>
        <p:spPr>
          <a:xfrm>
            <a:off x="1295400" y="1230613"/>
            <a:ext cx="4800600" cy="342968"/>
          </a:xfrm>
        </p:spPr>
        <p:txBody>
          <a:bodyPr/>
          <a:lstStyle/>
          <a:p>
            <a:pPr>
              <a:lnSpc>
                <a:spcPct val="100000"/>
              </a:lnSpc>
            </a:pPr>
            <a:r>
              <a:rPr lang="en-US" dirty="0"/>
              <a:t>Because the internet changed the game: our community is the focus</a:t>
            </a:r>
          </a:p>
        </p:txBody>
      </p:sp>
      <p:pic>
        <p:nvPicPr>
          <p:cNvPr id="2" name="Picture 1">
            <a:extLst>
              <a:ext uri="{FF2B5EF4-FFF2-40B4-BE49-F238E27FC236}">
                <a16:creationId xmlns:a16="http://schemas.microsoft.com/office/drawing/2014/main" id="{D2A85255-3C52-4D1D-91B5-1FD23E0E0DD0}"/>
              </a:ext>
            </a:extLst>
          </p:cNvPr>
          <p:cNvPicPr>
            <a:picLocks noChangeAspect="1"/>
          </p:cNvPicPr>
          <p:nvPr/>
        </p:nvPicPr>
        <p:blipFill>
          <a:blip r:embed="rId3"/>
          <a:stretch>
            <a:fillRect/>
          </a:stretch>
        </p:blipFill>
        <p:spPr>
          <a:xfrm>
            <a:off x="6288044" y="714340"/>
            <a:ext cx="5615020" cy="5714452"/>
          </a:xfrm>
          <a:prstGeom prst="rect">
            <a:avLst/>
          </a:prstGeom>
        </p:spPr>
      </p:pic>
      <p:sp>
        <p:nvSpPr>
          <p:cNvPr id="5" name="Rectangle 4">
            <a:extLst>
              <a:ext uri="{FF2B5EF4-FFF2-40B4-BE49-F238E27FC236}">
                <a16:creationId xmlns:a16="http://schemas.microsoft.com/office/drawing/2014/main" id="{C4D754D2-F565-4775-B614-FDE9C15B35C5}"/>
              </a:ext>
            </a:extLst>
          </p:cNvPr>
          <p:cNvSpPr/>
          <p:nvPr/>
        </p:nvSpPr>
        <p:spPr>
          <a:xfrm>
            <a:off x="5803433" y="3275045"/>
            <a:ext cx="3335694" cy="718457"/>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mj-lt"/>
              </a:rPr>
              <a:t>cusomag.com</a:t>
            </a:r>
          </a:p>
        </p:txBody>
      </p:sp>
      <p:pic>
        <p:nvPicPr>
          <p:cNvPr id="8" name="Picture 7" descr="A screenshot of text&#10;&#10;Description automatically generated">
            <a:extLst>
              <a:ext uri="{FF2B5EF4-FFF2-40B4-BE49-F238E27FC236}">
                <a16:creationId xmlns:a16="http://schemas.microsoft.com/office/drawing/2014/main" id="{B480F874-F21A-4F51-8A56-3CC11FD14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9967" y="2335712"/>
            <a:ext cx="2912915" cy="3766023"/>
          </a:xfrm>
          <a:prstGeom prst="rect">
            <a:avLst/>
          </a:prstGeom>
          <a:ln>
            <a:noFill/>
          </a:ln>
          <a:effectLst>
            <a:outerShdw blurRad="190500" algn="tl" rotWithShape="0">
              <a:srgbClr val="000000">
                <a:alpha val="70000"/>
              </a:srgbClr>
            </a:outerShdw>
          </a:effectLst>
        </p:spPr>
      </p:pic>
      <p:pic>
        <p:nvPicPr>
          <p:cNvPr id="12" name="Graphic 11" descr="Paperclip">
            <a:extLst>
              <a:ext uri="{FF2B5EF4-FFF2-40B4-BE49-F238E27FC236}">
                <a16:creationId xmlns:a16="http://schemas.microsoft.com/office/drawing/2014/main" id="{525A8E70-B13C-4278-A33E-0FDBB27A79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07411" y="2040671"/>
            <a:ext cx="627406" cy="627406"/>
          </a:xfrm>
          <a:prstGeom prst="rect">
            <a:avLst/>
          </a:prstGeom>
        </p:spPr>
      </p:pic>
      <p:pic>
        <p:nvPicPr>
          <p:cNvPr id="14" name="Picture 13" descr="A screenshot of text&#10;&#10;Description automatically generated">
            <a:extLst>
              <a:ext uri="{FF2B5EF4-FFF2-40B4-BE49-F238E27FC236}">
                <a16:creationId xmlns:a16="http://schemas.microsoft.com/office/drawing/2014/main" id="{0C082E97-16D5-427D-BAF3-9A6B12FBFB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40685">
            <a:off x="1587966" y="3502871"/>
            <a:ext cx="2434807" cy="3149087"/>
          </a:xfrm>
          <a:prstGeom prst="rect">
            <a:avLst/>
          </a:prstGeom>
          <a:ln>
            <a:noFill/>
          </a:ln>
          <a:effectLst>
            <a:outerShdw blurRad="190500" algn="tl" rotWithShape="0">
              <a:srgbClr val="000000">
                <a:alpha val="70000"/>
              </a:srgbClr>
            </a:outerShdw>
          </a:effectLst>
        </p:spPr>
      </p:pic>
      <p:pic>
        <p:nvPicPr>
          <p:cNvPr id="15" name="Graphic 14" descr="Paperclip">
            <a:extLst>
              <a:ext uri="{FF2B5EF4-FFF2-40B4-BE49-F238E27FC236}">
                <a16:creationId xmlns:a16="http://schemas.microsoft.com/office/drawing/2014/main" id="{28D07D96-EFD4-4F11-A3D0-358F611AAE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05369" y="3115297"/>
            <a:ext cx="627406" cy="627406"/>
          </a:xfrm>
          <a:prstGeom prst="rect">
            <a:avLst/>
          </a:prstGeom>
        </p:spPr>
      </p:pic>
      <p:sp>
        <p:nvSpPr>
          <p:cNvPr id="16" name="Cloud Callout 1">
            <a:extLst>
              <a:ext uri="{FF2B5EF4-FFF2-40B4-BE49-F238E27FC236}">
                <a16:creationId xmlns:a16="http://schemas.microsoft.com/office/drawing/2014/main" id="{7B5157F0-60D3-428C-8EC2-86D3C7CCE39B}"/>
              </a:ext>
            </a:extLst>
          </p:cNvPr>
          <p:cNvSpPr/>
          <p:nvPr/>
        </p:nvSpPr>
        <p:spPr>
          <a:xfrm>
            <a:off x="288936" y="5217967"/>
            <a:ext cx="1287845" cy="843320"/>
          </a:xfrm>
          <a:prstGeom prst="cloudCallout">
            <a:avLst>
              <a:gd name="adj1" fmla="val 59401"/>
              <a:gd name="adj2" fmla="val -59305"/>
            </a:avLst>
          </a:prstGeom>
          <a:ln>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200" dirty="0">
                <a:solidFill>
                  <a:schemeClr val="tx2"/>
                </a:solidFill>
                <a:latin typeface="+mj-lt"/>
              </a:rPr>
              <a:t>Hang this one in your breakroom!</a:t>
            </a:r>
          </a:p>
        </p:txBody>
      </p:sp>
      <p:sp>
        <p:nvSpPr>
          <p:cNvPr id="3" name="Arrow: Right 2">
            <a:hlinkClick r:id="rId8" action="ppaction://hlinksldjump"/>
            <a:extLst>
              <a:ext uri="{FF2B5EF4-FFF2-40B4-BE49-F238E27FC236}">
                <a16:creationId xmlns:a16="http://schemas.microsoft.com/office/drawing/2014/main" id="{3548D7B1-2A49-4E0C-B899-7DC16DE54B9D}"/>
              </a:ext>
            </a:extLst>
          </p:cNvPr>
          <p:cNvSpPr/>
          <p:nvPr/>
        </p:nvSpPr>
        <p:spPr>
          <a:xfrm flipH="1">
            <a:off x="-3" y="6270171"/>
            <a:ext cx="494524" cy="587829"/>
          </a:xfrm>
          <a:prstGeom prst="rightArrow">
            <a:avLst>
              <a:gd name="adj1" fmla="val 50000"/>
              <a:gd name="adj2" fmla="val 3113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4453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BEB17-9D73-4A4C-AE54-828EC6E93BAE}"/>
              </a:ext>
            </a:extLst>
          </p:cNvPr>
          <p:cNvSpPr>
            <a:spLocks noGrp="1"/>
          </p:cNvSpPr>
          <p:nvPr>
            <p:ph sz="half" idx="1"/>
          </p:nvPr>
        </p:nvSpPr>
        <p:spPr>
          <a:xfrm>
            <a:off x="729573" y="2149475"/>
            <a:ext cx="10770385" cy="4011006"/>
          </a:xfrm>
        </p:spPr>
        <p:txBody>
          <a:bodyPr/>
          <a:lstStyle/>
          <a:p>
            <a:r>
              <a:rPr lang="en-US" dirty="0"/>
              <a:t>It used to be whether you had enough branches, and whether they were on the right corners</a:t>
            </a:r>
          </a:p>
          <a:p>
            <a:r>
              <a:rPr lang="en-US" dirty="0"/>
              <a:t>Today it’s more about where you’re retailing, and the forms of retailing, than just the simple duplication of a single strategy, over and over</a:t>
            </a:r>
          </a:p>
          <a:p>
            <a:pPr lvl="1"/>
            <a:r>
              <a:rPr lang="en-US" dirty="0"/>
              <a:t>Do you have a retail call center? </a:t>
            </a:r>
          </a:p>
          <a:p>
            <a:pPr lvl="1"/>
            <a:r>
              <a:rPr lang="en-US" dirty="0"/>
              <a:t>Do you have the right online branch?  </a:t>
            </a:r>
          </a:p>
          <a:p>
            <a:pPr lvl="1"/>
            <a:r>
              <a:rPr lang="en-US" dirty="0"/>
              <a:t>Is mobile taking over your branch strategy? </a:t>
            </a:r>
          </a:p>
          <a:p>
            <a:pPr lvl="1"/>
            <a:r>
              <a:rPr lang="en-US" dirty="0"/>
              <a:t>Do you have an Internet-based store?  </a:t>
            </a:r>
          </a:p>
          <a:p>
            <a:pPr lvl="1"/>
            <a:r>
              <a:rPr lang="en-US" dirty="0"/>
              <a:t>Are you growing in the right locations?</a:t>
            </a:r>
          </a:p>
        </p:txBody>
      </p:sp>
      <p:sp>
        <p:nvSpPr>
          <p:cNvPr id="2" name="Title 1">
            <a:extLst>
              <a:ext uri="{FF2B5EF4-FFF2-40B4-BE49-F238E27FC236}">
                <a16:creationId xmlns:a16="http://schemas.microsoft.com/office/drawing/2014/main" id="{1993D59E-6DD8-44EE-8607-0ED24DBE8F33}"/>
              </a:ext>
            </a:extLst>
          </p:cNvPr>
          <p:cNvSpPr>
            <a:spLocks noGrp="1"/>
          </p:cNvSpPr>
          <p:nvPr>
            <p:ph type="title"/>
          </p:nvPr>
        </p:nvSpPr>
        <p:spPr/>
        <p:txBody>
          <a:bodyPr/>
          <a:lstStyle/>
          <a:p>
            <a:r>
              <a:rPr lang="en-US" dirty="0"/>
              <a:t>Location, Location, Location</a:t>
            </a:r>
          </a:p>
        </p:txBody>
      </p:sp>
      <p:sp>
        <p:nvSpPr>
          <p:cNvPr id="4" name="Slide Number Placeholder 3">
            <a:extLst>
              <a:ext uri="{FF2B5EF4-FFF2-40B4-BE49-F238E27FC236}">
                <a16:creationId xmlns:a16="http://schemas.microsoft.com/office/drawing/2014/main" id="{41CB770D-66E9-493F-92E9-477856B17CD6}"/>
              </a:ext>
            </a:extLst>
          </p:cNvPr>
          <p:cNvSpPr>
            <a:spLocks noGrp="1"/>
          </p:cNvSpPr>
          <p:nvPr>
            <p:ph type="sldNum" sz="quarter" idx="12"/>
          </p:nvPr>
        </p:nvSpPr>
        <p:spPr/>
        <p:txBody>
          <a:bodyPr/>
          <a:lstStyle/>
          <a:p>
            <a:fld id="{E31375A4-56A4-47D6-9801-1991572033F7}" type="slidenum">
              <a:rPr lang="en-US" smtClean="0"/>
              <a:t>31</a:t>
            </a:fld>
            <a:endParaRPr lang="en-US" dirty="0"/>
          </a:p>
        </p:txBody>
      </p:sp>
      <p:sp>
        <p:nvSpPr>
          <p:cNvPr id="10" name="Text Placeholder 9">
            <a:extLst>
              <a:ext uri="{FF2B5EF4-FFF2-40B4-BE49-F238E27FC236}">
                <a16:creationId xmlns:a16="http://schemas.microsoft.com/office/drawing/2014/main" id="{4A16B1D8-4722-45D2-AAA6-AE395E8EF1C8}"/>
              </a:ext>
            </a:extLst>
          </p:cNvPr>
          <p:cNvSpPr>
            <a:spLocks noGrp="1"/>
          </p:cNvSpPr>
          <p:nvPr>
            <p:ph type="body" sz="quarter" idx="13"/>
          </p:nvPr>
        </p:nvSpPr>
        <p:spPr/>
        <p:txBody>
          <a:bodyPr/>
          <a:lstStyle/>
          <a:p>
            <a:r>
              <a:rPr lang="en-US" dirty="0"/>
              <a:t>The internet has changed the “where” we reach members</a:t>
            </a:r>
          </a:p>
        </p:txBody>
      </p:sp>
      <p:sp>
        <p:nvSpPr>
          <p:cNvPr id="6" name="Text Placeholder 5">
            <a:extLst>
              <a:ext uri="{FF2B5EF4-FFF2-40B4-BE49-F238E27FC236}">
                <a16:creationId xmlns:a16="http://schemas.microsoft.com/office/drawing/2014/main" id="{6D893844-C604-498D-9BD2-6298C6D48AC5}"/>
              </a:ext>
            </a:extLst>
          </p:cNvPr>
          <p:cNvSpPr>
            <a:spLocks noGrp="1"/>
          </p:cNvSpPr>
          <p:nvPr>
            <p:ph type="body" sz="quarter" idx="14"/>
          </p:nvPr>
        </p:nvSpPr>
        <p:spPr>
          <a:xfrm>
            <a:off x="6531429" y="5782750"/>
            <a:ext cx="5440585" cy="914400"/>
          </a:xfrm>
        </p:spPr>
        <p:txBody>
          <a:bodyPr/>
          <a:lstStyle/>
          <a:p>
            <a:r>
              <a:rPr lang="en-US" dirty="0"/>
              <a:t>In the past, we looked for projects that improved an internal process...today we’re studying how to activate a retail channel and add it to your overall approach to the market</a:t>
            </a:r>
          </a:p>
        </p:txBody>
      </p:sp>
      <p:grpSp>
        <p:nvGrpSpPr>
          <p:cNvPr id="9" name="Group 8">
            <a:extLst>
              <a:ext uri="{FF2B5EF4-FFF2-40B4-BE49-F238E27FC236}">
                <a16:creationId xmlns:a16="http://schemas.microsoft.com/office/drawing/2014/main" id="{652DBB78-2806-4825-8AC7-53469A8D50A0}"/>
              </a:ext>
            </a:extLst>
          </p:cNvPr>
          <p:cNvGrpSpPr/>
          <p:nvPr/>
        </p:nvGrpSpPr>
        <p:grpSpPr>
          <a:xfrm>
            <a:off x="6096000" y="3641988"/>
            <a:ext cx="5784707" cy="1300254"/>
            <a:chOff x="6187307" y="4125048"/>
            <a:chExt cx="5784707" cy="1300254"/>
          </a:xfrm>
        </p:grpSpPr>
        <p:grpSp>
          <p:nvGrpSpPr>
            <p:cNvPr id="7" name="Group 6">
              <a:extLst>
                <a:ext uri="{FF2B5EF4-FFF2-40B4-BE49-F238E27FC236}">
                  <a16:creationId xmlns:a16="http://schemas.microsoft.com/office/drawing/2014/main" id="{A92F605B-AFAD-4564-A342-EF657E44F440}"/>
                </a:ext>
              </a:extLst>
            </p:cNvPr>
            <p:cNvGrpSpPr/>
            <p:nvPr/>
          </p:nvGrpSpPr>
          <p:grpSpPr>
            <a:xfrm>
              <a:off x="6187307" y="4125048"/>
              <a:ext cx="5655552" cy="1056542"/>
              <a:chOff x="5952753" y="5550528"/>
              <a:chExt cx="5655552" cy="1056542"/>
            </a:xfrm>
          </p:grpSpPr>
          <p:sp>
            <p:nvSpPr>
              <p:cNvPr id="14" name="Oval 13">
                <a:extLst>
                  <a:ext uri="{FF2B5EF4-FFF2-40B4-BE49-F238E27FC236}">
                    <a16:creationId xmlns:a16="http://schemas.microsoft.com/office/drawing/2014/main" id="{F3BB72FA-CA8C-4724-B8D6-DF2A39183DDC}"/>
                  </a:ext>
                </a:extLst>
              </p:cNvPr>
              <p:cNvSpPr/>
              <p:nvPr userDrawn="1"/>
            </p:nvSpPr>
            <p:spPr>
              <a:xfrm>
                <a:off x="10554135" y="5551714"/>
                <a:ext cx="1054170" cy="105417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b="1" dirty="0">
                    <a:solidFill>
                      <a:schemeClr val="bg1"/>
                    </a:solidFill>
                    <a:latin typeface="+mj-lt"/>
                  </a:rPr>
                  <a:t>Online Stores</a:t>
                </a:r>
              </a:p>
            </p:txBody>
          </p:sp>
          <p:sp>
            <p:nvSpPr>
              <p:cNvPr id="18" name="Oval 17">
                <a:extLst>
                  <a:ext uri="{FF2B5EF4-FFF2-40B4-BE49-F238E27FC236}">
                    <a16:creationId xmlns:a16="http://schemas.microsoft.com/office/drawing/2014/main" id="{5B2F6525-D29D-4E05-AE31-78B2D0F61BC0}"/>
                  </a:ext>
                </a:extLst>
              </p:cNvPr>
              <p:cNvSpPr/>
              <p:nvPr userDrawn="1"/>
            </p:nvSpPr>
            <p:spPr>
              <a:xfrm>
                <a:off x="5952753" y="5551714"/>
                <a:ext cx="1054170" cy="105417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b="1" dirty="0">
                    <a:solidFill>
                      <a:schemeClr val="bg1"/>
                    </a:solidFill>
                    <a:latin typeface="+mj-lt"/>
                  </a:rPr>
                  <a:t>Teller</a:t>
                </a:r>
              </a:p>
            </p:txBody>
          </p:sp>
          <p:sp>
            <p:nvSpPr>
              <p:cNvPr id="19" name="Rectangle 18">
                <a:extLst>
                  <a:ext uri="{FF2B5EF4-FFF2-40B4-BE49-F238E27FC236}">
                    <a16:creationId xmlns:a16="http://schemas.microsoft.com/office/drawing/2014/main" id="{2DBD3F67-C759-405F-8B60-8D32655DAC14}"/>
                  </a:ext>
                </a:extLst>
              </p:cNvPr>
              <p:cNvSpPr/>
              <p:nvPr userDrawn="1"/>
            </p:nvSpPr>
            <p:spPr>
              <a:xfrm>
                <a:off x="7085694" y="5550528"/>
                <a:ext cx="1056542" cy="1056542"/>
              </a:xfrm>
              <a:prstGeom prst="rect">
                <a:avLst/>
              </a:prstGeom>
              <a:solidFill>
                <a:srgbClr val="9ECA2B"/>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b="1" dirty="0">
                    <a:solidFill>
                      <a:schemeClr val="bg1"/>
                    </a:solidFill>
                    <a:latin typeface="+mj-lt"/>
                  </a:rPr>
                  <a:t>Call </a:t>
                </a:r>
                <a:br>
                  <a:rPr lang="en-US" b="1" dirty="0">
                    <a:solidFill>
                      <a:schemeClr val="bg1"/>
                    </a:solidFill>
                    <a:latin typeface="+mj-lt"/>
                  </a:rPr>
                </a:br>
                <a:r>
                  <a:rPr lang="en-US" b="1" dirty="0">
                    <a:solidFill>
                      <a:schemeClr val="bg1"/>
                    </a:solidFill>
                    <a:latin typeface="+mj-lt"/>
                  </a:rPr>
                  <a:t>Center</a:t>
                </a:r>
              </a:p>
            </p:txBody>
          </p:sp>
          <p:sp>
            <p:nvSpPr>
              <p:cNvPr id="20" name="Isosceles Triangle 19">
                <a:extLst>
                  <a:ext uri="{FF2B5EF4-FFF2-40B4-BE49-F238E27FC236}">
                    <a16:creationId xmlns:a16="http://schemas.microsoft.com/office/drawing/2014/main" id="{AD09D515-584E-4200-BE38-DF56F4938953}"/>
                  </a:ext>
                </a:extLst>
              </p:cNvPr>
              <p:cNvSpPr/>
              <p:nvPr userDrawn="1"/>
            </p:nvSpPr>
            <p:spPr>
              <a:xfrm>
                <a:off x="8263613" y="5550528"/>
                <a:ext cx="1056542" cy="1056542"/>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0" tIns="0" rIns="0" bIns="0" rtlCol="0" anchor="t" anchorCtr="0"/>
              <a:lstStyle/>
              <a:p>
                <a:pPr algn="ctr"/>
                <a:r>
                  <a:rPr lang="en-US" b="1" dirty="0">
                    <a:solidFill>
                      <a:schemeClr val="bg1"/>
                    </a:solidFill>
                    <a:latin typeface="+mj-lt"/>
                  </a:rPr>
                  <a:t>OLB</a:t>
                </a:r>
              </a:p>
            </p:txBody>
          </p:sp>
          <p:sp>
            <p:nvSpPr>
              <p:cNvPr id="21" name="Hexagon 20">
                <a:extLst>
                  <a:ext uri="{FF2B5EF4-FFF2-40B4-BE49-F238E27FC236}">
                    <a16:creationId xmlns:a16="http://schemas.microsoft.com/office/drawing/2014/main" id="{E7AD4D5A-2994-4ABC-9D4A-20B3DA6A4D20}"/>
                  </a:ext>
                </a:extLst>
              </p:cNvPr>
              <p:cNvSpPr/>
              <p:nvPr userDrawn="1"/>
            </p:nvSpPr>
            <p:spPr>
              <a:xfrm>
                <a:off x="9308610" y="5550528"/>
                <a:ext cx="1174850" cy="1056542"/>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b="1" dirty="0">
                    <a:solidFill>
                      <a:schemeClr val="bg1"/>
                    </a:solidFill>
                    <a:latin typeface="+mj-lt"/>
                  </a:rPr>
                  <a:t>Mobile</a:t>
                </a:r>
              </a:p>
            </p:txBody>
          </p:sp>
        </p:grpSp>
        <p:sp>
          <p:nvSpPr>
            <p:cNvPr id="8" name="Rectangle 7">
              <a:extLst>
                <a:ext uri="{FF2B5EF4-FFF2-40B4-BE49-F238E27FC236}">
                  <a16:creationId xmlns:a16="http://schemas.microsoft.com/office/drawing/2014/main" id="{81758389-E2F9-4153-B84E-FBC8F20E73D8}"/>
                </a:ext>
              </a:extLst>
            </p:cNvPr>
            <p:cNvSpPr/>
            <p:nvPr/>
          </p:nvSpPr>
          <p:spPr>
            <a:xfrm>
              <a:off x="6187307" y="5180404"/>
              <a:ext cx="5784707" cy="2448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2019 CEO Strategic Developers Boot Camp Projects</a:t>
              </a:r>
            </a:p>
          </p:txBody>
        </p:sp>
      </p:grpSp>
    </p:spTree>
    <p:extLst>
      <p:ext uri="{BB962C8B-B14F-4D97-AF65-F5344CB8AC3E}">
        <p14:creationId xmlns:p14="http://schemas.microsoft.com/office/powerpoint/2010/main" val="1500005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3D59E-6DD8-44EE-8607-0ED24DBE8F33}"/>
              </a:ext>
            </a:extLst>
          </p:cNvPr>
          <p:cNvSpPr>
            <a:spLocks noGrp="1"/>
          </p:cNvSpPr>
          <p:nvPr>
            <p:ph type="title"/>
          </p:nvPr>
        </p:nvSpPr>
        <p:spPr/>
        <p:txBody>
          <a:bodyPr/>
          <a:lstStyle/>
          <a:p>
            <a:r>
              <a:rPr lang="en-US" dirty="0"/>
              <a:t>Location, Location, Location</a:t>
            </a:r>
          </a:p>
        </p:txBody>
      </p:sp>
      <p:sp>
        <p:nvSpPr>
          <p:cNvPr id="11" name="Content Placeholder 10">
            <a:extLst>
              <a:ext uri="{FF2B5EF4-FFF2-40B4-BE49-F238E27FC236}">
                <a16:creationId xmlns:a16="http://schemas.microsoft.com/office/drawing/2014/main" id="{B67F6A35-D532-42EF-BDD8-3BD0517CB74A}"/>
              </a:ext>
            </a:extLst>
          </p:cNvPr>
          <p:cNvSpPr>
            <a:spLocks noGrp="1"/>
          </p:cNvSpPr>
          <p:nvPr>
            <p:ph sz="half" idx="1"/>
          </p:nvPr>
        </p:nvSpPr>
        <p:spPr>
          <a:xfrm>
            <a:off x="729574" y="2149475"/>
            <a:ext cx="3629066" cy="4022724"/>
          </a:xfrm>
        </p:spPr>
        <p:txBody>
          <a:bodyPr/>
          <a:lstStyle/>
          <a:p>
            <a:r>
              <a:rPr lang="en-US" dirty="0"/>
              <a:t>A focus on time </a:t>
            </a:r>
            <a:br>
              <a:rPr lang="en-US" dirty="0"/>
            </a:br>
            <a:r>
              <a:rPr lang="en-US" i="1" dirty="0"/>
              <a:t>(24x7)</a:t>
            </a:r>
          </a:p>
          <a:p>
            <a:r>
              <a:rPr lang="en-US" dirty="0"/>
              <a:t>Your commitment to local </a:t>
            </a:r>
            <a:r>
              <a:rPr lang="en-US" i="1" dirty="0"/>
              <a:t>(Ops time zone processing)</a:t>
            </a:r>
          </a:p>
          <a:p>
            <a:r>
              <a:rPr lang="en-US" dirty="0"/>
              <a:t>Your emphasis on when your retailing is available</a:t>
            </a:r>
            <a:r>
              <a:rPr lang="en-US" i="1" dirty="0"/>
              <a:t> </a:t>
            </a:r>
            <a:br>
              <a:rPr lang="en-US" i="1" dirty="0"/>
            </a:br>
            <a:r>
              <a:rPr lang="en-US" i="1" dirty="0"/>
              <a:t>(2</a:t>
            </a:r>
            <a:r>
              <a:rPr lang="en-US" i="1" baseline="30000" dirty="0"/>
              <a:t>nd</a:t>
            </a:r>
            <a:r>
              <a:rPr lang="en-US" i="1" dirty="0"/>
              <a:t> shift client support and network services)</a:t>
            </a:r>
          </a:p>
          <a:p>
            <a:r>
              <a:rPr lang="en-US" dirty="0"/>
              <a:t>Your investment in a community </a:t>
            </a:r>
            <a:r>
              <a:rPr lang="en-US" i="1" dirty="0"/>
              <a:t>(geographic, lifestyle, affinity)</a:t>
            </a:r>
            <a:r>
              <a:rPr lang="en-US" dirty="0"/>
              <a:t> of customers</a:t>
            </a:r>
          </a:p>
        </p:txBody>
      </p:sp>
      <p:sp>
        <p:nvSpPr>
          <p:cNvPr id="4" name="Slide Number Placeholder 3">
            <a:extLst>
              <a:ext uri="{FF2B5EF4-FFF2-40B4-BE49-F238E27FC236}">
                <a16:creationId xmlns:a16="http://schemas.microsoft.com/office/drawing/2014/main" id="{41CB770D-66E9-493F-92E9-477856B17CD6}"/>
              </a:ext>
            </a:extLst>
          </p:cNvPr>
          <p:cNvSpPr>
            <a:spLocks noGrp="1"/>
          </p:cNvSpPr>
          <p:nvPr>
            <p:ph type="sldNum" sz="quarter" idx="12"/>
          </p:nvPr>
        </p:nvSpPr>
        <p:spPr/>
        <p:txBody>
          <a:bodyPr/>
          <a:lstStyle/>
          <a:p>
            <a:fld id="{E31375A4-56A4-47D6-9801-1991572033F7}" type="slidenum">
              <a:rPr lang="en-US" smtClean="0"/>
              <a:pPr/>
              <a:t>32</a:t>
            </a:fld>
            <a:endParaRPr lang="en-US" dirty="0"/>
          </a:p>
        </p:txBody>
      </p:sp>
      <p:sp>
        <p:nvSpPr>
          <p:cNvPr id="10" name="Text Placeholder 9">
            <a:extLst>
              <a:ext uri="{FF2B5EF4-FFF2-40B4-BE49-F238E27FC236}">
                <a16:creationId xmlns:a16="http://schemas.microsoft.com/office/drawing/2014/main" id="{4A16B1D8-4722-45D2-AAA6-AE395E8EF1C8}"/>
              </a:ext>
            </a:extLst>
          </p:cNvPr>
          <p:cNvSpPr>
            <a:spLocks noGrp="1"/>
          </p:cNvSpPr>
          <p:nvPr>
            <p:ph type="body" sz="quarter" idx="13"/>
          </p:nvPr>
        </p:nvSpPr>
        <p:spPr/>
        <p:txBody>
          <a:bodyPr/>
          <a:lstStyle/>
          <a:p>
            <a:r>
              <a:rPr lang="en-US" dirty="0"/>
              <a:t>The internet changes the WAY YOU CAN FOCUS ON LOCAL</a:t>
            </a:r>
          </a:p>
        </p:txBody>
      </p:sp>
      <p:pic>
        <p:nvPicPr>
          <p:cNvPr id="5" name="Picture 4">
            <a:extLst>
              <a:ext uri="{FF2B5EF4-FFF2-40B4-BE49-F238E27FC236}">
                <a16:creationId xmlns:a16="http://schemas.microsoft.com/office/drawing/2014/main" id="{30033C57-9137-44D0-BF5D-6B15A6DE8CC6}"/>
              </a:ext>
            </a:extLst>
          </p:cNvPr>
          <p:cNvPicPr>
            <a:picLocks noChangeAspect="1"/>
          </p:cNvPicPr>
          <p:nvPr/>
        </p:nvPicPr>
        <p:blipFill>
          <a:blip r:embed="rId3"/>
          <a:stretch>
            <a:fillRect/>
          </a:stretch>
        </p:blipFill>
        <p:spPr>
          <a:xfrm>
            <a:off x="4561840" y="2221186"/>
            <a:ext cx="7448487" cy="41897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76770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3D59E-6DD8-44EE-8607-0ED24DBE8F33}"/>
              </a:ext>
            </a:extLst>
          </p:cNvPr>
          <p:cNvSpPr>
            <a:spLocks noGrp="1"/>
          </p:cNvSpPr>
          <p:nvPr>
            <p:ph type="title"/>
          </p:nvPr>
        </p:nvSpPr>
        <p:spPr/>
        <p:txBody>
          <a:bodyPr/>
          <a:lstStyle/>
          <a:p>
            <a:r>
              <a:rPr lang="en-US" dirty="0"/>
              <a:t>Location, Location, Location</a:t>
            </a:r>
          </a:p>
        </p:txBody>
      </p:sp>
      <p:sp>
        <p:nvSpPr>
          <p:cNvPr id="11" name="Content Placeholder 10">
            <a:extLst>
              <a:ext uri="{FF2B5EF4-FFF2-40B4-BE49-F238E27FC236}">
                <a16:creationId xmlns:a16="http://schemas.microsoft.com/office/drawing/2014/main" id="{B67F6A35-D532-42EF-BDD8-3BD0517CB74A}"/>
              </a:ext>
            </a:extLst>
          </p:cNvPr>
          <p:cNvSpPr>
            <a:spLocks noGrp="1"/>
          </p:cNvSpPr>
          <p:nvPr>
            <p:ph sz="half" idx="1"/>
          </p:nvPr>
        </p:nvSpPr>
        <p:spPr>
          <a:xfrm>
            <a:off x="729574" y="2149475"/>
            <a:ext cx="3629066" cy="4022724"/>
          </a:xfrm>
        </p:spPr>
        <p:txBody>
          <a:bodyPr/>
          <a:lstStyle/>
          <a:p>
            <a:r>
              <a:rPr lang="en-US" dirty="0"/>
              <a:t>A focus on time </a:t>
            </a:r>
            <a:br>
              <a:rPr lang="en-US" dirty="0"/>
            </a:br>
            <a:r>
              <a:rPr lang="en-US" i="1" dirty="0"/>
              <a:t>(24x7)</a:t>
            </a:r>
          </a:p>
          <a:p>
            <a:r>
              <a:rPr lang="en-US" dirty="0"/>
              <a:t>Your commitment to local </a:t>
            </a:r>
            <a:r>
              <a:rPr lang="en-US" i="1" dirty="0"/>
              <a:t>(Ops time zone processing)</a:t>
            </a:r>
          </a:p>
          <a:p>
            <a:r>
              <a:rPr lang="en-US" dirty="0"/>
              <a:t>Your emphasis on when your retailing is available</a:t>
            </a:r>
            <a:r>
              <a:rPr lang="en-US" i="1" dirty="0"/>
              <a:t> </a:t>
            </a:r>
            <a:br>
              <a:rPr lang="en-US" i="1" dirty="0"/>
            </a:br>
            <a:r>
              <a:rPr lang="en-US" i="1" dirty="0"/>
              <a:t>(2</a:t>
            </a:r>
            <a:r>
              <a:rPr lang="en-US" i="1" baseline="30000" dirty="0"/>
              <a:t>nd</a:t>
            </a:r>
            <a:r>
              <a:rPr lang="en-US" i="1" dirty="0"/>
              <a:t> shift client support and network services)</a:t>
            </a:r>
          </a:p>
          <a:p>
            <a:r>
              <a:rPr lang="en-US" dirty="0"/>
              <a:t>Your investment in a community </a:t>
            </a:r>
            <a:r>
              <a:rPr lang="en-US" i="1" dirty="0"/>
              <a:t>(geographic, lifestyle, affinity)</a:t>
            </a:r>
            <a:r>
              <a:rPr lang="en-US" dirty="0"/>
              <a:t> of customers</a:t>
            </a:r>
          </a:p>
        </p:txBody>
      </p:sp>
      <p:sp>
        <p:nvSpPr>
          <p:cNvPr id="4" name="Slide Number Placeholder 3">
            <a:extLst>
              <a:ext uri="{FF2B5EF4-FFF2-40B4-BE49-F238E27FC236}">
                <a16:creationId xmlns:a16="http://schemas.microsoft.com/office/drawing/2014/main" id="{41CB770D-66E9-493F-92E9-477856B17CD6}"/>
              </a:ext>
            </a:extLst>
          </p:cNvPr>
          <p:cNvSpPr>
            <a:spLocks noGrp="1"/>
          </p:cNvSpPr>
          <p:nvPr>
            <p:ph type="sldNum" sz="quarter" idx="12"/>
          </p:nvPr>
        </p:nvSpPr>
        <p:spPr/>
        <p:txBody>
          <a:bodyPr/>
          <a:lstStyle/>
          <a:p>
            <a:fld id="{E31375A4-56A4-47D6-9801-1991572033F7}" type="slidenum">
              <a:rPr lang="en-US" smtClean="0"/>
              <a:pPr/>
              <a:t>33</a:t>
            </a:fld>
            <a:endParaRPr lang="en-US" dirty="0"/>
          </a:p>
        </p:txBody>
      </p:sp>
      <p:sp>
        <p:nvSpPr>
          <p:cNvPr id="10" name="Text Placeholder 9">
            <a:extLst>
              <a:ext uri="{FF2B5EF4-FFF2-40B4-BE49-F238E27FC236}">
                <a16:creationId xmlns:a16="http://schemas.microsoft.com/office/drawing/2014/main" id="{4A16B1D8-4722-45D2-AAA6-AE395E8EF1C8}"/>
              </a:ext>
            </a:extLst>
          </p:cNvPr>
          <p:cNvSpPr>
            <a:spLocks noGrp="1"/>
          </p:cNvSpPr>
          <p:nvPr>
            <p:ph type="body" sz="quarter" idx="13"/>
          </p:nvPr>
        </p:nvSpPr>
        <p:spPr/>
        <p:txBody>
          <a:bodyPr/>
          <a:lstStyle/>
          <a:p>
            <a:r>
              <a:rPr lang="en-US" dirty="0"/>
              <a:t>The internet changes the WAY YOU CAN FOCUS ON LOCAL</a:t>
            </a:r>
          </a:p>
        </p:txBody>
      </p:sp>
      <p:pic>
        <p:nvPicPr>
          <p:cNvPr id="5" name="Picture 4">
            <a:extLst>
              <a:ext uri="{FF2B5EF4-FFF2-40B4-BE49-F238E27FC236}">
                <a16:creationId xmlns:a16="http://schemas.microsoft.com/office/drawing/2014/main" id="{30033C57-9137-44D0-BF5D-6B15A6DE8CC6}"/>
              </a:ext>
            </a:extLst>
          </p:cNvPr>
          <p:cNvPicPr>
            <a:picLocks noChangeAspect="1"/>
          </p:cNvPicPr>
          <p:nvPr/>
        </p:nvPicPr>
        <p:blipFill>
          <a:blip r:embed="rId3"/>
          <a:stretch>
            <a:fillRect/>
          </a:stretch>
        </p:blipFill>
        <p:spPr>
          <a:xfrm>
            <a:off x="4561840" y="2221186"/>
            <a:ext cx="7448487" cy="4189774"/>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25208A41-4F43-46A4-920B-812117234513}"/>
              </a:ext>
            </a:extLst>
          </p:cNvPr>
          <p:cNvSpPr/>
          <p:nvPr/>
        </p:nvSpPr>
        <p:spPr>
          <a:xfrm>
            <a:off x="0" y="0"/>
            <a:ext cx="12192000"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xplosion 1 4">
            <a:extLst>
              <a:ext uri="{FF2B5EF4-FFF2-40B4-BE49-F238E27FC236}">
                <a16:creationId xmlns:a16="http://schemas.microsoft.com/office/drawing/2014/main" id="{89E4C381-59FA-4332-A003-F971E0BB7F8A}"/>
              </a:ext>
            </a:extLst>
          </p:cNvPr>
          <p:cNvSpPr/>
          <p:nvPr/>
        </p:nvSpPr>
        <p:spPr>
          <a:xfrm>
            <a:off x="1006817" y="-1182073"/>
            <a:ext cx="10167026" cy="10167026"/>
          </a:xfrm>
          <a:prstGeom prst="irregularSeal1">
            <a:avLst/>
          </a:prstGeom>
          <a:solidFill>
            <a:schemeClr val="accent5"/>
          </a:solidFill>
        </p:spPr>
        <p:style>
          <a:lnRef idx="0">
            <a:schemeClr val="accent1"/>
          </a:lnRef>
          <a:fillRef idx="3">
            <a:schemeClr val="accent1"/>
          </a:fillRef>
          <a:effectRef idx="3">
            <a:schemeClr val="accent1"/>
          </a:effectRef>
          <a:fontRef idx="minor">
            <a:schemeClr val="lt1"/>
          </a:fontRef>
        </p:style>
        <p:txBody>
          <a:bodyPr rtlCol="0" anchor="b" anchorCtr="0"/>
          <a:lstStyle/>
          <a:p>
            <a:pPr algn="ctr"/>
            <a:r>
              <a:rPr lang="en-US" sz="2400" dirty="0">
                <a:solidFill>
                  <a:schemeClr val="bg1"/>
                </a:solidFill>
                <a:latin typeface="+mj-lt"/>
              </a:rPr>
              <a:t>What would you think about a new CU*Answers location in Las Vegas? </a:t>
            </a:r>
          </a:p>
          <a:p>
            <a:pPr algn="ctr"/>
            <a:endParaRPr lang="en-US" sz="2000" dirty="0">
              <a:solidFill>
                <a:schemeClr val="bg1"/>
              </a:solidFill>
              <a:latin typeface="+mj-lt"/>
            </a:endParaRPr>
          </a:p>
          <a:p>
            <a:pPr algn="ctr"/>
            <a:r>
              <a:rPr lang="en-US" sz="2000" dirty="0">
                <a:solidFill>
                  <a:schemeClr val="bg1"/>
                </a:solidFill>
                <a:latin typeface="+mj-lt"/>
              </a:rPr>
              <a:t>A client support center, </a:t>
            </a:r>
            <a:br>
              <a:rPr lang="en-US" sz="2000" dirty="0">
                <a:solidFill>
                  <a:schemeClr val="bg1"/>
                </a:solidFill>
                <a:latin typeface="+mj-lt"/>
              </a:rPr>
            </a:br>
            <a:r>
              <a:rPr lang="en-US" sz="2000" dirty="0">
                <a:solidFill>
                  <a:schemeClr val="bg1"/>
                </a:solidFill>
                <a:latin typeface="+mj-lt"/>
              </a:rPr>
              <a:t>a programming center, and a new </a:t>
            </a:r>
            <a:br>
              <a:rPr lang="en-US" sz="2000" dirty="0">
                <a:solidFill>
                  <a:schemeClr val="bg1"/>
                </a:solidFill>
                <a:latin typeface="+mj-lt"/>
              </a:rPr>
            </a:br>
            <a:r>
              <a:rPr lang="en-US" sz="2000" dirty="0">
                <a:solidFill>
                  <a:schemeClr val="bg1"/>
                </a:solidFill>
                <a:latin typeface="+mj-lt"/>
              </a:rPr>
              <a:t>marketplace persona</a:t>
            </a:r>
            <a:endParaRPr lang="en-US" sz="1600" dirty="0">
              <a:solidFill>
                <a:schemeClr val="bg1"/>
              </a:solidFill>
              <a:latin typeface="+mj-lt"/>
            </a:endParaRPr>
          </a:p>
        </p:txBody>
      </p:sp>
      <p:pic>
        <p:nvPicPr>
          <p:cNvPr id="9" name="Picture 8">
            <a:extLst>
              <a:ext uri="{FF2B5EF4-FFF2-40B4-BE49-F238E27FC236}">
                <a16:creationId xmlns:a16="http://schemas.microsoft.com/office/drawing/2014/main" id="{8719D25C-FE1B-4BB2-9682-0B7D3B8CE011}"/>
              </a:ext>
            </a:extLst>
          </p:cNvPr>
          <p:cNvPicPr>
            <a:picLocks noChangeAspect="1"/>
          </p:cNvPicPr>
          <p:nvPr/>
        </p:nvPicPr>
        <p:blipFill>
          <a:blip r:embed="rId4"/>
          <a:stretch>
            <a:fillRect/>
          </a:stretch>
        </p:blipFill>
        <p:spPr>
          <a:xfrm>
            <a:off x="3289992" y="1124547"/>
            <a:ext cx="4996091" cy="2244078"/>
          </a:xfrm>
          <a:prstGeom prst="rect">
            <a:avLst/>
          </a:prstGeom>
        </p:spPr>
      </p:pic>
      <p:pic>
        <p:nvPicPr>
          <p:cNvPr id="12" name="Picture 11" descr="A close up of a logo&#10;&#10;Description automatically generated">
            <a:hlinkClick r:id="rId5" action="ppaction://hlinksldjump"/>
            <a:extLst>
              <a:ext uri="{FF2B5EF4-FFF2-40B4-BE49-F238E27FC236}">
                <a16:creationId xmlns:a16="http://schemas.microsoft.com/office/drawing/2014/main" id="{8CF16651-A07B-4585-A05F-357FE75825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76311" y="6347586"/>
            <a:ext cx="495369" cy="485843"/>
          </a:xfrm>
          <a:prstGeom prst="rect">
            <a:avLst/>
          </a:prstGeom>
        </p:spPr>
      </p:pic>
      <p:sp>
        <p:nvSpPr>
          <p:cNvPr id="13" name="Arrow: Right 12">
            <a:hlinkClick r:id="rId5" action="ppaction://hlinksldjump"/>
            <a:extLst>
              <a:ext uri="{FF2B5EF4-FFF2-40B4-BE49-F238E27FC236}">
                <a16:creationId xmlns:a16="http://schemas.microsoft.com/office/drawing/2014/main" id="{9E4CE86A-3E3E-4EDC-BDC4-0F8DD2364E6A}"/>
              </a:ext>
            </a:extLst>
          </p:cNvPr>
          <p:cNvSpPr/>
          <p:nvPr/>
        </p:nvSpPr>
        <p:spPr>
          <a:xfrm flipH="1">
            <a:off x="-3" y="6270171"/>
            <a:ext cx="494524" cy="587829"/>
          </a:xfrm>
          <a:prstGeom prst="rightArrow">
            <a:avLst>
              <a:gd name="adj1" fmla="val 50000"/>
              <a:gd name="adj2" fmla="val 3113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327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8787C6-31FA-48FC-9A9E-7F1F0B18CA1B}"/>
              </a:ext>
            </a:extLst>
          </p:cNvPr>
          <p:cNvPicPr>
            <a:picLocks noChangeAspect="1"/>
          </p:cNvPicPr>
          <p:nvPr/>
        </p:nvPicPr>
        <p:blipFill rotWithShape="1">
          <a:blip r:embed="rId3"/>
          <a:srcRect r="6738" b="64152"/>
          <a:stretch/>
        </p:blipFill>
        <p:spPr>
          <a:xfrm>
            <a:off x="8187252" y="2149473"/>
            <a:ext cx="3736743" cy="2146079"/>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1993D59E-6DD8-44EE-8607-0ED24DBE8F33}"/>
              </a:ext>
            </a:extLst>
          </p:cNvPr>
          <p:cNvSpPr>
            <a:spLocks noGrp="1"/>
          </p:cNvSpPr>
          <p:nvPr>
            <p:ph type="title"/>
          </p:nvPr>
        </p:nvSpPr>
        <p:spPr>
          <a:xfrm>
            <a:off x="729574" y="697519"/>
            <a:ext cx="4975035" cy="911962"/>
          </a:xfrm>
        </p:spPr>
        <p:txBody>
          <a:bodyPr/>
          <a:lstStyle/>
          <a:p>
            <a:r>
              <a:rPr lang="en-US" dirty="0"/>
              <a:t>Product Display</a:t>
            </a:r>
          </a:p>
        </p:txBody>
      </p:sp>
      <p:sp>
        <p:nvSpPr>
          <p:cNvPr id="3" name="Content Placeholder 2">
            <a:extLst>
              <a:ext uri="{FF2B5EF4-FFF2-40B4-BE49-F238E27FC236}">
                <a16:creationId xmlns:a16="http://schemas.microsoft.com/office/drawing/2014/main" id="{49CBEB17-9D73-4A4C-AE54-828EC6E93BAE}"/>
              </a:ext>
            </a:extLst>
          </p:cNvPr>
          <p:cNvSpPr>
            <a:spLocks noGrp="1"/>
          </p:cNvSpPr>
          <p:nvPr>
            <p:ph idx="1"/>
          </p:nvPr>
        </p:nvSpPr>
        <p:spPr>
          <a:xfrm>
            <a:off x="729574" y="2149474"/>
            <a:ext cx="5661895" cy="4022725"/>
          </a:xfrm>
        </p:spPr>
        <p:txBody>
          <a:bodyPr/>
          <a:lstStyle/>
          <a:p>
            <a:r>
              <a:rPr lang="en-US" dirty="0"/>
              <a:t>More than anything else, the Internet has redefined how you display, describe, and inform your customer about your products, services, and inventory</a:t>
            </a:r>
          </a:p>
          <a:p>
            <a:r>
              <a:rPr lang="en-US" b="1" dirty="0"/>
              <a:t>Digital content is king</a:t>
            </a:r>
          </a:p>
          <a:p>
            <a:r>
              <a:rPr lang="en-US" dirty="0"/>
              <a:t>Access to that content must be shared between the internal employee and external customer</a:t>
            </a:r>
          </a:p>
          <a:p>
            <a:r>
              <a:rPr lang="en-US" dirty="0"/>
              <a:t>Practical data about what you sell is as respected as the glitz that you use to sell it</a:t>
            </a:r>
          </a:p>
          <a:p>
            <a:r>
              <a:rPr lang="en-US" dirty="0"/>
              <a:t>You can’t rely on your customer understanding the commodity you sell – you must explain it as if it was something brand new</a:t>
            </a:r>
          </a:p>
        </p:txBody>
      </p:sp>
      <p:sp>
        <p:nvSpPr>
          <p:cNvPr id="4" name="Slide Number Placeholder 3">
            <a:extLst>
              <a:ext uri="{FF2B5EF4-FFF2-40B4-BE49-F238E27FC236}">
                <a16:creationId xmlns:a16="http://schemas.microsoft.com/office/drawing/2014/main" id="{41CB770D-66E9-493F-92E9-477856B17CD6}"/>
              </a:ext>
            </a:extLst>
          </p:cNvPr>
          <p:cNvSpPr>
            <a:spLocks noGrp="1"/>
          </p:cNvSpPr>
          <p:nvPr>
            <p:ph type="sldNum" sz="quarter" idx="12"/>
          </p:nvPr>
        </p:nvSpPr>
        <p:spPr/>
        <p:txBody>
          <a:bodyPr/>
          <a:lstStyle/>
          <a:p>
            <a:fld id="{E31375A4-56A4-47D6-9801-1991572033F7}" type="slidenum">
              <a:rPr lang="en-US" smtClean="0"/>
              <a:t>34</a:t>
            </a:fld>
            <a:endParaRPr lang="en-US" dirty="0"/>
          </a:p>
        </p:txBody>
      </p:sp>
      <p:sp>
        <p:nvSpPr>
          <p:cNvPr id="5" name="Text Placeholder 4">
            <a:extLst>
              <a:ext uri="{FF2B5EF4-FFF2-40B4-BE49-F238E27FC236}">
                <a16:creationId xmlns:a16="http://schemas.microsoft.com/office/drawing/2014/main" id="{F876B736-AF07-4CE6-9366-D9746B6232A5}"/>
              </a:ext>
            </a:extLst>
          </p:cNvPr>
          <p:cNvSpPr>
            <a:spLocks noGrp="1"/>
          </p:cNvSpPr>
          <p:nvPr>
            <p:ph type="body" sz="quarter" idx="13"/>
          </p:nvPr>
        </p:nvSpPr>
        <p:spPr/>
        <p:txBody>
          <a:bodyPr/>
          <a:lstStyle/>
          <a:p>
            <a:r>
              <a:rPr lang="en-US" dirty="0"/>
              <a:t>The internet forces retailers into a new contract with customers</a:t>
            </a:r>
          </a:p>
        </p:txBody>
      </p:sp>
      <p:pic>
        <p:nvPicPr>
          <p:cNvPr id="8" name="Picture 7" descr="A close up of a logo&#10;&#10;Description automatically generated">
            <a:hlinkClick r:id="rId4" action="ppaction://hlinksldjump"/>
            <a:extLst>
              <a:ext uri="{FF2B5EF4-FFF2-40B4-BE49-F238E27FC236}">
                <a16:creationId xmlns:a16="http://schemas.microsoft.com/office/drawing/2014/main" id="{1FC6886D-1AF5-46CA-8599-7E03F1289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6311" y="6356917"/>
            <a:ext cx="495369" cy="485843"/>
          </a:xfrm>
          <a:prstGeom prst="rect">
            <a:avLst/>
          </a:prstGeom>
        </p:spPr>
      </p:pic>
      <p:pic>
        <p:nvPicPr>
          <p:cNvPr id="10" name="Picture 9">
            <a:extLst>
              <a:ext uri="{FF2B5EF4-FFF2-40B4-BE49-F238E27FC236}">
                <a16:creationId xmlns:a16="http://schemas.microsoft.com/office/drawing/2014/main" id="{8228A74F-01DB-4E04-BA14-01F763678F57}"/>
              </a:ext>
            </a:extLst>
          </p:cNvPr>
          <p:cNvPicPr>
            <a:picLocks noChangeAspect="1"/>
          </p:cNvPicPr>
          <p:nvPr/>
        </p:nvPicPr>
        <p:blipFill>
          <a:blip r:embed="rId6"/>
          <a:stretch>
            <a:fillRect/>
          </a:stretch>
        </p:blipFill>
        <p:spPr>
          <a:xfrm>
            <a:off x="6637597" y="3154990"/>
            <a:ext cx="2667072" cy="3367266"/>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C79AFF16-4CA2-46C7-A1DD-4DFEE2D16241}"/>
              </a:ext>
            </a:extLst>
          </p:cNvPr>
          <p:cNvPicPr>
            <a:picLocks noChangeAspect="1"/>
          </p:cNvPicPr>
          <p:nvPr/>
        </p:nvPicPr>
        <p:blipFill rotWithShape="1">
          <a:blip r:embed="rId7"/>
          <a:srcRect t="10481" b="45685"/>
          <a:stretch/>
        </p:blipFill>
        <p:spPr>
          <a:xfrm>
            <a:off x="8870412" y="4000000"/>
            <a:ext cx="4052375" cy="2654035"/>
          </a:xfrm>
          <a:prstGeom prst="rect">
            <a:avLst/>
          </a:prstGeom>
          <a:ln>
            <a:noFill/>
          </a:ln>
          <a:effectLst>
            <a:outerShdw blurRad="190500" algn="tl" rotWithShape="0">
              <a:srgbClr val="000000">
                <a:alpha val="70000"/>
              </a:srgbClr>
            </a:outerShdw>
          </a:effectLst>
        </p:spPr>
      </p:pic>
      <p:sp>
        <p:nvSpPr>
          <p:cNvPr id="11" name="Arrow: Right 10">
            <a:hlinkClick r:id="rId4" action="ppaction://hlinksldjump"/>
            <a:extLst>
              <a:ext uri="{FF2B5EF4-FFF2-40B4-BE49-F238E27FC236}">
                <a16:creationId xmlns:a16="http://schemas.microsoft.com/office/drawing/2014/main" id="{FC96D8DD-0431-4D92-834F-03C86CF78CF5}"/>
              </a:ext>
            </a:extLst>
          </p:cNvPr>
          <p:cNvSpPr/>
          <p:nvPr/>
        </p:nvSpPr>
        <p:spPr>
          <a:xfrm flipH="1">
            <a:off x="-3" y="6270171"/>
            <a:ext cx="494524" cy="587829"/>
          </a:xfrm>
          <a:prstGeom prst="rightArrow">
            <a:avLst>
              <a:gd name="adj1" fmla="val 50000"/>
              <a:gd name="adj2" fmla="val 3113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021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3D59E-6DD8-44EE-8607-0ED24DBE8F33}"/>
              </a:ext>
            </a:extLst>
          </p:cNvPr>
          <p:cNvSpPr>
            <a:spLocks noGrp="1"/>
          </p:cNvSpPr>
          <p:nvPr>
            <p:ph type="title"/>
          </p:nvPr>
        </p:nvSpPr>
        <p:spPr>
          <a:xfrm>
            <a:off x="729574" y="697519"/>
            <a:ext cx="4975035" cy="911962"/>
          </a:xfrm>
        </p:spPr>
        <p:txBody>
          <a:bodyPr/>
          <a:lstStyle/>
          <a:p>
            <a:r>
              <a:rPr lang="en-US" dirty="0"/>
              <a:t>Convenience</a:t>
            </a:r>
          </a:p>
        </p:txBody>
      </p:sp>
      <p:sp>
        <p:nvSpPr>
          <p:cNvPr id="3" name="Content Placeholder 2">
            <a:extLst>
              <a:ext uri="{FF2B5EF4-FFF2-40B4-BE49-F238E27FC236}">
                <a16:creationId xmlns:a16="http://schemas.microsoft.com/office/drawing/2014/main" id="{49CBEB17-9D73-4A4C-AE54-828EC6E93BAE}"/>
              </a:ext>
            </a:extLst>
          </p:cNvPr>
          <p:cNvSpPr>
            <a:spLocks noGrp="1"/>
          </p:cNvSpPr>
          <p:nvPr>
            <p:ph idx="1"/>
          </p:nvPr>
        </p:nvSpPr>
        <p:spPr>
          <a:xfrm>
            <a:off x="729574" y="2149474"/>
            <a:ext cx="3433646" cy="4022725"/>
          </a:xfrm>
        </p:spPr>
        <p:txBody>
          <a:bodyPr/>
          <a:lstStyle/>
          <a:p>
            <a:r>
              <a:rPr lang="en-US" dirty="0"/>
              <a:t>Today’s retailer can be with the customer no matter where the customer is</a:t>
            </a:r>
          </a:p>
          <a:p>
            <a:r>
              <a:rPr lang="en-US" dirty="0"/>
              <a:t>90% of our projects are about convenience, either the member’s or your staff’s</a:t>
            </a:r>
          </a:p>
          <a:p>
            <a:r>
              <a:rPr lang="en-US" dirty="0"/>
              <a:t>Look for even more in the future</a:t>
            </a:r>
          </a:p>
        </p:txBody>
      </p:sp>
      <p:sp>
        <p:nvSpPr>
          <p:cNvPr id="4" name="Slide Number Placeholder 3">
            <a:extLst>
              <a:ext uri="{FF2B5EF4-FFF2-40B4-BE49-F238E27FC236}">
                <a16:creationId xmlns:a16="http://schemas.microsoft.com/office/drawing/2014/main" id="{41CB770D-66E9-493F-92E9-477856B17CD6}"/>
              </a:ext>
            </a:extLst>
          </p:cNvPr>
          <p:cNvSpPr>
            <a:spLocks noGrp="1"/>
          </p:cNvSpPr>
          <p:nvPr>
            <p:ph type="sldNum" sz="quarter" idx="12"/>
          </p:nvPr>
        </p:nvSpPr>
        <p:spPr/>
        <p:txBody>
          <a:bodyPr/>
          <a:lstStyle/>
          <a:p>
            <a:fld id="{E31375A4-56A4-47D6-9801-1991572033F7}" type="slidenum">
              <a:rPr lang="en-US" smtClean="0"/>
              <a:t>35</a:t>
            </a:fld>
            <a:endParaRPr lang="en-US" dirty="0"/>
          </a:p>
        </p:txBody>
      </p:sp>
      <p:sp>
        <p:nvSpPr>
          <p:cNvPr id="5" name="Text Placeholder 4">
            <a:extLst>
              <a:ext uri="{FF2B5EF4-FFF2-40B4-BE49-F238E27FC236}">
                <a16:creationId xmlns:a16="http://schemas.microsoft.com/office/drawing/2014/main" id="{F876B736-AF07-4CE6-9366-D9746B6232A5}"/>
              </a:ext>
            </a:extLst>
          </p:cNvPr>
          <p:cNvSpPr>
            <a:spLocks noGrp="1"/>
          </p:cNvSpPr>
          <p:nvPr>
            <p:ph type="body" sz="quarter" idx="13"/>
          </p:nvPr>
        </p:nvSpPr>
        <p:spPr>
          <a:xfrm>
            <a:off x="729574" y="1676410"/>
            <a:ext cx="4820621" cy="342968"/>
          </a:xfrm>
        </p:spPr>
        <p:txBody>
          <a:bodyPr/>
          <a:lstStyle/>
          <a:p>
            <a:r>
              <a:rPr lang="en-US" dirty="0"/>
              <a:t>Another word for “in your face”</a:t>
            </a:r>
          </a:p>
        </p:txBody>
      </p:sp>
      <p:sp>
        <p:nvSpPr>
          <p:cNvPr id="6" name="Text Placeholder 5">
            <a:extLst>
              <a:ext uri="{FF2B5EF4-FFF2-40B4-BE49-F238E27FC236}">
                <a16:creationId xmlns:a16="http://schemas.microsoft.com/office/drawing/2014/main" id="{3DEB2ACC-E673-43AF-B990-FFBF9C096E35}"/>
              </a:ext>
            </a:extLst>
          </p:cNvPr>
          <p:cNvSpPr>
            <a:spLocks noGrp="1"/>
          </p:cNvSpPr>
          <p:nvPr>
            <p:ph type="body" sz="quarter" idx="14"/>
          </p:nvPr>
        </p:nvSpPr>
        <p:spPr>
          <a:xfrm>
            <a:off x="7581014" y="5782750"/>
            <a:ext cx="4391000" cy="914400"/>
          </a:xfrm>
        </p:spPr>
        <p:txBody>
          <a:bodyPr/>
          <a:lstStyle/>
          <a:p>
            <a:r>
              <a:rPr lang="en-US" dirty="0"/>
              <a:t>Are you ready to collect revenue for being more convenient, in a world where customers pay for it every day?</a:t>
            </a:r>
          </a:p>
        </p:txBody>
      </p:sp>
      <p:pic>
        <p:nvPicPr>
          <p:cNvPr id="8" name="Picture 7" descr="A close up of a logo&#10;&#10;Description automatically generated">
            <a:hlinkClick r:id="rId3" action="ppaction://hlinksldjump"/>
            <a:extLst>
              <a:ext uri="{FF2B5EF4-FFF2-40B4-BE49-F238E27FC236}">
                <a16:creationId xmlns:a16="http://schemas.microsoft.com/office/drawing/2014/main" id="{1D218AB3-7F54-4273-A711-13D53D666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6311" y="6356917"/>
            <a:ext cx="495369" cy="485843"/>
          </a:xfrm>
          <a:prstGeom prst="rect">
            <a:avLst/>
          </a:prstGeom>
        </p:spPr>
      </p:pic>
      <p:pic>
        <p:nvPicPr>
          <p:cNvPr id="10" name="Picture 9" descr="A close up of a sign&#10;&#10;Description automatically generated">
            <a:extLst>
              <a:ext uri="{FF2B5EF4-FFF2-40B4-BE49-F238E27FC236}">
                <a16:creationId xmlns:a16="http://schemas.microsoft.com/office/drawing/2014/main" id="{C7742285-E1BC-497A-A870-3CBC8D570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4121" y="4710546"/>
            <a:ext cx="2474255" cy="1390174"/>
          </a:xfrm>
          <a:prstGeom prst="rect">
            <a:avLst/>
          </a:prstGeom>
        </p:spPr>
      </p:pic>
      <p:pic>
        <p:nvPicPr>
          <p:cNvPr id="19" name="Picture 18">
            <a:extLst>
              <a:ext uri="{FF2B5EF4-FFF2-40B4-BE49-F238E27FC236}">
                <a16:creationId xmlns:a16="http://schemas.microsoft.com/office/drawing/2014/main" id="{9D755469-9F19-49FE-9EBD-A4A010E5EF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376" y="2194504"/>
            <a:ext cx="1551865" cy="3071029"/>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C71371BF-041F-425D-BA9B-705C8F74D9C4}"/>
              </a:ext>
            </a:extLst>
          </p:cNvPr>
          <p:cNvPicPr>
            <a:picLocks noChangeAspect="1"/>
          </p:cNvPicPr>
          <p:nvPr/>
        </p:nvPicPr>
        <p:blipFill rotWithShape="1">
          <a:blip r:embed="rId7">
            <a:extLst>
              <a:ext uri="{28A0092B-C50C-407E-A947-70E740481C1C}">
                <a14:useLocalDpi xmlns:a14="http://schemas.microsoft.com/office/drawing/2010/main" val="0"/>
              </a:ext>
            </a:extLst>
          </a:blip>
          <a:srcRect l="22011" t="51852" r="7344"/>
          <a:stretch/>
        </p:blipFill>
        <p:spPr>
          <a:xfrm>
            <a:off x="7246900" y="869483"/>
            <a:ext cx="3961674" cy="1613853"/>
          </a:xfrm>
          <a:prstGeom prst="rect">
            <a:avLst/>
          </a:prstGeom>
        </p:spPr>
      </p:pic>
      <p:pic>
        <p:nvPicPr>
          <p:cNvPr id="21" name="Picture 20" descr="A close up of a sign&#10;&#10;Description automatically generated">
            <a:extLst>
              <a:ext uri="{FF2B5EF4-FFF2-40B4-BE49-F238E27FC236}">
                <a16:creationId xmlns:a16="http://schemas.microsoft.com/office/drawing/2014/main" id="{C9545B68-7309-403A-BA53-CF9D6FC1B8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4413" y="5693020"/>
            <a:ext cx="2479257" cy="815400"/>
          </a:xfrm>
          <a:prstGeom prst="rect">
            <a:avLst/>
          </a:prstGeom>
        </p:spPr>
      </p:pic>
      <p:grpSp>
        <p:nvGrpSpPr>
          <p:cNvPr id="13" name="Group 12">
            <a:extLst>
              <a:ext uri="{FF2B5EF4-FFF2-40B4-BE49-F238E27FC236}">
                <a16:creationId xmlns:a16="http://schemas.microsoft.com/office/drawing/2014/main" id="{4BFECC81-A0FF-4A07-B0B5-1BD2CC480955}"/>
              </a:ext>
            </a:extLst>
          </p:cNvPr>
          <p:cNvGrpSpPr/>
          <p:nvPr/>
        </p:nvGrpSpPr>
        <p:grpSpPr>
          <a:xfrm>
            <a:off x="5550195" y="3559916"/>
            <a:ext cx="1551865" cy="3070397"/>
            <a:chOff x="4577685" y="895738"/>
            <a:chExt cx="2042325" cy="4040781"/>
          </a:xfrm>
        </p:grpSpPr>
        <p:grpSp>
          <p:nvGrpSpPr>
            <p:cNvPr id="15" name="Group 14">
              <a:extLst>
                <a:ext uri="{FF2B5EF4-FFF2-40B4-BE49-F238E27FC236}">
                  <a16:creationId xmlns:a16="http://schemas.microsoft.com/office/drawing/2014/main" id="{0AD60128-E00B-4846-B95A-7F2D9B80B47D}"/>
                </a:ext>
              </a:extLst>
            </p:cNvPr>
            <p:cNvGrpSpPr>
              <a:grpSpLocks noChangeAspect="1"/>
            </p:cNvGrpSpPr>
            <p:nvPr/>
          </p:nvGrpSpPr>
          <p:grpSpPr>
            <a:xfrm>
              <a:off x="4577685" y="895738"/>
              <a:ext cx="2042325" cy="4040781"/>
              <a:chOff x="4362886" y="4203374"/>
              <a:chExt cx="1341723" cy="2654626"/>
            </a:xfrm>
          </p:grpSpPr>
          <p:pic>
            <p:nvPicPr>
              <p:cNvPr id="14" name="Picture 13" descr="A screenshot of a computer screen&#10;&#10;Description automatically generated">
                <a:extLst>
                  <a:ext uri="{FF2B5EF4-FFF2-40B4-BE49-F238E27FC236}">
                    <a16:creationId xmlns:a16="http://schemas.microsoft.com/office/drawing/2014/main" id="{FD1DC153-EF42-46BF-B2E8-A63F55FAD1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2886" y="4203374"/>
                <a:ext cx="1341723" cy="2654626"/>
              </a:xfrm>
              <a:prstGeom prst="rect">
                <a:avLst/>
              </a:prstGeom>
            </p:spPr>
          </p:pic>
          <p:pic>
            <p:nvPicPr>
              <p:cNvPr id="12" name="Picture 11">
                <a:extLst>
                  <a:ext uri="{FF2B5EF4-FFF2-40B4-BE49-F238E27FC236}">
                    <a16:creationId xmlns:a16="http://schemas.microsoft.com/office/drawing/2014/main" id="{05A11139-9270-44AC-B679-44A79389A2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31457" y="4497510"/>
                <a:ext cx="1217503" cy="1979490"/>
              </a:xfrm>
              <a:prstGeom prst="rect">
                <a:avLst/>
              </a:prstGeom>
            </p:spPr>
          </p:pic>
        </p:grpSp>
        <p:pic>
          <p:nvPicPr>
            <p:cNvPr id="11" name="Picture 10" descr="A screenshot of a cell phone&#10;&#10;Description automatically generated">
              <a:extLst>
                <a:ext uri="{FF2B5EF4-FFF2-40B4-BE49-F238E27FC236}">
                  <a16:creationId xmlns:a16="http://schemas.microsoft.com/office/drawing/2014/main" id="{C896EA93-6C76-472A-A2B9-E5122A34E2F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51593" b="5487"/>
            <a:stretch/>
          </p:blipFill>
          <p:spPr>
            <a:xfrm>
              <a:off x="4688547" y="2640562"/>
              <a:ext cx="1845328" cy="1716011"/>
            </a:xfrm>
            <a:prstGeom prst="rect">
              <a:avLst/>
            </a:prstGeom>
          </p:spPr>
        </p:pic>
      </p:grpSp>
      <p:pic>
        <p:nvPicPr>
          <p:cNvPr id="23" name="Picture 22" descr="A person sitting at a table&#10;&#10;Description automatically generated">
            <a:extLst>
              <a:ext uri="{FF2B5EF4-FFF2-40B4-BE49-F238E27FC236}">
                <a16:creationId xmlns:a16="http://schemas.microsoft.com/office/drawing/2014/main" id="{3365B35E-E127-42FC-BD78-4EEF17F1EB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80822" y="2600297"/>
            <a:ext cx="1478455" cy="2991534"/>
          </a:xfrm>
          <a:prstGeom prst="rect">
            <a:avLst/>
          </a:prstGeom>
        </p:spPr>
      </p:pic>
      <p:pic>
        <p:nvPicPr>
          <p:cNvPr id="25" name="Picture 24" descr="A picture containing indoor&#10;&#10;Description automatically generated">
            <a:extLst>
              <a:ext uri="{FF2B5EF4-FFF2-40B4-BE49-F238E27FC236}">
                <a16:creationId xmlns:a16="http://schemas.microsoft.com/office/drawing/2014/main" id="{A1387709-CD4F-44C3-BA05-C77CCECE96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52709" y="2600297"/>
            <a:ext cx="1478455" cy="2991534"/>
          </a:xfrm>
          <a:prstGeom prst="rect">
            <a:avLst/>
          </a:prstGeom>
        </p:spPr>
      </p:pic>
      <p:pic>
        <p:nvPicPr>
          <p:cNvPr id="27" name="Picture 26" descr="A screenshot of a cell phone&#10;&#10;Description automatically generated">
            <a:extLst>
              <a:ext uri="{FF2B5EF4-FFF2-40B4-BE49-F238E27FC236}">
                <a16:creationId xmlns:a16="http://schemas.microsoft.com/office/drawing/2014/main" id="{84F4D1C9-DD04-47BC-9511-C0A1C2EECA8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4597" y="2600297"/>
            <a:ext cx="1481328" cy="2997348"/>
          </a:xfrm>
          <a:prstGeom prst="rect">
            <a:avLst/>
          </a:prstGeom>
        </p:spPr>
      </p:pic>
      <p:sp>
        <p:nvSpPr>
          <p:cNvPr id="22" name="Arrow: Right 21">
            <a:hlinkClick r:id="rId3" action="ppaction://hlinksldjump"/>
            <a:extLst>
              <a:ext uri="{FF2B5EF4-FFF2-40B4-BE49-F238E27FC236}">
                <a16:creationId xmlns:a16="http://schemas.microsoft.com/office/drawing/2014/main" id="{067925E0-322A-4492-B0A3-65B38C38422B}"/>
              </a:ext>
            </a:extLst>
          </p:cNvPr>
          <p:cNvSpPr/>
          <p:nvPr/>
        </p:nvSpPr>
        <p:spPr>
          <a:xfrm flipH="1">
            <a:off x="-3" y="6270171"/>
            <a:ext cx="494524" cy="587829"/>
          </a:xfrm>
          <a:prstGeom prst="rightArrow">
            <a:avLst>
              <a:gd name="adj1" fmla="val 50000"/>
              <a:gd name="adj2" fmla="val 3113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899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3D59E-6DD8-44EE-8607-0ED24DBE8F33}"/>
              </a:ext>
            </a:extLst>
          </p:cNvPr>
          <p:cNvSpPr>
            <a:spLocks noGrp="1"/>
          </p:cNvSpPr>
          <p:nvPr>
            <p:ph type="title"/>
          </p:nvPr>
        </p:nvSpPr>
        <p:spPr>
          <a:xfrm>
            <a:off x="729574" y="697519"/>
            <a:ext cx="4975035" cy="911962"/>
          </a:xfrm>
        </p:spPr>
        <p:txBody>
          <a:bodyPr/>
          <a:lstStyle/>
          <a:p>
            <a:r>
              <a:rPr lang="en-US" dirty="0"/>
              <a:t>The Online Store</a:t>
            </a:r>
          </a:p>
        </p:txBody>
      </p:sp>
      <p:sp>
        <p:nvSpPr>
          <p:cNvPr id="3" name="Content Placeholder 2">
            <a:extLst>
              <a:ext uri="{FF2B5EF4-FFF2-40B4-BE49-F238E27FC236}">
                <a16:creationId xmlns:a16="http://schemas.microsoft.com/office/drawing/2014/main" id="{49CBEB17-9D73-4A4C-AE54-828EC6E93BAE}"/>
              </a:ext>
            </a:extLst>
          </p:cNvPr>
          <p:cNvSpPr>
            <a:spLocks noGrp="1"/>
          </p:cNvSpPr>
          <p:nvPr>
            <p:ph idx="1"/>
          </p:nvPr>
        </p:nvSpPr>
        <p:spPr>
          <a:xfrm>
            <a:off x="729574" y="2149474"/>
            <a:ext cx="4975035" cy="4022725"/>
          </a:xfrm>
        </p:spPr>
        <p:txBody>
          <a:bodyPr/>
          <a:lstStyle/>
          <a:p>
            <a:r>
              <a:rPr lang="en-US" dirty="0"/>
              <a:t>More than just being a template, CU*Answers wants to be a firm that helps you build online stores </a:t>
            </a:r>
          </a:p>
          <a:p>
            <a:r>
              <a:rPr lang="en-US" dirty="0"/>
              <a:t>If you build an online store in earnest, it will change your organization, how you see the world, and how the world sees you</a:t>
            </a:r>
          </a:p>
          <a:p>
            <a:r>
              <a:rPr lang="en-US" dirty="0"/>
              <a:t>It’s more than a task, it’s an awakening to how business has been changed by Internet commerce and the expectations of consumers for everything they buy, even if they don’t buy it on the Internet</a:t>
            </a:r>
          </a:p>
          <a:p>
            <a:r>
              <a:rPr lang="en-US" b="1" dirty="0"/>
              <a:t>We want to help you change your retailing</a:t>
            </a:r>
          </a:p>
        </p:txBody>
      </p:sp>
      <p:sp>
        <p:nvSpPr>
          <p:cNvPr id="4" name="Slide Number Placeholder 3">
            <a:extLst>
              <a:ext uri="{FF2B5EF4-FFF2-40B4-BE49-F238E27FC236}">
                <a16:creationId xmlns:a16="http://schemas.microsoft.com/office/drawing/2014/main" id="{41CB770D-66E9-493F-92E9-477856B17CD6}"/>
              </a:ext>
            </a:extLst>
          </p:cNvPr>
          <p:cNvSpPr>
            <a:spLocks noGrp="1"/>
          </p:cNvSpPr>
          <p:nvPr>
            <p:ph type="sldNum" sz="quarter" idx="12"/>
          </p:nvPr>
        </p:nvSpPr>
        <p:spPr/>
        <p:txBody>
          <a:bodyPr/>
          <a:lstStyle/>
          <a:p>
            <a:fld id="{E31375A4-56A4-47D6-9801-1991572033F7}" type="slidenum">
              <a:rPr lang="en-US" smtClean="0"/>
              <a:t>36</a:t>
            </a:fld>
            <a:endParaRPr lang="en-US" dirty="0"/>
          </a:p>
        </p:txBody>
      </p:sp>
      <p:sp>
        <p:nvSpPr>
          <p:cNvPr id="5" name="Text Placeholder 4">
            <a:extLst>
              <a:ext uri="{FF2B5EF4-FFF2-40B4-BE49-F238E27FC236}">
                <a16:creationId xmlns:a16="http://schemas.microsoft.com/office/drawing/2014/main" id="{F876B736-AF07-4CE6-9366-D9746B6232A5}"/>
              </a:ext>
            </a:extLst>
          </p:cNvPr>
          <p:cNvSpPr>
            <a:spLocks noGrp="1"/>
          </p:cNvSpPr>
          <p:nvPr>
            <p:ph type="body" sz="quarter" idx="13"/>
          </p:nvPr>
        </p:nvSpPr>
        <p:spPr>
          <a:xfrm>
            <a:off x="729574" y="1676410"/>
            <a:ext cx="5575533" cy="342968"/>
          </a:xfrm>
        </p:spPr>
        <p:txBody>
          <a:bodyPr/>
          <a:lstStyle/>
          <a:p>
            <a:r>
              <a:rPr lang="en-US" dirty="0"/>
              <a:t>Is it time to rip off &amp; duplicate?</a:t>
            </a:r>
          </a:p>
        </p:txBody>
      </p:sp>
      <p:pic>
        <p:nvPicPr>
          <p:cNvPr id="8" name="Picture 7">
            <a:extLst>
              <a:ext uri="{FF2B5EF4-FFF2-40B4-BE49-F238E27FC236}">
                <a16:creationId xmlns:a16="http://schemas.microsoft.com/office/drawing/2014/main" id="{D175BCBD-AA27-496F-BCED-2C99867E15E4}"/>
              </a:ext>
            </a:extLst>
          </p:cNvPr>
          <p:cNvPicPr>
            <a:picLocks noChangeAspect="1"/>
          </p:cNvPicPr>
          <p:nvPr/>
        </p:nvPicPr>
        <p:blipFill rotWithShape="1">
          <a:blip r:embed="rId3"/>
          <a:srcRect t="1490" b="19894"/>
          <a:stretch/>
        </p:blipFill>
        <p:spPr>
          <a:xfrm>
            <a:off x="8265516" y="174036"/>
            <a:ext cx="3463881" cy="6101898"/>
          </a:xfrm>
          <a:prstGeom prst="rect">
            <a:avLst/>
          </a:prstGeom>
        </p:spPr>
      </p:pic>
      <p:pic>
        <p:nvPicPr>
          <p:cNvPr id="10" name="Picture 9">
            <a:extLst>
              <a:ext uri="{FF2B5EF4-FFF2-40B4-BE49-F238E27FC236}">
                <a16:creationId xmlns:a16="http://schemas.microsoft.com/office/drawing/2014/main" id="{78719B88-6985-49A9-BAFC-F39DFD416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6604" y="3167773"/>
            <a:ext cx="2465738" cy="3186492"/>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569F24C5-7F69-44BD-AD28-6656C3B283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8106">
            <a:off x="8782312" y="4965258"/>
            <a:ext cx="1624679" cy="2090640"/>
          </a:xfrm>
          <a:prstGeom prst="rect">
            <a:avLst/>
          </a:prstGeom>
          <a:ln>
            <a:noFill/>
          </a:ln>
          <a:effectLst>
            <a:outerShdw blurRad="190500" algn="tl" rotWithShape="0">
              <a:srgbClr val="000000">
                <a:alpha val="70000"/>
              </a:srgbClr>
            </a:outerShdw>
          </a:effectLst>
        </p:spPr>
      </p:pic>
      <p:sp>
        <p:nvSpPr>
          <p:cNvPr id="12" name="Rectangle 11">
            <a:extLst>
              <a:ext uri="{FF2B5EF4-FFF2-40B4-BE49-F238E27FC236}">
                <a16:creationId xmlns:a16="http://schemas.microsoft.com/office/drawing/2014/main" id="{34A54809-C76C-431C-B5F5-BDCCA88925AB}"/>
              </a:ext>
            </a:extLst>
          </p:cNvPr>
          <p:cNvSpPr/>
          <p:nvPr/>
        </p:nvSpPr>
        <p:spPr>
          <a:xfrm>
            <a:off x="6172321" y="4582164"/>
            <a:ext cx="3698985" cy="5129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mj-lt"/>
              </a:rPr>
              <a:t>store.cuanswers.com</a:t>
            </a:r>
          </a:p>
        </p:txBody>
      </p:sp>
    </p:spTree>
    <p:extLst>
      <p:ext uri="{BB962C8B-B14F-4D97-AF65-F5344CB8AC3E}">
        <p14:creationId xmlns:p14="http://schemas.microsoft.com/office/powerpoint/2010/main" val="370696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AD1B4EE-E29F-4EFD-B6F9-2FEBB81FDD7A}"/>
              </a:ext>
            </a:extLst>
          </p:cNvPr>
          <p:cNvPicPr>
            <a:picLocks noChangeAspect="1"/>
          </p:cNvPicPr>
          <p:nvPr/>
        </p:nvPicPr>
        <p:blipFill>
          <a:blip r:embed="rId3"/>
          <a:stretch>
            <a:fillRect/>
          </a:stretch>
        </p:blipFill>
        <p:spPr>
          <a:xfrm>
            <a:off x="204772" y="2248669"/>
            <a:ext cx="6096528" cy="3429297"/>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769DEC94-BC79-46C9-B83F-67C7E20A7340}"/>
              </a:ext>
            </a:extLst>
          </p:cNvPr>
          <p:cNvSpPr>
            <a:spLocks noGrp="1"/>
          </p:cNvSpPr>
          <p:nvPr>
            <p:ph type="title"/>
          </p:nvPr>
        </p:nvSpPr>
        <p:spPr/>
        <p:txBody>
          <a:bodyPr/>
          <a:lstStyle/>
          <a:p>
            <a:r>
              <a:rPr lang="en-US" dirty="0"/>
              <a:t>Where should credit union online stores live?</a:t>
            </a:r>
          </a:p>
        </p:txBody>
      </p:sp>
      <p:sp>
        <p:nvSpPr>
          <p:cNvPr id="4" name="Slide Number Placeholder 3">
            <a:extLst>
              <a:ext uri="{FF2B5EF4-FFF2-40B4-BE49-F238E27FC236}">
                <a16:creationId xmlns:a16="http://schemas.microsoft.com/office/drawing/2014/main" id="{42F0BA87-78F9-4415-B0F7-A050E2D197F2}"/>
              </a:ext>
            </a:extLst>
          </p:cNvPr>
          <p:cNvSpPr>
            <a:spLocks noGrp="1"/>
          </p:cNvSpPr>
          <p:nvPr>
            <p:ph type="sldNum" sz="quarter" idx="12"/>
          </p:nvPr>
        </p:nvSpPr>
        <p:spPr/>
        <p:txBody>
          <a:bodyPr/>
          <a:lstStyle/>
          <a:p>
            <a:fld id="{E31375A4-56A4-47D6-9801-1991572033F7}" type="slidenum">
              <a:rPr lang="en-US" smtClean="0"/>
              <a:pPr/>
              <a:t>37</a:t>
            </a:fld>
            <a:endParaRPr lang="en-US" dirty="0"/>
          </a:p>
        </p:txBody>
      </p:sp>
      <p:sp>
        <p:nvSpPr>
          <p:cNvPr id="5" name="Text Placeholder 4">
            <a:extLst>
              <a:ext uri="{FF2B5EF4-FFF2-40B4-BE49-F238E27FC236}">
                <a16:creationId xmlns:a16="http://schemas.microsoft.com/office/drawing/2014/main" id="{089B3032-52F1-4CAC-8AD6-3FBC983E5DE2}"/>
              </a:ext>
            </a:extLst>
          </p:cNvPr>
          <p:cNvSpPr>
            <a:spLocks noGrp="1"/>
          </p:cNvSpPr>
          <p:nvPr>
            <p:ph type="body" sz="quarter" idx="13"/>
          </p:nvPr>
        </p:nvSpPr>
        <p:spPr>
          <a:xfrm>
            <a:off x="729574" y="1676410"/>
            <a:ext cx="11462426" cy="342968"/>
          </a:xfrm>
        </p:spPr>
        <p:txBody>
          <a:bodyPr/>
          <a:lstStyle/>
          <a:p>
            <a:r>
              <a:rPr lang="en-US" dirty="0"/>
              <a:t>desktop banking? Mobile banking? The website? Or a combination of them all?</a:t>
            </a:r>
          </a:p>
        </p:txBody>
      </p:sp>
      <p:pic>
        <p:nvPicPr>
          <p:cNvPr id="7" name="Picture 6">
            <a:extLst>
              <a:ext uri="{FF2B5EF4-FFF2-40B4-BE49-F238E27FC236}">
                <a16:creationId xmlns:a16="http://schemas.microsoft.com/office/drawing/2014/main" id="{26E1B405-1C63-414E-9342-F53AA2D9B325}"/>
              </a:ext>
            </a:extLst>
          </p:cNvPr>
          <p:cNvPicPr>
            <a:picLocks noChangeAspect="1"/>
          </p:cNvPicPr>
          <p:nvPr/>
        </p:nvPicPr>
        <p:blipFill>
          <a:blip r:embed="rId4"/>
          <a:stretch>
            <a:fillRect/>
          </a:stretch>
        </p:blipFill>
        <p:spPr>
          <a:xfrm>
            <a:off x="5813087" y="3267853"/>
            <a:ext cx="6096528" cy="3429297"/>
          </a:xfrm>
          <a:prstGeom prst="rect">
            <a:avLst/>
          </a:prstGeom>
          <a:ln>
            <a:noFill/>
          </a:ln>
          <a:effectLst>
            <a:outerShdw blurRad="190500" algn="tl" rotWithShape="0">
              <a:srgbClr val="000000">
                <a:alpha val="70000"/>
              </a:srgbClr>
            </a:outerShdw>
          </a:effectLst>
        </p:spPr>
      </p:pic>
      <p:pic>
        <p:nvPicPr>
          <p:cNvPr id="20" name="Picture 19" descr="A picture containing object, clock&#10;&#10;Description automatically generated">
            <a:extLst>
              <a:ext uri="{FF2B5EF4-FFF2-40B4-BE49-F238E27FC236}">
                <a16:creationId xmlns:a16="http://schemas.microsoft.com/office/drawing/2014/main" id="{7885169E-5E92-46E9-A8F0-B16D202FA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1556" y="2180036"/>
            <a:ext cx="2502626" cy="568778"/>
          </a:xfrm>
          <a:prstGeom prst="rect">
            <a:avLst/>
          </a:prstGeom>
        </p:spPr>
      </p:pic>
    </p:spTree>
    <p:extLst>
      <p:ext uri="{BB962C8B-B14F-4D97-AF65-F5344CB8AC3E}">
        <p14:creationId xmlns:p14="http://schemas.microsoft.com/office/powerpoint/2010/main" val="1455516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DEC94-BC79-46C9-B83F-67C7E20A7340}"/>
              </a:ext>
            </a:extLst>
          </p:cNvPr>
          <p:cNvSpPr>
            <a:spLocks noGrp="1"/>
          </p:cNvSpPr>
          <p:nvPr>
            <p:ph type="title"/>
          </p:nvPr>
        </p:nvSpPr>
        <p:spPr/>
        <p:txBody>
          <a:bodyPr/>
          <a:lstStyle/>
          <a:p>
            <a:r>
              <a:rPr lang="en-US" dirty="0"/>
              <a:t>Where should credit union online stores live?</a:t>
            </a:r>
          </a:p>
        </p:txBody>
      </p:sp>
      <p:sp>
        <p:nvSpPr>
          <p:cNvPr id="4" name="Slide Number Placeholder 3">
            <a:extLst>
              <a:ext uri="{FF2B5EF4-FFF2-40B4-BE49-F238E27FC236}">
                <a16:creationId xmlns:a16="http://schemas.microsoft.com/office/drawing/2014/main" id="{42F0BA87-78F9-4415-B0F7-A050E2D197F2}"/>
              </a:ext>
            </a:extLst>
          </p:cNvPr>
          <p:cNvSpPr>
            <a:spLocks noGrp="1"/>
          </p:cNvSpPr>
          <p:nvPr>
            <p:ph type="sldNum" sz="quarter" idx="12"/>
          </p:nvPr>
        </p:nvSpPr>
        <p:spPr/>
        <p:txBody>
          <a:bodyPr/>
          <a:lstStyle/>
          <a:p>
            <a:fld id="{E31375A4-56A4-47D6-9801-1991572033F7}" type="slidenum">
              <a:rPr lang="en-US" smtClean="0"/>
              <a:pPr/>
              <a:t>38</a:t>
            </a:fld>
            <a:endParaRPr lang="en-US" dirty="0"/>
          </a:p>
        </p:txBody>
      </p:sp>
      <p:sp>
        <p:nvSpPr>
          <p:cNvPr id="5" name="Text Placeholder 4">
            <a:extLst>
              <a:ext uri="{FF2B5EF4-FFF2-40B4-BE49-F238E27FC236}">
                <a16:creationId xmlns:a16="http://schemas.microsoft.com/office/drawing/2014/main" id="{089B3032-52F1-4CAC-8AD6-3FBC983E5DE2}"/>
              </a:ext>
            </a:extLst>
          </p:cNvPr>
          <p:cNvSpPr>
            <a:spLocks noGrp="1"/>
          </p:cNvSpPr>
          <p:nvPr>
            <p:ph type="body" sz="quarter" idx="13"/>
          </p:nvPr>
        </p:nvSpPr>
        <p:spPr>
          <a:xfrm>
            <a:off x="729574" y="1676410"/>
            <a:ext cx="11462426" cy="342968"/>
          </a:xfrm>
        </p:spPr>
        <p:txBody>
          <a:bodyPr/>
          <a:lstStyle/>
          <a:p>
            <a:r>
              <a:rPr lang="en-US" dirty="0"/>
              <a:t>desktop banking? Mobile banking? The website? Or a combination of them all?</a:t>
            </a:r>
          </a:p>
        </p:txBody>
      </p:sp>
      <p:sp>
        <p:nvSpPr>
          <p:cNvPr id="6" name="Text Placeholder 5">
            <a:extLst>
              <a:ext uri="{FF2B5EF4-FFF2-40B4-BE49-F238E27FC236}">
                <a16:creationId xmlns:a16="http://schemas.microsoft.com/office/drawing/2014/main" id="{D5C8B679-93CF-4696-808A-2650CB39BC4A}"/>
              </a:ext>
            </a:extLst>
          </p:cNvPr>
          <p:cNvSpPr>
            <a:spLocks noGrp="1"/>
          </p:cNvSpPr>
          <p:nvPr>
            <p:ph type="body" sz="quarter" idx="14"/>
          </p:nvPr>
        </p:nvSpPr>
        <p:spPr/>
        <p:txBody>
          <a:bodyPr/>
          <a:lstStyle/>
          <a:p>
            <a:r>
              <a:rPr lang="en-US" dirty="0"/>
              <a:t>I haven’t given up on this goal yet, we’re just going back to the drawing board based on some Internet browser changes</a:t>
            </a:r>
          </a:p>
        </p:txBody>
      </p:sp>
      <p:sp>
        <p:nvSpPr>
          <p:cNvPr id="16" name="Flowchart: Document 15">
            <a:extLst>
              <a:ext uri="{FF2B5EF4-FFF2-40B4-BE49-F238E27FC236}">
                <a16:creationId xmlns:a16="http://schemas.microsoft.com/office/drawing/2014/main" id="{BB7BE599-A7F5-42D5-9E89-A02F2E87573E}"/>
              </a:ext>
            </a:extLst>
          </p:cNvPr>
          <p:cNvSpPr>
            <a:spLocks noChangeAspect="1"/>
          </p:cNvSpPr>
          <p:nvPr/>
        </p:nvSpPr>
        <p:spPr>
          <a:xfrm>
            <a:off x="7378995" y="3038662"/>
            <a:ext cx="4258830" cy="2381937"/>
          </a:xfrm>
          <a:prstGeom prst="flowChartDocument">
            <a:avLst/>
          </a:prstGeom>
          <a:blipFill dpi="0" rotWithShape="1">
            <a:blip r:embed="rId3"/>
            <a:srcRec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object, clock&#10;&#10;Description automatically generated">
            <a:extLst>
              <a:ext uri="{FF2B5EF4-FFF2-40B4-BE49-F238E27FC236}">
                <a16:creationId xmlns:a16="http://schemas.microsoft.com/office/drawing/2014/main" id="{A4CA93B1-A4C2-47B2-94B2-580B224526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1556" y="2180036"/>
            <a:ext cx="2502626" cy="568778"/>
          </a:xfrm>
          <a:prstGeom prst="rect">
            <a:avLst/>
          </a:prstGeom>
        </p:spPr>
      </p:pic>
      <p:pic>
        <p:nvPicPr>
          <p:cNvPr id="10" name="Picture 9">
            <a:extLst>
              <a:ext uri="{FF2B5EF4-FFF2-40B4-BE49-F238E27FC236}">
                <a16:creationId xmlns:a16="http://schemas.microsoft.com/office/drawing/2014/main" id="{7EE06469-B8EB-4B7F-ADAE-F90A24B6CADD}"/>
              </a:ext>
            </a:extLst>
          </p:cNvPr>
          <p:cNvPicPr>
            <a:picLocks noChangeAspect="1"/>
          </p:cNvPicPr>
          <p:nvPr/>
        </p:nvPicPr>
        <p:blipFill>
          <a:blip r:embed="rId5"/>
          <a:stretch>
            <a:fillRect/>
          </a:stretch>
        </p:blipFill>
        <p:spPr>
          <a:xfrm>
            <a:off x="1668067" y="2180036"/>
            <a:ext cx="5120916" cy="4364264"/>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C417A1B4-23F3-459C-8BBF-9FC2BA051FA0}"/>
              </a:ext>
            </a:extLst>
          </p:cNvPr>
          <p:cNvPicPr>
            <a:picLocks noChangeAspect="1"/>
          </p:cNvPicPr>
          <p:nvPr/>
        </p:nvPicPr>
        <p:blipFill rotWithShape="1">
          <a:blip r:embed="rId6"/>
          <a:srcRect l="4511" t="11196"/>
          <a:stretch/>
        </p:blipFill>
        <p:spPr>
          <a:xfrm>
            <a:off x="297712" y="4412512"/>
            <a:ext cx="3930813" cy="2050078"/>
          </a:xfrm>
          <a:prstGeom prst="rect">
            <a:avLst/>
          </a:prstGeom>
          <a:ln>
            <a:noFill/>
          </a:ln>
          <a:effectLst>
            <a:outerShdw blurRad="190500" algn="tl" rotWithShape="0">
              <a:srgbClr val="000000">
                <a:alpha val="70000"/>
              </a:srgbClr>
            </a:outerShdw>
          </a:effectLst>
        </p:spPr>
      </p:pic>
      <p:cxnSp>
        <p:nvCxnSpPr>
          <p:cNvPr id="15" name="Straight Arrow Connector 14">
            <a:extLst>
              <a:ext uri="{FF2B5EF4-FFF2-40B4-BE49-F238E27FC236}">
                <a16:creationId xmlns:a16="http://schemas.microsoft.com/office/drawing/2014/main" id="{56D4DE73-ACD4-41EC-92C1-3655C689940C}"/>
              </a:ext>
            </a:extLst>
          </p:cNvPr>
          <p:cNvCxnSpPr/>
          <p:nvPr/>
        </p:nvCxnSpPr>
        <p:spPr>
          <a:xfrm flipH="1" flipV="1">
            <a:off x="3774558" y="5092995"/>
            <a:ext cx="1275907" cy="138224"/>
          </a:xfrm>
          <a:prstGeom prst="straightConnector1">
            <a:avLst/>
          </a:prstGeom>
          <a:ln w="57150">
            <a:solidFill>
              <a:schemeClr val="accent4"/>
            </a:solidFill>
            <a:headEnd type="ova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796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C8B6-B77E-4348-BF63-E230A19E6F12}"/>
              </a:ext>
            </a:extLst>
          </p:cNvPr>
          <p:cNvSpPr>
            <a:spLocks noGrp="1"/>
          </p:cNvSpPr>
          <p:nvPr>
            <p:ph type="ctrTitle"/>
          </p:nvPr>
        </p:nvSpPr>
        <p:spPr/>
        <p:txBody>
          <a:bodyPr/>
          <a:lstStyle/>
          <a:p>
            <a:r>
              <a:rPr lang="en-US" dirty="0"/>
              <a:t>Can credit union online stores </a:t>
            </a:r>
            <a:br>
              <a:rPr lang="en-US" dirty="0"/>
            </a:br>
            <a:r>
              <a:rPr lang="en-US" dirty="0"/>
              <a:t>do more than serve members?</a:t>
            </a:r>
          </a:p>
        </p:txBody>
      </p:sp>
      <p:sp>
        <p:nvSpPr>
          <p:cNvPr id="3" name="Content Placeholder 2">
            <a:extLst>
              <a:ext uri="{FF2B5EF4-FFF2-40B4-BE49-F238E27FC236}">
                <a16:creationId xmlns:a16="http://schemas.microsoft.com/office/drawing/2014/main" id="{04A7DD61-789A-4FE9-BD74-F5519E9BE1AB}"/>
              </a:ext>
            </a:extLst>
          </p:cNvPr>
          <p:cNvSpPr>
            <a:spLocks noGrp="1"/>
          </p:cNvSpPr>
          <p:nvPr>
            <p:ph type="subTitle" idx="1"/>
          </p:nvPr>
        </p:nvSpPr>
        <p:spPr/>
        <p:txBody>
          <a:bodyPr/>
          <a:lstStyle/>
          <a:p>
            <a:r>
              <a:rPr lang="en-US" dirty="0"/>
              <a:t>Is it too radical to think credit union Internet services would directly collect revenue?</a:t>
            </a:r>
          </a:p>
        </p:txBody>
      </p:sp>
      <p:sp>
        <p:nvSpPr>
          <p:cNvPr id="4" name="Slide Number Placeholder 3">
            <a:extLst>
              <a:ext uri="{FF2B5EF4-FFF2-40B4-BE49-F238E27FC236}">
                <a16:creationId xmlns:a16="http://schemas.microsoft.com/office/drawing/2014/main" id="{AA77073E-0F29-4E7C-8430-B61259C9EC35}"/>
              </a:ext>
            </a:extLst>
          </p:cNvPr>
          <p:cNvSpPr>
            <a:spLocks noGrp="1"/>
          </p:cNvSpPr>
          <p:nvPr>
            <p:ph type="sldNum" sz="quarter" idx="4294967295"/>
          </p:nvPr>
        </p:nvSpPr>
        <p:spPr>
          <a:xfrm>
            <a:off x="11506200" y="252413"/>
            <a:ext cx="685800" cy="274637"/>
          </a:xfrm>
        </p:spPr>
        <p:txBody>
          <a:bodyPr/>
          <a:lstStyle/>
          <a:p>
            <a:fld id="{E31375A4-56A4-47D6-9801-1991572033F7}" type="slidenum">
              <a:rPr lang="en-US" smtClean="0"/>
              <a:t>39</a:t>
            </a:fld>
            <a:endParaRPr lang="en-US" dirty="0"/>
          </a:p>
        </p:txBody>
      </p:sp>
      <p:pic>
        <p:nvPicPr>
          <p:cNvPr id="7" name="Picture 6">
            <a:extLst>
              <a:ext uri="{FF2B5EF4-FFF2-40B4-BE49-F238E27FC236}">
                <a16:creationId xmlns:a16="http://schemas.microsoft.com/office/drawing/2014/main" id="{12601838-65D7-44A4-8B37-E238A55407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902628" y="3813581"/>
            <a:ext cx="2837254" cy="808928"/>
          </a:xfrm>
          <a:prstGeom prst="rect">
            <a:avLst/>
          </a:prstGeom>
        </p:spPr>
      </p:pic>
    </p:spTree>
    <p:extLst>
      <p:ext uri="{BB962C8B-B14F-4D97-AF65-F5344CB8AC3E}">
        <p14:creationId xmlns:p14="http://schemas.microsoft.com/office/powerpoint/2010/main" val="40788966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1" name="Group 260">
            <a:extLst>
              <a:ext uri="{FF2B5EF4-FFF2-40B4-BE49-F238E27FC236}">
                <a16:creationId xmlns:a16="http://schemas.microsoft.com/office/drawing/2014/main" id="{24EAD3E3-1C38-48B0-B92C-B9C5EDDBEE71}"/>
              </a:ext>
            </a:extLst>
          </p:cNvPr>
          <p:cNvGrpSpPr/>
          <p:nvPr/>
        </p:nvGrpSpPr>
        <p:grpSpPr>
          <a:xfrm>
            <a:off x="10828189" y="5734049"/>
            <a:ext cx="512763" cy="420877"/>
            <a:chOff x="9829800" y="5521270"/>
            <a:chExt cx="1032164" cy="847203"/>
          </a:xfrm>
          <a:solidFill>
            <a:schemeClr val="accent5">
              <a:lumMod val="60000"/>
              <a:lumOff val="40000"/>
            </a:schemeClr>
          </a:solidFill>
        </p:grpSpPr>
        <p:sp>
          <p:nvSpPr>
            <p:cNvPr id="262" name="Freeform: Shape 261">
              <a:extLst>
                <a:ext uri="{FF2B5EF4-FFF2-40B4-BE49-F238E27FC236}">
                  <a16:creationId xmlns:a16="http://schemas.microsoft.com/office/drawing/2014/main" id="{2F22F17C-C19A-47F0-9AC2-62FBF52600F4}"/>
                </a:ext>
              </a:extLst>
            </p:cNvPr>
            <p:cNvSpPr/>
            <p:nvPr/>
          </p:nvSpPr>
          <p:spPr>
            <a:xfrm>
              <a:off x="10120745" y="6107545"/>
              <a:ext cx="738910" cy="260928"/>
            </a:xfrm>
            <a:custGeom>
              <a:avLst/>
              <a:gdLst>
                <a:gd name="connsiteX0" fmla="*/ 505691 w 738910"/>
                <a:gd name="connsiteY0" fmla="*/ 175491 h 260928"/>
                <a:gd name="connsiteX1" fmla="*/ 514928 w 738910"/>
                <a:gd name="connsiteY1" fmla="*/ 120073 h 260928"/>
                <a:gd name="connsiteX2" fmla="*/ 563419 w 738910"/>
                <a:gd name="connsiteY2" fmla="*/ 122382 h 260928"/>
                <a:gd name="connsiteX3" fmla="*/ 565728 w 738910"/>
                <a:gd name="connsiteY3" fmla="*/ 140855 h 260928"/>
                <a:gd name="connsiteX4" fmla="*/ 725055 w 738910"/>
                <a:gd name="connsiteY4" fmla="*/ 113146 h 260928"/>
                <a:gd name="connsiteX5" fmla="*/ 738910 w 738910"/>
                <a:gd name="connsiteY5" fmla="*/ 87746 h 260928"/>
                <a:gd name="connsiteX6" fmla="*/ 692728 w 738910"/>
                <a:gd name="connsiteY6" fmla="*/ 46182 h 260928"/>
                <a:gd name="connsiteX7" fmla="*/ 591128 w 738910"/>
                <a:gd name="connsiteY7" fmla="*/ 53110 h 260928"/>
                <a:gd name="connsiteX8" fmla="*/ 480291 w 738910"/>
                <a:gd name="connsiteY8" fmla="*/ 46182 h 260928"/>
                <a:gd name="connsiteX9" fmla="*/ 441037 w 738910"/>
                <a:gd name="connsiteY9" fmla="*/ 87746 h 260928"/>
                <a:gd name="connsiteX10" fmla="*/ 399473 w 738910"/>
                <a:gd name="connsiteY10" fmla="*/ 64655 h 260928"/>
                <a:gd name="connsiteX11" fmla="*/ 378691 w 738910"/>
                <a:gd name="connsiteY11" fmla="*/ 69273 h 260928"/>
                <a:gd name="connsiteX12" fmla="*/ 346364 w 738910"/>
                <a:gd name="connsiteY12" fmla="*/ 30019 h 260928"/>
                <a:gd name="connsiteX13" fmla="*/ 240146 w 738910"/>
                <a:gd name="connsiteY13" fmla="*/ 0 h 260928"/>
                <a:gd name="connsiteX14" fmla="*/ 210128 w 738910"/>
                <a:gd name="connsiteY14" fmla="*/ 11546 h 260928"/>
                <a:gd name="connsiteX15" fmla="*/ 166255 w 738910"/>
                <a:gd name="connsiteY15" fmla="*/ 50800 h 260928"/>
                <a:gd name="connsiteX16" fmla="*/ 83128 w 738910"/>
                <a:gd name="connsiteY16" fmla="*/ 46182 h 260928"/>
                <a:gd name="connsiteX17" fmla="*/ 71582 w 738910"/>
                <a:gd name="connsiteY17" fmla="*/ 43873 h 260928"/>
                <a:gd name="connsiteX18" fmla="*/ 16164 w 738910"/>
                <a:gd name="connsiteY18" fmla="*/ 69273 h 260928"/>
                <a:gd name="connsiteX19" fmla="*/ 16164 w 738910"/>
                <a:gd name="connsiteY19" fmla="*/ 117764 h 260928"/>
                <a:gd name="connsiteX20" fmla="*/ 43873 w 738910"/>
                <a:gd name="connsiteY20" fmla="*/ 150091 h 260928"/>
                <a:gd name="connsiteX21" fmla="*/ 0 w 738910"/>
                <a:gd name="connsiteY21" fmla="*/ 256310 h 260928"/>
                <a:gd name="connsiteX22" fmla="*/ 6928 w 738910"/>
                <a:gd name="connsiteY22" fmla="*/ 260928 h 260928"/>
                <a:gd name="connsiteX23" fmla="*/ 66964 w 738910"/>
                <a:gd name="connsiteY23" fmla="*/ 244764 h 260928"/>
                <a:gd name="connsiteX24" fmla="*/ 138546 w 738910"/>
                <a:gd name="connsiteY24" fmla="*/ 237837 h 260928"/>
                <a:gd name="connsiteX25" fmla="*/ 154710 w 738910"/>
                <a:gd name="connsiteY25" fmla="*/ 260928 h 260928"/>
                <a:gd name="connsiteX26" fmla="*/ 205510 w 738910"/>
                <a:gd name="connsiteY26" fmla="*/ 219364 h 260928"/>
                <a:gd name="connsiteX27" fmla="*/ 267855 w 738910"/>
                <a:gd name="connsiteY27" fmla="*/ 217055 h 260928"/>
                <a:gd name="connsiteX28" fmla="*/ 304800 w 738910"/>
                <a:gd name="connsiteY28" fmla="*/ 228600 h 260928"/>
                <a:gd name="connsiteX29" fmla="*/ 362528 w 738910"/>
                <a:gd name="connsiteY29" fmla="*/ 193964 h 260928"/>
                <a:gd name="connsiteX30" fmla="*/ 399473 w 738910"/>
                <a:gd name="connsiteY30" fmla="*/ 214746 h 260928"/>
                <a:gd name="connsiteX31" fmla="*/ 505691 w 738910"/>
                <a:gd name="connsiteY31" fmla="*/ 175491 h 26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8910" h="260928">
                  <a:moveTo>
                    <a:pt x="505691" y="175491"/>
                  </a:moveTo>
                  <a:lnTo>
                    <a:pt x="514928" y="120073"/>
                  </a:lnTo>
                  <a:lnTo>
                    <a:pt x="563419" y="122382"/>
                  </a:lnTo>
                  <a:lnTo>
                    <a:pt x="565728" y="140855"/>
                  </a:lnTo>
                  <a:lnTo>
                    <a:pt x="725055" y="113146"/>
                  </a:lnTo>
                  <a:lnTo>
                    <a:pt x="738910" y="87746"/>
                  </a:lnTo>
                  <a:lnTo>
                    <a:pt x="692728" y="46182"/>
                  </a:lnTo>
                  <a:lnTo>
                    <a:pt x="591128" y="53110"/>
                  </a:lnTo>
                  <a:lnTo>
                    <a:pt x="480291" y="46182"/>
                  </a:lnTo>
                  <a:lnTo>
                    <a:pt x="441037" y="87746"/>
                  </a:lnTo>
                  <a:lnTo>
                    <a:pt x="399473" y="64655"/>
                  </a:lnTo>
                  <a:lnTo>
                    <a:pt x="378691" y="69273"/>
                  </a:lnTo>
                  <a:lnTo>
                    <a:pt x="346364" y="30019"/>
                  </a:lnTo>
                  <a:lnTo>
                    <a:pt x="240146" y="0"/>
                  </a:lnTo>
                  <a:lnTo>
                    <a:pt x="210128" y="11546"/>
                  </a:lnTo>
                  <a:lnTo>
                    <a:pt x="166255" y="50800"/>
                  </a:lnTo>
                  <a:lnTo>
                    <a:pt x="83128" y="46182"/>
                  </a:lnTo>
                  <a:lnTo>
                    <a:pt x="71582" y="43873"/>
                  </a:lnTo>
                  <a:lnTo>
                    <a:pt x="16164" y="69273"/>
                  </a:lnTo>
                  <a:lnTo>
                    <a:pt x="16164" y="117764"/>
                  </a:lnTo>
                  <a:lnTo>
                    <a:pt x="43873" y="150091"/>
                  </a:lnTo>
                  <a:lnTo>
                    <a:pt x="0" y="256310"/>
                  </a:lnTo>
                  <a:lnTo>
                    <a:pt x="6928" y="260928"/>
                  </a:lnTo>
                  <a:lnTo>
                    <a:pt x="66964" y="244764"/>
                  </a:lnTo>
                  <a:lnTo>
                    <a:pt x="138546" y="237837"/>
                  </a:lnTo>
                  <a:lnTo>
                    <a:pt x="154710" y="260928"/>
                  </a:lnTo>
                  <a:lnTo>
                    <a:pt x="205510" y="219364"/>
                  </a:lnTo>
                  <a:lnTo>
                    <a:pt x="267855" y="217055"/>
                  </a:lnTo>
                  <a:lnTo>
                    <a:pt x="304800" y="228600"/>
                  </a:lnTo>
                  <a:lnTo>
                    <a:pt x="362528" y="193964"/>
                  </a:lnTo>
                  <a:lnTo>
                    <a:pt x="399473" y="214746"/>
                  </a:lnTo>
                  <a:lnTo>
                    <a:pt x="505691" y="175491"/>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reeform: Shape 262">
              <a:extLst>
                <a:ext uri="{FF2B5EF4-FFF2-40B4-BE49-F238E27FC236}">
                  <a16:creationId xmlns:a16="http://schemas.microsoft.com/office/drawing/2014/main" id="{7A880DC4-1042-478E-9630-EF90A64A89D5}"/>
                </a:ext>
              </a:extLst>
            </p:cNvPr>
            <p:cNvSpPr/>
            <p:nvPr/>
          </p:nvSpPr>
          <p:spPr>
            <a:xfrm>
              <a:off x="10554855" y="5601234"/>
              <a:ext cx="307109" cy="199202"/>
            </a:xfrm>
            <a:custGeom>
              <a:avLst/>
              <a:gdLst>
                <a:gd name="connsiteX0" fmla="*/ 113145 w 307109"/>
                <a:gd name="connsiteY0" fmla="*/ 34637 h 177800"/>
                <a:gd name="connsiteX1" fmla="*/ 4618 w 307109"/>
                <a:gd name="connsiteY1" fmla="*/ 80819 h 177800"/>
                <a:gd name="connsiteX2" fmla="*/ 0 w 307109"/>
                <a:gd name="connsiteY2" fmla="*/ 138546 h 177800"/>
                <a:gd name="connsiteX3" fmla="*/ 55418 w 307109"/>
                <a:gd name="connsiteY3" fmla="*/ 145473 h 177800"/>
                <a:gd name="connsiteX4" fmla="*/ 90054 w 307109"/>
                <a:gd name="connsiteY4" fmla="*/ 147782 h 177800"/>
                <a:gd name="connsiteX5" fmla="*/ 124690 w 307109"/>
                <a:gd name="connsiteY5" fmla="*/ 108528 h 177800"/>
                <a:gd name="connsiteX6" fmla="*/ 175490 w 307109"/>
                <a:gd name="connsiteY6" fmla="*/ 159328 h 177800"/>
                <a:gd name="connsiteX7" fmla="*/ 237836 w 307109"/>
                <a:gd name="connsiteY7" fmla="*/ 177800 h 177800"/>
                <a:gd name="connsiteX8" fmla="*/ 242454 w 307109"/>
                <a:gd name="connsiteY8" fmla="*/ 150091 h 177800"/>
                <a:gd name="connsiteX9" fmla="*/ 219363 w 307109"/>
                <a:gd name="connsiteY9" fmla="*/ 108528 h 177800"/>
                <a:gd name="connsiteX10" fmla="*/ 263236 w 307109"/>
                <a:gd name="connsiteY10" fmla="*/ 115455 h 177800"/>
                <a:gd name="connsiteX11" fmla="*/ 263236 w 307109"/>
                <a:gd name="connsiteY11" fmla="*/ 92364 h 177800"/>
                <a:gd name="connsiteX12" fmla="*/ 307109 w 307109"/>
                <a:gd name="connsiteY12" fmla="*/ 73891 h 177800"/>
                <a:gd name="connsiteX13" fmla="*/ 207818 w 307109"/>
                <a:gd name="connsiteY13" fmla="*/ 39255 h 177800"/>
                <a:gd name="connsiteX14" fmla="*/ 284018 w 307109"/>
                <a:gd name="connsiteY14" fmla="*/ 30019 h 177800"/>
                <a:gd name="connsiteX15" fmla="*/ 223981 w 307109"/>
                <a:gd name="connsiteY15" fmla="*/ 2309 h 177800"/>
                <a:gd name="connsiteX16" fmla="*/ 196272 w 307109"/>
                <a:gd name="connsiteY16" fmla="*/ 0 h 177800"/>
                <a:gd name="connsiteX17" fmla="*/ 113145 w 307109"/>
                <a:gd name="connsiteY17" fmla="*/ 34637 h 177800"/>
                <a:gd name="connsiteX0" fmla="*/ 113145 w 307109"/>
                <a:gd name="connsiteY0" fmla="*/ 56039 h 199202"/>
                <a:gd name="connsiteX1" fmla="*/ 4618 w 307109"/>
                <a:gd name="connsiteY1" fmla="*/ 102221 h 199202"/>
                <a:gd name="connsiteX2" fmla="*/ 0 w 307109"/>
                <a:gd name="connsiteY2" fmla="*/ 159948 h 199202"/>
                <a:gd name="connsiteX3" fmla="*/ 55418 w 307109"/>
                <a:gd name="connsiteY3" fmla="*/ 166875 h 199202"/>
                <a:gd name="connsiteX4" fmla="*/ 90054 w 307109"/>
                <a:gd name="connsiteY4" fmla="*/ 169184 h 199202"/>
                <a:gd name="connsiteX5" fmla="*/ 124690 w 307109"/>
                <a:gd name="connsiteY5" fmla="*/ 129930 h 199202"/>
                <a:gd name="connsiteX6" fmla="*/ 175490 w 307109"/>
                <a:gd name="connsiteY6" fmla="*/ 180730 h 199202"/>
                <a:gd name="connsiteX7" fmla="*/ 237836 w 307109"/>
                <a:gd name="connsiteY7" fmla="*/ 199202 h 199202"/>
                <a:gd name="connsiteX8" fmla="*/ 242454 w 307109"/>
                <a:gd name="connsiteY8" fmla="*/ 171493 h 199202"/>
                <a:gd name="connsiteX9" fmla="*/ 219363 w 307109"/>
                <a:gd name="connsiteY9" fmla="*/ 129930 h 199202"/>
                <a:gd name="connsiteX10" fmla="*/ 263236 w 307109"/>
                <a:gd name="connsiteY10" fmla="*/ 136857 h 199202"/>
                <a:gd name="connsiteX11" fmla="*/ 263236 w 307109"/>
                <a:gd name="connsiteY11" fmla="*/ 113766 h 199202"/>
                <a:gd name="connsiteX12" fmla="*/ 307109 w 307109"/>
                <a:gd name="connsiteY12" fmla="*/ 95293 h 199202"/>
                <a:gd name="connsiteX13" fmla="*/ 207818 w 307109"/>
                <a:gd name="connsiteY13" fmla="*/ 60657 h 199202"/>
                <a:gd name="connsiteX14" fmla="*/ 284018 w 307109"/>
                <a:gd name="connsiteY14" fmla="*/ 51421 h 199202"/>
                <a:gd name="connsiteX15" fmla="*/ 223981 w 307109"/>
                <a:gd name="connsiteY15" fmla="*/ 23711 h 199202"/>
                <a:gd name="connsiteX16" fmla="*/ 196272 w 307109"/>
                <a:gd name="connsiteY16" fmla="*/ 21402 h 199202"/>
                <a:gd name="connsiteX17" fmla="*/ 129309 w 307109"/>
                <a:gd name="connsiteY17" fmla="*/ 621 h 199202"/>
                <a:gd name="connsiteX18" fmla="*/ 113145 w 307109"/>
                <a:gd name="connsiteY18" fmla="*/ 56039 h 19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109" h="199202">
                  <a:moveTo>
                    <a:pt x="113145" y="56039"/>
                  </a:moveTo>
                  <a:lnTo>
                    <a:pt x="4618" y="102221"/>
                  </a:lnTo>
                  <a:lnTo>
                    <a:pt x="0" y="159948"/>
                  </a:lnTo>
                  <a:lnTo>
                    <a:pt x="55418" y="166875"/>
                  </a:lnTo>
                  <a:lnTo>
                    <a:pt x="90054" y="169184"/>
                  </a:lnTo>
                  <a:lnTo>
                    <a:pt x="124690" y="129930"/>
                  </a:lnTo>
                  <a:lnTo>
                    <a:pt x="175490" y="180730"/>
                  </a:lnTo>
                  <a:lnTo>
                    <a:pt x="237836" y="199202"/>
                  </a:lnTo>
                  <a:lnTo>
                    <a:pt x="242454" y="171493"/>
                  </a:lnTo>
                  <a:lnTo>
                    <a:pt x="219363" y="129930"/>
                  </a:lnTo>
                  <a:lnTo>
                    <a:pt x="263236" y="136857"/>
                  </a:lnTo>
                  <a:lnTo>
                    <a:pt x="263236" y="113766"/>
                  </a:lnTo>
                  <a:lnTo>
                    <a:pt x="307109" y="95293"/>
                  </a:lnTo>
                  <a:lnTo>
                    <a:pt x="207818" y="60657"/>
                  </a:lnTo>
                  <a:lnTo>
                    <a:pt x="284018" y="51421"/>
                  </a:lnTo>
                  <a:lnTo>
                    <a:pt x="223981" y="23711"/>
                  </a:lnTo>
                  <a:lnTo>
                    <a:pt x="196272" y="21402"/>
                  </a:lnTo>
                  <a:cubicBezTo>
                    <a:pt x="180878" y="26790"/>
                    <a:pt x="144703" y="-4767"/>
                    <a:pt x="129309" y="621"/>
                  </a:cubicBezTo>
                  <a:lnTo>
                    <a:pt x="113145" y="56039"/>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Freeform: Shape 263">
              <a:extLst>
                <a:ext uri="{FF2B5EF4-FFF2-40B4-BE49-F238E27FC236}">
                  <a16:creationId xmlns:a16="http://schemas.microsoft.com/office/drawing/2014/main" id="{CABE5C04-67A9-4D2C-83A7-A7DF51A102F7}"/>
                </a:ext>
              </a:extLst>
            </p:cNvPr>
            <p:cNvSpPr/>
            <p:nvPr/>
          </p:nvSpPr>
          <p:spPr>
            <a:xfrm>
              <a:off x="9829800" y="5584659"/>
              <a:ext cx="643689" cy="218574"/>
            </a:xfrm>
            <a:custGeom>
              <a:avLst/>
              <a:gdLst>
                <a:gd name="connsiteX0" fmla="*/ 368968 w 643689"/>
                <a:gd name="connsiteY0" fmla="*/ 0 h 220579"/>
                <a:gd name="connsiteX1" fmla="*/ 397042 w 643689"/>
                <a:gd name="connsiteY1" fmla="*/ 36094 h 220579"/>
                <a:gd name="connsiteX2" fmla="*/ 431132 w 643689"/>
                <a:gd name="connsiteY2" fmla="*/ 30079 h 220579"/>
                <a:gd name="connsiteX3" fmla="*/ 479258 w 643689"/>
                <a:gd name="connsiteY3" fmla="*/ 28073 h 220579"/>
                <a:gd name="connsiteX4" fmla="*/ 577516 w 643689"/>
                <a:gd name="connsiteY4" fmla="*/ 92242 h 220579"/>
                <a:gd name="connsiteX5" fmla="*/ 617621 w 643689"/>
                <a:gd name="connsiteY5" fmla="*/ 154405 h 220579"/>
                <a:gd name="connsiteX6" fmla="*/ 605589 w 643689"/>
                <a:gd name="connsiteY6" fmla="*/ 170447 h 220579"/>
                <a:gd name="connsiteX7" fmla="*/ 643689 w 643689"/>
                <a:gd name="connsiteY7" fmla="*/ 190500 h 220579"/>
                <a:gd name="connsiteX8" fmla="*/ 621632 w 643689"/>
                <a:gd name="connsiteY8" fmla="*/ 202531 h 220579"/>
                <a:gd name="connsiteX9" fmla="*/ 557463 w 643689"/>
                <a:gd name="connsiteY9" fmla="*/ 178468 h 220579"/>
                <a:gd name="connsiteX10" fmla="*/ 485274 w 643689"/>
                <a:gd name="connsiteY10" fmla="*/ 172452 h 220579"/>
                <a:gd name="connsiteX11" fmla="*/ 509337 w 643689"/>
                <a:gd name="connsiteY11" fmla="*/ 202531 h 220579"/>
                <a:gd name="connsiteX12" fmla="*/ 547437 w 643689"/>
                <a:gd name="connsiteY12" fmla="*/ 206542 h 220579"/>
                <a:gd name="connsiteX13" fmla="*/ 493295 w 643689"/>
                <a:gd name="connsiteY13" fmla="*/ 220579 h 220579"/>
                <a:gd name="connsiteX14" fmla="*/ 465221 w 643689"/>
                <a:gd name="connsiteY14" fmla="*/ 182479 h 220579"/>
                <a:gd name="connsiteX15" fmla="*/ 395037 w 643689"/>
                <a:gd name="connsiteY15" fmla="*/ 186489 h 220579"/>
                <a:gd name="connsiteX16" fmla="*/ 385011 w 643689"/>
                <a:gd name="connsiteY16" fmla="*/ 166436 h 220579"/>
                <a:gd name="connsiteX17" fmla="*/ 378995 w 643689"/>
                <a:gd name="connsiteY17" fmla="*/ 134352 h 220579"/>
                <a:gd name="connsiteX18" fmla="*/ 401053 w 643689"/>
                <a:gd name="connsiteY18" fmla="*/ 120315 h 220579"/>
                <a:gd name="connsiteX19" fmla="*/ 352926 w 643689"/>
                <a:gd name="connsiteY19" fmla="*/ 88231 h 220579"/>
                <a:gd name="connsiteX20" fmla="*/ 326858 w 643689"/>
                <a:gd name="connsiteY20" fmla="*/ 118310 h 220579"/>
                <a:gd name="connsiteX21" fmla="*/ 350921 w 643689"/>
                <a:gd name="connsiteY21" fmla="*/ 146384 h 220579"/>
                <a:gd name="connsiteX22" fmla="*/ 356937 w 643689"/>
                <a:gd name="connsiteY22" fmla="*/ 170447 h 220579"/>
                <a:gd name="connsiteX23" fmla="*/ 336884 w 643689"/>
                <a:gd name="connsiteY23" fmla="*/ 170447 h 220579"/>
                <a:gd name="connsiteX24" fmla="*/ 312821 w 643689"/>
                <a:gd name="connsiteY24" fmla="*/ 192505 h 220579"/>
                <a:gd name="connsiteX25" fmla="*/ 284747 w 643689"/>
                <a:gd name="connsiteY25" fmla="*/ 190500 h 220579"/>
                <a:gd name="connsiteX26" fmla="*/ 282742 w 643689"/>
                <a:gd name="connsiteY26" fmla="*/ 164431 h 220579"/>
                <a:gd name="connsiteX27" fmla="*/ 322847 w 643689"/>
                <a:gd name="connsiteY27" fmla="*/ 156410 h 220579"/>
                <a:gd name="connsiteX28" fmla="*/ 306805 w 643689"/>
                <a:gd name="connsiteY28" fmla="*/ 134352 h 220579"/>
                <a:gd name="connsiteX29" fmla="*/ 320842 w 643689"/>
                <a:gd name="connsiteY29" fmla="*/ 120315 h 220579"/>
                <a:gd name="connsiteX30" fmla="*/ 292768 w 643689"/>
                <a:gd name="connsiteY30" fmla="*/ 116305 h 220579"/>
                <a:gd name="connsiteX31" fmla="*/ 290763 w 643689"/>
                <a:gd name="connsiteY31" fmla="*/ 140368 h 220579"/>
                <a:gd name="connsiteX32" fmla="*/ 272716 w 643689"/>
                <a:gd name="connsiteY32" fmla="*/ 158415 h 220579"/>
                <a:gd name="connsiteX33" fmla="*/ 238626 w 643689"/>
                <a:gd name="connsiteY33" fmla="*/ 140368 h 220579"/>
                <a:gd name="connsiteX34" fmla="*/ 200526 w 643689"/>
                <a:gd name="connsiteY34" fmla="*/ 120315 h 220579"/>
                <a:gd name="connsiteX35" fmla="*/ 198521 w 643689"/>
                <a:gd name="connsiteY35" fmla="*/ 106279 h 220579"/>
                <a:gd name="connsiteX36" fmla="*/ 168442 w 643689"/>
                <a:gd name="connsiteY36" fmla="*/ 114300 h 220579"/>
                <a:gd name="connsiteX37" fmla="*/ 142374 w 643689"/>
                <a:gd name="connsiteY37" fmla="*/ 108284 h 220579"/>
                <a:gd name="connsiteX38" fmla="*/ 100263 w 643689"/>
                <a:gd name="connsiteY38" fmla="*/ 110289 h 220579"/>
                <a:gd name="connsiteX39" fmla="*/ 80211 w 643689"/>
                <a:gd name="connsiteY39" fmla="*/ 96252 h 220579"/>
                <a:gd name="connsiteX40" fmla="*/ 44116 w 643689"/>
                <a:gd name="connsiteY40" fmla="*/ 70184 h 220579"/>
                <a:gd name="connsiteX41" fmla="*/ 0 w 643689"/>
                <a:gd name="connsiteY41" fmla="*/ 28073 h 220579"/>
                <a:gd name="connsiteX42" fmla="*/ 58153 w 643689"/>
                <a:gd name="connsiteY42" fmla="*/ 34089 h 220579"/>
                <a:gd name="connsiteX43" fmla="*/ 86226 w 643689"/>
                <a:gd name="connsiteY43" fmla="*/ 72189 h 220579"/>
                <a:gd name="connsiteX44" fmla="*/ 106279 w 643689"/>
                <a:gd name="connsiteY44" fmla="*/ 56147 h 220579"/>
                <a:gd name="connsiteX45" fmla="*/ 164432 w 643689"/>
                <a:gd name="connsiteY45" fmla="*/ 50131 h 220579"/>
                <a:gd name="connsiteX46" fmla="*/ 212558 w 643689"/>
                <a:gd name="connsiteY46" fmla="*/ 22058 h 220579"/>
                <a:gd name="connsiteX47" fmla="*/ 252663 w 643689"/>
                <a:gd name="connsiteY47" fmla="*/ 14036 h 220579"/>
                <a:gd name="connsiteX48" fmla="*/ 300789 w 643689"/>
                <a:gd name="connsiteY48" fmla="*/ 2005 h 220579"/>
                <a:gd name="connsiteX49" fmla="*/ 368968 w 643689"/>
                <a:gd name="connsiteY49" fmla="*/ 0 h 220579"/>
                <a:gd name="connsiteX0" fmla="*/ 340894 w 643689"/>
                <a:gd name="connsiteY0" fmla="*/ 38101 h 218574"/>
                <a:gd name="connsiteX1" fmla="*/ 397042 w 643689"/>
                <a:gd name="connsiteY1" fmla="*/ 34089 h 218574"/>
                <a:gd name="connsiteX2" fmla="*/ 431132 w 643689"/>
                <a:gd name="connsiteY2" fmla="*/ 28074 h 218574"/>
                <a:gd name="connsiteX3" fmla="*/ 479258 w 643689"/>
                <a:gd name="connsiteY3" fmla="*/ 26068 h 218574"/>
                <a:gd name="connsiteX4" fmla="*/ 577516 w 643689"/>
                <a:gd name="connsiteY4" fmla="*/ 90237 h 218574"/>
                <a:gd name="connsiteX5" fmla="*/ 617621 w 643689"/>
                <a:gd name="connsiteY5" fmla="*/ 152400 h 218574"/>
                <a:gd name="connsiteX6" fmla="*/ 605589 w 643689"/>
                <a:gd name="connsiteY6" fmla="*/ 168442 h 218574"/>
                <a:gd name="connsiteX7" fmla="*/ 643689 w 643689"/>
                <a:gd name="connsiteY7" fmla="*/ 188495 h 218574"/>
                <a:gd name="connsiteX8" fmla="*/ 621632 w 643689"/>
                <a:gd name="connsiteY8" fmla="*/ 200526 h 218574"/>
                <a:gd name="connsiteX9" fmla="*/ 557463 w 643689"/>
                <a:gd name="connsiteY9" fmla="*/ 176463 h 218574"/>
                <a:gd name="connsiteX10" fmla="*/ 485274 w 643689"/>
                <a:gd name="connsiteY10" fmla="*/ 170447 h 218574"/>
                <a:gd name="connsiteX11" fmla="*/ 509337 w 643689"/>
                <a:gd name="connsiteY11" fmla="*/ 200526 h 218574"/>
                <a:gd name="connsiteX12" fmla="*/ 547437 w 643689"/>
                <a:gd name="connsiteY12" fmla="*/ 204537 h 218574"/>
                <a:gd name="connsiteX13" fmla="*/ 493295 w 643689"/>
                <a:gd name="connsiteY13" fmla="*/ 218574 h 218574"/>
                <a:gd name="connsiteX14" fmla="*/ 465221 w 643689"/>
                <a:gd name="connsiteY14" fmla="*/ 180474 h 218574"/>
                <a:gd name="connsiteX15" fmla="*/ 395037 w 643689"/>
                <a:gd name="connsiteY15" fmla="*/ 184484 h 218574"/>
                <a:gd name="connsiteX16" fmla="*/ 385011 w 643689"/>
                <a:gd name="connsiteY16" fmla="*/ 164431 h 218574"/>
                <a:gd name="connsiteX17" fmla="*/ 378995 w 643689"/>
                <a:gd name="connsiteY17" fmla="*/ 132347 h 218574"/>
                <a:gd name="connsiteX18" fmla="*/ 401053 w 643689"/>
                <a:gd name="connsiteY18" fmla="*/ 118310 h 218574"/>
                <a:gd name="connsiteX19" fmla="*/ 352926 w 643689"/>
                <a:gd name="connsiteY19" fmla="*/ 86226 h 218574"/>
                <a:gd name="connsiteX20" fmla="*/ 326858 w 643689"/>
                <a:gd name="connsiteY20" fmla="*/ 116305 h 218574"/>
                <a:gd name="connsiteX21" fmla="*/ 350921 w 643689"/>
                <a:gd name="connsiteY21" fmla="*/ 144379 h 218574"/>
                <a:gd name="connsiteX22" fmla="*/ 356937 w 643689"/>
                <a:gd name="connsiteY22" fmla="*/ 168442 h 218574"/>
                <a:gd name="connsiteX23" fmla="*/ 336884 w 643689"/>
                <a:gd name="connsiteY23" fmla="*/ 168442 h 218574"/>
                <a:gd name="connsiteX24" fmla="*/ 312821 w 643689"/>
                <a:gd name="connsiteY24" fmla="*/ 190500 h 218574"/>
                <a:gd name="connsiteX25" fmla="*/ 284747 w 643689"/>
                <a:gd name="connsiteY25" fmla="*/ 188495 h 218574"/>
                <a:gd name="connsiteX26" fmla="*/ 282742 w 643689"/>
                <a:gd name="connsiteY26" fmla="*/ 162426 h 218574"/>
                <a:gd name="connsiteX27" fmla="*/ 322847 w 643689"/>
                <a:gd name="connsiteY27" fmla="*/ 154405 h 218574"/>
                <a:gd name="connsiteX28" fmla="*/ 306805 w 643689"/>
                <a:gd name="connsiteY28" fmla="*/ 132347 h 218574"/>
                <a:gd name="connsiteX29" fmla="*/ 320842 w 643689"/>
                <a:gd name="connsiteY29" fmla="*/ 118310 h 218574"/>
                <a:gd name="connsiteX30" fmla="*/ 292768 w 643689"/>
                <a:gd name="connsiteY30" fmla="*/ 114300 h 218574"/>
                <a:gd name="connsiteX31" fmla="*/ 290763 w 643689"/>
                <a:gd name="connsiteY31" fmla="*/ 138363 h 218574"/>
                <a:gd name="connsiteX32" fmla="*/ 272716 w 643689"/>
                <a:gd name="connsiteY32" fmla="*/ 156410 h 218574"/>
                <a:gd name="connsiteX33" fmla="*/ 238626 w 643689"/>
                <a:gd name="connsiteY33" fmla="*/ 138363 h 218574"/>
                <a:gd name="connsiteX34" fmla="*/ 200526 w 643689"/>
                <a:gd name="connsiteY34" fmla="*/ 118310 h 218574"/>
                <a:gd name="connsiteX35" fmla="*/ 198521 w 643689"/>
                <a:gd name="connsiteY35" fmla="*/ 104274 h 218574"/>
                <a:gd name="connsiteX36" fmla="*/ 168442 w 643689"/>
                <a:gd name="connsiteY36" fmla="*/ 112295 h 218574"/>
                <a:gd name="connsiteX37" fmla="*/ 142374 w 643689"/>
                <a:gd name="connsiteY37" fmla="*/ 106279 h 218574"/>
                <a:gd name="connsiteX38" fmla="*/ 100263 w 643689"/>
                <a:gd name="connsiteY38" fmla="*/ 108284 h 218574"/>
                <a:gd name="connsiteX39" fmla="*/ 80211 w 643689"/>
                <a:gd name="connsiteY39" fmla="*/ 94247 h 218574"/>
                <a:gd name="connsiteX40" fmla="*/ 44116 w 643689"/>
                <a:gd name="connsiteY40" fmla="*/ 68179 h 218574"/>
                <a:gd name="connsiteX41" fmla="*/ 0 w 643689"/>
                <a:gd name="connsiteY41" fmla="*/ 26068 h 218574"/>
                <a:gd name="connsiteX42" fmla="*/ 58153 w 643689"/>
                <a:gd name="connsiteY42" fmla="*/ 32084 h 218574"/>
                <a:gd name="connsiteX43" fmla="*/ 86226 w 643689"/>
                <a:gd name="connsiteY43" fmla="*/ 70184 h 218574"/>
                <a:gd name="connsiteX44" fmla="*/ 106279 w 643689"/>
                <a:gd name="connsiteY44" fmla="*/ 54142 h 218574"/>
                <a:gd name="connsiteX45" fmla="*/ 164432 w 643689"/>
                <a:gd name="connsiteY45" fmla="*/ 48126 h 218574"/>
                <a:gd name="connsiteX46" fmla="*/ 212558 w 643689"/>
                <a:gd name="connsiteY46" fmla="*/ 20053 h 218574"/>
                <a:gd name="connsiteX47" fmla="*/ 252663 w 643689"/>
                <a:gd name="connsiteY47" fmla="*/ 12031 h 218574"/>
                <a:gd name="connsiteX48" fmla="*/ 300789 w 643689"/>
                <a:gd name="connsiteY48" fmla="*/ 0 h 218574"/>
                <a:gd name="connsiteX49" fmla="*/ 340894 w 643689"/>
                <a:gd name="connsiteY49" fmla="*/ 38101 h 218574"/>
                <a:gd name="connsiteX0" fmla="*/ 338889 w 643689"/>
                <a:gd name="connsiteY0" fmla="*/ 62164 h 218574"/>
                <a:gd name="connsiteX1" fmla="*/ 397042 w 643689"/>
                <a:gd name="connsiteY1" fmla="*/ 34089 h 218574"/>
                <a:gd name="connsiteX2" fmla="*/ 431132 w 643689"/>
                <a:gd name="connsiteY2" fmla="*/ 28074 h 218574"/>
                <a:gd name="connsiteX3" fmla="*/ 479258 w 643689"/>
                <a:gd name="connsiteY3" fmla="*/ 26068 h 218574"/>
                <a:gd name="connsiteX4" fmla="*/ 577516 w 643689"/>
                <a:gd name="connsiteY4" fmla="*/ 90237 h 218574"/>
                <a:gd name="connsiteX5" fmla="*/ 617621 w 643689"/>
                <a:gd name="connsiteY5" fmla="*/ 152400 h 218574"/>
                <a:gd name="connsiteX6" fmla="*/ 605589 w 643689"/>
                <a:gd name="connsiteY6" fmla="*/ 168442 h 218574"/>
                <a:gd name="connsiteX7" fmla="*/ 643689 w 643689"/>
                <a:gd name="connsiteY7" fmla="*/ 188495 h 218574"/>
                <a:gd name="connsiteX8" fmla="*/ 621632 w 643689"/>
                <a:gd name="connsiteY8" fmla="*/ 200526 h 218574"/>
                <a:gd name="connsiteX9" fmla="*/ 557463 w 643689"/>
                <a:gd name="connsiteY9" fmla="*/ 176463 h 218574"/>
                <a:gd name="connsiteX10" fmla="*/ 485274 w 643689"/>
                <a:gd name="connsiteY10" fmla="*/ 170447 h 218574"/>
                <a:gd name="connsiteX11" fmla="*/ 509337 w 643689"/>
                <a:gd name="connsiteY11" fmla="*/ 200526 h 218574"/>
                <a:gd name="connsiteX12" fmla="*/ 547437 w 643689"/>
                <a:gd name="connsiteY12" fmla="*/ 204537 h 218574"/>
                <a:gd name="connsiteX13" fmla="*/ 493295 w 643689"/>
                <a:gd name="connsiteY13" fmla="*/ 218574 h 218574"/>
                <a:gd name="connsiteX14" fmla="*/ 465221 w 643689"/>
                <a:gd name="connsiteY14" fmla="*/ 180474 h 218574"/>
                <a:gd name="connsiteX15" fmla="*/ 395037 w 643689"/>
                <a:gd name="connsiteY15" fmla="*/ 184484 h 218574"/>
                <a:gd name="connsiteX16" fmla="*/ 385011 w 643689"/>
                <a:gd name="connsiteY16" fmla="*/ 164431 h 218574"/>
                <a:gd name="connsiteX17" fmla="*/ 378995 w 643689"/>
                <a:gd name="connsiteY17" fmla="*/ 132347 h 218574"/>
                <a:gd name="connsiteX18" fmla="*/ 401053 w 643689"/>
                <a:gd name="connsiteY18" fmla="*/ 118310 h 218574"/>
                <a:gd name="connsiteX19" fmla="*/ 352926 w 643689"/>
                <a:gd name="connsiteY19" fmla="*/ 86226 h 218574"/>
                <a:gd name="connsiteX20" fmla="*/ 326858 w 643689"/>
                <a:gd name="connsiteY20" fmla="*/ 116305 h 218574"/>
                <a:gd name="connsiteX21" fmla="*/ 350921 w 643689"/>
                <a:gd name="connsiteY21" fmla="*/ 144379 h 218574"/>
                <a:gd name="connsiteX22" fmla="*/ 356937 w 643689"/>
                <a:gd name="connsiteY22" fmla="*/ 168442 h 218574"/>
                <a:gd name="connsiteX23" fmla="*/ 336884 w 643689"/>
                <a:gd name="connsiteY23" fmla="*/ 168442 h 218574"/>
                <a:gd name="connsiteX24" fmla="*/ 312821 w 643689"/>
                <a:gd name="connsiteY24" fmla="*/ 190500 h 218574"/>
                <a:gd name="connsiteX25" fmla="*/ 284747 w 643689"/>
                <a:gd name="connsiteY25" fmla="*/ 188495 h 218574"/>
                <a:gd name="connsiteX26" fmla="*/ 282742 w 643689"/>
                <a:gd name="connsiteY26" fmla="*/ 162426 h 218574"/>
                <a:gd name="connsiteX27" fmla="*/ 322847 w 643689"/>
                <a:gd name="connsiteY27" fmla="*/ 154405 h 218574"/>
                <a:gd name="connsiteX28" fmla="*/ 306805 w 643689"/>
                <a:gd name="connsiteY28" fmla="*/ 132347 h 218574"/>
                <a:gd name="connsiteX29" fmla="*/ 320842 w 643689"/>
                <a:gd name="connsiteY29" fmla="*/ 118310 h 218574"/>
                <a:gd name="connsiteX30" fmla="*/ 292768 w 643689"/>
                <a:gd name="connsiteY30" fmla="*/ 114300 h 218574"/>
                <a:gd name="connsiteX31" fmla="*/ 290763 w 643689"/>
                <a:gd name="connsiteY31" fmla="*/ 138363 h 218574"/>
                <a:gd name="connsiteX32" fmla="*/ 272716 w 643689"/>
                <a:gd name="connsiteY32" fmla="*/ 156410 h 218574"/>
                <a:gd name="connsiteX33" fmla="*/ 238626 w 643689"/>
                <a:gd name="connsiteY33" fmla="*/ 138363 h 218574"/>
                <a:gd name="connsiteX34" fmla="*/ 200526 w 643689"/>
                <a:gd name="connsiteY34" fmla="*/ 118310 h 218574"/>
                <a:gd name="connsiteX35" fmla="*/ 198521 w 643689"/>
                <a:gd name="connsiteY35" fmla="*/ 104274 h 218574"/>
                <a:gd name="connsiteX36" fmla="*/ 168442 w 643689"/>
                <a:gd name="connsiteY36" fmla="*/ 112295 h 218574"/>
                <a:gd name="connsiteX37" fmla="*/ 142374 w 643689"/>
                <a:gd name="connsiteY37" fmla="*/ 106279 h 218574"/>
                <a:gd name="connsiteX38" fmla="*/ 100263 w 643689"/>
                <a:gd name="connsiteY38" fmla="*/ 108284 h 218574"/>
                <a:gd name="connsiteX39" fmla="*/ 80211 w 643689"/>
                <a:gd name="connsiteY39" fmla="*/ 94247 h 218574"/>
                <a:gd name="connsiteX40" fmla="*/ 44116 w 643689"/>
                <a:gd name="connsiteY40" fmla="*/ 68179 h 218574"/>
                <a:gd name="connsiteX41" fmla="*/ 0 w 643689"/>
                <a:gd name="connsiteY41" fmla="*/ 26068 h 218574"/>
                <a:gd name="connsiteX42" fmla="*/ 58153 w 643689"/>
                <a:gd name="connsiteY42" fmla="*/ 32084 h 218574"/>
                <a:gd name="connsiteX43" fmla="*/ 86226 w 643689"/>
                <a:gd name="connsiteY43" fmla="*/ 70184 h 218574"/>
                <a:gd name="connsiteX44" fmla="*/ 106279 w 643689"/>
                <a:gd name="connsiteY44" fmla="*/ 54142 h 218574"/>
                <a:gd name="connsiteX45" fmla="*/ 164432 w 643689"/>
                <a:gd name="connsiteY45" fmla="*/ 48126 h 218574"/>
                <a:gd name="connsiteX46" fmla="*/ 212558 w 643689"/>
                <a:gd name="connsiteY46" fmla="*/ 20053 h 218574"/>
                <a:gd name="connsiteX47" fmla="*/ 252663 w 643689"/>
                <a:gd name="connsiteY47" fmla="*/ 12031 h 218574"/>
                <a:gd name="connsiteX48" fmla="*/ 300789 w 643689"/>
                <a:gd name="connsiteY48" fmla="*/ 0 h 218574"/>
                <a:gd name="connsiteX49" fmla="*/ 338889 w 643689"/>
                <a:gd name="connsiteY49" fmla="*/ 62164 h 218574"/>
                <a:gd name="connsiteX0" fmla="*/ 338889 w 643689"/>
                <a:gd name="connsiteY0" fmla="*/ 62164 h 218574"/>
                <a:gd name="connsiteX1" fmla="*/ 368968 w 643689"/>
                <a:gd name="connsiteY1" fmla="*/ 46120 h 218574"/>
                <a:gd name="connsiteX2" fmla="*/ 397042 w 643689"/>
                <a:gd name="connsiteY2" fmla="*/ 34089 h 218574"/>
                <a:gd name="connsiteX3" fmla="*/ 431132 w 643689"/>
                <a:gd name="connsiteY3" fmla="*/ 28074 h 218574"/>
                <a:gd name="connsiteX4" fmla="*/ 479258 w 643689"/>
                <a:gd name="connsiteY4" fmla="*/ 26068 h 218574"/>
                <a:gd name="connsiteX5" fmla="*/ 577516 w 643689"/>
                <a:gd name="connsiteY5" fmla="*/ 90237 h 218574"/>
                <a:gd name="connsiteX6" fmla="*/ 617621 w 643689"/>
                <a:gd name="connsiteY6" fmla="*/ 152400 h 218574"/>
                <a:gd name="connsiteX7" fmla="*/ 605589 w 643689"/>
                <a:gd name="connsiteY7" fmla="*/ 168442 h 218574"/>
                <a:gd name="connsiteX8" fmla="*/ 643689 w 643689"/>
                <a:gd name="connsiteY8" fmla="*/ 188495 h 218574"/>
                <a:gd name="connsiteX9" fmla="*/ 621632 w 643689"/>
                <a:gd name="connsiteY9" fmla="*/ 200526 h 218574"/>
                <a:gd name="connsiteX10" fmla="*/ 557463 w 643689"/>
                <a:gd name="connsiteY10" fmla="*/ 176463 h 218574"/>
                <a:gd name="connsiteX11" fmla="*/ 485274 w 643689"/>
                <a:gd name="connsiteY11" fmla="*/ 170447 h 218574"/>
                <a:gd name="connsiteX12" fmla="*/ 509337 w 643689"/>
                <a:gd name="connsiteY12" fmla="*/ 200526 h 218574"/>
                <a:gd name="connsiteX13" fmla="*/ 547437 w 643689"/>
                <a:gd name="connsiteY13" fmla="*/ 204537 h 218574"/>
                <a:gd name="connsiteX14" fmla="*/ 493295 w 643689"/>
                <a:gd name="connsiteY14" fmla="*/ 218574 h 218574"/>
                <a:gd name="connsiteX15" fmla="*/ 465221 w 643689"/>
                <a:gd name="connsiteY15" fmla="*/ 180474 h 218574"/>
                <a:gd name="connsiteX16" fmla="*/ 395037 w 643689"/>
                <a:gd name="connsiteY16" fmla="*/ 184484 h 218574"/>
                <a:gd name="connsiteX17" fmla="*/ 385011 w 643689"/>
                <a:gd name="connsiteY17" fmla="*/ 164431 h 218574"/>
                <a:gd name="connsiteX18" fmla="*/ 378995 w 643689"/>
                <a:gd name="connsiteY18" fmla="*/ 132347 h 218574"/>
                <a:gd name="connsiteX19" fmla="*/ 401053 w 643689"/>
                <a:gd name="connsiteY19" fmla="*/ 118310 h 218574"/>
                <a:gd name="connsiteX20" fmla="*/ 352926 w 643689"/>
                <a:gd name="connsiteY20" fmla="*/ 86226 h 218574"/>
                <a:gd name="connsiteX21" fmla="*/ 326858 w 643689"/>
                <a:gd name="connsiteY21" fmla="*/ 116305 h 218574"/>
                <a:gd name="connsiteX22" fmla="*/ 350921 w 643689"/>
                <a:gd name="connsiteY22" fmla="*/ 144379 h 218574"/>
                <a:gd name="connsiteX23" fmla="*/ 356937 w 643689"/>
                <a:gd name="connsiteY23" fmla="*/ 168442 h 218574"/>
                <a:gd name="connsiteX24" fmla="*/ 336884 w 643689"/>
                <a:gd name="connsiteY24" fmla="*/ 168442 h 218574"/>
                <a:gd name="connsiteX25" fmla="*/ 312821 w 643689"/>
                <a:gd name="connsiteY25" fmla="*/ 190500 h 218574"/>
                <a:gd name="connsiteX26" fmla="*/ 284747 w 643689"/>
                <a:gd name="connsiteY26" fmla="*/ 188495 h 218574"/>
                <a:gd name="connsiteX27" fmla="*/ 282742 w 643689"/>
                <a:gd name="connsiteY27" fmla="*/ 162426 h 218574"/>
                <a:gd name="connsiteX28" fmla="*/ 322847 w 643689"/>
                <a:gd name="connsiteY28" fmla="*/ 154405 h 218574"/>
                <a:gd name="connsiteX29" fmla="*/ 306805 w 643689"/>
                <a:gd name="connsiteY29" fmla="*/ 132347 h 218574"/>
                <a:gd name="connsiteX30" fmla="*/ 320842 w 643689"/>
                <a:gd name="connsiteY30" fmla="*/ 118310 h 218574"/>
                <a:gd name="connsiteX31" fmla="*/ 292768 w 643689"/>
                <a:gd name="connsiteY31" fmla="*/ 114300 h 218574"/>
                <a:gd name="connsiteX32" fmla="*/ 290763 w 643689"/>
                <a:gd name="connsiteY32" fmla="*/ 138363 h 218574"/>
                <a:gd name="connsiteX33" fmla="*/ 272716 w 643689"/>
                <a:gd name="connsiteY33" fmla="*/ 156410 h 218574"/>
                <a:gd name="connsiteX34" fmla="*/ 238626 w 643689"/>
                <a:gd name="connsiteY34" fmla="*/ 138363 h 218574"/>
                <a:gd name="connsiteX35" fmla="*/ 200526 w 643689"/>
                <a:gd name="connsiteY35" fmla="*/ 118310 h 218574"/>
                <a:gd name="connsiteX36" fmla="*/ 198521 w 643689"/>
                <a:gd name="connsiteY36" fmla="*/ 104274 h 218574"/>
                <a:gd name="connsiteX37" fmla="*/ 168442 w 643689"/>
                <a:gd name="connsiteY37" fmla="*/ 112295 h 218574"/>
                <a:gd name="connsiteX38" fmla="*/ 142374 w 643689"/>
                <a:gd name="connsiteY38" fmla="*/ 106279 h 218574"/>
                <a:gd name="connsiteX39" fmla="*/ 100263 w 643689"/>
                <a:gd name="connsiteY39" fmla="*/ 108284 h 218574"/>
                <a:gd name="connsiteX40" fmla="*/ 80211 w 643689"/>
                <a:gd name="connsiteY40" fmla="*/ 94247 h 218574"/>
                <a:gd name="connsiteX41" fmla="*/ 44116 w 643689"/>
                <a:gd name="connsiteY41" fmla="*/ 68179 h 218574"/>
                <a:gd name="connsiteX42" fmla="*/ 0 w 643689"/>
                <a:gd name="connsiteY42" fmla="*/ 26068 h 218574"/>
                <a:gd name="connsiteX43" fmla="*/ 58153 w 643689"/>
                <a:gd name="connsiteY43" fmla="*/ 32084 h 218574"/>
                <a:gd name="connsiteX44" fmla="*/ 86226 w 643689"/>
                <a:gd name="connsiteY44" fmla="*/ 70184 h 218574"/>
                <a:gd name="connsiteX45" fmla="*/ 106279 w 643689"/>
                <a:gd name="connsiteY45" fmla="*/ 54142 h 218574"/>
                <a:gd name="connsiteX46" fmla="*/ 164432 w 643689"/>
                <a:gd name="connsiteY46" fmla="*/ 48126 h 218574"/>
                <a:gd name="connsiteX47" fmla="*/ 212558 w 643689"/>
                <a:gd name="connsiteY47" fmla="*/ 20053 h 218574"/>
                <a:gd name="connsiteX48" fmla="*/ 252663 w 643689"/>
                <a:gd name="connsiteY48" fmla="*/ 12031 h 218574"/>
                <a:gd name="connsiteX49" fmla="*/ 300789 w 643689"/>
                <a:gd name="connsiteY49" fmla="*/ 0 h 218574"/>
                <a:gd name="connsiteX50" fmla="*/ 338889 w 643689"/>
                <a:gd name="connsiteY50" fmla="*/ 62164 h 218574"/>
                <a:gd name="connsiteX0" fmla="*/ 338889 w 643689"/>
                <a:gd name="connsiteY0" fmla="*/ 62164 h 218574"/>
                <a:gd name="connsiteX1" fmla="*/ 372979 w 643689"/>
                <a:gd name="connsiteY1" fmla="*/ 42110 h 218574"/>
                <a:gd name="connsiteX2" fmla="*/ 397042 w 643689"/>
                <a:gd name="connsiteY2" fmla="*/ 34089 h 218574"/>
                <a:gd name="connsiteX3" fmla="*/ 431132 w 643689"/>
                <a:gd name="connsiteY3" fmla="*/ 28074 h 218574"/>
                <a:gd name="connsiteX4" fmla="*/ 479258 w 643689"/>
                <a:gd name="connsiteY4" fmla="*/ 26068 h 218574"/>
                <a:gd name="connsiteX5" fmla="*/ 577516 w 643689"/>
                <a:gd name="connsiteY5" fmla="*/ 90237 h 218574"/>
                <a:gd name="connsiteX6" fmla="*/ 617621 w 643689"/>
                <a:gd name="connsiteY6" fmla="*/ 152400 h 218574"/>
                <a:gd name="connsiteX7" fmla="*/ 605589 w 643689"/>
                <a:gd name="connsiteY7" fmla="*/ 168442 h 218574"/>
                <a:gd name="connsiteX8" fmla="*/ 643689 w 643689"/>
                <a:gd name="connsiteY8" fmla="*/ 188495 h 218574"/>
                <a:gd name="connsiteX9" fmla="*/ 621632 w 643689"/>
                <a:gd name="connsiteY9" fmla="*/ 200526 h 218574"/>
                <a:gd name="connsiteX10" fmla="*/ 557463 w 643689"/>
                <a:gd name="connsiteY10" fmla="*/ 176463 h 218574"/>
                <a:gd name="connsiteX11" fmla="*/ 485274 w 643689"/>
                <a:gd name="connsiteY11" fmla="*/ 170447 h 218574"/>
                <a:gd name="connsiteX12" fmla="*/ 509337 w 643689"/>
                <a:gd name="connsiteY12" fmla="*/ 200526 h 218574"/>
                <a:gd name="connsiteX13" fmla="*/ 547437 w 643689"/>
                <a:gd name="connsiteY13" fmla="*/ 204537 h 218574"/>
                <a:gd name="connsiteX14" fmla="*/ 493295 w 643689"/>
                <a:gd name="connsiteY14" fmla="*/ 218574 h 218574"/>
                <a:gd name="connsiteX15" fmla="*/ 465221 w 643689"/>
                <a:gd name="connsiteY15" fmla="*/ 180474 h 218574"/>
                <a:gd name="connsiteX16" fmla="*/ 395037 w 643689"/>
                <a:gd name="connsiteY16" fmla="*/ 184484 h 218574"/>
                <a:gd name="connsiteX17" fmla="*/ 385011 w 643689"/>
                <a:gd name="connsiteY17" fmla="*/ 164431 h 218574"/>
                <a:gd name="connsiteX18" fmla="*/ 378995 w 643689"/>
                <a:gd name="connsiteY18" fmla="*/ 132347 h 218574"/>
                <a:gd name="connsiteX19" fmla="*/ 401053 w 643689"/>
                <a:gd name="connsiteY19" fmla="*/ 118310 h 218574"/>
                <a:gd name="connsiteX20" fmla="*/ 352926 w 643689"/>
                <a:gd name="connsiteY20" fmla="*/ 86226 h 218574"/>
                <a:gd name="connsiteX21" fmla="*/ 326858 w 643689"/>
                <a:gd name="connsiteY21" fmla="*/ 116305 h 218574"/>
                <a:gd name="connsiteX22" fmla="*/ 350921 w 643689"/>
                <a:gd name="connsiteY22" fmla="*/ 144379 h 218574"/>
                <a:gd name="connsiteX23" fmla="*/ 356937 w 643689"/>
                <a:gd name="connsiteY23" fmla="*/ 168442 h 218574"/>
                <a:gd name="connsiteX24" fmla="*/ 336884 w 643689"/>
                <a:gd name="connsiteY24" fmla="*/ 168442 h 218574"/>
                <a:gd name="connsiteX25" fmla="*/ 312821 w 643689"/>
                <a:gd name="connsiteY25" fmla="*/ 190500 h 218574"/>
                <a:gd name="connsiteX26" fmla="*/ 284747 w 643689"/>
                <a:gd name="connsiteY26" fmla="*/ 188495 h 218574"/>
                <a:gd name="connsiteX27" fmla="*/ 282742 w 643689"/>
                <a:gd name="connsiteY27" fmla="*/ 162426 h 218574"/>
                <a:gd name="connsiteX28" fmla="*/ 322847 w 643689"/>
                <a:gd name="connsiteY28" fmla="*/ 154405 h 218574"/>
                <a:gd name="connsiteX29" fmla="*/ 306805 w 643689"/>
                <a:gd name="connsiteY29" fmla="*/ 132347 h 218574"/>
                <a:gd name="connsiteX30" fmla="*/ 320842 w 643689"/>
                <a:gd name="connsiteY30" fmla="*/ 118310 h 218574"/>
                <a:gd name="connsiteX31" fmla="*/ 292768 w 643689"/>
                <a:gd name="connsiteY31" fmla="*/ 114300 h 218574"/>
                <a:gd name="connsiteX32" fmla="*/ 290763 w 643689"/>
                <a:gd name="connsiteY32" fmla="*/ 138363 h 218574"/>
                <a:gd name="connsiteX33" fmla="*/ 272716 w 643689"/>
                <a:gd name="connsiteY33" fmla="*/ 156410 h 218574"/>
                <a:gd name="connsiteX34" fmla="*/ 238626 w 643689"/>
                <a:gd name="connsiteY34" fmla="*/ 138363 h 218574"/>
                <a:gd name="connsiteX35" fmla="*/ 200526 w 643689"/>
                <a:gd name="connsiteY35" fmla="*/ 118310 h 218574"/>
                <a:gd name="connsiteX36" fmla="*/ 198521 w 643689"/>
                <a:gd name="connsiteY36" fmla="*/ 104274 h 218574"/>
                <a:gd name="connsiteX37" fmla="*/ 168442 w 643689"/>
                <a:gd name="connsiteY37" fmla="*/ 112295 h 218574"/>
                <a:gd name="connsiteX38" fmla="*/ 142374 w 643689"/>
                <a:gd name="connsiteY38" fmla="*/ 106279 h 218574"/>
                <a:gd name="connsiteX39" fmla="*/ 100263 w 643689"/>
                <a:gd name="connsiteY39" fmla="*/ 108284 h 218574"/>
                <a:gd name="connsiteX40" fmla="*/ 80211 w 643689"/>
                <a:gd name="connsiteY40" fmla="*/ 94247 h 218574"/>
                <a:gd name="connsiteX41" fmla="*/ 44116 w 643689"/>
                <a:gd name="connsiteY41" fmla="*/ 68179 h 218574"/>
                <a:gd name="connsiteX42" fmla="*/ 0 w 643689"/>
                <a:gd name="connsiteY42" fmla="*/ 26068 h 218574"/>
                <a:gd name="connsiteX43" fmla="*/ 58153 w 643689"/>
                <a:gd name="connsiteY43" fmla="*/ 32084 h 218574"/>
                <a:gd name="connsiteX44" fmla="*/ 86226 w 643689"/>
                <a:gd name="connsiteY44" fmla="*/ 70184 h 218574"/>
                <a:gd name="connsiteX45" fmla="*/ 106279 w 643689"/>
                <a:gd name="connsiteY45" fmla="*/ 54142 h 218574"/>
                <a:gd name="connsiteX46" fmla="*/ 164432 w 643689"/>
                <a:gd name="connsiteY46" fmla="*/ 48126 h 218574"/>
                <a:gd name="connsiteX47" fmla="*/ 212558 w 643689"/>
                <a:gd name="connsiteY47" fmla="*/ 20053 h 218574"/>
                <a:gd name="connsiteX48" fmla="*/ 252663 w 643689"/>
                <a:gd name="connsiteY48" fmla="*/ 12031 h 218574"/>
                <a:gd name="connsiteX49" fmla="*/ 300789 w 643689"/>
                <a:gd name="connsiteY49" fmla="*/ 0 h 218574"/>
                <a:gd name="connsiteX50" fmla="*/ 338889 w 643689"/>
                <a:gd name="connsiteY50" fmla="*/ 62164 h 218574"/>
                <a:gd name="connsiteX0" fmla="*/ 344604 w 643689"/>
                <a:gd name="connsiteY0" fmla="*/ 52639 h 218574"/>
                <a:gd name="connsiteX1" fmla="*/ 372979 w 643689"/>
                <a:gd name="connsiteY1" fmla="*/ 42110 h 218574"/>
                <a:gd name="connsiteX2" fmla="*/ 397042 w 643689"/>
                <a:gd name="connsiteY2" fmla="*/ 34089 h 218574"/>
                <a:gd name="connsiteX3" fmla="*/ 431132 w 643689"/>
                <a:gd name="connsiteY3" fmla="*/ 28074 h 218574"/>
                <a:gd name="connsiteX4" fmla="*/ 479258 w 643689"/>
                <a:gd name="connsiteY4" fmla="*/ 26068 h 218574"/>
                <a:gd name="connsiteX5" fmla="*/ 577516 w 643689"/>
                <a:gd name="connsiteY5" fmla="*/ 90237 h 218574"/>
                <a:gd name="connsiteX6" fmla="*/ 617621 w 643689"/>
                <a:gd name="connsiteY6" fmla="*/ 152400 h 218574"/>
                <a:gd name="connsiteX7" fmla="*/ 605589 w 643689"/>
                <a:gd name="connsiteY7" fmla="*/ 168442 h 218574"/>
                <a:gd name="connsiteX8" fmla="*/ 643689 w 643689"/>
                <a:gd name="connsiteY8" fmla="*/ 188495 h 218574"/>
                <a:gd name="connsiteX9" fmla="*/ 621632 w 643689"/>
                <a:gd name="connsiteY9" fmla="*/ 200526 h 218574"/>
                <a:gd name="connsiteX10" fmla="*/ 557463 w 643689"/>
                <a:gd name="connsiteY10" fmla="*/ 176463 h 218574"/>
                <a:gd name="connsiteX11" fmla="*/ 485274 w 643689"/>
                <a:gd name="connsiteY11" fmla="*/ 170447 h 218574"/>
                <a:gd name="connsiteX12" fmla="*/ 509337 w 643689"/>
                <a:gd name="connsiteY12" fmla="*/ 200526 h 218574"/>
                <a:gd name="connsiteX13" fmla="*/ 547437 w 643689"/>
                <a:gd name="connsiteY13" fmla="*/ 204537 h 218574"/>
                <a:gd name="connsiteX14" fmla="*/ 493295 w 643689"/>
                <a:gd name="connsiteY14" fmla="*/ 218574 h 218574"/>
                <a:gd name="connsiteX15" fmla="*/ 465221 w 643689"/>
                <a:gd name="connsiteY15" fmla="*/ 180474 h 218574"/>
                <a:gd name="connsiteX16" fmla="*/ 395037 w 643689"/>
                <a:gd name="connsiteY16" fmla="*/ 184484 h 218574"/>
                <a:gd name="connsiteX17" fmla="*/ 385011 w 643689"/>
                <a:gd name="connsiteY17" fmla="*/ 164431 h 218574"/>
                <a:gd name="connsiteX18" fmla="*/ 378995 w 643689"/>
                <a:gd name="connsiteY18" fmla="*/ 132347 h 218574"/>
                <a:gd name="connsiteX19" fmla="*/ 401053 w 643689"/>
                <a:gd name="connsiteY19" fmla="*/ 118310 h 218574"/>
                <a:gd name="connsiteX20" fmla="*/ 352926 w 643689"/>
                <a:gd name="connsiteY20" fmla="*/ 86226 h 218574"/>
                <a:gd name="connsiteX21" fmla="*/ 326858 w 643689"/>
                <a:gd name="connsiteY21" fmla="*/ 116305 h 218574"/>
                <a:gd name="connsiteX22" fmla="*/ 350921 w 643689"/>
                <a:gd name="connsiteY22" fmla="*/ 144379 h 218574"/>
                <a:gd name="connsiteX23" fmla="*/ 356937 w 643689"/>
                <a:gd name="connsiteY23" fmla="*/ 168442 h 218574"/>
                <a:gd name="connsiteX24" fmla="*/ 336884 w 643689"/>
                <a:gd name="connsiteY24" fmla="*/ 168442 h 218574"/>
                <a:gd name="connsiteX25" fmla="*/ 312821 w 643689"/>
                <a:gd name="connsiteY25" fmla="*/ 190500 h 218574"/>
                <a:gd name="connsiteX26" fmla="*/ 284747 w 643689"/>
                <a:gd name="connsiteY26" fmla="*/ 188495 h 218574"/>
                <a:gd name="connsiteX27" fmla="*/ 282742 w 643689"/>
                <a:gd name="connsiteY27" fmla="*/ 162426 h 218574"/>
                <a:gd name="connsiteX28" fmla="*/ 322847 w 643689"/>
                <a:gd name="connsiteY28" fmla="*/ 154405 h 218574"/>
                <a:gd name="connsiteX29" fmla="*/ 306805 w 643689"/>
                <a:gd name="connsiteY29" fmla="*/ 132347 h 218574"/>
                <a:gd name="connsiteX30" fmla="*/ 320842 w 643689"/>
                <a:gd name="connsiteY30" fmla="*/ 118310 h 218574"/>
                <a:gd name="connsiteX31" fmla="*/ 292768 w 643689"/>
                <a:gd name="connsiteY31" fmla="*/ 114300 h 218574"/>
                <a:gd name="connsiteX32" fmla="*/ 290763 w 643689"/>
                <a:gd name="connsiteY32" fmla="*/ 138363 h 218574"/>
                <a:gd name="connsiteX33" fmla="*/ 272716 w 643689"/>
                <a:gd name="connsiteY33" fmla="*/ 156410 h 218574"/>
                <a:gd name="connsiteX34" fmla="*/ 238626 w 643689"/>
                <a:gd name="connsiteY34" fmla="*/ 138363 h 218574"/>
                <a:gd name="connsiteX35" fmla="*/ 200526 w 643689"/>
                <a:gd name="connsiteY35" fmla="*/ 118310 h 218574"/>
                <a:gd name="connsiteX36" fmla="*/ 198521 w 643689"/>
                <a:gd name="connsiteY36" fmla="*/ 104274 h 218574"/>
                <a:gd name="connsiteX37" fmla="*/ 168442 w 643689"/>
                <a:gd name="connsiteY37" fmla="*/ 112295 h 218574"/>
                <a:gd name="connsiteX38" fmla="*/ 142374 w 643689"/>
                <a:gd name="connsiteY38" fmla="*/ 106279 h 218574"/>
                <a:gd name="connsiteX39" fmla="*/ 100263 w 643689"/>
                <a:gd name="connsiteY39" fmla="*/ 108284 h 218574"/>
                <a:gd name="connsiteX40" fmla="*/ 80211 w 643689"/>
                <a:gd name="connsiteY40" fmla="*/ 94247 h 218574"/>
                <a:gd name="connsiteX41" fmla="*/ 44116 w 643689"/>
                <a:gd name="connsiteY41" fmla="*/ 68179 h 218574"/>
                <a:gd name="connsiteX42" fmla="*/ 0 w 643689"/>
                <a:gd name="connsiteY42" fmla="*/ 26068 h 218574"/>
                <a:gd name="connsiteX43" fmla="*/ 58153 w 643689"/>
                <a:gd name="connsiteY43" fmla="*/ 32084 h 218574"/>
                <a:gd name="connsiteX44" fmla="*/ 86226 w 643689"/>
                <a:gd name="connsiteY44" fmla="*/ 70184 h 218574"/>
                <a:gd name="connsiteX45" fmla="*/ 106279 w 643689"/>
                <a:gd name="connsiteY45" fmla="*/ 54142 h 218574"/>
                <a:gd name="connsiteX46" fmla="*/ 164432 w 643689"/>
                <a:gd name="connsiteY46" fmla="*/ 48126 h 218574"/>
                <a:gd name="connsiteX47" fmla="*/ 212558 w 643689"/>
                <a:gd name="connsiteY47" fmla="*/ 20053 h 218574"/>
                <a:gd name="connsiteX48" fmla="*/ 252663 w 643689"/>
                <a:gd name="connsiteY48" fmla="*/ 12031 h 218574"/>
                <a:gd name="connsiteX49" fmla="*/ 300789 w 643689"/>
                <a:gd name="connsiteY49" fmla="*/ 0 h 218574"/>
                <a:gd name="connsiteX50" fmla="*/ 344604 w 643689"/>
                <a:gd name="connsiteY50" fmla="*/ 52639 h 218574"/>
                <a:gd name="connsiteX0" fmla="*/ 344604 w 643689"/>
                <a:gd name="connsiteY0" fmla="*/ 52639 h 218574"/>
                <a:gd name="connsiteX1" fmla="*/ 372979 w 643689"/>
                <a:gd name="connsiteY1" fmla="*/ 200 h 218574"/>
                <a:gd name="connsiteX2" fmla="*/ 397042 w 643689"/>
                <a:gd name="connsiteY2" fmla="*/ 34089 h 218574"/>
                <a:gd name="connsiteX3" fmla="*/ 431132 w 643689"/>
                <a:gd name="connsiteY3" fmla="*/ 28074 h 218574"/>
                <a:gd name="connsiteX4" fmla="*/ 479258 w 643689"/>
                <a:gd name="connsiteY4" fmla="*/ 26068 h 218574"/>
                <a:gd name="connsiteX5" fmla="*/ 577516 w 643689"/>
                <a:gd name="connsiteY5" fmla="*/ 90237 h 218574"/>
                <a:gd name="connsiteX6" fmla="*/ 617621 w 643689"/>
                <a:gd name="connsiteY6" fmla="*/ 152400 h 218574"/>
                <a:gd name="connsiteX7" fmla="*/ 605589 w 643689"/>
                <a:gd name="connsiteY7" fmla="*/ 168442 h 218574"/>
                <a:gd name="connsiteX8" fmla="*/ 643689 w 643689"/>
                <a:gd name="connsiteY8" fmla="*/ 188495 h 218574"/>
                <a:gd name="connsiteX9" fmla="*/ 621632 w 643689"/>
                <a:gd name="connsiteY9" fmla="*/ 200526 h 218574"/>
                <a:gd name="connsiteX10" fmla="*/ 557463 w 643689"/>
                <a:gd name="connsiteY10" fmla="*/ 176463 h 218574"/>
                <a:gd name="connsiteX11" fmla="*/ 485274 w 643689"/>
                <a:gd name="connsiteY11" fmla="*/ 170447 h 218574"/>
                <a:gd name="connsiteX12" fmla="*/ 509337 w 643689"/>
                <a:gd name="connsiteY12" fmla="*/ 200526 h 218574"/>
                <a:gd name="connsiteX13" fmla="*/ 547437 w 643689"/>
                <a:gd name="connsiteY13" fmla="*/ 204537 h 218574"/>
                <a:gd name="connsiteX14" fmla="*/ 493295 w 643689"/>
                <a:gd name="connsiteY14" fmla="*/ 218574 h 218574"/>
                <a:gd name="connsiteX15" fmla="*/ 465221 w 643689"/>
                <a:gd name="connsiteY15" fmla="*/ 180474 h 218574"/>
                <a:gd name="connsiteX16" fmla="*/ 395037 w 643689"/>
                <a:gd name="connsiteY16" fmla="*/ 184484 h 218574"/>
                <a:gd name="connsiteX17" fmla="*/ 385011 w 643689"/>
                <a:gd name="connsiteY17" fmla="*/ 164431 h 218574"/>
                <a:gd name="connsiteX18" fmla="*/ 378995 w 643689"/>
                <a:gd name="connsiteY18" fmla="*/ 132347 h 218574"/>
                <a:gd name="connsiteX19" fmla="*/ 401053 w 643689"/>
                <a:gd name="connsiteY19" fmla="*/ 118310 h 218574"/>
                <a:gd name="connsiteX20" fmla="*/ 352926 w 643689"/>
                <a:gd name="connsiteY20" fmla="*/ 86226 h 218574"/>
                <a:gd name="connsiteX21" fmla="*/ 326858 w 643689"/>
                <a:gd name="connsiteY21" fmla="*/ 116305 h 218574"/>
                <a:gd name="connsiteX22" fmla="*/ 350921 w 643689"/>
                <a:gd name="connsiteY22" fmla="*/ 144379 h 218574"/>
                <a:gd name="connsiteX23" fmla="*/ 356937 w 643689"/>
                <a:gd name="connsiteY23" fmla="*/ 168442 h 218574"/>
                <a:gd name="connsiteX24" fmla="*/ 336884 w 643689"/>
                <a:gd name="connsiteY24" fmla="*/ 168442 h 218574"/>
                <a:gd name="connsiteX25" fmla="*/ 312821 w 643689"/>
                <a:gd name="connsiteY25" fmla="*/ 190500 h 218574"/>
                <a:gd name="connsiteX26" fmla="*/ 284747 w 643689"/>
                <a:gd name="connsiteY26" fmla="*/ 188495 h 218574"/>
                <a:gd name="connsiteX27" fmla="*/ 282742 w 643689"/>
                <a:gd name="connsiteY27" fmla="*/ 162426 h 218574"/>
                <a:gd name="connsiteX28" fmla="*/ 322847 w 643689"/>
                <a:gd name="connsiteY28" fmla="*/ 154405 h 218574"/>
                <a:gd name="connsiteX29" fmla="*/ 306805 w 643689"/>
                <a:gd name="connsiteY29" fmla="*/ 132347 h 218574"/>
                <a:gd name="connsiteX30" fmla="*/ 320842 w 643689"/>
                <a:gd name="connsiteY30" fmla="*/ 118310 h 218574"/>
                <a:gd name="connsiteX31" fmla="*/ 292768 w 643689"/>
                <a:gd name="connsiteY31" fmla="*/ 114300 h 218574"/>
                <a:gd name="connsiteX32" fmla="*/ 290763 w 643689"/>
                <a:gd name="connsiteY32" fmla="*/ 138363 h 218574"/>
                <a:gd name="connsiteX33" fmla="*/ 272716 w 643689"/>
                <a:gd name="connsiteY33" fmla="*/ 156410 h 218574"/>
                <a:gd name="connsiteX34" fmla="*/ 238626 w 643689"/>
                <a:gd name="connsiteY34" fmla="*/ 138363 h 218574"/>
                <a:gd name="connsiteX35" fmla="*/ 200526 w 643689"/>
                <a:gd name="connsiteY35" fmla="*/ 118310 h 218574"/>
                <a:gd name="connsiteX36" fmla="*/ 198521 w 643689"/>
                <a:gd name="connsiteY36" fmla="*/ 104274 h 218574"/>
                <a:gd name="connsiteX37" fmla="*/ 168442 w 643689"/>
                <a:gd name="connsiteY37" fmla="*/ 112295 h 218574"/>
                <a:gd name="connsiteX38" fmla="*/ 142374 w 643689"/>
                <a:gd name="connsiteY38" fmla="*/ 106279 h 218574"/>
                <a:gd name="connsiteX39" fmla="*/ 100263 w 643689"/>
                <a:gd name="connsiteY39" fmla="*/ 108284 h 218574"/>
                <a:gd name="connsiteX40" fmla="*/ 80211 w 643689"/>
                <a:gd name="connsiteY40" fmla="*/ 94247 h 218574"/>
                <a:gd name="connsiteX41" fmla="*/ 44116 w 643689"/>
                <a:gd name="connsiteY41" fmla="*/ 68179 h 218574"/>
                <a:gd name="connsiteX42" fmla="*/ 0 w 643689"/>
                <a:gd name="connsiteY42" fmla="*/ 26068 h 218574"/>
                <a:gd name="connsiteX43" fmla="*/ 58153 w 643689"/>
                <a:gd name="connsiteY43" fmla="*/ 32084 h 218574"/>
                <a:gd name="connsiteX44" fmla="*/ 86226 w 643689"/>
                <a:gd name="connsiteY44" fmla="*/ 70184 h 218574"/>
                <a:gd name="connsiteX45" fmla="*/ 106279 w 643689"/>
                <a:gd name="connsiteY45" fmla="*/ 54142 h 218574"/>
                <a:gd name="connsiteX46" fmla="*/ 164432 w 643689"/>
                <a:gd name="connsiteY46" fmla="*/ 48126 h 218574"/>
                <a:gd name="connsiteX47" fmla="*/ 212558 w 643689"/>
                <a:gd name="connsiteY47" fmla="*/ 20053 h 218574"/>
                <a:gd name="connsiteX48" fmla="*/ 252663 w 643689"/>
                <a:gd name="connsiteY48" fmla="*/ 12031 h 218574"/>
                <a:gd name="connsiteX49" fmla="*/ 300789 w 643689"/>
                <a:gd name="connsiteY49" fmla="*/ 0 h 218574"/>
                <a:gd name="connsiteX50" fmla="*/ 344604 w 643689"/>
                <a:gd name="connsiteY50" fmla="*/ 52639 h 21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43689" h="218574">
                  <a:moveTo>
                    <a:pt x="344604" y="52639"/>
                  </a:moveTo>
                  <a:lnTo>
                    <a:pt x="372979" y="200"/>
                  </a:lnTo>
                  <a:lnTo>
                    <a:pt x="397042" y="34089"/>
                  </a:lnTo>
                  <a:lnTo>
                    <a:pt x="431132" y="28074"/>
                  </a:lnTo>
                  <a:lnTo>
                    <a:pt x="479258" y="26068"/>
                  </a:lnTo>
                  <a:lnTo>
                    <a:pt x="577516" y="90237"/>
                  </a:lnTo>
                  <a:lnTo>
                    <a:pt x="617621" y="152400"/>
                  </a:lnTo>
                  <a:lnTo>
                    <a:pt x="605589" y="168442"/>
                  </a:lnTo>
                  <a:lnTo>
                    <a:pt x="643689" y="188495"/>
                  </a:lnTo>
                  <a:lnTo>
                    <a:pt x="621632" y="200526"/>
                  </a:lnTo>
                  <a:lnTo>
                    <a:pt x="557463" y="176463"/>
                  </a:lnTo>
                  <a:lnTo>
                    <a:pt x="485274" y="170447"/>
                  </a:lnTo>
                  <a:lnTo>
                    <a:pt x="509337" y="200526"/>
                  </a:lnTo>
                  <a:lnTo>
                    <a:pt x="547437" y="204537"/>
                  </a:lnTo>
                  <a:lnTo>
                    <a:pt x="493295" y="218574"/>
                  </a:lnTo>
                  <a:lnTo>
                    <a:pt x="465221" y="180474"/>
                  </a:lnTo>
                  <a:lnTo>
                    <a:pt x="395037" y="184484"/>
                  </a:lnTo>
                  <a:lnTo>
                    <a:pt x="385011" y="164431"/>
                  </a:lnTo>
                  <a:lnTo>
                    <a:pt x="378995" y="132347"/>
                  </a:lnTo>
                  <a:lnTo>
                    <a:pt x="401053" y="118310"/>
                  </a:lnTo>
                  <a:lnTo>
                    <a:pt x="352926" y="86226"/>
                  </a:lnTo>
                  <a:lnTo>
                    <a:pt x="326858" y="116305"/>
                  </a:lnTo>
                  <a:lnTo>
                    <a:pt x="350921" y="144379"/>
                  </a:lnTo>
                  <a:lnTo>
                    <a:pt x="356937" y="168442"/>
                  </a:lnTo>
                  <a:lnTo>
                    <a:pt x="336884" y="168442"/>
                  </a:lnTo>
                  <a:lnTo>
                    <a:pt x="312821" y="190500"/>
                  </a:lnTo>
                  <a:lnTo>
                    <a:pt x="284747" y="188495"/>
                  </a:lnTo>
                  <a:lnTo>
                    <a:pt x="282742" y="162426"/>
                  </a:lnTo>
                  <a:lnTo>
                    <a:pt x="322847" y="154405"/>
                  </a:lnTo>
                  <a:lnTo>
                    <a:pt x="306805" y="132347"/>
                  </a:lnTo>
                  <a:lnTo>
                    <a:pt x="320842" y="118310"/>
                  </a:lnTo>
                  <a:lnTo>
                    <a:pt x="292768" y="114300"/>
                  </a:lnTo>
                  <a:lnTo>
                    <a:pt x="290763" y="138363"/>
                  </a:lnTo>
                  <a:lnTo>
                    <a:pt x="272716" y="156410"/>
                  </a:lnTo>
                  <a:lnTo>
                    <a:pt x="238626" y="138363"/>
                  </a:lnTo>
                  <a:lnTo>
                    <a:pt x="200526" y="118310"/>
                  </a:lnTo>
                  <a:lnTo>
                    <a:pt x="198521" y="104274"/>
                  </a:lnTo>
                  <a:lnTo>
                    <a:pt x="168442" y="112295"/>
                  </a:lnTo>
                  <a:lnTo>
                    <a:pt x="142374" y="106279"/>
                  </a:lnTo>
                  <a:lnTo>
                    <a:pt x="100263" y="108284"/>
                  </a:lnTo>
                  <a:lnTo>
                    <a:pt x="80211" y="94247"/>
                  </a:lnTo>
                  <a:lnTo>
                    <a:pt x="44116" y="68179"/>
                  </a:lnTo>
                  <a:lnTo>
                    <a:pt x="0" y="26068"/>
                  </a:lnTo>
                  <a:lnTo>
                    <a:pt x="58153" y="32084"/>
                  </a:lnTo>
                  <a:lnTo>
                    <a:pt x="86226" y="70184"/>
                  </a:lnTo>
                  <a:lnTo>
                    <a:pt x="106279" y="54142"/>
                  </a:lnTo>
                  <a:lnTo>
                    <a:pt x="164432" y="48126"/>
                  </a:lnTo>
                  <a:lnTo>
                    <a:pt x="212558" y="20053"/>
                  </a:lnTo>
                  <a:lnTo>
                    <a:pt x="252663" y="12031"/>
                  </a:lnTo>
                  <a:lnTo>
                    <a:pt x="300789" y="0"/>
                  </a:lnTo>
                  <a:lnTo>
                    <a:pt x="344604" y="52639"/>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reeform: Shape 264">
              <a:extLst>
                <a:ext uri="{FF2B5EF4-FFF2-40B4-BE49-F238E27FC236}">
                  <a16:creationId xmlns:a16="http://schemas.microsoft.com/office/drawing/2014/main" id="{27204969-69D1-4BBA-8F93-DFA21F80201C}"/>
                </a:ext>
              </a:extLst>
            </p:cNvPr>
            <p:cNvSpPr/>
            <p:nvPr/>
          </p:nvSpPr>
          <p:spPr>
            <a:xfrm>
              <a:off x="10048874" y="5521270"/>
              <a:ext cx="44892" cy="74295"/>
            </a:xfrm>
            <a:custGeom>
              <a:avLst/>
              <a:gdLst>
                <a:gd name="connsiteX0" fmla="*/ 1905 w 40005"/>
                <a:gd name="connsiteY0" fmla="*/ 0 h 72390"/>
                <a:gd name="connsiteX1" fmla="*/ 0 w 40005"/>
                <a:gd name="connsiteY1" fmla="*/ 55245 h 72390"/>
                <a:gd name="connsiteX2" fmla="*/ 40005 w 40005"/>
                <a:gd name="connsiteY2" fmla="*/ 72390 h 72390"/>
                <a:gd name="connsiteX3" fmla="*/ 38100 w 40005"/>
                <a:gd name="connsiteY3" fmla="*/ 40005 h 72390"/>
                <a:gd name="connsiteX4" fmla="*/ 1905 w 40005"/>
                <a:gd name="connsiteY4" fmla="*/ 0 h 72390"/>
                <a:gd name="connsiteX0" fmla="*/ 1905 w 40005"/>
                <a:gd name="connsiteY0" fmla="*/ 0 h 72390"/>
                <a:gd name="connsiteX1" fmla="*/ 0 w 40005"/>
                <a:gd name="connsiteY1" fmla="*/ 55245 h 72390"/>
                <a:gd name="connsiteX2" fmla="*/ 40005 w 40005"/>
                <a:gd name="connsiteY2" fmla="*/ 72390 h 72390"/>
                <a:gd name="connsiteX3" fmla="*/ 38100 w 40005"/>
                <a:gd name="connsiteY3" fmla="*/ 40005 h 72390"/>
                <a:gd name="connsiteX4" fmla="*/ 17600 w 40005"/>
                <a:gd name="connsiteY4" fmla="*/ 17946 h 72390"/>
                <a:gd name="connsiteX5" fmla="*/ 1905 w 40005"/>
                <a:gd name="connsiteY5" fmla="*/ 0 h 72390"/>
                <a:gd name="connsiteX0" fmla="*/ 1905 w 40005"/>
                <a:gd name="connsiteY0" fmla="*/ 0 h 72390"/>
                <a:gd name="connsiteX1" fmla="*/ 0 w 40005"/>
                <a:gd name="connsiteY1" fmla="*/ 55245 h 72390"/>
                <a:gd name="connsiteX2" fmla="*/ 40005 w 40005"/>
                <a:gd name="connsiteY2" fmla="*/ 72390 h 72390"/>
                <a:gd name="connsiteX3" fmla="*/ 38100 w 40005"/>
                <a:gd name="connsiteY3" fmla="*/ 40005 h 72390"/>
                <a:gd name="connsiteX4" fmla="*/ 29030 w 40005"/>
                <a:gd name="connsiteY4" fmla="*/ 19851 h 72390"/>
                <a:gd name="connsiteX5" fmla="*/ 1905 w 40005"/>
                <a:gd name="connsiteY5" fmla="*/ 0 h 72390"/>
                <a:gd name="connsiteX0" fmla="*/ 0 w 45720"/>
                <a:gd name="connsiteY0" fmla="*/ 0 h 70485"/>
                <a:gd name="connsiteX1" fmla="*/ 5715 w 45720"/>
                <a:gd name="connsiteY1" fmla="*/ 53340 h 70485"/>
                <a:gd name="connsiteX2" fmla="*/ 45720 w 45720"/>
                <a:gd name="connsiteY2" fmla="*/ 70485 h 70485"/>
                <a:gd name="connsiteX3" fmla="*/ 43815 w 45720"/>
                <a:gd name="connsiteY3" fmla="*/ 38100 h 70485"/>
                <a:gd name="connsiteX4" fmla="*/ 34745 w 45720"/>
                <a:gd name="connsiteY4" fmla="*/ 17946 h 70485"/>
                <a:gd name="connsiteX5" fmla="*/ 0 w 45720"/>
                <a:gd name="connsiteY5" fmla="*/ 0 h 70485"/>
                <a:gd name="connsiteX0" fmla="*/ 0 w 45720"/>
                <a:gd name="connsiteY0" fmla="*/ 0 h 70485"/>
                <a:gd name="connsiteX1" fmla="*/ 2733 w 45720"/>
                <a:gd name="connsiteY1" fmla="*/ 21756 h 70485"/>
                <a:gd name="connsiteX2" fmla="*/ 5715 w 45720"/>
                <a:gd name="connsiteY2" fmla="*/ 53340 h 70485"/>
                <a:gd name="connsiteX3" fmla="*/ 45720 w 45720"/>
                <a:gd name="connsiteY3" fmla="*/ 70485 h 70485"/>
                <a:gd name="connsiteX4" fmla="*/ 43815 w 45720"/>
                <a:gd name="connsiteY4" fmla="*/ 38100 h 70485"/>
                <a:gd name="connsiteX5" fmla="*/ 34745 w 45720"/>
                <a:gd name="connsiteY5" fmla="*/ 17946 h 70485"/>
                <a:gd name="connsiteX6" fmla="*/ 0 w 45720"/>
                <a:gd name="connsiteY6" fmla="*/ 0 h 70485"/>
                <a:gd name="connsiteX0" fmla="*/ 0 w 45720"/>
                <a:gd name="connsiteY0" fmla="*/ 0 h 70485"/>
                <a:gd name="connsiteX1" fmla="*/ 2733 w 45720"/>
                <a:gd name="connsiteY1" fmla="*/ 21756 h 70485"/>
                <a:gd name="connsiteX2" fmla="*/ 5715 w 45720"/>
                <a:gd name="connsiteY2" fmla="*/ 53340 h 70485"/>
                <a:gd name="connsiteX3" fmla="*/ 45720 w 45720"/>
                <a:gd name="connsiteY3" fmla="*/ 70485 h 70485"/>
                <a:gd name="connsiteX4" fmla="*/ 43815 w 45720"/>
                <a:gd name="connsiteY4" fmla="*/ 38100 h 70485"/>
                <a:gd name="connsiteX5" fmla="*/ 34745 w 45720"/>
                <a:gd name="connsiteY5" fmla="*/ 17946 h 70485"/>
                <a:gd name="connsiteX6" fmla="*/ 17973 w 45720"/>
                <a:gd name="connsiteY6" fmla="*/ 8421 h 70485"/>
                <a:gd name="connsiteX7" fmla="*/ 0 w 45720"/>
                <a:gd name="connsiteY7" fmla="*/ 0 h 70485"/>
                <a:gd name="connsiteX0" fmla="*/ 0 w 45720"/>
                <a:gd name="connsiteY0" fmla="*/ 0 h 70485"/>
                <a:gd name="connsiteX1" fmla="*/ 2733 w 45720"/>
                <a:gd name="connsiteY1" fmla="*/ 21756 h 70485"/>
                <a:gd name="connsiteX2" fmla="*/ 5715 w 45720"/>
                <a:gd name="connsiteY2" fmla="*/ 53340 h 70485"/>
                <a:gd name="connsiteX3" fmla="*/ 45720 w 45720"/>
                <a:gd name="connsiteY3" fmla="*/ 70485 h 70485"/>
                <a:gd name="connsiteX4" fmla="*/ 43815 w 45720"/>
                <a:gd name="connsiteY4" fmla="*/ 38100 h 70485"/>
                <a:gd name="connsiteX5" fmla="*/ 34745 w 45720"/>
                <a:gd name="connsiteY5" fmla="*/ 17946 h 70485"/>
                <a:gd name="connsiteX6" fmla="*/ 29403 w 45720"/>
                <a:gd name="connsiteY6" fmla="*/ 12231 h 70485"/>
                <a:gd name="connsiteX7" fmla="*/ 0 w 45720"/>
                <a:gd name="connsiteY7" fmla="*/ 0 h 70485"/>
                <a:gd name="connsiteX0" fmla="*/ 10602 w 42987"/>
                <a:gd name="connsiteY0" fmla="*/ 0 h 74295"/>
                <a:gd name="connsiteX1" fmla="*/ 0 w 42987"/>
                <a:gd name="connsiteY1" fmla="*/ 25566 h 74295"/>
                <a:gd name="connsiteX2" fmla="*/ 2982 w 42987"/>
                <a:gd name="connsiteY2" fmla="*/ 57150 h 74295"/>
                <a:gd name="connsiteX3" fmla="*/ 42987 w 42987"/>
                <a:gd name="connsiteY3" fmla="*/ 74295 h 74295"/>
                <a:gd name="connsiteX4" fmla="*/ 41082 w 42987"/>
                <a:gd name="connsiteY4" fmla="*/ 41910 h 74295"/>
                <a:gd name="connsiteX5" fmla="*/ 32012 w 42987"/>
                <a:gd name="connsiteY5" fmla="*/ 21756 h 74295"/>
                <a:gd name="connsiteX6" fmla="*/ 26670 w 42987"/>
                <a:gd name="connsiteY6" fmla="*/ 16041 h 74295"/>
                <a:gd name="connsiteX7" fmla="*/ 10602 w 42987"/>
                <a:gd name="connsiteY7" fmla="*/ 0 h 74295"/>
                <a:gd name="connsiteX0" fmla="*/ 12507 w 44892"/>
                <a:gd name="connsiteY0" fmla="*/ 0 h 74295"/>
                <a:gd name="connsiteX1" fmla="*/ 0 w 44892"/>
                <a:gd name="connsiteY1" fmla="*/ 33186 h 74295"/>
                <a:gd name="connsiteX2" fmla="*/ 4887 w 44892"/>
                <a:gd name="connsiteY2" fmla="*/ 57150 h 74295"/>
                <a:gd name="connsiteX3" fmla="*/ 44892 w 44892"/>
                <a:gd name="connsiteY3" fmla="*/ 74295 h 74295"/>
                <a:gd name="connsiteX4" fmla="*/ 42987 w 44892"/>
                <a:gd name="connsiteY4" fmla="*/ 41910 h 74295"/>
                <a:gd name="connsiteX5" fmla="*/ 33917 w 44892"/>
                <a:gd name="connsiteY5" fmla="*/ 21756 h 74295"/>
                <a:gd name="connsiteX6" fmla="*/ 28575 w 44892"/>
                <a:gd name="connsiteY6" fmla="*/ 16041 h 74295"/>
                <a:gd name="connsiteX7" fmla="*/ 12507 w 44892"/>
                <a:gd name="connsiteY7" fmla="*/ 0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92" h="74295">
                  <a:moveTo>
                    <a:pt x="12507" y="0"/>
                  </a:moveTo>
                  <a:lnTo>
                    <a:pt x="0" y="33186"/>
                  </a:lnTo>
                  <a:lnTo>
                    <a:pt x="4887" y="57150"/>
                  </a:lnTo>
                  <a:lnTo>
                    <a:pt x="44892" y="74295"/>
                  </a:lnTo>
                  <a:lnTo>
                    <a:pt x="42987" y="41910"/>
                  </a:lnTo>
                  <a:lnTo>
                    <a:pt x="33917" y="21756"/>
                  </a:lnTo>
                  <a:lnTo>
                    <a:pt x="28575" y="16041"/>
                  </a:lnTo>
                  <a:lnTo>
                    <a:pt x="12507" y="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reeform: Shape 265">
              <a:extLst>
                <a:ext uri="{FF2B5EF4-FFF2-40B4-BE49-F238E27FC236}">
                  <a16:creationId xmlns:a16="http://schemas.microsoft.com/office/drawing/2014/main" id="{28B6C162-9A6C-46C5-87BD-43520EB8850C}"/>
                </a:ext>
              </a:extLst>
            </p:cNvPr>
            <p:cNvSpPr/>
            <p:nvPr/>
          </p:nvSpPr>
          <p:spPr>
            <a:xfrm>
              <a:off x="9936796" y="5709408"/>
              <a:ext cx="87630" cy="72390"/>
            </a:xfrm>
            <a:custGeom>
              <a:avLst/>
              <a:gdLst>
                <a:gd name="connsiteX0" fmla="*/ 83820 w 83820"/>
                <a:gd name="connsiteY0" fmla="*/ 40005 h 72390"/>
                <a:gd name="connsiteX1" fmla="*/ 28575 w 83820"/>
                <a:gd name="connsiteY1" fmla="*/ 0 h 72390"/>
                <a:gd name="connsiteX2" fmla="*/ 0 w 83820"/>
                <a:gd name="connsiteY2" fmla="*/ 30480 h 72390"/>
                <a:gd name="connsiteX3" fmla="*/ 13335 w 83820"/>
                <a:gd name="connsiteY3" fmla="*/ 72390 h 72390"/>
                <a:gd name="connsiteX4" fmla="*/ 41910 w 83820"/>
                <a:gd name="connsiteY4" fmla="*/ 68580 h 72390"/>
                <a:gd name="connsiteX5" fmla="*/ 83820 w 83820"/>
                <a:gd name="connsiteY5" fmla="*/ 40005 h 72390"/>
                <a:gd name="connsiteX0" fmla="*/ 83820 w 83820"/>
                <a:gd name="connsiteY0" fmla="*/ 40005 h 72390"/>
                <a:gd name="connsiteX1" fmla="*/ 28575 w 83820"/>
                <a:gd name="connsiteY1" fmla="*/ 0 h 72390"/>
                <a:gd name="connsiteX2" fmla="*/ 0 w 83820"/>
                <a:gd name="connsiteY2" fmla="*/ 30480 h 72390"/>
                <a:gd name="connsiteX3" fmla="*/ 13335 w 83820"/>
                <a:gd name="connsiteY3" fmla="*/ 72390 h 72390"/>
                <a:gd name="connsiteX4" fmla="*/ 41910 w 83820"/>
                <a:gd name="connsiteY4" fmla="*/ 68580 h 72390"/>
                <a:gd name="connsiteX5" fmla="*/ 64770 w 83820"/>
                <a:gd name="connsiteY5" fmla="*/ 57150 h 72390"/>
                <a:gd name="connsiteX6" fmla="*/ 83820 w 83820"/>
                <a:gd name="connsiteY6" fmla="*/ 40005 h 72390"/>
                <a:gd name="connsiteX0" fmla="*/ 83820 w 83820"/>
                <a:gd name="connsiteY0" fmla="*/ 40005 h 72390"/>
                <a:gd name="connsiteX1" fmla="*/ 28575 w 83820"/>
                <a:gd name="connsiteY1" fmla="*/ 0 h 72390"/>
                <a:gd name="connsiteX2" fmla="*/ 0 w 83820"/>
                <a:gd name="connsiteY2" fmla="*/ 30480 h 72390"/>
                <a:gd name="connsiteX3" fmla="*/ 13335 w 83820"/>
                <a:gd name="connsiteY3" fmla="*/ 72390 h 72390"/>
                <a:gd name="connsiteX4" fmla="*/ 41910 w 83820"/>
                <a:gd name="connsiteY4" fmla="*/ 68580 h 72390"/>
                <a:gd name="connsiteX5" fmla="*/ 43815 w 83820"/>
                <a:gd name="connsiteY5" fmla="*/ 43815 h 72390"/>
                <a:gd name="connsiteX6" fmla="*/ 83820 w 83820"/>
                <a:gd name="connsiteY6" fmla="*/ 40005 h 72390"/>
                <a:gd name="connsiteX0" fmla="*/ 87630 w 87630"/>
                <a:gd name="connsiteY0" fmla="*/ 36195 h 72390"/>
                <a:gd name="connsiteX1" fmla="*/ 28575 w 87630"/>
                <a:gd name="connsiteY1" fmla="*/ 0 h 72390"/>
                <a:gd name="connsiteX2" fmla="*/ 0 w 87630"/>
                <a:gd name="connsiteY2" fmla="*/ 30480 h 72390"/>
                <a:gd name="connsiteX3" fmla="*/ 13335 w 87630"/>
                <a:gd name="connsiteY3" fmla="*/ 72390 h 72390"/>
                <a:gd name="connsiteX4" fmla="*/ 41910 w 87630"/>
                <a:gd name="connsiteY4" fmla="*/ 68580 h 72390"/>
                <a:gd name="connsiteX5" fmla="*/ 43815 w 87630"/>
                <a:gd name="connsiteY5" fmla="*/ 43815 h 72390"/>
                <a:gd name="connsiteX6" fmla="*/ 87630 w 87630"/>
                <a:gd name="connsiteY6" fmla="*/ 36195 h 72390"/>
                <a:gd name="connsiteX0" fmla="*/ 87630 w 87630"/>
                <a:gd name="connsiteY0" fmla="*/ 36195 h 72390"/>
                <a:gd name="connsiteX1" fmla="*/ 49530 w 87630"/>
                <a:gd name="connsiteY1" fmla="*/ 9525 h 72390"/>
                <a:gd name="connsiteX2" fmla="*/ 28575 w 87630"/>
                <a:gd name="connsiteY2" fmla="*/ 0 h 72390"/>
                <a:gd name="connsiteX3" fmla="*/ 0 w 87630"/>
                <a:gd name="connsiteY3" fmla="*/ 30480 h 72390"/>
                <a:gd name="connsiteX4" fmla="*/ 13335 w 87630"/>
                <a:gd name="connsiteY4" fmla="*/ 72390 h 72390"/>
                <a:gd name="connsiteX5" fmla="*/ 41910 w 87630"/>
                <a:gd name="connsiteY5" fmla="*/ 68580 h 72390"/>
                <a:gd name="connsiteX6" fmla="*/ 43815 w 87630"/>
                <a:gd name="connsiteY6" fmla="*/ 43815 h 72390"/>
                <a:gd name="connsiteX7" fmla="*/ 87630 w 87630"/>
                <a:gd name="connsiteY7" fmla="*/ 36195 h 72390"/>
                <a:gd name="connsiteX0" fmla="*/ 87630 w 87630"/>
                <a:gd name="connsiteY0" fmla="*/ 36195 h 72390"/>
                <a:gd name="connsiteX1" fmla="*/ 87630 w 87630"/>
                <a:gd name="connsiteY1" fmla="*/ 3810 h 72390"/>
                <a:gd name="connsiteX2" fmla="*/ 28575 w 87630"/>
                <a:gd name="connsiteY2" fmla="*/ 0 h 72390"/>
                <a:gd name="connsiteX3" fmla="*/ 0 w 87630"/>
                <a:gd name="connsiteY3" fmla="*/ 30480 h 72390"/>
                <a:gd name="connsiteX4" fmla="*/ 13335 w 87630"/>
                <a:gd name="connsiteY4" fmla="*/ 72390 h 72390"/>
                <a:gd name="connsiteX5" fmla="*/ 41910 w 87630"/>
                <a:gd name="connsiteY5" fmla="*/ 68580 h 72390"/>
                <a:gd name="connsiteX6" fmla="*/ 43815 w 87630"/>
                <a:gd name="connsiteY6" fmla="*/ 43815 h 72390"/>
                <a:gd name="connsiteX7" fmla="*/ 87630 w 87630"/>
                <a:gd name="connsiteY7" fmla="*/ 36195 h 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30" h="72390">
                  <a:moveTo>
                    <a:pt x="87630" y="36195"/>
                  </a:moveTo>
                  <a:lnTo>
                    <a:pt x="87630" y="3810"/>
                  </a:lnTo>
                  <a:lnTo>
                    <a:pt x="28575" y="0"/>
                  </a:lnTo>
                  <a:lnTo>
                    <a:pt x="0" y="30480"/>
                  </a:lnTo>
                  <a:lnTo>
                    <a:pt x="13335" y="72390"/>
                  </a:lnTo>
                  <a:lnTo>
                    <a:pt x="41910" y="68580"/>
                  </a:lnTo>
                  <a:lnTo>
                    <a:pt x="43815" y="43815"/>
                  </a:lnTo>
                  <a:lnTo>
                    <a:pt x="87630" y="36195"/>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7" name="TextBox 266">
            <a:extLst>
              <a:ext uri="{FF2B5EF4-FFF2-40B4-BE49-F238E27FC236}">
                <a16:creationId xmlns:a16="http://schemas.microsoft.com/office/drawing/2014/main" id="{98E0CABD-4C31-4625-BCEC-0983DE11FE9E}"/>
              </a:ext>
            </a:extLst>
          </p:cNvPr>
          <p:cNvSpPr txBox="1"/>
          <p:nvPr/>
        </p:nvSpPr>
        <p:spPr>
          <a:xfrm>
            <a:off x="11188385" y="5819832"/>
            <a:ext cx="795411" cy="307777"/>
          </a:xfrm>
          <a:prstGeom prst="rect">
            <a:avLst/>
          </a:prstGeom>
          <a:noFill/>
        </p:spPr>
        <p:txBody>
          <a:bodyPr wrap="none" rtlCol="0">
            <a:spAutoFit/>
          </a:bodyPr>
          <a:lstStyle/>
          <a:p>
            <a:r>
              <a:rPr lang="en-US" sz="700" b="1" dirty="0">
                <a:latin typeface="Arial Narrow" panose="020B0606020202030204" pitchFamily="34" charset="0"/>
              </a:rPr>
              <a:t>St. Croix</a:t>
            </a:r>
          </a:p>
          <a:p>
            <a:r>
              <a:rPr lang="en-US" sz="700" b="1" dirty="0">
                <a:latin typeface="Arial Narrow" panose="020B0606020202030204" pitchFamily="34" charset="0"/>
              </a:rPr>
              <a:t>US Virgin Islands</a:t>
            </a:r>
          </a:p>
        </p:txBody>
      </p:sp>
      <p:grpSp>
        <p:nvGrpSpPr>
          <p:cNvPr id="13" name="Group 12"/>
          <p:cNvGrpSpPr/>
          <p:nvPr/>
        </p:nvGrpSpPr>
        <p:grpSpPr>
          <a:xfrm>
            <a:off x="674693" y="1376395"/>
            <a:ext cx="10514011" cy="4558120"/>
            <a:chOff x="103188" y="787402"/>
            <a:chExt cx="10514011" cy="4558120"/>
          </a:xfrm>
        </p:grpSpPr>
        <p:grpSp>
          <p:nvGrpSpPr>
            <p:cNvPr id="2" name="Group 4"/>
            <p:cNvGrpSpPr>
              <a:grpSpLocks/>
            </p:cNvGrpSpPr>
            <p:nvPr/>
          </p:nvGrpSpPr>
          <p:grpSpPr bwMode="auto">
            <a:xfrm>
              <a:off x="2665411" y="1124359"/>
              <a:ext cx="7951788" cy="4221163"/>
              <a:chOff x="336" y="1056"/>
              <a:chExt cx="5009" cy="2659"/>
            </a:xfrm>
          </p:grpSpPr>
          <p:sp>
            <p:nvSpPr>
              <p:cNvPr id="621573" name="Freeform 5"/>
              <p:cNvSpPr>
                <a:spLocks/>
              </p:cNvSpPr>
              <p:nvPr/>
            </p:nvSpPr>
            <p:spPr bwMode="auto">
              <a:xfrm>
                <a:off x="2100" y="1056"/>
                <a:ext cx="653" cy="347"/>
              </a:xfrm>
              <a:custGeom>
                <a:avLst/>
                <a:gdLst/>
                <a:ahLst/>
                <a:cxnLst>
                  <a:cxn ang="0">
                    <a:pos x="0" y="0"/>
                  </a:cxn>
                  <a:cxn ang="0">
                    <a:pos x="586" y="0"/>
                  </a:cxn>
                  <a:cxn ang="0">
                    <a:pos x="641" y="259"/>
                  </a:cxn>
                  <a:cxn ang="0">
                    <a:pos x="652" y="346"/>
                  </a:cxn>
                  <a:cxn ang="0">
                    <a:pos x="2" y="346"/>
                  </a:cxn>
                  <a:cxn ang="0">
                    <a:pos x="0" y="0"/>
                  </a:cxn>
                </a:cxnLst>
                <a:rect l="0" t="0" r="r" b="b"/>
                <a:pathLst>
                  <a:path w="653" h="347">
                    <a:moveTo>
                      <a:pt x="0" y="0"/>
                    </a:moveTo>
                    <a:lnTo>
                      <a:pt x="586" y="0"/>
                    </a:lnTo>
                    <a:lnTo>
                      <a:pt x="641" y="259"/>
                    </a:lnTo>
                    <a:lnTo>
                      <a:pt x="652" y="346"/>
                    </a:lnTo>
                    <a:lnTo>
                      <a:pt x="2" y="346"/>
                    </a:lnTo>
                    <a:lnTo>
                      <a:pt x="0" y="0"/>
                    </a:lnTo>
                  </a:path>
                </a:pathLst>
              </a:custGeom>
              <a:solidFill>
                <a:schemeClr val="bg1"/>
              </a:solidFill>
              <a:ln w="12700" cap="rnd" cmpd="sng">
                <a:solidFill>
                  <a:srgbClr val="000000"/>
                </a:solidFill>
                <a:prstDash val="solid"/>
                <a:round/>
                <a:headEnd/>
                <a:tailEnd/>
              </a:ln>
              <a:effectLst/>
            </p:spPr>
            <p:txBody>
              <a:bodyPr/>
              <a:lstStyle/>
              <a:p>
                <a:endParaRPr lang="en-US" dirty="0"/>
              </a:p>
            </p:txBody>
          </p:sp>
          <p:sp>
            <p:nvSpPr>
              <p:cNvPr id="621574" name="Freeform 6"/>
              <p:cNvSpPr>
                <a:spLocks/>
              </p:cNvSpPr>
              <p:nvPr/>
            </p:nvSpPr>
            <p:spPr bwMode="auto">
              <a:xfrm>
                <a:off x="337" y="1056"/>
                <a:ext cx="629" cy="391"/>
              </a:xfrm>
              <a:custGeom>
                <a:avLst/>
                <a:gdLst/>
                <a:ahLst/>
                <a:cxnLst>
                  <a:cxn ang="0">
                    <a:pos x="140" y="0"/>
                  </a:cxn>
                  <a:cxn ang="0">
                    <a:pos x="164" y="115"/>
                  </a:cxn>
                  <a:cxn ang="0">
                    <a:pos x="151" y="141"/>
                  </a:cxn>
                  <a:cxn ang="0">
                    <a:pos x="0" y="118"/>
                  </a:cxn>
                  <a:cxn ang="0">
                    <a:pos x="47" y="323"/>
                  </a:cxn>
                  <a:cxn ang="0">
                    <a:pos x="118" y="328"/>
                  </a:cxn>
                  <a:cxn ang="0">
                    <a:pos x="132" y="390"/>
                  </a:cxn>
                  <a:cxn ang="0">
                    <a:pos x="419" y="333"/>
                  </a:cxn>
                  <a:cxn ang="0">
                    <a:pos x="628" y="333"/>
                  </a:cxn>
                  <a:cxn ang="0">
                    <a:pos x="628" y="2"/>
                  </a:cxn>
                  <a:cxn ang="0">
                    <a:pos x="140" y="0"/>
                  </a:cxn>
                </a:cxnLst>
                <a:rect l="0" t="0" r="r" b="b"/>
                <a:pathLst>
                  <a:path w="629" h="391">
                    <a:moveTo>
                      <a:pt x="140" y="0"/>
                    </a:moveTo>
                    <a:lnTo>
                      <a:pt x="164" y="115"/>
                    </a:lnTo>
                    <a:lnTo>
                      <a:pt x="151" y="141"/>
                    </a:lnTo>
                    <a:lnTo>
                      <a:pt x="0" y="118"/>
                    </a:lnTo>
                    <a:lnTo>
                      <a:pt x="47" y="323"/>
                    </a:lnTo>
                    <a:lnTo>
                      <a:pt x="118" y="328"/>
                    </a:lnTo>
                    <a:lnTo>
                      <a:pt x="132" y="390"/>
                    </a:lnTo>
                    <a:lnTo>
                      <a:pt x="419" y="333"/>
                    </a:lnTo>
                    <a:lnTo>
                      <a:pt x="628" y="333"/>
                    </a:lnTo>
                    <a:lnTo>
                      <a:pt x="628" y="2"/>
                    </a:lnTo>
                    <a:lnTo>
                      <a:pt x="140"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575" name="Freeform 7"/>
              <p:cNvSpPr>
                <a:spLocks/>
              </p:cNvSpPr>
              <p:nvPr/>
            </p:nvSpPr>
            <p:spPr bwMode="auto">
              <a:xfrm>
                <a:off x="2687" y="1056"/>
                <a:ext cx="591" cy="648"/>
              </a:xfrm>
              <a:custGeom>
                <a:avLst/>
                <a:gdLst/>
                <a:ahLst/>
                <a:cxnLst>
                  <a:cxn ang="0">
                    <a:pos x="0" y="0"/>
                  </a:cxn>
                  <a:cxn ang="0">
                    <a:pos x="197" y="0"/>
                  </a:cxn>
                  <a:cxn ang="0">
                    <a:pos x="590" y="78"/>
                  </a:cxn>
                  <a:cxn ang="0">
                    <a:pos x="454" y="204"/>
                  </a:cxn>
                  <a:cxn ang="0">
                    <a:pos x="398" y="397"/>
                  </a:cxn>
                  <a:cxn ang="0">
                    <a:pos x="398" y="500"/>
                  </a:cxn>
                  <a:cxn ang="0">
                    <a:pos x="532" y="598"/>
                  </a:cxn>
                  <a:cxn ang="0">
                    <a:pos x="540" y="647"/>
                  </a:cxn>
                  <a:cxn ang="0">
                    <a:pos x="78" y="647"/>
                  </a:cxn>
                  <a:cxn ang="0">
                    <a:pos x="78" y="460"/>
                  </a:cxn>
                  <a:cxn ang="0">
                    <a:pos x="39" y="413"/>
                  </a:cxn>
                  <a:cxn ang="0">
                    <a:pos x="65" y="384"/>
                  </a:cxn>
                  <a:cxn ang="0">
                    <a:pos x="65" y="343"/>
                  </a:cxn>
                  <a:cxn ang="0">
                    <a:pos x="49" y="230"/>
                  </a:cxn>
                  <a:cxn ang="0">
                    <a:pos x="0" y="0"/>
                  </a:cxn>
                </a:cxnLst>
                <a:rect l="0" t="0" r="r" b="b"/>
                <a:pathLst>
                  <a:path w="591" h="648">
                    <a:moveTo>
                      <a:pt x="0" y="0"/>
                    </a:moveTo>
                    <a:lnTo>
                      <a:pt x="197" y="0"/>
                    </a:lnTo>
                    <a:lnTo>
                      <a:pt x="590" y="78"/>
                    </a:lnTo>
                    <a:lnTo>
                      <a:pt x="454" y="204"/>
                    </a:lnTo>
                    <a:lnTo>
                      <a:pt x="398" y="397"/>
                    </a:lnTo>
                    <a:lnTo>
                      <a:pt x="398" y="500"/>
                    </a:lnTo>
                    <a:lnTo>
                      <a:pt x="532" y="598"/>
                    </a:lnTo>
                    <a:lnTo>
                      <a:pt x="540" y="647"/>
                    </a:lnTo>
                    <a:lnTo>
                      <a:pt x="78" y="647"/>
                    </a:lnTo>
                    <a:lnTo>
                      <a:pt x="78" y="460"/>
                    </a:lnTo>
                    <a:lnTo>
                      <a:pt x="39" y="413"/>
                    </a:lnTo>
                    <a:lnTo>
                      <a:pt x="65" y="384"/>
                    </a:lnTo>
                    <a:lnTo>
                      <a:pt x="65" y="343"/>
                    </a:lnTo>
                    <a:lnTo>
                      <a:pt x="49" y="230"/>
                    </a:lnTo>
                    <a:lnTo>
                      <a:pt x="0"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576" name="Freeform 8"/>
              <p:cNvSpPr>
                <a:spLocks/>
              </p:cNvSpPr>
              <p:nvPr/>
            </p:nvSpPr>
            <p:spPr bwMode="auto">
              <a:xfrm>
                <a:off x="1671" y="2429"/>
                <a:ext cx="508" cy="637"/>
              </a:xfrm>
              <a:custGeom>
                <a:avLst/>
                <a:gdLst/>
                <a:ahLst/>
                <a:cxnLst>
                  <a:cxn ang="0">
                    <a:pos x="0" y="0"/>
                  </a:cxn>
                  <a:cxn ang="0">
                    <a:pos x="507" y="0"/>
                  </a:cxn>
                  <a:cxn ang="0">
                    <a:pos x="507" y="548"/>
                  </a:cxn>
                  <a:cxn ang="0">
                    <a:pos x="176" y="548"/>
                  </a:cxn>
                  <a:cxn ang="0">
                    <a:pos x="84" y="548"/>
                  </a:cxn>
                  <a:cxn ang="0">
                    <a:pos x="84" y="636"/>
                  </a:cxn>
                  <a:cxn ang="0">
                    <a:pos x="0" y="636"/>
                  </a:cxn>
                  <a:cxn ang="0">
                    <a:pos x="0" y="0"/>
                  </a:cxn>
                </a:cxnLst>
                <a:rect l="0" t="0" r="r" b="b"/>
                <a:pathLst>
                  <a:path w="508" h="637">
                    <a:moveTo>
                      <a:pt x="0" y="0"/>
                    </a:moveTo>
                    <a:lnTo>
                      <a:pt x="507" y="0"/>
                    </a:lnTo>
                    <a:lnTo>
                      <a:pt x="507" y="548"/>
                    </a:lnTo>
                    <a:lnTo>
                      <a:pt x="176" y="548"/>
                    </a:lnTo>
                    <a:lnTo>
                      <a:pt x="84" y="548"/>
                    </a:lnTo>
                    <a:lnTo>
                      <a:pt x="84" y="636"/>
                    </a:lnTo>
                    <a:lnTo>
                      <a:pt x="0" y="636"/>
                    </a:lnTo>
                    <a:lnTo>
                      <a:pt x="0" y="0"/>
                    </a:lnTo>
                  </a:path>
                </a:pathLst>
              </a:custGeom>
              <a:solidFill>
                <a:schemeClr val="bg1"/>
              </a:solidFill>
              <a:ln w="12700" cap="rnd" cmpd="sng">
                <a:solidFill>
                  <a:srgbClr val="000000"/>
                </a:solidFill>
                <a:prstDash val="solid"/>
                <a:round/>
                <a:headEnd/>
                <a:tailEnd/>
              </a:ln>
              <a:effectLst/>
            </p:spPr>
            <p:txBody>
              <a:bodyPr/>
              <a:lstStyle/>
              <a:p>
                <a:endParaRPr lang="en-US" dirty="0"/>
              </a:p>
            </p:txBody>
          </p:sp>
          <p:sp>
            <p:nvSpPr>
              <p:cNvPr id="621577" name="Freeform 9"/>
              <p:cNvSpPr>
                <a:spLocks/>
              </p:cNvSpPr>
              <p:nvPr/>
            </p:nvSpPr>
            <p:spPr bwMode="auto">
              <a:xfrm>
                <a:off x="4170" y="1827"/>
                <a:ext cx="487" cy="298"/>
              </a:xfrm>
              <a:custGeom>
                <a:avLst/>
                <a:gdLst/>
                <a:ahLst/>
                <a:cxnLst>
                  <a:cxn ang="0">
                    <a:pos x="0" y="56"/>
                  </a:cxn>
                  <a:cxn ang="0">
                    <a:pos x="69" y="0"/>
                  </a:cxn>
                  <a:cxn ang="0">
                    <a:pos x="69" y="53"/>
                  </a:cxn>
                  <a:cxn ang="0">
                    <a:pos x="430" y="53"/>
                  </a:cxn>
                  <a:cxn ang="0">
                    <a:pos x="486" y="141"/>
                  </a:cxn>
                  <a:cxn ang="0">
                    <a:pos x="453" y="168"/>
                  </a:cxn>
                  <a:cxn ang="0">
                    <a:pos x="483" y="243"/>
                  </a:cxn>
                  <a:cxn ang="0">
                    <a:pos x="454" y="274"/>
                  </a:cxn>
                  <a:cxn ang="0">
                    <a:pos x="369" y="274"/>
                  </a:cxn>
                  <a:cxn ang="0">
                    <a:pos x="369" y="297"/>
                  </a:cxn>
                  <a:cxn ang="0">
                    <a:pos x="0" y="297"/>
                  </a:cxn>
                  <a:cxn ang="0">
                    <a:pos x="0" y="56"/>
                  </a:cxn>
                </a:cxnLst>
                <a:rect l="0" t="0" r="r" b="b"/>
                <a:pathLst>
                  <a:path w="487" h="298">
                    <a:moveTo>
                      <a:pt x="0" y="56"/>
                    </a:moveTo>
                    <a:lnTo>
                      <a:pt x="69" y="0"/>
                    </a:lnTo>
                    <a:lnTo>
                      <a:pt x="69" y="53"/>
                    </a:lnTo>
                    <a:lnTo>
                      <a:pt x="430" y="53"/>
                    </a:lnTo>
                    <a:lnTo>
                      <a:pt x="486" y="141"/>
                    </a:lnTo>
                    <a:lnTo>
                      <a:pt x="453" y="168"/>
                    </a:lnTo>
                    <a:lnTo>
                      <a:pt x="483" y="243"/>
                    </a:lnTo>
                    <a:lnTo>
                      <a:pt x="454" y="274"/>
                    </a:lnTo>
                    <a:lnTo>
                      <a:pt x="369" y="274"/>
                    </a:lnTo>
                    <a:lnTo>
                      <a:pt x="369" y="297"/>
                    </a:lnTo>
                    <a:lnTo>
                      <a:pt x="0" y="297"/>
                    </a:lnTo>
                    <a:lnTo>
                      <a:pt x="0" y="56"/>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42" name="Freeform 74"/>
              <p:cNvSpPr>
                <a:spLocks/>
              </p:cNvSpPr>
              <p:nvPr/>
            </p:nvSpPr>
            <p:spPr bwMode="auto">
              <a:xfrm>
                <a:off x="4239" y="1521"/>
                <a:ext cx="546" cy="485"/>
              </a:xfrm>
              <a:custGeom>
                <a:avLst/>
                <a:gdLst/>
                <a:ahLst/>
                <a:cxnLst>
                  <a:cxn ang="0">
                    <a:pos x="0" y="305"/>
                  </a:cxn>
                  <a:cxn ang="0">
                    <a:pos x="0" y="356"/>
                  </a:cxn>
                  <a:cxn ang="0">
                    <a:pos x="357" y="356"/>
                  </a:cxn>
                  <a:cxn ang="0">
                    <a:pos x="415" y="444"/>
                  </a:cxn>
                  <a:cxn ang="0">
                    <a:pos x="482" y="457"/>
                  </a:cxn>
                  <a:cxn ang="0">
                    <a:pos x="484" y="484"/>
                  </a:cxn>
                  <a:cxn ang="0">
                    <a:pos x="531" y="447"/>
                  </a:cxn>
                  <a:cxn ang="0">
                    <a:pos x="545" y="284"/>
                  </a:cxn>
                  <a:cxn ang="0">
                    <a:pos x="545" y="173"/>
                  </a:cxn>
                  <a:cxn ang="0">
                    <a:pos x="524" y="156"/>
                  </a:cxn>
                  <a:cxn ang="0">
                    <a:pos x="534" y="0"/>
                  </a:cxn>
                  <a:cxn ang="0">
                    <a:pos x="417" y="0"/>
                  </a:cxn>
                  <a:cxn ang="0">
                    <a:pos x="292" y="124"/>
                  </a:cxn>
                  <a:cxn ang="0">
                    <a:pos x="313" y="165"/>
                  </a:cxn>
                  <a:cxn ang="0">
                    <a:pos x="235" y="221"/>
                  </a:cxn>
                  <a:cxn ang="0">
                    <a:pos x="140" y="208"/>
                  </a:cxn>
                  <a:cxn ang="0">
                    <a:pos x="55" y="208"/>
                  </a:cxn>
                  <a:cxn ang="0">
                    <a:pos x="36" y="266"/>
                  </a:cxn>
                  <a:cxn ang="0">
                    <a:pos x="0" y="305"/>
                  </a:cxn>
                </a:cxnLst>
                <a:rect l="0" t="0" r="r" b="b"/>
                <a:pathLst>
                  <a:path w="546" h="485">
                    <a:moveTo>
                      <a:pt x="0" y="305"/>
                    </a:moveTo>
                    <a:lnTo>
                      <a:pt x="0" y="356"/>
                    </a:lnTo>
                    <a:lnTo>
                      <a:pt x="357" y="356"/>
                    </a:lnTo>
                    <a:lnTo>
                      <a:pt x="415" y="444"/>
                    </a:lnTo>
                    <a:lnTo>
                      <a:pt x="482" y="457"/>
                    </a:lnTo>
                    <a:lnTo>
                      <a:pt x="484" y="484"/>
                    </a:lnTo>
                    <a:lnTo>
                      <a:pt x="531" y="447"/>
                    </a:lnTo>
                    <a:lnTo>
                      <a:pt x="545" y="284"/>
                    </a:lnTo>
                    <a:lnTo>
                      <a:pt x="545" y="173"/>
                    </a:lnTo>
                    <a:lnTo>
                      <a:pt x="524" y="156"/>
                    </a:lnTo>
                    <a:lnTo>
                      <a:pt x="534" y="0"/>
                    </a:lnTo>
                    <a:lnTo>
                      <a:pt x="417" y="0"/>
                    </a:lnTo>
                    <a:lnTo>
                      <a:pt x="292" y="124"/>
                    </a:lnTo>
                    <a:lnTo>
                      <a:pt x="313" y="165"/>
                    </a:lnTo>
                    <a:lnTo>
                      <a:pt x="235" y="221"/>
                    </a:lnTo>
                    <a:lnTo>
                      <a:pt x="140" y="208"/>
                    </a:lnTo>
                    <a:lnTo>
                      <a:pt x="55" y="208"/>
                    </a:lnTo>
                    <a:lnTo>
                      <a:pt x="36" y="266"/>
                    </a:lnTo>
                    <a:lnTo>
                      <a:pt x="0" y="305"/>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43" name="Freeform 75"/>
              <p:cNvSpPr>
                <a:spLocks/>
              </p:cNvSpPr>
              <p:nvPr/>
            </p:nvSpPr>
            <p:spPr bwMode="auto">
              <a:xfrm>
                <a:off x="4762" y="1524"/>
                <a:ext cx="204" cy="248"/>
              </a:xfrm>
              <a:custGeom>
                <a:avLst/>
                <a:gdLst/>
                <a:ahLst/>
                <a:cxnLst>
                  <a:cxn ang="0">
                    <a:pos x="13" y="0"/>
                  </a:cxn>
                  <a:cxn ang="0">
                    <a:pos x="203" y="0"/>
                  </a:cxn>
                  <a:cxn ang="0">
                    <a:pos x="195" y="60"/>
                  </a:cxn>
                  <a:cxn ang="0">
                    <a:pos x="161" y="73"/>
                  </a:cxn>
                  <a:cxn ang="0">
                    <a:pos x="108" y="247"/>
                  </a:cxn>
                  <a:cxn ang="0">
                    <a:pos x="23" y="247"/>
                  </a:cxn>
                  <a:cxn ang="0">
                    <a:pos x="23" y="169"/>
                  </a:cxn>
                  <a:cxn ang="0">
                    <a:pos x="0" y="152"/>
                  </a:cxn>
                  <a:cxn ang="0">
                    <a:pos x="13" y="0"/>
                  </a:cxn>
                </a:cxnLst>
                <a:rect l="0" t="0" r="r" b="b"/>
                <a:pathLst>
                  <a:path w="204" h="248">
                    <a:moveTo>
                      <a:pt x="13" y="0"/>
                    </a:moveTo>
                    <a:lnTo>
                      <a:pt x="203" y="0"/>
                    </a:lnTo>
                    <a:lnTo>
                      <a:pt x="195" y="60"/>
                    </a:lnTo>
                    <a:lnTo>
                      <a:pt x="161" y="73"/>
                    </a:lnTo>
                    <a:lnTo>
                      <a:pt x="108" y="247"/>
                    </a:lnTo>
                    <a:lnTo>
                      <a:pt x="23" y="247"/>
                    </a:lnTo>
                    <a:lnTo>
                      <a:pt x="23" y="169"/>
                    </a:lnTo>
                    <a:lnTo>
                      <a:pt x="0" y="152"/>
                    </a:lnTo>
                    <a:lnTo>
                      <a:pt x="13" y="0"/>
                    </a:lnTo>
                  </a:path>
                </a:pathLst>
              </a:custGeom>
              <a:solidFill>
                <a:schemeClr val="bg1"/>
              </a:solidFill>
              <a:ln w="12700" cap="rnd" cmpd="sng">
                <a:solidFill>
                  <a:srgbClr val="000000"/>
                </a:solidFill>
                <a:prstDash val="solid"/>
                <a:round/>
                <a:headEnd/>
                <a:tailEnd/>
              </a:ln>
              <a:effectLst/>
            </p:spPr>
            <p:txBody>
              <a:bodyPr/>
              <a:lstStyle/>
              <a:p>
                <a:endParaRPr lang="en-US" dirty="0"/>
              </a:p>
            </p:txBody>
          </p:sp>
          <p:sp>
            <p:nvSpPr>
              <p:cNvPr id="621644" name="Freeform 76"/>
              <p:cNvSpPr>
                <a:spLocks/>
              </p:cNvSpPr>
              <p:nvPr/>
            </p:nvSpPr>
            <p:spPr bwMode="auto">
              <a:xfrm>
                <a:off x="4870" y="1437"/>
                <a:ext cx="153" cy="335"/>
              </a:xfrm>
              <a:custGeom>
                <a:avLst/>
                <a:gdLst/>
                <a:ahLst/>
                <a:cxnLst>
                  <a:cxn ang="0">
                    <a:pos x="94" y="87"/>
                  </a:cxn>
                  <a:cxn ang="0">
                    <a:pos x="152" y="0"/>
                  </a:cxn>
                  <a:cxn ang="0">
                    <a:pos x="152" y="305"/>
                  </a:cxn>
                  <a:cxn ang="0">
                    <a:pos x="96" y="334"/>
                  </a:cxn>
                  <a:cxn ang="0">
                    <a:pos x="0" y="331"/>
                  </a:cxn>
                  <a:cxn ang="0">
                    <a:pos x="52" y="163"/>
                  </a:cxn>
                  <a:cxn ang="0">
                    <a:pos x="89" y="148"/>
                  </a:cxn>
                  <a:cxn ang="0">
                    <a:pos x="94" y="87"/>
                  </a:cxn>
                </a:cxnLst>
                <a:rect l="0" t="0" r="r" b="b"/>
                <a:pathLst>
                  <a:path w="153" h="335">
                    <a:moveTo>
                      <a:pt x="94" y="87"/>
                    </a:moveTo>
                    <a:lnTo>
                      <a:pt x="152" y="0"/>
                    </a:lnTo>
                    <a:lnTo>
                      <a:pt x="152" y="305"/>
                    </a:lnTo>
                    <a:lnTo>
                      <a:pt x="96" y="334"/>
                    </a:lnTo>
                    <a:lnTo>
                      <a:pt x="0" y="331"/>
                    </a:lnTo>
                    <a:lnTo>
                      <a:pt x="52" y="163"/>
                    </a:lnTo>
                    <a:lnTo>
                      <a:pt x="89" y="148"/>
                    </a:lnTo>
                    <a:lnTo>
                      <a:pt x="94" y="87"/>
                    </a:lnTo>
                  </a:path>
                </a:pathLst>
              </a:custGeom>
              <a:solidFill>
                <a:schemeClr val="bg1"/>
              </a:solidFill>
              <a:ln w="12700" cap="rnd" cmpd="sng">
                <a:solidFill>
                  <a:srgbClr val="000000"/>
                </a:solidFill>
                <a:prstDash val="solid"/>
                <a:round/>
                <a:headEnd/>
                <a:tailEnd/>
              </a:ln>
              <a:effectLst/>
            </p:spPr>
            <p:txBody>
              <a:bodyPr/>
              <a:lstStyle/>
              <a:p>
                <a:endParaRPr lang="en-US" dirty="0"/>
              </a:p>
            </p:txBody>
          </p:sp>
          <p:sp>
            <p:nvSpPr>
              <p:cNvPr id="621645" name="Freeform 77"/>
              <p:cNvSpPr>
                <a:spLocks/>
              </p:cNvSpPr>
              <p:nvPr/>
            </p:nvSpPr>
            <p:spPr bwMode="auto">
              <a:xfrm>
                <a:off x="5022" y="1251"/>
                <a:ext cx="323" cy="490"/>
              </a:xfrm>
              <a:custGeom>
                <a:avLst/>
                <a:gdLst/>
                <a:ahLst/>
                <a:cxnLst>
                  <a:cxn ang="0">
                    <a:pos x="0" y="190"/>
                  </a:cxn>
                  <a:cxn ang="0">
                    <a:pos x="0" y="489"/>
                  </a:cxn>
                  <a:cxn ang="0">
                    <a:pos x="76" y="445"/>
                  </a:cxn>
                  <a:cxn ang="0">
                    <a:pos x="81" y="407"/>
                  </a:cxn>
                  <a:cxn ang="0">
                    <a:pos x="322" y="232"/>
                  </a:cxn>
                  <a:cxn ang="0">
                    <a:pos x="308" y="166"/>
                  </a:cxn>
                  <a:cxn ang="0">
                    <a:pos x="266" y="148"/>
                  </a:cxn>
                  <a:cxn ang="0">
                    <a:pos x="237" y="7"/>
                  </a:cxn>
                  <a:cxn ang="0">
                    <a:pos x="173" y="26"/>
                  </a:cxn>
                  <a:cxn ang="0">
                    <a:pos x="139" y="0"/>
                  </a:cxn>
                  <a:cxn ang="0">
                    <a:pos x="76" y="49"/>
                  </a:cxn>
                  <a:cxn ang="0">
                    <a:pos x="0" y="190"/>
                  </a:cxn>
                </a:cxnLst>
                <a:rect l="0" t="0" r="r" b="b"/>
                <a:pathLst>
                  <a:path w="323" h="490">
                    <a:moveTo>
                      <a:pt x="0" y="190"/>
                    </a:moveTo>
                    <a:lnTo>
                      <a:pt x="0" y="489"/>
                    </a:lnTo>
                    <a:lnTo>
                      <a:pt x="76" y="445"/>
                    </a:lnTo>
                    <a:lnTo>
                      <a:pt x="81" y="407"/>
                    </a:lnTo>
                    <a:lnTo>
                      <a:pt x="322" y="232"/>
                    </a:lnTo>
                    <a:lnTo>
                      <a:pt x="308" y="166"/>
                    </a:lnTo>
                    <a:lnTo>
                      <a:pt x="266" y="148"/>
                    </a:lnTo>
                    <a:lnTo>
                      <a:pt x="237" y="7"/>
                    </a:lnTo>
                    <a:lnTo>
                      <a:pt x="173" y="26"/>
                    </a:lnTo>
                    <a:lnTo>
                      <a:pt x="139" y="0"/>
                    </a:lnTo>
                    <a:lnTo>
                      <a:pt x="76" y="49"/>
                    </a:lnTo>
                    <a:lnTo>
                      <a:pt x="0" y="19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46" name="Freeform 78"/>
              <p:cNvSpPr>
                <a:spLocks/>
              </p:cNvSpPr>
              <p:nvPr/>
            </p:nvSpPr>
            <p:spPr bwMode="auto">
              <a:xfrm>
                <a:off x="4779" y="1750"/>
                <a:ext cx="313" cy="180"/>
              </a:xfrm>
              <a:custGeom>
                <a:avLst/>
                <a:gdLst/>
                <a:ahLst/>
                <a:cxnLst>
                  <a:cxn ang="0">
                    <a:pos x="7" y="21"/>
                  </a:cxn>
                  <a:cxn ang="0">
                    <a:pos x="188" y="21"/>
                  </a:cxn>
                  <a:cxn ang="0">
                    <a:pos x="233" y="0"/>
                  </a:cxn>
                  <a:cxn ang="0">
                    <a:pos x="254" y="47"/>
                  </a:cxn>
                  <a:cxn ang="0">
                    <a:pos x="225" y="76"/>
                  </a:cxn>
                  <a:cxn ang="0">
                    <a:pos x="265" y="152"/>
                  </a:cxn>
                  <a:cxn ang="0">
                    <a:pos x="312" y="152"/>
                  </a:cxn>
                  <a:cxn ang="0">
                    <a:pos x="246" y="179"/>
                  </a:cxn>
                  <a:cxn ang="0">
                    <a:pos x="185" y="118"/>
                  </a:cxn>
                  <a:cxn ang="0">
                    <a:pos x="0" y="118"/>
                  </a:cxn>
                  <a:cxn ang="0">
                    <a:pos x="7" y="21"/>
                  </a:cxn>
                </a:cxnLst>
                <a:rect l="0" t="0" r="r" b="b"/>
                <a:pathLst>
                  <a:path w="313" h="180">
                    <a:moveTo>
                      <a:pt x="7" y="21"/>
                    </a:moveTo>
                    <a:lnTo>
                      <a:pt x="188" y="21"/>
                    </a:lnTo>
                    <a:lnTo>
                      <a:pt x="233" y="0"/>
                    </a:lnTo>
                    <a:lnTo>
                      <a:pt x="254" y="47"/>
                    </a:lnTo>
                    <a:lnTo>
                      <a:pt x="225" y="76"/>
                    </a:lnTo>
                    <a:lnTo>
                      <a:pt x="265" y="152"/>
                    </a:lnTo>
                    <a:lnTo>
                      <a:pt x="312" y="152"/>
                    </a:lnTo>
                    <a:lnTo>
                      <a:pt x="246" y="179"/>
                    </a:lnTo>
                    <a:lnTo>
                      <a:pt x="185" y="118"/>
                    </a:lnTo>
                    <a:lnTo>
                      <a:pt x="0" y="118"/>
                    </a:lnTo>
                    <a:lnTo>
                      <a:pt x="7" y="21"/>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47" name="Freeform 79"/>
              <p:cNvSpPr>
                <a:spLocks/>
              </p:cNvSpPr>
              <p:nvPr/>
            </p:nvSpPr>
            <p:spPr bwMode="auto">
              <a:xfrm>
                <a:off x="4923" y="1869"/>
                <a:ext cx="64" cy="79"/>
              </a:xfrm>
              <a:custGeom>
                <a:avLst/>
                <a:gdLst/>
                <a:ahLst/>
                <a:cxnLst>
                  <a:cxn ang="0">
                    <a:pos x="0" y="0"/>
                  </a:cxn>
                  <a:cxn ang="0">
                    <a:pos x="42" y="0"/>
                  </a:cxn>
                  <a:cxn ang="0">
                    <a:pos x="63" y="22"/>
                  </a:cxn>
                  <a:cxn ang="0">
                    <a:pos x="39" y="72"/>
                  </a:cxn>
                  <a:cxn ang="0">
                    <a:pos x="0" y="78"/>
                  </a:cxn>
                  <a:cxn ang="0">
                    <a:pos x="0" y="0"/>
                  </a:cxn>
                </a:cxnLst>
                <a:rect l="0" t="0" r="r" b="b"/>
                <a:pathLst>
                  <a:path w="64" h="79">
                    <a:moveTo>
                      <a:pt x="0" y="0"/>
                    </a:moveTo>
                    <a:lnTo>
                      <a:pt x="42" y="0"/>
                    </a:lnTo>
                    <a:lnTo>
                      <a:pt x="63" y="22"/>
                    </a:lnTo>
                    <a:lnTo>
                      <a:pt x="39" y="72"/>
                    </a:lnTo>
                    <a:lnTo>
                      <a:pt x="0" y="78"/>
                    </a:lnTo>
                    <a:lnTo>
                      <a:pt x="0" y="0"/>
                    </a:lnTo>
                  </a:path>
                </a:pathLst>
              </a:custGeom>
              <a:solidFill>
                <a:schemeClr val="tx1"/>
              </a:solidFill>
              <a:ln w="12700" cap="rnd" cmpd="sng">
                <a:solidFill>
                  <a:srgbClr val="000000"/>
                </a:solidFill>
                <a:prstDash val="solid"/>
                <a:round/>
                <a:headEnd/>
                <a:tailEnd/>
              </a:ln>
              <a:effectLst/>
            </p:spPr>
            <p:txBody>
              <a:bodyPr/>
              <a:lstStyle/>
              <a:p>
                <a:endParaRPr lang="en-US" dirty="0"/>
              </a:p>
            </p:txBody>
          </p:sp>
          <p:sp>
            <p:nvSpPr>
              <p:cNvPr id="621648" name="Freeform 80"/>
              <p:cNvSpPr>
                <a:spLocks/>
              </p:cNvSpPr>
              <p:nvPr/>
            </p:nvSpPr>
            <p:spPr bwMode="auto">
              <a:xfrm>
                <a:off x="4772" y="1867"/>
                <a:ext cx="152" cy="104"/>
              </a:xfrm>
              <a:custGeom>
                <a:avLst/>
                <a:gdLst/>
                <a:ahLst/>
                <a:cxnLst>
                  <a:cxn ang="0">
                    <a:pos x="7" y="0"/>
                  </a:cxn>
                  <a:cxn ang="0">
                    <a:pos x="151" y="0"/>
                  </a:cxn>
                  <a:cxn ang="0">
                    <a:pos x="151" y="81"/>
                  </a:cxn>
                  <a:cxn ang="0">
                    <a:pos x="0" y="103"/>
                  </a:cxn>
                  <a:cxn ang="0">
                    <a:pos x="7" y="0"/>
                  </a:cxn>
                </a:cxnLst>
                <a:rect l="0" t="0" r="r" b="b"/>
                <a:pathLst>
                  <a:path w="152" h="104">
                    <a:moveTo>
                      <a:pt x="7" y="0"/>
                    </a:moveTo>
                    <a:lnTo>
                      <a:pt x="151" y="0"/>
                    </a:lnTo>
                    <a:lnTo>
                      <a:pt x="151" y="81"/>
                    </a:lnTo>
                    <a:lnTo>
                      <a:pt x="0" y="103"/>
                    </a:lnTo>
                    <a:lnTo>
                      <a:pt x="7" y="0"/>
                    </a:lnTo>
                  </a:path>
                </a:pathLst>
              </a:custGeom>
              <a:solidFill>
                <a:schemeClr val="bg1"/>
              </a:solidFill>
              <a:ln w="12700" cap="rnd" cmpd="sng">
                <a:solidFill>
                  <a:srgbClr val="000000"/>
                </a:solidFill>
                <a:prstDash val="solid"/>
                <a:round/>
                <a:headEnd/>
                <a:tailEnd/>
              </a:ln>
              <a:effectLst/>
            </p:spPr>
            <p:txBody>
              <a:bodyPr/>
              <a:lstStyle/>
              <a:p>
                <a:endParaRPr lang="en-US" dirty="0"/>
              </a:p>
            </p:txBody>
          </p:sp>
          <p:sp>
            <p:nvSpPr>
              <p:cNvPr id="621649" name="Freeform 81"/>
              <p:cNvSpPr>
                <a:spLocks/>
              </p:cNvSpPr>
              <p:nvPr/>
            </p:nvSpPr>
            <p:spPr bwMode="auto">
              <a:xfrm>
                <a:off x="4597" y="1970"/>
                <a:ext cx="131" cy="249"/>
              </a:xfrm>
              <a:custGeom>
                <a:avLst/>
                <a:gdLst/>
                <a:ahLst/>
                <a:cxnLst>
                  <a:cxn ang="0">
                    <a:pos x="59" y="0"/>
                  </a:cxn>
                  <a:cxn ang="0">
                    <a:pos x="28" y="27"/>
                  </a:cxn>
                  <a:cxn ang="0">
                    <a:pos x="55" y="99"/>
                  </a:cxn>
                  <a:cxn ang="0">
                    <a:pos x="28" y="133"/>
                  </a:cxn>
                  <a:cxn ang="0">
                    <a:pos x="0" y="170"/>
                  </a:cxn>
                  <a:cxn ang="0">
                    <a:pos x="55" y="248"/>
                  </a:cxn>
                  <a:cxn ang="0">
                    <a:pos x="113" y="170"/>
                  </a:cxn>
                  <a:cxn ang="0">
                    <a:pos x="130" y="83"/>
                  </a:cxn>
                  <a:cxn ang="0">
                    <a:pos x="109" y="80"/>
                  </a:cxn>
                  <a:cxn ang="0">
                    <a:pos x="128" y="35"/>
                  </a:cxn>
                  <a:cxn ang="0">
                    <a:pos x="124" y="10"/>
                  </a:cxn>
                  <a:cxn ang="0">
                    <a:pos x="59" y="0"/>
                  </a:cxn>
                </a:cxnLst>
                <a:rect l="0" t="0" r="r" b="b"/>
                <a:pathLst>
                  <a:path w="131" h="249">
                    <a:moveTo>
                      <a:pt x="59" y="0"/>
                    </a:moveTo>
                    <a:lnTo>
                      <a:pt x="28" y="27"/>
                    </a:lnTo>
                    <a:lnTo>
                      <a:pt x="55" y="99"/>
                    </a:lnTo>
                    <a:lnTo>
                      <a:pt x="28" y="133"/>
                    </a:lnTo>
                    <a:lnTo>
                      <a:pt x="0" y="170"/>
                    </a:lnTo>
                    <a:lnTo>
                      <a:pt x="55" y="248"/>
                    </a:lnTo>
                    <a:lnTo>
                      <a:pt x="113" y="170"/>
                    </a:lnTo>
                    <a:lnTo>
                      <a:pt x="130" y="83"/>
                    </a:lnTo>
                    <a:lnTo>
                      <a:pt x="109" y="80"/>
                    </a:lnTo>
                    <a:lnTo>
                      <a:pt x="128" y="35"/>
                    </a:lnTo>
                    <a:lnTo>
                      <a:pt x="124" y="10"/>
                    </a:lnTo>
                    <a:lnTo>
                      <a:pt x="59"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50" name="Freeform 82"/>
              <p:cNvSpPr>
                <a:spLocks/>
              </p:cNvSpPr>
              <p:nvPr/>
            </p:nvSpPr>
            <p:spPr bwMode="auto">
              <a:xfrm>
                <a:off x="4540" y="2099"/>
                <a:ext cx="101" cy="176"/>
              </a:xfrm>
              <a:custGeom>
                <a:avLst/>
                <a:gdLst/>
                <a:ahLst/>
                <a:cxnLst>
                  <a:cxn ang="0">
                    <a:pos x="85" y="0"/>
                  </a:cxn>
                  <a:cxn ang="0">
                    <a:pos x="0" y="0"/>
                  </a:cxn>
                  <a:cxn ang="0">
                    <a:pos x="0" y="175"/>
                  </a:cxn>
                  <a:cxn ang="0">
                    <a:pos x="83" y="175"/>
                  </a:cxn>
                  <a:cxn ang="0">
                    <a:pos x="100" y="147"/>
                  </a:cxn>
                  <a:cxn ang="0">
                    <a:pos x="57" y="92"/>
                  </a:cxn>
                  <a:cxn ang="0">
                    <a:pos x="58" y="43"/>
                  </a:cxn>
                  <a:cxn ang="0">
                    <a:pos x="85" y="0"/>
                  </a:cxn>
                </a:cxnLst>
                <a:rect l="0" t="0" r="r" b="b"/>
                <a:pathLst>
                  <a:path w="101" h="176">
                    <a:moveTo>
                      <a:pt x="85" y="0"/>
                    </a:moveTo>
                    <a:lnTo>
                      <a:pt x="0" y="0"/>
                    </a:lnTo>
                    <a:lnTo>
                      <a:pt x="0" y="175"/>
                    </a:lnTo>
                    <a:lnTo>
                      <a:pt x="83" y="175"/>
                    </a:lnTo>
                    <a:lnTo>
                      <a:pt x="100" y="147"/>
                    </a:lnTo>
                    <a:lnTo>
                      <a:pt x="57" y="92"/>
                    </a:lnTo>
                    <a:lnTo>
                      <a:pt x="58" y="43"/>
                    </a:lnTo>
                    <a:lnTo>
                      <a:pt x="85" y="0"/>
                    </a:lnTo>
                  </a:path>
                </a:pathLst>
              </a:custGeom>
              <a:solidFill>
                <a:schemeClr val="bg1"/>
              </a:solidFill>
              <a:ln w="12700" cap="rnd" cmpd="sng">
                <a:solidFill>
                  <a:srgbClr val="000000"/>
                </a:solidFill>
                <a:prstDash val="solid"/>
                <a:round/>
                <a:headEnd/>
                <a:tailEnd/>
              </a:ln>
              <a:effectLst/>
            </p:spPr>
            <p:txBody>
              <a:bodyPr/>
              <a:lstStyle/>
              <a:p>
                <a:endParaRPr lang="en-US" dirty="0"/>
              </a:p>
            </p:txBody>
          </p:sp>
          <p:sp>
            <p:nvSpPr>
              <p:cNvPr id="621651" name="Freeform 83"/>
              <p:cNvSpPr>
                <a:spLocks/>
              </p:cNvSpPr>
              <p:nvPr/>
            </p:nvSpPr>
            <p:spPr bwMode="auto">
              <a:xfrm>
                <a:off x="4249" y="2124"/>
                <a:ext cx="378" cy="244"/>
              </a:xfrm>
              <a:custGeom>
                <a:avLst/>
                <a:gdLst/>
                <a:ahLst/>
                <a:cxnLst>
                  <a:cxn ang="0">
                    <a:pos x="0" y="0"/>
                  </a:cxn>
                  <a:cxn ang="0">
                    <a:pos x="292" y="0"/>
                  </a:cxn>
                  <a:cxn ang="0">
                    <a:pos x="292" y="151"/>
                  </a:cxn>
                  <a:cxn ang="0">
                    <a:pos x="377" y="151"/>
                  </a:cxn>
                  <a:cxn ang="0">
                    <a:pos x="329" y="243"/>
                  </a:cxn>
                  <a:cxn ang="0">
                    <a:pos x="229" y="216"/>
                  </a:cxn>
                  <a:cxn ang="0">
                    <a:pos x="196" y="95"/>
                  </a:cxn>
                  <a:cxn ang="0">
                    <a:pos x="184" y="66"/>
                  </a:cxn>
                  <a:cxn ang="0">
                    <a:pos x="113" y="44"/>
                  </a:cxn>
                  <a:cxn ang="0">
                    <a:pos x="0" y="98"/>
                  </a:cxn>
                  <a:cxn ang="0">
                    <a:pos x="0" y="0"/>
                  </a:cxn>
                </a:cxnLst>
                <a:rect l="0" t="0" r="r" b="b"/>
                <a:pathLst>
                  <a:path w="378" h="244">
                    <a:moveTo>
                      <a:pt x="0" y="0"/>
                    </a:moveTo>
                    <a:lnTo>
                      <a:pt x="292" y="0"/>
                    </a:lnTo>
                    <a:lnTo>
                      <a:pt x="292" y="151"/>
                    </a:lnTo>
                    <a:lnTo>
                      <a:pt x="377" y="151"/>
                    </a:lnTo>
                    <a:lnTo>
                      <a:pt x="329" y="243"/>
                    </a:lnTo>
                    <a:lnTo>
                      <a:pt x="229" y="216"/>
                    </a:lnTo>
                    <a:lnTo>
                      <a:pt x="196" y="95"/>
                    </a:lnTo>
                    <a:lnTo>
                      <a:pt x="184" y="66"/>
                    </a:lnTo>
                    <a:lnTo>
                      <a:pt x="113" y="44"/>
                    </a:lnTo>
                    <a:lnTo>
                      <a:pt x="0" y="98"/>
                    </a:lnTo>
                    <a:lnTo>
                      <a:pt x="0"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52" name="Freeform 84"/>
              <p:cNvSpPr>
                <a:spLocks/>
              </p:cNvSpPr>
              <p:nvPr/>
            </p:nvSpPr>
            <p:spPr bwMode="auto">
              <a:xfrm>
                <a:off x="2267" y="2103"/>
                <a:ext cx="635" cy="330"/>
              </a:xfrm>
              <a:custGeom>
                <a:avLst/>
                <a:gdLst/>
                <a:ahLst/>
                <a:cxnLst>
                  <a:cxn ang="0">
                    <a:pos x="0" y="0"/>
                  </a:cxn>
                  <a:cxn ang="0">
                    <a:pos x="599" y="0"/>
                  </a:cxn>
                  <a:cxn ang="0">
                    <a:pos x="618" y="22"/>
                  </a:cxn>
                  <a:cxn ang="0">
                    <a:pos x="592" y="51"/>
                  </a:cxn>
                  <a:cxn ang="0">
                    <a:pos x="634" y="90"/>
                  </a:cxn>
                  <a:cxn ang="0">
                    <a:pos x="634" y="329"/>
                  </a:cxn>
                  <a:cxn ang="0">
                    <a:pos x="0" y="329"/>
                  </a:cxn>
                  <a:cxn ang="0">
                    <a:pos x="0" y="0"/>
                  </a:cxn>
                </a:cxnLst>
                <a:rect l="0" t="0" r="r" b="b"/>
                <a:pathLst>
                  <a:path w="635" h="330">
                    <a:moveTo>
                      <a:pt x="0" y="0"/>
                    </a:moveTo>
                    <a:lnTo>
                      <a:pt x="599" y="0"/>
                    </a:lnTo>
                    <a:lnTo>
                      <a:pt x="618" y="22"/>
                    </a:lnTo>
                    <a:lnTo>
                      <a:pt x="592" y="51"/>
                    </a:lnTo>
                    <a:lnTo>
                      <a:pt x="634" y="90"/>
                    </a:lnTo>
                    <a:lnTo>
                      <a:pt x="634" y="329"/>
                    </a:lnTo>
                    <a:lnTo>
                      <a:pt x="0" y="329"/>
                    </a:lnTo>
                    <a:lnTo>
                      <a:pt x="0"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53" name="Freeform 85"/>
              <p:cNvSpPr>
                <a:spLocks/>
              </p:cNvSpPr>
              <p:nvPr/>
            </p:nvSpPr>
            <p:spPr bwMode="auto">
              <a:xfrm>
                <a:off x="2104" y="1402"/>
                <a:ext cx="662" cy="418"/>
              </a:xfrm>
              <a:custGeom>
                <a:avLst/>
                <a:gdLst/>
                <a:ahLst/>
                <a:cxnLst>
                  <a:cxn ang="0">
                    <a:pos x="0" y="0"/>
                  </a:cxn>
                  <a:cxn ang="0">
                    <a:pos x="647" y="0"/>
                  </a:cxn>
                  <a:cxn ang="0">
                    <a:pos x="647" y="32"/>
                  </a:cxn>
                  <a:cxn ang="0">
                    <a:pos x="619" y="66"/>
                  </a:cxn>
                  <a:cxn ang="0">
                    <a:pos x="661" y="116"/>
                  </a:cxn>
                  <a:cxn ang="0">
                    <a:pos x="661" y="297"/>
                  </a:cxn>
                  <a:cxn ang="0">
                    <a:pos x="632" y="297"/>
                  </a:cxn>
                  <a:cxn ang="0">
                    <a:pos x="632" y="417"/>
                  </a:cxn>
                  <a:cxn ang="0">
                    <a:pos x="519" y="380"/>
                  </a:cxn>
                  <a:cxn ang="0">
                    <a:pos x="473" y="352"/>
                  </a:cxn>
                  <a:cxn ang="0">
                    <a:pos x="0" y="352"/>
                  </a:cxn>
                  <a:cxn ang="0">
                    <a:pos x="0" y="0"/>
                  </a:cxn>
                </a:cxnLst>
                <a:rect l="0" t="0" r="r" b="b"/>
                <a:pathLst>
                  <a:path w="662" h="418">
                    <a:moveTo>
                      <a:pt x="0" y="0"/>
                    </a:moveTo>
                    <a:lnTo>
                      <a:pt x="647" y="0"/>
                    </a:lnTo>
                    <a:lnTo>
                      <a:pt x="647" y="32"/>
                    </a:lnTo>
                    <a:lnTo>
                      <a:pt x="619" y="66"/>
                    </a:lnTo>
                    <a:lnTo>
                      <a:pt x="661" y="116"/>
                    </a:lnTo>
                    <a:lnTo>
                      <a:pt x="661" y="297"/>
                    </a:lnTo>
                    <a:lnTo>
                      <a:pt x="632" y="297"/>
                    </a:lnTo>
                    <a:lnTo>
                      <a:pt x="632" y="417"/>
                    </a:lnTo>
                    <a:lnTo>
                      <a:pt x="519" y="380"/>
                    </a:lnTo>
                    <a:lnTo>
                      <a:pt x="473" y="352"/>
                    </a:lnTo>
                    <a:lnTo>
                      <a:pt x="0" y="352"/>
                    </a:lnTo>
                    <a:lnTo>
                      <a:pt x="0"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54" name="Freeform 86"/>
              <p:cNvSpPr>
                <a:spLocks/>
              </p:cNvSpPr>
              <p:nvPr/>
            </p:nvSpPr>
            <p:spPr bwMode="auto">
              <a:xfrm>
                <a:off x="2736" y="1700"/>
                <a:ext cx="577" cy="327"/>
              </a:xfrm>
              <a:custGeom>
                <a:avLst/>
                <a:gdLst/>
                <a:ahLst/>
                <a:cxnLst>
                  <a:cxn ang="0">
                    <a:pos x="0" y="0"/>
                  </a:cxn>
                  <a:cxn ang="0">
                    <a:pos x="490" y="0"/>
                  </a:cxn>
                  <a:cxn ang="0">
                    <a:pos x="506" y="36"/>
                  </a:cxn>
                  <a:cxn ang="0">
                    <a:pos x="503" y="81"/>
                  </a:cxn>
                  <a:cxn ang="0">
                    <a:pos x="551" y="126"/>
                  </a:cxn>
                  <a:cxn ang="0">
                    <a:pos x="576" y="180"/>
                  </a:cxn>
                  <a:cxn ang="0">
                    <a:pos x="506" y="231"/>
                  </a:cxn>
                  <a:cxn ang="0">
                    <a:pos x="519" y="265"/>
                  </a:cxn>
                  <a:cxn ang="0">
                    <a:pos x="461" y="326"/>
                  </a:cxn>
                  <a:cxn ang="0">
                    <a:pos x="68" y="326"/>
                  </a:cxn>
                  <a:cxn ang="0">
                    <a:pos x="0" y="118"/>
                  </a:cxn>
                  <a:cxn ang="0">
                    <a:pos x="0" y="0"/>
                  </a:cxn>
                </a:cxnLst>
                <a:rect l="0" t="0" r="r" b="b"/>
                <a:pathLst>
                  <a:path w="577" h="327">
                    <a:moveTo>
                      <a:pt x="0" y="0"/>
                    </a:moveTo>
                    <a:lnTo>
                      <a:pt x="490" y="0"/>
                    </a:lnTo>
                    <a:lnTo>
                      <a:pt x="506" y="36"/>
                    </a:lnTo>
                    <a:lnTo>
                      <a:pt x="503" y="81"/>
                    </a:lnTo>
                    <a:lnTo>
                      <a:pt x="551" y="126"/>
                    </a:lnTo>
                    <a:lnTo>
                      <a:pt x="576" y="180"/>
                    </a:lnTo>
                    <a:lnTo>
                      <a:pt x="506" y="231"/>
                    </a:lnTo>
                    <a:lnTo>
                      <a:pt x="519" y="265"/>
                    </a:lnTo>
                    <a:lnTo>
                      <a:pt x="461" y="326"/>
                    </a:lnTo>
                    <a:lnTo>
                      <a:pt x="68" y="326"/>
                    </a:lnTo>
                    <a:lnTo>
                      <a:pt x="0" y="118"/>
                    </a:lnTo>
                    <a:lnTo>
                      <a:pt x="0"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55" name="Freeform 87"/>
              <p:cNvSpPr>
                <a:spLocks/>
              </p:cNvSpPr>
              <p:nvPr/>
            </p:nvSpPr>
            <p:spPr bwMode="auto">
              <a:xfrm>
                <a:off x="3084" y="1296"/>
                <a:ext cx="516" cy="529"/>
              </a:xfrm>
              <a:custGeom>
                <a:avLst/>
                <a:gdLst/>
                <a:ahLst/>
                <a:cxnLst>
                  <a:cxn ang="0">
                    <a:pos x="31" y="39"/>
                  </a:cxn>
                  <a:cxn ang="0">
                    <a:pos x="162" y="0"/>
                  </a:cxn>
                  <a:cxn ang="0">
                    <a:pos x="189" y="49"/>
                  </a:cxn>
                  <a:cxn ang="0">
                    <a:pos x="366" y="137"/>
                  </a:cxn>
                  <a:cxn ang="0">
                    <a:pos x="407" y="187"/>
                  </a:cxn>
                  <a:cxn ang="0">
                    <a:pos x="420" y="236"/>
                  </a:cxn>
                  <a:cxn ang="0">
                    <a:pos x="488" y="224"/>
                  </a:cxn>
                  <a:cxn ang="0">
                    <a:pos x="515" y="246"/>
                  </a:cxn>
                  <a:cxn ang="0">
                    <a:pos x="457" y="330"/>
                  </a:cxn>
                  <a:cxn ang="0">
                    <a:pos x="428" y="528"/>
                  </a:cxn>
                  <a:cxn ang="0">
                    <a:pos x="199" y="528"/>
                  </a:cxn>
                  <a:cxn ang="0">
                    <a:pos x="155" y="491"/>
                  </a:cxn>
                  <a:cxn ang="0">
                    <a:pos x="157" y="443"/>
                  </a:cxn>
                  <a:cxn ang="0">
                    <a:pos x="139" y="400"/>
                  </a:cxn>
                  <a:cxn ang="0">
                    <a:pos x="134" y="357"/>
                  </a:cxn>
                  <a:cxn ang="0">
                    <a:pos x="0" y="260"/>
                  </a:cxn>
                  <a:cxn ang="0">
                    <a:pos x="0" y="161"/>
                  </a:cxn>
                  <a:cxn ang="0">
                    <a:pos x="31" y="39"/>
                  </a:cxn>
                </a:cxnLst>
                <a:rect l="0" t="0" r="r" b="b"/>
                <a:pathLst>
                  <a:path w="516" h="529">
                    <a:moveTo>
                      <a:pt x="31" y="39"/>
                    </a:moveTo>
                    <a:lnTo>
                      <a:pt x="162" y="0"/>
                    </a:lnTo>
                    <a:lnTo>
                      <a:pt x="189" y="49"/>
                    </a:lnTo>
                    <a:lnTo>
                      <a:pt x="366" y="137"/>
                    </a:lnTo>
                    <a:lnTo>
                      <a:pt x="407" y="187"/>
                    </a:lnTo>
                    <a:lnTo>
                      <a:pt x="420" y="236"/>
                    </a:lnTo>
                    <a:lnTo>
                      <a:pt x="488" y="224"/>
                    </a:lnTo>
                    <a:lnTo>
                      <a:pt x="515" y="246"/>
                    </a:lnTo>
                    <a:lnTo>
                      <a:pt x="457" y="330"/>
                    </a:lnTo>
                    <a:lnTo>
                      <a:pt x="428" y="528"/>
                    </a:lnTo>
                    <a:lnTo>
                      <a:pt x="199" y="528"/>
                    </a:lnTo>
                    <a:lnTo>
                      <a:pt x="155" y="491"/>
                    </a:lnTo>
                    <a:lnTo>
                      <a:pt x="157" y="443"/>
                    </a:lnTo>
                    <a:lnTo>
                      <a:pt x="139" y="400"/>
                    </a:lnTo>
                    <a:lnTo>
                      <a:pt x="134" y="357"/>
                    </a:lnTo>
                    <a:lnTo>
                      <a:pt x="0" y="260"/>
                    </a:lnTo>
                    <a:lnTo>
                      <a:pt x="0" y="161"/>
                    </a:lnTo>
                    <a:lnTo>
                      <a:pt x="31" y="39"/>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56" name="Freeform 88"/>
              <p:cNvSpPr>
                <a:spLocks/>
              </p:cNvSpPr>
              <p:nvPr/>
            </p:nvSpPr>
            <p:spPr bwMode="auto">
              <a:xfrm>
                <a:off x="3271" y="1243"/>
                <a:ext cx="595" cy="288"/>
              </a:xfrm>
              <a:custGeom>
                <a:avLst/>
                <a:gdLst/>
                <a:ahLst/>
                <a:cxnLst>
                  <a:cxn ang="0">
                    <a:pos x="0" y="98"/>
                  </a:cxn>
                  <a:cxn ang="0">
                    <a:pos x="184" y="196"/>
                  </a:cxn>
                  <a:cxn ang="0">
                    <a:pos x="220" y="243"/>
                  </a:cxn>
                  <a:cxn ang="0">
                    <a:pos x="233" y="287"/>
                  </a:cxn>
                  <a:cxn ang="0">
                    <a:pos x="335" y="186"/>
                  </a:cxn>
                  <a:cxn ang="0">
                    <a:pos x="594" y="146"/>
                  </a:cxn>
                  <a:cxn ang="0">
                    <a:pos x="479" y="74"/>
                  </a:cxn>
                  <a:cxn ang="0">
                    <a:pos x="327" y="141"/>
                  </a:cxn>
                  <a:cxn ang="0">
                    <a:pos x="182" y="82"/>
                  </a:cxn>
                  <a:cxn ang="0">
                    <a:pos x="267" y="11"/>
                  </a:cxn>
                  <a:cxn ang="0">
                    <a:pos x="192" y="0"/>
                  </a:cxn>
                  <a:cxn ang="0">
                    <a:pos x="0" y="98"/>
                  </a:cxn>
                </a:cxnLst>
                <a:rect l="0" t="0" r="r" b="b"/>
                <a:pathLst>
                  <a:path w="595" h="288">
                    <a:moveTo>
                      <a:pt x="0" y="98"/>
                    </a:moveTo>
                    <a:lnTo>
                      <a:pt x="184" y="196"/>
                    </a:lnTo>
                    <a:lnTo>
                      <a:pt x="220" y="243"/>
                    </a:lnTo>
                    <a:lnTo>
                      <a:pt x="233" y="287"/>
                    </a:lnTo>
                    <a:lnTo>
                      <a:pt x="335" y="186"/>
                    </a:lnTo>
                    <a:lnTo>
                      <a:pt x="594" y="146"/>
                    </a:lnTo>
                    <a:lnTo>
                      <a:pt x="479" y="74"/>
                    </a:lnTo>
                    <a:lnTo>
                      <a:pt x="327" y="141"/>
                    </a:lnTo>
                    <a:lnTo>
                      <a:pt x="182" y="82"/>
                    </a:lnTo>
                    <a:lnTo>
                      <a:pt x="267" y="11"/>
                    </a:lnTo>
                    <a:lnTo>
                      <a:pt x="192" y="0"/>
                    </a:lnTo>
                    <a:lnTo>
                      <a:pt x="0" y="98"/>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57" name="Freeform 89"/>
              <p:cNvSpPr>
                <a:spLocks/>
              </p:cNvSpPr>
              <p:nvPr/>
            </p:nvSpPr>
            <p:spPr bwMode="auto">
              <a:xfrm>
                <a:off x="3612" y="1460"/>
                <a:ext cx="387" cy="449"/>
              </a:xfrm>
              <a:custGeom>
                <a:avLst/>
                <a:gdLst/>
                <a:ahLst/>
                <a:cxnLst>
                  <a:cxn ang="0">
                    <a:pos x="183" y="0"/>
                  </a:cxn>
                  <a:cxn ang="0">
                    <a:pos x="307" y="36"/>
                  </a:cxn>
                  <a:cxn ang="0">
                    <a:pos x="333" y="124"/>
                  </a:cxn>
                  <a:cxn ang="0">
                    <a:pos x="261" y="198"/>
                  </a:cxn>
                  <a:cxn ang="0">
                    <a:pos x="279" y="231"/>
                  </a:cxn>
                  <a:cxn ang="0">
                    <a:pos x="349" y="193"/>
                  </a:cxn>
                  <a:cxn ang="0">
                    <a:pos x="378" y="201"/>
                  </a:cxn>
                  <a:cxn ang="0">
                    <a:pos x="386" y="321"/>
                  </a:cxn>
                  <a:cxn ang="0">
                    <a:pos x="309" y="423"/>
                  </a:cxn>
                  <a:cxn ang="0">
                    <a:pos x="309" y="448"/>
                  </a:cxn>
                  <a:cxn ang="0">
                    <a:pos x="0" y="448"/>
                  </a:cxn>
                  <a:cxn ang="0">
                    <a:pos x="44" y="321"/>
                  </a:cxn>
                  <a:cxn ang="0">
                    <a:pos x="21" y="223"/>
                  </a:cxn>
                  <a:cxn ang="0">
                    <a:pos x="61" y="119"/>
                  </a:cxn>
                  <a:cxn ang="0">
                    <a:pos x="183" y="0"/>
                  </a:cxn>
                </a:cxnLst>
                <a:rect l="0" t="0" r="r" b="b"/>
                <a:pathLst>
                  <a:path w="387" h="449">
                    <a:moveTo>
                      <a:pt x="183" y="0"/>
                    </a:moveTo>
                    <a:lnTo>
                      <a:pt x="307" y="36"/>
                    </a:lnTo>
                    <a:lnTo>
                      <a:pt x="333" y="124"/>
                    </a:lnTo>
                    <a:lnTo>
                      <a:pt x="261" y="198"/>
                    </a:lnTo>
                    <a:lnTo>
                      <a:pt x="279" y="231"/>
                    </a:lnTo>
                    <a:lnTo>
                      <a:pt x="349" y="193"/>
                    </a:lnTo>
                    <a:lnTo>
                      <a:pt x="378" y="201"/>
                    </a:lnTo>
                    <a:lnTo>
                      <a:pt x="386" y="321"/>
                    </a:lnTo>
                    <a:lnTo>
                      <a:pt x="309" y="423"/>
                    </a:lnTo>
                    <a:lnTo>
                      <a:pt x="309" y="448"/>
                    </a:lnTo>
                    <a:lnTo>
                      <a:pt x="0" y="448"/>
                    </a:lnTo>
                    <a:lnTo>
                      <a:pt x="44" y="321"/>
                    </a:lnTo>
                    <a:lnTo>
                      <a:pt x="21" y="223"/>
                    </a:lnTo>
                    <a:lnTo>
                      <a:pt x="61" y="119"/>
                    </a:lnTo>
                    <a:lnTo>
                      <a:pt x="183"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58" name="Freeform 90"/>
              <p:cNvSpPr>
                <a:spLocks/>
              </p:cNvSpPr>
              <p:nvPr/>
            </p:nvSpPr>
            <p:spPr bwMode="auto">
              <a:xfrm>
                <a:off x="3197" y="1824"/>
                <a:ext cx="353" cy="599"/>
              </a:xfrm>
              <a:custGeom>
                <a:avLst/>
                <a:gdLst/>
                <a:ahLst/>
                <a:cxnLst>
                  <a:cxn ang="0">
                    <a:pos x="89" y="0"/>
                  </a:cxn>
                  <a:cxn ang="0">
                    <a:pos x="320" y="0"/>
                  </a:cxn>
                  <a:cxn ang="0">
                    <a:pos x="349" y="89"/>
                  </a:cxn>
                  <a:cxn ang="0">
                    <a:pos x="349" y="396"/>
                  </a:cxn>
                  <a:cxn ang="0">
                    <a:pos x="352" y="423"/>
                  </a:cxn>
                  <a:cxn ang="0">
                    <a:pos x="307" y="476"/>
                  </a:cxn>
                  <a:cxn ang="0">
                    <a:pos x="296" y="538"/>
                  </a:cxn>
                  <a:cxn ang="0">
                    <a:pos x="211" y="598"/>
                  </a:cxn>
                  <a:cxn ang="0">
                    <a:pos x="172" y="584"/>
                  </a:cxn>
                  <a:cxn ang="0">
                    <a:pos x="84" y="457"/>
                  </a:cxn>
                  <a:cxn ang="0">
                    <a:pos x="109" y="418"/>
                  </a:cxn>
                  <a:cxn ang="0">
                    <a:pos x="73" y="393"/>
                  </a:cxn>
                  <a:cxn ang="0">
                    <a:pos x="0" y="274"/>
                  </a:cxn>
                  <a:cxn ang="0">
                    <a:pos x="5" y="199"/>
                  </a:cxn>
                  <a:cxn ang="0">
                    <a:pos x="57" y="139"/>
                  </a:cxn>
                  <a:cxn ang="0">
                    <a:pos x="44" y="104"/>
                  </a:cxn>
                  <a:cxn ang="0">
                    <a:pos x="111" y="56"/>
                  </a:cxn>
                  <a:cxn ang="0">
                    <a:pos x="89" y="0"/>
                  </a:cxn>
                </a:cxnLst>
                <a:rect l="0" t="0" r="r" b="b"/>
                <a:pathLst>
                  <a:path w="353" h="599">
                    <a:moveTo>
                      <a:pt x="89" y="0"/>
                    </a:moveTo>
                    <a:lnTo>
                      <a:pt x="320" y="0"/>
                    </a:lnTo>
                    <a:lnTo>
                      <a:pt x="349" y="89"/>
                    </a:lnTo>
                    <a:lnTo>
                      <a:pt x="349" y="396"/>
                    </a:lnTo>
                    <a:lnTo>
                      <a:pt x="352" y="423"/>
                    </a:lnTo>
                    <a:lnTo>
                      <a:pt x="307" y="476"/>
                    </a:lnTo>
                    <a:lnTo>
                      <a:pt x="296" y="538"/>
                    </a:lnTo>
                    <a:lnTo>
                      <a:pt x="211" y="598"/>
                    </a:lnTo>
                    <a:lnTo>
                      <a:pt x="172" y="584"/>
                    </a:lnTo>
                    <a:lnTo>
                      <a:pt x="84" y="457"/>
                    </a:lnTo>
                    <a:lnTo>
                      <a:pt x="109" y="418"/>
                    </a:lnTo>
                    <a:lnTo>
                      <a:pt x="73" y="393"/>
                    </a:lnTo>
                    <a:lnTo>
                      <a:pt x="0" y="274"/>
                    </a:lnTo>
                    <a:lnTo>
                      <a:pt x="5" y="199"/>
                    </a:lnTo>
                    <a:lnTo>
                      <a:pt x="57" y="139"/>
                    </a:lnTo>
                    <a:lnTo>
                      <a:pt x="44" y="104"/>
                    </a:lnTo>
                    <a:lnTo>
                      <a:pt x="111" y="56"/>
                    </a:lnTo>
                    <a:lnTo>
                      <a:pt x="89"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59" name="Freeform 91"/>
              <p:cNvSpPr>
                <a:spLocks/>
              </p:cNvSpPr>
              <p:nvPr/>
            </p:nvSpPr>
            <p:spPr bwMode="auto">
              <a:xfrm>
                <a:off x="2805" y="2026"/>
                <a:ext cx="604" cy="522"/>
              </a:xfrm>
              <a:custGeom>
                <a:avLst/>
                <a:gdLst/>
                <a:ahLst/>
                <a:cxnLst>
                  <a:cxn ang="0">
                    <a:pos x="0" y="0"/>
                  </a:cxn>
                  <a:cxn ang="0">
                    <a:pos x="397" y="0"/>
                  </a:cxn>
                  <a:cxn ang="0">
                    <a:pos x="391" y="69"/>
                  </a:cxn>
                  <a:cxn ang="0">
                    <a:pos x="465" y="194"/>
                  </a:cxn>
                  <a:cxn ang="0">
                    <a:pos x="500" y="216"/>
                  </a:cxn>
                  <a:cxn ang="0">
                    <a:pos x="478" y="253"/>
                  </a:cxn>
                  <a:cxn ang="0">
                    <a:pos x="563" y="383"/>
                  </a:cxn>
                  <a:cxn ang="0">
                    <a:pos x="603" y="396"/>
                  </a:cxn>
                  <a:cxn ang="0">
                    <a:pos x="550" y="521"/>
                  </a:cxn>
                  <a:cxn ang="0">
                    <a:pos x="498" y="521"/>
                  </a:cxn>
                  <a:cxn ang="0">
                    <a:pos x="513" y="467"/>
                  </a:cxn>
                  <a:cxn ang="0">
                    <a:pos x="114" y="467"/>
                  </a:cxn>
                  <a:cxn ang="0">
                    <a:pos x="94" y="409"/>
                  </a:cxn>
                  <a:cxn ang="0">
                    <a:pos x="94" y="165"/>
                  </a:cxn>
                  <a:cxn ang="0">
                    <a:pos x="52" y="125"/>
                  </a:cxn>
                  <a:cxn ang="0">
                    <a:pos x="78" y="97"/>
                  </a:cxn>
                  <a:cxn ang="0">
                    <a:pos x="0" y="0"/>
                  </a:cxn>
                </a:cxnLst>
                <a:rect l="0" t="0" r="r" b="b"/>
                <a:pathLst>
                  <a:path w="604" h="522">
                    <a:moveTo>
                      <a:pt x="0" y="0"/>
                    </a:moveTo>
                    <a:lnTo>
                      <a:pt x="397" y="0"/>
                    </a:lnTo>
                    <a:lnTo>
                      <a:pt x="391" y="69"/>
                    </a:lnTo>
                    <a:lnTo>
                      <a:pt x="465" y="194"/>
                    </a:lnTo>
                    <a:lnTo>
                      <a:pt x="500" y="216"/>
                    </a:lnTo>
                    <a:lnTo>
                      <a:pt x="478" y="253"/>
                    </a:lnTo>
                    <a:lnTo>
                      <a:pt x="563" y="383"/>
                    </a:lnTo>
                    <a:lnTo>
                      <a:pt x="603" y="396"/>
                    </a:lnTo>
                    <a:lnTo>
                      <a:pt x="550" y="521"/>
                    </a:lnTo>
                    <a:lnTo>
                      <a:pt x="498" y="521"/>
                    </a:lnTo>
                    <a:lnTo>
                      <a:pt x="513" y="467"/>
                    </a:lnTo>
                    <a:lnTo>
                      <a:pt x="114" y="467"/>
                    </a:lnTo>
                    <a:lnTo>
                      <a:pt x="94" y="409"/>
                    </a:lnTo>
                    <a:lnTo>
                      <a:pt x="94" y="165"/>
                    </a:lnTo>
                    <a:lnTo>
                      <a:pt x="52" y="125"/>
                    </a:lnTo>
                    <a:lnTo>
                      <a:pt x="78" y="97"/>
                    </a:lnTo>
                    <a:lnTo>
                      <a:pt x="0"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60" name="Freeform 92"/>
              <p:cNvSpPr>
                <a:spLocks/>
              </p:cNvSpPr>
              <p:nvPr/>
            </p:nvSpPr>
            <p:spPr bwMode="auto">
              <a:xfrm>
                <a:off x="3494" y="1905"/>
                <a:ext cx="284" cy="464"/>
              </a:xfrm>
              <a:custGeom>
                <a:avLst/>
                <a:gdLst/>
                <a:ahLst/>
                <a:cxnLst>
                  <a:cxn ang="0">
                    <a:pos x="52" y="0"/>
                  </a:cxn>
                  <a:cxn ang="0">
                    <a:pos x="75" y="15"/>
                  </a:cxn>
                  <a:cxn ang="0">
                    <a:pos x="115" y="2"/>
                  </a:cxn>
                  <a:cxn ang="0">
                    <a:pos x="283" y="2"/>
                  </a:cxn>
                  <a:cxn ang="0">
                    <a:pos x="283" y="278"/>
                  </a:cxn>
                  <a:cxn ang="0">
                    <a:pos x="179" y="421"/>
                  </a:cxn>
                  <a:cxn ang="0">
                    <a:pos x="0" y="463"/>
                  </a:cxn>
                  <a:cxn ang="0">
                    <a:pos x="13" y="394"/>
                  </a:cxn>
                  <a:cxn ang="0">
                    <a:pos x="52" y="344"/>
                  </a:cxn>
                  <a:cxn ang="0">
                    <a:pos x="52" y="0"/>
                  </a:cxn>
                </a:cxnLst>
                <a:rect l="0" t="0" r="r" b="b"/>
                <a:pathLst>
                  <a:path w="284" h="464">
                    <a:moveTo>
                      <a:pt x="52" y="0"/>
                    </a:moveTo>
                    <a:lnTo>
                      <a:pt x="75" y="15"/>
                    </a:lnTo>
                    <a:lnTo>
                      <a:pt x="115" y="2"/>
                    </a:lnTo>
                    <a:lnTo>
                      <a:pt x="283" y="2"/>
                    </a:lnTo>
                    <a:lnTo>
                      <a:pt x="283" y="278"/>
                    </a:lnTo>
                    <a:lnTo>
                      <a:pt x="179" y="421"/>
                    </a:lnTo>
                    <a:lnTo>
                      <a:pt x="0" y="463"/>
                    </a:lnTo>
                    <a:lnTo>
                      <a:pt x="13" y="394"/>
                    </a:lnTo>
                    <a:lnTo>
                      <a:pt x="52" y="344"/>
                    </a:lnTo>
                    <a:lnTo>
                      <a:pt x="52"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61" name="Freeform 93"/>
              <p:cNvSpPr>
                <a:spLocks/>
              </p:cNvSpPr>
              <p:nvPr/>
            </p:nvSpPr>
            <p:spPr bwMode="auto">
              <a:xfrm>
                <a:off x="3778" y="1879"/>
                <a:ext cx="393" cy="398"/>
              </a:xfrm>
              <a:custGeom>
                <a:avLst/>
                <a:gdLst/>
                <a:ahLst/>
                <a:cxnLst>
                  <a:cxn ang="0">
                    <a:pos x="0" y="27"/>
                  </a:cxn>
                  <a:cxn ang="0">
                    <a:pos x="146" y="27"/>
                  </a:cxn>
                  <a:cxn ang="0">
                    <a:pos x="201" y="53"/>
                  </a:cxn>
                  <a:cxn ang="0">
                    <a:pos x="284" y="53"/>
                  </a:cxn>
                  <a:cxn ang="0">
                    <a:pos x="392" y="0"/>
                  </a:cxn>
                  <a:cxn ang="0">
                    <a:pos x="392" y="173"/>
                  </a:cxn>
                  <a:cxn ang="0">
                    <a:pos x="376" y="181"/>
                  </a:cxn>
                  <a:cxn ang="0">
                    <a:pos x="323" y="285"/>
                  </a:cxn>
                  <a:cxn ang="0">
                    <a:pos x="294" y="285"/>
                  </a:cxn>
                  <a:cxn ang="0">
                    <a:pos x="199" y="397"/>
                  </a:cxn>
                  <a:cxn ang="0">
                    <a:pos x="167" y="368"/>
                  </a:cxn>
                  <a:cxn ang="0">
                    <a:pos x="119" y="381"/>
                  </a:cxn>
                  <a:cxn ang="0">
                    <a:pos x="0" y="282"/>
                  </a:cxn>
                  <a:cxn ang="0">
                    <a:pos x="0" y="27"/>
                  </a:cxn>
                </a:cxnLst>
                <a:rect l="0" t="0" r="r" b="b"/>
                <a:pathLst>
                  <a:path w="393" h="398">
                    <a:moveTo>
                      <a:pt x="0" y="27"/>
                    </a:moveTo>
                    <a:lnTo>
                      <a:pt x="146" y="27"/>
                    </a:lnTo>
                    <a:lnTo>
                      <a:pt x="201" y="53"/>
                    </a:lnTo>
                    <a:lnTo>
                      <a:pt x="284" y="53"/>
                    </a:lnTo>
                    <a:lnTo>
                      <a:pt x="392" y="0"/>
                    </a:lnTo>
                    <a:lnTo>
                      <a:pt x="392" y="173"/>
                    </a:lnTo>
                    <a:lnTo>
                      <a:pt x="376" y="181"/>
                    </a:lnTo>
                    <a:lnTo>
                      <a:pt x="323" y="285"/>
                    </a:lnTo>
                    <a:lnTo>
                      <a:pt x="294" y="285"/>
                    </a:lnTo>
                    <a:lnTo>
                      <a:pt x="199" y="397"/>
                    </a:lnTo>
                    <a:lnTo>
                      <a:pt x="167" y="368"/>
                    </a:lnTo>
                    <a:lnTo>
                      <a:pt x="119" y="381"/>
                    </a:lnTo>
                    <a:lnTo>
                      <a:pt x="0" y="282"/>
                    </a:lnTo>
                    <a:lnTo>
                      <a:pt x="0" y="27"/>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62" name="Freeform 94"/>
              <p:cNvSpPr>
                <a:spLocks/>
              </p:cNvSpPr>
              <p:nvPr/>
            </p:nvSpPr>
            <p:spPr bwMode="auto">
              <a:xfrm>
                <a:off x="1056" y="1056"/>
                <a:ext cx="1049" cy="541"/>
              </a:xfrm>
              <a:custGeom>
                <a:avLst/>
                <a:gdLst/>
                <a:ahLst/>
                <a:cxnLst>
                  <a:cxn ang="0">
                    <a:pos x="2" y="0"/>
                  </a:cxn>
                  <a:cxn ang="0">
                    <a:pos x="1048" y="0"/>
                  </a:cxn>
                  <a:cxn ang="0">
                    <a:pos x="1048" y="467"/>
                  </a:cxn>
                  <a:cxn ang="0">
                    <a:pos x="430" y="467"/>
                  </a:cxn>
                  <a:cxn ang="0">
                    <a:pos x="430" y="496"/>
                  </a:cxn>
                  <a:cxn ang="0">
                    <a:pos x="282" y="540"/>
                  </a:cxn>
                  <a:cxn ang="0">
                    <a:pos x="194" y="389"/>
                  </a:cxn>
                  <a:cxn ang="0">
                    <a:pos x="141" y="410"/>
                  </a:cxn>
                  <a:cxn ang="0">
                    <a:pos x="128" y="381"/>
                  </a:cxn>
                  <a:cxn ang="0">
                    <a:pos x="160" y="301"/>
                  </a:cxn>
                  <a:cxn ang="0">
                    <a:pos x="0" y="136"/>
                  </a:cxn>
                  <a:cxn ang="0">
                    <a:pos x="2" y="0"/>
                  </a:cxn>
                </a:cxnLst>
                <a:rect l="0" t="0" r="r" b="b"/>
                <a:pathLst>
                  <a:path w="1049" h="541">
                    <a:moveTo>
                      <a:pt x="2" y="0"/>
                    </a:moveTo>
                    <a:lnTo>
                      <a:pt x="1048" y="0"/>
                    </a:lnTo>
                    <a:lnTo>
                      <a:pt x="1048" y="467"/>
                    </a:lnTo>
                    <a:lnTo>
                      <a:pt x="430" y="467"/>
                    </a:lnTo>
                    <a:lnTo>
                      <a:pt x="430" y="496"/>
                    </a:lnTo>
                    <a:lnTo>
                      <a:pt x="282" y="540"/>
                    </a:lnTo>
                    <a:lnTo>
                      <a:pt x="194" y="389"/>
                    </a:lnTo>
                    <a:lnTo>
                      <a:pt x="141" y="410"/>
                    </a:lnTo>
                    <a:lnTo>
                      <a:pt x="128" y="381"/>
                    </a:lnTo>
                    <a:lnTo>
                      <a:pt x="160" y="301"/>
                    </a:lnTo>
                    <a:lnTo>
                      <a:pt x="0" y="136"/>
                    </a:lnTo>
                    <a:lnTo>
                      <a:pt x="2"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63" name="Freeform 95"/>
              <p:cNvSpPr>
                <a:spLocks/>
              </p:cNvSpPr>
              <p:nvPr/>
            </p:nvSpPr>
            <p:spPr bwMode="auto">
              <a:xfrm>
                <a:off x="1487" y="1527"/>
                <a:ext cx="618" cy="458"/>
              </a:xfrm>
              <a:custGeom>
                <a:avLst/>
                <a:gdLst/>
                <a:ahLst/>
                <a:cxnLst>
                  <a:cxn ang="0">
                    <a:pos x="0" y="0"/>
                  </a:cxn>
                  <a:cxn ang="0">
                    <a:pos x="617" y="0"/>
                  </a:cxn>
                  <a:cxn ang="0">
                    <a:pos x="617" y="457"/>
                  </a:cxn>
                  <a:cxn ang="0">
                    <a:pos x="0" y="457"/>
                  </a:cxn>
                  <a:cxn ang="0">
                    <a:pos x="0" y="0"/>
                  </a:cxn>
                </a:cxnLst>
                <a:rect l="0" t="0" r="r" b="b"/>
                <a:pathLst>
                  <a:path w="618" h="458">
                    <a:moveTo>
                      <a:pt x="0" y="0"/>
                    </a:moveTo>
                    <a:lnTo>
                      <a:pt x="617" y="0"/>
                    </a:lnTo>
                    <a:lnTo>
                      <a:pt x="617" y="457"/>
                    </a:lnTo>
                    <a:lnTo>
                      <a:pt x="0" y="457"/>
                    </a:lnTo>
                    <a:lnTo>
                      <a:pt x="0" y="0"/>
                    </a:lnTo>
                  </a:path>
                </a:pathLst>
              </a:custGeom>
              <a:solidFill>
                <a:schemeClr val="bg1"/>
              </a:solidFill>
              <a:ln w="12700" cap="rnd" cmpd="sng">
                <a:solidFill>
                  <a:srgbClr val="000000"/>
                </a:solidFill>
                <a:prstDash val="solid"/>
                <a:round/>
                <a:headEnd/>
                <a:tailEnd/>
              </a:ln>
              <a:effectLst/>
            </p:spPr>
            <p:txBody>
              <a:bodyPr/>
              <a:lstStyle/>
              <a:p>
                <a:endParaRPr lang="en-US" dirty="0"/>
              </a:p>
            </p:txBody>
          </p:sp>
          <p:sp>
            <p:nvSpPr>
              <p:cNvPr id="621664" name="Freeform 96"/>
              <p:cNvSpPr>
                <a:spLocks/>
              </p:cNvSpPr>
              <p:nvPr/>
            </p:nvSpPr>
            <p:spPr bwMode="auto">
              <a:xfrm>
                <a:off x="2103" y="1757"/>
                <a:ext cx="764" cy="346"/>
              </a:xfrm>
              <a:custGeom>
                <a:avLst/>
                <a:gdLst/>
                <a:ahLst/>
                <a:cxnLst>
                  <a:cxn ang="0">
                    <a:pos x="0" y="0"/>
                  </a:cxn>
                  <a:cxn ang="0">
                    <a:pos x="475" y="0"/>
                  </a:cxn>
                  <a:cxn ang="0">
                    <a:pos x="525" y="26"/>
                  </a:cxn>
                  <a:cxn ang="0">
                    <a:pos x="634" y="61"/>
                  </a:cxn>
                  <a:cxn ang="0">
                    <a:pos x="705" y="276"/>
                  </a:cxn>
                  <a:cxn ang="0">
                    <a:pos x="763" y="345"/>
                  </a:cxn>
                  <a:cxn ang="0">
                    <a:pos x="164" y="345"/>
                  </a:cxn>
                  <a:cxn ang="0">
                    <a:pos x="164" y="225"/>
                  </a:cxn>
                  <a:cxn ang="0">
                    <a:pos x="0" y="225"/>
                  </a:cxn>
                  <a:cxn ang="0">
                    <a:pos x="0" y="0"/>
                  </a:cxn>
                </a:cxnLst>
                <a:rect l="0" t="0" r="r" b="b"/>
                <a:pathLst>
                  <a:path w="764" h="346">
                    <a:moveTo>
                      <a:pt x="0" y="0"/>
                    </a:moveTo>
                    <a:lnTo>
                      <a:pt x="475" y="0"/>
                    </a:lnTo>
                    <a:lnTo>
                      <a:pt x="525" y="26"/>
                    </a:lnTo>
                    <a:lnTo>
                      <a:pt x="634" y="61"/>
                    </a:lnTo>
                    <a:lnTo>
                      <a:pt x="705" y="276"/>
                    </a:lnTo>
                    <a:lnTo>
                      <a:pt x="763" y="345"/>
                    </a:lnTo>
                    <a:lnTo>
                      <a:pt x="164" y="345"/>
                    </a:lnTo>
                    <a:lnTo>
                      <a:pt x="164" y="225"/>
                    </a:lnTo>
                    <a:lnTo>
                      <a:pt x="0" y="225"/>
                    </a:lnTo>
                    <a:lnTo>
                      <a:pt x="0"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65" name="Freeform 97"/>
              <p:cNvSpPr>
                <a:spLocks/>
              </p:cNvSpPr>
              <p:nvPr/>
            </p:nvSpPr>
            <p:spPr bwMode="auto">
              <a:xfrm>
                <a:off x="1667" y="1984"/>
                <a:ext cx="596" cy="446"/>
              </a:xfrm>
              <a:custGeom>
                <a:avLst/>
                <a:gdLst/>
                <a:ahLst/>
                <a:cxnLst>
                  <a:cxn ang="0">
                    <a:pos x="0" y="0"/>
                  </a:cxn>
                  <a:cxn ang="0">
                    <a:pos x="595" y="0"/>
                  </a:cxn>
                  <a:cxn ang="0">
                    <a:pos x="595" y="445"/>
                  </a:cxn>
                  <a:cxn ang="0">
                    <a:pos x="0" y="445"/>
                  </a:cxn>
                  <a:cxn ang="0">
                    <a:pos x="0" y="0"/>
                  </a:cxn>
                </a:cxnLst>
                <a:rect l="0" t="0" r="r" b="b"/>
                <a:pathLst>
                  <a:path w="596" h="446">
                    <a:moveTo>
                      <a:pt x="0" y="0"/>
                    </a:moveTo>
                    <a:lnTo>
                      <a:pt x="595" y="0"/>
                    </a:lnTo>
                    <a:lnTo>
                      <a:pt x="595" y="445"/>
                    </a:lnTo>
                    <a:lnTo>
                      <a:pt x="0" y="445"/>
                    </a:lnTo>
                    <a:lnTo>
                      <a:pt x="0"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66" name="Freeform 98"/>
              <p:cNvSpPr>
                <a:spLocks/>
              </p:cNvSpPr>
              <p:nvPr/>
            </p:nvSpPr>
            <p:spPr bwMode="auto">
              <a:xfrm>
                <a:off x="3978" y="2057"/>
                <a:ext cx="468" cy="355"/>
              </a:xfrm>
              <a:custGeom>
                <a:avLst/>
                <a:gdLst/>
                <a:ahLst/>
                <a:cxnLst>
                  <a:cxn ang="0">
                    <a:pos x="192" y="0"/>
                  </a:cxn>
                  <a:cxn ang="0">
                    <a:pos x="179" y="0"/>
                  </a:cxn>
                  <a:cxn ang="0">
                    <a:pos x="124" y="106"/>
                  </a:cxn>
                  <a:cxn ang="0">
                    <a:pos x="93" y="106"/>
                  </a:cxn>
                  <a:cxn ang="0">
                    <a:pos x="0" y="215"/>
                  </a:cxn>
                  <a:cxn ang="0">
                    <a:pos x="40" y="330"/>
                  </a:cxn>
                  <a:cxn ang="0">
                    <a:pos x="184" y="354"/>
                  </a:cxn>
                  <a:cxn ang="0">
                    <a:pos x="223" y="325"/>
                  </a:cxn>
                  <a:cxn ang="0">
                    <a:pos x="264" y="242"/>
                  </a:cxn>
                  <a:cxn ang="0">
                    <a:pos x="275" y="234"/>
                  </a:cxn>
                  <a:cxn ang="0">
                    <a:pos x="467" y="165"/>
                  </a:cxn>
                  <a:cxn ang="0">
                    <a:pos x="453" y="134"/>
                  </a:cxn>
                  <a:cxn ang="0">
                    <a:pos x="380" y="109"/>
                  </a:cxn>
                  <a:cxn ang="0">
                    <a:pos x="272" y="165"/>
                  </a:cxn>
                  <a:cxn ang="0">
                    <a:pos x="272" y="67"/>
                  </a:cxn>
                  <a:cxn ang="0">
                    <a:pos x="192" y="67"/>
                  </a:cxn>
                  <a:cxn ang="0">
                    <a:pos x="192" y="0"/>
                  </a:cxn>
                </a:cxnLst>
                <a:rect l="0" t="0" r="r" b="b"/>
                <a:pathLst>
                  <a:path w="468" h="355">
                    <a:moveTo>
                      <a:pt x="192" y="0"/>
                    </a:moveTo>
                    <a:lnTo>
                      <a:pt x="179" y="0"/>
                    </a:lnTo>
                    <a:lnTo>
                      <a:pt x="124" y="106"/>
                    </a:lnTo>
                    <a:lnTo>
                      <a:pt x="93" y="106"/>
                    </a:lnTo>
                    <a:lnTo>
                      <a:pt x="0" y="215"/>
                    </a:lnTo>
                    <a:lnTo>
                      <a:pt x="40" y="330"/>
                    </a:lnTo>
                    <a:lnTo>
                      <a:pt x="184" y="354"/>
                    </a:lnTo>
                    <a:lnTo>
                      <a:pt x="223" y="325"/>
                    </a:lnTo>
                    <a:lnTo>
                      <a:pt x="264" y="242"/>
                    </a:lnTo>
                    <a:lnTo>
                      <a:pt x="275" y="234"/>
                    </a:lnTo>
                    <a:lnTo>
                      <a:pt x="467" y="165"/>
                    </a:lnTo>
                    <a:lnTo>
                      <a:pt x="453" y="134"/>
                    </a:lnTo>
                    <a:lnTo>
                      <a:pt x="380" y="109"/>
                    </a:lnTo>
                    <a:lnTo>
                      <a:pt x="272" y="165"/>
                    </a:lnTo>
                    <a:lnTo>
                      <a:pt x="272" y="67"/>
                    </a:lnTo>
                    <a:lnTo>
                      <a:pt x="192" y="67"/>
                    </a:lnTo>
                    <a:lnTo>
                      <a:pt x="192"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67" name="Freeform 99"/>
              <p:cNvSpPr>
                <a:spLocks/>
              </p:cNvSpPr>
              <p:nvPr/>
            </p:nvSpPr>
            <p:spPr bwMode="auto">
              <a:xfrm>
                <a:off x="3827" y="2222"/>
                <a:ext cx="748" cy="269"/>
              </a:xfrm>
              <a:custGeom>
                <a:avLst/>
                <a:gdLst/>
                <a:ahLst/>
                <a:cxnLst>
                  <a:cxn ang="0">
                    <a:pos x="0" y="266"/>
                  </a:cxn>
                  <a:cxn ang="0">
                    <a:pos x="23" y="241"/>
                  </a:cxn>
                  <a:cxn ang="0">
                    <a:pos x="191" y="164"/>
                  </a:cxn>
                  <a:cxn ang="0">
                    <a:pos x="336" y="187"/>
                  </a:cxn>
                  <a:cxn ang="0">
                    <a:pos x="376" y="158"/>
                  </a:cxn>
                  <a:cxn ang="0">
                    <a:pos x="421" y="69"/>
                  </a:cxn>
                  <a:cxn ang="0">
                    <a:pos x="618" y="0"/>
                  </a:cxn>
                  <a:cxn ang="0">
                    <a:pos x="652" y="119"/>
                  </a:cxn>
                  <a:cxn ang="0">
                    <a:pos x="747" y="143"/>
                  </a:cxn>
                  <a:cxn ang="0">
                    <a:pos x="699" y="199"/>
                  </a:cxn>
                  <a:cxn ang="0">
                    <a:pos x="731" y="268"/>
                  </a:cxn>
                  <a:cxn ang="0">
                    <a:pos x="0" y="266"/>
                  </a:cxn>
                </a:cxnLst>
                <a:rect l="0" t="0" r="r" b="b"/>
                <a:pathLst>
                  <a:path w="748" h="269">
                    <a:moveTo>
                      <a:pt x="0" y="266"/>
                    </a:moveTo>
                    <a:lnTo>
                      <a:pt x="23" y="241"/>
                    </a:lnTo>
                    <a:lnTo>
                      <a:pt x="191" y="164"/>
                    </a:lnTo>
                    <a:lnTo>
                      <a:pt x="336" y="187"/>
                    </a:lnTo>
                    <a:lnTo>
                      <a:pt x="376" y="158"/>
                    </a:lnTo>
                    <a:lnTo>
                      <a:pt x="421" y="69"/>
                    </a:lnTo>
                    <a:lnTo>
                      <a:pt x="618" y="0"/>
                    </a:lnTo>
                    <a:lnTo>
                      <a:pt x="652" y="119"/>
                    </a:lnTo>
                    <a:lnTo>
                      <a:pt x="747" y="143"/>
                    </a:lnTo>
                    <a:lnTo>
                      <a:pt x="699" y="199"/>
                    </a:lnTo>
                    <a:lnTo>
                      <a:pt x="731" y="268"/>
                    </a:lnTo>
                    <a:lnTo>
                      <a:pt x="0" y="266"/>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68" name="Freeform 100"/>
              <p:cNvSpPr>
                <a:spLocks/>
              </p:cNvSpPr>
              <p:nvPr/>
            </p:nvSpPr>
            <p:spPr bwMode="auto">
              <a:xfrm>
                <a:off x="3371" y="2165"/>
                <a:ext cx="646" cy="351"/>
              </a:xfrm>
              <a:custGeom>
                <a:avLst/>
                <a:gdLst/>
                <a:ahLst/>
                <a:cxnLst>
                  <a:cxn ang="0">
                    <a:pos x="0" y="350"/>
                  </a:cxn>
                  <a:cxn ang="0">
                    <a:pos x="36" y="257"/>
                  </a:cxn>
                  <a:cxn ang="0">
                    <a:pos x="122" y="201"/>
                  </a:cxn>
                  <a:cxn ang="0">
                    <a:pos x="299" y="164"/>
                  </a:cxn>
                  <a:cxn ang="0">
                    <a:pos x="405" y="23"/>
                  </a:cxn>
                  <a:cxn ang="0">
                    <a:pos x="405" y="0"/>
                  </a:cxn>
                  <a:cxn ang="0">
                    <a:pos x="525" y="96"/>
                  </a:cxn>
                  <a:cxn ang="0">
                    <a:pos x="574" y="80"/>
                  </a:cxn>
                  <a:cxn ang="0">
                    <a:pos x="602" y="109"/>
                  </a:cxn>
                  <a:cxn ang="0">
                    <a:pos x="645" y="222"/>
                  </a:cxn>
                  <a:cxn ang="0">
                    <a:pos x="479" y="300"/>
                  </a:cxn>
                  <a:cxn ang="0">
                    <a:pos x="455" y="326"/>
                  </a:cxn>
                  <a:cxn ang="0">
                    <a:pos x="135" y="326"/>
                  </a:cxn>
                  <a:cxn ang="0">
                    <a:pos x="135" y="350"/>
                  </a:cxn>
                  <a:cxn ang="0">
                    <a:pos x="0" y="350"/>
                  </a:cxn>
                </a:cxnLst>
                <a:rect l="0" t="0" r="r" b="b"/>
                <a:pathLst>
                  <a:path w="646" h="351">
                    <a:moveTo>
                      <a:pt x="0" y="350"/>
                    </a:moveTo>
                    <a:lnTo>
                      <a:pt x="36" y="257"/>
                    </a:lnTo>
                    <a:lnTo>
                      <a:pt x="122" y="201"/>
                    </a:lnTo>
                    <a:lnTo>
                      <a:pt x="299" y="164"/>
                    </a:lnTo>
                    <a:lnTo>
                      <a:pt x="405" y="23"/>
                    </a:lnTo>
                    <a:lnTo>
                      <a:pt x="405" y="0"/>
                    </a:lnTo>
                    <a:lnTo>
                      <a:pt x="525" y="96"/>
                    </a:lnTo>
                    <a:lnTo>
                      <a:pt x="574" y="80"/>
                    </a:lnTo>
                    <a:lnTo>
                      <a:pt x="602" y="109"/>
                    </a:lnTo>
                    <a:lnTo>
                      <a:pt x="645" y="222"/>
                    </a:lnTo>
                    <a:lnTo>
                      <a:pt x="479" y="300"/>
                    </a:lnTo>
                    <a:lnTo>
                      <a:pt x="455" y="326"/>
                    </a:lnTo>
                    <a:lnTo>
                      <a:pt x="135" y="326"/>
                    </a:lnTo>
                    <a:lnTo>
                      <a:pt x="135" y="350"/>
                    </a:lnTo>
                    <a:lnTo>
                      <a:pt x="0" y="35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69" name="Freeform 101"/>
              <p:cNvSpPr>
                <a:spLocks/>
              </p:cNvSpPr>
              <p:nvPr/>
            </p:nvSpPr>
            <p:spPr bwMode="auto">
              <a:xfrm>
                <a:off x="2919" y="2493"/>
                <a:ext cx="444" cy="398"/>
              </a:xfrm>
              <a:custGeom>
                <a:avLst/>
                <a:gdLst/>
                <a:ahLst/>
                <a:cxnLst>
                  <a:cxn ang="0">
                    <a:pos x="0" y="0"/>
                  </a:cxn>
                  <a:cxn ang="0">
                    <a:pos x="399" y="0"/>
                  </a:cxn>
                  <a:cxn ang="0">
                    <a:pos x="384" y="51"/>
                  </a:cxn>
                  <a:cxn ang="0">
                    <a:pos x="443" y="53"/>
                  </a:cxn>
                  <a:cxn ang="0">
                    <a:pos x="386" y="191"/>
                  </a:cxn>
                  <a:cxn ang="0">
                    <a:pos x="328" y="265"/>
                  </a:cxn>
                  <a:cxn ang="0">
                    <a:pos x="289" y="397"/>
                  </a:cxn>
                  <a:cxn ang="0">
                    <a:pos x="58" y="397"/>
                  </a:cxn>
                  <a:cxn ang="0">
                    <a:pos x="58" y="336"/>
                  </a:cxn>
                  <a:cxn ang="0">
                    <a:pos x="15" y="326"/>
                  </a:cxn>
                  <a:cxn ang="0">
                    <a:pos x="15" y="80"/>
                  </a:cxn>
                  <a:cxn ang="0">
                    <a:pos x="0" y="0"/>
                  </a:cxn>
                </a:cxnLst>
                <a:rect l="0" t="0" r="r" b="b"/>
                <a:pathLst>
                  <a:path w="444" h="398">
                    <a:moveTo>
                      <a:pt x="0" y="0"/>
                    </a:moveTo>
                    <a:lnTo>
                      <a:pt x="399" y="0"/>
                    </a:lnTo>
                    <a:lnTo>
                      <a:pt x="384" y="51"/>
                    </a:lnTo>
                    <a:lnTo>
                      <a:pt x="443" y="53"/>
                    </a:lnTo>
                    <a:lnTo>
                      <a:pt x="386" y="191"/>
                    </a:lnTo>
                    <a:lnTo>
                      <a:pt x="328" y="265"/>
                    </a:lnTo>
                    <a:lnTo>
                      <a:pt x="289" y="397"/>
                    </a:lnTo>
                    <a:lnTo>
                      <a:pt x="58" y="397"/>
                    </a:lnTo>
                    <a:lnTo>
                      <a:pt x="58" y="336"/>
                    </a:lnTo>
                    <a:lnTo>
                      <a:pt x="15" y="326"/>
                    </a:lnTo>
                    <a:lnTo>
                      <a:pt x="15" y="80"/>
                    </a:lnTo>
                    <a:lnTo>
                      <a:pt x="0"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70" name="Freeform 102"/>
              <p:cNvSpPr>
                <a:spLocks/>
              </p:cNvSpPr>
              <p:nvPr/>
            </p:nvSpPr>
            <p:spPr bwMode="auto">
              <a:xfrm>
                <a:off x="3308" y="2490"/>
                <a:ext cx="755" cy="193"/>
              </a:xfrm>
              <a:custGeom>
                <a:avLst/>
                <a:gdLst/>
                <a:ahLst/>
                <a:cxnLst>
                  <a:cxn ang="0">
                    <a:pos x="66" y="21"/>
                  </a:cxn>
                  <a:cxn ang="0">
                    <a:pos x="198" y="21"/>
                  </a:cxn>
                  <a:cxn ang="0">
                    <a:pos x="198" y="0"/>
                  </a:cxn>
                  <a:cxn ang="0">
                    <a:pos x="754" y="0"/>
                  </a:cxn>
                  <a:cxn ang="0">
                    <a:pos x="743" y="40"/>
                  </a:cxn>
                  <a:cxn ang="0">
                    <a:pos x="520" y="136"/>
                  </a:cxn>
                  <a:cxn ang="0">
                    <a:pos x="499" y="192"/>
                  </a:cxn>
                  <a:cxn ang="0">
                    <a:pos x="0" y="192"/>
                  </a:cxn>
                  <a:cxn ang="0">
                    <a:pos x="66" y="21"/>
                  </a:cxn>
                </a:cxnLst>
                <a:rect l="0" t="0" r="r" b="b"/>
                <a:pathLst>
                  <a:path w="755" h="193">
                    <a:moveTo>
                      <a:pt x="66" y="21"/>
                    </a:moveTo>
                    <a:lnTo>
                      <a:pt x="198" y="21"/>
                    </a:lnTo>
                    <a:lnTo>
                      <a:pt x="198" y="0"/>
                    </a:lnTo>
                    <a:lnTo>
                      <a:pt x="754" y="0"/>
                    </a:lnTo>
                    <a:lnTo>
                      <a:pt x="743" y="40"/>
                    </a:lnTo>
                    <a:lnTo>
                      <a:pt x="520" y="136"/>
                    </a:lnTo>
                    <a:lnTo>
                      <a:pt x="499" y="192"/>
                    </a:lnTo>
                    <a:lnTo>
                      <a:pt x="0" y="192"/>
                    </a:lnTo>
                    <a:lnTo>
                      <a:pt x="66" y="21"/>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71" name="Freeform 103"/>
              <p:cNvSpPr>
                <a:spLocks/>
              </p:cNvSpPr>
              <p:nvPr/>
            </p:nvSpPr>
            <p:spPr bwMode="auto">
              <a:xfrm>
                <a:off x="3807" y="2491"/>
                <a:ext cx="789" cy="307"/>
              </a:xfrm>
              <a:custGeom>
                <a:avLst/>
                <a:gdLst/>
                <a:ahLst/>
                <a:cxnLst>
                  <a:cxn ang="0">
                    <a:pos x="254" y="0"/>
                  </a:cxn>
                  <a:cxn ang="0">
                    <a:pos x="753" y="0"/>
                  </a:cxn>
                  <a:cxn ang="0">
                    <a:pos x="788" y="93"/>
                  </a:cxn>
                  <a:cxn ang="0">
                    <a:pos x="701" y="186"/>
                  </a:cxn>
                  <a:cxn ang="0">
                    <a:pos x="577" y="225"/>
                  </a:cxn>
                  <a:cxn ang="0">
                    <a:pos x="527" y="306"/>
                  </a:cxn>
                  <a:cxn ang="0">
                    <a:pos x="405" y="173"/>
                  </a:cxn>
                  <a:cxn ang="0">
                    <a:pos x="308" y="173"/>
                  </a:cxn>
                  <a:cxn ang="0">
                    <a:pos x="291" y="147"/>
                  </a:cxn>
                  <a:cxn ang="0">
                    <a:pos x="160" y="147"/>
                  </a:cxn>
                  <a:cxn ang="0">
                    <a:pos x="111" y="191"/>
                  </a:cxn>
                  <a:cxn ang="0">
                    <a:pos x="0" y="191"/>
                  </a:cxn>
                  <a:cxn ang="0">
                    <a:pos x="21" y="135"/>
                  </a:cxn>
                  <a:cxn ang="0">
                    <a:pos x="244" y="43"/>
                  </a:cxn>
                  <a:cxn ang="0">
                    <a:pos x="254" y="0"/>
                  </a:cxn>
                </a:cxnLst>
                <a:rect l="0" t="0" r="r" b="b"/>
                <a:pathLst>
                  <a:path w="789" h="307">
                    <a:moveTo>
                      <a:pt x="254" y="0"/>
                    </a:moveTo>
                    <a:lnTo>
                      <a:pt x="753" y="0"/>
                    </a:lnTo>
                    <a:lnTo>
                      <a:pt x="788" y="93"/>
                    </a:lnTo>
                    <a:lnTo>
                      <a:pt x="701" y="186"/>
                    </a:lnTo>
                    <a:lnTo>
                      <a:pt x="577" y="225"/>
                    </a:lnTo>
                    <a:lnTo>
                      <a:pt x="527" y="306"/>
                    </a:lnTo>
                    <a:lnTo>
                      <a:pt x="405" y="173"/>
                    </a:lnTo>
                    <a:lnTo>
                      <a:pt x="308" y="173"/>
                    </a:lnTo>
                    <a:lnTo>
                      <a:pt x="291" y="147"/>
                    </a:lnTo>
                    <a:lnTo>
                      <a:pt x="160" y="147"/>
                    </a:lnTo>
                    <a:lnTo>
                      <a:pt x="111" y="191"/>
                    </a:lnTo>
                    <a:lnTo>
                      <a:pt x="0" y="191"/>
                    </a:lnTo>
                    <a:lnTo>
                      <a:pt x="21" y="135"/>
                    </a:lnTo>
                    <a:lnTo>
                      <a:pt x="244" y="43"/>
                    </a:lnTo>
                    <a:lnTo>
                      <a:pt x="254"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72" name="Freeform 104"/>
              <p:cNvSpPr>
                <a:spLocks/>
              </p:cNvSpPr>
              <p:nvPr/>
            </p:nvSpPr>
            <p:spPr bwMode="auto">
              <a:xfrm>
                <a:off x="3905" y="2639"/>
                <a:ext cx="430" cy="371"/>
              </a:xfrm>
              <a:custGeom>
                <a:avLst/>
                <a:gdLst/>
                <a:ahLst/>
                <a:cxnLst>
                  <a:cxn ang="0">
                    <a:pos x="17" y="44"/>
                  </a:cxn>
                  <a:cxn ang="0">
                    <a:pos x="61" y="0"/>
                  </a:cxn>
                  <a:cxn ang="0">
                    <a:pos x="192" y="0"/>
                  </a:cxn>
                  <a:cxn ang="0">
                    <a:pos x="207" y="26"/>
                  </a:cxn>
                  <a:cxn ang="0">
                    <a:pos x="306" y="26"/>
                  </a:cxn>
                  <a:cxn ang="0">
                    <a:pos x="429" y="158"/>
                  </a:cxn>
                  <a:cxn ang="0">
                    <a:pos x="317" y="275"/>
                  </a:cxn>
                  <a:cxn ang="0">
                    <a:pos x="233" y="304"/>
                  </a:cxn>
                  <a:cxn ang="0">
                    <a:pos x="223" y="370"/>
                  </a:cxn>
                  <a:cxn ang="0">
                    <a:pos x="179" y="293"/>
                  </a:cxn>
                  <a:cxn ang="0">
                    <a:pos x="0" y="81"/>
                  </a:cxn>
                  <a:cxn ang="0">
                    <a:pos x="17" y="44"/>
                  </a:cxn>
                </a:cxnLst>
                <a:rect l="0" t="0" r="r" b="b"/>
                <a:pathLst>
                  <a:path w="430" h="371">
                    <a:moveTo>
                      <a:pt x="17" y="44"/>
                    </a:moveTo>
                    <a:lnTo>
                      <a:pt x="61" y="0"/>
                    </a:lnTo>
                    <a:lnTo>
                      <a:pt x="192" y="0"/>
                    </a:lnTo>
                    <a:lnTo>
                      <a:pt x="207" y="26"/>
                    </a:lnTo>
                    <a:lnTo>
                      <a:pt x="306" y="26"/>
                    </a:lnTo>
                    <a:lnTo>
                      <a:pt x="429" y="158"/>
                    </a:lnTo>
                    <a:lnTo>
                      <a:pt x="317" y="275"/>
                    </a:lnTo>
                    <a:lnTo>
                      <a:pt x="233" y="304"/>
                    </a:lnTo>
                    <a:lnTo>
                      <a:pt x="223" y="370"/>
                    </a:lnTo>
                    <a:lnTo>
                      <a:pt x="179" y="293"/>
                    </a:lnTo>
                    <a:lnTo>
                      <a:pt x="0" y="81"/>
                    </a:lnTo>
                    <a:lnTo>
                      <a:pt x="17" y="44"/>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73" name="Freeform 105"/>
              <p:cNvSpPr>
                <a:spLocks/>
              </p:cNvSpPr>
              <p:nvPr/>
            </p:nvSpPr>
            <p:spPr bwMode="auto">
              <a:xfrm>
                <a:off x="3716" y="2683"/>
                <a:ext cx="413" cy="465"/>
              </a:xfrm>
              <a:custGeom>
                <a:avLst/>
                <a:gdLst/>
                <a:ahLst/>
                <a:cxnLst>
                  <a:cxn ang="0">
                    <a:pos x="0" y="0"/>
                  </a:cxn>
                  <a:cxn ang="0">
                    <a:pos x="206" y="0"/>
                  </a:cxn>
                  <a:cxn ang="0">
                    <a:pos x="189" y="36"/>
                  </a:cxn>
                  <a:cxn ang="0">
                    <a:pos x="368" y="249"/>
                  </a:cxn>
                  <a:cxn ang="0">
                    <a:pos x="412" y="325"/>
                  </a:cxn>
                  <a:cxn ang="0">
                    <a:pos x="358" y="464"/>
                  </a:cxn>
                  <a:cxn ang="0">
                    <a:pos x="73" y="464"/>
                  </a:cxn>
                  <a:cxn ang="0">
                    <a:pos x="44" y="406"/>
                  </a:cxn>
                  <a:cxn ang="0">
                    <a:pos x="30" y="332"/>
                  </a:cxn>
                  <a:cxn ang="0">
                    <a:pos x="57" y="292"/>
                  </a:cxn>
                  <a:cxn ang="0">
                    <a:pos x="0" y="0"/>
                  </a:cxn>
                </a:cxnLst>
                <a:rect l="0" t="0" r="r" b="b"/>
                <a:pathLst>
                  <a:path w="413" h="465">
                    <a:moveTo>
                      <a:pt x="0" y="0"/>
                    </a:moveTo>
                    <a:lnTo>
                      <a:pt x="206" y="0"/>
                    </a:lnTo>
                    <a:lnTo>
                      <a:pt x="189" y="36"/>
                    </a:lnTo>
                    <a:lnTo>
                      <a:pt x="368" y="249"/>
                    </a:lnTo>
                    <a:lnTo>
                      <a:pt x="412" y="325"/>
                    </a:lnTo>
                    <a:lnTo>
                      <a:pt x="358" y="464"/>
                    </a:lnTo>
                    <a:lnTo>
                      <a:pt x="73" y="464"/>
                    </a:lnTo>
                    <a:lnTo>
                      <a:pt x="44" y="406"/>
                    </a:lnTo>
                    <a:lnTo>
                      <a:pt x="30" y="332"/>
                    </a:lnTo>
                    <a:lnTo>
                      <a:pt x="57" y="292"/>
                    </a:lnTo>
                    <a:lnTo>
                      <a:pt x="0"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74" name="Freeform 106"/>
              <p:cNvSpPr>
                <a:spLocks/>
              </p:cNvSpPr>
              <p:nvPr/>
            </p:nvSpPr>
            <p:spPr bwMode="auto">
              <a:xfrm>
                <a:off x="3440" y="2682"/>
                <a:ext cx="335" cy="487"/>
              </a:xfrm>
              <a:custGeom>
                <a:avLst/>
                <a:gdLst/>
                <a:ahLst/>
                <a:cxnLst>
                  <a:cxn ang="0">
                    <a:pos x="68" y="0"/>
                  </a:cxn>
                  <a:cxn ang="0">
                    <a:pos x="278" y="0"/>
                  </a:cxn>
                  <a:cxn ang="0">
                    <a:pos x="334" y="296"/>
                  </a:cxn>
                  <a:cxn ang="0">
                    <a:pos x="306" y="336"/>
                  </a:cxn>
                  <a:cxn ang="0">
                    <a:pos x="319" y="405"/>
                  </a:cxn>
                  <a:cxn ang="0">
                    <a:pos x="86" y="405"/>
                  </a:cxn>
                  <a:cxn ang="0">
                    <a:pos x="82" y="474"/>
                  </a:cxn>
                  <a:cxn ang="0">
                    <a:pos x="0" y="486"/>
                  </a:cxn>
                  <a:cxn ang="0">
                    <a:pos x="2" y="349"/>
                  </a:cxn>
                  <a:cxn ang="0">
                    <a:pos x="68" y="0"/>
                  </a:cxn>
                </a:cxnLst>
                <a:rect l="0" t="0" r="r" b="b"/>
                <a:pathLst>
                  <a:path w="335" h="487">
                    <a:moveTo>
                      <a:pt x="68" y="0"/>
                    </a:moveTo>
                    <a:lnTo>
                      <a:pt x="278" y="0"/>
                    </a:lnTo>
                    <a:lnTo>
                      <a:pt x="334" y="296"/>
                    </a:lnTo>
                    <a:lnTo>
                      <a:pt x="306" y="336"/>
                    </a:lnTo>
                    <a:lnTo>
                      <a:pt x="319" y="405"/>
                    </a:lnTo>
                    <a:lnTo>
                      <a:pt x="86" y="405"/>
                    </a:lnTo>
                    <a:lnTo>
                      <a:pt x="82" y="474"/>
                    </a:lnTo>
                    <a:lnTo>
                      <a:pt x="0" y="486"/>
                    </a:lnTo>
                    <a:lnTo>
                      <a:pt x="2" y="349"/>
                    </a:lnTo>
                    <a:lnTo>
                      <a:pt x="68"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75" name="Freeform 107"/>
              <p:cNvSpPr>
                <a:spLocks/>
              </p:cNvSpPr>
              <p:nvPr/>
            </p:nvSpPr>
            <p:spPr bwMode="auto">
              <a:xfrm>
                <a:off x="3209" y="2682"/>
                <a:ext cx="299" cy="526"/>
              </a:xfrm>
              <a:custGeom>
                <a:avLst/>
                <a:gdLst/>
                <a:ahLst/>
                <a:cxnLst>
                  <a:cxn ang="0">
                    <a:pos x="99" y="0"/>
                  </a:cxn>
                  <a:cxn ang="0">
                    <a:pos x="298" y="0"/>
                  </a:cxn>
                  <a:cxn ang="0">
                    <a:pos x="233" y="349"/>
                  </a:cxn>
                  <a:cxn ang="0">
                    <a:pos x="231" y="485"/>
                  </a:cxn>
                  <a:cxn ang="0">
                    <a:pos x="169" y="525"/>
                  </a:cxn>
                  <a:cxn ang="0">
                    <a:pos x="137" y="434"/>
                  </a:cxn>
                  <a:cxn ang="0">
                    <a:pos x="0" y="434"/>
                  </a:cxn>
                  <a:cxn ang="0">
                    <a:pos x="43" y="283"/>
                  </a:cxn>
                  <a:cxn ang="0">
                    <a:pos x="1" y="206"/>
                  </a:cxn>
                  <a:cxn ang="0">
                    <a:pos x="40" y="78"/>
                  </a:cxn>
                  <a:cxn ang="0">
                    <a:pos x="99" y="0"/>
                  </a:cxn>
                </a:cxnLst>
                <a:rect l="0" t="0" r="r" b="b"/>
                <a:pathLst>
                  <a:path w="299" h="526">
                    <a:moveTo>
                      <a:pt x="99" y="0"/>
                    </a:moveTo>
                    <a:lnTo>
                      <a:pt x="298" y="0"/>
                    </a:lnTo>
                    <a:lnTo>
                      <a:pt x="233" y="349"/>
                    </a:lnTo>
                    <a:lnTo>
                      <a:pt x="231" y="485"/>
                    </a:lnTo>
                    <a:lnTo>
                      <a:pt x="169" y="525"/>
                    </a:lnTo>
                    <a:lnTo>
                      <a:pt x="137" y="434"/>
                    </a:lnTo>
                    <a:lnTo>
                      <a:pt x="0" y="434"/>
                    </a:lnTo>
                    <a:lnTo>
                      <a:pt x="43" y="283"/>
                    </a:lnTo>
                    <a:lnTo>
                      <a:pt x="1" y="206"/>
                    </a:lnTo>
                    <a:lnTo>
                      <a:pt x="40" y="78"/>
                    </a:lnTo>
                    <a:lnTo>
                      <a:pt x="99"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76" name="Freeform 108"/>
              <p:cNvSpPr>
                <a:spLocks/>
              </p:cNvSpPr>
              <p:nvPr/>
            </p:nvSpPr>
            <p:spPr bwMode="auto">
              <a:xfrm>
                <a:off x="3523" y="3088"/>
                <a:ext cx="717" cy="627"/>
              </a:xfrm>
              <a:custGeom>
                <a:avLst/>
                <a:gdLst/>
                <a:ahLst/>
                <a:cxnLst>
                  <a:cxn ang="0">
                    <a:pos x="2" y="0"/>
                  </a:cxn>
                  <a:cxn ang="0">
                    <a:pos x="237" y="0"/>
                  </a:cxn>
                  <a:cxn ang="0">
                    <a:pos x="268" y="62"/>
                  </a:cxn>
                  <a:cxn ang="0">
                    <a:pos x="554" y="62"/>
                  </a:cxn>
                  <a:cxn ang="0">
                    <a:pos x="562" y="118"/>
                  </a:cxn>
                  <a:cxn ang="0">
                    <a:pos x="663" y="299"/>
                  </a:cxn>
                  <a:cxn ang="0">
                    <a:pos x="702" y="431"/>
                  </a:cxn>
                  <a:cxn ang="0">
                    <a:pos x="716" y="523"/>
                  </a:cxn>
                  <a:cxn ang="0">
                    <a:pos x="616" y="618"/>
                  </a:cxn>
                  <a:cxn ang="0">
                    <a:pos x="533" y="626"/>
                  </a:cxn>
                  <a:cxn ang="0">
                    <a:pos x="510" y="434"/>
                  </a:cxn>
                  <a:cxn ang="0">
                    <a:pos x="483" y="437"/>
                  </a:cxn>
                  <a:cxn ang="0">
                    <a:pos x="402" y="321"/>
                  </a:cxn>
                  <a:cxn ang="0">
                    <a:pos x="420" y="227"/>
                  </a:cxn>
                  <a:cxn ang="0">
                    <a:pos x="329" y="123"/>
                  </a:cxn>
                  <a:cxn ang="0">
                    <a:pos x="209" y="153"/>
                  </a:cxn>
                  <a:cxn ang="0">
                    <a:pos x="116" y="70"/>
                  </a:cxn>
                  <a:cxn ang="0">
                    <a:pos x="0" y="68"/>
                  </a:cxn>
                  <a:cxn ang="0">
                    <a:pos x="2" y="0"/>
                  </a:cxn>
                </a:cxnLst>
                <a:rect l="0" t="0" r="r" b="b"/>
                <a:pathLst>
                  <a:path w="717" h="627">
                    <a:moveTo>
                      <a:pt x="2" y="0"/>
                    </a:moveTo>
                    <a:lnTo>
                      <a:pt x="237" y="0"/>
                    </a:lnTo>
                    <a:lnTo>
                      <a:pt x="268" y="62"/>
                    </a:lnTo>
                    <a:lnTo>
                      <a:pt x="554" y="62"/>
                    </a:lnTo>
                    <a:lnTo>
                      <a:pt x="562" y="118"/>
                    </a:lnTo>
                    <a:lnTo>
                      <a:pt x="663" y="299"/>
                    </a:lnTo>
                    <a:lnTo>
                      <a:pt x="702" y="431"/>
                    </a:lnTo>
                    <a:lnTo>
                      <a:pt x="716" y="523"/>
                    </a:lnTo>
                    <a:lnTo>
                      <a:pt x="616" y="618"/>
                    </a:lnTo>
                    <a:lnTo>
                      <a:pt x="533" y="626"/>
                    </a:lnTo>
                    <a:lnTo>
                      <a:pt x="510" y="434"/>
                    </a:lnTo>
                    <a:lnTo>
                      <a:pt x="483" y="437"/>
                    </a:lnTo>
                    <a:lnTo>
                      <a:pt x="402" y="321"/>
                    </a:lnTo>
                    <a:lnTo>
                      <a:pt x="420" y="227"/>
                    </a:lnTo>
                    <a:lnTo>
                      <a:pt x="329" y="123"/>
                    </a:lnTo>
                    <a:lnTo>
                      <a:pt x="209" y="153"/>
                    </a:lnTo>
                    <a:lnTo>
                      <a:pt x="116" y="70"/>
                    </a:lnTo>
                    <a:lnTo>
                      <a:pt x="0" y="68"/>
                    </a:lnTo>
                    <a:lnTo>
                      <a:pt x="2"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77" name="Freeform 109"/>
              <p:cNvSpPr>
                <a:spLocks/>
              </p:cNvSpPr>
              <p:nvPr/>
            </p:nvSpPr>
            <p:spPr bwMode="auto">
              <a:xfrm>
                <a:off x="2974" y="2878"/>
                <a:ext cx="438" cy="423"/>
              </a:xfrm>
              <a:custGeom>
                <a:avLst/>
                <a:gdLst/>
                <a:ahLst/>
                <a:cxnLst>
                  <a:cxn ang="0">
                    <a:pos x="3" y="0"/>
                  </a:cxn>
                  <a:cxn ang="0">
                    <a:pos x="237" y="0"/>
                  </a:cxn>
                  <a:cxn ang="0">
                    <a:pos x="278" y="80"/>
                  </a:cxn>
                  <a:cxn ang="0">
                    <a:pos x="234" y="232"/>
                  </a:cxn>
                  <a:cxn ang="0">
                    <a:pos x="372" y="232"/>
                  </a:cxn>
                  <a:cxn ang="0">
                    <a:pos x="404" y="326"/>
                  </a:cxn>
                  <a:cxn ang="0">
                    <a:pos x="437" y="422"/>
                  </a:cxn>
                  <a:cxn ang="0">
                    <a:pos x="251" y="411"/>
                  </a:cxn>
                  <a:cxn ang="0">
                    <a:pos x="30" y="327"/>
                  </a:cxn>
                  <a:cxn ang="0">
                    <a:pos x="56" y="261"/>
                  </a:cxn>
                  <a:cxn ang="0">
                    <a:pos x="0" y="128"/>
                  </a:cxn>
                  <a:cxn ang="0">
                    <a:pos x="3" y="0"/>
                  </a:cxn>
                </a:cxnLst>
                <a:rect l="0" t="0" r="r" b="b"/>
                <a:pathLst>
                  <a:path w="438" h="423">
                    <a:moveTo>
                      <a:pt x="3" y="0"/>
                    </a:moveTo>
                    <a:lnTo>
                      <a:pt x="237" y="0"/>
                    </a:lnTo>
                    <a:lnTo>
                      <a:pt x="278" y="80"/>
                    </a:lnTo>
                    <a:lnTo>
                      <a:pt x="234" y="232"/>
                    </a:lnTo>
                    <a:lnTo>
                      <a:pt x="372" y="232"/>
                    </a:lnTo>
                    <a:lnTo>
                      <a:pt x="404" y="326"/>
                    </a:lnTo>
                    <a:lnTo>
                      <a:pt x="437" y="422"/>
                    </a:lnTo>
                    <a:lnTo>
                      <a:pt x="251" y="411"/>
                    </a:lnTo>
                    <a:lnTo>
                      <a:pt x="30" y="327"/>
                    </a:lnTo>
                    <a:lnTo>
                      <a:pt x="56" y="261"/>
                    </a:lnTo>
                    <a:lnTo>
                      <a:pt x="0" y="128"/>
                    </a:lnTo>
                    <a:lnTo>
                      <a:pt x="3"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78" name="Freeform 110"/>
              <p:cNvSpPr>
                <a:spLocks/>
              </p:cNvSpPr>
              <p:nvPr/>
            </p:nvSpPr>
            <p:spPr bwMode="auto">
              <a:xfrm>
                <a:off x="2178" y="2432"/>
                <a:ext cx="755" cy="390"/>
              </a:xfrm>
              <a:custGeom>
                <a:avLst/>
                <a:gdLst/>
                <a:ahLst/>
                <a:cxnLst>
                  <a:cxn ang="0">
                    <a:pos x="0" y="0"/>
                  </a:cxn>
                  <a:cxn ang="0">
                    <a:pos x="723" y="0"/>
                  </a:cxn>
                  <a:cxn ang="0">
                    <a:pos x="743" y="70"/>
                  </a:cxn>
                  <a:cxn ang="0">
                    <a:pos x="754" y="149"/>
                  </a:cxn>
                  <a:cxn ang="0">
                    <a:pos x="754" y="389"/>
                  </a:cxn>
                  <a:cxn ang="0">
                    <a:pos x="629" y="357"/>
                  </a:cxn>
                  <a:cxn ang="0">
                    <a:pos x="574" y="367"/>
                  </a:cxn>
                  <a:cxn ang="0">
                    <a:pos x="258" y="302"/>
                  </a:cxn>
                  <a:cxn ang="0">
                    <a:pos x="258" y="114"/>
                  </a:cxn>
                  <a:cxn ang="0">
                    <a:pos x="0" y="111"/>
                  </a:cxn>
                  <a:cxn ang="0">
                    <a:pos x="0" y="0"/>
                  </a:cxn>
                </a:cxnLst>
                <a:rect l="0" t="0" r="r" b="b"/>
                <a:pathLst>
                  <a:path w="755" h="390">
                    <a:moveTo>
                      <a:pt x="0" y="0"/>
                    </a:moveTo>
                    <a:lnTo>
                      <a:pt x="723" y="0"/>
                    </a:lnTo>
                    <a:lnTo>
                      <a:pt x="743" y="70"/>
                    </a:lnTo>
                    <a:lnTo>
                      <a:pt x="754" y="149"/>
                    </a:lnTo>
                    <a:lnTo>
                      <a:pt x="754" y="389"/>
                    </a:lnTo>
                    <a:lnTo>
                      <a:pt x="629" y="357"/>
                    </a:lnTo>
                    <a:lnTo>
                      <a:pt x="574" y="367"/>
                    </a:lnTo>
                    <a:lnTo>
                      <a:pt x="258" y="302"/>
                    </a:lnTo>
                    <a:lnTo>
                      <a:pt x="258" y="114"/>
                    </a:lnTo>
                    <a:lnTo>
                      <a:pt x="0" y="111"/>
                    </a:lnTo>
                    <a:lnTo>
                      <a:pt x="0"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79" name="Freeform 111"/>
              <p:cNvSpPr>
                <a:spLocks/>
              </p:cNvSpPr>
              <p:nvPr/>
            </p:nvSpPr>
            <p:spPr bwMode="auto">
              <a:xfrm>
                <a:off x="1846" y="2545"/>
                <a:ext cx="1187" cy="1051"/>
              </a:xfrm>
              <a:custGeom>
                <a:avLst/>
                <a:gdLst/>
                <a:ahLst/>
                <a:cxnLst>
                  <a:cxn ang="0">
                    <a:pos x="330" y="0"/>
                  </a:cxn>
                  <a:cxn ang="0">
                    <a:pos x="589" y="0"/>
                  </a:cxn>
                  <a:cxn ang="0">
                    <a:pos x="589" y="187"/>
                  </a:cxn>
                  <a:cxn ang="0">
                    <a:pos x="906" y="254"/>
                  </a:cxn>
                  <a:cxn ang="0">
                    <a:pos x="958" y="246"/>
                  </a:cxn>
                  <a:cxn ang="0">
                    <a:pos x="1086" y="276"/>
                  </a:cxn>
                  <a:cxn ang="0">
                    <a:pos x="1130" y="284"/>
                  </a:cxn>
                  <a:cxn ang="0">
                    <a:pos x="1128" y="471"/>
                  </a:cxn>
                  <a:cxn ang="0">
                    <a:pos x="1186" y="602"/>
                  </a:cxn>
                  <a:cxn ang="0">
                    <a:pos x="1151" y="666"/>
                  </a:cxn>
                  <a:cxn ang="0">
                    <a:pos x="1045" y="693"/>
                  </a:cxn>
                  <a:cxn ang="0">
                    <a:pos x="879" y="828"/>
                  </a:cxn>
                  <a:cxn ang="0">
                    <a:pos x="839" y="934"/>
                  </a:cxn>
                  <a:cxn ang="0">
                    <a:pos x="860" y="1050"/>
                  </a:cxn>
                  <a:cxn ang="0">
                    <a:pos x="647" y="972"/>
                  </a:cxn>
                  <a:cxn ang="0">
                    <a:pos x="510" y="742"/>
                  </a:cxn>
                  <a:cxn ang="0">
                    <a:pos x="401" y="708"/>
                  </a:cxn>
                  <a:cxn ang="0">
                    <a:pos x="341" y="771"/>
                  </a:cxn>
                  <a:cxn ang="0">
                    <a:pos x="256" y="721"/>
                  </a:cxn>
                  <a:cxn ang="0">
                    <a:pos x="177" y="578"/>
                  </a:cxn>
                  <a:cxn ang="0">
                    <a:pos x="0" y="430"/>
                  </a:cxn>
                  <a:cxn ang="0">
                    <a:pos x="330" y="430"/>
                  </a:cxn>
                  <a:cxn ang="0">
                    <a:pos x="330" y="0"/>
                  </a:cxn>
                </a:cxnLst>
                <a:rect l="0" t="0" r="r" b="b"/>
                <a:pathLst>
                  <a:path w="1187" h="1051">
                    <a:moveTo>
                      <a:pt x="330" y="0"/>
                    </a:moveTo>
                    <a:lnTo>
                      <a:pt x="589" y="0"/>
                    </a:lnTo>
                    <a:lnTo>
                      <a:pt x="589" y="187"/>
                    </a:lnTo>
                    <a:lnTo>
                      <a:pt x="906" y="254"/>
                    </a:lnTo>
                    <a:lnTo>
                      <a:pt x="958" y="246"/>
                    </a:lnTo>
                    <a:lnTo>
                      <a:pt x="1086" y="276"/>
                    </a:lnTo>
                    <a:lnTo>
                      <a:pt x="1130" y="284"/>
                    </a:lnTo>
                    <a:lnTo>
                      <a:pt x="1128" y="471"/>
                    </a:lnTo>
                    <a:lnTo>
                      <a:pt x="1186" y="602"/>
                    </a:lnTo>
                    <a:lnTo>
                      <a:pt x="1151" y="666"/>
                    </a:lnTo>
                    <a:lnTo>
                      <a:pt x="1045" y="693"/>
                    </a:lnTo>
                    <a:lnTo>
                      <a:pt x="879" y="828"/>
                    </a:lnTo>
                    <a:lnTo>
                      <a:pt x="839" y="934"/>
                    </a:lnTo>
                    <a:lnTo>
                      <a:pt x="860" y="1050"/>
                    </a:lnTo>
                    <a:lnTo>
                      <a:pt x="647" y="972"/>
                    </a:lnTo>
                    <a:lnTo>
                      <a:pt x="510" y="742"/>
                    </a:lnTo>
                    <a:lnTo>
                      <a:pt x="401" y="708"/>
                    </a:lnTo>
                    <a:lnTo>
                      <a:pt x="341" y="771"/>
                    </a:lnTo>
                    <a:lnTo>
                      <a:pt x="256" y="721"/>
                    </a:lnTo>
                    <a:lnTo>
                      <a:pt x="177" y="578"/>
                    </a:lnTo>
                    <a:lnTo>
                      <a:pt x="0" y="430"/>
                    </a:lnTo>
                    <a:lnTo>
                      <a:pt x="330" y="430"/>
                    </a:lnTo>
                    <a:lnTo>
                      <a:pt x="330"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80" name="Freeform 112"/>
              <p:cNvSpPr>
                <a:spLocks/>
              </p:cNvSpPr>
              <p:nvPr/>
            </p:nvSpPr>
            <p:spPr bwMode="auto">
              <a:xfrm>
                <a:off x="1231" y="1879"/>
                <a:ext cx="437" cy="559"/>
              </a:xfrm>
              <a:custGeom>
                <a:avLst/>
                <a:gdLst/>
                <a:ahLst/>
                <a:cxnLst>
                  <a:cxn ang="0">
                    <a:pos x="256" y="106"/>
                  </a:cxn>
                  <a:cxn ang="0">
                    <a:pos x="436" y="106"/>
                  </a:cxn>
                  <a:cxn ang="0">
                    <a:pos x="436" y="558"/>
                  </a:cxn>
                  <a:cxn ang="0">
                    <a:pos x="0" y="558"/>
                  </a:cxn>
                  <a:cxn ang="0">
                    <a:pos x="0" y="0"/>
                  </a:cxn>
                  <a:cxn ang="0">
                    <a:pos x="256" y="0"/>
                  </a:cxn>
                  <a:cxn ang="0">
                    <a:pos x="256" y="106"/>
                  </a:cxn>
                </a:cxnLst>
                <a:rect l="0" t="0" r="r" b="b"/>
                <a:pathLst>
                  <a:path w="437" h="559">
                    <a:moveTo>
                      <a:pt x="256" y="106"/>
                    </a:moveTo>
                    <a:lnTo>
                      <a:pt x="436" y="106"/>
                    </a:lnTo>
                    <a:lnTo>
                      <a:pt x="436" y="558"/>
                    </a:lnTo>
                    <a:lnTo>
                      <a:pt x="0" y="558"/>
                    </a:lnTo>
                    <a:lnTo>
                      <a:pt x="0" y="0"/>
                    </a:lnTo>
                    <a:lnTo>
                      <a:pt x="256" y="0"/>
                    </a:lnTo>
                    <a:lnTo>
                      <a:pt x="256" y="106"/>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81" name="Freeform 113"/>
              <p:cNvSpPr>
                <a:spLocks/>
              </p:cNvSpPr>
              <p:nvPr/>
            </p:nvSpPr>
            <p:spPr bwMode="auto">
              <a:xfrm>
                <a:off x="340" y="1379"/>
                <a:ext cx="657" cy="499"/>
              </a:xfrm>
              <a:custGeom>
                <a:avLst/>
                <a:gdLst/>
                <a:ahLst/>
                <a:cxnLst>
                  <a:cxn ang="0">
                    <a:pos x="41" y="0"/>
                  </a:cxn>
                  <a:cxn ang="0">
                    <a:pos x="115" y="2"/>
                  </a:cxn>
                  <a:cxn ang="0">
                    <a:pos x="132" y="66"/>
                  </a:cxn>
                  <a:cxn ang="0">
                    <a:pos x="410" y="10"/>
                  </a:cxn>
                  <a:cxn ang="0">
                    <a:pos x="624" y="10"/>
                  </a:cxn>
                  <a:cxn ang="0">
                    <a:pos x="656" y="61"/>
                  </a:cxn>
                  <a:cxn ang="0">
                    <a:pos x="611" y="249"/>
                  </a:cxn>
                  <a:cxn ang="0">
                    <a:pos x="640" y="256"/>
                  </a:cxn>
                  <a:cxn ang="0">
                    <a:pos x="640" y="498"/>
                  </a:cxn>
                  <a:cxn ang="0">
                    <a:pos x="18" y="498"/>
                  </a:cxn>
                  <a:cxn ang="0">
                    <a:pos x="0" y="390"/>
                  </a:cxn>
                  <a:cxn ang="0">
                    <a:pos x="41" y="0"/>
                  </a:cxn>
                </a:cxnLst>
                <a:rect l="0" t="0" r="r" b="b"/>
                <a:pathLst>
                  <a:path w="657" h="499">
                    <a:moveTo>
                      <a:pt x="41" y="0"/>
                    </a:moveTo>
                    <a:lnTo>
                      <a:pt x="115" y="2"/>
                    </a:lnTo>
                    <a:lnTo>
                      <a:pt x="132" y="66"/>
                    </a:lnTo>
                    <a:lnTo>
                      <a:pt x="410" y="10"/>
                    </a:lnTo>
                    <a:lnTo>
                      <a:pt x="624" y="10"/>
                    </a:lnTo>
                    <a:lnTo>
                      <a:pt x="656" y="61"/>
                    </a:lnTo>
                    <a:lnTo>
                      <a:pt x="611" y="249"/>
                    </a:lnTo>
                    <a:lnTo>
                      <a:pt x="640" y="256"/>
                    </a:lnTo>
                    <a:lnTo>
                      <a:pt x="640" y="498"/>
                    </a:lnTo>
                    <a:lnTo>
                      <a:pt x="18" y="498"/>
                    </a:lnTo>
                    <a:lnTo>
                      <a:pt x="0" y="390"/>
                    </a:lnTo>
                    <a:lnTo>
                      <a:pt x="41"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sp>
            <p:nvSpPr>
              <p:cNvPr id="621682" name="Freeform 114"/>
              <p:cNvSpPr>
                <a:spLocks/>
              </p:cNvSpPr>
              <p:nvPr/>
            </p:nvSpPr>
            <p:spPr bwMode="auto">
              <a:xfrm>
                <a:off x="949" y="1056"/>
                <a:ext cx="538" cy="822"/>
              </a:xfrm>
              <a:custGeom>
                <a:avLst/>
                <a:gdLst/>
                <a:ahLst/>
                <a:cxnLst>
                  <a:cxn ang="0">
                    <a:pos x="15" y="0"/>
                  </a:cxn>
                  <a:cxn ang="0">
                    <a:pos x="110" y="0"/>
                  </a:cxn>
                  <a:cxn ang="0">
                    <a:pos x="110" y="136"/>
                  </a:cxn>
                  <a:cxn ang="0">
                    <a:pos x="267" y="304"/>
                  </a:cxn>
                  <a:cxn ang="0">
                    <a:pos x="235" y="379"/>
                  </a:cxn>
                  <a:cxn ang="0">
                    <a:pos x="248" y="413"/>
                  </a:cxn>
                  <a:cxn ang="0">
                    <a:pos x="307" y="392"/>
                  </a:cxn>
                  <a:cxn ang="0">
                    <a:pos x="391" y="540"/>
                  </a:cxn>
                  <a:cxn ang="0">
                    <a:pos x="537" y="497"/>
                  </a:cxn>
                  <a:cxn ang="0">
                    <a:pos x="537" y="821"/>
                  </a:cxn>
                  <a:cxn ang="0">
                    <a:pos x="275" y="821"/>
                  </a:cxn>
                  <a:cxn ang="0">
                    <a:pos x="31" y="821"/>
                  </a:cxn>
                  <a:cxn ang="0">
                    <a:pos x="31" y="579"/>
                  </a:cxn>
                  <a:cxn ang="0">
                    <a:pos x="0" y="574"/>
                  </a:cxn>
                  <a:cxn ang="0">
                    <a:pos x="47" y="386"/>
                  </a:cxn>
                  <a:cxn ang="0">
                    <a:pos x="15" y="330"/>
                  </a:cxn>
                  <a:cxn ang="0">
                    <a:pos x="15" y="0"/>
                  </a:cxn>
                </a:cxnLst>
                <a:rect l="0" t="0" r="r" b="b"/>
                <a:pathLst>
                  <a:path w="538" h="822">
                    <a:moveTo>
                      <a:pt x="15" y="0"/>
                    </a:moveTo>
                    <a:lnTo>
                      <a:pt x="110" y="0"/>
                    </a:lnTo>
                    <a:lnTo>
                      <a:pt x="110" y="136"/>
                    </a:lnTo>
                    <a:lnTo>
                      <a:pt x="267" y="304"/>
                    </a:lnTo>
                    <a:lnTo>
                      <a:pt x="235" y="379"/>
                    </a:lnTo>
                    <a:lnTo>
                      <a:pt x="248" y="413"/>
                    </a:lnTo>
                    <a:lnTo>
                      <a:pt x="307" y="392"/>
                    </a:lnTo>
                    <a:lnTo>
                      <a:pt x="391" y="540"/>
                    </a:lnTo>
                    <a:lnTo>
                      <a:pt x="537" y="497"/>
                    </a:lnTo>
                    <a:lnTo>
                      <a:pt x="537" y="821"/>
                    </a:lnTo>
                    <a:lnTo>
                      <a:pt x="275" y="821"/>
                    </a:lnTo>
                    <a:lnTo>
                      <a:pt x="31" y="821"/>
                    </a:lnTo>
                    <a:lnTo>
                      <a:pt x="31" y="579"/>
                    </a:lnTo>
                    <a:lnTo>
                      <a:pt x="0" y="574"/>
                    </a:lnTo>
                    <a:lnTo>
                      <a:pt x="47" y="386"/>
                    </a:lnTo>
                    <a:lnTo>
                      <a:pt x="15" y="330"/>
                    </a:lnTo>
                    <a:lnTo>
                      <a:pt x="15" y="0"/>
                    </a:lnTo>
                  </a:path>
                </a:pathLst>
              </a:custGeom>
              <a:solidFill>
                <a:schemeClr val="bg1"/>
              </a:solidFill>
              <a:ln w="12700" cap="rnd" cmpd="sng">
                <a:solidFill>
                  <a:srgbClr val="000000"/>
                </a:solidFill>
                <a:prstDash val="solid"/>
                <a:round/>
                <a:headEnd/>
                <a:tailEnd/>
              </a:ln>
              <a:effectLst/>
            </p:spPr>
            <p:txBody>
              <a:bodyPr/>
              <a:lstStyle/>
              <a:p>
                <a:endParaRPr lang="en-US" dirty="0"/>
              </a:p>
            </p:txBody>
          </p:sp>
          <p:sp>
            <p:nvSpPr>
              <p:cNvPr id="621683" name="Freeform 115"/>
              <p:cNvSpPr>
                <a:spLocks/>
              </p:cNvSpPr>
              <p:nvPr/>
            </p:nvSpPr>
            <p:spPr bwMode="auto">
              <a:xfrm>
                <a:off x="724" y="1879"/>
                <a:ext cx="507" cy="816"/>
              </a:xfrm>
              <a:custGeom>
                <a:avLst/>
                <a:gdLst/>
                <a:ahLst/>
                <a:cxnLst>
                  <a:cxn ang="0">
                    <a:pos x="0" y="0"/>
                  </a:cxn>
                  <a:cxn ang="0">
                    <a:pos x="506" y="0"/>
                  </a:cxn>
                  <a:cxn ang="0">
                    <a:pos x="506" y="555"/>
                  </a:cxn>
                  <a:cxn ang="0">
                    <a:pos x="506" y="678"/>
                  </a:cxn>
                  <a:cxn ang="0">
                    <a:pos x="449" y="665"/>
                  </a:cxn>
                  <a:cxn ang="0">
                    <a:pos x="475" y="815"/>
                  </a:cxn>
                  <a:cxn ang="0">
                    <a:pos x="0" y="343"/>
                  </a:cxn>
                  <a:cxn ang="0">
                    <a:pos x="0" y="0"/>
                  </a:cxn>
                </a:cxnLst>
                <a:rect l="0" t="0" r="r" b="b"/>
                <a:pathLst>
                  <a:path w="507" h="816">
                    <a:moveTo>
                      <a:pt x="0" y="0"/>
                    </a:moveTo>
                    <a:lnTo>
                      <a:pt x="506" y="0"/>
                    </a:lnTo>
                    <a:lnTo>
                      <a:pt x="506" y="555"/>
                    </a:lnTo>
                    <a:lnTo>
                      <a:pt x="506" y="678"/>
                    </a:lnTo>
                    <a:lnTo>
                      <a:pt x="449" y="665"/>
                    </a:lnTo>
                    <a:lnTo>
                      <a:pt x="475" y="815"/>
                    </a:lnTo>
                    <a:lnTo>
                      <a:pt x="0" y="343"/>
                    </a:lnTo>
                    <a:lnTo>
                      <a:pt x="0" y="0"/>
                    </a:lnTo>
                  </a:path>
                </a:pathLst>
              </a:custGeom>
              <a:solidFill>
                <a:schemeClr val="bg1"/>
              </a:solidFill>
              <a:ln w="12700" cap="rnd" cmpd="sng">
                <a:solidFill>
                  <a:srgbClr val="000000"/>
                </a:solidFill>
                <a:prstDash val="solid"/>
                <a:round/>
                <a:headEnd/>
                <a:tailEnd/>
              </a:ln>
              <a:effectLst/>
            </p:spPr>
            <p:txBody>
              <a:bodyPr/>
              <a:lstStyle/>
              <a:p>
                <a:endParaRPr lang="en-US" dirty="0"/>
              </a:p>
            </p:txBody>
          </p:sp>
          <p:sp>
            <p:nvSpPr>
              <p:cNvPr id="621684" name="Freeform 116"/>
              <p:cNvSpPr>
                <a:spLocks/>
              </p:cNvSpPr>
              <p:nvPr/>
            </p:nvSpPr>
            <p:spPr bwMode="auto">
              <a:xfrm>
                <a:off x="1176" y="2437"/>
                <a:ext cx="496" cy="632"/>
              </a:xfrm>
              <a:custGeom>
                <a:avLst/>
                <a:gdLst/>
                <a:ahLst/>
                <a:cxnLst>
                  <a:cxn ang="0">
                    <a:pos x="53" y="0"/>
                  </a:cxn>
                  <a:cxn ang="0">
                    <a:pos x="495" y="0"/>
                  </a:cxn>
                  <a:cxn ang="0">
                    <a:pos x="495" y="631"/>
                  </a:cxn>
                  <a:cxn ang="0">
                    <a:pos x="341" y="631"/>
                  </a:cxn>
                  <a:cxn ang="0">
                    <a:pos x="48" y="491"/>
                  </a:cxn>
                  <a:cxn ang="0">
                    <a:pos x="48" y="447"/>
                  </a:cxn>
                  <a:cxn ang="0">
                    <a:pos x="66" y="312"/>
                  </a:cxn>
                  <a:cxn ang="0">
                    <a:pos x="21" y="249"/>
                  </a:cxn>
                  <a:cxn ang="0">
                    <a:pos x="0" y="107"/>
                  </a:cxn>
                  <a:cxn ang="0">
                    <a:pos x="53" y="120"/>
                  </a:cxn>
                  <a:cxn ang="0">
                    <a:pos x="53" y="0"/>
                  </a:cxn>
                </a:cxnLst>
                <a:rect l="0" t="0" r="r" b="b"/>
                <a:pathLst>
                  <a:path w="496" h="632">
                    <a:moveTo>
                      <a:pt x="53" y="0"/>
                    </a:moveTo>
                    <a:lnTo>
                      <a:pt x="495" y="0"/>
                    </a:lnTo>
                    <a:lnTo>
                      <a:pt x="495" y="631"/>
                    </a:lnTo>
                    <a:lnTo>
                      <a:pt x="341" y="631"/>
                    </a:lnTo>
                    <a:lnTo>
                      <a:pt x="48" y="491"/>
                    </a:lnTo>
                    <a:lnTo>
                      <a:pt x="48" y="447"/>
                    </a:lnTo>
                    <a:lnTo>
                      <a:pt x="66" y="312"/>
                    </a:lnTo>
                    <a:lnTo>
                      <a:pt x="21" y="249"/>
                    </a:lnTo>
                    <a:lnTo>
                      <a:pt x="0" y="107"/>
                    </a:lnTo>
                    <a:lnTo>
                      <a:pt x="53" y="120"/>
                    </a:lnTo>
                    <a:lnTo>
                      <a:pt x="53" y="0"/>
                    </a:lnTo>
                  </a:path>
                </a:pathLst>
              </a:custGeom>
              <a:solidFill>
                <a:schemeClr val="bg1"/>
              </a:solidFill>
              <a:ln w="12700" cap="rnd" cmpd="sng">
                <a:solidFill>
                  <a:srgbClr val="000000"/>
                </a:solidFill>
                <a:prstDash val="solid"/>
                <a:round/>
                <a:headEnd/>
                <a:tailEnd/>
              </a:ln>
              <a:effectLst/>
            </p:spPr>
            <p:txBody>
              <a:bodyPr/>
              <a:lstStyle/>
              <a:p>
                <a:endParaRPr lang="en-US" dirty="0"/>
              </a:p>
            </p:txBody>
          </p:sp>
          <p:sp>
            <p:nvSpPr>
              <p:cNvPr id="621685" name="Freeform 117"/>
              <p:cNvSpPr>
                <a:spLocks/>
              </p:cNvSpPr>
              <p:nvPr/>
            </p:nvSpPr>
            <p:spPr bwMode="auto">
              <a:xfrm>
                <a:off x="336" y="1876"/>
                <a:ext cx="908" cy="1012"/>
              </a:xfrm>
              <a:custGeom>
                <a:avLst/>
                <a:gdLst/>
                <a:ahLst/>
                <a:cxnLst>
                  <a:cxn ang="0">
                    <a:pos x="21" y="0"/>
                  </a:cxn>
                  <a:cxn ang="0">
                    <a:pos x="389" y="0"/>
                  </a:cxn>
                  <a:cxn ang="0">
                    <a:pos x="389" y="344"/>
                  </a:cxn>
                  <a:cxn ang="0">
                    <a:pos x="864" y="817"/>
                  </a:cxn>
                  <a:cxn ang="0">
                    <a:pos x="907" y="873"/>
                  </a:cxn>
                  <a:cxn ang="0">
                    <a:pos x="885" y="1011"/>
                  </a:cxn>
                  <a:cxn ang="0">
                    <a:pos x="648" y="1011"/>
                  </a:cxn>
                  <a:cxn ang="0">
                    <a:pos x="437" y="840"/>
                  </a:cxn>
                  <a:cxn ang="0">
                    <a:pos x="362" y="840"/>
                  </a:cxn>
                  <a:cxn ang="0">
                    <a:pos x="183" y="523"/>
                  </a:cxn>
                  <a:cxn ang="0">
                    <a:pos x="57" y="328"/>
                  </a:cxn>
                  <a:cxn ang="0">
                    <a:pos x="73" y="253"/>
                  </a:cxn>
                  <a:cxn ang="0">
                    <a:pos x="0" y="154"/>
                  </a:cxn>
                  <a:cxn ang="0">
                    <a:pos x="21" y="0"/>
                  </a:cxn>
                </a:cxnLst>
                <a:rect l="0" t="0" r="r" b="b"/>
                <a:pathLst>
                  <a:path w="908" h="1012">
                    <a:moveTo>
                      <a:pt x="21" y="0"/>
                    </a:moveTo>
                    <a:lnTo>
                      <a:pt x="389" y="0"/>
                    </a:lnTo>
                    <a:lnTo>
                      <a:pt x="389" y="344"/>
                    </a:lnTo>
                    <a:lnTo>
                      <a:pt x="864" y="817"/>
                    </a:lnTo>
                    <a:lnTo>
                      <a:pt x="907" y="873"/>
                    </a:lnTo>
                    <a:lnTo>
                      <a:pt x="885" y="1011"/>
                    </a:lnTo>
                    <a:lnTo>
                      <a:pt x="648" y="1011"/>
                    </a:lnTo>
                    <a:lnTo>
                      <a:pt x="437" y="840"/>
                    </a:lnTo>
                    <a:lnTo>
                      <a:pt x="362" y="840"/>
                    </a:lnTo>
                    <a:lnTo>
                      <a:pt x="183" y="523"/>
                    </a:lnTo>
                    <a:lnTo>
                      <a:pt x="57" y="328"/>
                    </a:lnTo>
                    <a:lnTo>
                      <a:pt x="73" y="253"/>
                    </a:lnTo>
                    <a:lnTo>
                      <a:pt x="0" y="154"/>
                    </a:lnTo>
                    <a:lnTo>
                      <a:pt x="21" y="0"/>
                    </a:lnTo>
                  </a:path>
                </a:pathLst>
              </a:custGeom>
              <a:solidFill>
                <a:schemeClr val="accent5">
                  <a:lumMod val="60000"/>
                  <a:lumOff val="40000"/>
                </a:schemeClr>
              </a:solidFill>
              <a:ln w="12700" cap="rnd" cmpd="sng">
                <a:solidFill>
                  <a:srgbClr val="000000"/>
                </a:solidFill>
                <a:prstDash val="solid"/>
                <a:round/>
                <a:headEnd/>
                <a:tailEnd/>
              </a:ln>
              <a:effectLst/>
            </p:spPr>
            <p:txBody>
              <a:bodyPr/>
              <a:lstStyle/>
              <a:p>
                <a:endParaRPr lang="en-US" dirty="0"/>
              </a:p>
            </p:txBody>
          </p:sp>
        </p:grpSp>
        <p:grpSp>
          <p:nvGrpSpPr>
            <p:cNvPr id="157" name="Group 54"/>
            <p:cNvGrpSpPr>
              <a:grpSpLocks noChangeAspect="1"/>
            </p:cNvGrpSpPr>
            <p:nvPr/>
          </p:nvGrpSpPr>
          <p:grpSpPr bwMode="auto">
            <a:xfrm>
              <a:off x="103188" y="787402"/>
              <a:ext cx="2343160" cy="1752603"/>
              <a:chOff x="65" y="496"/>
              <a:chExt cx="1476" cy="1104"/>
            </a:xfrm>
          </p:grpSpPr>
          <p:sp>
            <p:nvSpPr>
              <p:cNvPr id="158" name="AutoShape 53"/>
              <p:cNvSpPr>
                <a:spLocks noChangeAspect="1" noChangeArrowheads="1" noTextEdit="1"/>
              </p:cNvSpPr>
              <p:nvPr/>
            </p:nvSpPr>
            <p:spPr bwMode="auto">
              <a:xfrm>
                <a:off x="65" y="496"/>
                <a:ext cx="147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4" name="Freeform 60"/>
              <p:cNvSpPr>
                <a:spLocks/>
              </p:cNvSpPr>
              <p:nvPr/>
            </p:nvSpPr>
            <p:spPr bwMode="auto">
              <a:xfrm>
                <a:off x="778" y="824"/>
                <a:ext cx="9" cy="246"/>
              </a:xfrm>
              <a:custGeom>
                <a:avLst/>
                <a:gdLst>
                  <a:gd name="T0" fmla="*/ 19 w 19"/>
                  <a:gd name="T1" fmla="*/ 25 h 492"/>
                  <a:gd name="T2" fmla="*/ 19 w 19"/>
                  <a:gd name="T3" fmla="*/ 492 h 492"/>
                  <a:gd name="T4" fmla="*/ 0 w 19"/>
                  <a:gd name="T5" fmla="*/ 466 h 492"/>
                  <a:gd name="T6" fmla="*/ 0 w 19"/>
                  <a:gd name="T7" fmla="*/ 0 h 492"/>
                  <a:gd name="T8" fmla="*/ 19 w 19"/>
                  <a:gd name="T9" fmla="*/ 25 h 492"/>
                </a:gdLst>
                <a:ahLst/>
                <a:cxnLst>
                  <a:cxn ang="0">
                    <a:pos x="T0" y="T1"/>
                  </a:cxn>
                  <a:cxn ang="0">
                    <a:pos x="T2" y="T3"/>
                  </a:cxn>
                  <a:cxn ang="0">
                    <a:pos x="T4" y="T5"/>
                  </a:cxn>
                  <a:cxn ang="0">
                    <a:pos x="T6" y="T7"/>
                  </a:cxn>
                  <a:cxn ang="0">
                    <a:pos x="T8" y="T9"/>
                  </a:cxn>
                </a:cxnLst>
                <a:rect l="0" t="0" r="r" b="b"/>
                <a:pathLst>
                  <a:path w="19" h="492">
                    <a:moveTo>
                      <a:pt x="19" y="25"/>
                    </a:moveTo>
                    <a:lnTo>
                      <a:pt x="19" y="492"/>
                    </a:lnTo>
                    <a:lnTo>
                      <a:pt x="0" y="466"/>
                    </a:lnTo>
                    <a:lnTo>
                      <a:pt x="0" y="0"/>
                    </a:lnTo>
                    <a:lnTo>
                      <a:pt x="19" y="25"/>
                    </a:lnTo>
                    <a:close/>
                  </a:path>
                </a:pathLst>
              </a:custGeom>
              <a:solidFill>
                <a:srgbClr val="0F4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3" name="Freeform 85"/>
              <p:cNvSpPr>
                <a:spLocks/>
              </p:cNvSpPr>
              <p:nvPr/>
            </p:nvSpPr>
            <p:spPr bwMode="auto">
              <a:xfrm>
                <a:off x="490" y="496"/>
                <a:ext cx="1051" cy="777"/>
              </a:xfrm>
              <a:custGeom>
                <a:avLst/>
                <a:gdLst>
                  <a:gd name="T0" fmla="*/ 1475 w 2101"/>
                  <a:gd name="T1" fmla="*/ 920 h 1553"/>
                  <a:gd name="T2" fmla="*/ 1577 w 2101"/>
                  <a:gd name="T3" fmla="*/ 920 h 1553"/>
                  <a:gd name="T4" fmla="*/ 1809 w 2101"/>
                  <a:gd name="T5" fmla="*/ 914 h 1553"/>
                  <a:gd name="T6" fmla="*/ 2070 w 2101"/>
                  <a:gd name="T7" fmla="*/ 1100 h 1553"/>
                  <a:gd name="T8" fmla="*/ 2078 w 2101"/>
                  <a:gd name="T9" fmla="*/ 1264 h 1553"/>
                  <a:gd name="T10" fmla="*/ 1818 w 2101"/>
                  <a:gd name="T11" fmla="*/ 1206 h 1553"/>
                  <a:gd name="T12" fmla="*/ 1605 w 2101"/>
                  <a:gd name="T13" fmla="*/ 1014 h 1553"/>
                  <a:gd name="T14" fmla="*/ 1297 w 2101"/>
                  <a:gd name="T15" fmla="*/ 983 h 1553"/>
                  <a:gd name="T16" fmla="*/ 1136 w 2101"/>
                  <a:gd name="T17" fmla="*/ 935 h 1553"/>
                  <a:gd name="T18" fmla="*/ 1065 w 2101"/>
                  <a:gd name="T19" fmla="*/ 1005 h 1553"/>
                  <a:gd name="T20" fmla="*/ 887 w 2101"/>
                  <a:gd name="T21" fmla="*/ 1081 h 1553"/>
                  <a:gd name="T22" fmla="*/ 966 w 2101"/>
                  <a:gd name="T23" fmla="*/ 983 h 1553"/>
                  <a:gd name="T24" fmla="*/ 899 w 2101"/>
                  <a:gd name="T25" fmla="*/ 963 h 1553"/>
                  <a:gd name="T26" fmla="*/ 763 w 2101"/>
                  <a:gd name="T27" fmla="*/ 1117 h 1553"/>
                  <a:gd name="T28" fmla="*/ 741 w 2101"/>
                  <a:gd name="T29" fmla="*/ 1208 h 1553"/>
                  <a:gd name="T30" fmla="*/ 0 w 2101"/>
                  <a:gd name="T31" fmla="*/ 1553 h 1553"/>
                  <a:gd name="T32" fmla="*/ 179 w 2101"/>
                  <a:gd name="T33" fmla="*/ 1432 h 1553"/>
                  <a:gd name="T34" fmla="*/ 382 w 2101"/>
                  <a:gd name="T35" fmla="*/ 1334 h 1553"/>
                  <a:gd name="T36" fmla="*/ 551 w 2101"/>
                  <a:gd name="T37" fmla="*/ 1235 h 1553"/>
                  <a:gd name="T38" fmla="*/ 461 w 2101"/>
                  <a:gd name="T39" fmla="*/ 1178 h 1553"/>
                  <a:gd name="T40" fmla="*/ 372 w 2101"/>
                  <a:gd name="T41" fmla="*/ 1133 h 1553"/>
                  <a:gd name="T42" fmla="*/ 245 w 2101"/>
                  <a:gd name="T43" fmla="*/ 998 h 1553"/>
                  <a:gd name="T44" fmla="*/ 421 w 2101"/>
                  <a:gd name="T45" fmla="*/ 755 h 1553"/>
                  <a:gd name="T46" fmla="*/ 575 w 2101"/>
                  <a:gd name="T47" fmla="*/ 656 h 1553"/>
                  <a:gd name="T48" fmla="*/ 417 w 2101"/>
                  <a:gd name="T49" fmla="*/ 599 h 1553"/>
                  <a:gd name="T50" fmla="*/ 398 w 2101"/>
                  <a:gd name="T51" fmla="*/ 459 h 1553"/>
                  <a:gd name="T52" fmla="*/ 591 w 2101"/>
                  <a:gd name="T53" fmla="*/ 470 h 1553"/>
                  <a:gd name="T54" fmla="*/ 659 w 2101"/>
                  <a:gd name="T55" fmla="*/ 384 h 1553"/>
                  <a:gd name="T56" fmla="*/ 608 w 2101"/>
                  <a:gd name="T57" fmla="*/ 315 h 1553"/>
                  <a:gd name="T58" fmla="*/ 651 w 2101"/>
                  <a:gd name="T59" fmla="*/ 191 h 1553"/>
                  <a:gd name="T60" fmla="*/ 833 w 2101"/>
                  <a:gd name="T61" fmla="*/ 64 h 1553"/>
                  <a:gd name="T62" fmla="*/ 1117 w 2101"/>
                  <a:gd name="T63" fmla="*/ 9 h 1553"/>
                  <a:gd name="T64" fmla="*/ 1272 w 2101"/>
                  <a:gd name="T65" fmla="*/ 23 h 1553"/>
                  <a:gd name="T66" fmla="*/ 1565 w 2101"/>
                  <a:gd name="T67" fmla="*/ 51 h 1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01" h="1553">
                    <a:moveTo>
                      <a:pt x="1565" y="51"/>
                    </a:moveTo>
                    <a:lnTo>
                      <a:pt x="1475" y="920"/>
                    </a:lnTo>
                    <a:lnTo>
                      <a:pt x="1587" y="890"/>
                    </a:lnTo>
                    <a:lnTo>
                      <a:pt x="1577" y="920"/>
                    </a:lnTo>
                    <a:lnTo>
                      <a:pt x="1697" y="984"/>
                    </a:lnTo>
                    <a:lnTo>
                      <a:pt x="1809" y="914"/>
                    </a:lnTo>
                    <a:lnTo>
                      <a:pt x="1993" y="1084"/>
                    </a:lnTo>
                    <a:lnTo>
                      <a:pt x="2070" y="1100"/>
                    </a:lnTo>
                    <a:lnTo>
                      <a:pt x="2101" y="1155"/>
                    </a:lnTo>
                    <a:lnTo>
                      <a:pt x="2078" y="1264"/>
                    </a:lnTo>
                    <a:lnTo>
                      <a:pt x="1916" y="1278"/>
                    </a:lnTo>
                    <a:lnTo>
                      <a:pt x="1818" y="1206"/>
                    </a:lnTo>
                    <a:lnTo>
                      <a:pt x="1764" y="1124"/>
                    </a:lnTo>
                    <a:lnTo>
                      <a:pt x="1605" y="1014"/>
                    </a:lnTo>
                    <a:lnTo>
                      <a:pt x="1485" y="976"/>
                    </a:lnTo>
                    <a:lnTo>
                      <a:pt x="1297" y="983"/>
                    </a:lnTo>
                    <a:lnTo>
                      <a:pt x="1227" y="954"/>
                    </a:lnTo>
                    <a:lnTo>
                      <a:pt x="1136" y="935"/>
                    </a:lnTo>
                    <a:lnTo>
                      <a:pt x="1126" y="984"/>
                    </a:lnTo>
                    <a:lnTo>
                      <a:pt x="1065" y="1005"/>
                    </a:lnTo>
                    <a:lnTo>
                      <a:pt x="1059" y="1022"/>
                    </a:lnTo>
                    <a:lnTo>
                      <a:pt x="887" y="1081"/>
                    </a:lnTo>
                    <a:lnTo>
                      <a:pt x="907" y="1025"/>
                    </a:lnTo>
                    <a:lnTo>
                      <a:pt x="966" y="983"/>
                    </a:lnTo>
                    <a:lnTo>
                      <a:pt x="1005" y="922"/>
                    </a:lnTo>
                    <a:lnTo>
                      <a:pt x="899" y="963"/>
                    </a:lnTo>
                    <a:lnTo>
                      <a:pt x="786" y="1081"/>
                    </a:lnTo>
                    <a:lnTo>
                      <a:pt x="763" y="1117"/>
                    </a:lnTo>
                    <a:lnTo>
                      <a:pt x="811" y="1126"/>
                    </a:lnTo>
                    <a:lnTo>
                      <a:pt x="741" y="1208"/>
                    </a:lnTo>
                    <a:lnTo>
                      <a:pt x="373" y="1425"/>
                    </a:lnTo>
                    <a:lnTo>
                      <a:pt x="0" y="1553"/>
                    </a:lnTo>
                    <a:lnTo>
                      <a:pt x="1" y="1476"/>
                    </a:lnTo>
                    <a:lnTo>
                      <a:pt x="179" y="1432"/>
                    </a:lnTo>
                    <a:lnTo>
                      <a:pt x="200" y="1404"/>
                    </a:lnTo>
                    <a:lnTo>
                      <a:pt x="382" y="1334"/>
                    </a:lnTo>
                    <a:lnTo>
                      <a:pt x="439" y="1307"/>
                    </a:lnTo>
                    <a:lnTo>
                      <a:pt x="551" y="1235"/>
                    </a:lnTo>
                    <a:lnTo>
                      <a:pt x="570" y="1161"/>
                    </a:lnTo>
                    <a:lnTo>
                      <a:pt x="461" y="1178"/>
                    </a:lnTo>
                    <a:lnTo>
                      <a:pt x="376" y="1167"/>
                    </a:lnTo>
                    <a:lnTo>
                      <a:pt x="372" y="1133"/>
                    </a:lnTo>
                    <a:lnTo>
                      <a:pt x="388" y="1027"/>
                    </a:lnTo>
                    <a:lnTo>
                      <a:pt x="245" y="998"/>
                    </a:lnTo>
                    <a:lnTo>
                      <a:pt x="248" y="878"/>
                    </a:lnTo>
                    <a:lnTo>
                      <a:pt x="421" y="755"/>
                    </a:lnTo>
                    <a:lnTo>
                      <a:pt x="594" y="681"/>
                    </a:lnTo>
                    <a:lnTo>
                      <a:pt x="575" y="656"/>
                    </a:lnTo>
                    <a:lnTo>
                      <a:pt x="582" y="595"/>
                    </a:lnTo>
                    <a:lnTo>
                      <a:pt x="417" y="599"/>
                    </a:lnTo>
                    <a:lnTo>
                      <a:pt x="376" y="569"/>
                    </a:lnTo>
                    <a:lnTo>
                      <a:pt x="398" y="459"/>
                    </a:lnTo>
                    <a:lnTo>
                      <a:pt x="544" y="427"/>
                    </a:lnTo>
                    <a:lnTo>
                      <a:pt x="591" y="470"/>
                    </a:lnTo>
                    <a:lnTo>
                      <a:pt x="643" y="436"/>
                    </a:lnTo>
                    <a:lnTo>
                      <a:pt x="659" y="384"/>
                    </a:lnTo>
                    <a:lnTo>
                      <a:pt x="623" y="334"/>
                    </a:lnTo>
                    <a:lnTo>
                      <a:pt x="608" y="315"/>
                    </a:lnTo>
                    <a:lnTo>
                      <a:pt x="580" y="265"/>
                    </a:lnTo>
                    <a:lnTo>
                      <a:pt x="651" y="191"/>
                    </a:lnTo>
                    <a:lnTo>
                      <a:pt x="707" y="174"/>
                    </a:lnTo>
                    <a:lnTo>
                      <a:pt x="833" y="64"/>
                    </a:lnTo>
                    <a:lnTo>
                      <a:pt x="953" y="0"/>
                    </a:lnTo>
                    <a:lnTo>
                      <a:pt x="1117" y="9"/>
                    </a:lnTo>
                    <a:lnTo>
                      <a:pt x="1164" y="51"/>
                    </a:lnTo>
                    <a:lnTo>
                      <a:pt x="1272" y="23"/>
                    </a:lnTo>
                    <a:lnTo>
                      <a:pt x="1418" y="64"/>
                    </a:lnTo>
                    <a:lnTo>
                      <a:pt x="1565" y="51"/>
                    </a:lnTo>
                    <a:close/>
                  </a:path>
                </a:pathLst>
              </a:custGeom>
              <a:solidFill>
                <a:schemeClr val="accent5">
                  <a:lumMod val="60000"/>
                  <a:lumOff val="4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6" name="Freeform 88"/>
              <p:cNvSpPr>
                <a:spLocks/>
              </p:cNvSpPr>
              <p:nvPr/>
            </p:nvSpPr>
            <p:spPr bwMode="auto">
              <a:xfrm>
                <a:off x="244" y="1265"/>
                <a:ext cx="222" cy="91"/>
              </a:xfrm>
              <a:custGeom>
                <a:avLst/>
                <a:gdLst>
                  <a:gd name="T0" fmla="*/ 433 w 443"/>
                  <a:gd name="T1" fmla="*/ 3 h 184"/>
                  <a:gd name="T2" fmla="*/ 443 w 443"/>
                  <a:gd name="T3" fmla="*/ 57 h 184"/>
                  <a:gd name="T4" fmla="*/ 350 w 443"/>
                  <a:gd name="T5" fmla="*/ 72 h 184"/>
                  <a:gd name="T6" fmla="*/ 164 w 443"/>
                  <a:gd name="T7" fmla="*/ 184 h 184"/>
                  <a:gd name="T8" fmla="*/ 0 w 443"/>
                  <a:gd name="T9" fmla="*/ 168 h 184"/>
                  <a:gd name="T10" fmla="*/ 43 w 443"/>
                  <a:gd name="T11" fmla="*/ 137 h 184"/>
                  <a:gd name="T12" fmla="*/ 132 w 443"/>
                  <a:gd name="T13" fmla="*/ 130 h 184"/>
                  <a:gd name="T14" fmla="*/ 302 w 443"/>
                  <a:gd name="T15" fmla="*/ 0 h 184"/>
                  <a:gd name="T16" fmla="*/ 433 w 443"/>
                  <a:gd name="T17" fmla="*/ 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 h="184">
                    <a:moveTo>
                      <a:pt x="433" y="3"/>
                    </a:moveTo>
                    <a:lnTo>
                      <a:pt x="443" y="57"/>
                    </a:lnTo>
                    <a:lnTo>
                      <a:pt x="350" y="72"/>
                    </a:lnTo>
                    <a:lnTo>
                      <a:pt x="164" y="184"/>
                    </a:lnTo>
                    <a:lnTo>
                      <a:pt x="0" y="168"/>
                    </a:lnTo>
                    <a:lnTo>
                      <a:pt x="43" y="137"/>
                    </a:lnTo>
                    <a:lnTo>
                      <a:pt x="132" y="130"/>
                    </a:lnTo>
                    <a:lnTo>
                      <a:pt x="302" y="0"/>
                    </a:lnTo>
                    <a:lnTo>
                      <a:pt x="433" y="3"/>
                    </a:lnTo>
                    <a:close/>
                  </a:path>
                </a:pathLst>
              </a:custGeom>
              <a:solidFill>
                <a:schemeClr val="accent5">
                  <a:lumMod val="60000"/>
                  <a:lumOff val="4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1" name="Freeform 93"/>
              <p:cNvSpPr>
                <a:spLocks/>
              </p:cNvSpPr>
              <p:nvPr/>
            </p:nvSpPr>
            <p:spPr bwMode="auto">
              <a:xfrm>
                <a:off x="108" y="1321"/>
                <a:ext cx="36" cy="21"/>
              </a:xfrm>
              <a:custGeom>
                <a:avLst/>
                <a:gdLst>
                  <a:gd name="T0" fmla="*/ 72 w 72"/>
                  <a:gd name="T1" fmla="*/ 19 h 41"/>
                  <a:gd name="T2" fmla="*/ 41 w 72"/>
                  <a:gd name="T3" fmla="*/ 41 h 41"/>
                  <a:gd name="T4" fmla="*/ 0 w 72"/>
                  <a:gd name="T5" fmla="*/ 38 h 41"/>
                  <a:gd name="T6" fmla="*/ 4 w 72"/>
                  <a:gd name="T7" fmla="*/ 16 h 41"/>
                  <a:gd name="T8" fmla="*/ 32 w 72"/>
                  <a:gd name="T9" fmla="*/ 0 h 41"/>
                  <a:gd name="T10" fmla="*/ 72 w 72"/>
                  <a:gd name="T11" fmla="*/ 19 h 41"/>
                </a:gdLst>
                <a:ahLst/>
                <a:cxnLst>
                  <a:cxn ang="0">
                    <a:pos x="T0" y="T1"/>
                  </a:cxn>
                  <a:cxn ang="0">
                    <a:pos x="T2" y="T3"/>
                  </a:cxn>
                  <a:cxn ang="0">
                    <a:pos x="T4" y="T5"/>
                  </a:cxn>
                  <a:cxn ang="0">
                    <a:pos x="T6" y="T7"/>
                  </a:cxn>
                  <a:cxn ang="0">
                    <a:pos x="T8" y="T9"/>
                  </a:cxn>
                  <a:cxn ang="0">
                    <a:pos x="T10" y="T11"/>
                  </a:cxn>
                </a:cxnLst>
                <a:rect l="0" t="0" r="r" b="b"/>
                <a:pathLst>
                  <a:path w="72" h="41">
                    <a:moveTo>
                      <a:pt x="72" y="19"/>
                    </a:moveTo>
                    <a:lnTo>
                      <a:pt x="41" y="41"/>
                    </a:lnTo>
                    <a:lnTo>
                      <a:pt x="0" y="38"/>
                    </a:lnTo>
                    <a:lnTo>
                      <a:pt x="4" y="16"/>
                    </a:lnTo>
                    <a:lnTo>
                      <a:pt x="32" y="0"/>
                    </a:lnTo>
                    <a:lnTo>
                      <a:pt x="72" y="19"/>
                    </a:lnTo>
                    <a:close/>
                  </a:path>
                </a:pathLst>
              </a:custGeom>
              <a:solidFill>
                <a:schemeClr val="accent5">
                  <a:lumMod val="60000"/>
                  <a:lumOff val="4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4" name="Freeform 96"/>
              <p:cNvSpPr>
                <a:spLocks/>
              </p:cNvSpPr>
              <p:nvPr/>
            </p:nvSpPr>
            <p:spPr bwMode="auto">
              <a:xfrm>
                <a:off x="142" y="1340"/>
                <a:ext cx="93" cy="27"/>
              </a:xfrm>
              <a:custGeom>
                <a:avLst/>
                <a:gdLst>
                  <a:gd name="T0" fmla="*/ 143 w 185"/>
                  <a:gd name="T1" fmla="*/ 3 h 56"/>
                  <a:gd name="T2" fmla="*/ 185 w 185"/>
                  <a:gd name="T3" fmla="*/ 0 h 56"/>
                  <a:gd name="T4" fmla="*/ 172 w 185"/>
                  <a:gd name="T5" fmla="*/ 31 h 56"/>
                  <a:gd name="T6" fmla="*/ 103 w 185"/>
                  <a:gd name="T7" fmla="*/ 56 h 56"/>
                  <a:gd name="T8" fmla="*/ 0 w 185"/>
                  <a:gd name="T9" fmla="*/ 41 h 56"/>
                  <a:gd name="T10" fmla="*/ 17 w 185"/>
                  <a:gd name="T11" fmla="*/ 15 h 56"/>
                  <a:gd name="T12" fmla="*/ 143 w 185"/>
                  <a:gd name="T13" fmla="*/ 3 h 56"/>
                </a:gdLst>
                <a:ahLst/>
                <a:cxnLst>
                  <a:cxn ang="0">
                    <a:pos x="T0" y="T1"/>
                  </a:cxn>
                  <a:cxn ang="0">
                    <a:pos x="T2" y="T3"/>
                  </a:cxn>
                  <a:cxn ang="0">
                    <a:pos x="T4" y="T5"/>
                  </a:cxn>
                  <a:cxn ang="0">
                    <a:pos x="T6" y="T7"/>
                  </a:cxn>
                  <a:cxn ang="0">
                    <a:pos x="T8" y="T9"/>
                  </a:cxn>
                  <a:cxn ang="0">
                    <a:pos x="T10" y="T11"/>
                  </a:cxn>
                  <a:cxn ang="0">
                    <a:pos x="T12" y="T13"/>
                  </a:cxn>
                </a:cxnLst>
                <a:rect l="0" t="0" r="r" b="b"/>
                <a:pathLst>
                  <a:path w="185" h="56">
                    <a:moveTo>
                      <a:pt x="143" y="3"/>
                    </a:moveTo>
                    <a:lnTo>
                      <a:pt x="185" y="0"/>
                    </a:lnTo>
                    <a:lnTo>
                      <a:pt x="172" y="31"/>
                    </a:lnTo>
                    <a:lnTo>
                      <a:pt x="103" y="56"/>
                    </a:lnTo>
                    <a:lnTo>
                      <a:pt x="0" y="41"/>
                    </a:lnTo>
                    <a:lnTo>
                      <a:pt x="17" y="15"/>
                    </a:lnTo>
                    <a:lnTo>
                      <a:pt x="143" y="3"/>
                    </a:lnTo>
                    <a:close/>
                  </a:path>
                </a:pathLst>
              </a:custGeom>
              <a:solidFill>
                <a:schemeClr val="accent5">
                  <a:lumMod val="60000"/>
                  <a:lumOff val="4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6" name="Freeform 98"/>
              <p:cNvSpPr>
                <a:spLocks/>
              </p:cNvSpPr>
              <p:nvPr/>
            </p:nvSpPr>
            <p:spPr bwMode="auto">
              <a:xfrm>
                <a:off x="65" y="1273"/>
                <a:ext cx="22" cy="9"/>
              </a:xfrm>
              <a:custGeom>
                <a:avLst/>
                <a:gdLst>
                  <a:gd name="T0" fmla="*/ 0 w 44"/>
                  <a:gd name="T1" fmla="*/ 0 h 19"/>
                  <a:gd name="T2" fmla="*/ 44 w 44"/>
                  <a:gd name="T3" fmla="*/ 0 h 19"/>
                  <a:gd name="T4" fmla="*/ 13 w 44"/>
                  <a:gd name="T5" fmla="*/ 19 h 19"/>
                  <a:gd name="T6" fmla="*/ 0 w 44"/>
                  <a:gd name="T7" fmla="*/ 0 h 19"/>
                </a:gdLst>
                <a:ahLst/>
                <a:cxnLst>
                  <a:cxn ang="0">
                    <a:pos x="T0" y="T1"/>
                  </a:cxn>
                  <a:cxn ang="0">
                    <a:pos x="T2" y="T3"/>
                  </a:cxn>
                  <a:cxn ang="0">
                    <a:pos x="T4" y="T5"/>
                  </a:cxn>
                  <a:cxn ang="0">
                    <a:pos x="T6" y="T7"/>
                  </a:cxn>
                </a:cxnLst>
                <a:rect l="0" t="0" r="r" b="b"/>
                <a:pathLst>
                  <a:path w="44" h="19">
                    <a:moveTo>
                      <a:pt x="0" y="0"/>
                    </a:moveTo>
                    <a:lnTo>
                      <a:pt x="44" y="0"/>
                    </a:lnTo>
                    <a:lnTo>
                      <a:pt x="13" y="19"/>
                    </a:lnTo>
                    <a:lnTo>
                      <a:pt x="0" y="0"/>
                    </a:lnTo>
                    <a:close/>
                  </a:path>
                </a:pathLst>
              </a:custGeom>
              <a:solidFill>
                <a:schemeClr val="accent5">
                  <a:lumMod val="60000"/>
                  <a:lumOff val="4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0" name="Freeform 102"/>
              <p:cNvSpPr>
                <a:spLocks/>
              </p:cNvSpPr>
              <p:nvPr/>
            </p:nvSpPr>
            <p:spPr bwMode="auto">
              <a:xfrm>
                <a:off x="65" y="1289"/>
                <a:ext cx="34" cy="18"/>
              </a:xfrm>
              <a:custGeom>
                <a:avLst/>
                <a:gdLst>
                  <a:gd name="T0" fmla="*/ 0 w 69"/>
                  <a:gd name="T1" fmla="*/ 17 h 35"/>
                  <a:gd name="T2" fmla="*/ 42 w 69"/>
                  <a:gd name="T3" fmla="*/ 0 h 35"/>
                  <a:gd name="T4" fmla="*/ 69 w 69"/>
                  <a:gd name="T5" fmla="*/ 16 h 35"/>
                  <a:gd name="T6" fmla="*/ 57 w 69"/>
                  <a:gd name="T7" fmla="*/ 30 h 35"/>
                  <a:gd name="T8" fmla="*/ 35 w 69"/>
                  <a:gd name="T9" fmla="*/ 35 h 35"/>
                  <a:gd name="T10" fmla="*/ 0 w 69"/>
                  <a:gd name="T11" fmla="*/ 17 h 35"/>
                </a:gdLst>
                <a:ahLst/>
                <a:cxnLst>
                  <a:cxn ang="0">
                    <a:pos x="T0" y="T1"/>
                  </a:cxn>
                  <a:cxn ang="0">
                    <a:pos x="T2" y="T3"/>
                  </a:cxn>
                  <a:cxn ang="0">
                    <a:pos x="T4" y="T5"/>
                  </a:cxn>
                  <a:cxn ang="0">
                    <a:pos x="T6" y="T7"/>
                  </a:cxn>
                  <a:cxn ang="0">
                    <a:pos x="T8" y="T9"/>
                  </a:cxn>
                  <a:cxn ang="0">
                    <a:pos x="T10" y="T11"/>
                  </a:cxn>
                </a:cxnLst>
                <a:rect l="0" t="0" r="r" b="b"/>
                <a:pathLst>
                  <a:path w="69" h="35">
                    <a:moveTo>
                      <a:pt x="0" y="17"/>
                    </a:moveTo>
                    <a:lnTo>
                      <a:pt x="42" y="0"/>
                    </a:lnTo>
                    <a:lnTo>
                      <a:pt x="69" y="16"/>
                    </a:lnTo>
                    <a:lnTo>
                      <a:pt x="57" y="30"/>
                    </a:lnTo>
                    <a:lnTo>
                      <a:pt x="35" y="35"/>
                    </a:lnTo>
                    <a:lnTo>
                      <a:pt x="0" y="17"/>
                    </a:lnTo>
                    <a:close/>
                  </a:path>
                </a:pathLst>
              </a:custGeom>
              <a:solidFill>
                <a:schemeClr val="accent5">
                  <a:lumMod val="60000"/>
                  <a:lumOff val="4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11" name="Title 10"/>
          <p:cNvSpPr>
            <a:spLocks noGrp="1"/>
          </p:cNvSpPr>
          <p:nvPr>
            <p:ph type="title"/>
          </p:nvPr>
        </p:nvSpPr>
        <p:spPr/>
        <p:txBody>
          <a:bodyPr anchor="t" anchorCtr="0"/>
          <a:lstStyle/>
          <a:p>
            <a:pPr>
              <a:lnSpc>
                <a:spcPct val="100000"/>
              </a:lnSpc>
              <a:spcBef>
                <a:spcPts val="1200"/>
              </a:spcBef>
            </a:pPr>
            <a:r>
              <a:rPr lang="en-US" dirty="0"/>
              <a:t>Credit Unions Served by State</a:t>
            </a:r>
            <a:endParaRPr lang="en-US" dirty="0">
              <a:solidFill>
                <a:schemeClr val="tx2"/>
              </a:solidFill>
              <a:latin typeface="+mj-lt"/>
            </a:endParaRPr>
          </a:p>
        </p:txBody>
      </p:sp>
      <p:grpSp>
        <p:nvGrpSpPr>
          <p:cNvPr id="155" name="Group 154"/>
          <p:cNvGrpSpPr/>
          <p:nvPr/>
        </p:nvGrpSpPr>
        <p:grpSpPr>
          <a:xfrm>
            <a:off x="1739468" y="4836600"/>
            <a:ext cx="2336800" cy="1479550"/>
            <a:chOff x="9677400" y="4311650"/>
            <a:chExt cx="2336800" cy="1479550"/>
          </a:xfrm>
          <a:solidFill>
            <a:schemeClr val="accent1"/>
          </a:solidFill>
        </p:grpSpPr>
        <p:sp>
          <p:nvSpPr>
            <p:cNvPr id="621570" name="Rectangle 2"/>
            <p:cNvSpPr>
              <a:spLocks noChangeArrowheads="1"/>
            </p:cNvSpPr>
            <p:nvPr/>
          </p:nvSpPr>
          <p:spPr bwMode="auto">
            <a:xfrm>
              <a:off x="9677400" y="4311650"/>
              <a:ext cx="2336800" cy="1479550"/>
            </a:xfrm>
            <a:prstGeom prst="rect">
              <a:avLst/>
            </a:prstGeom>
            <a:solidFill>
              <a:schemeClr val="tx1"/>
            </a:solidFill>
            <a:ln w="9525">
              <a:noFill/>
              <a:miter lim="800000"/>
              <a:headEnd/>
              <a:tailEnd/>
            </a:ln>
            <a:effectLst/>
          </p:spPr>
          <p:txBody>
            <a:bodyPr wrap="none" anchor="ctr"/>
            <a:lstStyle/>
            <a:p>
              <a:endParaRPr lang="en-US" dirty="0"/>
            </a:p>
          </p:txBody>
        </p:sp>
        <p:pic>
          <p:nvPicPr>
            <p:cNvPr id="621703" name="Picture 13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463468" y="5292002"/>
              <a:ext cx="1420813" cy="424304"/>
            </a:xfrm>
            <a:prstGeom prst="rect">
              <a:avLst/>
            </a:prstGeom>
            <a:solidFill>
              <a:schemeClr val="tx1"/>
            </a:solidFill>
          </p:spPr>
        </p:pic>
        <p:pic>
          <p:nvPicPr>
            <p:cNvPr id="621704" name="Picture 13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50405" y="4454401"/>
              <a:ext cx="1484605" cy="331853"/>
            </a:xfrm>
            <a:prstGeom prst="rect">
              <a:avLst/>
            </a:prstGeom>
            <a:solidFill>
              <a:schemeClr val="tx1"/>
            </a:solidFill>
          </p:spPr>
        </p:pic>
        <p:pic>
          <p:nvPicPr>
            <p:cNvPr id="621705" name="Picture 13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438300" y="4883932"/>
              <a:ext cx="1441450" cy="326728"/>
            </a:xfrm>
            <a:prstGeom prst="rect">
              <a:avLst/>
            </a:prstGeom>
            <a:solidFill>
              <a:schemeClr val="tx1"/>
            </a:solidFill>
          </p:spPr>
        </p:pic>
      </p:grpSp>
      <p:sp>
        <p:nvSpPr>
          <p:cNvPr id="621710" name="Line 142"/>
          <p:cNvSpPr>
            <a:spLocks noChangeShapeType="1"/>
          </p:cNvSpPr>
          <p:nvPr/>
        </p:nvSpPr>
        <p:spPr bwMode="auto">
          <a:xfrm flipV="1">
            <a:off x="10094915" y="3424879"/>
            <a:ext cx="241300" cy="15672"/>
          </a:xfrm>
          <a:prstGeom prst="line">
            <a:avLst/>
          </a:prstGeom>
          <a:noFill/>
          <a:ln w="12700">
            <a:solidFill>
              <a:schemeClr val="accent1"/>
            </a:solidFill>
            <a:round/>
            <a:headEnd type="none" w="sm" len="sm"/>
            <a:tailEnd type="none" w="sm" len="sm"/>
          </a:ln>
          <a:effectLst/>
        </p:spPr>
        <p:txBody>
          <a:bodyPr wrap="none" anchor="ctr"/>
          <a:lstStyle/>
          <a:p>
            <a:endParaRPr lang="en-US" dirty="0"/>
          </a:p>
        </p:txBody>
      </p:sp>
      <p:sp>
        <p:nvSpPr>
          <p:cNvPr id="621713" name="Rectangle 145"/>
          <p:cNvSpPr>
            <a:spLocks noChangeArrowheads="1"/>
          </p:cNvSpPr>
          <p:nvPr/>
        </p:nvSpPr>
        <p:spPr bwMode="auto">
          <a:xfrm>
            <a:off x="3236917" y="1372039"/>
            <a:ext cx="1590885" cy="338554"/>
          </a:xfrm>
          <a:prstGeom prst="rect">
            <a:avLst/>
          </a:prstGeom>
          <a:noFill/>
          <a:ln w="9525">
            <a:noFill/>
            <a:miter lim="800000"/>
            <a:headEnd/>
            <a:tailEnd/>
          </a:ln>
          <a:effectLst/>
        </p:spPr>
        <p:txBody>
          <a:bodyPr wrap="none">
            <a:spAutoFit/>
          </a:bodyPr>
          <a:lstStyle/>
          <a:p>
            <a:pPr algn="l"/>
            <a:r>
              <a:rPr lang="en-US" sz="1600" dirty="0"/>
              <a:t># of CUs by State</a:t>
            </a:r>
          </a:p>
        </p:txBody>
      </p:sp>
      <p:sp>
        <p:nvSpPr>
          <p:cNvPr id="621714" name="Line 146"/>
          <p:cNvSpPr>
            <a:spLocks noChangeShapeType="1"/>
          </p:cNvSpPr>
          <p:nvPr/>
        </p:nvSpPr>
        <p:spPr bwMode="auto">
          <a:xfrm>
            <a:off x="10552116" y="2932551"/>
            <a:ext cx="609600" cy="304800"/>
          </a:xfrm>
          <a:prstGeom prst="line">
            <a:avLst/>
          </a:prstGeom>
          <a:noFill/>
          <a:ln w="12700">
            <a:solidFill>
              <a:schemeClr val="tx2"/>
            </a:solidFill>
            <a:round/>
            <a:headEnd type="none" w="sm" len="sm"/>
            <a:tailEnd type="none" w="sm" len="sm"/>
          </a:ln>
          <a:effectLst/>
        </p:spPr>
        <p:txBody>
          <a:bodyPr wrap="none" anchor="ctr"/>
          <a:lstStyle/>
          <a:p>
            <a:endParaRPr lang="en-US" dirty="0"/>
          </a:p>
        </p:txBody>
      </p:sp>
      <p:sp>
        <p:nvSpPr>
          <p:cNvPr id="621717" name="Line 149"/>
          <p:cNvSpPr>
            <a:spLocks noChangeShapeType="1"/>
          </p:cNvSpPr>
          <p:nvPr/>
        </p:nvSpPr>
        <p:spPr bwMode="auto">
          <a:xfrm>
            <a:off x="9753035" y="3896164"/>
            <a:ext cx="352201" cy="616745"/>
          </a:xfrm>
          <a:prstGeom prst="line">
            <a:avLst/>
          </a:prstGeom>
          <a:noFill/>
          <a:ln w="12700">
            <a:solidFill>
              <a:schemeClr val="accent2"/>
            </a:solidFill>
            <a:round/>
            <a:headEnd type="none" w="sm" len="sm"/>
            <a:tailEnd type="none" w="sm" len="sm"/>
          </a:ln>
          <a:effectLst/>
        </p:spPr>
        <p:txBody>
          <a:bodyPr wrap="none" anchor="ctr"/>
          <a:lstStyle/>
          <a:p>
            <a:endParaRPr lang="en-US" dirty="0"/>
          </a:p>
        </p:txBody>
      </p:sp>
      <p:sp>
        <p:nvSpPr>
          <p:cNvPr id="621721" name="Rectangle 153"/>
          <p:cNvSpPr>
            <a:spLocks noChangeArrowheads="1"/>
          </p:cNvSpPr>
          <p:nvPr/>
        </p:nvSpPr>
        <p:spPr bwMode="auto">
          <a:xfrm>
            <a:off x="9253498" y="310853"/>
            <a:ext cx="2934491" cy="1170193"/>
          </a:xfrm>
          <a:prstGeom prst="rect">
            <a:avLst/>
          </a:prstGeom>
          <a:solidFill>
            <a:schemeClr val="accent5"/>
          </a:solidFill>
          <a:ln>
            <a:noFill/>
            <a:headEnd/>
            <a:tailEnd/>
          </a:ln>
          <a:effectLst/>
        </p:spPr>
        <p:style>
          <a:lnRef idx="1">
            <a:schemeClr val="accent3"/>
          </a:lnRef>
          <a:fillRef idx="3">
            <a:schemeClr val="accent3"/>
          </a:fillRef>
          <a:effectRef idx="2">
            <a:schemeClr val="accent3"/>
          </a:effectRef>
          <a:fontRef idx="minor">
            <a:schemeClr val="lt1"/>
          </a:fontRef>
        </p:style>
        <p:txBody>
          <a:bodyPr wrap="square" lIns="92075" tIns="46038" rIns="92075" bIns="46038">
            <a:spAutoFit/>
          </a:bodyPr>
          <a:lstStyle/>
          <a:p>
            <a:pPr algn="ctr" eaLnBrk="0" hangingPunct="0"/>
            <a:r>
              <a:rPr lang="en-US" sz="2800" b="1" dirty="0">
                <a:solidFill>
                  <a:srgbClr val="FFFFFF"/>
                </a:solidFill>
              </a:rPr>
              <a:t>294</a:t>
            </a:r>
            <a:br>
              <a:rPr lang="en-US" sz="2800" b="1" dirty="0">
                <a:solidFill>
                  <a:srgbClr val="FFFFFF"/>
                </a:solidFill>
              </a:rPr>
            </a:br>
            <a:r>
              <a:rPr lang="en-US" sz="1400" dirty="0">
                <a:solidFill>
                  <a:srgbClr val="FFFFFF"/>
                </a:solidFill>
              </a:rPr>
              <a:t>CU*BASE Credit Unions</a:t>
            </a:r>
          </a:p>
          <a:p>
            <a:pPr algn="ctr" eaLnBrk="0" hangingPunct="0"/>
            <a:r>
              <a:rPr lang="en-US" sz="1400" dirty="0">
                <a:solidFill>
                  <a:srgbClr val="FFFFFF"/>
                </a:solidFill>
              </a:rPr>
              <a:t>in </a:t>
            </a:r>
            <a:r>
              <a:rPr lang="en-US" sz="2800" b="1" dirty="0">
                <a:solidFill>
                  <a:srgbClr val="FFFFFF"/>
                </a:solidFill>
              </a:rPr>
              <a:t>41</a:t>
            </a:r>
            <a:r>
              <a:rPr lang="en-US" dirty="0">
                <a:solidFill>
                  <a:srgbClr val="FFFFFF"/>
                </a:solidFill>
              </a:rPr>
              <a:t> </a:t>
            </a:r>
            <a:r>
              <a:rPr lang="en-US" sz="1400" dirty="0">
                <a:solidFill>
                  <a:srgbClr val="FFFFFF"/>
                </a:solidFill>
              </a:rPr>
              <a:t>States</a:t>
            </a:r>
          </a:p>
        </p:txBody>
      </p:sp>
      <p:grpSp>
        <p:nvGrpSpPr>
          <p:cNvPr id="12" name="Group 167"/>
          <p:cNvGrpSpPr/>
          <p:nvPr/>
        </p:nvGrpSpPr>
        <p:grpSpPr>
          <a:xfrm>
            <a:off x="1888484" y="1627220"/>
            <a:ext cx="5120956" cy="4628450"/>
            <a:chOff x="-815032" y="1590268"/>
            <a:chExt cx="5120956" cy="4628450"/>
          </a:xfrm>
          <a:solidFill>
            <a:schemeClr val="accent3"/>
          </a:solidFill>
        </p:grpSpPr>
        <p:sp>
          <p:nvSpPr>
            <p:cNvPr id="621701" name="Rectangle 133"/>
            <p:cNvSpPr>
              <a:spLocks noChangeArrowheads="1"/>
            </p:cNvSpPr>
            <p:nvPr/>
          </p:nvSpPr>
          <p:spPr bwMode="auto">
            <a:xfrm>
              <a:off x="915988" y="17399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9</a:t>
              </a:r>
            </a:p>
          </p:txBody>
        </p:sp>
        <p:sp>
          <p:nvSpPr>
            <p:cNvPr id="621707" name="Rectangle 139"/>
            <p:cNvSpPr>
              <a:spLocks noChangeArrowheads="1"/>
            </p:cNvSpPr>
            <p:nvPr/>
          </p:nvSpPr>
          <p:spPr bwMode="auto">
            <a:xfrm>
              <a:off x="-815032" y="5828193"/>
              <a:ext cx="517525" cy="390525"/>
            </a:xfrm>
            <a:prstGeom prst="rect">
              <a:avLst/>
            </a:prstGeom>
            <a:grpFill/>
            <a:ln w="9525">
              <a:noFill/>
              <a:miter lim="800000"/>
              <a:headEnd/>
              <a:tailEnd/>
            </a:ln>
            <a:effectLst/>
          </p:spPr>
          <p:txBody>
            <a:bodyPr wrap="none" anchor="ctr"/>
            <a:lstStyle/>
            <a:p>
              <a:pPr algn="r"/>
              <a:r>
                <a:rPr lang="en-US" sz="1400" b="1" dirty="0">
                  <a:solidFill>
                    <a:schemeClr val="bg1"/>
                  </a:solidFill>
                </a:rPr>
                <a:t>42</a:t>
              </a:r>
            </a:p>
          </p:txBody>
        </p:sp>
        <p:sp>
          <p:nvSpPr>
            <p:cNvPr id="621709" name="Rectangle 141"/>
            <p:cNvSpPr>
              <a:spLocks noChangeArrowheads="1"/>
            </p:cNvSpPr>
            <p:nvPr/>
          </p:nvSpPr>
          <p:spPr bwMode="auto">
            <a:xfrm>
              <a:off x="1066800" y="2497138"/>
              <a:ext cx="286938"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2</a:t>
              </a:r>
            </a:p>
          </p:txBody>
        </p:sp>
        <p:sp>
          <p:nvSpPr>
            <p:cNvPr id="162" name="Rectangle 141"/>
            <p:cNvSpPr>
              <a:spLocks noChangeArrowheads="1"/>
            </p:cNvSpPr>
            <p:nvPr/>
          </p:nvSpPr>
          <p:spPr bwMode="auto">
            <a:xfrm>
              <a:off x="2971800" y="32766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6</a:t>
              </a:r>
            </a:p>
          </p:txBody>
        </p:sp>
        <p:sp>
          <p:nvSpPr>
            <p:cNvPr id="163" name="Rectangle 141"/>
            <p:cNvSpPr>
              <a:spLocks noChangeArrowheads="1"/>
            </p:cNvSpPr>
            <p:nvPr/>
          </p:nvSpPr>
          <p:spPr bwMode="auto">
            <a:xfrm>
              <a:off x="682235" y="3214244"/>
              <a:ext cx="36869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18</a:t>
              </a:r>
            </a:p>
          </p:txBody>
        </p:sp>
        <p:sp>
          <p:nvSpPr>
            <p:cNvPr id="178" name="Rectangle 141"/>
            <p:cNvSpPr>
              <a:spLocks noChangeArrowheads="1"/>
            </p:cNvSpPr>
            <p:nvPr/>
          </p:nvSpPr>
          <p:spPr bwMode="auto">
            <a:xfrm>
              <a:off x="2399316" y="1817075"/>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5</a:t>
              </a:r>
            </a:p>
          </p:txBody>
        </p:sp>
        <p:sp>
          <p:nvSpPr>
            <p:cNvPr id="290" name="Rectangle 141"/>
            <p:cNvSpPr>
              <a:spLocks noChangeArrowheads="1"/>
            </p:cNvSpPr>
            <p:nvPr/>
          </p:nvSpPr>
          <p:spPr bwMode="auto">
            <a:xfrm>
              <a:off x="-678409" y="1590268"/>
              <a:ext cx="286938"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152" name="Rectangle 141">
              <a:extLst>
                <a:ext uri="{FF2B5EF4-FFF2-40B4-BE49-F238E27FC236}">
                  <a16:creationId xmlns:a16="http://schemas.microsoft.com/office/drawing/2014/main" id="{D901E524-C32F-4749-A974-4E3EC12D75BA}"/>
                </a:ext>
              </a:extLst>
            </p:cNvPr>
            <p:cNvSpPr>
              <a:spLocks noChangeArrowheads="1"/>
            </p:cNvSpPr>
            <p:nvPr/>
          </p:nvSpPr>
          <p:spPr bwMode="auto">
            <a:xfrm>
              <a:off x="4028604" y="2453391"/>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grpSp>
      <p:sp>
        <p:nvSpPr>
          <p:cNvPr id="167" name="Line 149"/>
          <p:cNvSpPr>
            <a:spLocks noChangeShapeType="1"/>
          </p:cNvSpPr>
          <p:nvPr/>
        </p:nvSpPr>
        <p:spPr bwMode="auto">
          <a:xfrm>
            <a:off x="9966174" y="3686614"/>
            <a:ext cx="719291" cy="263524"/>
          </a:xfrm>
          <a:prstGeom prst="line">
            <a:avLst/>
          </a:prstGeom>
          <a:noFill/>
          <a:ln w="12700">
            <a:solidFill>
              <a:schemeClr val="accent2"/>
            </a:solidFill>
            <a:round/>
            <a:headEnd type="none" w="sm" len="sm"/>
            <a:tailEnd type="none" w="sm" len="sm"/>
          </a:ln>
          <a:effectLst/>
        </p:spPr>
        <p:txBody>
          <a:bodyPr wrap="none" anchor="ctr"/>
          <a:lstStyle/>
          <a:p>
            <a:endParaRPr lang="en-US" dirty="0">
              <a:ln>
                <a:solidFill>
                  <a:schemeClr val="accent4"/>
                </a:solidFill>
              </a:ln>
            </a:endParaRPr>
          </a:p>
        </p:txBody>
      </p:sp>
      <p:grpSp>
        <p:nvGrpSpPr>
          <p:cNvPr id="14" name="Group 13"/>
          <p:cNvGrpSpPr/>
          <p:nvPr/>
        </p:nvGrpSpPr>
        <p:grpSpPr>
          <a:xfrm>
            <a:off x="1883206" y="2448986"/>
            <a:ext cx="9492455" cy="3353317"/>
            <a:chOff x="-820311" y="2387084"/>
            <a:chExt cx="9492455" cy="3353317"/>
          </a:xfrm>
          <a:solidFill>
            <a:schemeClr val="accent1"/>
          </a:solidFill>
        </p:grpSpPr>
        <p:grpSp>
          <p:nvGrpSpPr>
            <p:cNvPr id="10" name="Group 159"/>
            <p:cNvGrpSpPr/>
            <p:nvPr/>
          </p:nvGrpSpPr>
          <p:grpSpPr>
            <a:xfrm>
              <a:off x="-820311" y="2387084"/>
              <a:ext cx="9492455" cy="3353317"/>
              <a:chOff x="-820311" y="2387084"/>
              <a:chExt cx="9492455" cy="3353317"/>
            </a:xfrm>
            <a:grpFill/>
          </p:grpSpPr>
          <p:sp>
            <p:nvSpPr>
              <p:cNvPr id="621702" name="Rectangle 134"/>
              <p:cNvSpPr>
                <a:spLocks noChangeArrowheads="1"/>
              </p:cNvSpPr>
              <p:nvPr/>
            </p:nvSpPr>
            <p:spPr bwMode="auto">
              <a:xfrm>
                <a:off x="5576888" y="4422775"/>
                <a:ext cx="290144"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ysClr val="windowText" lastClr="000000"/>
                    </a:solidFill>
                  </a:rPr>
                  <a:t>5</a:t>
                </a:r>
              </a:p>
            </p:txBody>
          </p:sp>
          <p:sp>
            <p:nvSpPr>
              <p:cNvPr id="621708" name="Rectangle 140"/>
              <p:cNvSpPr>
                <a:spLocks noChangeArrowheads="1"/>
              </p:cNvSpPr>
              <p:nvPr/>
            </p:nvSpPr>
            <p:spPr bwMode="auto">
              <a:xfrm>
                <a:off x="-820311" y="5344023"/>
                <a:ext cx="517525" cy="390525"/>
              </a:xfrm>
              <a:prstGeom prst="rect">
                <a:avLst/>
              </a:prstGeom>
              <a:grpFill/>
              <a:ln w="9525">
                <a:noFill/>
                <a:miter lim="800000"/>
                <a:headEnd/>
                <a:tailEnd/>
              </a:ln>
              <a:effectLst/>
            </p:spPr>
            <p:txBody>
              <a:bodyPr wrap="none" anchor="ctr"/>
              <a:lstStyle/>
              <a:p>
                <a:pPr algn="r"/>
                <a:r>
                  <a:rPr lang="en-US" sz="1400" b="1" dirty="0">
                    <a:solidFill>
                      <a:sysClr val="windowText" lastClr="000000"/>
                    </a:solidFill>
                  </a:rPr>
                  <a:t>60</a:t>
                </a:r>
              </a:p>
            </p:txBody>
          </p:sp>
          <p:sp>
            <p:nvSpPr>
              <p:cNvPr id="621711" name="Rectangle 143"/>
              <p:cNvSpPr>
                <a:spLocks noChangeArrowheads="1"/>
              </p:cNvSpPr>
              <p:nvPr/>
            </p:nvSpPr>
            <p:spPr bwMode="auto">
              <a:xfrm>
                <a:off x="7620029" y="3222770"/>
                <a:ext cx="290144" cy="308419"/>
              </a:xfrm>
              <a:prstGeom prst="rect">
                <a:avLst/>
              </a:prstGeom>
              <a:grpFill/>
              <a:ln w="9525">
                <a:noFill/>
                <a:miter lim="800000"/>
                <a:headEnd/>
                <a:tailEnd/>
              </a:ln>
              <a:effectLst/>
            </p:spPr>
            <p:txBody>
              <a:bodyPr wrap="square" lIns="92075" tIns="46038" rIns="92075" bIns="46038">
                <a:spAutoFit/>
              </a:bodyPr>
              <a:lstStyle/>
              <a:p>
                <a:pPr algn="l" eaLnBrk="0" hangingPunct="0"/>
                <a:r>
                  <a:rPr lang="en-US" sz="1400" b="1" dirty="0">
                    <a:solidFill>
                      <a:sysClr val="windowText" lastClr="000000"/>
                    </a:solidFill>
                  </a:rPr>
                  <a:t>3</a:t>
                </a:r>
              </a:p>
            </p:txBody>
          </p:sp>
          <p:sp>
            <p:nvSpPr>
              <p:cNvPr id="621715" name="Rectangle 147"/>
              <p:cNvSpPr>
                <a:spLocks noChangeArrowheads="1"/>
              </p:cNvSpPr>
              <p:nvPr/>
            </p:nvSpPr>
            <p:spPr bwMode="auto">
              <a:xfrm>
                <a:off x="8382000" y="3048000"/>
                <a:ext cx="290144"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ysClr val="windowText" lastClr="000000"/>
                    </a:solidFill>
                  </a:rPr>
                  <a:t>1</a:t>
                </a:r>
              </a:p>
            </p:txBody>
          </p:sp>
          <p:sp>
            <p:nvSpPr>
              <p:cNvPr id="161" name="Rectangle 134"/>
              <p:cNvSpPr>
                <a:spLocks noChangeArrowheads="1"/>
              </p:cNvSpPr>
              <p:nvPr/>
            </p:nvSpPr>
            <p:spPr bwMode="auto">
              <a:xfrm>
                <a:off x="5181600" y="44196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ysClr val="windowText" lastClr="000000"/>
                    </a:solidFill>
                  </a:rPr>
                  <a:t>4</a:t>
                </a:r>
              </a:p>
            </p:txBody>
          </p:sp>
          <p:sp>
            <p:nvSpPr>
              <p:cNvPr id="172" name="Rectangle 143"/>
              <p:cNvSpPr>
                <a:spLocks noChangeArrowheads="1"/>
              </p:cNvSpPr>
              <p:nvPr/>
            </p:nvSpPr>
            <p:spPr bwMode="auto">
              <a:xfrm>
                <a:off x="6477692" y="5431982"/>
                <a:ext cx="290144"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ysClr val="windowText" lastClr="000000"/>
                    </a:solidFill>
                  </a:rPr>
                  <a:t>5</a:t>
                </a:r>
              </a:p>
            </p:txBody>
          </p:sp>
          <p:sp>
            <p:nvSpPr>
              <p:cNvPr id="175" name="Rectangle 134"/>
              <p:cNvSpPr>
                <a:spLocks noChangeArrowheads="1"/>
              </p:cNvSpPr>
              <p:nvPr/>
            </p:nvSpPr>
            <p:spPr bwMode="auto">
              <a:xfrm>
                <a:off x="6058400" y="450271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ysClr val="windowText" lastClr="000000"/>
                    </a:solidFill>
                  </a:rPr>
                  <a:t>4</a:t>
                </a:r>
              </a:p>
            </p:txBody>
          </p:sp>
          <p:sp>
            <p:nvSpPr>
              <p:cNvPr id="180" name="Rectangle 134"/>
              <p:cNvSpPr>
                <a:spLocks noChangeArrowheads="1"/>
              </p:cNvSpPr>
              <p:nvPr/>
            </p:nvSpPr>
            <p:spPr bwMode="auto">
              <a:xfrm>
                <a:off x="6401839" y="4241928"/>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ysClr val="windowText" lastClr="000000"/>
                    </a:solidFill>
                  </a:rPr>
                  <a:t>1</a:t>
                </a:r>
              </a:p>
            </p:txBody>
          </p:sp>
          <p:sp>
            <p:nvSpPr>
              <p:cNvPr id="181" name="Rectangle 134"/>
              <p:cNvSpPr>
                <a:spLocks noChangeArrowheads="1"/>
              </p:cNvSpPr>
              <p:nvPr/>
            </p:nvSpPr>
            <p:spPr bwMode="auto">
              <a:xfrm>
                <a:off x="6535824" y="3873357"/>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ysClr val="windowText" lastClr="000000"/>
                    </a:solidFill>
                  </a:rPr>
                  <a:t>2</a:t>
                </a:r>
              </a:p>
            </p:txBody>
          </p:sp>
          <p:sp>
            <p:nvSpPr>
              <p:cNvPr id="182" name="Rectangle 134"/>
              <p:cNvSpPr>
                <a:spLocks noChangeArrowheads="1"/>
              </p:cNvSpPr>
              <p:nvPr/>
            </p:nvSpPr>
            <p:spPr bwMode="auto">
              <a:xfrm>
                <a:off x="7111574" y="4555236"/>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ysClr val="windowText" lastClr="000000"/>
                    </a:solidFill>
                  </a:rPr>
                  <a:t>2</a:t>
                </a:r>
              </a:p>
            </p:txBody>
          </p:sp>
          <p:sp>
            <p:nvSpPr>
              <p:cNvPr id="245" name="Rectangle 143"/>
              <p:cNvSpPr>
                <a:spLocks noChangeArrowheads="1"/>
              </p:cNvSpPr>
              <p:nvPr/>
            </p:nvSpPr>
            <p:spPr bwMode="auto">
              <a:xfrm>
                <a:off x="8382000" y="5382182"/>
                <a:ext cx="290144"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ysClr val="windowText" lastClr="000000"/>
                    </a:solidFill>
                  </a:rPr>
                  <a:t>2</a:t>
                </a:r>
              </a:p>
            </p:txBody>
          </p:sp>
          <p:sp>
            <p:nvSpPr>
              <p:cNvPr id="248" name="Rectangle 134"/>
              <p:cNvSpPr>
                <a:spLocks noChangeArrowheads="1"/>
              </p:cNvSpPr>
              <p:nvPr/>
            </p:nvSpPr>
            <p:spPr bwMode="auto">
              <a:xfrm>
                <a:off x="4796022" y="4027298"/>
                <a:ext cx="290144"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ysClr val="windowText" lastClr="000000"/>
                    </a:solidFill>
                  </a:rPr>
                  <a:t>2</a:t>
                </a:r>
              </a:p>
            </p:txBody>
          </p:sp>
          <p:sp>
            <p:nvSpPr>
              <p:cNvPr id="249" name="Rectangle 134"/>
              <p:cNvSpPr>
                <a:spLocks noChangeArrowheads="1"/>
              </p:cNvSpPr>
              <p:nvPr/>
            </p:nvSpPr>
            <p:spPr bwMode="auto">
              <a:xfrm>
                <a:off x="5642730" y="3921429"/>
                <a:ext cx="28854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ysClr val="windowText" lastClr="000000"/>
                    </a:solidFill>
                  </a:rPr>
                  <a:t>2</a:t>
                </a:r>
              </a:p>
            </p:txBody>
          </p:sp>
          <p:sp>
            <p:nvSpPr>
              <p:cNvPr id="151" name="Rectangle 134">
                <a:extLst>
                  <a:ext uri="{FF2B5EF4-FFF2-40B4-BE49-F238E27FC236}">
                    <a16:creationId xmlns:a16="http://schemas.microsoft.com/office/drawing/2014/main" id="{00A17794-9C2D-48C2-B794-990413DD7EB6}"/>
                  </a:ext>
                </a:extLst>
              </p:cNvPr>
              <p:cNvSpPr>
                <a:spLocks noChangeArrowheads="1"/>
              </p:cNvSpPr>
              <p:nvPr/>
            </p:nvSpPr>
            <p:spPr bwMode="auto">
              <a:xfrm>
                <a:off x="3386447" y="2387084"/>
                <a:ext cx="290144"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ysClr val="windowText" lastClr="000000"/>
                    </a:solidFill>
                  </a:rPr>
                  <a:t>1</a:t>
                </a:r>
              </a:p>
            </p:txBody>
          </p:sp>
          <p:sp>
            <p:nvSpPr>
              <p:cNvPr id="153" name="Rectangle 134">
                <a:extLst>
                  <a:ext uri="{FF2B5EF4-FFF2-40B4-BE49-F238E27FC236}">
                    <a16:creationId xmlns:a16="http://schemas.microsoft.com/office/drawing/2014/main" id="{C3AC12BF-BA5F-4F8B-851F-A8633E0619F0}"/>
                  </a:ext>
                </a:extLst>
              </p:cNvPr>
              <p:cNvSpPr>
                <a:spLocks noChangeArrowheads="1"/>
              </p:cNvSpPr>
              <p:nvPr/>
            </p:nvSpPr>
            <p:spPr bwMode="auto">
              <a:xfrm>
                <a:off x="5863010" y="3552831"/>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ysClr val="windowText" lastClr="000000"/>
                    </a:solidFill>
                  </a:rPr>
                  <a:t>1</a:t>
                </a:r>
              </a:p>
            </p:txBody>
          </p:sp>
        </p:grpSp>
        <p:sp>
          <p:nvSpPr>
            <p:cNvPr id="169" name="Rectangle 134"/>
            <p:cNvSpPr>
              <a:spLocks noChangeArrowheads="1"/>
            </p:cNvSpPr>
            <p:nvPr/>
          </p:nvSpPr>
          <p:spPr bwMode="auto">
            <a:xfrm>
              <a:off x="4800600" y="4800600"/>
              <a:ext cx="290144"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ysClr val="windowText" lastClr="000000"/>
                  </a:solidFill>
                </a:rPr>
                <a:t>8</a:t>
              </a:r>
            </a:p>
          </p:txBody>
        </p:sp>
        <p:sp>
          <p:nvSpPr>
            <p:cNvPr id="170" name="Rectangle 134"/>
            <p:cNvSpPr>
              <a:spLocks noChangeArrowheads="1"/>
            </p:cNvSpPr>
            <p:nvPr/>
          </p:nvSpPr>
          <p:spPr bwMode="auto">
            <a:xfrm>
              <a:off x="4210465" y="4724400"/>
              <a:ext cx="391133"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ysClr val="windowText" lastClr="000000"/>
                  </a:solidFill>
                </a:rPr>
                <a:t>11</a:t>
              </a:r>
            </a:p>
          </p:txBody>
        </p:sp>
        <p:sp>
          <p:nvSpPr>
            <p:cNvPr id="176" name="Rectangle 134"/>
            <p:cNvSpPr>
              <a:spLocks noChangeArrowheads="1"/>
            </p:cNvSpPr>
            <p:nvPr/>
          </p:nvSpPr>
          <p:spPr bwMode="auto">
            <a:xfrm>
              <a:off x="3990285" y="3421664"/>
              <a:ext cx="290144"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ysClr val="windowText" lastClr="000000"/>
                  </a:solidFill>
                </a:rPr>
                <a:t>2</a:t>
              </a:r>
            </a:p>
          </p:txBody>
        </p:sp>
        <p:sp>
          <p:nvSpPr>
            <p:cNvPr id="150" name="Rectangle 134">
              <a:extLst>
                <a:ext uri="{FF2B5EF4-FFF2-40B4-BE49-F238E27FC236}">
                  <a16:creationId xmlns:a16="http://schemas.microsoft.com/office/drawing/2014/main" id="{05C570B8-86D9-4629-8DC8-11881B4ACD3C}"/>
                </a:ext>
              </a:extLst>
            </p:cNvPr>
            <p:cNvSpPr>
              <a:spLocks noChangeArrowheads="1"/>
            </p:cNvSpPr>
            <p:nvPr/>
          </p:nvSpPr>
          <p:spPr bwMode="auto">
            <a:xfrm>
              <a:off x="3786555" y="2844472"/>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ysClr val="windowText" lastClr="000000"/>
                  </a:solidFill>
                </a:rPr>
                <a:t>3</a:t>
              </a:r>
            </a:p>
          </p:txBody>
        </p:sp>
      </p:grpSp>
      <p:sp>
        <p:nvSpPr>
          <p:cNvPr id="239" name="Line 149"/>
          <p:cNvSpPr>
            <a:spLocks noChangeShapeType="1"/>
          </p:cNvSpPr>
          <p:nvPr/>
        </p:nvSpPr>
        <p:spPr bwMode="auto">
          <a:xfrm>
            <a:off x="9840917" y="3735714"/>
            <a:ext cx="352202" cy="252523"/>
          </a:xfrm>
          <a:prstGeom prst="line">
            <a:avLst/>
          </a:prstGeom>
          <a:noFill/>
          <a:ln w="12700">
            <a:solidFill>
              <a:schemeClr val="tx1"/>
            </a:solidFill>
            <a:round/>
            <a:headEnd type="none" w="sm" len="sm"/>
            <a:tailEnd type="none" w="sm" len="sm"/>
          </a:ln>
          <a:effectLst/>
        </p:spPr>
        <p:txBody>
          <a:bodyPr wrap="none" anchor="ctr"/>
          <a:lstStyle/>
          <a:p>
            <a:endParaRPr lang="en-US" dirty="0">
              <a:ln>
                <a:solidFill>
                  <a:schemeClr val="accent4"/>
                </a:solidFill>
              </a:ln>
            </a:endParaRPr>
          </a:p>
        </p:txBody>
      </p:sp>
      <p:grpSp>
        <p:nvGrpSpPr>
          <p:cNvPr id="17" name="Group 16"/>
          <p:cNvGrpSpPr/>
          <p:nvPr/>
        </p:nvGrpSpPr>
        <p:grpSpPr>
          <a:xfrm>
            <a:off x="1724833" y="1970527"/>
            <a:ext cx="9813120" cy="3474647"/>
            <a:chOff x="-978684" y="1933575"/>
            <a:chExt cx="9813120" cy="3474647"/>
          </a:xfrm>
          <a:solidFill>
            <a:schemeClr val="accent2"/>
          </a:solidFill>
        </p:grpSpPr>
        <p:grpSp>
          <p:nvGrpSpPr>
            <p:cNvPr id="18" name="Group 17"/>
            <p:cNvGrpSpPr/>
            <p:nvPr/>
          </p:nvGrpSpPr>
          <p:grpSpPr>
            <a:xfrm>
              <a:off x="-978684" y="1933575"/>
              <a:ext cx="9813120" cy="3474647"/>
              <a:chOff x="-987310" y="1933575"/>
              <a:chExt cx="9813120" cy="3474647"/>
            </a:xfrm>
            <a:grpFill/>
          </p:grpSpPr>
          <p:sp>
            <p:nvSpPr>
              <p:cNvPr id="621688" name="Rectangle 120"/>
              <p:cNvSpPr>
                <a:spLocks noChangeArrowheads="1"/>
              </p:cNvSpPr>
              <p:nvPr/>
            </p:nvSpPr>
            <p:spPr bwMode="auto">
              <a:xfrm>
                <a:off x="3704337" y="2313221"/>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8</a:t>
                </a:r>
              </a:p>
            </p:txBody>
          </p:sp>
          <p:sp>
            <p:nvSpPr>
              <p:cNvPr id="621689" name="Rectangle 121"/>
              <p:cNvSpPr>
                <a:spLocks noChangeArrowheads="1"/>
              </p:cNvSpPr>
              <p:nvPr/>
            </p:nvSpPr>
            <p:spPr bwMode="auto">
              <a:xfrm>
                <a:off x="5233988" y="3171825"/>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8</a:t>
                </a:r>
              </a:p>
            </p:txBody>
          </p:sp>
          <p:sp>
            <p:nvSpPr>
              <p:cNvPr id="621690" name="Rectangle 122"/>
              <p:cNvSpPr>
                <a:spLocks noChangeArrowheads="1"/>
              </p:cNvSpPr>
              <p:nvPr/>
            </p:nvSpPr>
            <p:spPr bwMode="auto">
              <a:xfrm>
                <a:off x="5683250" y="3170238"/>
                <a:ext cx="36869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10</a:t>
                </a:r>
              </a:p>
            </p:txBody>
          </p:sp>
          <p:sp>
            <p:nvSpPr>
              <p:cNvPr id="621692" name="Rectangle 124"/>
              <p:cNvSpPr>
                <a:spLocks noChangeArrowheads="1"/>
              </p:cNvSpPr>
              <p:nvPr/>
            </p:nvSpPr>
            <p:spPr bwMode="auto">
              <a:xfrm>
                <a:off x="6140450" y="3138488"/>
                <a:ext cx="36869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22</a:t>
                </a:r>
              </a:p>
            </p:txBody>
          </p:sp>
          <p:sp>
            <p:nvSpPr>
              <p:cNvPr id="621693" name="Rectangle 125"/>
              <p:cNvSpPr>
                <a:spLocks noChangeArrowheads="1"/>
              </p:cNvSpPr>
              <p:nvPr/>
            </p:nvSpPr>
            <p:spPr bwMode="auto">
              <a:xfrm>
                <a:off x="5029200" y="2257425"/>
                <a:ext cx="36869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18</a:t>
                </a:r>
              </a:p>
            </p:txBody>
          </p:sp>
          <p:sp>
            <p:nvSpPr>
              <p:cNvPr id="621694" name="Rectangle 126"/>
              <p:cNvSpPr>
                <a:spLocks noChangeArrowheads="1"/>
              </p:cNvSpPr>
              <p:nvPr/>
            </p:nvSpPr>
            <p:spPr bwMode="auto">
              <a:xfrm>
                <a:off x="6237924" y="5099803"/>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5</a:t>
                </a:r>
              </a:p>
            </p:txBody>
          </p:sp>
          <p:sp>
            <p:nvSpPr>
              <p:cNvPr id="621695" name="Rectangle 127"/>
              <p:cNvSpPr>
                <a:spLocks noChangeArrowheads="1"/>
              </p:cNvSpPr>
              <p:nvPr/>
            </p:nvSpPr>
            <p:spPr bwMode="auto">
              <a:xfrm>
                <a:off x="5943600" y="2105025"/>
                <a:ext cx="36869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79</a:t>
                </a:r>
              </a:p>
            </p:txBody>
          </p:sp>
          <p:sp>
            <p:nvSpPr>
              <p:cNvPr id="621696" name="Rectangle 128"/>
              <p:cNvSpPr>
                <a:spLocks noChangeArrowheads="1"/>
              </p:cNvSpPr>
              <p:nvPr/>
            </p:nvSpPr>
            <p:spPr bwMode="auto">
              <a:xfrm>
                <a:off x="7177088" y="2557463"/>
                <a:ext cx="286938"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8</a:t>
                </a:r>
              </a:p>
            </p:txBody>
          </p:sp>
          <p:sp>
            <p:nvSpPr>
              <p:cNvPr id="621697" name="Rectangle 129"/>
              <p:cNvSpPr>
                <a:spLocks noChangeArrowheads="1"/>
              </p:cNvSpPr>
              <p:nvPr/>
            </p:nvSpPr>
            <p:spPr bwMode="auto">
              <a:xfrm>
                <a:off x="4545013" y="1933575"/>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6</a:t>
                </a:r>
              </a:p>
            </p:txBody>
          </p:sp>
          <p:sp>
            <p:nvSpPr>
              <p:cNvPr id="621698" name="Rectangle 130"/>
              <p:cNvSpPr>
                <a:spLocks noChangeArrowheads="1"/>
              </p:cNvSpPr>
              <p:nvPr/>
            </p:nvSpPr>
            <p:spPr bwMode="auto">
              <a:xfrm>
                <a:off x="8077200" y="21336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2</a:t>
                </a:r>
              </a:p>
            </p:txBody>
          </p:sp>
          <p:sp>
            <p:nvSpPr>
              <p:cNvPr id="621699" name="Rectangle 131"/>
              <p:cNvSpPr>
                <a:spLocks noChangeArrowheads="1"/>
              </p:cNvSpPr>
              <p:nvPr/>
            </p:nvSpPr>
            <p:spPr bwMode="auto">
              <a:xfrm>
                <a:off x="3733800" y="45720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2</a:t>
                </a:r>
              </a:p>
            </p:txBody>
          </p:sp>
          <p:sp>
            <p:nvSpPr>
              <p:cNvPr id="621706" name="Rectangle 138"/>
              <p:cNvSpPr>
                <a:spLocks noChangeArrowheads="1"/>
              </p:cNvSpPr>
              <p:nvPr/>
            </p:nvSpPr>
            <p:spPr bwMode="auto">
              <a:xfrm>
                <a:off x="-823756" y="4908779"/>
                <a:ext cx="517525" cy="390525"/>
              </a:xfrm>
              <a:prstGeom prst="rect">
                <a:avLst/>
              </a:prstGeom>
              <a:grpFill/>
              <a:ln w="9525">
                <a:noFill/>
                <a:miter lim="800000"/>
                <a:headEnd/>
                <a:tailEnd/>
              </a:ln>
              <a:effectLst/>
            </p:spPr>
            <p:txBody>
              <a:bodyPr wrap="none" anchor="ctr"/>
              <a:lstStyle/>
              <a:p>
                <a:pPr algn="r"/>
                <a:r>
                  <a:rPr lang="en-US" sz="1400" b="1" dirty="0">
                    <a:solidFill>
                      <a:schemeClr val="bg1"/>
                    </a:solidFill>
                  </a:rPr>
                  <a:t>192</a:t>
                </a:r>
              </a:p>
            </p:txBody>
          </p:sp>
          <p:sp>
            <p:nvSpPr>
              <p:cNvPr id="621718" name="Rectangle 150"/>
              <p:cNvSpPr>
                <a:spLocks noChangeArrowheads="1"/>
              </p:cNvSpPr>
              <p:nvPr/>
            </p:nvSpPr>
            <p:spPr bwMode="auto">
              <a:xfrm>
                <a:off x="7315200" y="4389215"/>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621719" name="Rectangle 151"/>
              <p:cNvSpPr>
                <a:spLocks noChangeArrowheads="1"/>
              </p:cNvSpPr>
              <p:nvPr/>
            </p:nvSpPr>
            <p:spPr bwMode="auto">
              <a:xfrm>
                <a:off x="2133600" y="33528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156" name="Rectangle 125"/>
              <p:cNvSpPr>
                <a:spLocks noChangeArrowheads="1"/>
              </p:cNvSpPr>
              <p:nvPr/>
            </p:nvSpPr>
            <p:spPr bwMode="auto">
              <a:xfrm>
                <a:off x="4572000" y="28194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5</a:t>
                </a:r>
              </a:p>
            </p:txBody>
          </p:sp>
          <p:sp>
            <p:nvSpPr>
              <p:cNvPr id="165" name="Rectangle 129"/>
              <p:cNvSpPr>
                <a:spLocks noChangeArrowheads="1"/>
              </p:cNvSpPr>
              <p:nvPr/>
            </p:nvSpPr>
            <p:spPr bwMode="auto">
              <a:xfrm>
                <a:off x="6444342" y="34290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168" name="Rectangle 150"/>
              <p:cNvSpPr>
                <a:spLocks noChangeArrowheads="1"/>
              </p:cNvSpPr>
              <p:nvPr/>
            </p:nvSpPr>
            <p:spPr bwMode="auto">
              <a:xfrm>
                <a:off x="7969861" y="3826669"/>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237" name="Rectangle 130"/>
              <p:cNvSpPr>
                <a:spLocks noChangeArrowheads="1"/>
              </p:cNvSpPr>
              <p:nvPr/>
            </p:nvSpPr>
            <p:spPr bwMode="auto">
              <a:xfrm>
                <a:off x="8548490" y="2645953"/>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2</a:t>
                </a:r>
              </a:p>
            </p:txBody>
          </p:sp>
          <p:sp>
            <p:nvSpPr>
              <p:cNvPr id="240" name="Rectangle 150"/>
              <p:cNvSpPr>
                <a:spLocks noChangeArrowheads="1"/>
              </p:cNvSpPr>
              <p:nvPr/>
            </p:nvSpPr>
            <p:spPr bwMode="auto">
              <a:xfrm>
                <a:off x="7457006" y="3898316"/>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2</a:t>
                </a:r>
              </a:p>
            </p:txBody>
          </p:sp>
          <p:sp>
            <p:nvSpPr>
              <p:cNvPr id="241" name="Rectangle 128"/>
              <p:cNvSpPr>
                <a:spLocks noChangeArrowheads="1"/>
              </p:cNvSpPr>
              <p:nvPr/>
            </p:nvSpPr>
            <p:spPr bwMode="auto">
              <a:xfrm>
                <a:off x="6836079" y="3020568"/>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5</a:t>
                </a:r>
              </a:p>
            </p:txBody>
          </p:sp>
          <p:sp>
            <p:nvSpPr>
              <p:cNvPr id="247" name="Rectangle 121"/>
              <p:cNvSpPr>
                <a:spLocks noChangeArrowheads="1"/>
              </p:cNvSpPr>
              <p:nvPr/>
            </p:nvSpPr>
            <p:spPr bwMode="auto">
              <a:xfrm>
                <a:off x="4727327" y="3453735"/>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258" name="Rectangle 131">
                <a:extLst>
                  <a:ext uri="{FF2B5EF4-FFF2-40B4-BE49-F238E27FC236}">
                    <a16:creationId xmlns:a16="http://schemas.microsoft.com/office/drawing/2014/main" id="{5B3CDEB8-A4FB-4FC4-B75C-7560B4C21E40}"/>
                  </a:ext>
                </a:extLst>
              </p:cNvPr>
              <p:cNvSpPr>
                <a:spLocks noChangeArrowheads="1"/>
              </p:cNvSpPr>
              <p:nvPr/>
            </p:nvSpPr>
            <p:spPr bwMode="auto">
              <a:xfrm>
                <a:off x="-987310" y="383495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270" name="Rectangle 121">
                <a:extLst>
                  <a:ext uri="{FF2B5EF4-FFF2-40B4-BE49-F238E27FC236}">
                    <a16:creationId xmlns:a16="http://schemas.microsoft.com/office/drawing/2014/main" id="{D3380B3A-1EB3-480D-978C-9CB04B791CEC}"/>
                  </a:ext>
                </a:extLst>
              </p:cNvPr>
              <p:cNvSpPr>
                <a:spLocks noChangeArrowheads="1"/>
              </p:cNvSpPr>
              <p:nvPr/>
            </p:nvSpPr>
            <p:spPr bwMode="auto">
              <a:xfrm>
                <a:off x="4109833" y="3969713"/>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grpSp>
        <p:sp>
          <p:nvSpPr>
            <p:cNvPr id="171" name="Rectangle 129"/>
            <p:cNvSpPr>
              <a:spLocks noChangeArrowheads="1"/>
            </p:cNvSpPr>
            <p:nvPr/>
          </p:nvSpPr>
          <p:spPr bwMode="auto">
            <a:xfrm>
              <a:off x="6733080" y="4034981"/>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154" name="Rectangle 129">
              <a:extLst>
                <a:ext uri="{FF2B5EF4-FFF2-40B4-BE49-F238E27FC236}">
                  <a16:creationId xmlns:a16="http://schemas.microsoft.com/office/drawing/2014/main" id="{46EEB1EC-E743-4AE8-9F51-1D3A1BBEC1AF}"/>
                </a:ext>
              </a:extLst>
            </p:cNvPr>
            <p:cNvSpPr>
              <a:spLocks noChangeArrowheads="1"/>
            </p:cNvSpPr>
            <p:nvPr/>
          </p:nvSpPr>
          <p:spPr bwMode="auto">
            <a:xfrm>
              <a:off x="6608830" y="4446249"/>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2</a:t>
              </a:r>
            </a:p>
          </p:txBody>
        </p:sp>
      </p:grpSp>
      <p:pic>
        <p:nvPicPr>
          <p:cNvPr id="174" name="Picture 154" descr="cuasterisk"/>
          <p:cNvPicPr>
            <a:picLocks noChangeAspect="1" noChangeArrowheads="1"/>
          </p:cNvPicPr>
          <p:nvPr/>
        </p:nvPicPr>
        <p:blipFill>
          <a:blip r:embed="rId6" cstate="print"/>
          <a:srcRect/>
          <a:stretch>
            <a:fillRect/>
          </a:stretch>
        </p:blipFill>
        <p:spPr bwMode="auto">
          <a:xfrm>
            <a:off x="8816500" y="873483"/>
            <a:ext cx="1310493" cy="969219"/>
          </a:xfrm>
          <a:prstGeom prst="rect">
            <a:avLst/>
          </a:prstGeom>
          <a:noFill/>
        </p:spPr>
      </p:pic>
      <p:sp>
        <p:nvSpPr>
          <p:cNvPr id="238" name="Line 118"/>
          <p:cNvSpPr>
            <a:spLocks noChangeShapeType="1"/>
          </p:cNvSpPr>
          <p:nvPr/>
        </p:nvSpPr>
        <p:spPr bwMode="auto">
          <a:xfrm flipV="1">
            <a:off x="10611865" y="2872227"/>
            <a:ext cx="648768" cy="52020"/>
          </a:xfrm>
          <a:prstGeom prst="line">
            <a:avLst/>
          </a:prstGeom>
          <a:noFill/>
          <a:ln w="12700">
            <a:solidFill>
              <a:schemeClr val="accent2"/>
            </a:solidFill>
            <a:round/>
            <a:headEnd type="none" w="sm" len="sm"/>
            <a:tailEnd type="none" w="sm" len="sm"/>
          </a:ln>
          <a:effectLst/>
        </p:spPr>
        <p:txBody>
          <a:bodyPr wrap="none" anchor="ctr"/>
          <a:lstStyle/>
          <a:p>
            <a:endParaRPr lang="en-US" dirty="0">
              <a:ln>
                <a:solidFill>
                  <a:schemeClr val="accent4"/>
                </a:solidFill>
              </a:ln>
            </a:endParaRPr>
          </a:p>
        </p:txBody>
      </p:sp>
      <p:grpSp>
        <p:nvGrpSpPr>
          <p:cNvPr id="242" name="Group 241"/>
          <p:cNvGrpSpPr/>
          <p:nvPr/>
        </p:nvGrpSpPr>
        <p:grpSpPr>
          <a:xfrm>
            <a:off x="9734896" y="3601921"/>
            <a:ext cx="182742" cy="246221"/>
            <a:chOff x="4267417" y="5323294"/>
            <a:chExt cx="182742" cy="246221"/>
          </a:xfrm>
        </p:grpSpPr>
        <p:sp>
          <p:nvSpPr>
            <p:cNvPr id="243" name="Oval 242"/>
            <p:cNvSpPr/>
            <p:nvPr/>
          </p:nvSpPr>
          <p:spPr bwMode="auto">
            <a:xfrm>
              <a:off x="4285556" y="5373172"/>
              <a:ext cx="146464" cy="146464"/>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accent2"/>
                </a:solidFill>
                <a:effectLst/>
                <a:latin typeface="Tahoma" pitchFamily="34" charset="0"/>
              </a:endParaRPr>
            </a:p>
          </p:txBody>
        </p:sp>
        <p:sp>
          <p:nvSpPr>
            <p:cNvPr id="244" name="Text Box 148"/>
            <p:cNvSpPr txBox="1">
              <a:spLocks noChangeArrowheads="1"/>
            </p:cNvSpPr>
            <p:nvPr/>
          </p:nvSpPr>
          <p:spPr bwMode="auto">
            <a:xfrm>
              <a:off x="4267417" y="5323294"/>
              <a:ext cx="182742" cy="246221"/>
            </a:xfrm>
            <a:prstGeom prst="rect">
              <a:avLst/>
            </a:prstGeom>
            <a:noFill/>
            <a:ln w="9525">
              <a:noFill/>
              <a:miter lim="800000"/>
              <a:headEnd/>
              <a:tailEnd/>
            </a:ln>
            <a:effectLst/>
          </p:spPr>
          <p:txBody>
            <a:bodyPr wrap="none" lIns="0" tIns="0" rIns="0" bIns="0">
              <a:spAutoFit/>
            </a:bodyPr>
            <a:lstStyle/>
            <a:p>
              <a:pPr algn="l"/>
              <a:r>
                <a:rPr lang="en-US" sz="1600" dirty="0">
                  <a:sym typeface="Wingdings" panose="05000000000000000000" pitchFamily="2" charset="2"/>
                </a:rPr>
                <a:t></a:t>
              </a:r>
              <a:endParaRPr lang="en-US" sz="1600" dirty="0">
                <a:sym typeface="Monotype Sorts" pitchFamily="2" charset="2"/>
              </a:endParaRPr>
            </a:p>
          </p:txBody>
        </p:sp>
      </p:grpSp>
      <p:sp>
        <p:nvSpPr>
          <p:cNvPr id="246" name="Line 142"/>
          <p:cNvSpPr>
            <a:spLocks noChangeShapeType="1"/>
          </p:cNvSpPr>
          <p:nvPr/>
        </p:nvSpPr>
        <p:spPr bwMode="auto">
          <a:xfrm>
            <a:off x="9717090" y="3878700"/>
            <a:ext cx="248177" cy="723949"/>
          </a:xfrm>
          <a:prstGeom prst="line">
            <a:avLst/>
          </a:prstGeom>
          <a:noFill/>
          <a:ln w="12700">
            <a:solidFill>
              <a:schemeClr val="tx2"/>
            </a:solidFill>
            <a:round/>
            <a:headEnd type="none" w="sm" len="sm"/>
            <a:tailEnd type="none" w="sm" len="sm"/>
          </a:ln>
          <a:effectLst/>
        </p:spPr>
        <p:txBody>
          <a:bodyPr wrap="none" anchor="ctr"/>
          <a:lstStyle/>
          <a:p>
            <a:endParaRPr lang="en-US" dirty="0"/>
          </a:p>
        </p:txBody>
      </p:sp>
      <p:grpSp>
        <p:nvGrpSpPr>
          <p:cNvPr id="250" name="Group 249">
            <a:extLst>
              <a:ext uri="{FF2B5EF4-FFF2-40B4-BE49-F238E27FC236}">
                <a16:creationId xmlns:a16="http://schemas.microsoft.com/office/drawing/2014/main" id="{F492218E-50AA-43F3-A920-76965CA4028C}"/>
              </a:ext>
            </a:extLst>
          </p:cNvPr>
          <p:cNvGrpSpPr/>
          <p:nvPr/>
        </p:nvGrpSpPr>
        <p:grpSpPr>
          <a:xfrm>
            <a:off x="1413174" y="3579776"/>
            <a:ext cx="1341120" cy="941070"/>
            <a:chOff x="1175856" y="3578211"/>
            <a:chExt cx="1341120" cy="941070"/>
          </a:xfrm>
          <a:solidFill>
            <a:schemeClr val="accent5">
              <a:lumMod val="60000"/>
              <a:lumOff val="40000"/>
            </a:schemeClr>
          </a:solidFill>
        </p:grpSpPr>
        <p:sp>
          <p:nvSpPr>
            <p:cNvPr id="251" name="Freeform: Shape 250">
              <a:extLst>
                <a:ext uri="{FF2B5EF4-FFF2-40B4-BE49-F238E27FC236}">
                  <a16:creationId xmlns:a16="http://schemas.microsoft.com/office/drawing/2014/main" id="{EAB02425-CE3B-4A96-9E23-BCF8831F8B63}"/>
                </a:ext>
              </a:extLst>
            </p:cNvPr>
            <p:cNvSpPr/>
            <p:nvPr/>
          </p:nvSpPr>
          <p:spPr>
            <a:xfrm>
              <a:off x="2189316" y="4145901"/>
              <a:ext cx="327660" cy="373380"/>
            </a:xfrm>
            <a:custGeom>
              <a:avLst/>
              <a:gdLst>
                <a:gd name="connsiteX0" fmla="*/ 45720 w 327660"/>
                <a:gd name="connsiteY0" fmla="*/ 0 h 373380"/>
                <a:gd name="connsiteX1" fmla="*/ 201930 w 327660"/>
                <a:gd name="connsiteY1" fmla="*/ 60960 h 373380"/>
                <a:gd name="connsiteX2" fmla="*/ 327660 w 327660"/>
                <a:gd name="connsiteY2" fmla="*/ 217170 h 373380"/>
                <a:gd name="connsiteX3" fmla="*/ 262890 w 327660"/>
                <a:gd name="connsiteY3" fmla="*/ 281940 h 373380"/>
                <a:gd name="connsiteX4" fmla="*/ 213360 w 327660"/>
                <a:gd name="connsiteY4" fmla="*/ 274320 h 373380"/>
                <a:gd name="connsiteX5" fmla="*/ 137160 w 327660"/>
                <a:gd name="connsiteY5" fmla="*/ 339090 h 373380"/>
                <a:gd name="connsiteX6" fmla="*/ 125730 w 327660"/>
                <a:gd name="connsiteY6" fmla="*/ 373380 h 373380"/>
                <a:gd name="connsiteX7" fmla="*/ 34290 w 327660"/>
                <a:gd name="connsiteY7" fmla="*/ 346710 h 373380"/>
                <a:gd name="connsiteX8" fmla="*/ 45720 w 327660"/>
                <a:gd name="connsiteY8" fmla="*/ 243840 h 373380"/>
                <a:gd name="connsiteX9" fmla="*/ 0 w 327660"/>
                <a:gd name="connsiteY9" fmla="*/ 137160 h 373380"/>
                <a:gd name="connsiteX10" fmla="*/ 68580 w 327660"/>
                <a:gd name="connsiteY10" fmla="*/ 83820 h 373380"/>
                <a:gd name="connsiteX11" fmla="*/ 45720 w 327660"/>
                <a:gd name="connsiteY11" fmla="*/ 0 h 37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7660" h="373380">
                  <a:moveTo>
                    <a:pt x="45720" y="0"/>
                  </a:moveTo>
                  <a:lnTo>
                    <a:pt x="201930" y="60960"/>
                  </a:lnTo>
                  <a:lnTo>
                    <a:pt x="327660" y="217170"/>
                  </a:lnTo>
                  <a:lnTo>
                    <a:pt x="262890" y="281940"/>
                  </a:lnTo>
                  <a:lnTo>
                    <a:pt x="213360" y="274320"/>
                  </a:lnTo>
                  <a:lnTo>
                    <a:pt x="137160" y="339090"/>
                  </a:lnTo>
                  <a:lnTo>
                    <a:pt x="125730" y="373380"/>
                  </a:lnTo>
                  <a:lnTo>
                    <a:pt x="34290" y="346710"/>
                  </a:lnTo>
                  <a:lnTo>
                    <a:pt x="45720" y="243840"/>
                  </a:lnTo>
                  <a:lnTo>
                    <a:pt x="0" y="137160"/>
                  </a:lnTo>
                  <a:lnTo>
                    <a:pt x="68580" y="83820"/>
                  </a:lnTo>
                  <a:lnTo>
                    <a:pt x="45720" y="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reeform: Shape 251">
              <a:extLst>
                <a:ext uri="{FF2B5EF4-FFF2-40B4-BE49-F238E27FC236}">
                  <a16:creationId xmlns:a16="http://schemas.microsoft.com/office/drawing/2014/main" id="{D572C940-E806-4989-8D8C-9817CB59E03B}"/>
                </a:ext>
              </a:extLst>
            </p:cNvPr>
            <p:cNvSpPr/>
            <p:nvPr/>
          </p:nvSpPr>
          <p:spPr>
            <a:xfrm>
              <a:off x="2012151" y="3932541"/>
              <a:ext cx="184785" cy="121920"/>
            </a:xfrm>
            <a:custGeom>
              <a:avLst/>
              <a:gdLst>
                <a:gd name="connsiteX0" fmla="*/ 87630 w 184785"/>
                <a:gd name="connsiteY0" fmla="*/ 121920 h 121920"/>
                <a:gd name="connsiteX1" fmla="*/ 184785 w 184785"/>
                <a:gd name="connsiteY1" fmla="*/ 80010 h 121920"/>
                <a:gd name="connsiteX2" fmla="*/ 118110 w 184785"/>
                <a:gd name="connsiteY2" fmla="*/ 17145 h 121920"/>
                <a:gd name="connsiteX3" fmla="*/ 68580 w 184785"/>
                <a:gd name="connsiteY3" fmla="*/ 26670 h 121920"/>
                <a:gd name="connsiteX4" fmla="*/ 24765 w 184785"/>
                <a:gd name="connsiteY4" fmla="*/ 0 h 121920"/>
                <a:gd name="connsiteX5" fmla="*/ 0 w 184785"/>
                <a:gd name="connsiteY5" fmla="*/ 11430 h 121920"/>
                <a:gd name="connsiteX6" fmla="*/ 87630 w 184785"/>
                <a:gd name="connsiteY6" fmla="*/ 12192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85" h="121920">
                  <a:moveTo>
                    <a:pt x="87630" y="121920"/>
                  </a:moveTo>
                  <a:lnTo>
                    <a:pt x="184785" y="80010"/>
                  </a:lnTo>
                  <a:lnTo>
                    <a:pt x="118110" y="17145"/>
                  </a:lnTo>
                  <a:lnTo>
                    <a:pt x="68580" y="26670"/>
                  </a:lnTo>
                  <a:lnTo>
                    <a:pt x="24765" y="0"/>
                  </a:lnTo>
                  <a:lnTo>
                    <a:pt x="0" y="11430"/>
                  </a:lnTo>
                  <a:lnTo>
                    <a:pt x="87630" y="12192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Freeform: Shape 252">
              <a:extLst>
                <a:ext uri="{FF2B5EF4-FFF2-40B4-BE49-F238E27FC236}">
                  <a16:creationId xmlns:a16="http://schemas.microsoft.com/office/drawing/2014/main" id="{5C8BE06D-59F3-430B-90FF-7BEDE36D3B1B}"/>
                </a:ext>
              </a:extLst>
            </p:cNvPr>
            <p:cNvSpPr/>
            <p:nvPr/>
          </p:nvSpPr>
          <p:spPr>
            <a:xfrm>
              <a:off x="1911186" y="3953496"/>
              <a:ext cx="76200" cy="68580"/>
            </a:xfrm>
            <a:custGeom>
              <a:avLst/>
              <a:gdLst>
                <a:gd name="connsiteX0" fmla="*/ 0 w 76200"/>
                <a:gd name="connsiteY0" fmla="*/ 0 h 68580"/>
                <a:gd name="connsiteX1" fmla="*/ 62865 w 76200"/>
                <a:gd name="connsiteY1" fmla="*/ 19050 h 68580"/>
                <a:gd name="connsiteX2" fmla="*/ 76200 w 76200"/>
                <a:gd name="connsiteY2" fmla="*/ 45720 h 68580"/>
                <a:gd name="connsiteX3" fmla="*/ 34290 w 76200"/>
                <a:gd name="connsiteY3" fmla="*/ 68580 h 68580"/>
                <a:gd name="connsiteX4" fmla="*/ 0 w 76200"/>
                <a:gd name="connsiteY4" fmla="*/ 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8580">
                  <a:moveTo>
                    <a:pt x="0" y="0"/>
                  </a:moveTo>
                  <a:lnTo>
                    <a:pt x="62865" y="19050"/>
                  </a:lnTo>
                  <a:lnTo>
                    <a:pt x="76200" y="45720"/>
                  </a:lnTo>
                  <a:lnTo>
                    <a:pt x="34290" y="68580"/>
                  </a:lnTo>
                  <a:lnTo>
                    <a:pt x="0" y="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reeform: Shape 253">
              <a:extLst>
                <a:ext uri="{FF2B5EF4-FFF2-40B4-BE49-F238E27FC236}">
                  <a16:creationId xmlns:a16="http://schemas.microsoft.com/office/drawing/2014/main" id="{E2FDEF80-9597-4DEB-A4C6-2B5D61EDC41F}"/>
                </a:ext>
              </a:extLst>
            </p:cNvPr>
            <p:cNvSpPr/>
            <p:nvPr/>
          </p:nvSpPr>
          <p:spPr>
            <a:xfrm>
              <a:off x="1842606" y="3862056"/>
              <a:ext cx="150495" cy="64770"/>
            </a:xfrm>
            <a:custGeom>
              <a:avLst/>
              <a:gdLst>
                <a:gd name="connsiteX0" fmla="*/ 15240 w 150495"/>
                <a:gd name="connsiteY0" fmla="*/ 0 h 64770"/>
                <a:gd name="connsiteX1" fmla="*/ 83820 w 150495"/>
                <a:gd name="connsiteY1" fmla="*/ 26670 h 64770"/>
                <a:gd name="connsiteX2" fmla="*/ 150495 w 150495"/>
                <a:gd name="connsiteY2" fmla="*/ 24765 h 64770"/>
                <a:gd name="connsiteX3" fmla="*/ 133350 w 150495"/>
                <a:gd name="connsiteY3" fmla="*/ 64770 h 64770"/>
                <a:gd name="connsiteX4" fmla="*/ 68580 w 150495"/>
                <a:gd name="connsiteY4" fmla="*/ 47625 h 64770"/>
                <a:gd name="connsiteX5" fmla="*/ 0 w 150495"/>
                <a:gd name="connsiteY5" fmla="*/ 53340 h 64770"/>
                <a:gd name="connsiteX6" fmla="*/ 15240 w 150495"/>
                <a:gd name="connsiteY6" fmla="*/ 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95" h="64770">
                  <a:moveTo>
                    <a:pt x="15240" y="0"/>
                  </a:moveTo>
                  <a:lnTo>
                    <a:pt x="83820" y="26670"/>
                  </a:lnTo>
                  <a:lnTo>
                    <a:pt x="150495" y="24765"/>
                  </a:lnTo>
                  <a:lnTo>
                    <a:pt x="133350" y="64770"/>
                  </a:lnTo>
                  <a:lnTo>
                    <a:pt x="68580" y="47625"/>
                  </a:lnTo>
                  <a:lnTo>
                    <a:pt x="0" y="53340"/>
                  </a:lnTo>
                  <a:lnTo>
                    <a:pt x="15240" y="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Freeform: Shape 254">
              <a:extLst>
                <a:ext uri="{FF2B5EF4-FFF2-40B4-BE49-F238E27FC236}">
                  <a16:creationId xmlns:a16="http://schemas.microsoft.com/office/drawing/2014/main" id="{74C5A381-E30E-4A7E-85EF-9DD2E8482F0E}"/>
                </a:ext>
              </a:extLst>
            </p:cNvPr>
            <p:cNvSpPr/>
            <p:nvPr/>
          </p:nvSpPr>
          <p:spPr>
            <a:xfrm>
              <a:off x="1587336" y="3732516"/>
              <a:ext cx="169545" cy="135255"/>
            </a:xfrm>
            <a:custGeom>
              <a:avLst/>
              <a:gdLst>
                <a:gd name="connsiteX0" fmla="*/ 72390 w 169545"/>
                <a:gd name="connsiteY0" fmla="*/ 0 h 135255"/>
                <a:gd name="connsiteX1" fmla="*/ 161925 w 169545"/>
                <a:gd name="connsiteY1" fmla="*/ 85725 h 135255"/>
                <a:gd name="connsiteX2" fmla="*/ 169545 w 169545"/>
                <a:gd name="connsiteY2" fmla="*/ 112395 h 135255"/>
                <a:gd name="connsiteX3" fmla="*/ 118110 w 169545"/>
                <a:gd name="connsiteY3" fmla="*/ 135255 h 135255"/>
                <a:gd name="connsiteX4" fmla="*/ 97155 w 169545"/>
                <a:gd name="connsiteY4" fmla="*/ 118110 h 135255"/>
                <a:gd name="connsiteX5" fmla="*/ 57150 w 169545"/>
                <a:gd name="connsiteY5" fmla="*/ 121920 h 135255"/>
                <a:gd name="connsiteX6" fmla="*/ 0 w 169545"/>
                <a:gd name="connsiteY6" fmla="*/ 55245 h 135255"/>
                <a:gd name="connsiteX7" fmla="*/ 15240 w 169545"/>
                <a:gd name="connsiteY7" fmla="*/ 32385 h 135255"/>
                <a:gd name="connsiteX8" fmla="*/ 72390 w 169545"/>
                <a:gd name="connsiteY8" fmla="*/ 0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45" h="135255">
                  <a:moveTo>
                    <a:pt x="72390" y="0"/>
                  </a:moveTo>
                  <a:lnTo>
                    <a:pt x="161925" y="85725"/>
                  </a:lnTo>
                  <a:lnTo>
                    <a:pt x="169545" y="112395"/>
                  </a:lnTo>
                  <a:lnTo>
                    <a:pt x="118110" y="135255"/>
                  </a:lnTo>
                  <a:lnTo>
                    <a:pt x="97155" y="118110"/>
                  </a:lnTo>
                  <a:lnTo>
                    <a:pt x="57150" y="121920"/>
                  </a:lnTo>
                  <a:lnTo>
                    <a:pt x="0" y="55245"/>
                  </a:lnTo>
                  <a:lnTo>
                    <a:pt x="15240" y="32385"/>
                  </a:lnTo>
                  <a:lnTo>
                    <a:pt x="72390" y="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reeform: Shape 255">
              <a:extLst>
                <a:ext uri="{FF2B5EF4-FFF2-40B4-BE49-F238E27FC236}">
                  <a16:creationId xmlns:a16="http://schemas.microsoft.com/office/drawing/2014/main" id="{04D76695-5D1B-4878-A264-B18E83DF1EA9}"/>
                </a:ext>
              </a:extLst>
            </p:cNvPr>
            <p:cNvSpPr/>
            <p:nvPr/>
          </p:nvSpPr>
          <p:spPr>
            <a:xfrm>
              <a:off x="1175856" y="3578211"/>
              <a:ext cx="152400" cy="114300"/>
            </a:xfrm>
            <a:custGeom>
              <a:avLst/>
              <a:gdLst>
                <a:gd name="connsiteX0" fmla="*/ 93345 w 152400"/>
                <a:gd name="connsiteY0" fmla="*/ 0 h 114300"/>
                <a:gd name="connsiteX1" fmla="*/ 152400 w 152400"/>
                <a:gd name="connsiteY1" fmla="*/ 26670 h 114300"/>
                <a:gd name="connsiteX2" fmla="*/ 108585 w 152400"/>
                <a:gd name="connsiteY2" fmla="*/ 114300 h 114300"/>
                <a:gd name="connsiteX3" fmla="*/ 0 w 152400"/>
                <a:gd name="connsiteY3" fmla="*/ 62865 h 114300"/>
                <a:gd name="connsiteX4" fmla="*/ 17145 w 152400"/>
                <a:gd name="connsiteY4" fmla="*/ 38100 h 114300"/>
                <a:gd name="connsiteX5" fmla="*/ 93345 w 152400"/>
                <a:gd name="connsiteY5"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14300">
                  <a:moveTo>
                    <a:pt x="93345" y="0"/>
                  </a:moveTo>
                  <a:lnTo>
                    <a:pt x="152400" y="26670"/>
                  </a:lnTo>
                  <a:lnTo>
                    <a:pt x="108585" y="114300"/>
                  </a:lnTo>
                  <a:lnTo>
                    <a:pt x="0" y="62865"/>
                  </a:lnTo>
                  <a:lnTo>
                    <a:pt x="17145" y="38100"/>
                  </a:lnTo>
                  <a:lnTo>
                    <a:pt x="93345" y="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Rectangle 148">
            <a:extLst>
              <a:ext uri="{FF2B5EF4-FFF2-40B4-BE49-F238E27FC236}">
                <a16:creationId xmlns:a16="http://schemas.microsoft.com/office/drawing/2014/main" id="{286CC16E-434F-4D6A-82B6-E3B691E4E290}"/>
              </a:ext>
            </a:extLst>
          </p:cNvPr>
          <p:cNvSpPr/>
          <p:nvPr/>
        </p:nvSpPr>
        <p:spPr>
          <a:xfrm>
            <a:off x="1678608" y="6392202"/>
            <a:ext cx="6096000" cy="261610"/>
          </a:xfrm>
          <a:prstGeom prst="rect">
            <a:avLst/>
          </a:prstGeom>
        </p:spPr>
        <p:txBody>
          <a:bodyPr>
            <a:spAutoFit/>
          </a:bodyPr>
          <a:lstStyle/>
          <a:p>
            <a:r>
              <a:rPr lang="en-US" sz="1050" dirty="0">
                <a:solidFill>
                  <a:schemeClr val="accent2"/>
                </a:solidFill>
              </a:rPr>
              <a:t>Includes all cuasterisk.com network partners, all clients currently under contract</a:t>
            </a:r>
          </a:p>
        </p:txBody>
      </p:sp>
    </p:spTree>
    <p:extLst>
      <p:ext uri="{BB962C8B-B14F-4D97-AF65-F5344CB8AC3E}">
        <p14:creationId xmlns:p14="http://schemas.microsoft.com/office/powerpoint/2010/main" val="2022130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46A572-E25E-4194-B922-594E2C10C0D7}"/>
              </a:ext>
            </a:extLst>
          </p:cNvPr>
          <p:cNvSpPr>
            <a:spLocks noGrp="1"/>
          </p:cNvSpPr>
          <p:nvPr>
            <p:ph type="title"/>
          </p:nvPr>
        </p:nvSpPr>
        <p:spPr/>
        <p:txBody>
          <a:bodyPr/>
          <a:lstStyle/>
          <a:p>
            <a:r>
              <a:rPr lang="en-US" dirty="0"/>
              <a:t>Do you do loans instantly on the Internet without any employee intervention?</a:t>
            </a:r>
          </a:p>
        </p:txBody>
      </p:sp>
      <p:sp>
        <p:nvSpPr>
          <p:cNvPr id="5" name="Content Placeholder 4">
            <a:extLst>
              <a:ext uri="{FF2B5EF4-FFF2-40B4-BE49-F238E27FC236}">
                <a16:creationId xmlns:a16="http://schemas.microsoft.com/office/drawing/2014/main" id="{25FF6B78-4851-4891-9576-9DD6969DF9D8}"/>
              </a:ext>
            </a:extLst>
          </p:cNvPr>
          <p:cNvSpPr>
            <a:spLocks noGrp="1"/>
          </p:cNvSpPr>
          <p:nvPr>
            <p:ph idx="1"/>
          </p:nvPr>
        </p:nvSpPr>
        <p:spPr>
          <a:xfrm>
            <a:off x="729574" y="2149474"/>
            <a:ext cx="8690340" cy="4335302"/>
          </a:xfrm>
        </p:spPr>
        <p:txBody>
          <a:bodyPr/>
          <a:lstStyle/>
          <a:p>
            <a:r>
              <a:rPr lang="en-US" dirty="0"/>
              <a:t>We want everyone to be able to answer YES to this question</a:t>
            </a:r>
          </a:p>
          <a:p>
            <a:pPr lvl="1"/>
            <a:r>
              <a:rPr lang="en-US" dirty="0"/>
              <a:t>It only took writing one new program to be able to say our software </a:t>
            </a:r>
            <a:r>
              <a:rPr lang="en-US" i="1" dirty="0"/>
              <a:t>can</a:t>
            </a:r>
            <a:r>
              <a:rPr lang="en-US" dirty="0"/>
              <a:t> do it</a:t>
            </a:r>
          </a:p>
          <a:p>
            <a:r>
              <a:rPr lang="en-US" dirty="0"/>
              <a:t>It will take a little more work to say our community </a:t>
            </a:r>
            <a:r>
              <a:rPr lang="en-US" i="1" dirty="0"/>
              <a:t>does</a:t>
            </a:r>
            <a:r>
              <a:rPr lang="en-US" dirty="0"/>
              <a:t> it, in a big way</a:t>
            </a:r>
          </a:p>
          <a:p>
            <a:r>
              <a:rPr lang="en-US" dirty="0"/>
              <a:t>This is the project that we took on with our CEOs this year: </a:t>
            </a:r>
            <a:r>
              <a:rPr lang="en-US" b="1" dirty="0"/>
              <a:t>Change the </a:t>
            </a:r>
            <a:br>
              <a:rPr lang="en-US" b="1" dirty="0"/>
            </a:br>
            <a:r>
              <a:rPr lang="en-US" b="1" dirty="0"/>
              <a:t>minds of all our participants that this is possible, and they should do it</a:t>
            </a:r>
          </a:p>
          <a:p>
            <a:pPr lvl="1"/>
            <a:r>
              <a:rPr lang="en-US" dirty="0"/>
              <a:t>Bypass the application and make it a simple click to open a loan</a:t>
            </a:r>
          </a:p>
          <a:p>
            <a:pPr lvl="1"/>
            <a:r>
              <a:rPr lang="en-US" dirty="0"/>
              <a:t>Make sure that click is available as close to 24x7x365 as we can</a:t>
            </a:r>
          </a:p>
          <a:p>
            <a:pPr lvl="1"/>
            <a:r>
              <a:rPr lang="en-US" dirty="0"/>
              <a:t>Let credit unions ease into it, on the way to bigger and better things</a:t>
            </a:r>
          </a:p>
          <a:p>
            <a:pPr lvl="1"/>
            <a:r>
              <a:rPr lang="en-US" dirty="0"/>
              <a:t>Use the power of data and intuition to make offers, instead of </a:t>
            </a:r>
            <a:br>
              <a:rPr lang="en-US" dirty="0"/>
            </a:br>
            <a:r>
              <a:rPr lang="en-US" dirty="0"/>
              <a:t>waiting for requests</a:t>
            </a:r>
          </a:p>
          <a:p>
            <a:pPr lvl="1"/>
            <a:r>
              <a:rPr lang="en-US" dirty="0"/>
              <a:t>Without a doubt, reinforce that the Internet generates revenue</a:t>
            </a:r>
          </a:p>
        </p:txBody>
      </p:sp>
      <p:sp>
        <p:nvSpPr>
          <p:cNvPr id="6" name="Text Placeholder 5">
            <a:extLst>
              <a:ext uri="{FF2B5EF4-FFF2-40B4-BE49-F238E27FC236}">
                <a16:creationId xmlns:a16="http://schemas.microsoft.com/office/drawing/2014/main" id="{586E5D63-144A-4591-B8AD-E6ADC2166067}"/>
              </a:ext>
            </a:extLst>
          </p:cNvPr>
          <p:cNvSpPr>
            <a:spLocks noGrp="1"/>
          </p:cNvSpPr>
          <p:nvPr>
            <p:ph type="body" sz="quarter" idx="13"/>
          </p:nvPr>
        </p:nvSpPr>
        <p:spPr/>
        <p:txBody>
          <a:bodyPr/>
          <a:lstStyle/>
          <a:p>
            <a:r>
              <a:rPr lang="en-US" dirty="0"/>
              <a:t>A common RFP question for our CUSO and for credit unions</a:t>
            </a:r>
          </a:p>
        </p:txBody>
      </p:sp>
      <p:pic>
        <p:nvPicPr>
          <p:cNvPr id="9" name="Picture 8">
            <a:extLst>
              <a:ext uri="{FF2B5EF4-FFF2-40B4-BE49-F238E27FC236}">
                <a16:creationId xmlns:a16="http://schemas.microsoft.com/office/drawing/2014/main" id="{29DEA545-9CCA-4CE5-ABDF-CA551164B1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47171" y="2555816"/>
            <a:ext cx="2722035" cy="3520576"/>
          </a:xfrm>
          <a:prstGeom prst="rect">
            <a:avLst/>
          </a:prstGeom>
          <a:ln>
            <a:noFill/>
          </a:ln>
          <a:effectLst>
            <a:outerShdw blurRad="190500" algn="tl" rotWithShape="0">
              <a:srgbClr val="000000">
                <a:alpha val="70000"/>
              </a:srgbClr>
            </a:outerShdw>
          </a:effectLst>
        </p:spPr>
      </p:pic>
      <p:sp>
        <p:nvSpPr>
          <p:cNvPr id="12" name="Slide Number Placeholder 11">
            <a:extLst>
              <a:ext uri="{FF2B5EF4-FFF2-40B4-BE49-F238E27FC236}">
                <a16:creationId xmlns:a16="http://schemas.microsoft.com/office/drawing/2014/main" id="{E7044965-78C0-4B40-9E89-C4B4AD029AF9}"/>
              </a:ext>
            </a:extLst>
          </p:cNvPr>
          <p:cNvSpPr>
            <a:spLocks noGrp="1"/>
          </p:cNvSpPr>
          <p:nvPr>
            <p:ph type="sldNum" sz="quarter" idx="12"/>
          </p:nvPr>
        </p:nvSpPr>
        <p:spPr/>
        <p:txBody>
          <a:bodyPr/>
          <a:lstStyle/>
          <a:p>
            <a:fld id="{E31375A4-56A4-47D6-9801-1991572033F7}" type="slidenum">
              <a:rPr lang="en-US" smtClean="0"/>
              <a:t>40</a:t>
            </a:fld>
            <a:endParaRPr lang="en-US" dirty="0"/>
          </a:p>
        </p:txBody>
      </p:sp>
      <p:pic>
        <p:nvPicPr>
          <p:cNvPr id="13" name="Graphic 12" descr="Paperclip">
            <a:extLst>
              <a:ext uri="{FF2B5EF4-FFF2-40B4-BE49-F238E27FC236}">
                <a16:creationId xmlns:a16="http://schemas.microsoft.com/office/drawing/2014/main" id="{6922785B-9576-45C9-B918-28C0BB5C76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4333" y="2263114"/>
            <a:ext cx="627406" cy="627406"/>
          </a:xfrm>
          <a:prstGeom prst="rect">
            <a:avLst/>
          </a:prstGeom>
        </p:spPr>
      </p:pic>
    </p:spTree>
    <p:extLst>
      <p:ext uri="{BB962C8B-B14F-4D97-AF65-F5344CB8AC3E}">
        <p14:creationId xmlns:p14="http://schemas.microsoft.com/office/powerpoint/2010/main" val="116296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C3FF-28FC-4893-AFA4-49BB4468F978}"/>
              </a:ext>
            </a:extLst>
          </p:cNvPr>
          <p:cNvSpPr>
            <a:spLocks noGrp="1"/>
          </p:cNvSpPr>
          <p:nvPr>
            <p:ph type="title"/>
          </p:nvPr>
        </p:nvSpPr>
        <p:spPr/>
        <p:txBody>
          <a:bodyPr/>
          <a:lstStyle/>
          <a:p>
            <a:r>
              <a:rPr lang="en-US" dirty="0"/>
              <a:t>What makes this strategy possible?</a:t>
            </a:r>
          </a:p>
        </p:txBody>
      </p:sp>
      <p:sp>
        <p:nvSpPr>
          <p:cNvPr id="5" name="Slide Number Placeholder 4">
            <a:extLst>
              <a:ext uri="{FF2B5EF4-FFF2-40B4-BE49-F238E27FC236}">
                <a16:creationId xmlns:a16="http://schemas.microsoft.com/office/drawing/2014/main" id="{B1A8DB83-3ABF-4CFD-9425-81CFE117C5C4}"/>
              </a:ext>
            </a:extLst>
          </p:cNvPr>
          <p:cNvSpPr>
            <a:spLocks noGrp="1"/>
          </p:cNvSpPr>
          <p:nvPr>
            <p:ph type="sldNum" sz="quarter" idx="12"/>
          </p:nvPr>
        </p:nvSpPr>
        <p:spPr/>
        <p:txBody>
          <a:bodyPr/>
          <a:lstStyle/>
          <a:p>
            <a:fld id="{E31375A4-56A4-47D6-9801-1991572033F7}" type="slidenum">
              <a:rPr lang="en-US" smtClean="0"/>
              <a:t>41</a:t>
            </a:fld>
            <a:endParaRPr lang="en-US" dirty="0"/>
          </a:p>
        </p:txBody>
      </p:sp>
      <p:sp>
        <p:nvSpPr>
          <p:cNvPr id="3" name="Content Placeholder 2">
            <a:extLst>
              <a:ext uri="{FF2B5EF4-FFF2-40B4-BE49-F238E27FC236}">
                <a16:creationId xmlns:a16="http://schemas.microsoft.com/office/drawing/2014/main" id="{6654268C-54B8-4D24-B27B-902C30B8DB43}"/>
              </a:ext>
            </a:extLst>
          </p:cNvPr>
          <p:cNvSpPr>
            <a:spLocks noGrp="1"/>
          </p:cNvSpPr>
          <p:nvPr>
            <p:ph type="body" sz="quarter" idx="13"/>
          </p:nvPr>
        </p:nvSpPr>
        <p:spPr/>
        <p:txBody>
          <a:bodyPr/>
          <a:lstStyle/>
          <a:p>
            <a:r>
              <a:rPr lang="en-US" dirty="0"/>
              <a:t>What will give you the confidence to join us in this effort?</a:t>
            </a:r>
          </a:p>
        </p:txBody>
      </p:sp>
      <p:sp>
        <p:nvSpPr>
          <p:cNvPr id="7" name="Content Placeholder 6">
            <a:extLst>
              <a:ext uri="{FF2B5EF4-FFF2-40B4-BE49-F238E27FC236}">
                <a16:creationId xmlns:a16="http://schemas.microsoft.com/office/drawing/2014/main" id="{726CDF7D-5771-419C-AA7E-D5706032B52E}"/>
              </a:ext>
            </a:extLst>
          </p:cNvPr>
          <p:cNvSpPr>
            <a:spLocks noGrp="1"/>
          </p:cNvSpPr>
          <p:nvPr>
            <p:ph sz="quarter" idx="15"/>
          </p:nvPr>
        </p:nvSpPr>
        <p:spPr>
          <a:xfrm>
            <a:off x="1295400" y="1797050"/>
            <a:ext cx="4493320" cy="4683125"/>
          </a:xfrm>
        </p:spPr>
        <p:txBody>
          <a:bodyPr/>
          <a:lstStyle/>
          <a:p>
            <a:r>
              <a:rPr lang="en-US" dirty="0"/>
              <a:t>You can catch the attention of the member (location, location, location)</a:t>
            </a:r>
          </a:p>
          <a:p>
            <a:r>
              <a:rPr lang="en-US" dirty="0"/>
              <a:t>You have processes (data) to make the right offers and control the risk</a:t>
            </a:r>
          </a:p>
          <a:p>
            <a:r>
              <a:rPr lang="en-US" dirty="0"/>
              <a:t>The member can accept and it’s a done deal (convenience and trust)</a:t>
            </a:r>
          </a:p>
          <a:p>
            <a:r>
              <a:rPr lang="en-US" dirty="0"/>
              <a:t>The member can validate their intentions and sign on the dotted line</a:t>
            </a:r>
          </a:p>
          <a:p>
            <a:r>
              <a:rPr lang="en-US" dirty="0"/>
              <a:t>The member has immediate access to funds, via a familiar environment</a:t>
            </a:r>
          </a:p>
        </p:txBody>
      </p:sp>
      <p:sp>
        <p:nvSpPr>
          <p:cNvPr id="23" name="Text Placeholder 22">
            <a:extLst>
              <a:ext uri="{FF2B5EF4-FFF2-40B4-BE49-F238E27FC236}">
                <a16:creationId xmlns:a16="http://schemas.microsoft.com/office/drawing/2014/main" id="{9F17AE80-5E8E-46C5-B712-4ED6959E6EFD}"/>
              </a:ext>
            </a:extLst>
          </p:cNvPr>
          <p:cNvSpPr>
            <a:spLocks noGrp="1"/>
          </p:cNvSpPr>
          <p:nvPr>
            <p:ph type="body" sz="quarter" idx="14"/>
          </p:nvPr>
        </p:nvSpPr>
        <p:spPr/>
        <p:txBody>
          <a:bodyPr/>
          <a:lstStyle/>
          <a:p>
            <a:r>
              <a:rPr lang="en-US" dirty="0"/>
              <a:t>Introducing...</a:t>
            </a:r>
          </a:p>
        </p:txBody>
      </p:sp>
      <p:pic>
        <p:nvPicPr>
          <p:cNvPr id="11" name="Picture 10">
            <a:extLst>
              <a:ext uri="{FF2B5EF4-FFF2-40B4-BE49-F238E27FC236}">
                <a16:creationId xmlns:a16="http://schemas.microsoft.com/office/drawing/2014/main" id="{4F633360-1062-4CE8-9898-2A0A9BB043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311690" y="680238"/>
            <a:ext cx="1707663" cy="38757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086D80A5-EA5D-4C1C-B7B4-3E3D24F2B9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7562" y="2028806"/>
            <a:ext cx="5605297" cy="3753944"/>
          </a:xfrm>
          <a:prstGeom prst="rect">
            <a:avLst/>
          </a:prstGeom>
        </p:spPr>
      </p:pic>
    </p:spTree>
    <p:extLst>
      <p:ext uri="{BB962C8B-B14F-4D97-AF65-F5344CB8AC3E}">
        <p14:creationId xmlns:p14="http://schemas.microsoft.com/office/powerpoint/2010/main" val="259866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7">
                                            <p:txEl>
                                              <p:pRg st="3" end="3"/>
                                            </p:txEl>
                                          </p:spTgt>
                                        </p:tgtEl>
                                        <p:attrNameLst>
                                          <p:attrName>style.color</p:attrName>
                                        </p:attrNameLst>
                                      </p:cBhvr>
                                      <p:to>
                                        <a:srgbClr val="F09300"/>
                                      </p:to>
                                    </p:animClr>
                                    <p:animClr clrSpc="rgb" dir="cw">
                                      <p:cBhvr>
                                        <p:cTn id="7" dur="500" fill="hold"/>
                                        <p:tgtEl>
                                          <p:spTgt spid="7">
                                            <p:txEl>
                                              <p:pRg st="3" end="3"/>
                                            </p:txEl>
                                          </p:spTgt>
                                        </p:tgtEl>
                                        <p:attrNameLst>
                                          <p:attrName>fillcolor</p:attrName>
                                        </p:attrNameLst>
                                      </p:cBhvr>
                                      <p:to>
                                        <a:srgbClr val="F09300"/>
                                      </p:to>
                                    </p:animClr>
                                    <p:set>
                                      <p:cBhvr>
                                        <p:cTn id="8" dur="500" fill="hold"/>
                                        <p:tgtEl>
                                          <p:spTgt spid="7">
                                            <p:txEl>
                                              <p:pRg st="3" end="3"/>
                                            </p:txEl>
                                          </p:spTgt>
                                        </p:tgtEl>
                                        <p:attrNameLst>
                                          <p:attrName>fill.type</p:attrName>
                                        </p:attrNameLst>
                                      </p:cBhvr>
                                      <p:to>
                                        <p:strVal val="solid"/>
                                      </p:to>
                                    </p:set>
                                    <p:set>
                                      <p:cBhvr>
                                        <p:cTn id="9" dur="500" fill="hold"/>
                                        <p:tgtEl>
                                          <p:spTgt spid="7">
                                            <p:txEl>
                                              <p:pRg st="3" end="3"/>
                                            </p:txEl>
                                          </p:spTgt>
                                        </p:tgtEl>
                                        <p:attrNameLst>
                                          <p:attrName>fill.on</p:attrName>
                                        </p:attrNameLst>
                                      </p:cBhvr>
                                      <p:to>
                                        <p:strVal val="true"/>
                                      </p:to>
                                    </p:se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social media post&#10;&#10;Description automatically generated">
            <a:extLst>
              <a:ext uri="{FF2B5EF4-FFF2-40B4-BE49-F238E27FC236}">
                <a16:creationId xmlns:a16="http://schemas.microsoft.com/office/drawing/2014/main" id="{EE859CE9-B1FC-4231-9AC0-65F38B1AF5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94" t="13672" r="17658" b="5617"/>
          <a:stretch/>
        </p:blipFill>
        <p:spPr>
          <a:xfrm>
            <a:off x="386861" y="246249"/>
            <a:ext cx="4076434" cy="3877373"/>
          </a:xfrm>
          <a:prstGeom prst="rect">
            <a:avLst/>
          </a:prstGeom>
        </p:spPr>
      </p:pic>
      <p:sp>
        <p:nvSpPr>
          <p:cNvPr id="3" name="Slide Number Placeholder 2">
            <a:extLst>
              <a:ext uri="{FF2B5EF4-FFF2-40B4-BE49-F238E27FC236}">
                <a16:creationId xmlns:a16="http://schemas.microsoft.com/office/drawing/2014/main" id="{556F15AA-21B0-4BF5-850F-52C17C0985D9}"/>
              </a:ext>
            </a:extLst>
          </p:cNvPr>
          <p:cNvSpPr>
            <a:spLocks noGrp="1"/>
          </p:cNvSpPr>
          <p:nvPr>
            <p:ph type="sldNum" sz="quarter" idx="12"/>
          </p:nvPr>
        </p:nvSpPr>
        <p:spPr/>
        <p:txBody>
          <a:bodyPr/>
          <a:lstStyle/>
          <a:p>
            <a:fld id="{E31375A4-56A4-47D6-9801-1991572033F7}" type="slidenum">
              <a:rPr lang="en-US" smtClean="0"/>
              <a:pPr/>
              <a:t>42</a:t>
            </a:fld>
            <a:endParaRPr lang="en-US" dirty="0"/>
          </a:p>
        </p:txBody>
      </p:sp>
      <p:pic>
        <p:nvPicPr>
          <p:cNvPr id="4" name="Picture 3">
            <a:extLst>
              <a:ext uri="{FF2B5EF4-FFF2-40B4-BE49-F238E27FC236}">
                <a16:creationId xmlns:a16="http://schemas.microsoft.com/office/drawing/2014/main" id="{A080D7D0-0327-418C-AE0E-793C3A5F95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1543" y="1389074"/>
            <a:ext cx="1691242" cy="292701"/>
          </a:xfrm>
          <a:prstGeom prst="rect">
            <a:avLst/>
          </a:prstGeom>
        </p:spPr>
      </p:pic>
      <p:pic>
        <p:nvPicPr>
          <p:cNvPr id="10" name="Picture 9">
            <a:extLst>
              <a:ext uri="{FF2B5EF4-FFF2-40B4-BE49-F238E27FC236}">
                <a16:creationId xmlns:a16="http://schemas.microsoft.com/office/drawing/2014/main" id="{CDC07582-9CD7-4A8B-A2D1-9449E68BB7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5357" y="1747185"/>
            <a:ext cx="1287428" cy="461902"/>
          </a:xfrm>
          <a:prstGeom prst="rect">
            <a:avLst/>
          </a:prstGeom>
        </p:spPr>
      </p:pic>
      <p:pic>
        <p:nvPicPr>
          <p:cNvPr id="20" name="Picture 19" descr="A screenshot of a social media post&#10;&#10;Description automatically generated">
            <a:extLst>
              <a:ext uri="{FF2B5EF4-FFF2-40B4-BE49-F238E27FC236}">
                <a16:creationId xmlns:a16="http://schemas.microsoft.com/office/drawing/2014/main" id="{5AC481B5-785C-45E8-AA8E-116908540660}"/>
              </a:ext>
            </a:extLst>
          </p:cNvPr>
          <p:cNvPicPr>
            <a:picLocks noChangeAspect="1"/>
          </p:cNvPicPr>
          <p:nvPr/>
        </p:nvPicPr>
        <p:blipFill rotWithShape="1">
          <a:blip r:embed="rId6">
            <a:extLst>
              <a:ext uri="{28A0092B-C50C-407E-A947-70E740481C1C}">
                <a14:useLocalDpi xmlns:a14="http://schemas.microsoft.com/office/drawing/2010/main" val="0"/>
              </a:ext>
            </a:extLst>
          </a:blip>
          <a:srcRect l="33114" t="36450" r="34381" b="15612"/>
          <a:stretch/>
        </p:blipFill>
        <p:spPr>
          <a:xfrm>
            <a:off x="4643203" y="1073719"/>
            <a:ext cx="3406500" cy="3780222"/>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58CD811C-786D-4149-AED3-E67548DCB40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327" t="13564" r="19413" b="5727"/>
          <a:stretch/>
        </p:blipFill>
        <p:spPr>
          <a:xfrm>
            <a:off x="8208579" y="2846118"/>
            <a:ext cx="3975047" cy="3877373"/>
          </a:xfrm>
          <a:prstGeom prst="rect">
            <a:avLst/>
          </a:prstGeom>
          <a:ln w="127000">
            <a:noFill/>
          </a:ln>
        </p:spPr>
      </p:pic>
      <p:sp>
        <p:nvSpPr>
          <p:cNvPr id="21" name="Cloud Callout 1">
            <a:extLst>
              <a:ext uri="{FF2B5EF4-FFF2-40B4-BE49-F238E27FC236}">
                <a16:creationId xmlns:a16="http://schemas.microsoft.com/office/drawing/2014/main" id="{A1673D8A-F688-4E46-9E83-DD18BD0B4F71}"/>
              </a:ext>
            </a:extLst>
          </p:cNvPr>
          <p:cNvSpPr/>
          <p:nvPr/>
        </p:nvSpPr>
        <p:spPr>
          <a:xfrm>
            <a:off x="188391" y="2264823"/>
            <a:ext cx="2092354" cy="1124426"/>
          </a:xfrm>
          <a:prstGeom prst="cloudCallout">
            <a:avLst>
              <a:gd name="adj1" fmla="val -15445"/>
              <a:gd name="adj2" fmla="val -107911"/>
            </a:avLst>
          </a:prstGeom>
          <a:ln>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600" dirty="0">
                <a:solidFill>
                  <a:schemeClr val="tx2"/>
                </a:solidFill>
                <a:latin typeface="+mj-lt"/>
              </a:rPr>
              <a:t>Document appears inside of </a:t>
            </a:r>
            <a:r>
              <a:rPr lang="en-US" sz="1600" b="1" dirty="0">
                <a:solidFill>
                  <a:schemeClr val="tx2"/>
                </a:solidFill>
                <a:latin typeface="+mj-lt"/>
              </a:rPr>
              <a:t>It’s Me 247</a:t>
            </a:r>
          </a:p>
        </p:txBody>
      </p:sp>
      <p:sp>
        <p:nvSpPr>
          <p:cNvPr id="22" name="Cloud Callout 1">
            <a:extLst>
              <a:ext uri="{FF2B5EF4-FFF2-40B4-BE49-F238E27FC236}">
                <a16:creationId xmlns:a16="http://schemas.microsoft.com/office/drawing/2014/main" id="{9DEC75E7-F833-446A-8511-BFDAFECF76F7}"/>
              </a:ext>
            </a:extLst>
          </p:cNvPr>
          <p:cNvSpPr/>
          <p:nvPr/>
        </p:nvSpPr>
        <p:spPr>
          <a:xfrm>
            <a:off x="1019504" y="3928596"/>
            <a:ext cx="2211875" cy="1124426"/>
          </a:xfrm>
          <a:prstGeom prst="cloudCallout">
            <a:avLst>
              <a:gd name="adj1" fmla="val 59401"/>
              <a:gd name="adj2" fmla="val -59305"/>
            </a:avLst>
          </a:prstGeom>
          <a:ln>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600" dirty="0">
                <a:solidFill>
                  <a:schemeClr val="tx2"/>
                </a:solidFill>
                <a:latin typeface="+mj-lt"/>
              </a:rPr>
              <a:t>Can see the document </a:t>
            </a:r>
            <a:r>
              <a:rPr lang="en-US" sz="1600" i="1" dirty="0">
                <a:solidFill>
                  <a:schemeClr val="tx2"/>
                </a:solidFill>
                <a:latin typeface="+mj-lt"/>
              </a:rPr>
              <a:t>before </a:t>
            </a:r>
            <a:r>
              <a:rPr lang="en-US" sz="1600" dirty="0">
                <a:solidFill>
                  <a:schemeClr val="tx2"/>
                </a:solidFill>
                <a:latin typeface="+mj-lt"/>
              </a:rPr>
              <a:t>you sign</a:t>
            </a:r>
            <a:endParaRPr lang="en-US" sz="1600" b="1" dirty="0">
              <a:solidFill>
                <a:schemeClr val="tx2"/>
              </a:solidFill>
              <a:latin typeface="+mj-lt"/>
            </a:endParaRPr>
          </a:p>
        </p:txBody>
      </p:sp>
      <p:sp>
        <p:nvSpPr>
          <p:cNvPr id="23" name="Cloud Callout 1">
            <a:extLst>
              <a:ext uri="{FF2B5EF4-FFF2-40B4-BE49-F238E27FC236}">
                <a16:creationId xmlns:a16="http://schemas.microsoft.com/office/drawing/2014/main" id="{02146E3D-ACD3-4E6E-86FF-2824712D4830}"/>
              </a:ext>
            </a:extLst>
          </p:cNvPr>
          <p:cNvSpPr/>
          <p:nvPr/>
        </p:nvSpPr>
        <p:spPr>
          <a:xfrm>
            <a:off x="3695308" y="4160281"/>
            <a:ext cx="1855176" cy="1124426"/>
          </a:xfrm>
          <a:prstGeom prst="cloudCallout">
            <a:avLst>
              <a:gd name="adj1" fmla="val 59401"/>
              <a:gd name="adj2" fmla="val -59305"/>
            </a:avLst>
          </a:prstGeom>
          <a:ln>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600" dirty="0">
                <a:solidFill>
                  <a:schemeClr val="tx2"/>
                </a:solidFill>
                <a:latin typeface="+mj-lt"/>
              </a:rPr>
              <a:t>1-step signature setup</a:t>
            </a:r>
            <a:endParaRPr lang="en-US" sz="1600" b="1" dirty="0">
              <a:solidFill>
                <a:schemeClr val="tx2"/>
              </a:solidFill>
              <a:latin typeface="+mj-lt"/>
            </a:endParaRPr>
          </a:p>
        </p:txBody>
      </p:sp>
      <p:sp>
        <p:nvSpPr>
          <p:cNvPr id="24" name="Cloud Callout 1">
            <a:extLst>
              <a:ext uri="{FF2B5EF4-FFF2-40B4-BE49-F238E27FC236}">
                <a16:creationId xmlns:a16="http://schemas.microsoft.com/office/drawing/2014/main" id="{DA179018-DE68-44AF-906E-A9626B788321}"/>
              </a:ext>
            </a:extLst>
          </p:cNvPr>
          <p:cNvSpPr/>
          <p:nvPr/>
        </p:nvSpPr>
        <p:spPr>
          <a:xfrm>
            <a:off x="7152101" y="4647492"/>
            <a:ext cx="2854642" cy="1499235"/>
          </a:xfrm>
          <a:prstGeom prst="cloudCallout">
            <a:avLst>
              <a:gd name="adj1" fmla="val 20890"/>
              <a:gd name="adj2" fmla="val -88749"/>
            </a:avLst>
          </a:prstGeom>
          <a:ln>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600" dirty="0">
                <a:solidFill>
                  <a:schemeClr val="tx2"/>
                </a:solidFill>
                <a:latin typeface="+mj-lt"/>
              </a:rPr>
              <a:t>Document zooms into the right spot so you can just tap to sign!</a:t>
            </a:r>
            <a:endParaRPr lang="en-US" sz="1600" b="1" dirty="0">
              <a:solidFill>
                <a:schemeClr val="tx2"/>
              </a:solidFill>
              <a:latin typeface="+mj-lt"/>
            </a:endParaRPr>
          </a:p>
        </p:txBody>
      </p:sp>
      <p:sp>
        <p:nvSpPr>
          <p:cNvPr id="12" name="Rectangle 11">
            <a:extLst>
              <a:ext uri="{FF2B5EF4-FFF2-40B4-BE49-F238E27FC236}">
                <a16:creationId xmlns:a16="http://schemas.microsoft.com/office/drawing/2014/main" id="{9102BB7F-46D1-4CEE-9FCA-EFB1AEE3E199}"/>
              </a:ext>
            </a:extLst>
          </p:cNvPr>
          <p:cNvSpPr/>
          <p:nvPr/>
        </p:nvSpPr>
        <p:spPr>
          <a:xfrm>
            <a:off x="6822793" y="252843"/>
            <a:ext cx="4599992" cy="92281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chemeClr val="bg2"/>
                </a:solidFill>
                <a:latin typeface="+mj-lt"/>
              </a:rPr>
              <a:t>A New eSigning Experience</a:t>
            </a:r>
            <a:br>
              <a:rPr lang="en-US" sz="2400" b="1" dirty="0">
                <a:solidFill>
                  <a:schemeClr val="bg2"/>
                </a:solidFill>
                <a:latin typeface="+mj-lt"/>
              </a:rPr>
            </a:br>
            <a:r>
              <a:rPr lang="en-US" dirty="0">
                <a:solidFill>
                  <a:schemeClr val="bg2"/>
                </a:solidFill>
              </a:rPr>
              <a:t>in </a:t>
            </a:r>
            <a:r>
              <a:rPr lang="en-US" b="1" dirty="0">
                <a:solidFill>
                  <a:schemeClr val="bg2"/>
                </a:solidFill>
                <a:effectLst>
                  <a:outerShdw blurRad="38100" dist="38100" dir="2700000" algn="tl">
                    <a:srgbClr val="000000">
                      <a:alpha val="43137"/>
                    </a:srgbClr>
                  </a:outerShdw>
                </a:effectLst>
              </a:rPr>
              <a:t>It’s Me 247</a:t>
            </a:r>
            <a:r>
              <a:rPr lang="en-US" b="1" dirty="0">
                <a:solidFill>
                  <a:schemeClr val="bg2"/>
                </a:solidFill>
              </a:rPr>
              <a:t> </a:t>
            </a:r>
            <a:r>
              <a:rPr lang="en-US" dirty="0">
                <a:solidFill>
                  <a:schemeClr val="bg2"/>
                </a:solidFill>
              </a:rPr>
              <a:t>desktop and mobile</a:t>
            </a:r>
          </a:p>
        </p:txBody>
      </p:sp>
      <p:pic>
        <p:nvPicPr>
          <p:cNvPr id="19" name="Picture 18" descr="A screenshot of a cell phone&#10;&#10;Description automatically generated">
            <a:extLst>
              <a:ext uri="{FF2B5EF4-FFF2-40B4-BE49-F238E27FC236}">
                <a16:creationId xmlns:a16="http://schemas.microsoft.com/office/drawing/2014/main" id="{9D7F495F-D8B2-4A0D-B154-97BD6B317AC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43261"/>
          <a:stretch/>
        </p:blipFill>
        <p:spPr>
          <a:xfrm>
            <a:off x="526361" y="5407823"/>
            <a:ext cx="3816400" cy="1450177"/>
          </a:xfrm>
          <a:prstGeom prst="rect">
            <a:avLst/>
          </a:prstGeom>
        </p:spPr>
      </p:pic>
      <p:pic>
        <p:nvPicPr>
          <p:cNvPr id="6" name="Picture 5">
            <a:extLst>
              <a:ext uri="{FF2B5EF4-FFF2-40B4-BE49-F238E27FC236}">
                <a16:creationId xmlns:a16="http://schemas.microsoft.com/office/drawing/2014/main" id="{98CE2E97-7418-4F88-99F1-1644AD27778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99985" y="76750"/>
            <a:ext cx="685800" cy="685800"/>
          </a:xfrm>
          <a:prstGeom prst="rect">
            <a:avLst/>
          </a:prstGeom>
          <a:ln>
            <a:noFill/>
          </a:ln>
          <a:effectLst>
            <a:outerShdw blurRad="190500" algn="tl" rotWithShape="0">
              <a:srgbClr val="000000">
                <a:alpha val="70000"/>
              </a:srgbClr>
            </a:outerShdw>
          </a:effectLst>
        </p:spPr>
      </p:pic>
      <p:grpSp>
        <p:nvGrpSpPr>
          <p:cNvPr id="25" name="Group 24">
            <a:extLst>
              <a:ext uri="{FF2B5EF4-FFF2-40B4-BE49-F238E27FC236}">
                <a16:creationId xmlns:a16="http://schemas.microsoft.com/office/drawing/2014/main" id="{DFCB2E34-8806-4B0F-BAD6-B3AD4091060B}"/>
              </a:ext>
            </a:extLst>
          </p:cNvPr>
          <p:cNvGrpSpPr/>
          <p:nvPr/>
        </p:nvGrpSpPr>
        <p:grpSpPr>
          <a:xfrm>
            <a:off x="5400305" y="5455601"/>
            <a:ext cx="1430278" cy="1096200"/>
            <a:chOff x="10654252" y="4325860"/>
            <a:chExt cx="1430278" cy="1096200"/>
          </a:xfrm>
        </p:grpSpPr>
        <p:sp>
          <p:nvSpPr>
            <p:cNvPr id="26" name="Rectangle: Rounded Corners 25">
              <a:extLst>
                <a:ext uri="{FF2B5EF4-FFF2-40B4-BE49-F238E27FC236}">
                  <a16:creationId xmlns:a16="http://schemas.microsoft.com/office/drawing/2014/main" id="{7EC58580-9B64-413E-B93D-C029D755F0A0}"/>
                </a:ext>
              </a:extLst>
            </p:cNvPr>
            <p:cNvSpPr/>
            <p:nvPr/>
          </p:nvSpPr>
          <p:spPr>
            <a:xfrm>
              <a:off x="10654252" y="4751255"/>
              <a:ext cx="537751" cy="537751"/>
            </a:xfrm>
            <a:prstGeom prst="roundRect">
              <a:avLst/>
            </a:prstGeom>
            <a:blipFill dpi="0" rotWithShape="1">
              <a:blip r:embed="rId10"/>
              <a:srcRect/>
              <a:stretch>
                <a:fillRect/>
              </a:stretch>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E7E1D3CF-BC5E-4362-8BCB-504E938B2B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38694">
              <a:off x="10843082" y="4325860"/>
              <a:ext cx="537751" cy="537751"/>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CE06814C-B312-437C-BFDB-F719828866A5}"/>
                </a:ext>
              </a:extLst>
            </p:cNvPr>
            <p:cNvSpPr txBox="1"/>
            <p:nvPr/>
          </p:nvSpPr>
          <p:spPr>
            <a:xfrm>
              <a:off x="11157978" y="4535812"/>
              <a:ext cx="926552" cy="400110"/>
            </a:xfrm>
            <a:prstGeom prst="rect">
              <a:avLst/>
            </a:prstGeom>
            <a:noFill/>
          </p:spPr>
          <p:txBody>
            <a:bodyPr wrap="square" rtlCol="0">
              <a:spAutoFit/>
            </a:bodyPr>
            <a:lstStyle/>
            <a:p>
              <a:r>
                <a:rPr lang="en-US" sz="1000" dirty="0">
                  <a:solidFill>
                    <a:schemeClr val="tx2"/>
                  </a:solidFill>
                  <a:latin typeface="+mj-lt"/>
                </a:rPr>
                <a:t>Check it out in the app!</a:t>
              </a:r>
            </a:p>
          </p:txBody>
        </p:sp>
        <p:pic>
          <p:nvPicPr>
            <p:cNvPr id="29" name="Picture 28">
              <a:extLst>
                <a:ext uri="{FF2B5EF4-FFF2-40B4-BE49-F238E27FC236}">
                  <a16:creationId xmlns:a16="http://schemas.microsoft.com/office/drawing/2014/main" id="{795196C7-7DF9-4A65-AEA0-B01157D0711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76221" y="5155951"/>
              <a:ext cx="206519" cy="266109"/>
            </a:xfrm>
            <a:prstGeom prst="rect">
              <a:avLst/>
            </a:prstGeom>
          </p:spPr>
        </p:pic>
      </p:grpSp>
    </p:spTree>
    <p:extLst>
      <p:ext uri="{BB962C8B-B14F-4D97-AF65-F5344CB8AC3E}">
        <p14:creationId xmlns:p14="http://schemas.microsoft.com/office/powerpoint/2010/main" val="23753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1500"/>
                                  </p:stCondLst>
                                  <p:childTnLst>
                                    <p:animEffect transition="out" filter="fade">
                                      <p:cBhvr>
                                        <p:cTn id="6" dur="1000" tmFilter="0, 0; .2, .5; .8, .5; 1, 0"/>
                                        <p:tgtEl>
                                          <p:spTgt spid="25"/>
                                        </p:tgtEl>
                                      </p:cBhvr>
                                    </p:animEffect>
                                    <p:animScale>
                                      <p:cBhvr>
                                        <p:cTn id="7" dur="500" autoRev="1" fill="hold"/>
                                        <p:tgtEl>
                                          <p:spTgt spid="25"/>
                                        </p:tgtEl>
                                      </p:cBhvr>
                                      <p:by x="105000" y="105000"/>
                                    </p:animScale>
                                  </p:childTnLst>
                                </p:cTn>
                              </p:par>
                            </p:childTnLst>
                          </p:cTn>
                        </p:par>
                        <p:par>
                          <p:cTn id="8" fill="hold">
                            <p:stCondLst>
                              <p:cond delay="2500"/>
                            </p:stCondLst>
                            <p:childTnLst>
                              <p:par>
                                <p:cTn id="9" presetID="32" presetClass="emph" presetSubtype="0" fill="hold" nodeType="afterEffect">
                                  <p:stCondLst>
                                    <p:cond delay="150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par>
                          <p:cTn id="15" fill="hold">
                            <p:stCondLst>
                              <p:cond delay="5000"/>
                            </p:stCondLst>
                            <p:childTnLst>
                              <p:par>
                                <p:cTn id="16" presetID="32" presetClass="emph" presetSubtype="0" fill="hold" nodeType="afterEffect">
                                  <p:stCondLst>
                                    <p:cond delay="1500"/>
                                  </p:stCondLst>
                                  <p:childTnLst>
                                    <p:animRot by="120000">
                                      <p:cBhvr>
                                        <p:cTn id="17" dur="100" fill="hold">
                                          <p:stCondLst>
                                            <p:cond delay="0"/>
                                          </p:stCondLst>
                                        </p:cTn>
                                        <p:tgtEl>
                                          <p:spTgt spid="25"/>
                                        </p:tgtEl>
                                        <p:attrNameLst>
                                          <p:attrName>r</p:attrName>
                                        </p:attrNameLst>
                                      </p:cBhvr>
                                    </p:animRot>
                                    <p:animRot by="-240000">
                                      <p:cBhvr>
                                        <p:cTn id="18" dur="200" fill="hold">
                                          <p:stCondLst>
                                            <p:cond delay="200"/>
                                          </p:stCondLst>
                                        </p:cTn>
                                        <p:tgtEl>
                                          <p:spTgt spid="25"/>
                                        </p:tgtEl>
                                        <p:attrNameLst>
                                          <p:attrName>r</p:attrName>
                                        </p:attrNameLst>
                                      </p:cBhvr>
                                    </p:animRot>
                                    <p:animRot by="240000">
                                      <p:cBhvr>
                                        <p:cTn id="19" dur="200" fill="hold">
                                          <p:stCondLst>
                                            <p:cond delay="400"/>
                                          </p:stCondLst>
                                        </p:cTn>
                                        <p:tgtEl>
                                          <p:spTgt spid="25"/>
                                        </p:tgtEl>
                                        <p:attrNameLst>
                                          <p:attrName>r</p:attrName>
                                        </p:attrNameLst>
                                      </p:cBhvr>
                                    </p:animRot>
                                    <p:animRot by="-240000">
                                      <p:cBhvr>
                                        <p:cTn id="20" dur="200" fill="hold">
                                          <p:stCondLst>
                                            <p:cond delay="600"/>
                                          </p:stCondLst>
                                        </p:cTn>
                                        <p:tgtEl>
                                          <p:spTgt spid="25"/>
                                        </p:tgtEl>
                                        <p:attrNameLst>
                                          <p:attrName>r</p:attrName>
                                        </p:attrNameLst>
                                      </p:cBhvr>
                                    </p:animRot>
                                    <p:animRot by="120000">
                                      <p:cBhvr>
                                        <p:cTn id="21" dur="200" fill="hold">
                                          <p:stCondLst>
                                            <p:cond delay="800"/>
                                          </p:stCondLst>
                                        </p:cTn>
                                        <p:tgtEl>
                                          <p:spTgt spid="25"/>
                                        </p:tgtEl>
                                        <p:attrNameLst>
                                          <p:attrName>r</p:attrName>
                                        </p:attrNameLst>
                                      </p:cBhvr>
                                    </p:animRot>
                                  </p:childTnLst>
                                </p:cTn>
                              </p:par>
                            </p:childTnLst>
                          </p:cTn>
                        </p:par>
                        <p:par>
                          <p:cTn id="22" fill="hold">
                            <p:stCondLst>
                              <p:cond delay="7500"/>
                            </p:stCondLst>
                            <p:childTnLst>
                              <p:par>
                                <p:cTn id="23" presetID="32" presetClass="emph" presetSubtype="0" fill="hold" nodeType="afterEffect">
                                  <p:stCondLst>
                                    <p:cond delay="1500"/>
                                  </p:stCondLst>
                                  <p:childTnLst>
                                    <p:animRot by="120000">
                                      <p:cBhvr>
                                        <p:cTn id="24" dur="100" fill="hold">
                                          <p:stCondLst>
                                            <p:cond delay="0"/>
                                          </p:stCondLst>
                                        </p:cTn>
                                        <p:tgtEl>
                                          <p:spTgt spid="25"/>
                                        </p:tgtEl>
                                        <p:attrNameLst>
                                          <p:attrName>r</p:attrName>
                                        </p:attrNameLst>
                                      </p:cBhvr>
                                    </p:animRot>
                                    <p:animRot by="-240000">
                                      <p:cBhvr>
                                        <p:cTn id="25" dur="200" fill="hold">
                                          <p:stCondLst>
                                            <p:cond delay="200"/>
                                          </p:stCondLst>
                                        </p:cTn>
                                        <p:tgtEl>
                                          <p:spTgt spid="25"/>
                                        </p:tgtEl>
                                        <p:attrNameLst>
                                          <p:attrName>r</p:attrName>
                                        </p:attrNameLst>
                                      </p:cBhvr>
                                    </p:animRot>
                                    <p:animRot by="240000">
                                      <p:cBhvr>
                                        <p:cTn id="26" dur="200" fill="hold">
                                          <p:stCondLst>
                                            <p:cond delay="400"/>
                                          </p:stCondLst>
                                        </p:cTn>
                                        <p:tgtEl>
                                          <p:spTgt spid="25"/>
                                        </p:tgtEl>
                                        <p:attrNameLst>
                                          <p:attrName>r</p:attrName>
                                        </p:attrNameLst>
                                      </p:cBhvr>
                                    </p:animRot>
                                    <p:animRot by="-240000">
                                      <p:cBhvr>
                                        <p:cTn id="27" dur="200" fill="hold">
                                          <p:stCondLst>
                                            <p:cond delay="600"/>
                                          </p:stCondLst>
                                        </p:cTn>
                                        <p:tgtEl>
                                          <p:spTgt spid="25"/>
                                        </p:tgtEl>
                                        <p:attrNameLst>
                                          <p:attrName>r</p:attrName>
                                        </p:attrNameLst>
                                      </p:cBhvr>
                                    </p:animRot>
                                    <p:animRot by="120000">
                                      <p:cBhvr>
                                        <p:cTn id="28" dur="200" fill="hold">
                                          <p:stCondLst>
                                            <p:cond delay="800"/>
                                          </p:stCondLst>
                                        </p:cTn>
                                        <p:tgtEl>
                                          <p:spTgt spid="25"/>
                                        </p:tgtEl>
                                        <p:attrNameLst>
                                          <p:attrName>r</p:attrName>
                                        </p:attrNameLst>
                                      </p:cBhvr>
                                    </p:animRot>
                                  </p:childTnLst>
                                </p:cTn>
                              </p:par>
                            </p:childTnLst>
                          </p:cTn>
                        </p:par>
                        <p:par>
                          <p:cTn id="29" fill="hold">
                            <p:stCondLst>
                              <p:cond delay="10000"/>
                            </p:stCondLst>
                            <p:childTnLst>
                              <p:par>
                                <p:cTn id="30" presetID="32" presetClass="emph" presetSubtype="0" fill="hold" nodeType="afterEffect">
                                  <p:stCondLst>
                                    <p:cond delay="1500"/>
                                  </p:stCondLst>
                                  <p:childTnLst>
                                    <p:animRot by="120000">
                                      <p:cBhvr>
                                        <p:cTn id="31" dur="100" fill="hold">
                                          <p:stCondLst>
                                            <p:cond delay="0"/>
                                          </p:stCondLst>
                                        </p:cTn>
                                        <p:tgtEl>
                                          <p:spTgt spid="25"/>
                                        </p:tgtEl>
                                        <p:attrNameLst>
                                          <p:attrName>r</p:attrName>
                                        </p:attrNameLst>
                                      </p:cBhvr>
                                    </p:animRot>
                                    <p:animRot by="-240000">
                                      <p:cBhvr>
                                        <p:cTn id="32" dur="200" fill="hold">
                                          <p:stCondLst>
                                            <p:cond delay="200"/>
                                          </p:stCondLst>
                                        </p:cTn>
                                        <p:tgtEl>
                                          <p:spTgt spid="25"/>
                                        </p:tgtEl>
                                        <p:attrNameLst>
                                          <p:attrName>r</p:attrName>
                                        </p:attrNameLst>
                                      </p:cBhvr>
                                    </p:animRot>
                                    <p:animRot by="240000">
                                      <p:cBhvr>
                                        <p:cTn id="33" dur="200" fill="hold">
                                          <p:stCondLst>
                                            <p:cond delay="400"/>
                                          </p:stCondLst>
                                        </p:cTn>
                                        <p:tgtEl>
                                          <p:spTgt spid="25"/>
                                        </p:tgtEl>
                                        <p:attrNameLst>
                                          <p:attrName>r</p:attrName>
                                        </p:attrNameLst>
                                      </p:cBhvr>
                                    </p:animRot>
                                    <p:animRot by="-240000">
                                      <p:cBhvr>
                                        <p:cTn id="34" dur="200" fill="hold">
                                          <p:stCondLst>
                                            <p:cond delay="600"/>
                                          </p:stCondLst>
                                        </p:cTn>
                                        <p:tgtEl>
                                          <p:spTgt spid="25"/>
                                        </p:tgtEl>
                                        <p:attrNameLst>
                                          <p:attrName>r</p:attrName>
                                        </p:attrNameLst>
                                      </p:cBhvr>
                                    </p:animRot>
                                    <p:animRot by="120000">
                                      <p:cBhvr>
                                        <p:cTn id="35"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CCB0-97D5-481F-9D20-96A2F5CC480A}"/>
              </a:ext>
            </a:extLst>
          </p:cNvPr>
          <p:cNvSpPr>
            <a:spLocks noGrp="1"/>
          </p:cNvSpPr>
          <p:nvPr>
            <p:ph type="title"/>
          </p:nvPr>
        </p:nvSpPr>
        <p:spPr/>
        <p:txBody>
          <a:bodyPr/>
          <a:lstStyle/>
          <a:p>
            <a:r>
              <a:rPr lang="en-US" dirty="0"/>
              <a:t>1Click credit card offers via </a:t>
            </a:r>
            <a:r>
              <a:rPr lang="en-US" b="1" dirty="0">
                <a:effectLst>
                  <a:outerShdw blurRad="38100" dist="38100" dir="2700000" algn="tl">
                    <a:srgbClr val="000000">
                      <a:alpha val="43137"/>
                    </a:srgbClr>
                  </a:outerShdw>
                </a:effectLst>
              </a:rPr>
              <a:t>It’s Me 247</a:t>
            </a:r>
            <a:r>
              <a:rPr lang="en-US" b="1" dirty="0"/>
              <a:t> </a:t>
            </a:r>
            <a:br>
              <a:rPr lang="en-US" b="1" dirty="0"/>
            </a:br>
            <a:r>
              <a:rPr lang="en-US" dirty="0"/>
              <a:t>desktop and mobile</a:t>
            </a:r>
          </a:p>
        </p:txBody>
      </p:sp>
      <p:sp>
        <p:nvSpPr>
          <p:cNvPr id="3" name="Content Placeholder 2">
            <a:extLst>
              <a:ext uri="{FF2B5EF4-FFF2-40B4-BE49-F238E27FC236}">
                <a16:creationId xmlns:a16="http://schemas.microsoft.com/office/drawing/2014/main" id="{B012B7A1-C2B5-4BAF-99F2-1328ACE2D9BC}"/>
              </a:ext>
            </a:extLst>
          </p:cNvPr>
          <p:cNvSpPr>
            <a:spLocks noGrp="1"/>
          </p:cNvSpPr>
          <p:nvPr>
            <p:ph sz="half" idx="1"/>
          </p:nvPr>
        </p:nvSpPr>
        <p:spPr>
          <a:xfrm>
            <a:off x="729574" y="2149475"/>
            <a:ext cx="5201038" cy="4162014"/>
          </a:xfrm>
        </p:spPr>
        <p:txBody>
          <a:bodyPr/>
          <a:lstStyle/>
          <a:p>
            <a:r>
              <a:rPr lang="en-US" dirty="0"/>
              <a:t>Members are identified based on credit union defined criteria</a:t>
            </a:r>
          </a:p>
          <a:p>
            <a:r>
              <a:rPr lang="en-US" dirty="0"/>
              <a:t>Credit card offers will display in </a:t>
            </a:r>
            <a:br>
              <a:rPr lang="en-US" dirty="0"/>
            </a:br>
            <a:r>
              <a:rPr lang="en-US" b="1" dirty="0">
                <a:solidFill>
                  <a:schemeClr val="tx2">
                    <a:lumMod val="75000"/>
                    <a:lumOff val="25000"/>
                  </a:schemeClr>
                </a:solidFill>
              </a:rPr>
              <a:t>It’s Me 247</a:t>
            </a:r>
            <a:r>
              <a:rPr lang="en-US" dirty="0">
                <a:effectLst>
                  <a:outerShdw blurRad="38100" dist="38100" dir="2700000" algn="tl">
                    <a:srgbClr val="000000">
                      <a:alpha val="43137"/>
                    </a:srgbClr>
                  </a:outerShdw>
                </a:effectLst>
              </a:rPr>
              <a:t> </a:t>
            </a:r>
            <a:r>
              <a:rPr lang="en-US" dirty="0"/>
              <a:t>desktop/mobile banking</a:t>
            </a:r>
          </a:p>
          <a:p>
            <a:r>
              <a:rPr lang="en-US" dirty="0"/>
              <a:t>Acceptance of the offer is member-driven, and </a:t>
            </a:r>
            <a:r>
              <a:rPr lang="en-US" b="1" dirty="0">
                <a:solidFill>
                  <a:schemeClr val="accent4"/>
                </a:solidFill>
              </a:rPr>
              <a:t>funds are available immediately </a:t>
            </a:r>
          </a:p>
          <a:p>
            <a:r>
              <a:rPr lang="en-US" dirty="0"/>
              <a:t>CU is notified of acceptance and handles card orders as usual</a:t>
            </a:r>
          </a:p>
        </p:txBody>
      </p:sp>
      <p:sp>
        <p:nvSpPr>
          <p:cNvPr id="4" name="Slide Number Placeholder 3">
            <a:extLst>
              <a:ext uri="{FF2B5EF4-FFF2-40B4-BE49-F238E27FC236}">
                <a16:creationId xmlns:a16="http://schemas.microsoft.com/office/drawing/2014/main" id="{83D84666-D0EC-49D3-B4BD-4CD41C531661}"/>
              </a:ext>
            </a:extLst>
          </p:cNvPr>
          <p:cNvSpPr>
            <a:spLocks noGrp="1"/>
          </p:cNvSpPr>
          <p:nvPr>
            <p:ph type="sldNum" sz="quarter" idx="12"/>
          </p:nvPr>
        </p:nvSpPr>
        <p:spPr/>
        <p:txBody>
          <a:bodyPr/>
          <a:lstStyle/>
          <a:p>
            <a:fld id="{E31375A4-56A4-47D6-9801-1991572033F7}" type="slidenum">
              <a:rPr lang="en-US" smtClean="0"/>
              <a:pPr/>
              <a:t>43</a:t>
            </a:fld>
            <a:endParaRPr lang="en-US" dirty="0"/>
          </a:p>
        </p:txBody>
      </p:sp>
      <p:sp>
        <p:nvSpPr>
          <p:cNvPr id="6" name="Text Placeholder 5">
            <a:extLst>
              <a:ext uri="{FF2B5EF4-FFF2-40B4-BE49-F238E27FC236}">
                <a16:creationId xmlns:a16="http://schemas.microsoft.com/office/drawing/2014/main" id="{0481E11B-693D-4EB6-BF2D-0F29A572189E}"/>
              </a:ext>
            </a:extLst>
          </p:cNvPr>
          <p:cNvSpPr>
            <a:spLocks noGrp="1"/>
          </p:cNvSpPr>
          <p:nvPr>
            <p:ph type="body" sz="quarter" idx="13"/>
          </p:nvPr>
        </p:nvSpPr>
        <p:spPr/>
        <p:txBody>
          <a:bodyPr/>
          <a:lstStyle/>
          <a:p>
            <a:r>
              <a:rPr lang="en-US" dirty="0"/>
              <a:t>Can credit union online stores do more than serve members? </a:t>
            </a:r>
          </a:p>
        </p:txBody>
      </p:sp>
      <p:pic>
        <p:nvPicPr>
          <p:cNvPr id="8" name="Picture 7">
            <a:extLst>
              <a:ext uri="{FF2B5EF4-FFF2-40B4-BE49-F238E27FC236}">
                <a16:creationId xmlns:a16="http://schemas.microsoft.com/office/drawing/2014/main" id="{1DC078EA-C3D7-4514-BA10-FBD9E7AF677A}"/>
              </a:ext>
            </a:extLst>
          </p:cNvPr>
          <p:cNvPicPr>
            <a:picLocks noChangeAspect="1"/>
          </p:cNvPicPr>
          <p:nvPr/>
        </p:nvPicPr>
        <p:blipFill rotWithShape="1">
          <a:blip r:embed="rId3"/>
          <a:srcRect t="5154"/>
          <a:stretch/>
        </p:blipFill>
        <p:spPr>
          <a:xfrm>
            <a:off x="6172200" y="2200077"/>
            <a:ext cx="6019800" cy="4461612"/>
          </a:xfrm>
          <a:prstGeom prst="rect">
            <a:avLst/>
          </a:prstGeom>
          <a:ln>
            <a:noFill/>
          </a:ln>
          <a:effectLst/>
        </p:spPr>
      </p:pic>
      <p:sp>
        <p:nvSpPr>
          <p:cNvPr id="9" name="Arrow: Right 8">
            <a:extLst>
              <a:ext uri="{FF2B5EF4-FFF2-40B4-BE49-F238E27FC236}">
                <a16:creationId xmlns:a16="http://schemas.microsoft.com/office/drawing/2014/main" id="{EF60EE98-8488-47F4-BB9F-DA7DC3530964}"/>
              </a:ext>
            </a:extLst>
          </p:cNvPr>
          <p:cNvSpPr/>
          <p:nvPr/>
        </p:nvSpPr>
        <p:spPr>
          <a:xfrm>
            <a:off x="5889048" y="3314898"/>
            <a:ext cx="978408" cy="484632"/>
          </a:xfrm>
          <a:prstGeom prst="rightArrow">
            <a:avLst/>
          </a:prstGeom>
          <a:solidFill>
            <a:schemeClr val="accent1"/>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7E9DFB64-C273-464C-98C6-37EFBD09347C}"/>
              </a:ext>
            </a:extLst>
          </p:cNvPr>
          <p:cNvSpPr/>
          <p:nvPr/>
        </p:nvSpPr>
        <p:spPr>
          <a:xfrm>
            <a:off x="5930612" y="5826857"/>
            <a:ext cx="978408" cy="484632"/>
          </a:xfrm>
          <a:prstGeom prst="rightArrow">
            <a:avLst/>
          </a:prstGeom>
          <a:solidFill>
            <a:schemeClr val="accent1"/>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6400A6D-84FB-4E17-902B-038D26107F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11690" y="630590"/>
            <a:ext cx="1707663" cy="486871"/>
          </a:xfrm>
          <a:prstGeom prst="rect">
            <a:avLst/>
          </a:prstGeom>
        </p:spPr>
      </p:pic>
      <p:pic>
        <p:nvPicPr>
          <p:cNvPr id="12" name="Picture 11">
            <a:extLst>
              <a:ext uri="{FF2B5EF4-FFF2-40B4-BE49-F238E27FC236}">
                <a16:creationId xmlns:a16="http://schemas.microsoft.com/office/drawing/2014/main" id="{B0EE6A7E-EE9C-4DCA-8EEA-67B9D33DCE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3553" y="1806575"/>
            <a:ext cx="685800" cy="685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392586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DAD5C9-B2B7-4A12-9F96-D90DA017F2D0}"/>
              </a:ext>
            </a:extLst>
          </p:cNvPr>
          <p:cNvPicPr>
            <a:picLocks noChangeAspect="1"/>
          </p:cNvPicPr>
          <p:nvPr/>
        </p:nvPicPr>
        <p:blipFill rotWithShape="1">
          <a:blip r:embed="rId3"/>
          <a:srcRect b="2947"/>
          <a:stretch/>
        </p:blipFill>
        <p:spPr>
          <a:xfrm>
            <a:off x="0" y="2272619"/>
            <a:ext cx="7519364" cy="3968693"/>
          </a:xfrm>
          <a:prstGeom prst="rect">
            <a:avLst/>
          </a:prstGeom>
        </p:spPr>
      </p:pic>
      <p:sp>
        <p:nvSpPr>
          <p:cNvPr id="2" name="Title 1">
            <a:extLst>
              <a:ext uri="{FF2B5EF4-FFF2-40B4-BE49-F238E27FC236}">
                <a16:creationId xmlns:a16="http://schemas.microsoft.com/office/drawing/2014/main" id="{2749CCB0-97D5-481F-9D20-96A2F5CC480A}"/>
              </a:ext>
            </a:extLst>
          </p:cNvPr>
          <p:cNvSpPr>
            <a:spLocks noGrp="1"/>
          </p:cNvSpPr>
          <p:nvPr>
            <p:ph type="title"/>
          </p:nvPr>
        </p:nvSpPr>
        <p:spPr/>
        <p:txBody>
          <a:bodyPr/>
          <a:lstStyle/>
          <a:p>
            <a:r>
              <a:rPr lang="en-US" dirty="0"/>
              <a:t>1Click credit card offers via </a:t>
            </a:r>
            <a:r>
              <a:rPr lang="en-US" b="1" dirty="0">
                <a:effectLst>
                  <a:outerShdw blurRad="38100" dist="38100" dir="2700000" algn="tl">
                    <a:srgbClr val="000000">
                      <a:alpha val="43137"/>
                    </a:srgbClr>
                  </a:outerShdw>
                </a:effectLst>
              </a:rPr>
              <a:t>It’s Me 247</a:t>
            </a:r>
            <a:r>
              <a:rPr lang="en-US" b="1" dirty="0"/>
              <a:t> </a:t>
            </a:r>
            <a:br>
              <a:rPr lang="en-US" b="1" dirty="0"/>
            </a:br>
            <a:r>
              <a:rPr lang="en-US" dirty="0"/>
              <a:t>desktop and mobile</a:t>
            </a:r>
          </a:p>
        </p:txBody>
      </p:sp>
      <p:sp>
        <p:nvSpPr>
          <p:cNvPr id="4" name="Slide Number Placeholder 3">
            <a:extLst>
              <a:ext uri="{FF2B5EF4-FFF2-40B4-BE49-F238E27FC236}">
                <a16:creationId xmlns:a16="http://schemas.microsoft.com/office/drawing/2014/main" id="{83D84666-D0EC-49D3-B4BD-4CD41C531661}"/>
              </a:ext>
            </a:extLst>
          </p:cNvPr>
          <p:cNvSpPr>
            <a:spLocks noGrp="1"/>
          </p:cNvSpPr>
          <p:nvPr>
            <p:ph type="sldNum" sz="quarter" idx="12"/>
          </p:nvPr>
        </p:nvSpPr>
        <p:spPr/>
        <p:txBody>
          <a:bodyPr/>
          <a:lstStyle/>
          <a:p>
            <a:fld id="{E31375A4-56A4-47D6-9801-1991572033F7}" type="slidenum">
              <a:rPr lang="en-US" smtClean="0"/>
              <a:pPr/>
              <a:t>44</a:t>
            </a:fld>
            <a:endParaRPr lang="en-US" dirty="0"/>
          </a:p>
        </p:txBody>
      </p:sp>
      <p:sp>
        <p:nvSpPr>
          <p:cNvPr id="6" name="Text Placeholder 5">
            <a:extLst>
              <a:ext uri="{FF2B5EF4-FFF2-40B4-BE49-F238E27FC236}">
                <a16:creationId xmlns:a16="http://schemas.microsoft.com/office/drawing/2014/main" id="{0481E11B-693D-4EB6-BF2D-0F29A572189E}"/>
              </a:ext>
            </a:extLst>
          </p:cNvPr>
          <p:cNvSpPr>
            <a:spLocks noGrp="1"/>
          </p:cNvSpPr>
          <p:nvPr>
            <p:ph type="body" sz="quarter" idx="13"/>
          </p:nvPr>
        </p:nvSpPr>
        <p:spPr/>
        <p:txBody>
          <a:bodyPr/>
          <a:lstStyle/>
          <a:p>
            <a:r>
              <a:rPr lang="en-US" dirty="0"/>
              <a:t>Can credit union online stores do more than serve members? </a:t>
            </a:r>
          </a:p>
        </p:txBody>
      </p:sp>
      <p:sp>
        <p:nvSpPr>
          <p:cNvPr id="5" name="Rectangle 4">
            <a:extLst>
              <a:ext uri="{FF2B5EF4-FFF2-40B4-BE49-F238E27FC236}">
                <a16:creationId xmlns:a16="http://schemas.microsoft.com/office/drawing/2014/main" id="{EB396488-8904-42B4-9035-BE62DA29CB2C}"/>
              </a:ext>
            </a:extLst>
          </p:cNvPr>
          <p:cNvSpPr/>
          <p:nvPr/>
        </p:nvSpPr>
        <p:spPr>
          <a:xfrm>
            <a:off x="5762848" y="2096940"/>
            <a:ext cx="6332836" cy="312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0E92C69-5556-4675-A0F4-896C19551852}"/>
              </a:ext>
            </a:extLst>
          </p:cNvPr>
          <p:cNvPicPr>
            <a:picLocks noChangeAspect="1"/>
          </p:cNvPicPr>
          <p:nvPr/>
        </p:nvPicPr>
        <p:blipFill>
          <a:blip r:embed="rId4"/>
          <a:stretch>
            <a:fillRect/>
          </a:stretch>
        </p:blipFill>
        <p:spPr>
          <a:xfrm>
            <a:off x="5983479" y="2272619"/>
            <a:ext cx="6112205" cy="2476812"/>
          </a:xfrm>
          <a:prstGeom prst="rect">
            <a:avLst/>
          </a:prstGeom>
        </p:spPr>
      </p:pic>
      <p:pic>
        <p:nvPicPr>
          <p:cNvPr id="14" name="Picture 13">
            <a:extLst>
              <a:ext uri="{FF2B5EF4-FFF2-40B4-BE49-F238E27FC236}">
                <a16:creationId xmlns:a16="http://schemas.microsoft.com/office/drawing/2014/main" id="{B85A05A7-8CE6-46EE-9E69-3BCFD14AD8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311690" y="630590"/>
            <a:ext cx="1707663" cy="486871"/>
          </a:xfrm>
          <a:prstGeom prst="rect">
            <a:avLst/>
          </a:prstGeom>
        </p:spPr>
      </p:pic>
      <p:pic>
        <p:nvPicPr>
          <p:cNvPr id="10" name="Picture 9">
            <a:extLst>
              <a:ext uri="{FF2B5EF4-FFF2-40B4-BE49-F238E27FC236}">
                <a16:creationId xmlns:a16="http://schemas.microsoft.com/office/drawing/2014/main" id="{9E486270-5870-4AF4-8539-BC588229F5E4}"/>
              </a:ext>
            </a:extLst>
          </p:cNvPr>
          <p:cNvPicPr>
            <a:picLocks noChangeAspect="1"/>
          </p:cNvPicPr>
          <p:nvPr/>
        </p:nvPicPr>
        <p:blipFill rotWithShape="1">
          <a:blip r:embed="rId6"/>
          <a:srcRect l="12082" t="15221" r="10589" b="15494"/>
          <a:stretch/>
        </p:blipFill>
        <p:spPr>
          <a:xfrm>
            <a:off x="7912360" y="4667031"/>
            <a:ext cx="2901820" cy="2076531"/>
          </a:xfrm>
          <a:prstGeom prst="rect">
            <a:avLst/>
          </a:prstGeom>
        </p:spPr>
      </p:pic>
      <p:pic>
        <p:nvPicPr>
          <p:cNvPr id="13" name="Picture 12">
            <a:extLst>
              <a:ext uri="{FF2B5EF4-FFF2-40B4-BE49-F238E27FC236}">
                <a16:creationId xmlns:a16="http://schemas.microsoft.com/office/drawing/2014/main" id="{98F8B4EA-AD3F-465C-B2CE-1DAD925A1E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3553" y="1806575"/>
            <a:ext cx="685800" cy="685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77189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2C7395-BD20-42D6-AEB7-C6DC63D200DE}"/>
              </a:ext>
            </a:extLst>
          </p:cNvPr>
          <p:cNvSpPr>
            <a:spLocks noGrp="1"/>
          </p:cNvSpPr>
          <p:nvPr>
            <p:ph type="title"/>
          </p:nvPr>
        </p:nvSpPr>
        <p:spPr/>
        <p:txBody>
          <a:bodyPr/>
          <a:lstStyle/>
          <a:p>
            <a:r>
              <a:rPr lang="en-US" dirty="0"/>
              <a:t>CD-secured loans with instant account creation</a:t>
            </a:r>
          </a:p>
        </p:txBody>
      </p:sp>
      <p:sp>
        <p:nvSpPr>
          <p:cNvPr id="5" name="Slide Number Placeholder 4">
            <a:extLst>
              <a:ext uri="{FF2B5EF4-FFF2-40B4-BE49-F238E27FC236}">
                <a16:creationId xmlns:a16="http://schemas.microsoft.com/office/drawing/2014/main" id="{20F04A1C-A327-43B3-AD3E-5DC5BD4D626F}"/>
              </a:ext>
            </a:extLst>
          </p:cNvPr>
          <p:cNvSpPr>
            <a:spLocks noGrp="1"/>
          </p:cNvSpPr>
          <p:nvPr>
            <p:ph type="sldNum" sz="quarter" idx="12"/>
          </p:nvPr>
        </p:nvSpPr>
        <p:spPr/>
        <p:txBody>
          <a:bodyPr/>
          <a:lstStyle/>
          <a:p>
            <a:fld id="{E31375A4-56A4-47D6-9801-1991572033F7}" type="slidenum">
              <a:rPr lang="en-US" smtClean="0"/>
              <a:t>45</a:t>
            </a:fld>
            <a:endParaRPr lang="en-US" dirty="0"/>
          </a:p>
        </p:txBody>
      </p:sp>
      <p:sp>
        <p:nvSpPr>
          <p:cNvPr id="9" name="Text Placeholder 8">
            <a:extLst>
              <a:ext uri="{FF2B5EF4-FFF2-40B4-BE49-F238E27FC236}">
                <a16:creationId xmlns:a16="http://schemas.microsoft.com/office/drawing/2014/main" id="{3604CF5F-EB23-4A6F-9A3B-F31FB1BF48CF}"/>
              </a:ext>
            </a:extLst>
          </p:cNvPr>
          <p:cNvSpPr>
            <a:spLocks noGrp="1"/>
          </p:cNvSpPr>
          <p:nvPr>
            <p:ph type="body" sz="quarter" idx="13"/>
          </p:nvPr>
        </p:nvSpPr>
        <p:spPr/>
        <p:txBody>
          <a:bodyPr/>
          <a:lstStyle/>
          <a:p>
            <a:r>
              <a:rPr lang="en-US" dirty="0"/>
              <a:t>Can credit union online stores do more than serve members?</a:t>
            </a:r>
          </a:p>
        </p:txBody>
      </p:sp>
      <p:pic>
        <p:nvPicPr>
          <p:cNvPr id="11" name="Picture 10">
            <a:extLst>
              <a:ext uri="{FF2B5EF4-FFF2-40B4-BE49-F238E27FC236}">
                <a16:creationId xmlns:a16="http://schemas.microsoft.com/office/drawing/2014/main" id="{9ADA0612-18B3-46A3-9D17-DC9EA20784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311690" y="630590"/>
            <a:ext cx="1707663" cy="486871"/>
          </a:xfrm>
          <a:prstGeom prst="rect">
            <a:avLst/>
          </a:prstGeom>
        </p:spPr>
      </p:pic>
      <p:pic>
        <p:nvPicPr>
          <p:cNvPr id="6" name="Picture 5">
            <a:extLst>
              <a:ext uri="{FF2B5EF4-FFF2-40B4-BE49-F238E27FC236}">
                <a16:creationId xmlns:a16="http://schemas.microsoft.com/office/drawing/2014/main" id="{5B829602-09E8-434A-AB2D-61AC370888C2}"/>
              </a:ext>
            </a:extLst>
          </p:cNvPr>
          <p:cNvPicPr>
            <a:picLocks noChangeAspect="1"/>
          </p:cNvPicPr>
          <p:nvPr/>
        </p:nvPicPr>
        <p:blipFill rotWithShape="1">
          <a:blip r:embed="rId4"/>
          <a:srcRect t="3477" b="1690"/>
          <a:stretch/>
        </p:blipFill>
        <p:spPr>
          <a:xfrm>
            <a:off x="6258548" y="2086307"/>
            <a:ext cx="5722538" cy="477169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B70813CE-DE40-4C37-932F-BBFA2E45D3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781670"/>
            <a:ext cx="6157561" cy="3304498"/>
          </a:xfrm>
          <a:prstGeom prst="rect">
            <a:avLst/>
          </a:prstGeom>
        </p:spPr>
      </p:pic>
      <p:pic>
        <p:nvPicPr>
          <p:cNvPr id="8" name="Picture 7">
            <a:extLst>
              <a:ext uri="{FF2B5EF4-FFF2-40B4-BE49-F238E27FC236}">
                <a16:creationId xmlns:a16="http://schemas.microsoft.com/office/drawing/2014/main" id="{2BEB08F7-BB39-468F-A3A4-ED98BC660E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33553" y="1806575"/>
            <a:ext cx="685800" cy="685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53224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2C7395-BD20-42D6-AEB7-C6DC63D200DE}"/>
              </a:ext>
            </a:extLst>
          </p:cNvPr>
          <p:cNvSpPr>
            <a:spLocks noGrp="1"/>
          </p:cNvSpPr>
          <p:nvPr>
            <p:ph type="title"/>
          </p:nvPr>
        </p:nvSpPr>
        <p:spPr/>
        <p:txBody>
          <a:bodyPr/>
          <a:lstStyle/>
          <a:p>
            <a:r>
              <a:rPr lang="en-US" dirty="0"/>
              <a:t>CD-secured loans with instant account creation</a:t>
            </a:r>
          </a:p>
        </p:txBody>
      </p:sp>
      <p:sp>
        <p:nvSpPr>
          <p:cNvPr id="5" name="Slide Number Placeholder 4">
            <a:extLst>
              <a:ext uri="{FF2B5EF4-FFF2-40B4-BE49-F238E27FC236}">
                <a16:creationId xmlns:a16="http://schemas.microsoft.com/office/drawing/2014/main" id="{20F04A1C-A327-43B3-AD3E-5DC5BD4D626F}"/>
              </a:ext>
            </a:extLst>
          </p:cNvPr>
          <p:cNvSpPr>
            <a:spLocks noGrp="1"/>
          </p:cNvSpPr>
          <p:nvPr>
            <p:ph type="sldNum" sz="quarter" idx="12"/>
          </p:nvPr>
        </p:nvSpPr>
        <p:spPr/>
        <p:txBody>
          <a:bodyPr/>
          <a:lstStyle/>
          <a:p>
            <a:fld id="{E31375A4-56A4-47D6-9801-1991572033F7}" type="slidenum">
              <a:rPr lang="en-US" smtClean="0"/>
              <a:t>46</a:t>
            </a:fld>
            <a:endParaRPr lang="en-US" dirty="0"/>
          </a:p>
        </p:txBody>
      </p:sp>
      <p:sp>
        <p:nvSpPr>
          <p:cNvPr id="9" name="Text Placeholder 8">
            <a:extLst>
              <a:ext uri="{FF2B5EF4-FFF2-40B4-BE49-F238E27FC236}">
                <a16:creationId xmlns:a16="http://schemas.microsoft.com/office/drawing/2014/main" id="{3604CF5F-EB23-4A6F-9A3B-F31FB1BF48CF}"/>
              </a:ext>
            </a:extLst>
          </p:cNvPr>
          <p:cNvSpPr>
            <a:spLocks noGrp="1"/>
          </p:cNvSpPr>
          <p:nvPr>
            <p:ph type="body" sz="quarter" idx="13"/>
          </p:nvPr>
        </p:nvSpPr>
        <p:spPr/>
        <p:txBody>
          <a:bodyPr/>
          <a:lstStyle/>
          <a:p>
            <a:r>
              <a:rPr lang="en-US" dirty="0"/>
              <a:t>Can credit union online stores do more than serve members?</a:t>
            </a:r>
          </a:p>
        </p:txBody>
      </p:sp>
      <p:pic>
        <p:nvPicPr>
          <p:cNvPr id="11" name="Picture 10">
            <a:extLst>
              <a:ext uri="{FF2B5EF4-FFF2-40B4-BE49-F238E27FC236}">
                <a16:creationId xmlns:a16="http://schemas.microsoft.com/office/drawing/2014/main" id="{9ADA0612-18B3-46A3-9D17-DC9EA20784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311690" y="630590"/>
            <a:ext cx="1707663" cy="486871"/>
          </a:xfrm>
          <a:prstGeom prst="rect">
            <a:avLst/>
          </a:prstGeom>
        </p:spPr>
      </p:pic>
      <p:pic>
        <p:nvPicPr>
          <p:cNvPr id="2" name="Picture 1">
            <a:extLst>
              <a:ext uri="{FF2B5EF4-FFF2-40B4-BE49-F238E27FC236}">
                <a16:creationId xmlns:a16="http://schemas.microsoft.com/office/drawing/2014/main" id="{EC45699B-C6E7-4D5D-838E-50DCA877FF67}"/>
              </a:ext>
            </a:extLst>
          </p:cNvPr>
          <p:cNvPicPr>
            <a:picLocks noChangeAspect="1"/>
          </p:cNvPicPr>
          <p:nvPr/>
        </p:nvPicPr>
        <p:blipFill>
          <a:blip r:embed="rId4"/>
          <a:stretch>
            <a:fillRect/>
          </a:stretch>
        </p:blipFill>
        <p:spPr>
          <a:xfrm>
            <a:off x="7362089" y="2670137"/>
            <a:ext cx="4657264" cy="2930494"/>
          </a:xfrm>
          <a:prstGeom prst="rect">
            <a:avLst/>
          </a:prstGeom>
        </p:spPr>
      </p:pic>
      <p:pic>
        <p:nvPicPr>
          <p:cNvPr id="3" name="Picture 2">
            <a:extLst>
              <a:ext uri="{FF2B5EF4-FFF2-40B4-BE49-F238E27FC236}">
                <a16:creationId xmlns:a16="http://schemas.microsoft.com/office/drawing/2014/main" id="{95AE7606-9AA7-4071-B9DD-BA6776755A82}"/>
              </a:ext>
            </a:extLst>
          </p:cNvPr>
          <p:cNvPicPr>
            <a:picLocks noChangeAspect="1"/>
          </p:cNvPicPr>
          <p:nvPr/>
        </p:nvPicPr>
        <p:blipFill>
          <a:blip r:embed="rId5"/>
          <a:stretch>
            <a:fillRect/>
          </a:stretch>
        </p:blipFill>
        <p:spPr>
          <a:xfrm>
            <a:off x="126079" y="2088564"/>
            <a:ext cx="6818026" cy="3748268"/>
          </a:xfrm>
          <a:prstGeom prst="rect">
            <a:avLst/>
          </a:prstGeom>
        </p:spPr>
      </p:pic>
      <p:pic>
        <p:nvPicPr>
          <p:cNvPr id="6" name="Picture 5">
            <a:extLst>
              <a:ext uri="{FF2B5EF4-FFF2-40B4-BE49-F238E27FC236}">
                <a16:creationId xmlns:a16="http://schemas.microsoft.com/office/drawing/2014/main" id="{6CA5D957-7424-4706-8202-0FD2CFCDEC53}"/>
              </a:ext>
            </a:extLst>
          </p:cNvPr>
          <p:cNvPicPr>
            <a:picLocks noChangeAspect="1"/>
          </p:cNvPicPr>
          <p:nvPr/>
        </p:nvPicPr>
        <p:blipFill rotWithShape="1">
          <a:blip r:embed="rId6"/>
          <a:srcRect l="9020" b="24287"/>
          <a:stretch/>
        </p:blipFill>
        <p:spPr>
          <a:xfrm>
            <a:off x="3689498" y="5906019"/>
            <a:ext cx="6257611" cy="951982"/>
          </a:xfrm>
          <a:prstGeom prst="rect">
            <a:avLst/>
          </a:prstGeom>
        </p:spPr>
      </p:pic>
      <p:cxnSp>
        <p:nvCxnSpPr>
          <p:cNvPr id="12" name="Straight Arrow Connector 11">
            <a:extLst>
              <a:ext uri="{FF2B5EF4-FFF2-40B4-BE49-F238E27FC236}">
                <a16:creationId xmlns:a16="http://schemas.microsoft.com/office/drawing/2014/main" id="{73008647-93F2-46F4-A7F2-238B0A52353D}"/>
              </a:ext>
            </a:extLst>
          </p:cNvPr>
          <p:cNvCxnSpPr>
            <a:cxnSpLocks/>
          </p:cNvCxnSpPr>
          <p:nvPr/>
        </p:nvCxnSpPr>
        <p:spPr>
          <a:xfrm>
            <a:off x="5348177" y="5600631"/>
            <a:ext cx="0" cy="927760"/>
          </a:xfrm>
          <a:prstGeom prst="straightConnector1">
            <a:avLst/>
          </a:prstGeom>
          <a:ln w="38100">
            <a:solidFill>
              <a:srgbClr val="EEA500"/>
            </a:solidFill>
            <a:headEnd type="ova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7BA0ECA-08B8-40C1-A38F-68EB44B1B0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3553" y="1806575"/>
            <a:ext cx="685800" cy="685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8810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6A386A-04A3-4023-A246-44AFAFEBE1A8}"/>
              </a:ext>
            </a:extLst>
          </p:cNvPr>
          <p:cNvSpPr>
            <a:spLocks noGrp="1"/>
          </p:cNvSpPr>
          <p:nvPr>
            <p:ph type="title"/>
          </p:nvPr>
        </p:nvSpPr>
        <p:spPr/>
        <p:txBody>
          <a:bodyPr/>
          <a:lstStyle/>
          <a:p>
            <a:r>
              <a:rPr lang="en-US" dirty="0"/>
              <a:t>Loan modification requests (auto-approved or </a:t>
            </a:r>
            <a:br>
              <a:rPr lang="en-US" dirty="0"/>
            </a:br>
            <a:r>
              <a:rPr lang="en-US" dirty="0"/>
              <a:t>sent directly to your underwriter queue)</a:t>
            </a:r>
          </a:p>
        </p:txBody>
      </p:sp>
      <p:sp>
        <p:nvSpPr>
          <p:cNvPr id="5" name="Slide Number Placeholder 4">
            <a:extLst>
              <a:ext uri="{FF2B5EF4-FFF2-40B4-BE49-F238E27FC236}">
                <a16:creationId xmlns:a16="http://schemas.microsoft.com/office/drawing/2014/main" id="{446377C9-0BF7-4BBD-ADF9-C8DC89943D45}"/>
              </a:ext>
            </a:extLst>
          </p:cNvPr>
          <p:cNvSpPr>
            <a:spLocks noGrp="1"/>
          </p:cNvSpPr>
          <p:nvPr>
            <p:ph type="sldNum" sz="quarter" idx="12"/>
          </p:nvPr>
        </p:nvSpPr>
        <p:spPr/>
        <p:txBody>
          <a:bodyPr/>
          <a:lstStyle/>
          <a:p>
            <a:fld id="{E31375A4-56A4-47D6-9801-1991572033F7}" type="slidenum">
              <a:rPr lang="en-US" smtClean="0"/>
              <a:t>47</a:t>
            </a:fld>
            <a:endParaRPr lang="en-US" dirty="0"/>
          </a:p>
        </p:txBody>
      </p:sp>
      <p:sp>
        <p:nvSpPr>
          <p:cNvPr id="9" name="Text Placeholder 8">
            <a:extLst>
              <a:ext uri="{FF2B5EF4-FFF2-40B4-BE49-F238E27FC236}">
                <a16:creationId xmlns:a16="http://schemas.microsoft.com/office/drawing/2014/main" id="{16FF31E8-69F2-46AF-A810-7C43DB94B84D}"/>
              </a:ext>
            </a:extLst>
          </p:cNvPr>
          <p:cNvSpPr>
            <a:spLocks noGrp="1"/>
          </p:cNvSpPr>
          <p:nvPr>
            <p:ph type="body" sz="quarter" idx="13"/>
          </p:nvPr>
        </p:nvSpPr>
        <p:spPr/>
        <p:txBody>
          <a:bodyPr/>
          <a:lstStyle/>
          <a:p>
            <a:r>
              <a:rPr lang="en-US" dirty="0"/>
              <a:t>Can credit union online stores do more than serve members?</a:t>
            </a:r>
          </a:p>
        </p:txBody>
      </p:sp>
      <p:pic>
        <p:nvPicPr>
          <p:cNvPr id="11" name="Picture 10">
            <a:extLst>
              <a:ext uri="{FF2B5EF4-FFF2-40B4-BE49-F238E27FC236}">
                <a16:creationId xmlns:a16="http://schemas.microsoft.com/office/drawing/2014/main" id="{A465CF74-65CD-4995-9CD9-EB6AA66448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311690" y="630590"/>
            <a:ext cx="1707663" cy="486871"/>
          </a:xfrm>
          <a:prstGeom prst="rect">
            <a:avLst/>
          </a:prstGeom>
        </p:spPr>
      </p:pic>
      <p:pic>
        <p:nvPicPr>
          <p:cNvPr id="13" name="Picture 12">
            <a:extLst>
              <a:ext uri="{FF2B5EF4-FFF2-40B4-BE49-F238E27FC236}">
                <a16:creationId xmlns:a16="http://schemas.microsoft.com/office/drawing/2014/main" id="{C75D4429-E7C9-4B65-B916-36728AC68F74}"/>
              </a:ext>
            </a:extLst>
          </p:cNvPr>
          <p:cNvPicPr>
            <a:picLocks noChangeAspect="1"/>
          </p:cNvPicPr>
          <p:nvPr/>
        </p:nvPicPr>
        <p:blipFill rotWithShape="1">
          <a:blip r:embed="rId4"/>
          <a:srcRect r="24100"/>
          <a:stretch/>
        </p:blipFill>
        <p:spPr>
          <a:xfrm>
            <a:off x="0" y="2404555"/>
            <a:ext cx="5702130" cy="2284403"/>
          </a:xfrm>
          <a:prstGeom prst="rect">
            <a:avLst/>
          </a:prstGeom>
        </p:spPr>
      </p:pic>
      <p:pic>
        <p:nvPicPr>
          <p:cNvPr id="14" name="Picture 13">
            <a:extLst>
              <a:ext uri="{FF2B5EF4-FFF2-40B4-BE49-F238E27FC236}">
                <a16:creationId xmlns:a16="http://schemas.microsoft.com/office/drawing/2014/main" id="{90F155CF-41B7-48C4-BFD1-880AED560FD3}"/>
              </a:ext>
            </a:extLst>
          </p:cNvPr>
          <p:cNvPicPr>
            <a:picLocks noChangeAspect="1"/>
          </p:cNvPicPr>
          <p:nvPr/>
        </p:nvPicPr>
        <p:blipFill rotWithShape="1">
          <a:blip r:embed="rId5"/>
          <a:srcRect t="35232"/>
          <a:stretch/>
        </p:blipFill>
        <p:spPr>
          <a:xfrm>
            <a:off x="6096000" y="2200511"/>
            <a:ext cx="5923353" cy="4583062"/>
          </a:xfrm>
          <a:prstGeom prst="rect">
            <a:avLst/>
          </a:prstGeom>
        </p:spPr>
      </p:pic>
      <p:cxnSp>
        <p:nvCxnSpPr>
          <p:cNvPr id="15" name="Connector: Elbow 14">
            <a:extLst>
              <a:ext uri="{FF2B5EF4-FFF2-40B4-BE49-F238E27FC236}">
                <a16:creationId xmlns:a16="http://schemas.microsoft.com/office/drawing/2014/main" id="{F26FB587-8D90-4516-9FEC-9A08F55B0784}"/>
              </a:ext>
            </a:extLst>
          </p:cNvPr>
          <p:cNvCxnSpPr>
            <a:cxnSpLocks/>
          </p:cNvCxnSpPr>
          <p:nvPr/>
        </p:nvCxnSpPr>
        <p:spPr>
          <a:xfrm>
            <a:off x="3444949" y="3646967"/>
            <a:ext cx="3455581" cy="744280"/>
          </a:xfrm>
          <a:prstGeom prst="bentConnector3">
            <a:avLst/>
          </a:prstGeom>
          <a:ln w="57150">
            <a:solidFill>
              <a:srgbClr val="EEA500"/>
            </a:solidFill>
            <a:headEnd type="ova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503DA8C-F887-415E-B72C-5734B1BF6F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33553" y="1806575"/>
            <a:ext cx="685800" cy="685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00956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6A386A-04A3-4023-A246-44AFAFEBE1A8}"/>
              </a:ext>
            </a:extLst>
          </p:cNvPr>
          <p:cNvSpPr>
            <a:spLocks noGrp="1"/>
          </p:cNvSpPr>
          <p:nvPr>
            <p:ph type="title"/>
          </p:nvPr>
        </p:nvSpPr>
        <p:spPr/>
        <p:txBody>
          <a:bodyPr/>
          <a:lstStyle/>
          <a:p>
            <a:r>
              <a:rPr lang="en-US" dirty="0"/>
              <a:t>Loan modification requests (auto-approved or </a:t>
            </a:r>
            <a:br>
              <a:rPr lang="en-US" dirty="0"/>
            </a:br>
            <a:r>
              <a:rPr lang="en-US" dirty="0"/>
              <a:t>sent directly to your underwriter queue)</a:t>
            </a:r>
          </a:p>
        </p:txBody>
      </p:sp>
      <p:sp>
        <p:nvSpPr>
          <p:cNvPr id="5" name="Slide Number Placeholder 4">
            <a:extLst>
              <a:ext uri="{FF2B5EF4-FFF2-40B4-BE49-F238E27FC236}">
                <a16:creationId xmlns:a16="http://schemas.microsoft.com/office/drawing/2014/main" id="{446377C9-0BF7-4BBD-ADF9-C8DC89943D45}"/>
              </a:ext>
            </a:extLst>
          </p:cNvPr>
          <p:cNvSpPr>
            <a:spLocks noGrp="1"/>
          </p:cNvSpPr>
          <p:nvPr>
            <p:ph type="sldNum" sz="quarter" idx="12"/>
          </p:nvPr>
        </p:nvSpPr>
        <p:spPr/>
        <p:txBody>
          <a:bodyPr/>
          <a:lstStyle/>
          <a:p>
            <a:fld id="{E31375A4-56A4-47D6-9801-1991572033F7}" type="slidenum">
              <a:rPr lang="en-US" smtClean="0"/>
              <a:t>48</a:t>
            </a:fld>
            <a:endParaRPr lang="en-US" dirty="0"/>
          </a:p>
        </p:txBody>
      </p:sp>
      <p:sp>
        <p:nvSpPr>
          <p:cNvPr id="9" name="Text Placeholder 8">
            <a:extLst>
              <a:ext uri="{FF2B5EF4-FFF2-40B4-BE49-F238E27FC236}">
                <a16:creationId xmlns:a16="http://schemas.microsoft.com/office/drawing/2014/main" id="{16FF31E8-69F2-46AF-A810-7C43DB94B84D}"/>
              </a:ext>
            </a:extLst>
          </p:cNvPr>
          <p:cNvSpPr>
            <a:spLocks noGrp="1"/>
          </p:cNvSpPr>
          <p:nvPr>
            <p:ph type="body" sz="quarter" idx="13"/>
          </p:nvPr>
        </p:nvSpPr>
        <p:spPr/>
        <p:txBody>
          <a:bodyPr/>
          <a:lstStyle/>
          <a:p>
            <a:r>
              <a:rPr lang="en-US" dirty="0"/>
              <a:t>Can credit union online stores do more than serve members?</a:t>
            </a:r>
          </a:p>
        </p:txBody>
      </p:sp>
      <p:pic>
        <p:nvPicPr>
          <p:cNvPr id="11" name="Picture 10">
            <a:extLst>
              <a:ext uri="{FF2B5EF4-FFF2-40B4-BE49-F238E27FC236}">
                <a16:creationId xmlns:a16="http://schemas.microsoft.com/office/drawing/2014/main" id="{A465CF74-65CD-4995-9CD9-EB6AA66448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311690" y="630590"/>
            <a:ext cx="1707663" cy="486871"/>
          </a:xfrm>
          <a:prstGeom prst="rect">
            <a:avLst/>
          </a:prstGeom>
        </p:spPr>
      </p:pic>
      <p:pic>
        <p:nvPicPr>
          <p:cNvPr id="2" name="Picture 1">
            <a:extLst>
              <a:ext uri="{FF2B5EF4-FFF2-40B4-BE49-F238E27FC236}">
                <a16:creationId xmlns:a16="http://schemas.microsoft.com/office/drawing/2014/main" id="{35637862-F8C6-498C-B4C8-B444D5C25969}"/>
              </a:ext>
            </a:extLst>
          </p:cNvPr>
          <p:cNvPicPr>
            <a:picLocks noChangeAspect="1"/>
          </p:cNvPicPr>
          <p:nvPr/>
        </p:nvPicPr>
        <p:blipFill>
          <a:blip r:embed="rId4"/>
          <a:stretch>
            <a:fillRect/>
          </a:stretch>
        </p:blipFill>
        <p:spPr>
          <a:xfrm>
            <a:off x="602760" y="2388684"/>
            <a:ext cx="5390737" cy="3582343"/>
          </a:xfrm>
          <a:prstGeom prst="rect">
            <a:avLst/>
          </a:prstGeom>
        </p:spPr>
      </p:pic>
      <p:pic>
        <p:nvPicPr>
          <p:cNvPr id="3" name="Picture 2">
            <a:extLst>
              <a:ext uri="{FF2B5EF4-FFF2-40B4-BE49-F238E27FC236}">
                <a16:creationId xmlns:a16="http://schemas.microsoft.com/office/drawing/2014/main" id="{AE3A5EE5-BB1F-4483-8C46-4163F3E81902}"/>
              </a:ext>
            </a:extLst>
          </p:cNvPr>
          <p:cNvPicPr>
            <a:picLocks noChangeAspect="1"/>
          </p:cNvPicPr>
          <p:nvPr/>
        </p:nvPicPr>
        <p:blipFill rotWithShape="1">
          <a:blip r:embed="rId5"/>
          <a:srcRect t="4504" b="4243"/>
          <a:stretch/>
        </p:blipFill>
        <p:spPr>
          <a:xfrm>
            <a:off x="7274628" y="2138980"/>
            <a:ext cx="3621972" cy="2371105"/>
          </a:xfrm>
          <a:prstGeom prst="rect">
            <a:avLst/>
          </a:prstGeom>
        </p:spPr>
      </p:pic>
      <p:cxnSp>
        <p:nvCxnSpPr>
          <p:cNvPr id="7" name="Connector: Elbow 6">
            <a:extLst>
              <a:ext uri="{FF2B5EF4-FFF2-40B4-BE49-F238E27FC236}">
                <a16:creationId xmlns:a16="http://schemas.microsoft.com/office/drawing/2014/main" id="{89F82E36-E6DF-45D5-9DC3-793C6E79A806}"/>
              </a:ext>
            </a:extLst>
          </p:cNvPr>
          <p:cNvCxnSpPr/>
          <p:nvPr/>
        </p:nvCxnSpPr>
        <p:spPr>
          <a:xfrm flipV="1">
            <a:off x="4710225" y="4066954"/>
            <a:ext cx="2743200" cy="1270590"/>
          </a:xfrm>
          <a:prstGeom prst="bentConnector3">
            <a:avLst>
              <a:gd name="adj1" fmla="val 60078"/>
            </a:avLst>
          </a:prstGeom>
          <a:ln w="57150">
            <a:solidFill>
              <a:srgbClr val="EEA500"/>
            </a:solidFill>
            <a:headEnd type="ova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D20F56B-3154-48E6-B2E6-9BA4B881EB72}"/>
              </a:ext>
            </a:extLst>
          </p:cNvPr>
          <p:cNvPicPr>
            <a:picLocks noChangeAspect="1"/>
          </p:cNvPicPr>
          <p:nvPr/>
        </p:nvPicPr>
        <p:blipFill rotWithShape="1">
          <a:blip r:embed="rId6"/>
          <a:srcRect t="10746" b="10898"/>
          <a:stretch/>
        </p:blipFill>
        <p:spPr>
          <a:xfrm>
            <a:off x="7274628" y="4811452"/>
            <a:ext cx="3621972" cy="2035957"/>
          </a:xfrm>
          <a:prstGeom prst="rect">
            <a:avLst/>
          </a:prstGeom>
        </p:spPr>
      </p:pic>
      <p:sp>
        <p:nvSpPr>
          <p:cNvPr id="14" name="TextBox 13">
            <a:extLst>
              <a:ext uri="{FF2B5EF4-FFF2-40B4-BE49-F238E27FC236}">
                <a16:creationId xmlns:a16="http://schemas.microsoft.com/office/drawing/2014/main" id="{10690E73-F153-45A2-9C5C-6539328E8E29}"/>
              </a:ext>
            </a:extLst>
          </p:cNvPr>
          <p:cNvSpPr txBox="1"/>
          <p:nvPr/>
        </p:nvSpPr>
        <p:spPr>
          <a:xfrm>
            <a:off x="8474147" y="4476304"/>
            <a:ext cx="1244009" cy="338554"/>
          </a:xfrm>
          <a:prstGeom prst="rect">
            <a:avLst/>
          </a:prstGeom>
          <a:noFill/>
        </p:spPr>
        <p:txBody>
          <a:bodyPr wrap="square" rtlCol="0">
            <a:spAutoFit/>
          </a:bodyPr>
          <a:lstStyle/>
          <a:p>
            <a:pPr algn="ctr"/>
            <a:r>
              <a:rPr lang="en-US" sz="1600" b="1" dirty="0">
                <a:solidFill>
                  <a:schemeClr val="accent4"/>
                </a:solidFill>
                <a:latin typeface="+mj-lt"/>
              </a:rPr>
              <a:t>OR</a:t>
            </a:r>
          </a:p>
        </p:txBody>
      </p:sp>
      <p:pic>
        <p:nvPicPr>
          <p:cNvPr id="12" name="Picture 11">
            <a:extLst>
              <a:ext uri="{FF2B5EF4-FFF2-40B4-BE49-F238E27FC236}">
                <a16:creationId xmlns:a16="http://schemas.microsoft.com/office/drawing/2014/main" id="{2BB495DD-1FF8-44B1-9F6A-1BB83FB557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3553" y="1806575"/>
            <a:ext cx="685800" cy="685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94285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71122-C0AF-42B4-92C0-629F7709ACEA}"/>
              </a:ext>
            </a:extLst>
          </p:cNvPr>
          <p:cNvSpPr>
            <a:spLocks noGrp="1"/>
          </p:cNvSpPr>
          <p:nvPr>
            <p:ph type="title"/>
          </p:nvPr>
        </p:nvSpPr>
        <p:spPr/>
        <p:txBody>
          <a:bodyPr/>
          <a:lstStyle/>
          <a:p>
            <a:r>
              <a:rPr lang="en-US" dirty="0"/>
              <a:t>On-demand ACH deposits for a fee</a:t>
            </a:r>
          </a:p>
        </p:txBody>
      </p:sp>
      <p:sp>
        <p:nvSpPr>
          <p:cNvPr id="3" name="Slide Number Placeholder 2">
            <a:extLst>
              <a:ext uri="{FF2B5EF4-FFF2-40B4-BE49-F238E27FC236}">
                <a16:creationId xmlns:a16="http://schemas.microsoft.com/office/drawing/2014/main" id="{51A127EF-EA9A-4969-BDE7-1AFD45A5F98B}"/>
              </a:ext>
            </a:extLst>
          </p:cNvPr>
          <p:cNvSpPr>
            <a:spLocks noGrp="1"/>
          </p:cNvSpPr>
          <p:nvPr>
            <p:ph type="sldNum" sz="quarter" idx="12"/>
          </p:nvPr>
        </p:nvSpPr>
        <p:spPr/>
        <p:txBody>
          <a:bodyPr/>
          <a:lstStyle/>
          <a:p>
            <a:fld id="{E31375A4-56A4-47D6-9801-1991572033F7}" type="slidenum">
              <a:rPr lang="en-US" smtClean="0"/>
              <a:t>49</a:t>
            </a:fld>
            <a:endParaRPr lang="en-US" dirty="0"/>
          </a:p>
        </p:txBody>
      </p:sp>
      <p:sp>
        <p:nvSpPr>
          <p:cNvPr id="4" name="Text Placeholder 3">
            <a:extLst>
              <a:ext uri="{FF2B5EF4-FFF2-40B4-BE49-F238E27FC236}">
                <a16:creationId xmlns:a16="http://schemas.microsoft.com/office/drawing/2014/main" id="{9BD26BCD-5AA1-4678-94DA-A37AABC5B720}"/>
              </a:ext>
            </a:extLst>
          </p:cNvPr>
          <p:cNvSpPr>
            <a:spLocks noGrp="1"/>
          </p:cNvSpPr>
          <p:nvPr>
            <p:ph type="body" sz="quarter" idx="13"/>
          </p:nvPr>
        </p:nvSpPr>
        <p:spPr/>
        <p:txBody>
          <a:bodyPr/>
          <a:lstStyle/>
          <a:p>
            <a:r>
              <a:rPr lang="en-US" dirty="0"/>
              <a:t>Can credit union online stores do more than serve members?</a:t>
            </a:r>
          </a:p>
        </p:txBody>
      </p:sp>
      <p:pic>
        <p:nvPicPr>
          <p:cNvPr id="6" name="Picture Placeholder 7">
            <a:extLst>
              <a:ext uri="{FF2B5EF4-FFF2-40B4-BE49-F238E27FC236}">
                <a16:creationId xmlns:a16="http://schemas.microsoft.com/office/drawing/2014/main" id="{0B1FD34D-1371-40F6-8207-259CF1A0B91D}"/>
              </a:ext>
            </a:extLst>
          </p:cNvPr>
          <p:cNvPicPr>
            <a:picLocks noChangeAspect="1"/>
          </p:cNvPicPr>
          <p:nvPr/>
        </p:nvPicPr>
        <p:blipFill>
          <a:blip r:embed="rId3"/>
          <a:srcRect t="12939" b="12939"/>
          <a:stretch>
            <a:fillRect/>
          </a:stretch>
        </p:blipFill>
        <p:spPr>
          <a:xfrm>
            <a:off x="0" y="2443101"/>
            <a:ext cx="6008032" cy="2060546"/>
          </a:xfrm>
          <a:prstGeom prst="rect">
            <a:avLst/>
          </a:prstGeom>
        </p:spPr>
      </p:pic>
      <p:pic>
        <p:nvPicPr>
          <p:cNvPr id="7" name="Picture 6">
            <a:extLst>
              <a:ext uri="{FF2B5EF4-FFF2-40B4-BE49-F238E27FC236}">
                <a16:creationId xmlns:a16="http://schemas.microsoft.com/office/drawing/2014/main" id="{25671389-147E-4B1E-BC7C-A126C1A3E1BC}"/>
              </a:ext>
            </a:extLst>
          </p:cNvPr>
          <p:cNvPicPr>
            <a:picLocks noChangeAspect="1"/>
          </p:cNvPicPr>
          <p:nvPr/>
        </p:nvPicPr>
        <p:blipFill rotWithShape="1">
          <a:blip r:embed="rId4"/>
          <a:srcRect l="1" r="29889" b="41940"/>
          <a:stretch/>
        </p:blipFill>
        <p:spPr>
          <a:xfrm>
            <a:off x="6626764" y="2443101"/>
            <a:ext cx="5558995" cy="3834232"/>
          </a:xfrm>
          <a:prstGeom prst="rect">
            <a:avLst/>
          </a:prstGeom>
        </p:spPr>
      </p:pic>
      <p:sp>
        <p:nvSpPr>
          <p:cNvPr id="20" name="Arrow: Right 19">
            <a:extLst>
              <a:ext uri="{FF2B5EF4-FFF2-40B4-BE49-F238E27FC236}">
                <a16:creationId xmlns:a16="http://schemas.microsoft.com/office/drawing/2014/main" id="{E1C30065-9D46-4C4C-AE1B-03667FA7ECB9}"/>
              </a:ext>
            </a:extLst>
          </p:cNvPr>
          <p:cNvSpPr/>
          <p:nvPr/>
        </p:nvSpPr>
        <p:spPr>
          <a:xfrm>
            <a:off x="6137560" y="4738064"/>
            <a:ext cx="978408" cy="484632"/>
          </a:xfrm>
          <a:prstGeom prst="rightArrow">
            <a:avLst/>
          </a:prstGeom>
          <a:solidFill>
            <a:schemeClr val="accent1"/>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Cloud Callout 1">
            <a:extLst>
              <a:ext uri="{FF2B5EF4-FFF2-40B4-BE49-F238E27FC236}">
                <a16:creationId xmlns:a16="http://schemas.microsoft.com/office/drawing/2014/main" id="{A9FE7777-C5A2-4C6C-9623-7EC04871B9DC}"/>
              </a:ext>
            </a:extLst>
          </p:cNvPr>
          <p:cNvSpPr/>
          <p:nvPr/>
        </p:nvSpPr>
        <p:spPr>
          <a:xfrm>
            <a:off x="1632155" y="4360217"/>
            <a:ext cx="2925272" cy="1499235"/>
          </a:xfrm>
          <a:prstGeom prst="cloudCallout">
            <a:avLst>
              <a:gd name="adj1" fmla="val 59401"/>
              <a:gd name="adj2" fmla="val -59305"/>
            </a:avLst>
          </a:prstGeom>
          <a:ln>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600" dirty="0">
                <a:solidFill>
                  <a:schemeClr val="tx2"/>
                </a:solidFill>
                <a:latin typeface="+mj-lt"/>
              </a:rPr>
              <a:t>“Post Now” appears on deposit transactions waiting in the warehouse</a:t>
            </a:r>
            <a:endParaRPr lang="en-US" sz="1600" b="1" dirty="0">
              <a:solidFill>
                <a:schemeClr val="tx2"/>
              </a:solidFill>
              <a:latin typeface="+mj-lt"/>
            </a:endParaRPr>
          </a:p>
        </p:txBody>
      </p:sp>
      <p:pic>
        <p:nvPicPr>
          <p:cNvPr id="9" name="Picture 8">
            <a:extLst>
              <a:ext uri="{FF2B5EF4-FFF2-40B4-BE49-F238E27FC236}">
                <a16:creationId xmlns:a16="http://schemas.microsoft.com/office/drawing/2014/main" id="{8B405395-F4EA-49DC-A529-8C12788623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3553" y="1806575"/>
            <a:ext cx="685800" cy="685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35302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0">
            <a:extLst>
              <a:ext uri="{FF2B5EF4-FFF2-40B4-BE49-F238E27FC236}">
                <a16:creationId xmlns:a16="http://schemas.microsoft.com/office/drawing/2014/main" id="{457C4BB1-DD30-4E7F-A3B7-FFACACC6E4BD}"/>
              </a:ext>
            </a:extLst>
          </p:cNvPr>
          <p:cNvSpPr>
            <a:spLocks noGrp="1"/>
          </p:cNvSpPr>
          <p:nvPr>
            <p:ph type="title"/>
          </p:nvPr>
        </p:nvSpPr>
        <p:spPr/>
        <p:txBody>
          <a:bodyPr/>
          <a:lstStyle/>
          <a:p>
            <a:r>
              <a:rPr lang="en-US" dirty="0"/>
              <a:t>The </a:t>
            </a:r>
            <a:br>
              <a:rPr lang="en-US" dirty="0"/>
            </a:br>
            <a:r>
              <a:rPr lang="en-US" dirty="0"/>
              <a:t>Robert H. Mackay Leadership Award </a:t>
            </a:r>
          </a:p>
        </p:txBody>
      </p:sp>
      <p:sp>
        <p:nvSpPr>
          <p:cNvPr id="19" name="Text Placeholder 18">
            <a:extLst>
              <a:ext uri="{FF2B5EF4-FFF2-40B4-BE49-F238E27FC236}">
                <a16:creationId xmlns:a16="http://schemas.microsoft.com/office/drawing/2014/main" id="{2BB609D1-6CE8-4E36-9027-995B8890F449}"/>
              </a:ext>
            </a:extLst>
          </p:cNvPr>
          <p:cNvSpPr>
            <a:spLocks noGrp="1"/>
          </p:cNvSpPr>
          <p:nvPr>
            <p:ph type="body" sz="half" idx="2"/>
          </p:nvPr>
        </p:nvSpPr>
        <p:spPr/>
        <p:txBody>
          <a:bodyPr/>
          <a:lstStyle/>
          <a:p>
            <a:r>
              <a:rPr lang="en-US" dirty="0"/>
              <a:t>EST. 2005</a:t>
            </a:r>
          </a:p>
          <a:p>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pPr/>
              <a:t>5</a:t>
            </a:fld>
            <a:endParaRPr lang="en-US" dirty="0"/>
          </a:p>
        </p:txBody>
      </p:sp>
      <p:sp>
        <p:nvSpPr>
          <p:cNvPr id="30" name="Text Placeholder 29">
            <a:extLst>
              <a:ext uri="{FF2B5EF4-FFF2-40B4-BE49-F238E27FC236}">
                <a16:creationId xmlns:a16="http://schemas.microsoft.com/office/drawing/2014/main" id="{99BFE580-7436-4608-8478-CC7832BC534C}"/>
              </a:ext>
            </a:extLst>
          </p:cNvPr>
          <p:cNvSpPr>
            <a:spLocks noGrp="1"/>
          </p:cNvSpPr>
          <p:nvPr>
            <p:ph type="body" sz="half" idx="13"/>
          </p:nvPr>
        </p:nvSpPr>
        <p:spPr>
          <a:xfrm>
            <a:off x="5239966" y="3692124"/>
            <a:ext cx="4953000" cy="1554480"/>
          </a:xfrm>
        </p:spPr>
        <p:txBody>
          <a:bodyPr/>
          <a:lstStyle/>
          <a:p>
            <a:r>
              <a:rPr lang="en-US" dirty="0"/>
              <a:t>The </a:t>
            </a:r>
            <a:r>
              <a:rPr lang="en-US" dirty="0" err="1"/>
              <a:t>mackay</a:t>
            </a:r>
            <a:r>
              <a:rPr lang="en-US" dirty="0"/>
              <a:t> award</a:t>
            </a:r>
          </a:p>
          <a:p>
            <a:endParaRPr lang="en-US" dirty="0"/>
          </a:p>
        </p:txBody>
      </p:sp>
      <p:sp>
        <p:nvSpPr>
          <p:cNvPr id="31" name="Text Placeholder 30">
            <a:extLst>
              <a:ext uri="{FF2B5EF4-FFF2-40B4-BE49-F238E27FC236}">
                <a16:creationId xmlns:a16="http://schemas.microsoft.com/office/drawing/2014/main" id="{20614E9F-77CF-44B3-8AF7-7E6ACD91A23A}"/>
              </a:ext>
            </a:extLst>
          </p:cNvPr>
          <p:cNvSpPr>
            <a:spLocks noGrp="1"/>
          </p:cNvSpPr>
          <p:nvPr>
            <p:ph type="body" sz="quarter" idx="15"/>
          </p:nvPr>
        </p:nvSpPr>
        <p:spPr>
          <a:xfrm>
            <a:off x="5240338" y="1608578"/>
            <a:ext cx="6116926" cy="1962150"/>
          </a:xfrm>
        </p:spPr>
        <p:txBody>
          <a:bodyPr/>
          <a:lstStyle/>
          <a:p>
            <a:r>
              <a:rPr lang="en-US" sz="5400" dirty="0">
                <a:latin typeface="+mn-lt"/>
              </a:rPr>
              <a:t>Speaking of celebrations...</a:t>
            </a:r>
          </a:p>
        </p:txBody>
      </p:sp>
      <p:sp>
        <p:nvSpPr>
          <p:cNvPr id="11" name="Rectangle 10">
            <a:extLst>
              <a:ext uri="{FF2B5EF4-FFF2-40B4-BE49-F238E27FC236}">
                <a16:creationId xmlns:a16="http://schemas.microsoft.com/office/drawing/2014/main" id="{E63D5DCF-7385-4C4A-866B-011F24220A88}"/>
              </a:ext>
            </a:extLst>
          </p:cNvPr>
          <p:cNvSpPr/>
          <p:nvPr/>
        </p:nvSpPr>
        <p:spPr>
          <a:xfrm>
            <a:off x="1657241" y="4694485"/>
            <a:ext cx="6496161" cy="1341544"/>
          </a:xfrm>
          <a:prstGeom prst="rect">
            <a:avLst/>
          </a:prstGeom>
          <a:solidFill>
            <a:schemeClr val="accent3"/>
          </a:solidFill>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161365" tIns="161365" rIns="161365" bIns="161365">
            <a:spAutoFit/>
          </a:bodyPr>
          <a:lstStyle/>
          <a:p>
            <a:pPr lvl="1"/>
            <a:r>
              <a:rPr lang="en-US" sz="1400" dirty="0">
                <a:solidFill>
                  <a:schemeClr val="bg1"/>
                </a:solidFill>
                <a:latin typeface="+mj-lt"/>
              </a:rPr>
              <a:t>“</a:t>
            </a:r>
            <a:r>
              <a:rPr lang="en-US" sz="1400" i="1" dirty="0">
                <a:solidFill>
                  <a:schemeClr val="bg1"/>
                </a:solidFill>
                <a:latin typeface="+mj-lt"/>
              </a:rPr>
              <a:t>The challenge of leadership is to be strong, but not rude; be kind, but not weak; be bold, but not bully; be thoughtful, but not lazy; be humble, but not timid; be proud, but not arrogant; have humor, but without folly.”</a:t>
            </a:r>
          </a:p>
          <a:p>
            <a:pPr algn="r"/>
            <a:r>
              <a:rPr lang="en-US" sz="1200" dirty="0">
                <a:solidFill>
                  <a:schemeClr val="bg1"/>
                </a:solidFill>
                <a:latin typeface="+mj-lt"/>
              </a:rPr>
              <a:t>Words to live by, shared by Bob Mackay</a:t>
            </a:r>
            <a:br>
              <a:rPr lang="en-US" sz="1200" dirty="0">
                <a:solidFill>
                  <a:schemeClr val="bg1"/>
                </a:solidFill>
                <a:latin typeface="+mj-lt"/>
              </a:rPr>
            </a:br>
            <a:r>
              <a:rPr lang="en-US" sz="1200" dirty="0">
                <a:solidFill>
                  <a:schemeClr val="bg1"/>
                </a:solidFill>
                <a:latin typeface="+mj-lt"/>
              </a:rPr>
              <a:t>Taken from a quote by Jim Rohn</a:t>
            </a:r>
          </a:p>
        </p:txBody>
      </p:sp>
      <p:pic>
        <p:nvPicPr>
          <p:cNvPr id="10" name="Picture 9" descr="bobmackay">
            <a:extLst>
              <a:ext uri="{FF2B5EF4-FFF2-40B4-BE49-F238E27FC236}">
                <a16:creationId xmlns:a16="http://schemas.microsoft.com/office/drawing/2014/main" id="{0F334ED0-3D3C-40C3-B2BC-E9698DC8CC1A}"/>
              </a:ext>
            </a:extLst>
          </p:cNvPr>
          <p:cNvPicPr>
            <a:picLocks noChangeAspect="1" noChangeArrowheads="1"/>
          </p:cNvPicPr>
          <p:nvPr/>
        </p:nvPicPr>
        <p:blipFill>
          <a:blip r:embed="rId3" cstate="print"/>
          <a:srcRect/>
          <a:stretch>
            <a:fillRect/>
          </a:stretch>
        </p:blipFill>
        <p:spPr bwMode="auto">
          <a:xfrm>
            <a:off x="547096" y="4194432"/>
            <a:ext cx="1478264" cy="2133829"/>
          </a:xfrm>
          <a:prstGeom prst="rect">
            <a:avLst/>
          </a:prstGeom>
          <a:ln>
            <a:solidFill>
              <a:schemeClr val="tx1">
                <a:lumMod val="95000"/>
              </a:schemeClr>
            </a:solidFill>
          </a:ln>
          <a:effectLst>
            <a:outerShdw blurRad="292100" dist="139700" dir="2700000" algn="tl" rotWithShape="0">
              <a:srgbClr val="333333">
                <a:alpha val="65000"/>
              </a:srgbClr>
            </a:outerShdw>
          </a:effectLst>
        </p:spPr>
      </p:pic>
      <p:sp>
        <p:nvSpPr>
          <p:cNvPr id="16" name="Arrow: Right 15">
            <a:hlinkClick r:id="rId4" action="ppaction://hlinksldjump"/>
            <a:extLst>
              <a:ext uri="{FF2B5EF4-FFF2-40B4-BE49-F238E27FC236}">
                <a16:creationId xmlns:a16="http://schemas.microsoft.com/office/drawing/2014/main" id="{3CE72D95-76F9-46D4-9FE4-27EB1F097BA3}"/>
              </a:ext>
            </a:extLst>
          </p:cNvPr>
          <p:cNvSpPr/>
          <p:nvPr/>
        </p:nvSpPr>
        <p:spPr>
          <a:xfrm>
            <a:off x="8895429" y="5949480"/>
            <a:ext cx="3276311" cy="791308"/>
          </a:xfrm>
          <a:prstGeom prst="rightArrow">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solidFill>
                  <a:schemeClr val="tx2"/>
                </a:solidFill>
              </a:rPr>
              <a:t>And our winner is...</a:t>
            </a:r>
          </a:p>
        </p:txBody>
      </p:sp>
      <p:sp>
        <p:nvSpPr>
          <p:cNvPr id="18" name="Text Placeholder 5">
            <a:extLst>
              <a:ext uri="{FF2B5EF4-FFF2-40B4-BE49-F238E27FC236}">
                <a16:creationId xmlns:a16="http://schemas.microsoft.com/office/drawing/2014/main" id="{243DE19C-07D5-4A9B-9018-D2635512071A}"/>
              </a:ext>
            </a:extLst>
          </p:cNvPr>
          <p:cNvSpPr txBox="1">
            <a:spLocks/>
          </p:cNvSpPr>
          <p:nvPr/>
        </p:nvSpPr>
        <p:spPr>
          <a:xfrm>
            <a:off x="245209" y="4072116"/>
            <a:ext cx="3933091" cy="15544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Clr>
                <a:schemeClr val="accent5"/>
              </a:buClr>
              <a:buSzPct val="100000"/>
              <a:buFont typeface="Arial" panose="020B0604020202020204" pitchFamily="34" charset="0"/>
              <a:buNone/>
              <a:defRPr sz="2000" b="1" kern="1200" cap="all" baseline="0">
                <a:solidFill>
                  <a:schemeClr val="tx1"/>
                </a:solidFill>
                <a:latin typeface="+mn-lt"/>
                <a:ea typeface="+mn-ea"/>
                <a:cs typeface="+mn-cs"/>
              </a:defRPr>
            </a:lvl1pPr>
            <a:lvl2pPr marL="457200" indent="0" algn="l" defTabSz="914400" rtl="0" eaLnBrk="1" latinLnBrk="0" hangingPunct="1">
              <a:lnSpc>
                <a:spcPct val="90000"/>
              </a:lnSpc>
              <a:spcBef>
                <a:spcPts val="1200"/>
              </a:spcBef>
              <a:buClr>
                <a:schemeClr val="accent4"/>
              </a:buClr>
              <a:buSzPct val="90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800"/>
              </a:spcBef>
              <a:buSzPct val="90000"/>
              <a:buFont typeface="Arial"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800"/>
              </a:spcBef>
              <a:buSzPct val="90000"/>
              <a:buFont typeface="Arial"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SzPct val="90000"/>
              <a:buFont typeface="Arial"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SzPct val="90000"/>
              <a:buFont typeface="Arial"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SzPct val="90000"/>
              <a:buFont typeface="Arial"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SzPct val="90000"/>
              <a:buFont typeface="Arial"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SzPct val="90000"/>
              <a:buFont typeface="Arial" pitchFamily="34" charset="0"/>
              <a:buNone/>
              <a:defRPr sz="1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1642573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0E34EB6-100C-48FE-99A4-FBDF1CEC821F}"/>
              </a:ext>
            </a:extLst>
          </p:cNvPr>
          <p:cNvSpPr>
            <a:spLocks noGrp="1"/>
          </p:cNvSpPr>
          <p:nvPr>
            <p:ph type="title"/>
          </p:nvPr>
        </p:nvSpPr>
        <p:spPr/>
        <p:txBody>
          <a:bodyPr/>
          <a:lstStyle/>
          <a:p>
            <a:r>
              <a:rPr lang="en-US" dirty="0"/>
              <a:t>Introducing a new alternative for auto-decisions</a:t>
            </a:r>
          </a:p>
        </p:txBody>
      </p:sp>
      <p:sp>
        <p:nvSpPr>
          <p:cNvPr id="5" name="Slide Number Placeholder 4">
            <a:extLst>
              <a:ext uri="{FF2B5EF4-FFF2-40B4-BE49-F238E27FC236}">
                <a16:creationId xmlns:a16="http://schemas.microsoft.com/office/drawing/2014/main" id="{ABB4C3E3-D0DB-4C01-82BD-E72076258B39}"/>
              </a:ext>
            </a:extLst>
          </p:cNvPr>
          <p:cNvSpPr>
            <a:spLocks noGrp="1"/>
          </p:cNvSpPr>
          <p:nvPr>
            <p:ph type="sldNum" sz="quarter" idx="12"/>
          </p:nvPr>
        </p:nvSpPr>
        <p:spPr/>
        <p:txBody>
          <a:bodyPr/>
          <a:lstStyle/>
          <a:p>
            <a:fld id="{E31375A4-56A4-47D6-9801-1991572033F7}" type="slidenum">
              <a:rPr lang="en-US" smtClean="0"/>
              <a:pPr/>
              <a:t>50</a:t>
            </a:fld>
            <a:endParaRPr lang="en-US" dirty="0"/>
          </a:p>
        </p:txBody>
      </p:sp>
      <p:sp>
        <p:nvSpPr>
          <p:cNvPr id="9" name="Text Placeholder 8">
            <a:extLst>
              <a:ext uri="{FF2B5EF4-FFF2-40B4-BE49-F238E27FC236}">
                <a16:creationId xmlns:a16="http://schemas.microsoft.com/office/drawing/2014/main" id="{7CCE4BA4-3012-4FFE-90FE-DD79724028E8}"/>
              </a:ext>
            </a:extLst>
          </p:cNvPr>
          <p:cNvSpPr>
            <a:spLocks noGrp="1"/>
          </p:cNvSpPr>
          <p:nvPr>
            <p:ph type="body" sz="quarter" idx="13"/>
          </p:nvPr>
        </p:nvSpPr>
        <p:spPr/>
        <p:txBody>
          <a:bodyPr/>
          <a:lstStyle/>
          <a:p>
            <a:r>
              <a:rPr lang="en-US" dirty="0"/>
              <a:t>Can credit union online stores do more than serve members?</a:t>
            </a:r>
          </a:p>
        </p:txBody>
      </p:sp>
      <p:pic>
        <p:nvPicPr>
          <p:cNvPr id="11" name="Picture 10">
            <a:extLst>
              <a:ext uri="{FF2B5EF4-FFF2-40B4-BE49-F238E27FC236}">
                <a16:creationId xmlns:a16="http://schemas.microsoft.com/office/drawing/2014/main" id="{4729F8D4-AD7A-46CA-AEE7-1B501A5DE91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311690" y="630590"/>
            <a:ext cx="1707663" cy="486871"/>
          </a:xfrm>
          <a:prstGeom prst="rect">
            <a:avLst/>
          </a:prstGeom>
        </p:spPr>
      </p:pic>
      <p:sp>
        <p:nvSpPr>
          <p:cNvPr id="16" name="Text Placeholder 15">
            <a:extLst>
              <a:ext uri="{FF2B5EF4-FFF2-40B4-BE49-F238E27FC236}">
                <a16:creationId xmlns:a16="http://schemas.microsoft.com/office/drawing/2014/main" id="{3647B23B-737F-4FF8-9091-03BFDD4A0BD9}"/>
              </a:ext>
            </a:extLst>
          </p:cNvPr>
          <p:cNvSpPr>
            <a:spLocks noGrp="1"/>
          </p:cNvSpPr>
          <p:nvPr>
            <p:ph type="body" sz="quarter" idx="14"/>
          </p:nvPr>
        </p:nvSpPr>
        <p:spPr>
          <a:xfrm>
            <a:off x="8033657" y="4217437"/>
            <a:ext cx="3938357" cy="2479713"/>
          </a:xfrm>
        </p:spPr>
        <p:txBody>
          <a:bodyPr/>
          <a:lstStyle/>
          <a:p>
            <a:r>
              <a:rPr lang="en-US" dirty="0"/>
              <a:t>So you approved a loan because you knew the person and </a:t>
            </a:r>
            <a:br>
              <a:rPr lang="en-US" dirty="0"/>
            </a:br>
            <a:r>
              <a:rPr lang="en-US" dirty="0"/>
              <a:t>trusted the experience you already had with them...</a:t>
            </a:r>
          </a:p>
          <a:p>
            <a:r>
              <a:rPr lang="en-US" dirty="0"/>
              <a:t>CLR Path will help you validate what you claim to know, and confirm that you checked</a:t>
            </a:r>
          </a:p>
        </p:txBody>
      </p:sp>
      <p:pic>
        <p:nvPicPr>
          <p:cNvPr id="18" name="Picture 17" descr="A picture containing object&#10;&#10;Description automatically generated">
            <a:extLst>
              <a:ext uri="{FF2B5EF4-FFF2-40B4-BE49-F238E27FC236}">
                <a16:creationId xmlns:a16="http://schemas.microsoft.com/office/drawing/2014/main" id="{5916235C-C414-4FD5-AF6C-A1659B75D7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8385" y="2101718"/>
            <a:ext cx="4163690" cy="1515583"/>
          </a:xfrm>
          <a:prstGeom prst="rect">
            <a:avLst/>
          </a:prstGeom>
        </p:spPr>
      </p:pic>
      <p:pic>
        <p:nvPicPr>
          <p:cNvPr id="19" name="Picture 18">
            <a:extLst>
              <a:ext uri="{FF2B5EF4-FFF2-40B4-BE49-F238E27FC236}">
                <a16:creationId xmlns:a16="http://schemas.microsoft.com/office/drawing/2014/main" id="{BC75DB96-29F8-4C42-87CD-A9A8DC160532}"/>
              </a:ext>
            </a:extLst>
          </p:cNvPr>
          <p:cNvPicPr>
            <a:picLocks noChangeAspect="1"/>
          </p:cNvPicPr>
          <p:nvPr/>
        </p:nvPicPr>
        <p:blipFill>
          <a:blip r:embed="rId5"/>
          <a:stretch>
            <a:fillRect/>
          </a:stretch>
        </p:blipFill>
        <p:spPr>
          <a:xfrm>
            <a:off x="309925" y="2318734"/>
            <a:ext cx="7118530" cy="4539266"/>
          </a:xfrm>
          <a:prstGeom prst="rect">
            <a:avLst/>
          </a:prstGeom>
        </p:spPr>
      </p:pic>
      <p:sp>
        <p:nvSpPr>
          <p:cNvPr id="20" name="Rectangle 19">
            <a:extLst>
              <a:ext uri="{FF2B5EF4-FFF2-40B4-BE49-F238E27FC236}">
                <a16:creationId xmlns:a16="http://schemas.microsoft.com/office/drawing/2014/main" id="{0EEEBA64-FA5F-483E-A3D2-241907ABFE09}"/>
              </a:ext>
            </a:extLst>
          </p:cNvPr>
          <p:cNvSpPr/>
          <p:nvPr/>
        </p:nvSpPr>
        <p:spPr>
          <a:xfrm>
            <a:off x="5813087" y="6566345"/>
            <a:ext cx="1882731" cy="26161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spAutoFit/>
          </a:bodyPr>
          <a:lstStyle/>
          <a:p>
            <a:pPr algn="ctr"/>
            <a:r>
              <a:rPr lang="en-US" sz="1100" i="1" dirty="0">
                <a:solidFill>
                  <a:schemeClr val="bg2">
                    <a:lumMod val="50000"/>
                  </a:schemeClr>
                </a:solidFill>
              </a:rPr>
              <a:t>Mockup only; subject to change</a:t>
            </a:r>
          </a:p>
        </p:txBody>
      </p:sp>
      <p:pic>
        <p:nvPicPr>
          <p:cNvPr id="10" name="Picture 9">
            <a:extLst>
              <a:ext uri="{FF2B5EF4-FFF2-40B4-BE49-F238E27FC236}">
                <a16:creationId xmlns:a16="http://schemas.microsoft.com/office/drawing/2014/main" id="{244A539D-D25F-4E32-B375-ED39732547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33553" y="1806575"/>
            <a:ext cx="685800" cy="685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49040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E847A6-DC34-4EFF-824B-4E020F9815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5811" y="1910036"/>
            <a:ext cx="2709919" cy="1723810"/>
          </a:xfrm>
          <a:prstGeom prst="rect">
            <a:avLst/>
          </a:prstGeom>
        </p:spPr>
      </p:pic>
      <p:sp>
        <p:nvSpPr>
          <p:cNvPr id="6" name="Title 5">
            <a:extLst>
              <a:ext uri="{FF2B5EF4-FFF2-40B4-BE49-F238E27FC236}">
                <a16:creationId xmlns:a16="http://schemas.microsoft.com/office/drawing/2014/main" id="{2169F8E6-7F65-4C36-BA9D-0E52E6291341}"/>
              </a:ext>
            </a:extLst>
          </p:cNvPr>
          <p:cNvSpPr>
            <a:spLocks noGrp="1"/>
          </p:cNvSpPr>
          <p:nvPr>
            <p:ph type="title"/>
          </p:nvPr>
        </p:nvSpPr>
        <p:spPr/>
        <p:txBody>
          <a:bodyPr/>
          <a:lstStyle/>
          <a:p>
            <a:r>
              <a:rPr lang="en-US" dirty="0"/>
              <a:t>What data do you think defines a relationship?</a:t>
            </a:r>
          </a:p>
        </p:txBody>
      </p:sp>
      <p:sp>
        <p:nvSpPr>
          <p:cNvPr id="3" name="Slide Number Placeholder 2">
            <a:extLst>
              <a:ext uri="{FF2B5EF4-FFF2-40B4-BE49-F238E27FC236}">
                <a16:creationId xmlns:a16="http://schemas.microsoft.com/office/drawing/2014/main" id="{C5646988-8FEA-4DF8-914C-B450B2F67F3A}"/>
              </a:ext>
            </a:extLst>
          </p:cNvPr>
          <p:cNvSpPr>
            <a:spLocks noGrp="1"/>
          </p:cNvSpPr>
          <p:nvPr>
            <p:ph type="sldNum" sz="quarter" idx="12"/>
          </p:nvPr>
        </p:nvSpPr>
        <p:spPr/>
        <p:txBody>
          <a:bodyPr/>
          <a:lstStyle/>
          <a:p>
            <a:fld id="{E31375A4-56A4-47D6-9801-1991572033F7}" type="slidenum">
              <a:rPr lang="en-US" smtClean="0"/>
              <a:t>51</a:t>
            </a:fld>
            <a:endParaRPr lang="en-US" dirty="0"/>
          </a:p>
        </p:txBody>
      </p:sp>
      <p:sp>
        <p:nvSpPr>
          <p:cNvPr id="7" name="Text Placeholder 6">
            <a:extLst>
              <a:ext uri="{FF2B5EF4-FFF2-40B4-BE49-F238E27FC236}">
                <a16:creationId xmlns:a16="http://schemas.microsoft.com/office/drawing/2014/main" id="{79F5E34E-7CD8-401A-A522-5DD460C6A8E2}"/>
              </a:ext>
            </a:extLst>
          </p:cNvPr>
          <p:cNvSpPr>
            <a:spLocks noGrp="1"/>
          </p:cNvSpPr>
          <p:nvPr>
            <p:ph type="body" sz="quarter" idx="13"/>
          </p:nvPr>
        </p:nvSpPr>
        <p:spPr>
          <a:xfrm>
            <a:off x="1295400" y="1230613"/>
            <a:ext cx="9966539" cy="342968"/>
          </a:xfrm>
        </p:spPr>
        <p:txBody>
          <a:bodyPr/>
          <a:lstStyle/>
          <a:p>
            <a:r>
              <a:rPr lang="en-US" dirty="0"/>
              <a:t>CU*Answers has architected our database – what are you doing?</a:t>
            </a:r>
          </a:p>
        </p:txBody>
      </p:sp>
      <p:sp>
        <p:nvSpPr>
          <p:cNvPr id="9" name="Content Placeholder 8">
            <a:extLst>
              <a:ext uri="{FF2B5EF4-FFF2-40B4-BE49-F238E27FC236}">
                <a16:creationId xmlns:a16="http://schemas.microsoft.com/office/drawing/2014/main" id="{88AFE149-6F8C-4A9C-BFD7-ACEE0944B120}"/>
              </a:ext>
            </a:extLst>
          </p:cNvPr>
          <p:cNvSpPr>
            <a:spLocks noGrp="1"/>
          </p:cNvSpPr>
          <p:nvPr>
            <p:ph sz="quarter" idx="15"/>
          </p:nvPr>
        </p:nvSpPr>
        <p:spPr>
          <a:xfrm>
            <a:off x="1295400" y="2015614"/>
            <a:ext cx="6051331" cy="4464562"/>
          </a:xfrm>
        </p:spPr>
        <p:txBody>
          <a:bodyPr/>
          <a:lstStyle/>
          <a:p>
            <a:r>
              <a:rPr lang="en-US" dirty="0"/>
              <a:t>Later today we’ll talk about the AI team, but I want you to consider what you’re doing with new database administration tools that allow you to define data, collect it, and use it interactively with CU*BASE and </a:t>
            </a:r>
            <a:r>
              <a:rPr lang="en-US" b="1" dirty="0"/>
              <a:t>It’s Me 247 </a:t>
            </a:r>
            <a:r>
              <a:rPr lang="en-US" dirty="0"/>
              <a:t>products</a:t>
            </a:r>
          </a:p>
          <a:p>
            <a:r>
              <a:rPr lang="en-US" dirty="0"/>
              <a:t>Beyond what CU*Answers plans for CLR Path, what data might you add via UDM that would give your member the nod of approval for a loan?</a:t>
            </a:r>
          </a:p>
          <a:p>
            <a:pPr lvl="1"/>
            <a:r>
              <a:rPr lang="en-US" dirty="0"/>
              <a:t>CU-directed data floods to UDM is coming in the 19.10 release</a:t>
            </a:r>
          </a:p>
          <a:p>
            <a:r>
              <a:rPr lang="en-US" dirty="0"/>
              <a:t>Harness the power of data in 2020</a:t>
            </a:r>
          </a:p>
        </p:txBody>
      </p:sp>
      <p:sp>
        <p:nvSpPr>
          <p:cNvPr id="8" name="Text Placeholder 7">
            <a:extLst>
              <a:ext uri="{FF2B5EF4-FFF2-40B4-BE49-F238E27FC236}">
                <a16:creationId xmlns:a16="http://schemas.microsoft.com/office/drawing/2014/main" id="{D340E812-0CCF-4B57-AD6C-830FFACFC317}"/>
              </a:ext>
            </a:extLst>
          </p:cNvPr>
          <p:cNvSpPr>
            <a:spLocks noGrp="1"/>
          </p:cNvSpPr>
          <p:nvPr>
            <p:ph type="body" sz="quarter" idx="14"/>
          </p:nvPr>
        </p:nvSpPr>
        <p:spPr/>
        <p:txBody>
          <a:bodyPr/>
          <a:lstStyle/>
          <a:p>
            <a:r>
              <a:rPr lang="en-US" dirty="0"/>
              <a:t>We’ll start with a yes/no evaluation </a:t>
            </a:r>
            <a:br>
              <a:rPr lang="en-US" dirty="0"/>
            </a:br>
            <a:r>
              <a:rPr lang="en-US" dirty="0"/>
              <a:t>of the member’s relationship...</a:t>
            </a:r>
            <a:br>
              <a:rPr lang="en-US" dirty="0"/>
            </a:br>
            <a:r>
              <a:rPr lang="en-US" dirty="0"/>
              <a:t>where it goes from there is up to you</a:t>
            </a:r>
          </a:p>
        </p:txBody>
      </p:sp>
      <p:pic>
        <p:nvPicPr>
          <p:cNvPr id="11" name="Picture 10" descr="A picture containing object&#10;&#10;Description automatically generated">
            <a:extLst>
              <a:ext uri="{FF2B5EF4-FFF2-40B4-BE49-F238E27FC236}">
                <a16:creationId xmlns:a16="http://schemas.microsoft.com/office/drawing/2014/main" id="{B23ADCC8-5F66-4257-8A7F-35BB155553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771" y="4059468"/>
            <a:ext cx="2512088" cy="914400"/>
          </a:xfrm>
          <a:prstGeom prst="rect">
            <a:avLst/>
          </a:prstGeom>
        </p:spPr>
      </p:pic>
      <p:sp>
        <p:nvSpPr>
          <p:cNvPr id="2" name="Cross 1">
            <a:extLst>
              <a:ext uri="{FF2B5EF4-FFF2-40B4-BE49-F238E27FC236}">
                <a16:creationId xmlns:a16="http://schemas.microsoft.com/office/drawing/2014/main" id="{63E3F618-3F16-4D8B-A5D3-66C67DFF5542}"/>
              </a:ext>
            </a:extLst>
          </p:cNvPr>
          <p:cNvSpPr/>
          <p:nvPr/>
        </p:nvSpPr>
        <p:spPr>
          <a:xfrm>
            <a:off x="9999408" y="3654674"/>
            <a:ext cx="467805" cy="467805"/>
          </a:xfrm>
          <a:prstGeom prst="plus">
            <a:avLst>
              <a:gd name="adj" fmla="val 2930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72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C830F75-A0BC-4904-BB9E-5681A4C70A97}"/>
              </a:ext>
            </a:extLst>
          </p:cNvPr>
          <p:cNvGrpSpPr/>
          <p:nvPr/>
        </p:nvGrpSpPr>
        <p:grpSpPr>
          <a:xfrm>
            <a:off x="7676940" y="4168253"/>
            <a:ext cx="2133702" cy="3073353"/>
            <a:chOff x="6193239" y="3428740"/>
            <a:chExt cx="2133702" cy="3073353"/>
          </a:xfrm>
        </p:grpSpPr>
        <p:pic>
          <p:nvPicPr>
            <p:cNvPr id="7" name="Picture 6" descr="A screenshot of a cell phone&#10;&#10;Description automatically generated">
              <a:extLst>
                <a:ext uri="{FF2B5EF4-FFF2-40B4-BE49-F238E27FC236}">
                  <a16:creationId xmlns:a16="http://schemas.microsoft.com/office/drawing/2014/main" id="{6716B62B-09A2-4136-A1B6-AA4E3C28D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3239" y="3742443"/>
              <a:ext cx="2133702" cy="2759650"/>
            </a:xfrm>
            <a:prstGeom prst="rect">
              <a:avLst/>
            </a:prstGeom>
            <a:ln>
              <a:noFill/>
            </a:ln>
            <a:effectLst>
              <a:outerShdw blurRad="190500" algn="tl" rotWithShape="0">
                <a:srgbClr val="000000">
                  <a:alpha val="70000"/>
                </a:srgbClr>
              </a:outerShdw>
            </a:effectLst>
          </p:spPr>
        </p:pic>
        <p:pic>
          <p:nvPicPr>
            <p:cNvPr id="21" name="Graphic 20" descr="Paperclip">
              <a:extLst>
                <a:ext uri="{FF2B5EF4-FFF2-40B4-BE49-F238E27FC236}">
                  <a16:creationId xmlns:a16="http://schemas.microsoft.com/office/drawing/2014/main" id="{6630AA54-798B-42CD-A1D9-60D9F292C9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19304" y="3428740"/>
              <a:ext cx="627406" cy="627406"/>
            </a:xfrm>
            <a:prstGeom prst="rect">
              <a:avLst/>
            </a:prstGeom>
          </p:spPr>
        </p:pic>
      </p:grpSp>
      <p:grpSp>
        <p:nvGrpSpPr>
          <p:cNvPr id="25" name="Group 24">
            <a:extLst>
              <a:ext uri="{FF2B5EF4-FFF2-40B4-BE49-F238E27FC236}">
                <a16:creationId xmlns:a16="http://schemas.microsoft.com/office/drawing/2014/main" id="{E7602B82-6454-4AF1-BC6D-AD425E1BC086}"/>
              </a:ext>
            </a:extLst>
          </p:cNvPr>
          <p:cNvGrpSpPr/>
          <p:nvPr/>
        </p:nvGrpSpPr>
        <p:grpSpPr>
          <a:xfrm>
            <a:off x="9083042" y="1156118"/>
            <a:ext cx="2324863" cy="2927834"/>
            <a:chOff x="8281881" y="938369"/>
            <a:chExt cx="2324863" cy="2927834"/>
          </a:xfrm>
        </p:grpSpPr>
        <p:pic>
          <p:nvPicPr>
            <p:cNvPr id="19" name="Picture 18" descr="A screenshot of a cell phone&#10;&#10;Description automatically generated">
              <a:extLst>
                <a:ext uri="{FF2B5EF4-FFF2-40B4-BE49-F238E27FC236}">
                  <a16:creationId xmlns:a16="http://schemas.microsoft.com/office/drawing/2014/main" id="{4E14A8A8-6BF7-425B-AA82-093EC11F64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91392">
              <a:off x="8281881" y="1106552"/>
              <a:ext cx="2133703" cy="2759651"/>
            </a:xfrm>
            <a:prstGeom prst="rect">
              <a:avLst/>
            </a:prstGeom>
            <a:ln>
              <a:noFill/>
            </a:ln>
            <a:effectLst>
              <a:outerShdw blurRad="190500" algn="tl" rotWithShape="0">
                <a:srgbClr val="000000">
                  <a:alpha val="70000"/>
                </a:srgbClr>
              </a:outerShdw>
            </a:effectLst>
          </p:spPr>
        </p:pic>
        <p:pic>
          <p:nvPicPr>
            <p:cNvPr id="20" name="Graphic 19" descr="Paperclip">
              <a:extLst>
                <a:ext uri="{FF2B5EF4-FFF2-40B4-BE49-F238E27FC236}">
                  <a16:creationId xmlns:a16="http://schemas.microsoft.com/office/drawing/2014/main" id="{F6B9D950-9C14-4F21-8B61-825485A6DE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79338" y="938369"/>
              <a:ext cx="627406" cy="627406"/>
            </a:xfrm>
            <a:prstGeom prst="rect">
              <a:avLst/>
            </a:prstGeom>
          </p:spPr>
        </p:pic>
      </p:grpSp>
      <p:grpSp>
        <p:nvGrpSpPr>
          <p:cNvPr id="23" name="Group 22">
            <a:extLst>
              <a:ext uri="{FF2B5EF4-FFF2-40B4-BE49-F238E27FC236}">
                <a16:creationId xmlns:a16="http://schemas.microsoft.com/office/drawing/2014/main" id="{FA7F8840-7648-495B-98E4-3B93FB43C50D}"/>
              </a:ext>
            </a:extLst>
          </p:cNvPr>
          <p:cNvGrpSpPr/>
          <p:nvPr/>
        </p:nvGrpSpPr>
        <p:grpSpPr>
          <a:xfrm>
            <a:off x="7329073" y="1115733"/>
            <a:ext cx="2171713" cy="3033496"/>
            <a:chOff x="8305232" y="642018"/>
            <a:chExt cx="2171713" cy="3033496"/>
          </a:xfrm>
        </p:grpSpPr>
        <p:pic>
          <p:nvPicPr>
            <p:cNvPr id="16" name="Picture 15" descr="A screenshot of a cell phone&#10;&#10;Description automatically generated">
              <a:extLst>
                <a:ext uri="{FF2B5EF4-FFF2-40B4-BE49-F238E27FC236}">
                  <a16:creationId xmlns:a16="http://schemas.microsoft.com/office/drawing/2014/main" id="{889D1B81-752A-41EE-A009-B0D7C56D2E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5232" y="942392"/>
              <a:ext cx="2113191" cy="2733122"/>
            </a:xfrm>
            <a:prstGeom prst="rect">
              <a:avLst/>
            </a:prstGeom>
            <a:ln>
              <a:noFill/>
            </a:ln>
            <a:effectLst>
              <a:outerShdw blurRad="190500" algn="tl" rotWithShape="0">
                <a:srgbClr val="000000">
                  <a:alpha val="70000"/>
                </a:srgbClr>
              </a:outerShdw>
            </a:effectLst>
          </p:spPr>
        </p:pic>
        <p:pic>
          <p:nvPicPr>
            <p:cNvPr id="17" name="Graphic 16" descr="Paperclip">
              <a:extLst>
                <a:ext uri="{FF2B5EF4-FFF2-40B4-BE49-F238E27FC236}">
                  <a16:creationId xmlns:a16="http://schemas.microsoft.com/office/drawing/2014/main" id="{FE27EEA5-2BCC-4D93-96E2-A903DF6972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49539" y="642018"/>
              <a:ext cx="627406" cy="627406"/>
            </a:xfrm>
            <a:prstGeom prst="rect">
              <a:avLst/>
            </a:prstGeom>
          </p:spPr>
        </p:pic>
      </p:grpSp>
      <p:sp>
        <p:nvSpPr>
          <p:cNvPr id="2" name="Title 1">
            <a:extLst>
              <a:ext uri="{FF2B5EF4-FFF2-40B4-BE49-F238E27FC236}">
                <a16:creationId xmlns:a16="http://schemas.microsoft.com/office/drawing/2014/main" id="{D58BDB68-5AFD-443D-87A9-38208372A289}"/>
              </a:ext>
            </a:extLst>
          </p:cNvPr>
          <p:cNvSpPr>
            <a:spLocks noGrp="1"/>
          </p:cNvSpPr>
          <p:nvPr>
            <p:ph type="title"/>
          </p:nvPr>
        </p:nvSpPr>
        <p:spPr/>
        <p:txBody>
          <a:bodyPr/>
          <a:lstStyle/>
          <a:p>
            <a:r>
              <a:rPr lang="en-US" dirty="0"/>
              <a:t>What’s up with our LOS solutions?</a:t>
            </a:r>
          </a:p>
        </p:txBody>
      </p:sp>
      <p:sp>
        <p:nvSpPr>
          <p:cNvPr id="14" name="Content Placeholder 13">
            <a:extLst>
              <a:ext uri="{FF2B5EF4-FFF2-40B4-BE49-F238E27FC236}">
                <a16:creationId xmlns:a16="http://schemas.microsoft.com/office/drawing/2014/main" id="{61EE78F2-0F7D-4E73-A26B-3AFA32637197}"/>
              </a:ext>
            </a:extLst>
          </p:cNvPr>
          <p:cNvSpPr>
            <a:spLocks noGrp="1"/>
          </p:cNvSpPr>
          <p:nvPr>
            <p:ph idx="1"/>
          </p:nvPr>
        </p:nvSpPr>
        <p:spPr/>
        <p:txBody>
          <a:bodyPr/>
          <a:lstStyle/>
          <a:p>
            <a:r>
              <a:rPr lang="en-US" dirty="0"/>
              <a:t>Ready-to-look (R2L) loans:</a:t>
            </a:r>
          </a:p>
          <a:p>
            <a:pPr lvl="1">
              <a:spcBef>
                <a:spcPts val="600"/>
              </a:spcBef>
            </a:pPr>
            <a:r>
              <a:rPr lang="en-US" dirty="0"/>
              <a:t>Vendors:  </a:t>
            </a:r>
            <a:r>
              <a:rPr lang="en-US" sz="2400" b="1" dirty="0">
                <a:solidFill>
                  <a:schemeClr val="tx1"/>
                </a:solidFill>
              </a:rPr>
              <a:t>9</a:t>
            </a:r>
            <a:endParaRPr lang="en-US" b="1" dirty="0">
              <a:solidFill>
                <a:schemeClr val="tx1"/>
              </a:solidFill>
            </a:endParaRPr>
          </a:p>
          <a:p>
            <a:pPr lvl="1">
              <a:spcBef>
                <a:spcPts val="600"/>
              </a:spcBef>
            </a:pPr>
            <a:r>
              <a:rPr lang="en-US" dirty="0"/>
              <a:t>Integrated relationships:  </a:t>
            </a:r>
            <a:r>
              <a:rPr lang="en-US" sz="2400" b="1" dirty="0">
                <a:solidFill>
                  <a:schemeClr val="tx1"/>
                </a:solidFill>
              </a:rPr>
              <a:t>83</a:t>
            </a:r>
          </a:p>
          <a:p>
            <a:pPr lvl="1">
              <a:spcBef>
                <a:spcPts val="600"/>
              </a:spcBef>
            </a:pPr>
            <a:r>
              <a:rPr lang="en-US" dirty="0"/>
              <a:t>Apps YTD:  </a:t>
            </a:r>
            <a:r>
              <a:rPr lang="en-US" sz="2400" b="1" dirty="0">
                <a:solidFill>
                  <a:schemeClr val="tx1"/>
                </a:solidFill>
              </a:rPr>
              <a:t>41,073</a:t>
            </a:r>
          </a:p>
          <a:p>
            <a:pPr lvl="1">
              <a:spcBef>
                <a:spcPts val="600"/>
              </a:spcBef>
            </a:pPr>
            <a:r>
              <a:rPr lang="en-US" dirty="0"/>
              <a:t>Loan $ YTD:  </a:t>
            </a:r>
            <a:r>
              <a:rPr lang="en-US" sz="2400" b="1" dirty="0">
                <a:solidFill>
                  <a:schemeClr val="tx1"/>
                </a:solidFill>
              </a:rPr>
              <a:t>$226,028,780</a:t>
            </a:r>
          </a:p>
          <a:p>
            <a:r>
              <a:rPr lang="en-US" dirty="0"/>
              <a:t>Ready-to-book (R2B) loans:</a:t>
            </a:r>
          </a:p>
          <a:p>
            <a:pPr lvl="1">
              <a:spcBef>
                <a:spcPts val="600"/>
              </a:spcBef>
            </a:pPr>
            <a:r>
              <a:rPr lang="en-US" dirty="0"/>
              <a:t>Vendors:  </a:t>
            </a:r>
            <a:r>
              <a:rPr lang="en-US" sz="2400" b="1" dirty="0">
                <a:solidFill>
                  <a:schemeClr val="tx1"/>
                </a:solidFill>
              </a:rPr>
              <a:t>2</a:t>
            </a:r>
            <a:r>
              <a:rPr lang="en-US" dirty="0"/>
              <a:t> </a:t>
            </a:r>
            <a:r>
              <a:rPr lang="en-US" i="1" dirty="0"/>
              <a:t>(1 in development)</a:t>
            </a:r>
          </a:p>
          <a:p>
            <a:pPr lvl="1">
              <a:spcBef>
                <a:spcPts val="600"/>
              </a:spcBef>
            </a:pPr>
            <a:r>
              <a:rPr lang="en-US" dirty="0"/>
              <a:t>Integrations:  </a:t>
            </a:r>
            <a:r>
              <a:rPr lang="en-US" sz="2400" b="1" dirty="0">
                <a:solidFill>
                  <a:schemeClr val="tx1"/>
                </a:solidFill>
              </a:rPr>
              <a:t>5</a:t>
            </a:r>
          </a:p>
          <a:p>
            <a:pPr lvl="1">
              <a:spcBef>
                <a:spcPts val="600"/>
              </a:spcBef>
            </a:pPr>
            <a:r>
              <a:rPr lang="en-US" dirty="0"/>
              <a:t>Apps YTD:  </a:t>
            </a:r>
            <a:r>
              <a:rPr lang="en-US" sz="2400" b="1" dirty="0">
                <a:solidFill>
                  <a:schemeClr val="tx1"/>
                </a:solidFill>
              </a:rPr>
              <a:t>7,502</a:t>
            </a:r>
          </a:p>
          <a:p>
            <a:pPr lvl="1">
              <a:spcBef>
                <a:spcPts val="600"/>
              </a:spcBef>
            </a:pPr>
            <a:r>
              <a:rPr lang="en-US" dirty="0"/>
              <a:t>Loan $ YTD:  </a:t>
            </a:r>
            <a:r>
              <a:rPr lang="en-US" sz="2400" b="1" dirty="0">
                <a:solidFill>
                  <a:schemeClr val="tx1"/>
                </a:solidFill>
              </a:rPr>
              <a:t>$103,389,715</a:t>
            </a:r>
          </a:p>
        </p:txBody>
      </p:sp>
      <p:sp>
        <p:nvSpPr>
          <p:cNvPr id="3" name="Slide Number Placeholder 2">
            <a:extLst>
              <a:ext uri="{FF2B5EF4-FFF2-40B4-BE49-F238E27FC236}">
                <a16:creationId xmlns:a16="http://schemas.microsoft.com/office/drawing/2014/main" id="{184312C4-6866-4D70-820C-E5F3B3782A03}"/>
              </a:ext>
            </a:extLst>
          </p:cNvPr>
          <p:cNvSpPr>
            <a:spLocks noGrp="1"/>
          </p:cNvSpPr>
          <p:nvPr>
            <p:ph type="sldNum" sz="quarter" idx="12"/>
          </p:nvPr>
        </p:nvSpPr>
        <p:spPr/>
        <p:txBody>
          <a:bodyPr/>
          <a:lstStyle/>
          <a:p>
            <a:fld id="{E31375A4-56A4-47D6-9801-1991572033F7}" type="slidenum">
              <a:rPr lang="en-US" smtClean="0"/>
              <a:pPr/>
              <a:t>52</a:t>
            </a:fld>
            <a:endParaRPr lang="en-US" dirty="0"/>
          </a:p>
        </p:txBody>
      </p:sp>
      <p:grpSp>
        <p:nvGrpSpPr>
          <p:cNvPr id="24" name="Group 23">
            <a:extLst>
              <a:ext uri="{FF2B5EF4-FFF2-40B4-BE49-F238E27FC236}">
                <a16:creationId xmlns:a16="http://schemas.microsoft.com/office/drawing/2014/main" id="{FFA79015-3D38-4E85-853C-92C0CE202BE8}"/>
              </a:ext>
            </a:extLst>
          </p:cNvPr>
          <p:cNvGrpSpPr/>
          <p:nvPr/>
        </p:nvGrpSpPr>
        <p:grpSpPr>
          <a:xfrm>
            <a:off x="5417852" y="3980860"/>
            <a:ext cx="2551858" cy="3321706"/>
            <a:chOff x="9935187" y="1963129"/>
            <a:chExt cx="2551858" cy="3321706"/>
          </a:xfrm>
        </p:grpSpPr>
        <p:pic>
          <p:nvPicPr>
            <p:cNvPr id="11" name="Picture 10" descr="A screenshot of a social media post&#10;&#10;Description automatically generated">
              <a:extLst>
                <a:ext uri="{FF2B5EF4-FFF2-40B4-BE49-F238E27FC236}">
                  <a16:creationId xmlns:a16="http://schemas.microsoft.com/office/drawing/2014/main" id="{8D03985D-AB97-4BA9-B9DF-3AB3F0B5FF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5187" y="2273006"/>
              <a:ext cx="2122000" cy="2744514"/>
            </a:xfrm>
            <a:prstGeom prst="rect">
              <a:avLst/>
            </a:prstGeom>
            <a:ln>
              <a:noFill/>
            </a:ln>
            <a:effectLst>
              <a:outerShdw blurRad="190500" algn="tl" rotWithShape="0">
                <a:srgbClr val="000000">
                  <a:alpha val="70000"/>
                </a:srgbClr>
              </a:outerShdw>
            </a:effectLst>
          </p:spPr>
        </p:pic>
        <p:pic>
          <p:nvPicPr>
            <p:cNvPr id="12" name="Graphic 11" descr="Paperclip">
              <a:extLst>
                <a:ext uri="{FF2B5EF4-FFF2-40B4-BE49-F238E27FC236}">
                  <a16:creationId xmlns:a16="http://schemas.microsoft.com/office/drawing/2014/main" id="{8B75D4AC-12B8-4ADA-BE02-19216B5B46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85396" y="1963129"/>
              <a:ext cx="627406" cy="627406"/>
            </a:xfrm>
            <a:prstGeom prst="rect">
              <a:avLst/>
            </a:prstGeom>
          </p:spPr>
        </p:pic>
        <p:pic>
          <p:nvPicPr>
            <p:cNvPr id="10" name="Picture 9">
              <a:extLst>
                <a:ext uri="{FF2B5EF4-FFF2-40B4-BE49-F238E27FC236}">
                  <a16:creationId xmlns:a16="http://schemas.microsoft.com/office/drawing/2014/main" id="{07B3DC05-1BE7-4864-BE50-14F4D2A9B4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81349">
              <a:off x="10899426" y="3231469"/>
              <a:ext cx="1587619" cy="2053366"/>
            </a:xfrm>
            <a:prstGeom prst="rect">
              <a:avLst/>
            </a:prstGeom>
            <a:ln>
              <a:noFill/>
            </a:ln>
            <a:effectLst>
              <a:outerShdw blurRad="190500" algn="tl" rotWithShape="0">
                <a:srgbClr val="000000">
                  <a:alpha val="70000"/>
                </a:srgbClr>
              </a:outerShdw>
            </a:effectLst>
          </p:spPr>
        </p:pic>
      </p:grpSp>
      <p:pic>
        <p:nvPicPr>
          <p:cNvPr id="18" name="Picture 17">
            <a:extLst>
              <a:ext uri="{FF2B5EF4-FFF2-40B4-BE49-F238E27FC236}">
                <a16:creationId xmlns:a16="http://schemas.microsoft.com/office/drawing/2014/main" id="{C542BF0F-B818-4F56-91FD-2B703AEE485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311690" y="630590"/>
            <a:ext cx="1707663" cy="486871"/>
          </a:xfrm>
          <a:prstGeom prst="rect">
            <a:avLst/>
          </a:prstGeom>
        </p:spPr>
      </p:pic>
      <p:grpSp>
        <p:nvGrpSpPr>
          <p:cNvPr id="5" name="Group 4">
            <a:extLst>
              <a:ext uri="{FF2B5EF4-FFF2-40B4-BE49-F238E27FC236}">
                <a16:creationId xmlns:a16="http://schemas.microsoft.com/office/drawing/2014/main" id="{B77420C6-4C03-4541-B240-47A8458BCCF6}"/>
              </a:ext>
            </a:extLst>
          </p:cNvPr>
          <p:cNvGrpSpPr/>
          <p:nvPr/>
        </p:nvGrpSpPr>
        <p:grpSpPr>
          <a:xfrm>
            <a:off x="9810642" y="4635210"/>
            <a:ext cx="2135124" cy="3048863"/>
            <a:chOff x="5410490" y="4515179"/>
            <a:chExt cx="2135124" cy="3048863"/>
          </a:xfrm>
        </p:grpSpPr>
        <p:pic>
          <p:nvPicPr>
            <p:cNvPr id="26" name="Picture 25" descr="A screenshot of a social media post&#10;&#10;Description automatically generated">
              <a:extLst>
                <a:ext uri="{FF2B5EF4-FFF2-40B4-BE49-F238E27FC236}">
                  <a16:creationId xmlns:a16="http://schemas.microsoft.com/office/drawing/2014/main" id="{99C84E31-C7A1-45F5-999E-C951D8B4733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10490" y="4802554"/>
              <a:ext cx="2135124" cy="2761488"/>
            </a:xfrm>
            <a:prstGeom prst="rect">
              <a:avLst/>
            </a:prstGeom>
            <a:ln>
              <a:noFill/>
            </a:ln>
            <a:effectLst>
              <a:outerShdw blurRad="190500" algn="tl" rotWithShape="0">
                <a:srgbClr val="000000">
                  <a:alpha val="70000"/>
                </a:srgbClr>
              </a:outerShdw>
            </a:effectLst>
          </p:spPr>
        </p:pic>
        <p:pic>
          <p:nvPicPr>
            <p:cNvPr id="27" name="Graphic 26" descr="Paperclip">
              <a:extLst>
                <a:ext uri="{FF2B5EF4-FFF2-40B4-BE49-F238E27FC236}">
                  <a16:creationId xmlns:a16="http://schemas.microsoft.com/office/drawing/2014/main" id="{9B76C5DF-21C7-45B4-AFD0-F00A961891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55770" y="4515179"/>
              <a:ext cx="627406" cy="627406"/>
            </a:xfrm>
            <a:prstGeom prst="rect">
              <a:avLst/>
            </a:prstGeom>
          </p:spPr>
        </p:pic>
      </p:grpSp>
    </p:spTree>
    <p:extLst>
      <p:ext uri="{BB962C8B-B14F-4D97-AF65-F5344CB8AC3E}">
        <p14:creationId xmlns:p14="http://schemas.microsoft.com/office/powerpoint/2010/main" val="6580734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E07927-6021-4880-BBA9-94CBE3DC9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2562" y="4270450"/>
            <a:ext cx="1590225" cy="2057400"/>
          </a:xfrm>
          <a:prstGeom prst="rect">
            <a:avLst/>
          </a:prstGeom>
          <a:ln>
            <a:noFill/>
          </a:ln>
          <a:effectLst>
            <a:outerShdw blurRad="190500" algn="tl" rotWithShape="0">
              <a:srgbClr val="000000">
                <a:alpha val="70000"/>
              </a:srgbClr>
            </a:outerShdw>
          </a:effectLst>
        </p:spPr>
      </p:pic>
      <p:sp>
        <p:nvSpPr>
          <p:cNvPr id="10" name="Title 9">
            <a:extLst>
              <a:ext uri="{FF2B5EF4-FFF2-40B4-BE49-F238E27FC236}">
                <a16:creationId xmlns:a16="http://schemas.microsoft.com/office/drawing/2014/main" id="{ECF11543-3A19-48EA-9177-188BFBFC4B48}"/>
              </a:ext>
            </a:extLst>
          </p:cNvPr>
          <p:cNvSpPr>
            <a:spLocks noGrp="1"/>
          </p:cNvSpPr>
          <p:nvPr>
            <p:ph type="title"/>
          </p:nvPr>
        </p:nvSpPr>
        <p:spPr>
          <a:xfrm>
            <a:off x="609601" y="644290"/>
            <a:ext cx="3657600" cy="1828800"/>
          </a:xfrm>
        </p:spPr>
        <p:txBody>
          <a:bodyPr/>
          <a:lstStyle/>
          <a:p>
            <a:r>
              <a:rPr lang="en-US" dirty="0"/>
              <a:t>Other Resources from Lender*VP</a:t>
            </a:r>
          </a:p>
        </p:txBody>
      </p:sp>
      <p:sp>
        <p:nvSpPr>
          <p:cNvPr id="12" name="Text Placeholder 11">
            <a:extLst>
              <a:ext uri="{FF2B5EF4-FFF2-40B4-BE49-F238E27FC236}">
                <a16:creationId xmlns:a16="http://schemas.microsoft.com/office/drawing/2014/main" id="{ACEEB4C1-8D4C-4B8D-A284-52C6302D650B}"/>
              </a:ext>
            </a:extLst>
          </p:cNvPr>
          <p:cNvSpPr>
            <a:spLocks noGrp="1"/>
          </p:cNvSpPr>
          <p:nvPr>
            <p:ph type="body" sz="half" idx="2"/>
          </p:nvPr>
        </p:nvSpPr>
        <p:spPr>
          <a:xfrm>
            <a:off x="609600" y="2610250"/>
            <a:ext cx="3363310" cy="1554480"/>
          </a:xfrm>
        </p:spPr>
        <p:txBody>
          <a:bodyPr/>
          <a:lstStyle/>
          <a:p>
            <a:r>
              <a:rPr lang="en-US" dirty="0"/>
              <a:t>We want to inspire your trust...You’ll want to trust but verify</a:t>
            </a:r>
          </a:p>
          <a:p>
            <a:r>
              <a:rPr lang="en-US" dirty="0"/>
              <a:t>Join us on the way to the future</a:t>
            </a:r>
          </a:p>
        </p:txBody>
      </p:sp>
      <p:sp>
        <p:nvSpPr>
          <p:cNvPr id="3" name="Slide Number Placeholder 2">
            <a:extLst>
              <a:ext uri="{FF2B5EF4-FFF2-40B4-BE49-F238E27FC236}">
                <a16:creationId xmlns:a16="http://schemas.microsoft.com/office/drawing/2014/main" id="{E3C1C24C-947E-4B44-91B5-C7269B232E6F}"/>
              </a:ext>
            </a:extLst>
          </p:cNvPr>
          <p:cNvSpPr>
            <a:spLocks noGrp="1"/>
          </p:cNvSpPr>
          <p:nvPr>
            <p:ph type="sldNum" sz="quarter" idx="12"/>
          </p:nvPr>
        </p:nvSpPr>
        <p:spPr/>
        <p:txBody>
          <a:bodyPr/>
          <a:lstStyle/>
          <a:p>
            <a:fld id="{E31375A4-56A4-47D6-9801-1991572033F7}" type="slidenum">
              <a:rPr lang="en-US" smtClean="0"/>
              <a:t>53</a:t>
            </a:fld>
            <a:endParaRPr lang="en-US" dirty="0"/>
          </a:p>
        </p:txBody>
      </p:sp>
      <p:pic>
        <p:nvPicPr>
          <p:cNvPr id="14" name="Picture 13">
            <a:extLst>
              <a:ext uri="{FF2B5EF4-FFF2-40B4-BE49-F238E27FC236}">
                <a16:creationId xmlns:a16="http://schemas.microsoft.com/office/drawing/2014/main" id="{FA8D1918-9E90-4AF4-AB17-4773E6A009D6}"/>
              </a:ext>
            </a:extLst>
          </p:cNvPr>
          <p:cNvPicPr>
            <a:picLocks noChangeAspect="1"/>
          </p:cNvPicPr>
          <p:nvPr/>
        </p:nvPicPr>
        <p:blipFill>
          <a:blip r:embed="rId4"/>
          <a:stretch>
            <a:fillRect/>
          </a:stretch>
        </p:blipFill>
        <p:spPr>
          <a:xfrm>
            <a:off x="5507054" y="518632"/>
            <a:ext cx="5050718" cy="5809218"/>
          </a:xfrm>
          <a:prstGeom prst="rect">
            <a:avLst/>
          </a:prstGeom>
        </p:spPr>
      </p:pic>
      <p:pic>
        <p:nvPicPr>
          <p:cNvPr id="5" name="Picture 4">
            <a:extLst>
              <a:ext uri="{FF2B5EF4-FFF2-40B4-BE49-F238E27FC236}">
                <a16:creationId xmlns:a16="http://schemas.microsoft.com/office/drawing/2014/main" id="{A4EC9D14-7330-45A8-9551-AB76DB2BD652}"/>
              </a:ext>
            </a:extLst>
          </p:cNvPr>
          <p:cNvPicPr>
            <a:picLocks noChangeAspect="1"/>
          </p:cNvPicPr>
          <p:nvPr/>
        </p:nvPicPr>
        <p:blipFill>
          <a:blip r:embed="rId5"/>
          <a:stretch>
            <a:fillRect/>
          </a:stretch>
        </p:blipFill>
        <p:spPr>
          <a:xfrm>
            <a:off x="6945148" y="4604046"/>
            <a:ext cx="3762750" cy="2232324"/>
          </a:xfrm>
          <a:prstGeom prst="rect">
            <a:avLst/>
          </a:prstGeom>
          <a:ln>
            <a:noFill/>
          </a:ln>
          <a:effectLst>
            <a:outerShdw blurRad="190500" algn="tl" rotWithShape="0">
              <a:srgbClr val="000000">
                <a:alpha val="70000"/>
              </a:srgbClr>
            </a:outerShdw>
          </a:effectLst>
        </p:spPr>
      </p:pic>
      <p:sp>
        <p:nvSpPr>
          <p:cNvPr id="19" name="Rectangle 18">
            <a:extLst>
              <a:ext uri="{FF2B5EF4-FFF2-40B4-BE49-F238E27FC236}">
                <a16:creationId xmlns:a16="http://schemas.microsoft.com/office/drawing/2014/main" id="{02F370CD-71C3-4D60-A9C5-E2E6D0F19F5B}"/>
              </a:ext>
            </a:extLst>
          </p:cNvPr>
          <p:cNvSpPr/>
          <p:nvPr/>
        </p:nvSpPr>
        <p:spPr>
          <a:xfrm>
            <a:off x="7475071" y="1137792"/>
            <a:ext cx="4460449" cy="584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3200" b="1" dirty="0">
                <a:latin typeface="+mj-lt"/>
              </a:rPr>
              <a:t>store.cuanswers.com</a:t>
            </a:r>
          </a:p>
        </p:txBody>
      </p:sp>
      <p:pic>
        <p:nvPicPr>
          <p:cNvPr id="6" name="Picture 5">
            <a:extLst>
              <a:ext uri="{FF2B5EF4-FFF2-40B4-BE49-F238E27FC236}">
                <a16:creationId xmlns:a16="http://schemas.microsoft.com/office/drawing/2014/main" id="{306C4F10-3501-4F76-8B7C-0AD4359FFF55}"/>
              </a:ext>
            </a:extLst>
          </p:cNvPr>
          <p:cNvPicPr>
            <a:picLocks noChangeAspect="1"/>
          </p:cNvPicPr>
          <p:nvPr/>
        </p:nvPicPr>
        <p:blipFill>
          <a:blip r:embed="rId6"/>
          <a:stretch>
            <a:fillRect/>
          </a:stretch>
        </p:blipFill>
        <p:spPr>
          <a:xfrm>
            <a:off x="8627497" y="3408344"/>
            <a:ext cx="3534599" cy="2057400"/>
          </a:xfrm>
          <a:prstGeom prst="rect">
            <a:avLst/>
          </a:prstGeom>
          <a:ln>
            <a:noFill/>
          </a:ln>
          <a:effectLst>
            <a:outerShdw blurRad="190500" algn="tl" rotWithShape="0">
              <a:srgbClr val="000000">
                <a:alpha val="70000"/>
              </a:srgbClr>
            </a:outerShdw>
          </a:effectLst>
        </p:spPr>
      </p:pic>
      <p:pic>
        <p:nvPicPr>
          <p:cNvPr id="4" name="Picture 3" descr="A picture containing building&#10;&#10;Description automatically generated">
            <a:extLst>
              <a:ext uri="{FF2B5EF4-FFF2-40B4-BE49-F238E27FC236}">
                <a16:creationId xmlns:a16="http://schemas.microsoft.com/office/drawing/2014/main" id="{44894C04-6BED-406D-8780-A0AF627CE9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8532" y="5012470"/>
            <a:ext cx="1590225" cy="2057400"/>
          </a:xfrm>
          <a:prstGeom prst="rect">
            <a:avLst/>
          </a:prstGeom>
          <a:ln>
            <a:noFill/>
          </a:ln>
          <a:effectLst>
            <a:outerShdw blurRad="190500" algn="tl" rotWithShape="0">
              <a:srgbClr val="000000">
                <a:alpha val="70000"/>
              </a:srgbClr>
            </a:outerShdw>
          </a:effectLst>
        </p:spPr>
      </p:pic>
      <p:pic>
        <p:nvPicPr>
          <p:cNvPr id="8" name="Picture 7" descr="A group of people sitting at a table&#10;&#10;Description automatically generated">
            <a:extLst>
              <a:ext uri="{FF2B5EF4-FFF2-40B4-BE49-F238E27FC236}">
                <a16:creationId xmlns:a16="http://schemas.microsoft.com/office/drawing/2014/main" id="{5DE56895-9F19-4DF3-9072-D525784004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4386" y="5387931"/>
            <a:ext cx="1590225" cy="2057400"/>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C5776FFB-2741-4DDF-A35A-C977E1D2FE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0656" y="3922048"/>
            <a:ext cx="1590225" cy="2057400"/>
          </a:xfrm>
          <a:prstGeom prst="rect">
            <a:avLst/>
          </a:prstGeom>
          <a:ln>
            <a:noFill/>
          </a:ln>
          <a:effectLst>
            <a:outerShdw blurRad="190500" algn="tl" rotWithShape="0">
              <a:srgbClr val="000000">
                <a:alpha val="70000"/>
              </a:srgbClr>
            </a:outerShdw>
          </a:effectLst>
        </p:spPr>
      </p:pic>
      <p:pic>
        <p:nvPicPr>
          <p:cNvPr id="17" name="Picture 16" descr="A picture containing text, businesscard&#10;&#10;Description automatically generated">
            <a:extLst>
              <a:ext uri="{FF2B5EF4-FFF2-40B4-BE49-F238E27FC236}">
                <a16:creationId xmlns:a16="http://schemas.microsoft.com/office/drawing/2014/main" id="{2091B0B9-839C-4132-8264-0A3A69F536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78863" y="4786272"/>
            <a:ext cx="1590225" cy="2057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2785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1B4D-9A6A-4601-9178-F5A482A729DE}"/>
              </a:ext>
            </a:extLst>
          </p:cNvPr>
          <p:cNvSpPr>
            <a:spLocks noGrp="1"/>
          </p:cNvSpPr>
          <p:nvPr>
            <p:ph type="ctrTitle"/>
          </p:nvPr>
        </p:nvSpPr>
        <p:spPr/>
        <p:txBody>
          <a:bodyPr/>
          <a:lstStyle/>
          <a:p>
            <a:r>
              <a:rPr lang="en-US" dirty="0"/>
              <a:t>What is the future of the </a:t>
            </a:r>
            <a:br>
              <a:rPr lang="en-US" dirty="0"/>
            </a:br>
            <a:r>
              <a:rPr lang="en-US" b="1" dirty="0">
                <a:effectLst>
                  <a:outerShdw blurRad="38100" dist="38100" dir="2700000" algn="tl">
                    <a:srgbClr val="000000">
                      <a:alpha val="43137"/>
                    </a:srgbClr>
                  </a:outerShdw>
                </a:effectLst>
              </a:rPr>
              <a:t>It’s Me 247 </a:t>
            </a:r>
            <a:r>
              <a:rPr lang="en-US" dirty="0"/>
              <a:t>suite?</a:t>
            </a:r>
          </a:p>
        </p:txBody>
      </p:sp>
      <p:sp>
        <p:nvSpPr>
          <p:cNvPr id="3" name="Subtitle 2">
            <a:extLst>
              <a:ext uri="{FF2B5EF4-FFF2-40B4-BE49-F238E27FC236}">
                <a16:creationId xmlns:a16="http://schemas.microsoft.com/office/drawing/2014/main" id="{D350E52B-4318-4801-A3B5-A6A300D348EB}"/>
              </a:ext>
            </a:extLst>
          </p:cNvPr>
          <p:cNvSpPr>
            <a:spLocks noGrp="1"/>
          </p:cNvSpPr>
          <p:nvPr>
            <p:ph type="subTitle" idx="1"/>
          </p:nvPr>
        </p:nvSpPr>
        <p:spPr/>
        <p:txBody>
          <a:bodyPr/>
          <a:lstStyle/>
          <a:p>
            <a:r>
              <a:rPr lang="en-US" sz="2000" dirty="0"/>
              <a:t>How will the mobile business change how </a:t>
            </a:r>
            <a:br>
              <a:rPr lang="en-US" sz="2000" dirty="0"/>
            </a:br>
            <a:r>
              <a:rPr lang="en-US" sz="2000" dirty="0"/>
              <a:t>we think about these channels?</a:t>
            </a:r>
          </a:p>
        </p:txBody>
      </p:sp>
    </p:spTree>
    <p:extLst>
      <p:ext uri="{BB962C8B-B14F-4D97-AF65-F5344CB8AC3E}">
        <p14:creationId xmlns:p14="http://schemas.microsoft.com/office/powerpoint/2010/main" val="18121327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A53F4-F5BA-4170-B20F-3AF3F6E2C278}"/>
              </a:ext>
            </a:extLst>
          </p:cNvPr>
          <p:cNvSpPr>
            <a:spLocks noGrp="1"/>
          </p:cNvSpPr>
          <p:nvPr>
            <p:ph type="title"/>
          </p:nvPr>
        </p:nvSpPr>
        <p:spPr/>
        <p:txBody>
          <a:bodyPr/>
          <a:lstStyle/>
          <a:p>
            <a:r>
              <a:rPr lang="en-US" dirty="0"/>
              <a:t>What is the future of the </a:t>
            </a:r>
            <a:r>
              <a:rPr lang="en-US" b="1" dirty="0">
                <a:effectLst>
                  <a:outerShdw blurRad="38100" dist="38100" dir="2700000" algn="tl">
                    <a:srgbClr val="000000">
                      <a:alpha val="43137"/>
                    </a:srgbClr>
                  </a:outerShdw>
                </a:effectLst>
              </a:rPr>
              <a:t>It’s Me 247 </a:t>
            </a:r>
            <a:r>
              <a:rPr lang="en-US" dirty="0"/>
              <a:t>suite?</a:t>
            </a:r>
          </a:p>
        </p:txBody>
      </p:sp>
      <p:sp>
        <p:nvSpPr>
          <p:cNvPr id="3" name="Content Placeholder 2">
            <a:extLst>
              <a:ext uri="{FF2B5EF4-FFF2-40B4-BE49-F238E27FC236}">
                <a16:creationId xmlns:a16="http://schemas.microsoft.com/office/drawing/2014/main" id="{3287F141-BBF2-4182-AF7F-1C9FA66E09ED}"/>
              </a:ext>
            </a:extLst>
          </p:cNvPr>
          <p:cNvSpPr>
            <a:spLocks noGrp="1"/>
          </p:cNvSpPr>
          <p:nvPr>
            <p:ph sz="half" idx="1"/>
          </p:nvPr>
        </p:nvSpPr>
        <p:spPr>
          <a:xfrm>
            <a:off x="729573" y="2149474"/>
            <a:ext cx="6277717" cy="4547675"/>
          </a:xfrm>
        </p:spPr>
        <p:txBody>
          <a:bodyPr/>
          <a:lstStyle/>
          <a:p>
            <a:r>
              <a:rPr lang="en-US" dirty="0"/>
              <a:t>Online banking mirrors CU*BASE in that it is one software application that serves many</a:t>
            </a:r>
          </a:p>
          <a:p>
            <a:pPr lvl="1"/>
            <a:r>
              <a:rPr lang="en-US" b="1" dirty="0">
                <a:solidFill>
                  <a:schemeClr val="tx2">
                    <a:lumMod val="75000"/>
                    <a:lumOff val="25000"/>
                  </a:schemeClr>
                </a:solidFill>
              </a:rPr>
              <a:t>It’s Me 247 </a:t>
            </a:r>
            <a:r>
              <a:rPr lang="en-US" dirty="0"/>
              <a:t>serves nearly 300 CUs with 2.5 million members, and handles over a million sessions a month</a:t>
            </a:r>
            <a:endParaRPr lang="en-US" dirty="0">
              <a:highlight>
                <a:srgbClr val="FFFF00"/>
              </a:highlight>
            </a:endParaRPr>
          </a:p>
          <a:p>
            <a:r>
              <a:rPr lang="en-US" dirty="0"/>
              <a:t>The </a:t>
            </a:r>
            <a:r>
              <a:rPr lang="en-US" b="1" dirty="0">
                <a:solidFill>
                  <a:schemeClr val="tx2">
                    <a:lumMod val="75000"/>
                    <a:lumOff val="25000"/>
                  </a:schemeClr>
                </a:solidFill>
              </a:rPr>
              <a:t>It’s Me 247 </a:t>
            </a:r>
            <a:r>
              <a:rPr lang="en-US" dirty="0"/>
              <a:t>brand and its general look turns 12 years old this year </a:t>
            </a:r>
          </a:p>
          <a:p>
            <a:pPr lvl="1"/>
            <a:r>
              <a:rPr lang="en-US" dirty="0"/>
              <a:t>Last November CEOs discussed what’s next for the brand and the look-and-feel – is it time for a simple facelift, or is it time for a radical change?</a:t>
            </a:r>
          </a:p>
          <a:p>
            <a:r>
              <a:rPr lang="en-US" dirty="0"/>
              <a:t>Now that the foundation of </a:t>
            </a:r>
            <a:r>
              <a:rPr lang="en-US" b="1" dirty="0">
                <a:solidFill>
                  <a:schemeClr val="tx2">
                    <a:lumMod val="75000"/>
                    <a:lumOff val="25000"/>
                  </a:schemeClr>
                </a:solidFill>
              </a:rPr>
              <a:t>It’s Me 247</a:t>
            </a:r>
            <a:r>
              <a:rPr lang="en-US" dirty="0">
                <a:solidFill>
                  <a:schemeClr val="tx2">
                    <a:lumMod val="75000"/>
                    <a:lumOff val="25000"/>
                  </a:schemeClr>
                </a:solidFill>
              </a:rPr>
              <a:t> </a:t>
            </a:r>
            <a:r>
              <a:rPr lang="en-US" dirty="0"/>
              <a:t>is approaching a tipping point as to its use of APIs, we do have radical options should we decide to invest – the biggest idea is blending online banking services with websites (Online ‘19)</a:t>
            </a:r>
          </a:p>
        </p:txBody>
      </p:sp>
      <p:sp>
        <p:nvSpPr>
          <p:cNvPr id="7" name="Content Placeholder 6">
            <a:extLst>
              <a:ext uri="{FF2B5EF4-FFF2-40B4-BE49-F238E27FC236}">
                <a16:creationId xmlns:a16="http://schemas.microsoft.com/office/drawing/2014/main" id="{2ACC9928-6A53-40C9-94C6-F5598BFD7E5C}"/>
              </a:ext>
            </a:extLst>
          </p:cNvPr>
          <p:cNvSpPr>
            <a:spLocks noGrp="1"/>
          </p:cNvSpPr>
          <p:nvPr>
            <p:ph sz="half" idx="2"/>
          </p:nvPr>
        </p:nvSpPr>
        <p:spPr>
          <a:xfrm>
            <a:off x="7296539" y="2149476"/>
            <a:ext cx="4413379" cy="3346256"/>
          </a:xfrm>
          <a:ln w="38100">
            <a:solidFill>
              <a:schemeClr val="accent3"/>
            </a:solidFill>
          </a:ln>
        </p:spPr>
        <p:txBody>
          <a:bodyPr/>
          <a:lstStyle/>
          <a:p>
            <a:r>
              <a:rPr lang="en-US" dirty="0"/>
              <a:t>The primary projects we’ll take on over the next 12 months:</a:t>
            </a:r>
          </a:p>
          <a:p>
            <a:pPr lvl="1"/>
            <a:r>
              <a:rPr lang="en-US" dirty="0"/>
              <a:t>Internet LOS already discussed </a:t>
            </a:r>
          </a:p>
          <a:p>
            <a:pPr lvl="1"/>
            <a:r>
              <a:rPr lang="en-US" dirty="0"/>
              <a:t>A partnership with MTG to revitalize PIB as a base security platform for how members use these channels</a:t>
            </a:r>
          </a:p>
          <a:p>
            <a:pPr lvl="1"/>
            <a:r>
              <a:rPr lang="en-US" dirty="0"/>
              <a:t>A partnership with MTG to complete a new navigation for our HTML </a:t>
            </a:r>
            <a:br>
              <a:rPr lang="en-US" dirty="0"/>
            </a:br>
            <a:r>
              <a:rPr lang="en-US" b="1" dirty="0">
                <a:solidFill>
                  <a:schemeClr val="tx2">
                    <a:lumMod val="75000"/>
                    <a:lumOff val="25000"/>
                  </a:schemeClr>
                </a:solidFill>
              </a:rPr>
              <a:t>It’s Me 247 </a:t>
            </a:r>
            <a:r>
              <a:rPr lang="en-US" dirty="0"/>
              <a:t>Mobile Web </a:t>
            </a:r>
          </a:p>
          <a:p>
            <a:pPr lvl="1"/>
            <a:r>
              <a:rPr lang="en-US" dirty="0"/>
              <a:t>Deeper dive with </a:t>
            </a:r>
            <a:r>
              <a:rPr lang="en-US" b="1" dirty="0">
                <a:solidFill>
                  <a:schemeClr val="tx2">
                    <a:lumMod val="75000"/>
                    <a:lumOff val="25000"/>
                  </a:schemeClr>
                </a:solidFill>
              </a:rPr>
              <a:t>It’s My Biz 247</a:t>
            </a:r>
          </a:p>
        </p:txBody>
      </p:sp>
      <p:sp>
        <p:nvSpPr>
          <p:cNvPr id="4" name="Slide Number Placeholder 3">
            <a:extLst>
              <a:ext uri="{FF2B5EF4-FFF2-40B4-BE49-F238E27FC236}">
                <a16:creationId xmlns:a16="http://schemas.microsoft.com/office/drawing/2014/main" id="{2EEA05C9-6B0F-4150-BA56-82C2E94E4B17}"/>
              </a:ext>
            </a:extLst>
          </p:cNvPr>
          <p:cNvSpPr>
            <a:spLocks noGrp="1"/>
          </p:cNvSpPr>
          <p:nvPr>
            <p:ph type="sldNum" sz="quarter" idx="12"/>
          </p:nvPr>
        </p:nvSpPr>
        <p:spPr/>
        <p:txBody>
          <a:bodyPr/>
          <a:lstStyle/>
          <a:p>
            <a:fld id="{E31375A4-56A4-47D6-9801-1991572033F7}" type="slidenum">
              <a:rPr lang="en-US" smtClean="0"/>
              <a:t>55</a:t>
            </a:fld>
            <a:endParaRPr lang="en-US" dirty="0"/>
          </a:p>
        </p:txBody>
      </p:sp>
      <p:sp>
        <p:nvSpPr>
          <p:cNvPr id="8" name="Text Placeholder 7">
            <a:extLst>
              <a:ext uri="{FF2B5EF4-FFF2-40B4-BE49-F238E27FC236}">
                <a16:creationId xmlns:a16="http://schemas.microsoft.com/office/drawing/2014/main" id="{D3B1E9A4-519E-4B09-8198-87657F406AB1}"/>
              </a:ext>
            </a:extLst>
          </p:cNvPr>
          <p:cNvSpPr>
            <a:spLocks noGrp="1"/>
          </p:cNvSpPr>
          <p:nvPr>
            <p:ph type="body" sz="quarter" idx="14"/>
          </p:nvPr>
        </p:nvSpPr>
        <p:spPr>
          <a:xfrm>
            <a:off x="8126962" y="5782750"/>
            <a:ext cx="3845051" cy="914400"/>
          </a:xfrm>
        </p:spPr>
        <p:txBody>
          <a:bodyPr/>
          <a:lstStyle/>
          <a:p>
            <a:r>
              <a:rPr lang="en-US" dirty="0"/>
              <a:t>Everyone will drive the OLB team over the next 18 months to activate their priority APIs</a:t>
            </a:r>
          </a:p>
        </p:txBody>
      </p:sp>
      <p:sp>
        <p:nvSpPr>
          <p:cNvPr id="5" name="Text Placeholder 4">
            <a:extLst>
              <a:ext uri="{FF2B5EF4-FFF2-40B4-BE49-F238E27FC236}">
                <a16:creationId xmlns:a16="http://schemas.microsoft.com/office/drawing/2014/main" id="{27D420D2-F1CA-4FAB-B8E6-6B9E46B49FAE}"/>
              </a:ext>
            </a:extLst>
          </p:cNvPr>
          <p:cNvSpPr>
            <a:spLocks noGrp="1"/>
          </p:cNvSpPr>
          <p:nvPr>
            <p:ph type="body" sz="quarter" idx="13"/>
          </p:nvPr>
        </p:nvSpPr>
        <p:spPr/>
        <p:txBody>
          <a:bodyPr/>
          <a:lstStyle/>
          <a:p>
            <a:r>
              <a:rPr lang="en-US" dirty="0"/>
              <a:t>Let’s focus on online banking first</a:t>
            </a:r>
          </a:p>
        </p:txBody>
      </p:sp>
    </p:spTree>
    <p:extLst>
      <p:ext uri="{BB962C8B-B14F-4D97-AF65-F5344CB8AC3E}">
        <p14:creationId xmlns:p14="http://schemas.microsoft.com/office/powerpoint/2010/main" val="1443654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1C7CEA-02C4-4CFD-A7EE-CC09FD6103F2}"/>
              </a:ext>
            </a:extLst>
          </p:cNvPr>
          <p:cNvSpPr>
            <a:spLocks noGrp="1"/>
          </p:cNvSpPr>
          <p:nvPr>
            <p:ph type="title"/>
          </p:nvPr>
        </p:nvSpPr>
        <p:spPr/>
        <p:txBody>
          <a:bodyPr/>
          <a:lstStyle/>
          <a:p>
            <a:r>
              <a:rPr lang="en-US" dirty="0"/>
              <a:t>Personal Internet Banking (PIB) re-envisioned </a:t>
            </a:r>
            <a:br>
              <a:rPr lang="en-US" dirty="0"/>
            </a:br>
            <a:r>
              <a:rPr lang="en-US" dirty="0"/>
              <a:t>for the next decade</a:t>
            </a:r>
          </a:p>
        </p:txBody>
      </p:sp>
      <p:sp>
        <p:nvSpPr>
          <p:cNvPr id="6" name="Content Placeholder 5">
            <a:extLst>
              <a:ext uri="{FF2B5EF4-FFF2-40B4-BE49-F238E27FC236}">
                <a16:creationId xmlns:a16="http://schemas.microsoft.com/office/drawing/2014/main" id="{8C638F29-4986-45FC-9BE5-6DCF1BCDC0B3}"/>
              </a:ext>
            </a:extLst>
          </p:cNvPr>
          <p:cNvSpPr>
            <a:spLocks noGrp="1"/>
          </p:cNvSpPr>
          <p:nvPr>
            <p:ph idx="1"/>
          </p:nvPr>
        </p:nvSpPr>
        <p:spPr>
          <a:xfrm>
            <a:off x="729574" y="2149474"/>
            <a:ext cx="6351710" cy="4022725"/>
          </a:xfrm>
        </p:spPr>
        <p:txBody>
          <a:bodyPr/>
          <a:lstStyle/>
          <a:p>
            <a:r>
              <a:rPr lang="en-US" dirty="0"/>
              <a:t>Since the introduction of PIB in 2006 </a:t>
            </a:r>
            <a:r>
              <a:rPr lang="en-US" i="1" dirty="0"/>
              <a:t>(yes, PIB even pre-dates </a:t>
            </a:r>
            <a:r>
              <a:rPr lang="en-US" b="1" i="1" dirty="0">
                <a:solidFill>
                  <a:schemeClr val="tx2">
                    <a:lumMod val="75000"/>
                    <a:lumOff val="25000"/>
                  </a:schemeClr>
                </a:solidFill>
              </a:rPr>
              <a:t>It’s Me 247</a:t>
            </a:r>
            <a:r>
              <a:rPr lang="en-US" i="1" dirty="0"/>
              <a:t>!)</a:t>
            </a:r>
            <a:r>
              <a:rPr lang="en-US" dirty="0"/>
              <a:t>, the world has changed</a:t>
            </a:r>
          </a:p>
          <a:p>
            <a:pPr lvl="1"/>
            <a:r>
              <a:rPr lang="en-US" dirty="0"/>
              <a:t>We built an amazing foundation to appease the regulatory/security community, but the member experience was something CUs never really wanted</a:t>
            </a:r>
          </a:p>
          <a:p>
            <a:r>
              <a:rPr lang="en-US" dirty="0"/>
              <a:t>Opportunities to take everything prime time:</a:t>
            </a:r>
          </a:p>
          <a:p>
            <a:pPr lvl="1"/>
            <a:r>
              <a:rPr lang="en-US" dirty="0"/>
              <a:t>Create a mobile PIB dashboard, ready for members to use</a:t>
            </a:r>
          </a:p>
          <a:p>
            <a:pPr lvl="1"/>
            <a:r>
              <a:rPr lang="en-US" dirty="0"/>
              <a:t>Revisit and remove some security concepts that have fallen out of favor</a:t>
            </a:r>
          </a:p>
          <a:p>
            <a:pPr lvl="1"/>
            <a:r>
              <a:rPr lang="en-US" dirty="0"/>
              <a:t>Re-document, retrain, and recommit our network to the idea that members control their experiences via desktop banking or mobile access</a:t>
            </a:r>
          </a:p>
        </p:txBody>
      </p:sp>
      <p:sp>
        <p:nvSpPr>
          <p:cNvPr id="7" name="Text Placeholder 6">
            <a:extLst>
              <a:ext uri="{FF2B5EF4-FFF2-40B4-BE49-F238E27FC236}">
                <a16:creationId xmlns:a16="http://schemas.microsoft.com/office/drawing/2014/main" id="{D4930591-AD75-4D31-AB90-38268A2C050B}"/>
              </a:ext>
            </a:extLst>
          </p:cNvPr>
          <p:cNvSpPr>
            <a:spLocks noGrp="1"/>
          </p:cNvSpPr>
          <p:nvPr>
            <p:ph type="body" sz="quarter" idx="13"/>
          </p:nvPr>
        </p:nvSpPr>
        <p:spPr/>
        <p:txBody>
          <a:bodyPr/>
          <a:lstStyle/>
          <a:p>
            <a:r>
              <a:rPr lang="en-US" dirty="0"/>
              <a:t>Mobile and MACO may finally make this a member tool</a:t>
            </a:r>
          </a:p>
        </p:txBody>
      </p:sp>
      <p:sp>
        <p:nvSpPr>
          <p:cNvPr id="2" name="Slide Number Placeholder 1">
            <a:extLst>
              <a:ext uri="{FF2B5EF4-FFF2-40B4-BE49-F238E27FC236}">
                <a16:creationId xmlns:a16="http://schemas.microsoft.com/office/drawing/2014/main" id="{5602F218-D3ED-4D1F-A062-41E53B685A82}"/>
              </a:ext>
            </a:extLst>
          </p:cNvPr>
          <p:cNvSpPr>
            <a:spLocks noGrp="1"/>
          </p:cNvSpPr>
          <p:nvPr>
            <p:ph type="sldNum" sz="quarter" idx="12"/>
          </p:nvPr>
        </p:nvSpPr>
        <p:spPr/>
        <p:txBody>
          <a:bodyPr/>
          <a:lstStyle/>
          <a:p>
            <a:fld id="{E31375A4-56A4-47D6-9801-1991572033F7}" type="slidenum">
              <a:rPr lang="en-US" smtClean="0"/>
              <a:t>56</a:t>
            </a:fld>
            <a:endParaRPr lang="en-US" dirty="0"/>
          </a:p>
        </p:txBody>
      </p:sp>
      <p:sp>
        <p:nvSpPr>
          <p:cNvPr id="4" name="Rectangle 3">
            <a:extLst>
              <a:ext uri="{FF2B5EF4-FFF2-40B4-BE49-F238E27FC236}">
                <a16:creationId xmlns:a16="http://schemas.microsoft.com/office/drawing/2014/main" id="{A7B4C61D-193A-4F20-902B-CB8BBB865C55}"/>
              </a:ext>
            </a:extLst>
          </p:cNvPr>
          <p:cNvSpPr/>
          <p:nvPr/>
        </p:nvSpPr>
        <p:spPr>
          <a:xfrm>
            <a:off x="7660432" y="2282148"/>
            <a:ext cx="4082686" cy="4022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91440" rtlCol="0" anchor="ctr"/>
          <a:lstStyle/>
          <a:p>
            <a:pPr algn="ctr"/>
            <a:r>
              <a:rPr lang="en-US" sz="2800" b="1" dirty="0">
                <a:solidFill>
                  <a:schemeClr val="bg1"/>
                </a:solidFill>
                <a:latin typeface="+mj-lt"/>
                <a:ea typeface="Calibri" panose="020F0502020204030204" pitchFamily="34" charset="0"/>
              </a:rPr>
              <a:t>QUICK PIB STATS</a:t>
            </a:r>
          </a:p>
          <a:p>
            <a:pPr algn="ctr"/>
            <a:r>
              <a:rPr lang="en-US" sz="1200" dirty="0">
                <a:solidFill>
                  <a:schemeClr val="bg1"/>
                </a:solidFill>
                <a:latin typeface="+mj-lt"/>
                <a:ea typeface="Calibri" panose="020F0502020204030204" pitchFamily="34" charset="0"/>
              </a:rPr>
              <a:t>FOR CU*ANSWERS ONLINE CLIENTS </a:t>
            </a:r>
            <a:br>
              <a:rPr lang="en-US" sz="1200" dirty="0">
                <a:solidFill>
                  <a:schemeClr val="bg1"/>
                </a:solidFill>
                <a:latin typeface="+mj-lt"/>
                <a:ea typeface="Calibri" panose="020F0502020204030204" pitchFamily="34" charset="0"/>
              </a:rPr>
            </a:br>
            <a:r>
              <a:rPr lang="en-US" sz="1200" dirty="0">
                <a:solidFill>
                  <a:schemeClr val="bg1"/>
                </a:solidFill>
                <a:latin typeface="+mj-lt"/>
                <a:ea typeface="Calibri" panose="020F0502020204030204" pitchFamily="34" charset="0"/>
              </a:rPr>
              <a:t>AS OF 11/2018</a:t>
            </a:r>
          </a:p>
          <a:p>
            <a:r>
              <a:rPr lang="en-US" dirty="0">
                <a:solidFill>
                  <a:schemeClr val="bg1"/>
                </a:solidFill>
                <a:latin typeface="+mj-lt"/>
                <a:ea typeface="Calibri" panose="020F0502020204030204" pitchFamily="34" charset="0"/>
              </a:rPr>
              <a:t> </a:t>
            </a:r>
          </a:p>
          <a:p>
            <a:pPr algn="ctr"/>
            <a:r>
              <a:rPr lang="en-US" sz="2000" dirty="0">
                <a:solidFill>
                  <a:schemeClr val="bg1"/>
                </a:solidFill>
                <a:latin typeface="+mj-lt"/>
                <a:ea typeface="Calibri" panose="020F0502020204030204" pitchFamily="34" charset="0"/>
              </a:rPr>
              <a:t>67 CUs </a:t>
            </a:r>
            <a:r>
              <a:rPr lang="en-US" sz="2000" b="1" dirty="0">
                <a:solidFill>
                  <a:schemeClr val="bg1"/>
                </a:solidFill>
                <a:latin typeface="+mj-lt"/>
                <a:ea typeface="Calibri" panose="020F0502020204030204" pitchFamily="34" charset="0"/>
              </a:rPr>
              <a:t>(35%) </a:t>
            </a:r>
            <a:r>
              <a:rPr lang="en-US" sz="2000" dirty="0">
                <a:solidFill>
                  <a:schemeClr val="bg1"/>
                </a:solidFill>
                <a:latin typeface="+mj-lt"/>
                <a:ea typeface="Calibri" panose="020F0502020204030204" pitchFamily="34" charset="0"/>
              </a:rPr>
              <a:t>have it enabled</a:t>
            </a:r>
          </a:p>
          <a:p>
            <a:pPr algn="ctr"/>
            <a:endParaRPr lang="en-US" sz="2000" dirty="0">
              <a:solidFill>
                <a:schemeClr val="bg1"/>
              </a:solidFill>
              <a:latin typeface="+mj-lt"/>
              <a:ea typeface="Calibri" panose="020F0502020204030204" pitchFamily="34" charset="0"/>
            </a:endParaRPr>
          </a:p>
          <a:p>
            <a:pPr algn="ctr"/>
            <a:r>
              <a:rPr lang="en-US" sz="2000" dirty="0">
                <a:solidFill>
                  <a:schemeClr val="bg1"/>
                </a:solidFill>
                <a:latin typeface="+mj-lt"/>
                <a:ea typeface="Calibri" panose="020F0502020204030204" pitchFamily="34" charset="0"/>
              </a:rPr>
              <a:t>69 CUs</a:t>
            </a:r>
            <a:r>
              <a:rPr lang="en-US" sz="2000" b="1" dirty="0">
                <a:solidFill>
                  <a:schemeClr val="bg1"/>
                </a:solidFill>
                <a:latin typeface="+mj-lt"/>
                <a:ea typeface="Calibri" panose="020F0502020204030204" pitchFamily="34" charset="0"/>
              </a:rPr>
              <a:t> (37%) </a:t>
            </a:r>
            <a:r>
              <a:rPr lang="en-US" sz="2000" dirty="0">
                <a:solidFill>
                  <a:schemeClr val="bg1"/>
                </a:solidFill>
                <a:latin typeface="+mj-lt"/>
                <a:ea typeface="Calibri" panose="020F0502020204030204" pitchFamily="34" charset="0"/>
              </a:rPr>
              <a:t>don’t have </a:t>
            </a:r>
            <a:br>
              <a:rPr lang="en-US" sz="2000" dirty="0">
                <a:solidFill>
                  <a:schemeClr val="bg1"/>
                </a:solidFill>
                <a:latin typeface="+mj-lt"/>
                <a:ea typeface="Calibri" panose="020F0502020204030204" pitchFamily="34" charset="0"/>
              </a:rPr>
            </a:br>
            <a:r>
              <a:rPr lang="en-US" sz="2000" dirty="0">
                <a:solidFill>
                  <a:schemeClr val="bg1"/>
                </a:solidFill>
                <a:latin typeface="+mj-lt"/>
                <a:ea typeface="Calibri" panose="020F0502020204030204" pitchFamily="34" charset="0"/>
              </a:rPr>
              <a:t>PIB enabled at all </a:t>
            </a:r>
          </a:p>
          <a:p>
            <a:r>
              <a:rPr lang="en-US" sz="2000" dirty="0">
                <a:solidFill>
                  <a:schemeClr val="bg1"/>
                </a:solidFill>
                <a:latin typeface="+mj-lt"/>
                <a:ea typeface="Calibri" panose="020F0502020204030204" pitchFamily="34" charset="0"/>
              </a:rPr>
              <a:t> </a:t>
            </a:r>
          </a:p>
          <a:p>
            <a:pPr algn="ctr"/>
            <a:r>
              <a:rPr lang="en-US" sz="2000" dirty="0">
                <a:solidFill>
                  <a:schemeClr val="bg1"/>
                </a:solidFill>
                <a:latin typeface="+mj-lt"/>
                <a:ea typeface="Calibri" panose="020F0502020204030204" pitchFamily="34" charset="0"/>
              </a:rPr>
              <a:t>54 CUs </a:t>
            </a:r>
            <a:r>
              <a:rPr lang="en-US" sz="2000" b="1" dirty="0">
                <a:solidFill>
                  <a:schemeClr val="bg1"/>
                </a:solidFill>
                <a:latin typeface="+mj-lt"/>
                <a:ea typeface="Calibri" panose="020F0502020204030204" pitchFamily="34" charset="0"/>
              </a:rPr>
              <a:t>(28%) </a:t>
            </a:r>
            <a:r>
              <a:rPr lang="en-US" sz="2000" dirty="0">
                <a:solidFill>
                  <a:schemeClr val="bg1"/>
                </a:solidFill>
                <a:latin typeface="+mj-lt"/>
                <a:ea typeface="Calibri" panose="020F0502020204030204" pitchFamily="34" charset="0"/>
              </a:rPr>
              <a:t>don’t let members change their </a:t>
            </a:r>
            <a:br>
              <a:rPr lang="en-US" sz="2000" dirty="0">
                <a:solidFill>
                  <a:schemeClr val="bg1"/>
                </a:solidFill>
                <a:latin typeface="+mj-lt"/>
                <a:ea typeface="Calibri" panose="020F0502020204030204" pitchFamily="34" charset="0"/>
              </a:rPr>
            </a:br>
            <a:r>
              <a:rPr lang="en-US" sz="2000" dirty="0">
                <a:solidFill>
                  <a:schemeClr val="bg1"/>
                </a:solidFill>
                <a:latin typeface="+mj-lt"/>
                <a:ea typeface="Calibri" panose="020F0502020204030204" pitchFamily="34" charset="0"/>
              </a:rPr>
              <a:t>own PIB settings</a:t>
            </a:r>
          </a:p>
        </p:txBody>
      </p:sp>
      <p:pic>
        <p:nvPicPr>
          <p:cNvPr id="11" name="Picture 10">
            <a:extLst>
              <a:ext uri="{FF2B5EF4-FFF2-40B4-BE49-F238E27FC236}">
                <a16:creationId xmlns:a16="http://schemas.microsoft.com/office/drawing/2014/main" id="{B3D38E4B-619A-477A-8509-990040C4B0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8476" y="881930"/>
            <a:ext cx="947590" cy="965964"/>
          </a:xfrm>
          <a:prstGeom prst="rect">
            <a:avLst/>
          </a:prstGeom>
        </p:spPr>
      </p:pic>
    </p:spTree>
    <p:extLst>
      <p:ext uri="{BB962C8B-B14F-4D97-AF65-F5344CB8AC3E}">
        <p14:creationId xmlns:p14="http://schemas.microsoft.com/office/powerpoint/2010/main" val="233578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8AB3CF1-B5C0-4877-9696-95F71A6C5B1C}"/>
              </a:ext>
            </a:extLst>
          </p:cNvPr>
          <p:cNvGrpSpPr/>
          <p:nvPr/>
        </p:nvGrpSpPr>
        <p:grpSpPr>
          <a:xfrm>
            <a:off x="176003" y="1063645"/>
            <a:ext cx="5954069" cy="5232049"/>
            <a:chOff x="112942" y="853440"/>
            <a:chExt cx="5954069" cy="5232049"/>
          </a:xfrm>
        </p:grpSpPr>
        <p:grpSp>
          <p:nvGrpSpPr>
            <p:cNvPr id="15" name="Group 14">
              <a:extLst>
                <a:ext uri="{FF2B5EF4-FFF2-40B4-BE49-F238E27FC236}">
                  <a16:creationId xmlns:a16="http://schemas.microsoft.com/office/drawing/2014/main" id="{F63CD53C-F48B-4D37-B1E7-2991E6B82B71}"/>
                </a:ext>
              </a:extLst>
            </p:cNvPr>
            <p:cNvGrpSpPr/>
            <p:nvPr/>
          </p:nvGrpSpPr>
          <p:grpSpPr>
            <a:xfrm>
              <a:off x="115613" y="861847"/>
              <a:ext cx="5951398" cy="5223642"/>
              <a:chOff x="105103" y="861848"/>
              <a:chExt cx="5951398" cy="5223642"/>
            </a:xfrm>
          </p:grpSpPr>
          <p:sp>
            <p:nvSpPr>
              <p:cNvPr id="10" name="Rectangle: Rounded Corners 9">
                <a:extLst>
                  <a:ext uri="{FF2B5EF4-FFF2-40B4-BE49-F238E27FC236}">
                    <a16:creationId xmlns:a16="http://schemas.microsoft.com/office/drawing/2014/main" id="{17FAC596-992D-4C96-BEE9-52E583D06F59}"/>
                  </a:ext>
                </a:extLst>
              </p:cNvPr>
              <p:cNvSpPr/>
              <p:nvPr/>
            </p:nvSpPr>
            <p:spPr>
              <a:xfrm>
                <a:off x="105103" y="861848"/>
                <a:ext cx="5951398" cy="4498428"/>
              </a:xfrm>
              <a:prstGeom prst="roundRect">
                <a:avLst>
                  <a:gd name="adj" fmla="val 5218"/>
                </a:avLst>
              </a:prstGeom>
              <a:noFill/>
              <a:ln w="127000">
                <a:solidFill>
                  <a:srgbClr val="414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B8237DD-F7AD-48F2-89E2-BCE9806CF176}"/>
                  </a:ext>
                </a:extLst>
              </p:cNvPr>
              <p:cNvSpPr/>
              <p:nvPr/>
            </p:nvSpPr>
            <p:spPr>
              <a:xfrm>
                <a:off x="2722179" y="5360276"/>
                <a:ext cx="651642" cy="644284"/>
              </a:xfrm>
              <a:prstGeom prst="rect">
                <a:avLst/>
              </a:prstGeom>
              <a:solidFill>
                <a:srgbClr val="414141"/>
              </a:solidFill>
              <a:ln>
                <a:solidFill>
                  <a:srgbClr val="414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CDBF3C-3EB5-4ACC-AB6E-C07E4883401E}"/>
                  </a:ext>
                </a:extLst>
              </p:cNvPr>
              <p:cNvSpPr/>
              <p:nvPr/>
            </p:nvSpPr>
            <p:spPr>
              <a:xfrm>
                <a:off x="1492469" y="6004560"/>
                <a:ext cx="3111062" cy="80930"/>
              </a:xfrm>
              <a:prstGeom prst="rect">
                <a:avLst/>
              </a:prstGeom>
              <a:solidFill>
                <a:srgbClr val="414141"/>
              </a:solidFill>
              <a:ln>
                <a:solidFill>
                  <a:srgbClr val="414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screenshot of a cell phone&#10;&#10;Description automatically generated">
              <a:extLst>
                <a:ext uri="{FF2B5EF4-FFF2-40B4-BE49-F238E27FC236}">
                  <a16:creationId xmlns:a16="http://schemas.microsoft.com/office/drawing/2014/main" id="{608C9D4C-D7E3-4C23-87C9-8BD119C1EC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2" y="853440"/>
              <a:ext cx="5943560" cy="4521200"/>
            </a:xfrm>
            <a:prstGeom prst="rect">
              <a:avLst/>
            </a:prstGeom>
            <a:ln>
              <a:noFill/>
            </a:ln>
          </p:spPr>
        </p:pic>
      </p:grpSp>
      <p:pic>
        <p:nvPicPr>
          <p:cNvPr id="3" name="Picture 2" descr="A screenshot of a cell phone&#10;&#10;Description automatically generated">
            <a:extLst>
              <a:ext uri="{FF2B5EF4-FFF2-40B4-BE49-F238E27FC236}">
                <a16:creationId xmlns:a16="http://schemas.microsoft.com/office/drawing/2014/main" id="{D66109B9-EE98-49BB-B703-D4C16DF2A5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581817"/>
            <a:ext cx="6233167" cy="4627654"/>
          </a:xfrm>
          <a:prstGeom prst="rect">
            <a:avLst/>
          </a:prstGeom>
        </p:spPr>
      </p:pic>
      <p:sp>
        <p:nvSpPr>
          <p:cNvPr id="4" name="Slide Number Placeholder 3">
            <a:extLst>
              <a:ext uri="{FF2B5EF4-FFF2-40B4-BE49-F238E27FC236}">
                <a16:creationId xmlns:a16="http://schemas.microsoft.com/office/drawing/2014/main" id="{1958071F-38BD-43D0-8648-36795CE4D8D3}"/>
              </a:ext>
            </a:extLst>
          </p:cNvPr>
          <p:cNvSpPr>
            <a:spLocks noGrp="1"/>
          </p:cNvSpPr>
          <p:nvPr>
            <p:ph type="sldNum" sz="quarter" idx="12"/>
          </p:nvPr>
        </p:nvSpPr>
        <p:spPr/>
        <p:txBody>
          <a:bodyPr/>
          <a:lstStyle/>
          <a:p>
            <a:fld id="{E31375A4-56A4-47D6-9801-1991572033F7}" type="slidenum">
              <a:rPr lang="en-US" smtClean="0"/>
              <a:t>57</a:t>
            </a:fld>
            <a:endParaRPr lang="en-US" dirty="0"/>
          </a:p>
        </p:txBody>
      </p:sp>
      <p:sp>
        <p:nvSpPr>
          <p:cNvPr id="7" name="Title 6">
            <a:extLst>
              <a:ext uri="{FF2B5EF4-FFF2-40B4-BE49-F238E27FC236}">
                <a16:creationId xmlns:a16="http://schemas.microsoft.com/office/drawing/2014/main" id="{828F0F1F-1AF0-4087-822B-E8AB75336524}"/>
              </a:ext>
            </a:extLst>
          </p:cNvPr>
          <p:cNvSpPr>
            <a:spLocks noGrp="1"/>
          </p:cNvSpPr>
          <p:nvPr>
            <p:ph type="title"/>
          </p:nvPr>
        </p:nvSpPr>
        <p:spPr/>
        <p:txBody>
          <a:bodyPr/>
          <a:lstStyle/>
          <a:p>
            <a:r>
              <a:rPr lang="en-US" dirty="0"/>
              <a:t>Personal Internet Banking (PIB) re-envisioned </a:t>
            </a:r>
          </a:p>
        </p:txBody>
      </p:sp>
      <p:pic>
        <p:nvPicPr>
          <p:cNvPr id="6" name="Picture 5">
            <a:extLst>
              <a:ext uri="{FF2B5EF4-FFF2-40B4-BE49-F238E27FC236}">
                <a16:creationId xmlns:a16="http://schemas.microsoft.com/office/drawing/2014/main" id="{DA94CBCE-202B-47D1-B795-24D2902586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350"/>
          <a:stretch/>
        </p:blipFill>
        <p:spPr>
          <a:xfrm>
            <a:off x="7714061" y="3170992"/>
            <a:ext cx="3785898" cy="3874775"/>
          </a:xfrm>
          <a:prstGeom prst="rect">
            <a:avLst/>
          </a:prstGeom>
          <a:ln>
            <a:noFill/>
          </a:ln>
          <a:effectLst>
            <a:outerShdw blurRad="190500" algn="tl" rotWithShape="0">
              <a:srgbClr val="000000">
                <a:alpha val="70000"/>
              </a:srgbClr>
            </a:outerShdw>
          </a:effectLst>
        </p:spPr>
      </p:pic>
      <p:sp>
        <p:nvSpPr>
          <p:cNvPr id="17" name="Thought Bubble: Cloud 16">
            <a:extLst>
              <a:ext uri="{FF2B5EF4-FFF2-40B4-BE49-F238E27FC236}">
                <a16:creationId xmlns:a16="http://schemas.microsoft.com/office/drawing/2014/main" id="{6044D542-DDA2-4CBF-BA81-9B2FCB7035D4}"/>
              </a:ext>
            </a:extLst>
          </p:cNvPr>
          <p:cNvSpPr/>
          <p:nvPr/>
        </p:nvSpPr>
        <p:spPr>
          <a:xfrm>
            <a:off x="5654567" y="4920976"/>
            <a:ext cx="2152596" cy="1874044"/>
          </a:xfrm>
          <a:prstGeom prst="cloudCallout">
            <a:avLst>
              <a:gd name="adj1" fmla="val 58362"/>
              <a:gd name="adj2" fmla="val -54335"/>
            </a:avLst>
          </a:prstGeom>
          <a:ln>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600" dirty="0">
                <a:solidFill>
                  <a:schemeClr val="tx2"/>
                </a:solidFill>
                <a:latin typeface="+mj-lt"/>
              </a:rPr>
              <a:t>No more wizard...jump right to the setting you need</a:t>
            </a:r>
          </a:p>
        </p:txBody>
      </p:sp>
      <p:pic>
        <p:nvPicPr>
          <p:cNvPr id="24" name="Picture 23">
            <a:extLst>
              <a:ext uri="{FF2B5EF4-FFF2-40B4-BE49-F238E27FC236}">
                <a16:creationId xmlns:a16="http://schemas.microsoft.com/office/drawing/2014/main" id="{BFCADF09-B97C-4DDB-A599-5614228C4F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57382" y="6113953"/>
            <a:ext cx="685800" cy="685800"/>
          </a:xfrm>
          <a:prstGeom prst="rect">
            <a:avLst/>
          </a:prstGeom>
          <a:ln>
            <a:noFill/>
          </a:ln>
          <a:effectLst>
            <a:outerShdw blurRad="190500" algn="tl" rotWithShape="0">
              <a:srgbClr val="000000">
                <a:alpha val="70000"/>
              </a:srgbClr>
            </a:outerShdw>
          </a:effectLst>
        </p:spPr>
      </p:pic>
      <p:grpSp>
        <p:nvGrpSpPr>
          <p:cNvPr id="19" name="Group 18">
            <a:extLst>
              <a:ext uri="{FF2B5EF4-FFF2-40B4-BE49-F238E27FC236}">
                <a16:creationId xmlns:a16="http://schemas.microsoft.com/office/drawing/2014/main" id="{3B708BB0-CECF-4BD0-A99A-FC57B27088F8}"/>
              </a:ext>
            </a:extLst>
          </p:cNvPr>
          <p:cNvGrpSpPr/>
          <p:nvPr/>
        </p:nvGrpSpPr>
        <p:grpSpPr>
          <a:xfrm>
            <a:off x="255181" y="5698820"/>
            <a:ext cx="1430278" cy="1096200"/>
            <a:chOff x="10654252" y="4325860"/>
            <a:chExt cx="1430278" cy="1096200"/>
          </a:xfrm>
        </p:grpSpPr>
        <p:sp>
          <p:nvSpPr>
            <p:cNvPr id="20" name="Rectangle: Rounded Corners 19">
              <a:extLst>
                <a:ext uri="{FF2B5EF4-FFF2-40B4-BE49-F238E27FC236}">
                  <a16:creationId xmlns:a16="http://schemas.microsoft.com/office/drawing/2014/main" id="{92C18C4B-0051-4858-8B41-CCE1B925B3EB}"/>
                </a:ext>
              </a:extLst>
            </p:cNvPr>
            <p:cNvSpPr/>
            <p:nvPr/>
          </p:nvSpPr>
          <p:spPr>
            <a:xfrm>
              <a:off x="10654252" y="4751255"/>
              <a:ext cx="537751" cy="537751"/>
            </a:xfrm>
            <a:prstGeom prst="roundRect">
              <a:avLst/>
            </a:prstGeom>
            <a:blipFill dpi="0" rotWithShape="1">
              <a:blip r:embed="rId7"/>
              <a:srcRect/>
              <a:stretch>
                <a:fillRect/>
              </a:stretch>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2A7C2F5-B22F-4096-A371-7CA179953D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38694">
              <a:off x="10843082" y="4325860"/>
              <a:ext cx="537751" cy="537751"/>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46DD8C59-B66F-462F-A87E-E69853A1C726}"/>
                </a:ext>
              </a:extLst>
            </p:cNvPr>
            <p:cNvSpPr txBox="1"/>
            <p:nvPr/>
          </p:nvSpPr>
          <p:spPr>
            <a:xfrm>
              <a:off x="11157978" y="4535812"/>
              <a:ext cx="926552" cy="400110"/>
            </a:xfrm>
            <a:prstGeom prst="rect">
              <a:avLst/>
            </a:prstGeom>
            <a:noFill/>
          </p:spPr>
          <p:txBody>
            <a:bodyPr wrap="square" rtlCol="0">
              <a:spAutoFit/>
            </a:bodyPr>
            <a:lstStyle/>
            <a:p>
              <a:r>
                <a:rPr lang="en-US" sz="1000" dirty="0">
                  <a:solidFill>
                    <a:schemeClr val="tx2"/>
                  </a:solidFill>
                  <a:latin typeface="+mj-lt"/>
                </a:rPr>
                <a:t>Check it out in the app!</a:t>
              </a:r>
            </a:p>
          </p:txBody>
        </p:sp>
        <p:pic>
          <p:nvPicPr>
            <p:cNvPr id="23" name="Picture 22">
              <a:extLst>
                <a:ext uri="{FF2B5EF4-FFF2-40B4-BE49-F238E27FC236}">
                  <a16:creationId xmlns:a16="http://schemas.microsoft.com/office/drawing/2014/main" id="{230DD9FD-B375-473B-808D-745D3AB690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6221" y="5155951"/>
              <a:ext cx="206519" cy="266109"/>
            </a:xfrm>
            <a:prstGeom prst="rect">
              <a:avLst/>
            </a:prstGeom>
          </p:spPr>
        </p:pic>
      </p:grpSp>
    </p:spTree>
    <p:extLst>
      <p:ext uri="{BB962C8B-B14F-4D97-AF65-F5344CB8AC3E}">
        <p14:creationId xmlns:p14="http://schemas.microsoft.com/office/powerpoint/2010/main" val="373126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1500"/>
                                  </p:stCondLst>
                                  <p:childTnLst>
                                    <p:animEffect transition="out" filter="fade">
                                      <p:cBhvr>
                                        <p:cTn id="6" dur="1000" tmFilter="0, 0; .2, .5; .8, .5; 1, 0"/>
                                        <p:tgtEl>
                                          <p:spTgt spid="19"/>
                                        </p:tgtEl>
                                      </p:cBhvr>
                                    </p:animEffect>
                                    <p:animScale>
                                      <p:cBhvr>
                                        <p:cTn id="7" dur="500" autoRev="1" fill="hold"/>
                                        <p:tgtEl>
                                          <p:spTgt spid="19"/>
                                        </p:tgtEl>
                                      </p:cBhvr>
                                      <p:by x="105000" y="105000"/>
                                    </p:animScale>
                                  </p:childTnLst>
                                </p:cTn>
                              </p:par>
                            </p:childTnLst>
                          </p:cTn>
                        </p:par>
                        <p:par>
                          <p:cTn id="8" fill="hold">
                            <p:stCondLst>
                              <p:cond delay="2500"/>
                            </p:stCondLst>
                            <p:childTnLst>
                              <p:par>
                                <p:cTn id="9" presetID="32" presetClass="emph" presetSubtype="0" fill="hold" nodeType="afterEffect">
                                  <p:stCondLst>
                                    <p:cond delay="150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childTnLst>
                          </p:cTn>
                        </p:par>
                        <p:par>
                          <p:cTn id="15" fill="hold">
                            <p:stCondLst>
                              <p:cond delay="5000"/>
                            </p:stCondLst>
                            <p:childTnLst>
                              <p:par>
                                <p:cTn id="16" presetID="32" presetClass="emph" presetSubtype="0" fill="hold" nodeType="afterEffect">
                                  <p:stCondLst>
                                    <p:cond delay="150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p:stCondLst>
                              <p:cond delay="7500"/>
                            </p:stCondLst>
                            <p:childTnLst>
                              <p:par>
                                <p:cTn id="23" presetID="32" presetClass="emph" presetSubtype="0" fill="hold" nodeType="afterEffect">
                                  <p:stCondLst>
                                    <p:cond delay="1500"/>
                                  </p:st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childTnLst>
                          </p:cTn>
                        </p:par>
                        <p:par>
                          <p:cTn id="29" fill="hold">
                            <p:stCondLst>
                              <p:cond delay="10000"/>
                            </p:stCondLst>
                            <p:childTnLst>
                              <p:par>
                                <p:cTn id="30" presetID="32" presetClass="emph" presetSubtype="0" fill="hold" nodeType="afterEffect">
                                  <p:stCondLst>
                                    <p:cond delay="1500"/>
                                  </p:stCondLst>
                                  <p:childTnLst>
                                    <p:animRot by="120000">
                                      <p:cBhvr>
                                        <p:cTn id="31" dur="100" fill="hold">
                                          <p:stCondLst>
                                            <p:cond delay="0"/>
                                          </p:stCondLst>
                                        </p:cTn>
                                        <p:tgtEl>
                                          <p:spTgt spid="19"/>
                                        </p:tgtEl>
                                        <p:attrNameLst>
                                          <p:attrName>r</p:attrName>
                                        </p:attrNameLst>
                                      </p:cBhvr>
                                    </p:animRot>
                                    <p:animRot by="-240000">
                                      <p:cBhvr>
                                        <p:cTn id="32" dur="200" fill="hold">
                                          <p:stCondLst>
                                            <p:cond delay="200"/>
                                          </p:stCondLst>
                                        </p:cTn>
                                        <p:tgtEl>
                                          <p:spTgt spid="19"/>
                                        </p:tgtEl>
                                        <p:attrNameLst>
                                          <p:attrName>r</p:attrName>
                                        </p:attrNameLst>
                                      </p:cBhvr>
                                    </p:animRot>
                                    <p:animRot by="240000">
                                      <p:cBhvr>
                                        <p:cTn id="33" dur="200" fill="hold">
                                          <p:stCondLst>
                                            <p:cond delay="400"/>
                                          </p:stCondLst>
                                        </p:cTn>
                                        <p:tgtEl>
                                          <p:spTgt spid="19"/>
                                        </p:tgtEl>
                                        <p:attrNameLst>
                                          <p:attrName>r</p:attrName>
                                        </p:attrNameLst>
                                      </p:cBhvr>
                                    </p:animRot>
                                    <p:animRot by="-240000">
                                      <p:cBhvr>
                                        <p:cTn id="34" dur="200" fill="hold">
                                          <p:stCondLst>
                                            <p:cond delay="600"/>
                                          </p:stCondLst>
                                        </p:cTn>
                                        <p:tgtEl>
                                          <p:spTgt spid="19"/>
                                        </p:tgtEl>
                                        <p:attrNameLst>
                                          <p:attrName>r</p:attrName>
                                        </p:attrNameLst>
                                      </p:cBhvr>
                                    </p:animRot>
                                    <p:animRot by="120000">
                                      <p:cBhvr>
                                        <p:cTn id="35"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98F98B-B57C-487F-BAA7-D2B9FACF8757}"/>
              </a:ext>
            </a:extLst>
          </p:cNvPr>
          <p:cNvSpPr>
            <a:spLocks noGrp="1"/>
          </p:cNvSpPr>
          <p:nvPr>
            <p:ph type="title"/>
          </p:nvPr>
        </p:nvSpPr>
        <p:spPr/>
        <p:txBody>
          <a:bodyPr/>
          <a:lstStyle/>
          <a:p>
            <a:r>
              <a:rPr lang="en-US" dirty="0"/>
              <a:t>A new navigation for mobile web, both </a:t>
            </a:r>
            <a:r>
              <a:rPr lang="en-US" b="1" dirty="0">
                <a:effectLst>
                  <a:outerShdw blurRad="38100" dist="38100" dir="2700000" algn="tl">
                    <a:srgbClr val="000000">
                      <a:alpha val="43137"/>
                    </a:srgbClr>
                  </a:outerShdw>
                </a:effectLst>
              </a:rPr>
              <a:t>It’s Me 247 </a:t>
            </a:r>
            <a:r>
              <a:rPr lang="en-US" dirty="0"/>
              <a:t>and </a:t>
            </a:r>
            <a:r>
              <a:rPr lang="en-US" b="1" dirty="0">
                <a:effectLst>
                  <a:outerShdw blurRad="38100" dist="38100" dir="2700000" algn="tl">
                    <a:srgbClr val="000000">
                      <a:alpha val="43137"/>
                    </a:srgbClr>
                  </a:outerShdw>
                </a:effectLst>
              </a:rPr>
              <a:t>It’s My Biz 247</a:t>
            </a:r>
          </a:p>
        </p:txBody>
      </p:sp>
      <p:sp>
        <p:nvSpPr>
          <p:cNvPr id="6" name="Content Placeholder 5">
            <a:extLst>
              <a:ext uri="{FF2B5EF4-FFF2-40B4-BE49-F238E27FC236}">
                <a16:creationId xmlns:a16="http://schemas.microsoft.com/office/drawing/2014/main" id="{FA919EC6-4266-4C03-8DEF-B02812CBA18E}"/>
              </a:ext>
            </a:extLst>
          </p:cNvPr>
          <p:cNvSpPr>
            <a:spLocks noGrp="1"/>
          </p:cNvSpPr>
          <p:nvPr>
            <p:ph idx="1"/>
          </p:nvPr>
        </p:nvSpPr>
        <p:spPr>
          <a:xfrm>
            <a:off x="729574" y="2149474"/>
            <a:ext cx="5204695" cy="4022725"/>
          </a:xfrm>
        </p:spPr>
        <p:txBody>
          <a:bodyPr/>
          <a:lstStyle/>
          <a:p>
            <a:r>
              <a:rPr lang="en-US" dirty="0"/>
              <a:t>Early in 2019 we committed to a mobile web solution for </a:t>
            </a:r>
            <a:r>
              <a:rPr lang="en-US" b="1" dirty="0">
                <a:solidFill>
                  <a:schemeClr val="tx2">
                    <a:lumMod val="75000"/>
                    <a:lumOff val="25000"/>
                  </a:schemeClr>
                </a:solidFill>
              </a:rPr>
              <a:t>It’s My Biz 247</a:t>
            </a:r>
            <a:endParaRPr lang="en-US" dirty="0">
              <a:solidFill>
                <a:schemeClr val="tx2">
                  <a:lumMod val="75000"/>
                  <a:lumOff val="25000"/>
                </a:schemeClr>
              </a:solidFill>
            </a:endParaRPr>
          </a:p>
          <a:p>
            <a:pPr lvl="1"/>
            <a:r>
              <a:rPr lang="en-US" dirty="0"/>
              <a:t>While it’s not clear that every business wants a mobile solution, it does provide us a new opportunity</a:t>
            </a:r>
          </a:p>
          <a:p>
            <a:r>
              <a:rPr lang="en-US" dirty="0"/>
              <a:t>We decided to introduce a new mobile navigation through </a:t>
            </a:r>
            <a:r>
              <a:rPr lang="en-US" b="1" dirty="0">
                <a:solidFill>
                  <a:schemeClr val="tx2">
                    <a:lumMod val="75000"/>
                    <a:lumOff val="25000"/>
                  </a:schemeClr>
                </a:solidFill>
              </a:rPr>
              <a:t>It’s My Biz 247 </a:t>
            </a:r>
            <a:r>
              <a:rPr lang="en-US" dirty="0"/>
              <a:t>users, as a proof-of-concept and testing ground</a:t>
            </a:r>
          </a:p>
          <a:p>
            <a:pPr lvl="1"/>
            <a:r>
              <a:rPr lang="en-US" dirty="0"/>
              <a:t>By now both the market and our internal teams have a new expectation for what mobile web should look like and what features it should have</a:t>
            </a:r>
          </a:p>
        </p:txBody>
      </p:sp>
      <p:sp>
        <p:nvSpPr>
          <p:cNvPr id="2" name="Slide Number Placeholder 1">
            <a:extLst>
              <a:ext uri="{FF2B5EF4-FFF2-40B4-BE49-F238E27FC236}">
                <a16:creationId xmlns:a16="http://schemas.microsoft.com/office/drawing/2014/main" id="{08C8C807-2ED5-4741-B130-D91DC8FFE16C}"/>
              </a:ext>
            </a:extLst>
          </p:cNvPr>
          <p:cNvSpPr>
            <a:spLocks noGrp="1"/>
          </p:cNvSpPr>
          <p:nvPr>
            <p:ph type="sldNum" sz="quarter" idx="12"/>
          </p:nvPr>
        </p:nvSpPr>
        <p:spPr/>
        <p:txBody>
          <a:bodyPr/>
          <a:lstStyle/>
          <a:p>
            <a:fld id="{E31375A4-56A4-47D6-9801-1991572033F7}" type="slidenum">
              <a:rPr lang="en-US" smtClean="0"/>
              <a:pPr/>
              <a:t>58</a:t>
            </a:fld>
            <a:endParaRPr lang="en-US" dirty="0"/>
          </a:p>
        </p:txBody>
      </p:sp>
      <p:sp>
        <p:nvSpPr>
          <p:cNvPr id="7" name="Text Placeholder 6">
            <a:extLst>
              <a:ext uri="{FF2B5EF4-FFF2-40B4-BE49-F238E27FC236}">
                <a16:creationId xmlns:a16="http://schemas.microsoft.com/office/drawing/2014/main" id="{72F674C1-5DFB-420D-A2B6-C1764F47B465}"/>
              </a:ext>
            </a:extLst>
          </p:cNvPr>
          <p:cNvSpPr>
            <a:spLocks noGrp="1"/>
          </p:cNvSpPr>
          <p:nvPr>
            <p:ph type="body" sz="quarter" idx="13"/>
          </p:nvPr>
        </p:nvSpPr>
        <p:spPr/>
        <p:txBody>
          <a:bodyPr/>
          <a:lstStyle/>
          <a:p>
            <a:r>
              <a:rPr lang="en-US" dirty="0"/>
              <a:t>Our html mobile web solutions at the core of everything mobile</a:t>
            </a:r>
          </a:p>
        </p:txBody>
      </p:sp>
      <p:sp>
        <p:nvSpPr>
          <p:cNvPr id="8" name="Text Placeholder 7">
            <a:extLst>
              <a:ext uri="{FF2B5EF4-FFF2-40B4-BE49-F238E27FC236}">
                <a16:creationId xmlns:a16="http://schemas.microsoft.com/office/drawing/2014/main" id="{F91382F8-86A3-4323-ABE5-01453AF70C03}"/>
              </a:ext>
            </a:extLst>
          </p:cNvPr>
          <p:cNvSpPr>
            <a:spLocks noGrp="1"/>
          </p:cNvSpPr>
          <p:nvPr>
            <p:ph type="body" sz="quarter" idx="14"/>
          </p:nvPr>
        </p:nvSpPr>
        <p:spPr/>
        <p:txBody>
          <a:bodyPr/>
          <a:lstStyle/>
          <a:p>
            <a:r>
              <a:rPr lang="en-US" dirty="0">
                <a:solidFill>
                  <a:schemeClr val="accent2">
                    <a:lumMod val="75000"/>
                  </a:schemeClr>
                </a:solidFill>
              </a:rPr>
              <a:t>It’s My Biz 247 </a:t>
            </a:r>
            <a:r>
              <a:rPr lang="en-US" dirty="0"/>
              <a:t>mobile web beta tests are underway right now, but the limited audience is both a blessing and a curse – we need to get more people involved</a:t>
            </a:r>
          </a:p>
        </p:txBody>
      </p:sp>
      <p:sp>
        <p:nvSpPr>
          <p:cNvPr id="10" name="Rectangle 9">
            <a:extLst>
              <a:ext uri="{FF2B5EF4-FFF2-40B4-BE49-F238E27FC236}">
                <a16:creationId xmlns:a16="http://schemas.microsoft.com/office/drawing/2014/main" id="{CB6A4FF0-BE99-4895-B615-4D2B767F7E73}"/>
              </a:ext>
            </a:extLst>
          </p:cNvPr>
          <p:cNvSpPr/>
          <p:nvPr/>
        </p:nvSpPr>
        <p:spPr>
          <a:xfrm>
            <a:off x="7274846" y="2369619"/>
            <a:ext cx="4273420" cy="265299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solidFill>
                  <a:schemeClr val="bg1"/>
                </a:solidFill>
                <a:latin typeface="+mj-lt"/>
              </a:rPr>
              <a:t>By October 2020, we will work with CUs to introduce this new nav as the foundation for all </a:t>
            </a:r>
            <a:r>
              <a:rPr lang="en-US" sz="2400" b="1" dirty="0">
                <a:solidFill>
                  <a:schemeClr val="bg1"/>
                </a:solidFill>
                <a:effectLst>
                  <a:outerShdw blurRad="38100" dist="38100" dir="2700000" algn="tl">
                    <a:srgbClr val="000000">
                      <a:alpha val="43137"/>
                    </a:srgbClr>
                  </a:outerShdw>
                </a:effectLst>
                <a:latin typeface="+mj-lt"/>
              </a:rPr>
              <a:t>It’s Me 247 </a:t>
            </a:r>
            <a:r>
              <a:rPr lang="en-US" sz="2400" dirty="0">
                <a:solidFill>
                  <a:schemeClr val="bg1"/>
                </a:solidFill>
                <a:latin typeface="+mj-lt"/>
              </a:rPr>
              <a:t>mobile web users in the network</a:t>
            </a:r>
            <a:endParaRPr lang="en-US" sz="2400" b="1" dirty="0">
              <a:solidFill>
                <a:schemeClr val="bg1"/>
              </a:solidFill>
              <a:latin typeface="+mj-lt"/>
            </a:endParaRPr>
          </a:p>
        </p:txBody>
      </p:sp>
    </p:spTree>
    <p:extLst>
      <p:ext uri="{BB962C8B-B14F-4D97-AF65-F5344CB8AC3E}">
        <p14:creationId xmlns:p14="http://schemas.microsoft.com/office/powerpoint/2010/main" val="731894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5366C3-5839-4BD1-B815-5CECF3CD9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30" y="638175"/>
            <a:ext cx="8759208" cy="5719763"/>
          </a:xfrm>
          <a:prstGeom prst="rect">
            <a:avLst/>
          </a:prstGeom>
        </p:spPr>
      </p:pic>
      <p:sp>
        <p:nvSpPr>
          <p:cNvPr id="4" name="Slide Number Placeholder 3">
            <a:extLst>
              <a:ext uri="{FF2B5EF4-FFF2-40B4-BE49-F238E27FC236}">
                <a16:creationId xmlns:a16="http://schemas.microsoft.com/office/drawing/2014/main" id="{400FFF37-E3FE-4157-B6E7-19616D2707FE}"/>
              </a:ext>
            </a:extLst>
          </p:cNvPr>
          <p:cNvSpPr>
            <a:spLocks noGrp="1"/>
          </p:cNvSpPr>
          <p:nvPr>
            <p:ph type="sldNum" sz="quarter" idx="12"/>
          </p:nvPr>
        </p:nvSpPr>
        <p:spPr/>
        <p:txBody>
          <a:bodyPr/>
          <a:lstStyle/>
          <a:p>
            <a:fld id="{E31375A4-56A4-47D6-9801-1991572033F7}" type="slidenum">
              <a:rPr lang="en-US" smtClean="0"/>
              <a:t>59</a:t>
            </a:fld>
            <a:endParaRPr lang="en-US" dirty="0"/>
          </a:p>
        </p:txBody>
      </p:sp>
      <p:sp>
        <p:nvSpPr>
          <p:cNvPr id="7" name="Title 6">
            <a:extLst>
              <a:ext uri="{FF2B5EF4-FFF2-40B4-BE49-F238E27FC236}">
                <a16:creationId xmlns:a16="http://schemas.microsoft.com/office/drawing/2014/main" id="{ECF071DB-5F68-4965-BB44-726B38E336AE}"/>
              </a:ext>
            </a:extLst>
          </p:cNvPr>
          <p:cNvSpPr>
            <a:spLocks noGrp="1"/>
          </p:cNvSpPr>
          <p:nvPr>
            <p:ph type="title"/>
          </p:nvPr>
        </p:nvSpPr>
        <p:spPr>
          <a:xfrm>
            <a:off x="255181" y="178412"/>
            <a:ext cx="10641419" cy="503960"/>
          </a:xfrm>
        </p:spPr>
        <p:txBody>
          <a:bodyPr/>
          <a:lstStyle/>
          <a:p>
            <a:r>
              <a:rPr lang="en-US" dirty="0"/>
              <a:t>A new nav for mobile web, starting with </a:t>
            </a:r>
          </a:p>
        </p:txBody>
      </p:sp>
      <p:pic>
        <p:nvPicPr>
          <p:cNvPr id="5" name="Picture 4" descr="A screen shot of a person&#10;&#10;Description automatically generated">
            <a:extLst>
              <a:ext uri="{FF2B5EF4-FFF2-40B4-BE49-F238E27FC236}">
                <a16:creationId xmlns:a16="http://schemas.microsoft.com/office/drawing/2014/main" id="{2E240543-76D7-40AA-9909-A60E9028E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7001" y="4177657"/>
            <a:ext cx="3605858" cy="2438546"/>
          </a:xfrm>
          <a:prstGeom prst="rect">
            <a:avLst/>
          </a:prstGeom>
        </p:spPr>
      </p:pic>
      <p:sp>
        <p:nvSpPr>
          <p:cNvPr id="9" name="Thought Bubble: Cloud 8">
            <a:extLst>
              <a:ext uri="{FF2B5EF4-FFF2-40B4-BE49-F238E27FC236}">
                <a16:creationId xmlns:a16="http://schemas.microsoft.com/office/drawing/2014/main" id="{473CDEB7-9109-48FB-8BCE-1B4AAA512FCA}"/>
              </a:ext>
            </a:extLst>
          </p:cNvPr>
          <p:cNvSpPr/>
          <p:nvPr/>
        </p:nvSpPr>
        <p:spPr>
          <a:xfrm>
            <a:off x="10303567" y="4095903"/>
            <a:ext cx="1770191" cy="749618"/>
          </a:xfrm>
          <a:prstGeom prst="cloudCallout">
            <a:avLst>
              <a:gd name="adj1" fmla="val -40015"/>
              <a:gd name="adj2" fmla="val 69190"/>
            </a:avLst>
          </a:prstGeom>
          <a:ln>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600" dirty="0">
                <a:solidFill>
                  <a:schemeClr val="tx2"/>
                </a:solidFill>
                <a:latin typeface="+mj-lt"/>
              </a:rPr>
              <a:t>Full support for tablets</a:t>
            </a:r>
          </a:p>
        </p:txBody>
      </p:sp>
      <p:sp>
        <p:nvSpPr>
          <p:cNvPr id="10" name="Thought Bubble: Cloud 9">
            <a:extLst>
              <a:ext uri="{FF2B5EF4-FFF2-40B4-BE49-F238E27FC236}">
                <a16:creationId xmlns:a16="http://schemas.microsoft.com/office/drawing/2014/main" id="{305356AF-461A-4D56-9323-ACA705372DE1}"/>
              </a:ext>
            </a:extLst>
          </p:cNvPr>
          <p:cNvSpPr/>
          <p:nvPr/>
        </p:nvSpPr>
        <p:spPr>
          <a:xfrm>
            <a:off x="1408349" y="4360222"/>
            <a:ext cx="1770191" cy="1499235"/>
          </a:xfrm>
          <a:prstGeom prst="cloudCallout">
            <a:avLst>
              <a:gd name="adj1" fmla="val 52015"/>
              <a:gd name="adj2" fmla="val -71721"/>
            </a:avLst>
          </a:prstGeom>
          <a:ln>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600" dirty="0">
                <a:solidFill>
                  <a:schemeClr val="tx2"/>
                </a:solidFill>
                <a:latin typeface="+mj-lt"/>
              </a:rPr>
              <a:t>Choose your “favorites” to show on the home page</a:t>
            </a:r>
          </a:p>
        </p:txBody>
      </p:sp>
      <p:sp>
        <p:nvSpPr>
          <p:cNvPr id="11" name="Thought Bubble: Cloud 10">
            <a:extLst>
              <a:ext uri="{FF2B5EF4-FFF2-40B4-BE49-F238E27FC236}">
                <a16:creationId xmlns:a16="http://schemas.microsoft.com/office/drawing/2014/main" id="{AA5AE868-9D8C-4D3F-AF6B-B1F491635DB6}"/>
              </a:ext>
            </a:extLst>
          </p:cNvPr>
          <p:cNvSpPr/>
          <p:nvPr/>
        </p:nvSpPr>
        <p:spPr>
          <a:xfrm>
            <a:off x="8349853" y="1407633"/>
            <a:ext cx="1770191" cy="1499235"/>
          </a:xfrm>
          <a:prstGeom prst="cloudCallout">
            <a:avLst>
              <a:gd name="adj1" fmla="val -67327"/>
              <a:gd name="adj2" fmla="val 29931"/>
            </a:avLst>
          </a:prstGeom>
          <a:ln>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600" dirty="0">
                <a:solidFill>
                  <a:schemeClr val="tx2"/>
                </a:solidFill>
                <a:latin typeface="+mj-lt"/>
              </a:rPr>
              <a:t>Quick look at balance and recent transactions</a:t>
            </a:r>
          </a:p>
        </p:txBody>
      </p:sp>
      <p:pic>
        <p:nvPicPr>
          <p:cNvPr id="17" name="Picture 16">
            <a:extLst>
              <a:ext uri="{FF2B5EF4-FFF2-40B4-BE49-F238E27FC236}">
                <a16:creationId xmlns:a16="http://schemas.microsoft.com/office/drawing/2014/main" id="{688EA00E-5ADE-47AF-83B2-ACF19750F0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7382" y="6113953"/>
            <a:ext cx="685800" cy="685800"/>
          </a:xfrm>
          <a:prstGeom prst="rect">
            <a:avLst/>
          </a:prstGeom>
          <a:ln>
            <a:noFill/>
          </a:ln>
          <a:effectLst>
            <a:outerShdw blurRad="190500" algn="tl" rotWithShape="0">
              <a:srgbClr val="000000">
                <a:alpha val="70000"/>
              </a:srgbClr>
            </a:outerShdw>
          </a:effectLst>
        </p:spPr>
      </p:pic>
      <p:grpSp>
        <p:nvGrpSpPr>
          <p:cNvPr id="18" name="Group 17">
            <a:extLst>
              <a:ext uri="{FF2B5EF4-FFF2-40B4-BE49-F238E27FC236}">
                <a16:creationId xmlns:a16="http://schemas.microsoft.com/office/drawing/2014/main" id="{C36D8F79-EDDF-4E3B-8939-95485DF349AB}"/>
              </a:ext>
            </a:extLst>
          </p:cNvPr>
          <p:cNvGrpSpPr/>
          <p:nvPr/>
        </p:nvGrpSpPr>
        <p:grpSpPr>
          <a:xfrm>
            <a:off x="10612904" y="876997"/>
            <a:ext cx="1430278" cy="1096200"/>
            <a:chOff x="10654252" y="4325860"/>
            <a:chExt cx="1430278" cy="1096200"/>
          </a:xfrm>
        </p:grpSpPr>
        <p:sp>
          <p:nvSpPr>
            <p:cNvPr id="19" name="Rectangle: Rounded Corners 18">
              <a:extLst>
                <a:ext uri="{FF2B5EF4-FFF2-40B4-BE49-F238E27FC236}">
                  <a16:creationId xmlns:a16="http://schemas.microsoft.com/office/drawing/2014/main" id="{EBA4D583-4B8D-4F2B-9A44-02CF91C3AAFF}"/>
                </a:ext>
              </a:extLst>
            </p:cNvPr>
            <p:cNvSpPr/>
            <p:nvPr/>
          </p:nvSpPr>
          <p:spPr>
            <a:xfrm>
              <a:off x="10654252" y="4751255"/>
              <a:ext cx="537751" cy="537751"/>
            </a:xfrm>
            <a:prstGeom prst="roundRect">
              <a:avLst/>
            </a:prstGeom>
            <a:blipFill dpi="0" rotWithShape="1">
              <a:blip r:embed="rId6"/>
              <a:srcRect/>
              <a:stretch>
                <a:fillRect/>
              </a:stretch>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19B85AC-F1DB-4410-8712-49EAADA99F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38694">
              <a:off x="10843082" y="4325860"/>
              <a:ext cx="537751" cy="537751"/>
            </a:xfrm>
            <a:prstGeom prst="rect">
              <a:avLst/>
            </a:prstGeom>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A9A95EC4-0837-4D33-A875-21618C46BAB1}"/>
                </a:ext>
              </a:extLst>
            </p:cNvPr>
            <p:cNvSpPr txBox="1"/>
            <p:nvPr/>
          </p:nvSpPr>
          <p:spPr>
            <a:xfrm>
              <a:off x="11157978" y="4535812"/>
              <a:ext cx="926552" cy="400110"/>
            </a:xfrm>
            <a:prstGeom prst="rect">
              <a:avLst/>
            </a:prstGeom>
            <a:noFill/>
          </p:spPr>
          <p:txBody>
            <a:bodyPr wrap="square" rtlCol="0">
              <a:spAutoFit/>
            </a:bodyPr>
            <a:lstStyle/>
            <a:p>
              <a:r>
                <a:rPr lang="en-US" sz="1000" dirty="0">
                  <a:solidFill>
                    <a:schemeClr val="tx2"/>
                  </a:solidFill>
                  <a:latin typeface="+mj-lt"/>
                </a:rPr>
                <a:t>Check it out in the app!</a:t>
              </a:r>
            </a:p>
          </p:txBody>
        </p:sp>
        <p:pic>
          <p:nvPicPr>
            <p:cNvPr id="22" name="Picture 21">
              <a:extLst>
                <a:ext uri="{FF2B5EF4-FFF2-40B4-BE49-F238E27FC236}">
                  <a16:creationId xmlns:a16="http://schemas.microsoft.com/office/drawing/2014/main" id="{8245278B-3F2B-4015-B350-EBE7517C4C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6221" y="5155951"/>
              <a:ext cx="206519" cy="266109"/>
            </a:xfrm>
            <a:prstGeom prst="rect">
              <a:avLst/>
            </a:prstGeom>
          </p:spPr>
        </p:pic>
      </p:grpSp>
      <p:pic>
        <p:nvPicPr>
          <p:cNvPr id="3" name="Picture 2" descr="A picture containing object&#10;&#10;Description automatically generated">
            <a:extLst>
              <a:ext uri="{FF2B5EF4-FFF2-40B4-BE49-F238E27FC236}">
                <a16:creationId xmlns:a16="http://schemas.microsoft.com/office/drawing/2014/main" id="{EB621351-51E7-43F5-827D-50848BF351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86418" y="277162"/>
            <a:ext cx="1508919" cy="4768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365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1500"/>
                                  </p:stCondLst>
                                  <p:childTnLst>
                                    <p:animEffect transition="out" filter="fade">
                                      <p:cBhvr>
                                        <p:cTn id="6" dur="1000" tmFilter="0, 0; .2, .5; .8, .5; 1, 0"/>
                                        <p:tgtEl>
                                          <p:spTgt spid="18"/>
                                        </p:tgtEl>
                                      </p:cBhvr>
                                    </p:animEffect>
                                    <p:animScale>
                                      <p:cBhvr>
                                        <p:cTn id="7" dur="500" autoRev="1" fill="hold"/>
                                        <p:tgtEl>
                                          <p:spTgt spid="18"/>
                                        </p:tgtEl>
                                      </p:cBhvr>
                                      <p:by x="105000" y="105000"/>
                                    </p:animScale>
                                  </p:childTnLst>
                                </p:cTn>
                              </p:par>
                            </p:childTnLst>
                          </p:cTn>
                        </p:par>
                        <p:par>
                          <p:cTn id="8" fill="hold">
                            <p:stCondLst>
                              <p:cond delay="2500"/>
                            </p:stCondLst>
                            <p:childTnLst>
                              <p:par>
                                <p:cTn id="9" presetID="32" presetClass="emph" presetSubtype="0" fill="hold" nodeType="afterEffect">
                                  <p:stCondLst>
                                    <p:cond delay="150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childTnLst>
                          </p:cTn>
                        </p:par>
                        <p:par>
                          <p:cTn id="15" fill="hold">
                            <p:stCondLst>
                              <p:cond delay="5000"/>
                            </p:stCondLst>
                            <p:childTnLst>
                              <p:par>
                                <p:cTn id="16" presetID="32" presetClass="emph" presetSubtype="0" fill="hold" nodeType="afterEffect">
                                  <p:stCondLst>
                                    <p:cond delay="1500"/>
                                  </p:stCondLst>
                                  <p:childTnLst>
                                    <p:animRot by="120000">
                                      <p:cBhvr>
                                        <p:cTn id="17" dur="100" fill="hold">
                                          <p:stCondLst>
                                            <p:cond delay="0"/>
                                          </p:stCondLst>
                                        </p:cTn>
                                        <p:tgtEl>
                                          <p:spTgt spid="18"/>
                                        </p:tgtEl>
                                        <p:attrNameLst>
                                          <p:attrName>r</p:attrName>
                                        </p:attrNameLst>
                                      </p:cBhvr>
                                    </p:animRot>
                                    <p:animRot by="-240000">
                                      <p:cBhvr>
                                        <p:cTn id="18" dur="200" fill="hold">
                                          <p:stCondLst>
                                            <p:cond delay="200"/>
                                          </p:stCondLst>
                                        </p:cTn>
                                        <p:tgtEl>
                                          <p:spTgt spid="18"/>
                                        </p:tgtEl>
                                        <p:attrNameLst>
                                          <p:attrName>r</p:attrName>
                                        </p:attrNameLst>
                                      </p:cBhvr>
                                    </p:animRot>
                                    <p:animRot by="240000">
                                      <p:cBhvr>
                                        <p:cTn id="19" dur="200" fill="hold">
                                          <p:stCondLst>
                                            <p:cond delay="400"/>
                                          </p:stCondLst>
                                        </p:cTn>
                                        <p:tgtEl>
                                          <p:spTgt spid="18"/>
                                        </p:tgtEl>
                                        <p:attrNameLst>
                                          <p:attrName>r</p:attrName>
                                        </p:attrNameLst>
                                      </p:cBhvr>
                                    </p:animRot>
                                    <p:animRot by="-240000">
                                      <p:cBhvr>
                                        <p:cTn id="20" dur="200" fill="hold">
                                          <p:stCondLst>
                                            <p:cond delay="600"/>
                                          </p:stCondLst>
                                        </p:cTn>
                                        <p:tgtEl>
                                          <p:spTgt spid="18"/>
                                        </p:tgtEl>
                                        <p:attrNameLst>
                                          <p:attrName>r</p:attrName>
                                        </p:attrNameLst>
                                      </p:cBhvr>
                                    </p:animRot>
                                    <p:animRot by="120000">
                                      <p:cBhvr>
                                        <p:cTn id="21" dur="200" fill="hold">
                                          <p:stCondLst>
                                            <p:cond delay="800"/>
                                          </p:stCondLst>
                                        </p:cTn>
                                        <p:tgtEl>
                                          <p:spTgt spid="18"/>
                                        </p:tgtEl>
                                        <p:attrNameLst>
                                          <p:attrName>r</p:attrName>
                                        </p:attrNameLst>
                                      </p:cBhvr>
                                    </p:animRot>
                                  </p:childTnLst>
                                </p:cTn>
                              </p:par>
                            </p:childTnLst>
                          </p:cTn>
                        </p:par>
                        <p:par>
                          <p:cTn id="22" fill="hold">
                            <p:stCondLst>
                              <p:cond delay="7500"/>
                            </p:stCondLst>
                            <p:childTnLst>
                              <p:par>
                                <p:cTn id="23" presetID="32" presetClass="emph" presetSubtype="0" fill="hold" nodeType="afterEffect">
                                  <p:stCondLst>
                                    <p:cond delay="1500"/>
                                  </p:stCondLst>
                                  <p:childTnLst>
                                    <p:animRot by="120000">
                                      <p:cBhvr>
                                        <p:cTn id="24" dur="100" fill="hold">
                                          <p:stCondLst>
                                            <p:cond delay="0"/>
                                          </p:stCondLst>
                                        </p:cTn>
                                        <p:tgtEl>
                                          <p:spTgt spid="18"/>
                                        </p:tgtEl>
                                        <p:attrNameLst>
                                          <p:attrName>r</p:attrName>
                                        </p:attrNameLst>
                                      </p:cBhvr>
                                    </p:animRot>
                                    <p:animRot by="-240000">
                                      <p:cBhvr>
                                        <p:cTn id="25" dur="200" fill="hold">
                                          <p:stCondLst>
                                            <p:cond delay="200"/>
                                          </p:stCondLst>
                                        </p:cTn>
                                        <p:tgtEl>
                                          <p:spTgt spid="18"/>
                                        </p:tgtEl>
                                        <p:attrNameLst>
                                          <p:attrName>r</p:attrName>
                                        </p:attrNameLst>
                                      </p:cBhvr>
                                    </p:animRot>
                                    <p:animRot by="240000">
                                      <p:cBhvr>
                                        <p:cTn id="26" dur="200" fill="hold">
                                          <p:stCondLst>
                                            <p:cond delay="400"/>
                                          </p:stCondLst>
                                        </p:cTn>
                                        <p:tgtEl>
                                          <p:spTgt spid="18"/>
                                        </p:tgtEl>
                                        <p:attrNameLst>
                                          <p:attrName>r</p:attrName>
                                        </p:attrNameLst>
                                      </p:cBhvr>
                                    </p:animRot>
                                    <p:animRot by="-240000">
                                      <p:cBhvr>
                                        <p:cTn id="27" dur="200" fill="hold">
                                          <p:stCondLst>
                                            <p:cond delay="600"/>
                                          </p:stCondLst>
                                        </p:cTn>
                                        <p:tgtEl>
                                          <p:spTgt spid="18"/>
                                        </p:tgtEl>
                                        <p:attrNameLst>
                                          <p:attrName>r</p:attrName>
                                        </p:attrNameLst>
                                      </p:cBhvr>
                                    </p:animRot>
                                    <p:animRot by="120000">
                                      <p:cBhvr>
                                        <p:cTn id="28" dur="200" fill="hold">
                                          <p:stCondLst>
                                            <p:cond delay="800"/>
                                          </p:stCondLst>
                                        </p:cTn>
                                        <p:tgtEl>
                                          <p:spTgt spid="18"/>
                                        </p:tgtEl>
                                        <p:attrNameLst>
                                          <p:attrName>r</p:attrName>
                                        </p:attrNameLst>
                                      </p:cBhvr>
                                    </p:animRot>
                                  </p:childTnLst>
                                </p:cTn>
                              </p:par>
                            </p:childTnLst>
                          </p:cTn>
                        </p:par>
                        <p:par>
                          <p:cTn id="29" fill="hold">
                            <p:stCondLst>
                              <p:cond delay="10000"/>
                            </p:stCondLst>
                            <p:childTnLst>
                              <p:par>
                                <p:cTn id="30" presetID="32" presetClass="emph" presetSubtype="0" fill="hold" nodeType="afterEffect">
                                  <p:stCondLst>
                                    <p:cond delay="1500"/>
                                  </p:stCondLst>
                                  <p:childTnLst>
                                    <p:animRot by="120000">
                                      <p:cBhvr>
                                        <p:cTn id="31" dur="100" fill="hold">
                                          <p:stCondLst>
                                            <p:cond delay="0"/>
                                          </p:stCondLst>
                                        </p:cTn>
                                        <p:tgtEl>
                                          <p:spTgt spid="18"/>
                                        </p:tgtEl>
                                        <p:attrNameLst>
                                          <p:attrName>r</p:attrName>
                                        </p:attrNameLst>
                                      </p:cBhvr>
                                    </p:animRot>
                                    <p:animRot by="-240000">
                                      <p:cBhvr>
                                        <p:cTn id="32" dur="200" fill="hold">
                                          <p:stCondLst>
                                            <p:cond delay="200"/>
                                          </p:stCondLst>
                                        </p:cTn>
                                        <p:tgtEl>
                                          <p:spTgt spid="18"/>
                                        </p:tgtEl>
                                        <p:attrNameLst>
                                          <p:attrName>r</p:attrName>
                                        </p:attrNameLst>
                                      </p:cBhvr>
                                    </p:animRot>
                                    <p:animRot by="240000">
                                      <p:cBhvr>
                                        <p:cTn id="33" dur="200" fill="hold">
                                          <p:stCondLst>
                                            <p:cond delay="400"/>
                                          </p:stCondLst>
                                        </p:cTn>
                                        <p:tgtEl>
                                          <p:spTgt spid="18"/>
                                        </p:tgtEl>
                                        <p:attrNameLst>
                                          <p:attrName>r</p:attrName>
                                        </p:attrNameLst>
                                      </p:cBhvr>
                                    </p:animRot>
                                    <p:animRot by="-240000">
                                      <p:cBhvr>
                                        <p:cTn id="34" dur="200" fill="hold">
                                          <p:stCondLst>
                                            <p:cond delay="600"/>
                                          </p:stCondLst>
                                        </p:cTn>
                                        <p:tgtEl>
                                          <p:spTgt spid="18"/>
                                        </p:tgtEl>
                                        <p:attrNameLst>
                                          <p:attrName>r</p:attrName>
                                        </p:attrNameLst>
                                      </p:cBhvr>
                                    </p:animRot>
                                    <p:animRot by="120000">
                                      <p:cBhvr>
                                        <p:cTn id="3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C9629C-1767-4033-B26B-7B281FD90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191" y="-664372"/>
            <a:ext cx="12709482" cy="8524096"/>
          </a:xfrm>
          <a:prstGeom prst="rect">
            <a:avLst/>
          </a:prstGeom>
        </p:spPr>
      </p:pic>
      <p:sp>
        <p:nvSpPr>
          <p:cNvPr id="11" name="Title 10"/>
          <p:cNvSpPr>
            <a:spLocks noGrp="1"/>
          </p:cNvSpPr>
          <p:nvPr>
            <p:ph type="title"/>
          </p:nvPr>
        </p:nvSpPr>
        <p:spPr/>
        <p:txBody>
          <a:bodyPr/>
          <a:lstStyle/>
          <a:p>
            <a:r>
              <a:rPr lang="en-US" dirty="0"/>
              <a:t>The </a:t>
            </a:r>
            <a:br>
              <a:rPr lang="en-US" dirty="0"/>
            </a:br>
            <a:r>
              <a:rPr lang="en-US" dirty="0"/>
              <a:t>Robert H. Mackay Leadership Award </a:t>
            </a:r>
          </a:p>
        </p:txBody>
      </p:sp>
      <p:sp>
        <p:nvSpPr>
          <p:cNvPr id="16" name="Text Placeholder 5">
            <a:extLst>
              <a:ext uri="{FF2B5EF4-FFF2-40B4-BE49-F238E27FC236}">
                <a16:creationId xmlns:a16="http://schemas.microsoft.com/office/drawing/2014/main" id="{B4511621-6F5D-4D40-BFA8-9528313FA708}"/>
              </a:ext>
            </a:extLst>
          </p:cNvPr>
          <p:cNvSpPr>
            <a:spLocks noGrp="1"/>
          </p:cNvSpPr>
          <p:nvPr>
            <p:ph type="body" sz="half" idx="2"/>
          </p:nvPr>
        </p:nvSpPr>
        <p:spPr/>
        <p:txBody>
          <a:bodyPr/>
          <a:lstStyle/>
          <a:p>
            <a:r>
              <a:rPr lang="en-US" dirty="0"/>
              <a:t>EST. 2005</a:t>
            </a:r>
          </a:p>
        </p:txBody>
      </p:sp>
      <p:pic>
        <p:nvPicPr>
          <p:cNvPr id="14" name="Picture 13">
            <a:extLst>
              <a:ext uri="{FF2B5EF4-FFF2-40B4-BE49-F238E27FC236}">
                <a16:creationId xmlns:a16="http://schemas.microsoft.com/office/drawing/2014/main" id="{DA6A5858-6671-4B74-A659-DAD0E97FF1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6892" y="3778873"/>
            <a:ext cx="4393688" cy="1098422"/>
          </a:xfrm>
          <a:prstGeom prst="rect">
            <a:avLst/>
          </a:prstGeom>
        </p:spPr>
      </p:pic>
      <p:sp>
        <p:nvSpPr>
          <p:cNvPr id="5" name="Rectangle 4">
            <a:extLst>
              <a:ext uri="{FF2B5EF4-FFF2-40B4-BE49-F238E27FC236}">
                <a16:creationId xmlns:a16="http://schemas.microsoft.com/office/drawing/2014/main" id="{E9DC994D-F8D3-4038-9093-6931CEB0BACB}"/>
              </a:ext>
            </a:extLst>
          </p:cNvPr>
          <p:cNvSpPr/>
          <p:nvPr/>
        </p:nvSpPr>
        <p:spPr>
          <a:xfrm>
            <a:off x="6747029" y="1889026"/>
            <a:ext cx="3453414" cy="14964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rPr>
              <a:t>Greg Hilbert</a:t>
            </a:r>
            <a:br>
              <a:rPr lang="en-US" sz="4400" b="1" dirty="0">
                <a:solidFill>
                  <a:schemeClr val="tx2"/>
                </a:solidFill>
              </a:rPr>
            </a:br>
            <a:r>
              <a:rPr lang="en-US" sz="4400" dirty="0">
                <a:solidFill>
                  <a:schemeClr val="tx2"/>
                </a:solidFill>
              </a:rPr>
              <a:t>CEO</a:t>
            </a:r>
          </a:p>
        </p:txBody>
      </p:sp>
      <p:sp>
        <p:nvSpPr>
          <p:cNvPr id="8" name="Content Placeholder 6">
            <a:extLst>
              <a:ext uri="{FF2B5EF4-FFF2-40B4-BE49-F238E27FC236}">
                <a16:creationId xmlns:a16="http://schemas.microsoft.com/office/drawing/2014/main" id="{561C3CE8-499C-488B-B5D2-BA0D74C65404}"/>
              </a:ext>
            </a:extLst>
          </p:cNvPr>
          <p:cNvSpPr txBox="1">
            <a:spLocks/>
          </p:cNvSpPr>
          <p:nvPr/>
        </p:nvSpPr>
        <p:spPr>
          <a:xfrm>
            <a:off x="7171313" y="341285"/>
            <a:ext cx="2346760" cy="51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Clr>
                <a:schemeClr val="accent5"/>
              </a:buClr>
              <a:buSzPct val="100000"/>
              <a:buFont typeface="Arial" panose="020B0604020202020204" pitchFamily="34" charset="0"/>
              <a:buChar char="■"/>
              <a:defRPr sz="2000" kern="1200">
                <a:solidFill>
                  <a:schemeClr val="bg1"/>
                </a:solidFill>
                <a:latin typeface="+mn-lt"/>
                <a:ea typeface="+mn-ea"/>
                <a:cs typeface="+mn-cs"/>
              </a:defRPr>
            </a:lvl1pPr>
            <a:lvl2pPr marL="502920" indent="-228600" algn="l" defTabSz="914400" rtl="0" eaLnBrk="1" latinLnBrk="0" hangingPunct="1">
              <a:lnSpc>
                <a:spcPct val="90000"/>
              </a:lnSpc>
              <a:spcBef>
                <a:spcPts val="1200"/>
              </a:spcBef>
              <a:buClr>
                <a:schemeClr val="accent4"/>
              </a:buClr>
              <a:buSzPct val="90000"/>
              <a:buFont typeface="Arial" panose="020B0604020202020204" pitchFamily="34" charset="0"/>
              <a:buChar char="■"/>
              <a:defRPr sz="1800" kern="1200">
                <a:solidFill>
                  <a:schemeClr val="bg1"/>
                </a:solidFill>
                <a:latin typeface="+mn-lt"/>
                <a:ea typeface="+mn-ea"/>
                <a:cs typeface="+mn-cs"/>
              </a:defRPr>
            </a:lvl2pPr>
            <a:lvl3pPr marL="731520" indent="-182880" algn="l" defTabSz="914400" rtl="0" eaLnBrk="1" latinLnBrk="0" hangingPunct="1">
              <a:lnSpc>
                <a:spcPct val="90000"/>
              </a:lnSpc>
              <a:spcBef>
                <a:spcPts val="800"/>
              </a:spcBef>
              <a:buSzPct val="90000"/>
              <a:buFont typeface="Arial" pitchFamily="34" charset="0"/>
              <a:buChar char="▪"/>
              <a:defRPr sz="1600" kern="1200">
                <a:solidFill>
                  <a:schemeClr val="bg1"/>
                </a:solidFill>
                <a:latin typeface="+mn-lt"/>
                <a:ea typeface="+mn-ea"/>
                <a:cs typeface="+mn-cs"/>
              </a:defRPr>
            </a:lvl3pPr>
            <a:lvl4pPr marL="1005840" indent="-182880" algn="l" defTabSz="914400" rtl="0" eaLnBrk="1" latinLnBrk="0" hangingPunct="1">
              <a:lnSpc>
                <a:spcPct val="90000"/>
              </a:lnSpc>
              <a:spcBef>
                <a:spcPts val="800"/>
              </a:spcBef>
              <a:buSzPct val="90000"/>
              <a:buFont typeface="Arial" pitchFamily="34" charset="0"/>
              <a:buChar char="▪"/>
              <a:defRPr sz="1400" kern="1200">
                <a:solidFill>
                  <a:schemeClr val="bg1"/>
                </a:solidFill>
                <a:latin typeface="+mn-lt"/>
                <a:ea typeface="+mn-ea"/>
                <a:cs typeface="+mn-cs"/>
              </a:defRPr>
            </a:lvl4pPr>
            <a:lvl5pPr marL="1234440" indent="-182880" algn="l" defTabSz="914400" rtl="0" eaLnBrk="1" latinLnBrk="0" hangingPunct="1">
              <a:lnSpc>
                <a:spcPct val="90000"/>
              </a:lnSpc>
              <a:spcBef>
                <a:spcPts val="600"/>
              </a:spcBef>
              <a:buSzPct val="90000"/>
              <a:buFont typeface="Arial" pitchFamily="34" charset="0"/>
              <a:buChar char="▪"/>
              <a:defRPr sz="1400" kern="1200">
                <a:solidFill>
                  <a:schemeClr val="bg1"/>
                </a:solidFill>
                <a:latin typeface="+mn-lt"/>
                <a:ea typeface="+mn-ea"/>
                <a:cs typeface="+mn-cs"/>
              </a:defRPr>
            </a:lvl5pPr>
            <a:lvl6pPr marL="14630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6pPr>
            <a:lvl7pPr marL="16916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7pPr>
            <a:lvl8pPr marL="19202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a:t>Our 2019 honoree:</a:t>
            </a:r>
            <a:endParaRPr lang="en-US" dirty="0"/>
          </a:p>
        </p:txBody>
      </p:sp>
      <p:sp>
        <p:nvSpPr>
          <p:cNvPr id="2" name="Slide Number Placeholder 1">
            <a:extLst>
              <a:ext uri="{FF2B5EF4-FFF2-40B4-BE49-F238E27FC236}">
                <a16:creationId xmlns:a16="http://schemas.microsoft.com/office/drawing/2014/main" id="{4324E2C1-5796-40F2-8F78-0D2FC9387335}"/>
              </a:ext>
            </a:extLst>
          </p:cNvPr>
          <p:cNvSpPr>
            <a:spLocks noGrp="1"/>
          </p:cNvSpPr>
          <p:nvPr>
            <p:ph type="sldNum" sz="quarter" idx="12"/>
          </p:nvPr>
        </p:nvSpPr>
        <p:spPr/>
        <p:txBody>
          <a:bodyPr/>
          <a:lstStyle/>
          <a:p>
            <a:fld id="{E31375A4-56A4-47D6-9801-1991572033F7}" type="slidenum">
              <a:rPr lang="en-US" smtClean="0"/>
              <a:t>6</a:t>
            </a:fld>
            <a:endParaRPr lang="en-US" dirty="0"/>
          </a:p>
        </p:txBody>
      </p:sp>
    </p:spTree>
    <p:extLst>
      <p:ext uri="{BB962C8B-B14F-4D97-AF65-F5344CB8AC3E}">
        <p14:creationId xmlns:p14="http://schemas.microsoft.com/office/powerpoint/2010/main" val="2462448798"/>
      </p:ext>
    </p:extLst>
  </p:cSld>
  <p:clrMapOvr>
    <a:masterClrMapping/>
  </p:clrMapOvr>
  <p:transition spd="slow">
    <p:wheel spokes="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6CFFB-9554-4AD7-8C25-6FDF6F868E44}"/>
              </a:ext>
            </a:extLst>
          </p:cNvPr>
          <p:cNvSpPr>
            <a:spLocks noGrp="1"/>
          </p:cNvSpPr>
          <p:nvPr>
            <p:ph type="title"/>
          </p:nvPr>
        </p:nvSpPr>
        <p:spPr/>
        <p:txBody>
          <a:bodyPr/>
          <a:lstStyle/>
          <a:p>
            <a:r>
              <a:rPr lang="en-US" dirty="0"/>
              <a:t>Is the Internet the best place to engage a new class of members?</a:t>
            </a:r>
          </a:p>
        </p:txBody>
      </p:sp>
      <p:sp>
        <p:nvSpPr>
          <p:cNvPr id="4" name="Slide Number Placeholder 3">
            <a:extLst>
              <a:ext uri="{FF2B5EF4-FFF2-40B4-BE49-F238E27FC236}">
                <a16:creationId xmlns:a16="http://schemas.microsoft.com/office/drawing/2014/main" id="{652447A6-8F6E-4B56-822B-D92CCB07784C}"/>
              </a:ext>
            </a:extLst>
          </p:cNvPr>
          <p:cNvSpPr>
            <a:spLocks noGrp="1"/>
          </p:cNvSpPr>
          <p:nvPr>
            <p:ph type="sldNum" sz="quarter" idx="12"/>
          </p:nvPr>
        </p:nvSpPr>
        <p:spPr/>
        <p:txBody>
          <a:bodyPr/>
          <a:lstStyle/>
          <a:p>
            <a:fld id="{E31375A4-56A4-47D6-9801-1991572033F7}" type="slidenum">
              <a:rPr lang="en-US" smtClean="0"/>
              <a:t>60</a:t>
            </a:fld>
            <a:endParaRPr lang="en-US" dirty="0"/>
          </a:p>
        </p:txBody>
      </p:sp>
      <p:sp>
        <p:nvSpPr>
          <p:cNvPr id="5" name="Text Placeholder 4">
            <a:extLst>
              <a:ext uri="{FF2B5EF4-FFF2-40B4-BE49-F238E27FC236}">
                <a16:creationId xmlns:a16="http://schemas.microsoft.com/office/drawing/2014/main" id="{DEB9D50A-D1A9-4944-BFB3-A46E1BEB6EF3}"/>
              </a:ext>
            </a:extLst>
          </p:cNvPr>
          <p:cNvSpPr>
            <a:spLocks noGrp="1"/>
          </p:cNvSpPr>
          <p:nvPr>
            <p:ph type="body" sz="quarter" idx="13"/>
          </p:nvPr>
        </p:nvSpPr>
        <p:spPr>
          <a:xfrm>
            <a:off x="729574" y="1676410"/>
            <a:ext cx="11242440" cy="342968"/>
          </a:xfrm>
        </p:spPr>
        <p:txBody>
          <a:bodyPr/>
          <a:lstStyle/>
          <a:p>
            <a:r>
              <a:rPr lang="en-US" dirty="0"/>
              <a:t>Are business services old school, or can we start with a new school approach?</a:t>
            </a:r>
          </a:p>
        </p:txBody>
      </p:sp>
      <p:pic>
        <p:nvPicPr>
          <p:cNvPr id="10" name="Picture 9">
            <a:extLst>
              <a:ext uri="{FF2B5EF4-FFF2-40B4-BE49-F238E27FC236}">
                <a16:creationId xmlns:a16="http://schemas.microsoft.com/office/drawing/2014/main" id="{80D36685-3059-436B-88B4-17016B7384E7}"/>
              </a:ext>
            </a:extLst>
          </p:cNvPr>
          <p:cNvPicPr>
            <a:picLocks noChangeAspect="1"/>
          </p:cNvPicPr>
          <p:nvPr/>
        </p:nvPicPr>
        <p:blipFill rotWithShape="1">
          <a:blip r:embed="rId3"/>
          <a:srcRect t="10846" b="19699"/>
          <a:stretch/>
        </p:blipFill>
        <p:spPr>
          <a:xfrm>
            <a:off x="294143" y="2198409"/>
            <a:ext cx="11545691" cy="4510658"/>
          </a:xfrm>
          <a:prstGeom prst="rect">
            <a:avLst/>
          </a:prstGeom>
        </p:spPr>
      </p:pic>
    </p:spTree>
    <p:extLst>
      <p:ext uri="{BB962C8B-B14F-4D97-AF65-F5344CB8AC3E}">
        <p14:creationId xmlns:p14="http://schemas.microsoft.com/office/powerpoint/2010/main" val="27550438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6CFFB-9554-4AD7-8C25-6FDF6F868E44}"/>
              </a:ext>
            </a:extLst>
          </p:cNvPr>
          <p:cNvSpPr>
            <a:spLocks noGrp="1"/>
          </p:cNvSpPr>
          <p:nvPr>
            <p:ph type="title"/>
          </p:nvPr>
        </p:nvSpPr>
        <p:spPr/>
        <p:txBody>
          <a:bodyPr/>
          <a:lstStyle/>
          <a:p>
            <a:r>
              <a:rPr lang="en-US" dirty="0"/>
              <a:t>Is the Internet the best place to engage a new class of members?</a:t>
            </a:r>
          </a:p>
        </p:txBody>
      </p:sp>
      <p:sp>
        <p:nvSpPr>
          <p:cNvPr id="4" name="Slide Number Placeholder 3">
            <a:extLst>
              <a:ext uri="{FF2B5EF4-FFF2-40B4-BE49-F238E27FC236}">
                <a16:creationId xmlns:a16="http://schemas.microsoft.com/office/drawing/2014/main" id="{652447A6-8F6E-4B56-822B-D92CCB07784C}"/>
              </a:ext>
            </a:extLst>
          </p:cNvPr>
          <p:cNvSpPr>
            <a:spLocks noGrp="1"/>
          </p:cNvSpPr>
          <p:nvPr>
            <p:ph type="sldNum" sz="quarter" idx="12"/>
          </p:nvPr>
        </p:nvSpPr>
        <p:spPr/>
        <p:txBody>
          <a:bodyPr/>
          <a:lstStyle/>
          <a:p>
            <a:fld id="{E31375A4-56A4-47D6-9801-1991572033F7}" type="slidenum">
              <a:rPr lang="en-US" smtClean="0"/>
              <a:t>61</a:t>
            </a:fld>
            <a:endParaRPr lang="en-US" dirty="0"/>
          </a:p>
        </p:txBody>
      </p:sp>
      <p:sp>
        <p:nvSpPr>
          <p:cNvPr id="5" name="Text Placeholder 4">
            <a:extLst>
              <a:ext uri="{FF2B5EF4-FFF2-40B4-BE49-F238E27FC236}">
                <a16:creationId xmlns:a16="http://schemas.microsoft.com/office/drawing/2014/main" id="{DEB9D50A-D1A9-4944-BFB3-A46E1BEB6EF3}"/>
              </a:ext>
            </a:extLst>
          </p:cNvPr>
          <p:cNvSpPr>
            <a:spLocks noGrp="1"/>
          </p:cNvSpPr>
          <p:nvPr>
            <p:ph type="body" sz="quarter" idx="13"/>
          </p:nvPr>
        </p:nvSpPr>
        <p:spPr>
          <a:xfrm>
            <a:off x="729574" y="1676410"/>
            <a:ext cx="11242440" cy="342968"/>
          </a:xfrm>
        </p:spPr>
        <p:txBody>
          <a:bodyPr/>
          <a:lstStyle/>
          <a:p>
            <a:r>
              <a:rPr lang="en-US" dirty="0"/>
              <a:t>Are business services old school, or can we start with a new school approach?</a:t>
            </a:r>
          </a:p>
        </p:txBody>
      </p:sp>
      <p:pic>
        <p:nvPicPr>
          <p:cNvPr id="10" name="Picture 9">
            <a:extLst>
              <a:ext uri="{FF2B5EF4-FFF2-40B4-BE49-F238E27FC236}">
                <a16:creationId xmlns:a16="http://schemas.microsoft.com/office/drawing/2014/main" id="{80D36685-3059-436B-88B4-17016B7384E7}"/>
              </a:ext>
            </a:extLst>
          </p:cNvPr>
          <p:cNvPicPr>
            <a:picLocks noChangeAspect="1"/>
          </p:cNvPicPr>
          <p:nvPr/>
        </p:nvPicPr>
        <p:blipFill rotWithShape="1">
          <a:blip r:embed="rId3"/>
          <a:srcRect t="10846" b="19699"/>
          <a:stretch/>
        </p:blipFill>
        <p:spPr>
          <a:xfrm>
            <a:off x="294143" y="2198409"/>
            <a:ext cx="11545691" cy="4510658"/>
          </a:xfrm>
          <a:prstGeom prst="rect">
            <a:avLst/>
          </a:prstGeom>
        </p:spPr>
      </p:pic>
      <p:sp>
        <p:nvSpPr>
          <p:cNvPr id="8" name="Cloud Callout 1">
            <a:extLst>
              <a:ext uri="{FF2B5EF4-FFF2-40B4-BE49-F238E27FC236}">
                <a16:creationId xmlns:a16="http://schemas.microsoft.com/office/drawing/2014/main" id="{42022293-3EE8-46C0-BB2B-FBB4352C0EBA}"/>
              </a:ext>
            </a:extLst>
          </p:cNvPr>
          <p:cNvSpPr/>
          <p:nvPr/>
        </p:nvSpPr>
        <p:spPr>
          <a:xfrm>
            <a:off x="5533053" y="4689227"/>
            <a:ext cx="3750175" cy="1405533"/>
          </a:xfrm>
          <a:prstGeom prst="cloudCallout">
            <a:avLst>
              <a:gd name="adj1" fmla="val 39265"/>
              <a:gd name="adj2" fmla="val 44577"/>
            </a:avLst>
          </a:prstGeom>
          <a:ln>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2000" dirty="0">
                <a:solidFill>
                  <a:schemeClr val="tx2"/>
                </a:solidFill>
                <a:latin typeface="+mj-lt"/>
              </a:rPr>
              <a:t>We’re implementing this fee in </a:t>
            </a:r>
            <a:br>
              <a:rPr lang="en-US" sz="2000" dirty="0">
                <a:solidFill>
                  <a:schemeClr val="tx2"/>
                </a:solidFill>
                <a:latin typeface="+mj-lt"/>
              </a:rPr>
            </a:br>
            <a:r>
              <a:rPr lang="en-US" sz="2000" b="1" dirty="0">
                <a:solidFill>
                  <a:schemeClr val="tx2"/>
                </a:solidFill>
                <a:latin typeface="+mj-lt"/>
              </a:rPr>
              <a:t>October 2019</a:t>
            </a:r>
          </a:p>
        </p:txBody>
      </p:sp>
      <p:sp>
        <p:nvSpPr>
          <p:cNvPr id="3" name="Oval 2">
            <a:extLst>
              <a:ext uri="{FF2B5EF4-FFF2-40B4-BE49-F238E27FC236}">
                <a16:creationId xmlns:a16="http://schemas.microsoft.com/office/drawing/2014/main" id="{A21E913A-8D78-4F4F-BE04-087B50D0FA81}"/>
              </a:ext>
            </a:extLst>
          </p:cNvPr>
          <p:cNvSpPr/>
          <p:nvPr/>
        </p:nvSpPr>
        <p:spPr>
          <a:xfrm>
            <a:off x="8705461" y="5980922"/>
            <a:ext cx="2794498" cy="718458"/>
          </a:xfrm>
          <a:prstGeom prst="ellipse">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38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6976A-65C9-4C73-93B0-2CDEF4A00FDC}"/>
              </a:ext>
            </a:extLst>
          </p:cNvPr>
          <p:cNvSpPr>
            <a:spLocks noGrp="1"/>
          </p:cNvSpPr>
          <p:nvPr>
            <p:ph type="title"/>
          </p:nvPr>
        </p:nvSpPr>
        <p:spPr/>
        <p:txBody>
          <a:bodyPr/>
          <a:lstStyle/>
          <a:p>
            <a:r>
              <a:rPr lang="en-US" sz="2400" i="1" dirty="0"/>
              <a:t>Announcing our first 2020 Boot Camp: </a:t>
            </a:r>
            <a:br>
              <a:rPr lang="en-US" sz="2400" dirty="0"/>
            </a:br>
            <a:r>
              <a:rPr lang="en-US" dirty="0"/>
              <a:t>A formal business platform design team</a:t>
            </a:r>
          </a:p>
        </p:txBody>
      </p:sp>
      <p:sp>
        <p:nvSpPr>
          <p:cNvPr id="3" name="Content Placeholder 2">
            <a:extLst>
              <a:ext uri="{FF2B5EF4-FFF2-40B4-BE49-F238E27FC236}">
                <a16:creationId xmlns:a16="http://schemas.microsoft.com/office/drawing/2014/main" id="{A69644A0-801E-4620-B349-D241732FC59C}"/>
              </a:ext>
            </a:extLst>
          </p:cNvPr>
          <p:cNvSpPr>
            <a:spLocks noGrp="1"/>
          </p:cNvSpPr>
          <p:nvPr>
            <p:ph sz="half" idx="1"/>
          </p:nvPr>
        </p:nvSpPr>
        <p:spPr>
          <a:xfrm>
            <a:off x="729574" y="2149475"/>
            <a:ext cx="4880651" cy="4022724"/>
          </a:xfrm>
        </p:spPr>
        <p:txBody>
          <a:bodyPr/>
          <a:lstStyle/>
          <a:p>
            <a:r>
              <a:rPr lang="en-US" dirty="0"/>
              <a:t>Throughout 2020, I want to work with CU leaders who are focused on the business member community and its opportunities:</a:t>
            </a:r>
          </a:p>
          <a:p>
            <a:pPr lvl="1"/>
            <a:r>
              <a:rPr lang="en-US" dirty="0"/>
              <a:t>Developing a member approach and the data configuration that identifies opportunities and results</a:t>
            </a:r>
          </a:p>
          <a:p>
            <a:pPr lvl="1"/>
            <a:r>
              <a:rPr lang="en-US" dirty="0"/>
              <a:t>Plant the stake: what to call out on the Internet that announces your arrival as a CU for businesses </a:t>
            </a:r>
          </a:p>
          <a:p>
            <a:pPr lvl="1"/>
            <a:r>
              <a:rPr lang="en-US" dirty="0"/>
              <a:t>Approaches for savings products and miscellaneous savings-related services</a:t>
            </a:r>
          </a:p>
        </p:txBody>
      </p:sp>
      <p:sp>
        <p:nvSpPr>
          <p:cNvPr id="7" name="Content Placeholder 6">
            <a:extLst>
              <a:ext uri="{FF2B5EF4-FFF2-40B4-BE49-F238E27FC236}">
                <a16:creationId xmlns:a16="http://schemas.microsoft.com/office/drawing/2014/main" id="{29393DE0-A963-45D2-940C-A0E07AEE1DC2}"/>
              </a:ext>
            </a:extLst>
          </p:cNvPr>
          <p:cNvSpPr>
            <a:spLocks noGrp="1"/>
          </p:cNvSpPr>
          <p:nvPr>
            <p:ph sz="half" idx="2"/>
          </p:nvPr>
        </p:nvSpPr>
        <p:spPr>
          <a:xfrm>
            <a:off x="5914415" y="2149475"/>
            <a:ext cx="5677510" cy="3223378"/>
          </a:xfrm>
        </p:spPr>
        <p:txBody>
          <a:bodyPr/>
          <a:lstStyle/>
          <a:p>
            <a:pPr lvl="1"/>
            <a:r>
              <a:rPr lang="en-US" dirty="0"/>
              <a:t>Approaches for lending prices and miscellaneous loan services</a:t>
            </a:r>
          </a:p>
          <a:p>
            <a:pPr lvl="1"/>
            <a:r>
              <a:rPr lang="en-US" dirty="0"/>
              <a:t>Internet online/mobile channel products</a:t>
            </a:r>
          </a:p>
          <a:p>
            <a:pPr lvl="1"/>
            <a:r>
              <a:rPr lang="en-US" dirty="0"/>
              <a:t>Analyzing business members as direct members and their potential membership impact as </a:t>
            </a:r>
            <a:r>
              <a:rPr lang="en-US" dirty="0" err="1"/>
              <a:t>SEGs</a:t>
            </a:r>
            <a:endParaRPr lang="en-US" dirty="0"/>
          </a:p>
          <a:p>
            <a:pPr lvl="1"/>
            <a:r>
              <a:rPr lang="en-US" dirty="0"/>
              <a:t>Developing packages for business profiles </a:t>
            </a:r>
          </a:p>
          <a:p>
            <a:pPr lvl="1"/>
            <a:r>
              <a:rPr lang="en-US" dirty="0"/>
              <a:t>3</a:t>
            </a:r>
            <a:r>
              <a:rPr lang="en-US" baseline="30000" dirty="0"/>
              <a:t>rd</a:t>
            </a:r>
            <a:r>
              <a:rPr lang="en-US" dirty="0"/>
              <a:t> party vendor integrations and products, and services the CU is planning on</a:t>
            </a:r>
          </a:p>
        </p:txBody>
      </p:sp>
      <p:sp>
        <p:nvSpPr>
          <p:cNvPr id="4" name="Slide Number Placeholder 3">
            <a:extLst>
              <a:ext uri="{FF2B5EF4-FFF2-40B4-BE49-F238E27FC236}">
                <a16:creationId xmlns:a16="http://schemas.microsoft.com/office/drawing/2014/main" id="{D115BF11-1A0D-449B-9364-8E3FA8ADBDDC}"/>
              </a:ext>
            </a:extLst>
          </p:cNvPr>
          <p:cNvSpPr>
            <a:spLocks noGrp="1"/>
          </p:cNvSpPr>
          <p:nvPr>
            <p:ph type="sldNum" sz="quarter" idx="12"/>
          </p:nvPr>
        </p:nvSpPr>
        <p:spPr/>
        <p:txBody>
          <a:bodyPr/>
          <a:lstStyle/>
          <a:p>
            <a:fld id="{E31375A4-56A4-47D6-9801-1991572033F7}" type="slidenum">
              <a:rPr lang="en-US" smtClean="0"/>
              <a:t>62</a:t>
            </a:fld>
            <a:endParaRPr lang="en-US" dirty="0"/>
          </a:p>
        </p:txBody>
      </p:sp>
      <p:sp>
        <p:nvSpPr>
          <p:cNvPr id="8" name="Text Placeholder 7">
            <a:extLst>
              <a:ext uri="{FF2B5EF4-FFF2-40B4-BE49-F238E27FC236}">
                <a16:creationId xmlns:a16="http://schemas.microsoft.com/office/drawing/2014/main" id="{40E799E9-628A-4BC1-A8A4-B7062F775FD7}"/>
              </a:ext>
            </a:extLst>
          </p:cNvPr>
          <p:cNvSpPr>
            <a:spLocks noGrp="1"/>
          </p:cNvSpPr>
          <p:nvPr>
            <p:ph type="body" sz="quarter" idx="14"/>
          </p:nvPr>
        </p:nvSpPr>
        <p:spPr>
          <a:xfrm>
            <a:off x="5914415" y="5782750"/>
            <a:ext cx="6057599" cy="914400"/>
          </a:xfrm>
        </p:spPr>
        <p:txBody>
          <a:bodyPr/>
          <a:lstStyle/>
          <a:p>
            <a:r>
              <a:rPr lang="en-US" dirty="0"/>
              <a:t>Is developing a business platform a CUSO investment, or it is a credit union </a:t>
            </a:r>
            <a:r>
              <a:rPr lang="en-US" i="1" dirty="0"/>
              <a:t>a la carte</a:t>
            </a:r>
            <a:r>
              <a:rPr lang="en-US" dirty="0"/>
              <a:t> shopping experience? We need to answer this question in 2020</a:t>
            </a:r>
          </a:p>
        </p:txBody>
      </p:sp>
      <p:sp>
        <p:nvSpPr>
          <p:cNvPr id="5" name="Text Placeholder 4">
            <a:extLst>
              <a:ext uri="{FF2B5EF4-FFF2-40B4-BE49-F238E27FC236}">
                <a16:creationId xmlns:a16="http://schemas.microsoft.com/office/drawing/2014/main" id="{43969D42-AAF4-42D5-97A5-28A52ABC9ECB}"/>
              </a:ext>
            </a:extLst>
          </p:cNvPr>
          <p:cNvSpPr>
            <a:spLocks noGrp="1"/>
          </p:cNvSpPr>
          <p:nvPr>
            <p:ph type="body" sz="quarter" idx="13"/>
          </p:nvPr>
        </p:nvSpPr>
        <p:spPr/>
        <p:txBody>
          <a:bodyPr/>
          <a:lstStyle/>
          <a:p>
            <a:r>
              <a:rPr lang="en-US" dirty="0"/>
              <a:t>2019 saw a rash of inquiries about our business platform design</a:t>
            </a:r>
          </a:p>
        </p:txBody>
      </p:sp>
    </p:spTree>
    <p:extLst>
      <p:ext uri="{BB962C8B-B14F-4D97-AF65-F5344CB8AC3E}">
        <p14:creationId xmlns:p14="http://schemas.microsoft.com/office/powerpoint/2010/main" val="1491606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6976A-65C9-4C73-93B0-2CDEF4A00FDC}"/>
              </a:ext>
            </a:extLst>
          </p:cNvPr>
          <p:cNvSpPr>
            <a:spLocks noGrp="1"/>
          </p:cNvSpPr>
          <p:nvPr>
            <p:ph type="title"/>
          </p:nvPr>
        </p:nvSpPr>
        <p:spPr/>
        <p:txBody>
          <a:bodyPr/>
          <a:lstStyle/>
          <a:p>
            <a:r>
              <a:rPr lang="en-US" sz="2400" i="1" dirty="0"/>
              <a:t>Announcing our first 2020 Boot Camp: </a:t>
            </a:r>
            <a:br>
              <a:rPr lang="en-US" sz="2400" dirty="0"/>
            </a:br>
            <a:r>
              <a:rPr lang="en-US" dirty="0"/>
              <a:t>A formal business platform design team</a:t>
            </a:r>
          </a:p>
        </p:txBody>
      </p:sp>
      <p:sp>
        <p:nvSpPr>
          <p:cNvPr id="3" name="Content Placeholder 2">
            <a:extLst>
              <a:ext uri="{FF2B5EF4-FFF2-40B4-BE49-F238E27FC236}">
                <a16:creationId xmlns:a16="http://schemas.microsoft.com/office/drawing/2014/main" id="{A69644A0-801E-4620-B349-D241732FC59C}"/>
              </a:ext>
            </a:extLst>
          </p:cNvPr>
          <p:cNvSpPr>
            <a:spLocks noGrp="1"/>
          </p:cNvSpPr>
          <p:nvPr>
            <p:ph sz="half" idx="1"/>
          </p:nvPr>
        </p:nvSpPr>
        <p:spPr>
          <a:xfrm>
            <a:off x="729574" y="2149475"/>
            <a:ext cx="4880651" cy="4022724"/>
          </a:xfrm>
        </p:spPr>
        <p:txBody>
          <a:bodyPr/>
          <a:lstStyle/>
          <a:p>
            <a:r>
              <a:rPr lang="en-US" dirty="0"/>
              <a:t>Throughout 2020, I want to work with CU leaders who are focused on the business member community and its opportunities:</a:t>
            </a:r>
          </a:p>
          <a:p>
            <a:pPr lvl="1"/>
            <a:r>
              <a:rPr lang="en-US" dirty="0"/>
              <a:t>Developing a member approach and the data configuration that identifies opportunities and results</a:t>
            </a:r>
          </a:p>
          <a:p>
            <a:pPr lvl="1"/>
            <a:r>
              <a:rPr lang="en-US" dirty="0"/>
              <a:t>Plant the stake: what to call out on the Internet that announces your arrival as a CU for businesses </a:t>
            </a:r>
          </a:p>
          <a:p>
            <a:pPr lvl="1"/>
            <a:r>
              <a:rPr lang="en-US" dirty="0"/>
              <a:t>Approaches for savings products and miscellaneous savings-related services</a:t>
            </a:r>
          </a:p>
        </p:txBody>
      </p:sp>
      <p:sp>
        <p:nvSpPr>
          <p:cNvPr id="7" name="Content Placeholder 6">
            <a:extLst>
              <a:ext uri="{FF2B5EF4-FFF2-40B4-BE49-F238E27FC236}">
                <a16:creationId xmlns:a16="http://schemas.microsoft.com/office/drawing/2014/main" id="{29393DE0-A963-45D2-940C-A0E07AEE1DC2}"/>
              </a:ext>
            </a:extLst>
          </p:cNvPr>
          <p:cNvSpPr>
            <a:spLocks noGrp="1"/>
          </p:cNvSpPr>
          <p:nvPr>
            <p:ph sz="half" idx="2"/>
          </p:nvPr>
        </p:nvSpPr>
        <p:spPr>
          <a:xfrm>
            <a:off x="5914415" y="2149475"/>
            <a:ext cx="5677510" cy="3223378"/>
          </a:xfrm>
        </p:spPr>
        <p:txBody>
          <a:bodyPr/>
          <a:lstStyle/>
          <a:p>
            <a:pPr lvl="1"/>
            <a:r>
              <a:rPr lang="en-US" dirty="0"/>
              <a:t>Approaches for lending prices and miscellaneous loan services</a:t>
            </a:r>
          </a:p>
          <a:p>
            <a:pPr lvl="1"/>
            <a:r>
              <a:rPr lang="en-US" dirty="0"/>
              <a:t>Internet online/mobile channel products</a:t>
            </a:r>
          </a:p>
          <a:p>
            <a:pPr lvl="1"/>
            <a:r>
              <a:rPr lang="en-US" dirty="0"/>
              <a:t>Analyzing business members as direct members and their potential membership impact as </a:t>
            </a:r>
            <a:r>
              <a:rPr lang="en-US" dirty="0" err="1"/>
              <a:t>SEGs</a:t>
            </a:r>
            <a:endParaRPr lang="en-US" dirty="0"/>
          </a:p>
          <a:p>
            <a:pPr lvl="1"/>
            <a:r>
              <a:rPr lang="en-US" dirty="0"/>
              <a:t>Developing packages for business profiles </a:t>
            </a:r>
          </a:p>
          <a:p>
            <a:pPr lvl="1"/>
            <a:r>
              <a:rPr lang="en-US" dirty="0"/>
              <a:t>3</a:t>
            </a:r>
            <a:r>
              <a:rPr lang="en-US" baseline="30000" dirty="0"/>
              <a:t>rd</a:t>
            </a:r>
            <a:r>
              <a:rPr lang="en-US" dirty="0"/>
              <a:t> party vendor integrations and products, and services the CU is planning on</a:t>
            </a:r>
          </a:p>
        </p:txBody>
      </p:sp>
      <p:sp>
        <p:nvSpPr>
          <p:cNvPr id="4" name="Slide Number Placeholder 3">
            <a:extLst>
              <a:ext uri="{FF2B5EF4-FFF2-40B4-BE49-F238E27FC236}">
                <a16:creationId xmlns:a16="http://schemas.microsoft.com/office/drawing/2014/main" id="{D115BF11-1A0D-449B-9364-8E3FA8ADBDDC}"/>
              </a:ext>
            </a:extLst>
          </p:cNvPr>
          <p:cNvSpPr>
            <a:spLocks noGrp="1"/>
          </p:cNvSpPr>
          <p:nvPr>
            <p:ph type="sldNum" sz="quarter" idx="12"/>
          </p:nvPr>
        </p:nvSpPr>
        <p:spPr/>
        <p:txBody>
          <a:bodyPr/>
          <a:lstStyle/>
          <a:p>
            <a:fld id="{E31375A4-56A4-47D6-9801-1991572033F7}" type="slidenum">
              <a:rPr lang="en-US" smtClean="0"/>
              <a:t>63</a:t>
            </a:fld>
            <a:endParaRPr lang="en-US" dirty="0"/>
          </a:p>
        </p:txBody>
      </p:sp>
      <p:sp>
        <p:nvSpPr>
          <p:cNvPr id="8" name="Text Placeholder 7">
            <a:extLst>
              <a:ext uri="{FF2B5EF4-FFF2-40B4-BE49-F238E27FC236}">
                <a16:creationId xmlns:a16="http://schemas.microsoft.com/office/drawing/2014/main" id="{40E799E9-628A-4BC1-A8A4-B7062F775FD7}"/>
              </a:ext>
            </a:extLst>
          </p:cNvPr>
          <p:cNvSpPr>
            <a:spLocks noGrp="1"/>
          </p:cNvSpPr>
          <p:nvPr>
            <p:ph type="body" sz="quarter" idx="14"/>
          </p:nvPr>
        </p:nvSpPr>
        <p:spPr>
          <a:xfrm>
            <a:off x="5914415" y="5782750"/>
            <a:ext cx="6057599" cy="914400"/>
          </a:xfrm>
        </p:spPr>
        <p:txBody>
          <a:bodyPr/>
          <a:lstStyle/>
          <a:p>
            <a:r>
              <a:rPr lang="en-US" dirty="0"/>
              <a:t>Is developing a business platform a CUSO investment, or it is a credit union </a:t>
            </a:r>
            <a:r>
              <a:rPr lang="en-US" i="1" dirty="0"/>
              <a:t>a la carte</a:t>
            </a:r>
            <a:r>
              <a:rPr lang="en-US" dirty="0"/>
              <a:t> shopping experience? We need to answer this question in 2020</a:t>
            </a:r>
          </a:p>
        </p:txBody>
      </p:sp>
      <p:sp>
        <p:nvSpPr>
          <p:cNvPr id="5" name="Text Placeholder 4">
            <a:extLst>
              <a:ext uri="{FF2B5EF4-FFF2-40B4-BE49-F238E27FC236}">
                <a16:creationId xmlns:a16="http://schemas.microsoft.com/office/drawing/2014/main" id="{43969D42-AAF4-42D5-97A5-28A52ABC9ECB}"/>
              </a:ext>
            </a:extLst>
          </p:cNvPr>
          <p:cNvSpPr>
            <a:spLocks noGrp="1"/>
          </p:cNvSpPr>
          <p:nvPr>
            <p:ph type="body" sz="quarter" idx="13"/>
          </p:nvPr>
        </p:nvSpPr>
        <p:spPr/>
        <p:txBody>
          <a:bodyPr/>
          <a:lstStyle/>
          <a:p>
            <a:r>
              <a:rPr lang="en-US" dirty="0"/>
              <a:t>2019 saw a rash of inquiries about our business platform design</a:t>
            </a:r>
          </a:p>
        </p:txBody>
      </p:sp>
      <p:sp>
        <p:nvSpPr>
          <p:cNvPr id="9" name="Rectangle 8">
            <a:extLst>
              <a:ext uri="{FF2B5EF4-FFF2-40B4-BE49-F238E27FC236}">
                <a16:creationId xmlns:a16="http://schemas.microsoft.com/office/drawing/2014/main" id="{BE09A097-42E0-45CE-8962-B25A5B945F13}"/>
              </a:ext>
            </a:extLst>
          </p:cNvPr>
          <p:cNvSpPr/>
          <p:nvPr/>
        </p:nvSpPr>
        <p:spPr>
          <a:xfrm>
            <a:off x="0" y="0"/>
            <a:ext cx="12192000"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xplosion 1 4">
            <a:extLst>
              <a:ext uri="{FF2B5EF4-FFF2-40B4-BE49-F238E27FC236}">
                <a16:creationId xmlns:a16="http://schemas.microsoft.com/office/drawing/2014/main" id="{43B75D48-DEDB-4AAB-8658-6BD39785B0C0}"/>
              </a:ext>
            </a:extLst>
          </p:cNvPr>
          <p:cNvSpPr/>
          <p:nvPr/>
        </p:nvSpPr>
        <p:spPr>
          <a:xfrm>
            <a:off x="1176793" y="-962108"/>
            <a:ext cx="9287124" cy="9287124"/>
          </a:xfrm>
          <a:prstGeom prst="irregularSeal1">
            <a:avLst/>
          </a:prstGeom>
          <a:solidFill>
            <a:schemeClr val="accent5"/>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dirty="0">
              <a:solidFill>
                <a:schemeClr val="bg1"/>
              </a:solidFill>
              <a:latin typeface="+mj-lt"/>
            </a:endParaRPr>
          </a:p>
          <a:p>
            <a:pPr algn="ctr"/>
            <a:endParaRPr lang="en-US" sz="2400" dirty="0">
              <a:solidFill>
                <a:schemeClr val="bg1"/>
              </a:solidFill>
              <a:latin typeface="+mj-lt"/>
            </a:endParaRPr>
          </a:p>
          <a:p>
            <a:pPr algn="ctr"/>
            <a:r>
              <a:rPr lang="en-US" sz="2400" dirty="0">
                <a:solidFill>
                  <a:schemeClr val="bg1"/>
                </a:solidFill>
                <a:latin typeface="+mj-lt"/>
              </a:rPr>
              <a:t>The CMS consulting team that will coordinate our business platform development and advisory board</a:t>
            </a:r>
          </a:p>
          <a:p>
            <a:pPr algn="ctr"/>
            <a:endParaRPr lang="en-US" dirty="0">
              <a:solidFill>
                <a:schemeClr val="bg1"/>
              </a:solidFill>
              <a:latin typeface="+mj-lt"/>
            </a:endParaRPr>
          </a:p>
          <a:p>
            <a:pPr algn="ctr"/>
            <a:r>
              <a:rPr lang="en-US" dirty="0">
                <a:solidFill>
                  <a:schemeClr val="bg1"/>
                </a:solidFill>
                <a:latin typeface="+mj-lt"/>
              </a:rPr>
              <a:t>KICKOFF MEETING AT THE NOVEMBER 2019 CEO STRATEGIES EVENT</a:t>
            </a:r>
          </a:p>
        </p:txBody>
      </p:sp>
      <p:grpSp>
        <p:nvGrpSpPr>
          <p:cNvPr id="11" name="Group 10">
            <a:extLst>
              <a:ext uri="{FF2B5EF4-FFF2-40B4-BE49-F238E27FC236}">
                <a16:creationId xmlns:a16="http://schemas.microsoft.com/office/drawing/2014/main" id="{C9421D74-9CC6-4321-A602-F42CA60F1FE3}"/>
              </a:ext>
            </a:extLst>
          </p:cNvPr>
          <p:cNvGrpSpPr/>
          <p:nvPr/>
        </p:nvGrpSpPr>
        <p:grpSpPr>
          <a:xfrm>
            <a:off x="3852337" y="1343637"/>
            <a:ext cx="3833064" cy="1426068"/>
            <a:chOff x="3852337" y="1343637"/>
            <a:chExt cx="3833064" cy="1426068"/>
          </a:xfrm>
        </p:grpSpPr>
        <p:pic>
          <p:nvPicPr>
            <p:cNvPr id="12" name="Picture 11" descr="A person smiling for the camera&#10;&#10;Description automatically generated">
              <a:extLst>
                <a:ext uri="{FF2B5EF4-FFF2-40B4-BE49-F238E27FC236}">
                  <a16:creationId xmlns:a16="http://schemas.microsoft.com/office/drawing/2014/main" id="{F79F55B7-64B8-4A08-A888-143E9A5648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19" r="19760" b="10719"/>
            <a:stretch/>
          </p:blipFill>
          <p:spPr>
            <a:xfrm>
              <a:off x="3852337" y="1640789"/>
              <a:ext cx="1147665" cy="1103096"/>
            </a:xfrm>
            <a:prstGeom prst="rect">
              <a:avLst/>
            </a:prstGeom>
          </p:spPr>
        </p:pic>
        <p:pic>
          <p:nvPicPr>
            <p:cNvPr id="13" name="Picture 12" descr="A person smiling for the camera&#10;&#10;Description automatically generated">
              <a:extLst>
                <a:ext uri="{FF2B5EF4-FFF2-40B4-BE49-F238E27FC236}">
                  <a16:creationId xmlns:a16="http://schemas.microsoft.com/office/drawing/2014/main" id="{0B30B1E0-08E1-4A6B-8325-F2C3F3A63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2480" y="1681418"/>
              <a:ext cx="1182921" cy="1088287"/>
            </a:xfrm>
            <a:prstGeom prst="rect">
              <a:avLst/>
            </a:prstGeom>
          </p:spPr>
        </p:pic>
        <p:pic>
          <p:nvPicPr>
            <p:cNvPr id="14" name="Picture 13" descr="A person looking at the camera&#10;&#10;Description automatically generated">
              <a:extLst>
                <a:ext uri="{FF2B5EF4-FFF2-40B4-BE49-F238E27FC236}">
                  <a16:creationId xmlns:a16="http://schemas.microsoft.com/office/drawing/2014/main" id="{9B191CAB-0A7A-4D19-BDD0-2CA5BE1E4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3933" y="1343637"/>
              <a:ext cx="973992" cy="1217490"/>
            </a:xfrm>
            <a:prstGeom prst="rect">
              <a:avLst/>
            </a:prstGeom>
          </p:spPr>
        </p:pic>
      </p:grpSp>
    </p:spTree>
    <p:extLst>
      <p:ext uri="{BB962C8B-B14F-4D97-AF65-F5344CB8AC3E}">
        <p14:creationId xmlns:p14="http://schemas.microsoft.com/office/powerpoint/2010/main" val="167187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E6B5AE-650A-4DFE-B88D-4E82A6529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84" y="791937"/>
            <a:ext cx="11692831" cy="4008779"/>
          </a:xfrm>
          <a:prstGeom prst="rect">
            <a:avLst/>
          </a:prstGeom>
        </p:spPr>
      </p:pic>
      <p:sp>
        <p:nvSpPr>
          <p:cNvPr id="4" name="Slide Number Placeholder 3">
            <a:extLst>
              <a:ext uri="{FF2B5EF4-FFF2-40B4-BE49-F238E27FC236}">
                <a16:creationId xmlns:a16="http://schemas.microsoft.com/office/drawing/2014/main" id="{9F4EE902-E012-409F-B724-9F3264626513}"/>
              </a:ext>
            </a:extLst>
          </p:cNvPr>
          <p:cNvSpPr>
            <a:spLocks noGrp="1"/>
          </p:cNvSpPr>
          <p:nvPr>
            <p:ph type="sldNum" sz="quarter" idx="12"/>
          </p:nvPr>
        </p:nvSpPr>
        <p:spPr/>
        <p:txBody>
          <a:bodyPr/>
          <a:lstStyle/>
          <a:p>
            <a:fld id="{E31375A4-56A4-47D6-9801-1991572033F7}" type="slidenum">
              <a:rPr lang="en-US" smtClean="0"/>
              <a:pPr/>
              <a:t>64</a:t>
            </a:fld>
            <a:endParaRPr lang="en-US" dirty="0"/>
          </a:p>
        </p:txBody>
      </p:sp>
      <p:sp>
        <p:nvSpPr>
          <p:cNvPr id="2" name="Title 1">
            <a:extLst>
              <a:ext uri="{FF2B5EF4-FFF2-40B4-BE49-F238E27FC236}">
                <a16:creationId xmlns:a16="http://schemas.microsoft.com/office/drawing/2014/main" id="{602E5DA0-45A8-40B4-954A-15C7D9E0F41F}"/>
              </a:ext>
            </a:extLst>
          </p:cNvPr>
          <p:cNvSpPr>
            <a:spLocks noGrp="1"/>
          </p:cNvSpPr>
          <p:nvPr>
            <p:ph type="title"/>
          </p:nvPr>
        </p:nvSpPr>
        <p:spPr>
          <a:xfrm>
            <a:off x="0" y="61460"/>
            <a:ext cx="12192000" cy="633866"/>
          </a:xfrm>
        </p:spPr>
        <p:txBody>
          <a:bodyPr/>
          <a:lstStyle/>
          <a:p>
            <a:pPr algn="ctr"/>
            <a:r>
              <a:rPr lang="en-US" dirty="0">
                <a:solidFill>
                  <a:schemeClr val="accent1"/>
                </a:solidFill>
              </a:rPr>
              <a:t>The 2019 CEO Strategies Event</a:t>
            </a:r>
          </a:p>
        </p:txBody>
      </p:sp>
      <p:sp>
        <p:nvSpPr>
          <p:cNvPr id="31" name="TextBox 30">
            <a:extLst>
              <a:ext uri="{FF2B5EF4-FFF2-40B4-BE49-F238E27FC236}">
                <a16:creationId xmlns:a16="http://schemas.microsoft.com/office/drawing/2014/main" id="{491D9F30-C21F-48B5-8C32-6409D876BC81}"/>
              </a:ext>
            </a:extLst>
          </p:cNvPr>
          <p:cNvSpPr txBox="1"/>
          <p:nvPr/>
        </p:nvSpPr>
        <p:spPr>
          <a:xfrm>
            <a:off x="249584" y="4986061"/>
            <a:ext cx="2088298" cy="1600438"/>
          </a:xfrm>
          <a:prstGeom prst="wedgeRectCallout">
            <a:avLst>
              <a:gd name="adj1" fmla="val 45199"/>
              <a:gd name="adj2" fmla="val -76630"/>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1400" b="1" dirty="0">
                <a:solidFill>
                  <a:schemeClr val="bg1"/>
                </a:solidFill>
              </a:rPr>
              <a:t>1pm-5pm</a:t>
            </a:r>
            <a:r>
              <a:rPr lang="en-US" sz="1400" dirty="0">
                <a:solidFill>
                  <a:schemeClr val="bg1"/>
                </a:solidFill>
              </a:rPr>
              <a:t> Boot Camp Update Day 1</a:t>
            </a:r>
          </a:p>
          <a:p>
            <a:pPr marL="174625" indent="-174625">
              <a:buFont typeface="Arial" panose="020B0604020202020204" pitchFamily="34" charset="0"/>
              <a:buChar char="•"/>
            </a:pPr>
            <a:r>
              <a:rPr lang="en-US" sz="1400" dirty="0">
                <a:solidFill>
                  <a:schemeClr val="bg1"/>
                </a:solidFill>
              </a:rPr>
              <a:t>Teller 3P </a:t>
            </a:r>
          </a:p>
          <a:p>
            <a:pPr marL="174625" indent="-174625">
              <a:buFont typeface="Arial" panose="020B0604020202020204" pitchFamily="34" charset="0"/>
              <a:buChar char="•"/>
            </a:pPr>
            <a:r>
              <a:rPr lang="en-US" sz="1400" dirty="0">
                <a:solidFill>
                  <a:schemeClr val="bg1"/>
                </a:solidFill>
              </a:rPr>
              <a:t>Internet Retailing</a:t>
            </a:r>
          </a:p>
          <a:p>
            <a:r>
              <a:rPr lang="en-US" sz="1400" b="1" dirty="0">
                <a:solidFill>
                  <a:schemeClr val="bg1"/>
                </a:solidFill>
              </a:rPr>
              <a:t>6pm </a:t>
            </a:r>
            <a:r>
              <a:rPr lang="en-US" sz="1400" dirty="0">
                <a:solidFill>
                  <a:schemeClr val="bg1"/>
                </a:solidFill>
              </a:rPr>
              <a:t>Cocktail hour and networking, optional dinner</a:t>
            </a:r>
          </a:p>
        </p:txBody>
      </p:sp>
      <p:sp>
        <p:nvSpPr>
          <p:cNvPr id="35" name="Rectangle 34">
            <a:extLst>
              <a:ext uri="{FF2B5EF4-FFF2-40B4-BE49-F238E27FC236}">
                <a16:creationId xmlns:a16="http://schemas.microsoft.com/office/drawing/2014/main" id="{48E95E77-1B83-48DB-BAD6-BDF2411F289A}"/>
              </a:ext>
            </a:extLst>
          </p:cNvPr>
          <p:cNvSpPr/>
          <p:nvPr/>
        </p:nvSpPr>
        <p:spPr>
          <a:xfrm>
            <a:off x="2052736" y="3321660"/>
            <a:ext cx="1567543" cy="1323439"/>
          </a:xfrm>
          <a:prstGeom prst="rect">
            <a:avLst/>
          </a:prstGeom>
        </p:spPr>
        <p:txBody>
          <a:bodyPr wrap="square">
            <a:spAutoFit/>
          </a:bodyPr>
          <a:lstStyle/>
          <a:p>
            <a:pPr algn="ctr"/>
            <a:r>
              <a:rPr lang="en-US" sz="1600" dirty="0">
                <a:solidFill>
                  <a:schemeClr val="accent2"/>
                </a:solidFill>
              </a:rPr>
              <a:t>Update on </a:t>
            </a:r>
            <a:br>
              <a:rPr lang="en-US" sz="1600" dirty="0">
                <a:solidFill>
                  <a:schemeClr val="accent2"/>
                </a:solidFill>
              </a:rPr>
            </a:br>
            <a:r>
              <a:rPr lang="en-US" sz="1600" dirty="0">
                <a:solidFill>
                  <a:schemeClr val="accent2"/>
                </a:solidFill>
              </a:rPr>
              <a:t>Last Year’s CEO Strategic Developers Boot Camp</a:t>
            </a:r>
          </a:p>
        </p:txBody>
      </p:sp>
      <p:sp>
        <p:nvSpPr>
          <p:cNvPr id="37" name="Rectangle 36">
            <a:extLst>
              <a:ext uri="{FF2B5EF4-FFF2-40B4-BE49-F238E27FC236}">
                <a16:creationId xmlns:a16="http://schemas.microsoft.com/office/drawing/2014/main" id="{5D45798D-D139-42A0-8964-EA49A6F81226}"/>
              </a:ext>
            </a:extLst>
          </p:cNvPr>
          <p:cNvSpPr/>
          <p:nvPr/>
        </p:nvSpPr>
        <p:spPr>
          <a:xfrm>
            <a:off x="3673538" y="3563857"/>
            <a:ext cx="3184462" cy="1077218"/>
          </a:xfrm>
          <a:prstGeom prst="rect">
            <a:avLst/>
          </a:prstGeom>
          <a:solidFill>
            <a:schemeClr val="bg1"/>
          </a:solidFill>
        </p:spPr>
        <p:txBody>
          <a:bodyPr wrap="square">
            <a:spAutoFit/>
          </a:bodyPr>
          <a:lstStyle/>
          <a:p>
            <a:pPr algn="ctr"/>
            <a:r>
              <a:rPr lang="en-US" sz="1600" b="1" dirty="0">
                <a:solidFill>
                  <a:schemeClr val="accent3"/>
                </a:solidFill>
              </a:rPr>
              <a:t>The CU*Answers 50</a:t>
            </a:r>
            <a:r>
              <a:rPr lang="en-US" sz="1600" b="1" baseline="30000" dirty="0">
                <a:solidFill>
                  <a:schemeClr val="accent3"/>
                </a:solidFill>
              </a:rPr>
              <a:t>th</a:t>
            </a:r>
            <a:r>
              <a:rPr lang="en-US" sz="1600" b="1" dirty="0">
                <a:solidFill>
                  <a:schemeClr val="accent3"/>
                </a:solidFill>
              </a:rPr>
              <a:t> </a:t>
            </a:r>
            <a:br>
              <a:rPr lang="en-US" sz="1600" b="1" dirty="0">
                <a:solidFill>
                  <a:schemeClr val="accent3"/>
                </a:solidFill>
              </a:rPr>
            </a:br>
            <a:r>
              <a:rPr lang="en-US" sz="1600" b="1" dirty="0">
                <a:solidFill>
                  <a:schemeClr val="accent3"/>
                </a:solidFill>
              </a:rPr>
              <a:t>Birthday Project: </a:t>
            </a:r>
            <a:br>
              <a:rPr lang="en-US" sz="1600" b="1" dirty="0">
                <a:solidFill>
                  <a:schemeClr val="accent3"/>
                </a:solidFill>
              </a:rPr>
            </a:br>
            <a:r>
              <a:rPr lang="en-US" sz="1600" dirty="0">
                <a:solidFill>
                  <a:schemeClr val="accent3"/>
                </a:solidFill>
              </a:rPr>
              <a:t>Where will CEOs take us in the next 50 years?</a:t>
            </a:r>
          </a:p>
        </p:txBody>
      </p:sp>
      <p:sp>
        <p:nvSpPr>
          <p:cNvPr id="38" name="Rectangle 37">
            <a:extLst>
              <a:ext uri="{FF2B5EF4-FFF2-40B4-BE49-F238E27FC236}">
                <a16:creationId xmlns:a16="http://schemas.microsoft.com/office/drawing/2014/main" id="{6D1062FD-6AF3-44FE-9084-FFD6BAF74565}"/>
              </a:ext>
            </a:extLst>
          </p:cNvPr>
          <p:cNvSpPr/>
          <p:nvPr/>
        </p:nvSpPr>
        <p:spPr>
          <a:xfrm>
            <a:off x="6950921" y="3321660"/>
            <a:ext cx="1567543" cy="1323439"/>
          </a:xfrm>
          <a:prstGeom prst="rect">
            <a:avLst/>
          </a:prstGeom>
        </p:spPr>
        <p:txBody>
          <a:bodyPr wrap="square">
            <a:spAutoFit/>
          </a:bodyPr>
          <a:lstStyle/>
          <a:p>
            <a:pPr algn="ctr"/>
            <a:r>
              <a:rPr lang="en-US" sz="1600" dirty="0">
                <a:solidFill>
                  <a:schemeClr val="accent2"/>
                </a:solidFill>
              </a:rPr>
              <a:t>Update on </a:t>
            </a:r>
            <a:br>
              <a:rPr lang="en-US" sz="1600" dirty="0">
                <a:solidFill>
                  <a:schemeClr val="accent2"/>
                </a:solidFill>
              </a:rPr>
            </a:br>
            <a:r>
              <a:rPr lang="en-US" sz="1600" dirty="0">
                <a:solidFill>
                  <a:schemeClr val="accent2"/>
                </a:solidFill>
              </a:rPr>
              <a:t>Last Year’s CEO Strategic Developers Boot Camp</a:t>
            </a:r>
          </a:p>
        </p:txBody>
      </p:sp>
      <p:sp>
        <p:nvSpPr>
          <p:cNvPr id="41" name="TextBox 40">
            <a:extLst>
              <a:ext uri="{FF2B5EF4-FFF2-40B4-BE49-F238E27FC236}">
                <a16:creationId xmlns:a16="http://schemas.microsoft.com/office/drawing/2014/main" id="{AA2A32B8-F4BF-4D44-92E2-CD4DD242EA7E}"/>
              </a:ext>
            </a:extLst>
          </p:cNvPr>
          <p:cNvSpPr txBox="1"/>
          <p:nvPr/>
        </p:nvSpPr>
        <p:spPr>
          <a:xfrm>
            <a:off x="8145199" y="4986061"/>
            <a:ext cx="1855799" cy="1169551"/>
          </a:xfrm>
          <a:prstGeom prst="wedgeRectCallout">
            <a:avLst>
              <a:gd name="adj1" fmla="val -45049"/>
              <a:gd name="adj2" fmla="val -79676"/>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1400" b="1" dirty="0">
                <a:solidFill>
                  <a:schemeClr val="bg1"/>
                </a:solidFill>
              </a:rPr>
              <a:t>9pm-1pm</a:t>
            </a:r>
            <a:r>
              <a:rPr lang="en-US" sz="1400" dirty="0">
                <a:solidFill>
                  <a:schemeClr val="bg1"/>
                </a:solidFill>
              </a:rPr>
              <a:t> Boot Camp Update Day 2</a:t>
            </a:r>
          </a:p>
          <a:p>
            <a:pPr marL="174625" indent="-174625">
              <a:buFont typeface="Arial" panose="020B0604020202020204" pitchFamily="34" charset="0"/>
              <a:buChar char="•"/>
            </a:pPr>
            <a:r>
              <a:rPr lang="en-US" sz="1400" dirty="0">
                <a:solidFill>
                  <a:schemeClr val="bg1"/>
                </a:solidFill>
              </a:rPr>
              <a:t>Online ‘19</a:t>
            </a:r>
          </a:p>
          <a:p>
            <a:pPr marL="174625" indent="-174625">
              <a:buFont typeface="Arial" panose="020B0604020202020204" pitchFamily="34" charset="0"/>
              <a:buChar char="•"/>
            </a:pPr>
            <a:r>
              <a:rPr lang="en-US" sz="1400" dirty="0">
                <a:solidFill>
                  <a:schemeClr val="bg1"/>
                </a:solidFill>
              </a:rPr>
              <a:t>Online/Mobile Banking</a:t>
            </a:r>
          </a:p>
        </p:txBody>
      </p:sp>
      <p:sp>
        <p:nvSpPr>
          <p:cNvPr id="43" name="TextBox 42">
            <a:extLst>
              <a:ext uri="{FF2B5EF4-FFF2-40B4-BE49-F238E27FC236}">
                <a16:creationId xmlns:a16="http://schemas.microsoft.com/office/drawing/2014/main" id="{6125AC14-A733-49CC-A850-92F5A46C77E4}"/>
              </a:ext>
            </a:extLst>
          </p:cNvPr>
          <p:cNvSpPr txBox="1"/>
          <p:nvPr/>
        </p:nvSpPr>
        <p:spPr>
          <a:xfrm>
            <a:off x="2718214" y="5004082"/>
            <a:ext cx="2164117" cy="1384995"/>
          </a:xfrm>
          <a:prstGeom prst="wedgeRectCallout">
            <a:avLst>
              <a:gd name="adj1" fmla="val 22708"/>
              <a:gd name="adj2" fmla="val -72582"/>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1400" b="1" dirty="0">
                <a:solidFill>
                  <a:schemeClr val="bg1"/>
                </a:solidFill>
              </a:rPr>
              <a:t>9am-4pm</a:t>
            </a:r>
            <a:r>
              <a:rPr lang="en-US" sz="1400" dirty="0">
                <a:solidFill>
                  <a:schemeClr val="bg1"/>
                </a:solidFill>
              </a:rPr>
              <a:t> Where Will CEOs Take Us Day 1: Our Vision</a:t>
            </a:r>
          </a:p>
          <a:p>
            <a:r>
              <a:rPr lang="en-US" sz="1400" b="1" dirty="0">
                <a:solidFill>
                  <a:schemeClr val="bg1"/>
                </a:solidFill>
              </a:rPr>
              <a:t>5pm </a:t>
            </a:r>
            <a:r>
              <a:rPr lang="en-US" sz="1400" dirty="0">
                <a:solidFill>
                  <a:schemeClr val="bg1"/>
                </a:solidFill>
              </a:rPr>
              <a:t>Cocktail hour and networking, optional dinner</a:t>
            </a:r>
          </a:p>
        </p:txBody>
      </p:sp>
      <p:sp>
        <p:nvSpPr>
          <p:cNvPr id="44" name="TextBox 43">
            <a:extLst>
              <a:ext uri="{FF2B5EF4-FFF2-40B4-BE49-F238E27FC236}">
                <a16:creationId xmlns:a16="http://schemas.microsoft.com/office/drawing/2014/main" id="{8C8D3100-78D1-46BD-8062-C4F38EA58BDE}"/>
              </a:ext>
            </a:extLst>
          </p:cNvPr>
          <p:cNvSpPr txBox="1"/>
          <p:nvPr/>
        </p:nvSpPr>
        <p:spPr>
          <a:xfrm>
            <a:off x="5262664" y="5004082"/>
            <a:ext cx="2412459" cy="1600438"/>
          </a:xfrm>
          <a:prstGeom prst="wedgeRectCallout">
            <a:avLst>
              <a:gd name="adj1" fmla="val -23611"/>
              <a:gd name="adj2" fmla="val -68946"/>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1400" b="1" dirty="0">
                <a:solidFill>
                  <a:schemeClr val="bg1"/>
                </a:solidFill>
              </a:rPr>
              <a:t>9am-3pm</a:t>
            </a:r>
            <a:r>
              <a:rPr lang="en-US" sz="1400" dirty="0">
                <a:solidFill>
                  <a:schemeClr val="bg1"/>
                </a:solidFill>
              </a:rPr>
              <a:t> Where Will CEOs Take Us Day 2: CU Vision/ CEO Roundtable</a:t>
            </a:r>
          </a:p>
          <a:p>
            <a:r>
              <a:rPr lang="en-US" sz="1400" b="1" dirty="0">
                <a:solidFill>
                  <a:schemeClr val="bg1"/>
                </a:solidFill>
              </a:rPr>
              <a:t>3pm-5:30pm </a:t>
            </a:r>
            <a:r>
              <a:rPr lang="en-US" sz="1400" dirty="0">
                <a:solidFill>
                  <a:schemeClr val="bg1"/>
                </a:solidFill>
              </a:rPr>
              <a:t>50</a:t>
            </a:r>
            <a:r>
              <a:rPr lang="en-US" sz="1400" baseline="30000" dirty="0">
                <a:solidFill>
                  <a:schemeClr val="bg1"/>
                </a:solidFill>
              </a:rPr>
              <a:t>th</a:t>
            </a:r>
            <a:r>
              <a:rPr lang="en-US" sz="1400" dirty="0">
                <a:solidFill>
                  <a:schemeClr val="bg1"/>
                </a:solidFill>
              </a:rPr>
              <a:t> Birthday Open House Celebration</a:t>
            </a:r>
            <a:endParaRPr lang="en-US" sz="1400" b="1" dirty="0">
              <a:solidFill>
                <a:schemeClr val="bg1"/>
              </a:solidFill>
            </a:endParaRPr>
          </a:p>
          <a:p>
            <a:r>
              <a:rPr lang="en-US" sz="1400" b="1" dirty="0">
                <a:solidFill>
                  <a:schemeClr val="bg1"/>
                </a:solidFill>
              </a:rPr>
              <a:t>6pm </a:t>
            </a:r>
            <a:r>
              <a:rPr lang="en-US" sz="1400" dirty="0">
                <a:solidFill>
                  <a:schemeClr val="bg1"/>
                </a:solidFill>
              </a:rPr>
              <a:t>Optional networking dinner</a:t>
            </a:r>
          </a:p>
        </p:txBody>
      </p:sp>
      <p:sp>
        <p:nvSpPr>
          <p:cNvPr id="3" name="Explosion: 8 Points 2">
            <a:extLst>
              <a:ext uri="{FF2B5EF4-FFF2-40B4-BE49-F238E27FC236}">
                <a16:creationId xmlns:a16="http://schemas.microsoft.com/office/drawing/2014/main" id="{E71DAB93-BE36-4E02-8D8F-F44E7726B7B6}"/>
              </a:ext>
            </a:extLst>
          </p:cNvPr>
          <p:cNvSpPr/>
          <p:nvPr/>
        </p:nvSpPr>
        <p:spPr>
          <a:xfrm>
            <a:off x="9449669" y="1981849"/>
            <a:ext cx="2412459" cy="2679621"/>
          </a:xfrm>
          <a:prstGeom prst="irregularSeal1">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400" b="1" dirty="0">
                <a:latin typeface="+mj-lt"/>
              </a:rPr>
              <a:t>All events at the DeVos Convention Center</a:t>
            </a:r>
          </a:p>
        </p:txBody>
      </p:sp>
    </p:spTree>
    <p:extLst>
      <p:ext uri="{BB962C8B-B14F-4D97-AF65-F5344CB8AC3E}">
        <p14:creationId xmlns:p14="http://schemas.microsoft.com/office/powerpoint/2010/main" val="165973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98B66D-2F0C-42A3-ACFC-30F1986F66F1}"/>
              </a:ext>
            </a:extLst>
          </p:cNvPr>
          <p:cNvSpPr>
            <a:spLocks noGrp="1"/>
          </p:cNvSpPr>
          <p:nvPr>
            <p:ph type="title"/>
          </p:nvPr>
        </p:nvSpPr>
        <p:spPr/>
        <p:txBody>
          <a:bodyPr/>
          <a:lstStyle/>
          <a:p>
            <a:r>
              <a:rPr lang="en-US" dirty="0"/>
              <a:t>Speaking of boot camps...</a:t>
            </a:r>
          </a:p>
        </p:txBody>
      </p:sp>
      <p:sp>
        <p:nvSpPr>
          <p:cNvPr id="5" name="Slide Number Placeholder 4">
            <a:extLst>
              <a:ext uri="{FF2B5EF4-FFF2-40B4-BE49-F238E27FC236}">
                <a16:creationId xmlns:a16="http://schemas.microsoft.com/office/drawing/2014/main" id="{510272FC-B88F-4A3F-AB6B-C0B282A8B970}"/>
              </a:ext>
            </a:extLst>
          </p:cNvPr>
          <p:cNvSpPr>
            <a:spLocks noGrp="1"/>
          </p:cNvSpPr>
          <p:nvPr>
            <p:ph type="sldNum" sz="quarter" idx="12"/>
          </p:nvPr>
        </p:nvSpPr>
        <p:spPr/>
        <p:txBody>
          <a:bodyPr/>
          <a:lstStyle/>
          <a:p>
            <a:fld id="{E31375A4-56A4-47D6-9801-1991572033F7}" type="slidenum">
              <a:rPr lang="en-US" smtClean="0"/>
              <a:t>65</a:t>
            </a:fld>
            <a:endParaRPr lang="en-US" dirty="0"/>
          </a:p>
        </p:txBody>
      </p:sp>
      <p:sp>
        <p:nvSpPr>
          <p:cNvPr id="9" name="Text Placeholder 8">
            <a:extLst>
              <a:ext uri="{FF2B5EF4-FFF2-40B4-BE49-F238E27FC236}">
                <a16:creationId xmlns:a16="http://schemas.microsoft.com/office/drawing/2014/main" id="{36571F5A-2723-4706-9434-42685A612042}"/>
              </a:ext>
            </a:extLst>
          </p:cNvPr>
          <p:cNvSpPr>
            <a:spLocks noGrp="1"/>
          </p:cNvSpPr>
          <p:nvPr>
            <p:ph type="body" sz="quarter" idx="13"/>
          </p:nvPr>
        </p:nvSpPr>
        <p:spPr>
          <a:xfrm>
            <a:off x="1295400" y="1230613"/>
            <a:ext cx="10538636" cy="342968"/>
          </a:xfrm>
        </p:spPr>
        <p:txBody>
          <a:bodyPr/>
          <a:lstStyle/>
          <a:p>
            <a:r>
              <a:rPr lang="en-US" dirty="0"/>
              <a:t>The 2019 </a:t>
            </a:r>
            <a:r>
              <a:rPr lang="en-US" dirty="0" err="1"/>
              <a:t>dhd</a:t>
            </a:r>
            <a:r>
              <a:rPr lang="en-US" dirty="0"/>
              <a:t> boot camp has filled our docket, and has us all thinking</a:t>
            </a:r>
          </a:p>
        </p:txBody>
      </p:sp>
      <p:sp>
        <p:nvSpPr>
          <p:cNvPr id="11" name="Content Placeholder 10">
            <a:extLst>
              <a:ext uri="{FF2B5EF4-FFF2-40B4-BE49-F238E27FC236}">
                <a16:creationId xmlns:a16="http://schemas.microsoft.com/office/drawing/2014/main" id="{1D79EA98-F0A4-431D-A652-81F25FA62E98}"/>
              </a:ext>
            </a:extLst>
          </p:cNvPr>
          <p:cNvSpPr>
            <a:spLocks noGrp="1"/>
          </p:cNvSpPr>
          <p:nvPr>
            <p:ph sz="quarter" idx="15"/>
          </p:nvPr>
        </p:nvSpPr>
        <p:spPr>
          <a:xfrm>
            <a:off x="6048293" y="1799618"/>
            <a:ext cx="5785743" cy="4038600"/>
          </a:xfrm>
        </p:spPr>
        <p:txBody>
          <a:bodyPr/>
          <a:lstStyle/>
          <a:p>
            <a:r>
              <a:rPr lang="en-US" b="1" dirty="0"/>
              <a:t>Karen </a:t>
            </a:r>
            <a:r>
              <a:rPr lang="en-US" b="1" dirty="0" err="1"/>
              <a:t>Padrevita</a:t>
            </a:r>
            <a:r>
              <a:rPr lang="en-US" b="1" dirty="0"/>
              <a:t>, </a:t>
            </a:r>
            <a:r>
              <a:rPr lang="en-US" b="1" dirty="0" err="1"/>
              <a:t>Metrum</a:t>
            </a:r>
            <a:r>
              <a:rPr lang="en-US" b="1" dirty="0"/>
              <a:t> </a:t>
            </a:r>
            <a:r>
              <a:rPr lang="en-US" b="1" dirty="0" err="1"/>
              <a:t>CCU</a:t>
            </a:r>
            <a:endParaRPr lang="en-US" b="1" dirty="0"/>
          </a:p>
          <a:p>
            <a:pPr lvl="1"/>
            <a:r>
              <a:rPr lang="en-US" dirty="0"/>
              <a:t>Cross sales enhancements</a:t>
            </a:r>
          </a:p>
          <a:p>
            <a:r>
              <a:rPr lang="en-US" b="1" dirty="0"/>
              <a:t>Jonathan </a:t>
            </a:r>
            <a:r>
              <a:rPr lang="en-US" b="1" dirty="0" err="1"/>
              <a:t>Weirauch</a:t>
            </a:r>
            <a:r>
              <a:rPr lang="en-US" b="1" dirty="0"/>
              <a:t>, Frankenmuth CU</a:t>
            </a:r>
          </a:p>
          <a:p>
            <a:pPr lvl="1"/>
            <a:r>
              <a:rPr lang="en-US" dirty="0"/>
              <a:t>Integration between phone systems and CU*BASE (Mitel)</a:t>
            </a:r>
          </a:p>
          <a:p>
            <a:r>
              <a:rPr lang="en-US" b="1" dirty="0"/>
              <a:t>Kelli Hall, TBA CU</a:t>
            </a:r>
          </a:p>
          <a:p>
            <a:pPr lvl="1"/>
            <a:r>
              <a:rPr lang="en-US" dirty="0"/>
              <a:t>Online/Mobile Payments (Magic-Wrighter)</a:t>
            </a:r>
          </a:p>
          <a:p>
            <a:r>
              <a:rPr lang="en-US" b="1" dirty="0"/>
              <a:t>Linda Bodie, Element FCU</a:t>
            </a:r>
          </a:p>
          <a:p>
            <a:pPr lvl="1"/>
            <a:r>
              <a:rPr lang="en-US" dirty="0"/>
              <a:t>Direct deposit analysis/</a:t>
            </a:r>
            <a:r>
              <a:rPr lang="en-US" dirty="0" err="1"/>
              <a:t>Earnin</a:t>
            </a:r>
            <a:r>
              <a:rPr lang="en-US" dirty="0"/>
              <a:t>’-style mobile app</a:t>
            </a:r>
          </a:p>
        </p:txBody>
      </p:sp>
      <p:sp>
        <p:nvSpPr>
          <p:cNvPr id="2" name="Content Placeholder 1">
            <a:extLst>
              <a:ext uri="{FF2B5EF4-FFF2-40B4-BE49-F238E27FC236}">
                <a16:creationId xmlns:a16="http://schemas.microsoft.com/office/drawing/2014/main" id="{8896441C-1DCF-4C4B-8F78-B277F9AA027F}"/>
              </a:ext>
            </a:extLst>
          </p:cNvPr>
          <p:cNvSpPr>
            <a:spLocks noGrp="1"/>
          </p:cNvSpPr>
          <p:nvPr>
            <p:ph sz="quarter" idx="16"/>
          </p:nvPr>
        </p:nvSpPr>
        <p:spPr/>
        <p:txBody>
          <a:bodyPr/>
          <a:lstStyle/>
          <a:p>
            <a:r>
              <a:rPr lang="en-US" b="1" dirty="0"/>
              <a:t>Cody Morris, Honor CU</a:t>
            </a:r>
          </a:p>
          <a:p>
            <a:pPr lvl="1"/>
            <a:r>
              <a:rPr lang="en-US" b="1" dirty="0">
                <a:solidFill>
                  <a:schemeClr val="tx2">
                    <a:lumMod val="75000"/>
                    <a:lumOff val="25000"/>
                  </a:schemeClr>
                </a:solidFill>
              </a:rPr>
              <a:t>It’s My Biz 247 </a:t>
            </a:r>
            <a:r>
              <a:rPr lang="en-US" dirty="0"/>
              <a:t>Enhancements</a:t>
            </a:r>
          </a:p>
          <a:p>
            <a:r>
              <a:rPr lang="en-US" b="1" dirty="0"/>
              <a:t>David </a:t>
            </a:r>
            <a:r>
              <a:rPr lang="en-US" b="1" dirty="0" err="1"/>
              <a:t>Jezewski</a:t>
            </a:r>
            <a:r>
              <a:rPr lang="en-US" b="1" dirty="0"/>
              <a:t>, CommStar CU</a:t>
            </a:r>
          </a:p>
          <a:p>
            <a:pPr lvl="1"/>
            <a:r>
              <a:rPr lang="en-US" dirty="0"/>
              <a:t>Predictive retailing/cross sales enhancements (“Nostradamus”)</a:t>
            </a:r>
          </a:p>
          <a:p>
            <a:pPr lvl="1"/>
            <a:endParaRPr lang="en-US" dirty="0"/>
          </a:p>
        </p:txBody>
      </p:sp>
      <p:sp>
        <p:nvSpPr>
          <p:cNvPr id="10" name="Text Placeholder 9">
            <a:extLst>
              <a:ext uri="{FF2B5EF4-FFF2-40B4-BE49-F238E27FC236}">
                <a16:creationId xmlns:a16="http://schemas.microsoft.com/office/drawing/2014/main" id="{606B8F2C-09E7-49D7-BDB2-8329F2EADEE2}"/>
              </a:ext>
            </a:extLst>
          </p:cNvPr>
          <p:cNvSpPr>
            <a:spLocks noGrp="1"/>
          </p:cNvSpPr>
          <p:nvPr>
            <p:ph type="body" sz="quarter" idx="14"/>
          </p:nvPr>
        </p:nvSpPr>
        <p:spPr/>
        <p:txBody>
          <a:bodyPr/>
          <a:lstStyle/>
          <a:p>
            <a:r>
              <a:rPr lang="en-US" dirty="0"/>
              <a:t>We’re going to take these projects to the next phase in 2020, so look for your opportunity to start all over again in 2021</a:t>
            </a:r>
          </a:p>
        </p:txBody>
      </p:sp>
      <p:pic>
        <p:nvPicPr>
          <p:cNvPr id="12" name="Picture 11" descr="A group of people posing for a photo&#10;&#10;Description automatically generated">
            <a:extLst>
              <a:ext uri="{FF2B5EF4-FFF2-40B4-BE49-F238E27FC236}">
                <a16:creationId xmlns:a16="http://schemas.microsoft.com/office/drawing/2014/main" id="{DAEB3066-2669-44A8-A8F8-F191B4E22E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76" r="6577" b="58870"/>
          <a:stretch/>
        </p:blipFill>
        <p:spPr>
          <a:xfrm>
            <a:off x="295289" y="4660563"/>
            <a:ext cx="5484593" cy="1760095"/>
          </a:xfrm>
          <a:prstGeom prst="rect">
            <a:avLst/>
          </a:prstGeom>
        </p:spPr>
      </p:pic>
      <p:sp>
        <p:nvSpPr>
          <p:cNvPr id="13" name="Rectangle 12">
            <a:extLst>
              <a:ext uri="{FF2B5EF4-FFF2-40B4-BE49-F238E27FC236}">
                <a16:creationId xmlns:a16="http://schemas.microsoft.com/office/drawing/2014/main" id="{63D7AFD7-08CC-484B-AB6D-56A5031AD439}"/>
              </a:ext>
            </a:extLst>
          </p:cNvPr>
          <p:cNvSpPr/>
          <p:nvPr/>
        </p:nvSpPr>
        <p:spPr>
          <a:xfrm>
            <a:off x="1335627" y="4161104"/>
            <a:ext cx="3388420" cy="7149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mj-lt"/>
              </a:rPr>
              <a:t>2019 DHD Boot Camp</a:t>
            </a:r>
          </a:p>
        </p:txBody>
      </p:sp>
    </p:spTree>
    <p:extLst>
      <p:ext uri="{BB962C8B-B14F-4D97-AF65-F5344CB8AC3E}">
        <p14:creationId xmlns:p14="http://schemas.microsoft.com/office/powerpoint/2010/main" val="306289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37A41-C019-45F4-8254-C010923482A6}"/>
              </a:ext>
            </a:extLst>
          </p:cNvPr>
          <p:cNvSpPr>
            <a:spLocks noGrp="1"/>
          </p:cNvSpPr>
          <p:nvPr>
            <p:ph type="title"/>
          </p:nvPr>
        </p:nvSpPr>
        <p:spPr/>
        <p:txBody>
          <a:bodyPr/>
          <a:lstStyle/>
          <a:p>
            <a:r>
              <a:rPr lang="en-US" dirty="0"/>
              <a:t>Takeaways from the 2019 DHD boot camp</a:t>
            </a:r>
          </a:p>
        </p:txBody>
      </p:sp>
      <p:sp>
        <p:nvSpPr>
          <p:cNvPr id="3" name="Slide Number Placeholder 2">
            <a:extLst>
              <a:ext uri="{FF2B5EF4-FFF2-40B4-BE49-F238E27FC236}">
                <a16:creationId xmlns:a16="http://schemas.microsoft.com/office/drawing/2014/main" id="{C6E3C6D8-3EAC-4641-8060-528D9FAC55D2}"/>
              </a:ext>
            </a:extLst>
          </p:cNvPr>
          <p:cNvSpPr>
            <a:spLocks noGrp="1"/>
          </p:cNvSpPr>
          <p:nvPr>
            <p:ph type="sldNum" sz="quarter" idx="12"/>
          </p:nvPr>
        </p:nvSpPr>
        <p:spPr/>
        <p:txBody>
          <a:bodyPr/>
          <a:lstStyle/>
          <a:p>
            <a:fld id="{E31375A4-56A4-47D6-9801-1991572033F7}" type="slidenum">
              <a:rPr lang="en-US" smtClean="0"/>
              <a:pPr/>
              <a:t>66</a:t>
            </a:fld>
            <a:endParaRPr lang="en-US" dirty="0"/>
          </a:p>
        </p:txBody>
      </p:sp>
      <p:sp>
        <p:nvSpPr>
          <p:cNvPr id="4" name="Text Placeholder 3">
            <a:extLst>
              <a:ext uri="{FF2B5EF4-FFF2-40B4-BE49-F238E27FC236}">
                <a16:creationId xmlns:a16="http://schemas.microsoft.com/office/drawing/2014/main" id="{0709533A-6936-478D-AFE5-4ECED5F84ABA}"/>
              </a:ext>
            </a:extLst>
          </p:cNvPr>
          <p:cNvSpPr>
            <a:spLocks noGrp="1"/>
          </p:cNvSpPr>
          <p:nvPr>
            <p:ph type="body" sz="quarter" idx="13"/>
          </p:nvPr>
        </p:nvSpPr>
        <p:spPr/>
        <p:txBody>
          <a:bodyPr/>
          <a:lstStyle/>
          <a:p>
            <a:r>
              <a:rPr lang="en-US" dirty="0"/>
              <a:t>projects I hope to unveil at the 2020 leadership conference</a:t>
            </a:r>
          </a:p>
        </p:txBody>
      </p:sp>
      <p:graphicFrame>
        <p:nvGraphicFramePr>
          <p:cNvPr id="10" name="Content Placeholder 9">
            <a:extLst>
              <a:ext uri="{FF2B5EF4-FFF2-40B4-BE49-F238E27FC236}">
                <a16:creationId xmlns:a16="http://schemas.microsoft.com/office/drawing/2014/main" id="{E24CDCF2-BAB2-4D8F-86D1-B43BAC182303}"/>
              </a:ext>
            </a:extLst>
          </p:cNvPr>
          <p:cNvGraphicFramePr>
            <a:graphicFrameLocks noGrp="1"/>
          </p:cNvGraphicFramePr>
          <p:nvPr>
            <p:ph sz="quarter" idx="15"/>
            <p:extLst>
              <p:ext uri="{D42A27DB-BD31-4B8C-83A1-F6EECF244321}">
                <p14:modId xmlns:p14="http://schemas.microsoft.com/office/powerpoint/2010/main" val="1816803689"/>
              </p:ext>
            </p:extLst>
          </p:nvPr>
        </p:nvGraphicFramePr>
        <p:xfrm>
          <a:off x="1295400" y="1797050"/>
          <a:ext cx="9601200" cy="3576320"/>
        </p:xfrm>
        <a:graphic>
          <a:graphicData uri="http://schemas.openxmlformats.org/drawingml/2006/table">
            <a:tbl>
              <a:tblPr firstRow="1" bandRow="1">
                <a:tableStyleId>{9D7B26C5-4107-4FEC-AEDC-1716B250A1EF}</a:tableStyleId>
              </a:tblPr>
              <a:tblGrid>
                <a:gridCol w="4097694">
                  <a:extLst>
                    <a:ext uri="{9D8B030D-6E8A-4147-A177-3AD203B41FA5}">
                      <a16:colId xmlns:a16="http://schemas.microsoft.com/office/drawing/2014/main" val="3382265564"/>
                    </a:ext>
                  </a:extLst>
                </a:gridCol>
                <a:gridCol w="5503506">
                  <a:extLst>
                    <a:ext uri="{9D8B030D-6E8A-4147-A177-3AD203B41FA5}">
                      <a16:colId xmlns:a16="http://schemas.microsoft.com/office/drawing/2014/main" val="3379283457"/>
                    </a:ext>
                  </a:extLst>
                </a:gridCol>
              </a:tblGrid>
              <a:tr h="370840">
                <a:tc>
                  <a:txBody>
                    <a:bodyPr/>
                    <a:lstStyle/>
                    <a:p>
                      <a:r>
                        <a:rPr lang="en-US" dirty="0">
                          <a:solidFill>
                            <a:schemeClr val="tx2"/>
                          </a:solidFill>
                        </a:rPr>
                        <a:t>Nominations from the Boot Campers</a:t>
                      </a:r>
                    </a:p>
                  </a:txBody>
                  <a:tcPr/>
                </a:tc>
                <a:tc>
                  <a:txBody>
                    <a:bodyPr/>
                    <a:lstStyle/>
                    <a:p>
                      <a:r>
                        <a:rPr lang="en-US" dirty="0">
                          <a:solidFill>
                            <a:schemeClr val="tx2"/>
                          </a:solidFill>
                        </a:rPr>
                        <a:t>CU*Answers’ Vision (Phase 1)</a:t>
                      </a:r>
                    </a:p>
                  </a:txBody>
                  <a:tcPr/>
                </a:tc>
                <a:extLst>
                  <a:ext uri="{0D108BD9-81ED-4DB2-BD59-A6C34878D82A}">
                    <a16:rowId xmlns:a16="http://schemas.microsoft.com/office/drawing/2014/main" val="37847347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2">
                              <a:lumMod val="75000"/>
                              <a:lumOff val="25000"/>
                            </a:schemeClr>
                          </a:solidFill>
                        </a:rPr>
                        <a:t>It’s My Biz 247</a:t>
                      </a:r>
                      <a:r>
                        <a:rPr lang="en-US" dirty="0">
                          <a:solidFill>
                            <a:schemeClr val="tx2">
                              <a:lumMod val="75000"/>
                              <a:lumOff val="25000"/>
                            </a:schemeClr>
                          </a:solidFill>
                        </a:rPr>
                        <a:t> </a:t>
                      </a:r>
                      <a:r>
                        <a:rPr lang="en-US" dirty="0">
                          <a:solidFill>
                            <a:schemeClr val="tx2"/>
                          </a:solidFill>
                        </a:rPr>
                        <a:t>Enhancements</a:t>
                      </a:r>
                    </a:p>
                  </a:txBody>
                  <a:tcPr>
                    <a:solidFill>
                      <a:schemeClr val="accent2">
                        <a:alpha val="20000"/>
                      </a:schemeClr>
                    </a:solidFill>
                  </a:tcPr>
                </a:tc>
                <a:tc>
                  <a:txBody>
                    <a:bodyPr/>
                    <a:lstStyle/>
                    <a:p>
                      <a:r>
                        <a:rPr lang="en-US" dirty="0">
                          <a:solidFill>
                            <a:schemeClr val="tx2"/>
                          </a:solidFill>
                        </a:rPr>
                        <a:t>3 skins for </a:t>
                      </a:r>
                      <a:r>
                        <a:rPr lang="en-US" b="1" dirty="0">
                          <a:solidFill>
                            <a:schemeClr val="tx2">
                              <a:lumMod val="75000"/>
                              <a:lumOff val="25000"/>
                            </a:schemeClr>
                          </a:solidFill>
                        </a:rPr>
                        <a:t>It’s My Biz 247 </a:t>
                      </a:r>
                      <a:r>
                        <a:rPr lang="en-US" dirty="0">
                          <a:solidFill>
                            <a:schemeClr val="tx2"/>
                          </a:solidFill>
                        </a:rPr>
                        <a:t>(Base, Pro, and Expert)</a:t>
                      </a:r>
                    </a:p>
                  </a:txBody>
                  <a:tcPr>
                    <a:solidFill>
                      <a:schemeClr val="accent2">
                        <a:alpha val="20000"/>
                      </a:schemeClr>
                    </a:solidFill>
                  </a:tcPr>
                </a:tc>
                <a:extLst>
                  <a:ext uri="{0D108BD9-81ED-4DB2-BD59-A6C34878D82A}">
                    <a16:rowId xmlns:a16="http://schemas.microsoft.com/office/drawing/2014/main" val="2486870953"/>
                  </a:ext>
                </a:extLst>
              </a:tr>
              <a:tr h="370840">
                <a:tc>
                  <a:txBody>
                    <a:bodyPr/>
                    <a:lstStyle/>
                    <a:p>
                      <a:r>
                        <a:rPr lang="en-US" dirty="0">
                          <a:solidFill>
                            <a:schemeClr val="tx2"/>
                          </a:solidFill>
                        </a:rPr>
                        <a:t>Predictive retailing/cross sales enhancements (“Nostradamus”)</a:t>
                      </a:r>
                    </a:p>
                  </a:txBody>
                  <a:tcPr/>
                </a:tc>
                <a:tc>
                  <a:txBody>
                    <a:bodyPr/>
                    <a:lstStyle/>
                    <a:p>
                      <a:r>
                        <a:rPr lang="en-US" dirty="0">
                          <a:solidFill>
                            <a:schemeClr val="tx2"/>
                          </a:solidFill>
                        </a:rPr>
                        <a:t>Calculator engine/program to spit out a verifiable answer (similar to the PPM/SPM calculator)</a:t>
                      </a:r>
                    </a:p>
                  </a:txBody>
                  <a:tcPr/>
                </a:tc>
                <a:extLst>
                  <a:ext uri="{0D108BD9-81ED-4DB2-BD59-A6C34878D82A}">
                    <a16:rowId xmlns:a16="http://schemas.microsoft.com/office/drawing/2014/main" val="2928921697"/>
                  </a:ext>
                </a:extLst>
              </a:tr>
              <a:tr h="370840">
                <a:tc>
                  <a:txBody>
                    <a:bodyPr/>
                    <a:lstStyle/>
                    <a:p>
                      <a:r>
                        <a:rPr lang="en-US" dirty="0">
                          <a:solidFill>
                            <a:schemeClr val="tx2"/>
                          </a:solidFill>
                        </a:rPr>
                        <a:t>Integration between phone systems </a:t>
                      </a:r>
                      <a:br>
                        <a:rPr lang="en-US" dirty="0">
                          <a:solidFill>
                            <a:schemeClr val="tx2"/>
                          </a:solidFill>
                        </a:rPr>
                      </a:br>
                      <a:r>
                        <a:rPr lang="en-US" dirty="0">
                          <a:solidFill>
                            <a:schemeClr val="tx2"/>
                          </a:solidFill>
                        </a:rPr>
                        <a:t>and CU*BASE (Mitel)</a:t>
                      </a:r>
                    </a:p>
                  </a:txBody>
                  <a:tcPr>
                    <a:solidFill>
                      <a:schemeClr val="accent2">
                        <a:alpha val="20000"/>
                      </a:schemeClr>
                    </a:solidFill>
                  </a:tcPr>
                </a:tc>
                <a:tc>
                  <a:txBody>
                    <a:bodyPr/>
                    <a:lstStyle/>
                    <a:p>
                      <a:r>
                        <a:rPr lang="en-US" dirty="0">
                          <a:solidFill>
                            <a:schemeClr val="tx2"/>
                          </a:solidFill>
                        </a:rPr>
                        <a:t>Write an integration between CU*BASE Phone Op and a call center software tool (Mitel)</a:t>
                      </a:r>
                    </a:p>
                  </a:txBody>
                  <a:tcPr>
                    <a:solidFill>
                      <a:schemeClr val="accent2">
                        <a:alpha val="20000"/>
                      </a:schemeClr>
                    </a:solidFill>
                  </a:tcPr>
                </a:tc>
                <a:extLst>
                  <a:ext uri="{0D108BD9-81ED-4DB2-BD59-A6C34878D82A}">
                    <a16:rowId xmlns:a16="http://schemas.microsoft.com/office/drawing/2014/main" val="4433765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Online/Mobile Payments </a:t>
                      </a:r>
                      <a:br>
                        <a:rPr lang="en-US" dirty="0">
                          <a:solidFill>
                            <a:schemeClr val="tx2"/>
                          </a:solidFill>
                        </a:rPr>
                      </a:br>
                      <a:r>
                        <a:rPr lang="en-US" dirty="0">
                          <a:solidFill>
                            <a:schemeClr val="tx2"/>
                          </a:solidFill>
                        </a:rPr>
                        <a:t>(Magic-Wrighter)</a:t>
                      </a:r>
                    </a:p>
                  </a:txBody>
                  <a:tcPr/>
                </a:tc>
                <a:tc>
                  <a:txBody>
                    <a:bodyPr/>
                    <a:lstStyle/>
                    <a:p>
                      <a:r>
                        <a:rPr lang="en-US" dirty="0">
                          <a:solidFill>
                            <a:schemeClr val="tx2"/>
                          </a:solidFill>
                        </a:rPr>
                        <a:t>Write a new tool to pull funds from a credit/debit card and post them as a deposit/payment into a member account (offset to a Magic-</a:t>
                      </a:r>
                      <a:r>
                        <a:rPr lang="en-US" dirty="0" err="1">
                          <a:solidFill>
                            <a:schemeClr val="tx2"/>
                          </a:solidFill>
                        </a:rPr>
                        <a:t>Wrighter</a:t>
                      </a:r>
                      <a:r>
                        <a:rPr lang="en-US" dirty="0">
                          <a:solidFill>
                            <a:schemeClr val="tx2"/>
                          </a:solidFill>
                        </a:rPr>
                        <a:t> receivable)</a:t>
                      </a:r>
                    </a:p>
                  </a:txBody>
                  <a:tcPr/>
                </a:tc>
                <a:extLst>
                  <a:ext uri="{0D108BD9-81ED-4DB2-BD59-A6C34878D82A}">
                    <a16:rowId xmlns:a16="http://schemas.microsoft.com/office/drawing/2014/main" val="41061596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Direct deposit analysis/</a:t>
                      </a:r>
                      <a:r>
                        <a:rPr lang="en-US" dirty="0" err="1">
                          <a:solidFill>
                            <a:schemeClr val="tx2"/>
                          </a:solidFill>
                        </a:rPr>
                        <a:t>Earnin</a:t>
                      </a:r>
                      <a:r>
                        <a:rPr lang="en-US" dirty="0">
                          <a:solidFill>
                            <a:schemeClr val="tx2"/>
                          </a:solidFill>
                        </a:rPr>
                        <a:t>’-style mobile app</a:t>
                      </a:r>
                    </a:p>
                  </a:txBody>
                  <a:tcPr>
                    <a:solidFill>
                      <a:schemeClr val="accent2">
                        <a:alpha val="20000"/>
                      </a:schemeClr>
                    </a:solidFill>
                  </a:tcPr>
                </a:tc>
                <a:tc>
                  <a:txBody>
                    <a:bodyPr/>
                    <a:lstStyle/>
                    <a:p>
                      <a:r>
                        <a:rPr lang="en-US" dirty="0">
                          <a:solidFill>
                            <a:schemeClr val="tx2"/>
                          </a:solidFill>
                        </a:rPr>
                        <a:t>A new dashboard to identify direct deposit members, based on the CU’s definition</a:t>
                      </a:r>
                    </a:p>
                  </a:txBody>
                  <a:tcPr>
                    <a:solidFill>
                      <a:schemeClr val="accent2">
                        <a:alpha val="20000"/>
                      </a:schemeClr>
                    </a:solidFill>
                  </a:tcPr>
                </a:tc>
                <a:extLst>
                  <a:ext uri="{0D108BD9-81ED-4DB2-BD59-A6C34878D82A}">
                    <a16:rowId xmlns:a16="http://schemas.microsoft.com/office/drawing/2014/main" val="221237555"/>
                  </a:ext>
                </a:extLst>
              </a:tr>
            </a:tbl>
          </a:graphicData>
        </a:graphic>
      </p:graphicFrame>
      <p:sp>
        <p:nvSpPr>
          <p:cNvPr id="11" name="Text Placeholder 10">
            <a:extLst>
              <a:ext uri="{FF2B5EF4-FFF2-40B4-BE49-F238E27FC236}">
                <a16:creationId xmlns:a16="http://schemas.microsoft.com/office/drawing/2014/main" id="{57C03DAE-3A63-4029-A1AE-89F2F72D6DFE}"/>
              </a:ext>
            </a:extLst>
          </p:cNvPr>
          <p:cNvSpPr>
            <a:spLocks noGrp="1"/>
          </p:cNvSpPr>
          <p:nvPr>
            <p:ph type="body" sz="quarter" idx="14"/>
          </p:nvPr>
        </p:nvSpPr>
        <p:spPr>
          <a:xfrm>
            <a:off x="5523722" y="5782750"/>
            <a:ext cx="6448292" cy="914400"/>
          </a:xfrm>
        </p:spPr>
        <p:txBody>
          <a:bodyPr/>
          <a:lstStyle/>
          <a:p>
            <a:r>
              <a:rPr lang="en-US" dirty="0"/>
              <a:t>I hope you will encourage these project champions to hang in there and work with use for the next 12 months – there are some valuable solutions here</a:t>
            </a:r>
          </a:p>
        </p:txBody>
      </p:sp>
    </p:spTree>
    <p:extLst>
      <p:ext uri="{BB962C8B-B14F-4D97-AF65-F5344CB8AC3E}">
        <p14:creationId xmlns:p14="http://schemas.microsoft.com/office/powerpoint/2010/main" val="19083453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0AC85-915C-451A-8E76-735A49D8A3A1}"/>
              </a:ext>
            </a:extLst>
          </p:cNvPr>
          <p:cNvSpPr>
            <a:spLocks noGrp="1"/>
          </p:cNvSpPr>
          <p:nvPr>
            <p:ph type="title"/>
          </p:nvPr>
        </p:nvSpPr>
        <p:spPr/>
        <p:txBody>
          <a:bodyPr/>
          <a:lstStyle/>
          <a:p>
            <a:r>
              <a:rPr lang="en-US" dirty="0"/>
              <a:t>Positive Pay: A partnership between </a:t>
            </a:r>
            <a:br>
              <a:rPr lang="en-US" dirty="0"/>
            </a:br>
            <a:r>
              <a:rPr lang="en-US" dirty="0"/>
              <a:t>eDOC and CU*BASE </a:t>
            </a:r>
          </a:p>
        </p:txBody>
      </p:sp>
      <p:sp>
        <p:nvSpPr>
          <p:cNvPr id="34" name="Content Placeholder 33">
            <a:extLst>
              <a:ext uri="{FF2B5EF4-FFF2-40B4-BE49-F238E27FC236}">
                <a16:creationId xmlns:a16="http://schemas.microsoft.com/office/drawing/2014/main" id="{F429552E-2052-442D-800B-9F2F77120F7C}"/>
              </a:ext>
            </a:extLst>
          </p:cNvPr>
          <p:cNvSpPr>
            <a:spLocks noGrp="1"/>
          </p:cNvSpPr>
          <p:nvPr>
            <p:ph sz="half" idx="1"/>
          </p:nvPr>
        </p:nvSpPr>
        <p:spPr>
          <a:xfrm>
            <a:off x="729574" y="2149475"/>
            <a:ext cx="10271217" cy="342969"/>
          </a:xfrm>
        </p:spPr>
        <p:txBody>
          <a:bodyPr/>
          <a:lstStyle/>
          <a:p>
            <a:pPr marL="0" indent="0">
              <a:buNone/>
            </a:pPr>
            <a:r>
              <a:rPr lang="en-US" dirty="0"/>
              <a:t>One of the products that seems to be on people’s minds for 2020 is </a:t>
            </a:r>
            <a:r>
              <a:rPr lang="en-US" b="1" dirty="0"/>
              <a:t>Positive Pay</a:t>
            </a:r>
          </a:p>
        </p:txBody>
      </p:sp>
      <p:sp>
        <p:nvSpPr>
          <p:cNvPr id="35" name="Content Placeholder 34">
            <a:extLst>
              <a:ext uri="{FF2B5EF4-FFF2-40B4-BE49-F238E27FC236}">
                <a16:creationId xmlns:a16="http://schemas.microsoft.com/office/drawing/2014/main" id="{DAC60056-FB03-4A16-B325-9B0A2D20236E}"/>
              </a:ext>
            </a:extLst>
          </p:cNvPr>
          <p:cNvSpPr>
            <a:spLocks noGrp="1"/>
          </p:cNvSpPr>
          <p:nvPr>
            <p:ph sz="half" idx="2"/>
          </p:nvPr>
        </p:nvSpPr>
        <p:spPr>
          <a:xfrm>
            <a:off x="729576" y="2593906"/>
            <a:ext cx="4551552" cy="3466321"/>
          </a:xfrm>
        </p:spPr>
        <p:txBody>
          <a:bodyPr/>
          <a:lstStyle/>
          <a:p>
            <a:r>
              <a:rPr lang="en-US" dirty="0"/>
              <a:t>How it works:</a:t>
            </a:r>
          </a:p>
          <a:p>
            <a:pPr lvl="1"/>
            <a:r>
              <a:rPr lang="en-US" dirty="0"/>
              <a:t>A business member’s check register is used to verify whether a check should be cleared or not by the check processor</a:t>
            </a:r>
          </a:p>
          <a:p>
            <a:pPr lvl="2"/>
            <a:r>
              <a:rPr lang="en-US" dirty="0"/>
              <a:t>eDOC holds the member’s check register</a:t>
            </a:r>
          </a:p>
          <a:p>
            <a:pPr lvl="1"/>
            <a:r>
              <a:rPr lang="en-US" dirty="0"/>
              <a:t>The checking account needs to be identified in CU*BASE in case any checks are presented via in-house drafts or converted to an ACH item</a:t>
            </a:r>
          </a:p>
          <a:p>
            <a:pPr lvl="2"/>
            <a:r>
              <a:rPr lang="en-US" dirty="0"/>
              <a:t>CU*BASE verifies activity against eDOC’s member check file</a:t>
            </a:r>
          </a:p>
          <a:p>
            <a:endParaRPr lang="en-US" dirty="0"/>
          </a:p>
          <a:p>
            <a:pPr lvl="1"/>
            <a:endParaRPr lang="en-US" dirty="0"/>
          </a:p>
        </p:txBody>
      </p:sp>
      <p:sp>
        <p:nvSpPr>
          <p:cNvPr id="5" name="Slide Number Placeholder 4">
            <a:extLst>
              <a:ext uri="{FF2B5EF4-FFF2-40B4-BE49-F238E27FC236}">
                <a16:creationId xmlns:a16="http://schemas.microsoft.com/office/drawing/2014/main" id="{336619DA-9C30-47FE-9C96-BE0F80E7BC46}"/>
              </a:ext>
            </a:extLst>
          </p:cNvPr>
          <p:cNvSpPr>
            <a:spLocks noGrp="1"/>
          </p:cNvSpPr>
          <p:nvPr>
            <p:ph type="sldNum" sz="quarter" idx="12"/>
          </p:nvPr>
        </p:nvSpPr>
        <p:spPr/>
        <p:txBody>
          <a:bodyPr/>
          <a:lstStyle/>
          <a:p>
            <a:fld id="{E31375A4-56A4-47D6-9801-1991572033F7}" type="slidenum">
              <a:rPr lang="en-US" smtClean="0"/>
              <a:t>67</a:t>
            </a:fld>
            <a:endParaRPr lang="en-US" dirty="0"/>
          </a:p>
        </p:txBody>
      </p:sp>
      <p:sp>
        <p:nvSpPr>
          <p:cNvPr id="7" name="Text Placeholder 6">
            <a:extLst>
              <a:ext uri="{FF2B5EF4-FFF2-40B4-BE49-F238E27FC236}">
                <a16:creationId xmlns:a16="http://schemas.microsoft.com/office/drawing/2014/main" id="{6712948B-9410-4E05-9EEB-A5A823BDF15B}"/>
              </a:ext>
            </a:extLst>
          </p:cNvPr>
          <p:cNvSpPr>
            <a:spLocks noGrp="1"/>
          </p:cNvSpPr>
          <p:nvPr>
            <p:ph type="body" sz="quarter" idx="13"/>
          </p:nvPr>
        </p:nvSpPr>
        <p:spPr/>
        <p:txBody>
          <a:bodyPr/>
          <a:lstStyle/>
          <a:p>
            <a:r>
              <a:rPr lang="en-US" dirty="0"/>
              <a:t>Why we need a business platform design team and a broader vision</a:t>
            </a:r>
          </a:p>
        </p:txBody>
      </p:sp>
      <p:sp>
        <p:nvSpPr>
          <p:cNvPr id="4" name="Content Placeholder 3">
            <a:extLst>
              <a:ext uri="{FF2B5EF4-FFF2-40B4-BE49-F238E27FC236}">
                <a16:creationId xmlns:a16="http://schemas.microsoft.com/office/drawing/2014/main" id="{2826D7BA-5874-4917-BC08-343FCC38341C}"/>
              </a:ext>
            </a:extLst>
          </p:cNvPr>
          <p:cNvSpPr>
            <a:spLocks noGrp="1"/>
          </p:cNvSpPr>
          <p:nvPr>
            <p:ph sz="quarter" idx="15"/>
          </p:nvPr>
        </p:nvSpPr>
        <p:spPr>
          <a:xfrm>
            <a:off x="5868955" y="2593906"/>
            <a:ext cx="5486400" cy="3627426"/>
          </a:xfrm>
        </p:spPr>
        <p:txBody>
          <a:bodyPr/>
          <a:lstStyle/>
          <a:p>
            <a:r>
              <a:rPr lang="en-US" dirty="0"/>
              <a:t>Potential issues:</a:t>
            </a:r>
          </a:p>
          <a:p>
            <a:pPr lvl="1"/>
            <a:r>
              <a:rPr lang="en-US" dirty="0"/>
              <a:t>Should CU*Answers support multiple check processing vendors?  What happens if the check processor’s approach is different?</a:t>
            </a:r>
          </a:p>
          <a:p>
            <a:pPr lvl="1"/>
            <a:r>
              <a:rPr lang="en-US" dirty="0"/>
              <a:t>How do we handle CUs who may want to provide check clearing services across the counter to these members?  What other features will CUs differ on in using a Positive Pay platform?</a:t>
            </a:r>
          </a:p>
          <a:p>
            <a:pPr lvl="1"/>
            <a:r>
              <a:rPr lang="en-US" dirty="0"/>
              <a:t>There is no standard to certify against or ratify for the CU or the member – just competitive solutions to consider</a:t>
            </a:r>
          </a:p>
          <a:p>
            <a:pPr lvl="1"/>
            <a:endParaRPr lang="en-US" dirty="0"/>
          </a:p>
          <a:p>
            <a:endParaRPr lang="en-US" dirty="0"/>
          </a:p>
        </p:txBody>
      </p:sp>
    </p:spTree>
    <p:extLst>
      <p:ext uri="{BB962C8B-B14F-4D97-AF65-F5344CB8AC3E}">
        <p14:creationId xmlns:p14="http://schemas.microsoft.com/office/powerpoint/2010/main" val="12153022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6E1CDE-2E74-4809-A225-5C86B75F004E}"/>
              </a:ext>
            </a:extLst>
          </p:cNvPr>
          <p:cNvPicPr>
            <a:picLocks noChangeAspect="1"/>
          </p:cNvPicPr>
          <p:nvPr/>
        </p:nvPicPr>
        <p:blipFill rotWithShape="1">
          <a:blip r:embed="rId3"/>
          <a:srcRect b="-231"/>
          <a:stretch/>
        </p:blipFill>
        <p:spPr>
          <a:xfrm>
            <a:off x="196875" y="1088448"/>
            <a:ext cx="5390833" cy="2622993"/>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DAEA7790-C84C-49A8-B1C1-87E9880D811D}"/>
              </a:ext>
            </a:extLst>
          </p:cNvPr>
          <p:cNvPicPr/>
          <p:nvPr/>
        </p:nvPicPr>
        <p:blipFill rotWithShape="1">
          <a:blip r:embed="rId4"/>
          <a:srcRect l="2603" r="2295" b="85151"/>
          <a:stretch/>
        </p:blipFill>
        <p:spPr>
          <a:xfrm>
            <a:off x="202100" y="1902730"/>
            <a:ext cx="4800600" cy="149629"/>
          </a:xfrm>
          <a:prstGeom prst="rect">
            <a:avLst/>
          </a:prstGeom>
        </p:spPr>
      </p:pic>
      <p:sp>
        <p:nvSpPr>
          <p:cNvPr id="5" name="Slide Number Placeholder 4">
            <a:extLst>
              <a:ext uri="{FF2B5EF4-FFF2-40B4-BE49-F238E27FC236}">
                <a16:creationId xmlns:a16="http://schemas.microsoft.com/office/drawing/2014/main" id="{D1469A7E-D4C0-42E8-9446-52A08CC5E160}"/>
              </a:ext>
            </a:extLst>
          </p:cNvPr>
          <p:cNvSpPr>
            <a:spLocks noGrp="1"/>
          </p:cNvSpPr>
          <p:nvPr>
            <p:ph type="sldNum" sz="quarter" idx="12"/>
          </p:nvPr>
        </p:nvSpPr>
        <p:spPr/>
        <p:txBody>
          <a:bodyPr/>
          <a:lstStyle/>
          <a:p>
            <a:fld id="{E31375A4-56A4-47D6-9801-1991572033F7}" type="slidenum">
              <a:rPr lang="en-US" smtClean="0"/>
              <a:pPr/>
              <a:t>68</a:t>
            </a:fld>
            <a:endParaRPr lang="en-US" dirty="0"/>
          </a:p>
        </p:txBody>
      </p:sp>
      <p:sp>
        <p:nvSpPr>
          <p:cNvPr id="16" name="Title 15">
            <a:extLst>
              <a:ext uri="{FF2B5EF4-FFF2-40B4-BE49-F238E27FC236}">
                <a16:creationId xmlns:a16="http://schemas.microsoft.com/office/drawing/2014/main" id="{B41120D2-075E-441C-8822-A4C87C512A4A}"/>
              </a:ext>
            </a:extLst>
          </p:cNvPr>
          <p:cNvSpPr>
            <a:spLocks noGrp="1"/>
          </p:cNvSpPr>
          <p:nvPr>
            <p:ph type="title"/>
          </p:nvPr>
        </p:nvSpPr>
        <p:spPr>
          <a:xfrm>
            <a:off x="1898299" y="178412"/>
            <a:ext cx="8956737" cy="503960"/>
          </a:xfrm>
        </p:spPr>
        <p:txBody>
          <a:bodyPr/>
          <a:lstStyle/>
          <a:p>
            <a:r>
              <a:rPr lang="en-US" dirty="0"/>
              <a:t>Positive Pay from eDOC Innovations</a:t>
            </a:r>
          </a:p>
        </p:txBody>
      </p:sp>
      <p:pic>
        <p:nvPicPr>
          <p:cNvPr id="10" name="Picture 9" descr="A screenshot of a cell phone&#10;&#10;Description automatically generated">
            <a:extLst>
              <a:ext uri="{FF2B5EF4-FFF2-40B4-BE49-F238E27FC236}">
                <a16:creationId xmlns:a16="http://schemas.microsoft.com/office/drawing/2014/main" id="{3F738674-6CBD-483F-A9E4-6188C514C084}"/>
              </a:ext>
            </a:extLst>
          </p:cNvPr>
          <p:cNvPicPr>
            <a:picLocks noChangeAspect="1"/>
          </p:cNvPicPr>
          <p:nvPr/>
        </p:nvPicPr>
        <p:blipFill rotWithShape="1">
          <a:blip r:embed="rId5">
            <a:extLst>
              <a:ext uri="{28A0092B-C50C-407E-A947-70E740481C1C}">
                <a14:useLocalDpi xmlns:a14="http://schemas.microsoft.com/office/drawing/2010/main" val="0"/>
              </a:ext>
            </a:extLst>
          </a:blip>
          <a:srcRect l="16117" r="7591" b="55753"/>
          <a:stretch/>
        </p:blipFill>
        <p:spPr>
          <a:xfrm>
            <a:off x="3100340" y="3595350"/>
            <a:ext cx="6856454" cy="2827726"/>
          </a:xfrm>
          <a:prstGeom prst="rect">
            <a:avLst/>
          </a:prstGeom>
          <a:ln>
            <a:noFill/>
          </a:ln>
          <a:effectLst>
            <a:outerShdw blurRad="190500" algn="tl" rotWithShape="0">
              <a:srgbClr val="000000">
                <a:alpha val="70000"/>
              </a:srgbClr>
            </a:outerShdw>
          </a:effectLst>
        </p:spPr>
      </p:pic>
      <p:sp>
        <p:nvSpPr>
          <p:cNvPr id="17" name="Oval 16">
            <a:extLst>
              <a:ext uri="{FF2B5EF4-FFF2-40B4-BE49-F238E27FC236}">
                <a16:creationId xmlns:a16="http://schemas.microsoft.com/office/drawing/2014/main" id="{23F8F856-BEFA-480C-AB21-A7274D2E0FF2}"/>
              </a:ext>
            </a:extLst>
          </p:cNvPr>
          <p:cNvSpPr/>
          <p:nvPr/>
        </p:nvSpPr>
        <p:spPr>
          <a:xfrm>
            <a:off x="3162589" y="4477853"/>
            <a:ext cx="1275907" cy="510362"/>
          </a:xfrm>
          <a:prstGeom prst="ellipse">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A6D0266-4186-45EB-9FBD-3237A8BBEB84}"/>
              </a:ext>
            </a:extLst>
          </p:cNvPr>
          <p:cNvSpPr/>
          <p:nvPr/>
        </p:nvSpPr>
        <p:spPr>
          <a:xfrm>
            <a:off x="1939863" y="1729786"/>
            <a:ext cx="967316" cy="533555"/>
          </a:xfrm>
          <a:prstGeom prst="ellipse">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screenshot of a cell phone&#10;&#10;Description automatically generated">
            <a:extLst>
              <a:ext uri="{FF2B5EF4-FFF2-40B4-BE49-F238E27FC236}">
                <a16:creationId xmlns:a16="http://schemas.microsoft.com/office/drawing/2014/main" id="{0AAD4FA6-0DEB-43D2-8F01-EA0672472FE3}"/>
              </a:ext>
            </a:extLst>
          </p:cNvPr>
          <p:cNvPicPr>
            <a:picLocks noChangeAspect="1"/>
          </p:cNvPicPr>
          <p:nvPr/>
        </p:nvPicPr>
        <p:blipFill rotWithShape="1">
          <a:blip r:embed="rId6">
            <a:extLst>
              <a:ext uri="{28A0092B-C50C-407E-A947-70E740481C1C}">
                <a14:useLocalDpi xmlns:a14="http://schemas.microsoft.com/office/drawing/2010/main" val="0"/>
              </a:ext>
            </a:extLst>
          </a:blip>
          <a:srcRect l="16415" r="8322" b="70554"/>
          <a:stretch/>
        </p:blipFill>
        <p:spPr>
          <a:xfrm>
            <a:off x="6050027" y="1609601"/>
            <a:ext cx="5939873" cy="1654141"/>
          </a:xfrm>
          <a:prstGeom prst="rect">
            <a:avLst/>
          </a:prstGeom>
          <a:ln>
            <a:noFill/>
          </a:ln>
          <a:effectLst>
            <a:outerShdw blurRad="190500" algn="tl" rotWithShape="0">
              <a:srgbClr val="000000">
                <a:alpha val="70000"/>
              </a:srgbClr>
            </a:outerShdw>
          </a:effectLst>
        </p:spPr>
      </p:pic>
      <p:sp>
        <p:nvSpPr>
          <p:cNvPr id="19" name="Oval 18">
            <a:extLst>
              <a:ext uri="{FF2B5EF4-FFF2-40B4-BE49-F238E27FC236}">
                <a16:creationId xmlns:a16="http://schemas.microsoft.com/office/drawing/2014/main" id="{5E94049F-1C55-46FC-9443-2013FF74307E}"/>
              </a:ext>
            </a:extLst>
          </p:cNvPr>
          <p:cNvSpPr/>
          <p:nvPr/>
        </p:nvSpPr>
        <p:spPr>
          <a:xfrm>
            <a:off x="11146447" y="2385887"/>
            <a:ext cx="843453" cy="449170"/>
          </a:xfrm>
          <a:prstGeom prst="ellipse">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56D19F86-636A-470F-9475-1B6693C3FD8A}"/>
              </a:ext>
            </a:extLst>
          </p:cNvPr>
          <p:cNvCxnSpPr>
            <a:cxnSpLocks/>
            <a:stCxn id="21" idx="6"/>
          </p:cNvCxnSpPr>
          <p:nvPr/>
        </p:nvCxnSpPr>
        <p:spPr>
          <a:xfrm>
            <a:off x="2907179" y="1996564"/>
            <a:ext cx="3427214" cy="568068"/>
          </a:xfrm>
          <a:prstGeom prst="straightConnector1">
            <a:avLst/>
          </a:prstGeom>
          <a:ln w="57150">
            <a:solidFill>
              <a:schemeClr val="tx1"/>
            </a:solidFill>
            <a:headEnd type="ova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7997854-BFBC-4BB6-8F90-304305FEDD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668" y="5937115"/>
            <a:ext cx="2064538" cy="740712"/>
          </a:xfrm>
          <a:prstGeom prst="rect">
            <a:avLst/>
          </a:prstGeom>
        </p:spPr>
      </p:pic>
      <p:pic>
        <p:nvPicPr>
          <p:cNvPr id="13" name="Picture 12">
            <a:extLst>
              <a:ext uri="{FF2B5EF4-FFF2-40B4-BE49-F238E27FC236}">
                <a16:creationId xmlns:a16="http://schemas.microsoft.com/office/drawing/2014/main" id="{C0B672E7-D014-4788-8565-F936FCDF6A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57059" y="1113476"/>
            <a:ext cx="685800" cy="685800"/>
          </a:xfrm>
          <a:prstGeom prst="rect">
            <a:avLst/>
          </a:prstGeom>
          <a:ln>
            <a:noFill/>
          </a:ln>
          <a:effectLst>
            <a:outerShdw blurRad="190500" algn="tl" rotWithShape="0">
              <a:srgbClr val="000000">
                <a:alpha val="70000"/>
              </a:srgbClr>
            </a:outerShdw>
          </a:effectLst>
        </p:spPr>
      </p:pic>
      <p:pic>
        <p:nvPicPr>
          <p:cNvPr id="25" name="Picture 24" descr="A picture containing object&#10;&#10;Description automatically generated">
            <a:extLst>
              <a:ext uri="{FF2B5EF4-FFF2-40B4-BE49-F238E27FC236}">
                <a16:creationId xmlns:a16="http://schemas.microsoft.com/office/drawing/2014/main" id="{7675B87B-DC54-44F8-A089-ED19833162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074" y="277162"/>
            <a:ext cx="1508919" cy="4768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64043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7EB3B5-C986-4E1E-8FFF-4E97A7F10AD0}"/>
              </a:ext>
            </a:extLst>
          </p:cNvPr>
          <p:cNvPicPr>
            <a:picLocks noChangeAspect="1"/>
          </p:cNvPicPr>
          <p:nvPr/>
        </p:nvPicPr>
        <p:blipFill rotWithShape="1">
          <a:blip r:embed="rId3"/>
          <a:srcRect t="1" b="34648"/>
          <a:stretch/>
        </p:blipFill>
        <p:spPr>
          <a:xfrm>
            <a:off x="7408818" y="1588164"/>
            <a:ext cx="4735018" cy="3105134"/>
          </a:xfrm>
          <a:prstGeom prst="rect">
            <a:avLst/>
          </a:prstGeom>
          <a:ln>
            <a:noFill/>
          </a:ln>
          <a:effectLst>
            <a:outerShdw blurRad="190500" algn="tl" rotWithShape="0">
              <a:srgbClr val="000000">
                <a:alpha val="70000"/>
              </a:srgbClr>
            </a:outerShdw>
          </a:effectLst>
        </p:spPr>
      </p:pic>
      <p:pic>
        <p:nvPicPr>
          <p:cNvPr id="19" name="Picture 18" descr="A screenshot of a cell phone&#10;&#10;Description automatically generated">
            <a:extLst>
              <a:ext uri="{FF2B5EF4-FFF2-40B4-BE49-F238E27FC236}">
                <a16:creationId xmlns:a16="http://schemas.microsoft.com/office/drawing/2014/main" id="{915F8E8C-6F02-4EE4-ADFA-DA0A934698EC}"/>
              </a:ext>
            </a:extLst>
          </p:cNvPr>
          <p:cNvPicPr>
            <a:picLocks noChangeAspect="1"/>
          </p:cNvPicPr>
          <p:nvPr/>
        </p:nvPicPr>
        <p:blipFill rotWithShape="1">
          <a:blip r:embed="rId4">
            <a:extLst>
              <a:ext uri="{28A0092B-C50C-407E-A947-70E740481C1C}">
                <a14:useLocalDpi xmlns:a14="http://schemas.microsoft.com/office/drawing/2010/main" val="0"/>
              </a:ext>
            </a:extLst>
          </a:blip>
          <a:srcRect b="68116"/>
          <a:stretch/>
        </p:blipFill>
        <p:spPr>
          <a:xfrm>
            <a:off x="979714" y="4976695"/>
            <a:ext cx="8120980" cy="1867718"/>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660008FC-CE08-4BCA-AEB5-7E96369D3EBC}"/>
              </a:ext>
            </a:extLst>
          </p:cNvPr>
          <p:cNvSpPr>
            <a:spLocks noGrp="1"/>
          </p:cNvSpPr>
          <p:nvPr>
            <p:ph type="title"/>
          </p:nvPr>
        </p:nvSpPr>
        <p:spPr/>
        <p:txBody>
          <a:bodyPr/>
          <a:lstStyle/>
          <a:p>
            <a:r>
              <a:rPr lang="en-US" dirty="0"/>
              <a:t>Speaking of things specific to check processors...</a:t>
            </a:r>
          </a:p>
        </p:txBody>
      </p:sp>
      <p:sp>
        <p:nvSpPr>
          <p:cNvPr id="2" name="Slide Number Placeholder 1">
            <a:extLst>
              <a:ext uri="{FF2B5EF4-FFF2-40B4-BE49-F238E27FC236}">
                <a16:creationId xmlns:a16="http://schemas.microsoft.com/office/drawing/2014/main" id="{EF3A2D72-7496-41A5-9509-578324E2A257}"/>
              </a:ext>
            </a:extLst>
          </p:cNvPr>
          <p:cNvSpPr>
            <a:spLocks noGrp="1"/>
          </p:cNvSpPr>
          <p:nvPr>
            <p:ph type="sldNum" sz="quarter" idx="12"/>
          </p:nvPr>
        </p:nvSpPr>
        <p:spPr/>
        <p:txBody>
          <a:bodyPr/>
          <a:lstStyle/>
          <a:p>
            <a:fld id="{E31375A4-56A4-47D6-9801-1991572033F7}" type="slidenum">
              <a:rPr lang="en-US" smtClean="0"/>
              <a:pPr/>
              <a:t>69</a:t>
            </a:fld>
            <a:endParaRPr lang="en-US" dirty="0"/>
          </a:p>
        </p:txBody>
      </p:sp>
      <p:sp>
        <p:nvSpPr>
          <p:cNvPr id="3" name="Text Placeholder 2">
            <a:extLst>
              <a:ext uri="{FF2B5EF4-FFF2-40B4-BE49-F238E27FC236}">
                <a16:creationId xmlns:a16="http://schemas.microsoft.com/office/drawing/2014/main" id="{B40EE513-0AB5-41F7-AEC9-920603E6816A}"/>
              </a:ext>
            </a:extLst>
          </p:cNvPr>
          <p:cNvSpPr>
            <a:spLocks noGrp="1"/>
          </p:cNvSpPr>
          <p:nvPr>
            <p:ph type="body" sz="quarter" idx="13"/>
          </p:nvPr>
        </p:nvSpPr>
        <p:spPr>
          <a:xfrm>
            <a:off x="1295400" y="1230613"/>
            <a:ext cx="10041294" cy="342968"/>
          </a:xfrm>
        </p:spPr>
        <p:txBody>
          <a:bodyPr/>
          <a:lstStyle/>
          <a:p>
            <a:r>
              <a:rPr lang="en-US" dirty="0"/>
              <a:t>Live for CU*Check IP clients in 19.05; doors open for others in 19.10</a:t>
            </a:r>
          </a:p>
        </p:txBody>
      </p:sp>
      <p:pic>
        <p:nvPicPr>
          <p:cNvPr id="9" name="Picture 8">
            <a:extLst>
              <a:ext uri="{FF2B5EF4-FFF2-40B4-BE49-F238E27FC236}">
                <a16:creationId xmlns:a16="http://schemas.microsoft.com/office/drawing/2014/main" id="{D5C091E4-8EFD-43D9-895F-925213C9391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29382" y="1777875"/>
            <a:ext cx="6145380" cy="3004077"/>
          </a:xfrm>
          <a:prstGeom prst="rect">
            <a:avLst/>
          </a:prstGeom>
          <a:ln>
            <a:noFill/>
          </a:ln>
          <a:effectLst>
            <a:outerShdw blurRad="190500" algn="tl" rotWithShape="0">
              <a:srgbClr val="000000">
                <a:alpha val="70000"/>
              </a:srgbClr>
            </a:outerShdw>
          </a:effectLst>
        </p:spPr>
      </p:pic>
      <p:cxnSp>
        <p:nvCxnSpPr>
          <p:cNvPr id="14" name="Connector: Elbow 13">
            <a:extLst>
              <a:ext uri="{FF2B5EF4-FFF2-40B4-BE49-F238E27FC236}">
                <a16:creationId xmlns:a16="http://schemas.microsoft.com/office/drawing/2014/main" id="{9F996E77-8097-4056-A5BA-99F1C8693B16}"/>
              </a:ext>
            </a:extLst>
          </p:cNvPr>
          <p:cNvCxnSpPr>
            <a:cxnSpLocks/>
          </p:cNvCxnSpPr>
          <p:nvPr/>
        </p:nvCxnSpPr>
        <p:spPr>
          <a:xfrm rot="16200000" flipV="1">
            <a:off x="7542484" y="4857775"/>
            <a:ext cx="1819913" cy="396858"/>
          </a:xfrm>
          <a:prstGeom prst="bentConnector3">
            <a:avLst/>
          </a:prstGeom>
          <a:ln w="57150">
            <a:solidFill>
              <a:schemeClr val="accent4"/>
            </a:solidFill>
            <a:headEnd type="ova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B0B1154A-8B5D-4707-9528-A850B4303531}"/>
              </a:ext>
            </a:extLst>
          </p:cNvPr>
          <p:cNvCxnSpPr>
            <a:cxnSpLocks/>
          </p:cNvCxnSpPr>
          <p:nvPr/>
        </p:nvCxnSpPr>
        <p:spPr>
          <a:xfrm flipV="1">
            <a:off x="6559420" y="3032449"/>
            <a:ext cx="1091682" cy="1017039"/>
          </a:xfrm>
          <a:prstGeom prst="bentConnector3">
            <a:avLst/>
          </a:prstGeom>
          <a:ln w="57150">
            <a:solidFill>
              <a:schemeClr val="accent4"/>
            </a:solidFill>
            <a:headEnd type="ova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hought Bubble: Cloud 24">
            <a:extLst>
              <a:ext uri="{FF2B5EF4-FFF2-40B4-BE49-F238E27FC236}">
                <a16:creationId xmlns:a16="http://schemas.microsoft.com/office/drawing/2014/main" id="{3E49688E-41EA-4573-A794-D2327C30A4A5}"/>
              </a:ext>
            </a:extLst>
          </p:cNvPr>
          <p:cNvSpPr/>
          <p:nvPr/>
        </p:nvSpPr>
        <p:spPr>
          <a:xfrm>
            <a:off x="9598464" y="4146248"/>
            <a:ext cx="2373550" cy="1874044"/>
          </a:xfrm>
          <a:prstGeom prst="cloudCallout">
            <a:avLst>
              <a:gd name="adj1" fmla="val -72340"/>
              <a:gd name="adj2" fmla="val -52512"/>
            </a:avLst>
          </a:prstGeom>
          <a:ln>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lIns="0" tIns="0" rIns="0" bIns="0" rtlCol="0" anchor="ctr">
            <a:spAutoFit/>
          </a:bodyPr>
          <a:lstStyle/>
          <a:p>
            <a:pPr algn="ctr"/>
            <a:r>
              <a:rPr lang="en-US" sz="1600" dirty="0">
                <a:solidFill>
                  <a:schemeClr val="tx2"/>
                </a:solidFill>
                <a:latin typeface="+mj-lt"/>
              </a:rPr>
              <a:t>Access to check images from trans history and working daily exceptions</a:t>
            </a:r>
          </a:p>
        </p:txBody>
      </p:sp>
    </p:spTree>
    <p:extLst>
      <p:ext uri="{BB962C8B-B14F-4D97-AF65-F5344CB8AC3E}">
        <p14:creationId xmlns:p14="http://schemas.microsoft.com/office/powerpoint/2010/main" val="120644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D6A2C-57B1-4F2A-B422-886096A4F32F}"/>
              </a:ext>
            </a:extLst>
          </p:cNvPr>
          <p:cNvSpPr>
            <a:spLocks noGrp="1"/>
          </p:cNvSpPr>
          <p:nvPr>
            <p:ph type="ctrTitle"/>
          </p:nvPr>
        </p:nvSpPr>
        <p:spPr/>
        <p:txBody>
          <a:bodyPr/>
          <a:lstStyle/>
          <a:p>
            <a:r>
              <a:rPr lang="en-US" sz="7200" dirty="0"/>
              <a:t>Unique, </a:t>
            </a:r>
            <a:r>
              <a:rPr lang="en-US" sz="8000" dirty="0"/>
              <a:t>not</a:t>
            </a:r>
            <a:r>
              <a:rPr lang="en-US" sz="7200" dirty="0"/>
              <a:t> Original</a:t>
            </a:r>
          </a:p>
        </p:txBody>
      </p:sp>
      <p:sp>
        <p:nvSpPr>
          <p:cNvPr id="3" name="Subtitle 2">
            <a:extLst>
              <a:ext uri="{FF2B5EF4-FFF2-40B4-BE49-F238E27FC236}">
                <a16:creationId xmlns:a16="http://schemas.microsoft.com/office/drawing/2014/main" id="{A916A4E9-5386-4149-87FD-F3CBE2BDF6F5}"/>
              </a:ext>
            </a:extLst>
          </p:cNvPr>
          <p:cNvSpPr>
            <a:spLocks noGrp="1"/>
          </p:cNvSpPr>
          <p:nvPr>
            <p:ph type="subTitle" idx="1"/>
          </p:nvPr>
        </p:nvSpPr>
        <p:spPr/>
        <p:txBody>
          <a:bodyPr/>
          <a:lstStyle/>
          <a:p>
            <a:r>
              <a:rPr lang="en-US" dirty="0"/>
              <a:t>Drawing Confidence about the Future </a:t>
            </a:r>
            <a:br>
              <a:rPr lang="en-US" dirty="0"/>
            </a:br>
            <a:r>
              <a:rPr lang="en-US" dirty="0"/>
              <a:t>From Our Connections to the Past</a:t>
            </a:r>
          </a:p>
        </p:txBody>
      </p:sp>
    </p:spTree>
    <p:extLst>
      <p:ext uri="{BB962C8B-B14F-4D97-AF65-F5344CB8AC3E}">
        <p14:creationId xmlns:p14="http://schemas.microsoft.com/office/powerpoint/2010/main" val="21986721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CD3BDC6-1999-4640-9243-9DDBEB7887D3}"/>
              </a:ext>
            </a:extLst>
          </p:cNvPr>
          <p:cNvSpPr>
            <a:spLocks noGrp="1"/>
          </p:cNvSpPr>
          <p:nvPr>
            <p:ph type="title"/>
          </p:nvPr>
        </p:nvSpPr>
        <p:spPr>
          <a:xfrm>
            <a:off x="1295400" y="434597"/>
            <a:ext cx="4244163" cy="734244"/>
          </a:xfrm>
        </p:spPr>
        <p:txBody>
          <a:bodyPr/>
          <a:lstStyle/>
          <a:p>
            <a:r>
              <a:rPr lang="en-US" dirty="0"/>
              <a:t>DHD Driving API Utilization</a:t>
            </a:r>
          </a:p>
        </p:txBody>
      </p:sp>
      <p:sp>
        <p:nvSpPr>
          <p:cNvPr id="5" name="Slide Number Placeholder 4">
            <a:extLst>
              <a:ext uri="{FF2B5EF4-FFF2-40B4-BE49-F238E27FC236}">
                <a16:creationId xmlns:a16="http://schemas.microsoft.com/office/drawing/2014/main" id="{12B7E457-28B7-452F-9DE9-DD1B506A9EA5}"/>
              </a:ext>
            </a:extLst>
          </p:cNvPr>
          <p:cNvSpPr>
            <a:spLocks noGrp="1"/>
          </p:cNvSpPr>
          <p:nvPr>
            <p:ph type="sldNum" sz="quarter" idx="12"/>
          </p:nvPr>
        </p:nvSpPr>
        <p:spPr/>
        <p:txBody>
          <a:bodyPr/>
          <a:lstStyle/>
          <a:p>
            <a:fld id="{E31375A4-56A4-47D6-9801-1991572033F7}" type="slidenum">
              <a:rPr lang="en-US" smtClean="0"/>
              <a:t>70</a:t>
            </a:fld>
            <a:endParaRPr lang="en-US" dirty="0"/>
          </a:p>
        </p:txBody>
      </p:sp>
      <p:sp>
        <p:nvSpPr>
          <p:cNvPr id="11" name="Text Placeholder 10">
            <a:extLst>
              <a:ext uri="{FF2B5EF4-FFF2-40B4-BE49-F238E27FC236}">
                <a16:creationId xmlns:a16="http://schemas.microsoft.com/office/drawing/2014/main" id="{6EFB9862-BD6C-411F-9418-2FAC5A4EFFEA}"/>
              </a:ext>
            </a:extLst>
          </p:cNvPr>
          <p:cNvSpPr>
            <a:spLocks noGrp="1"/>
          </p:cNvSpPr>
          <p:nvPr>
            <p:ph type="body" sz="quarter" idx="14"/>
          </p:nvPr>
        </p:nvSpPr>
        <p:spPr>
          <a:xfrm>
            <a:off x="1754530" y="5782750"/>
            <a:ext cx="3347197" cy="914400"/>
          </a:xfrm>
        </p:spPr>
        <p:txBody>
          <a:bodyPr/>
          <a:lstStyle/>
          <a:p>
            <a:r>
              <a:rPr lang="en-US" dirty="0"/>
              <a:t>See Scott Page at the DHD vendor table if you need an updated API catalog for your 2020 projects</a:t>
            </a:r>
          </a:p>
        </p:txBody>
      </p:sp>
      <p:pic>
        <p:nvPicPr>
          <p:cNvPr id="13" name="Picture 12" descr="A screenshot of a cell phone&#10;&#10;Description automatically generated">
            <a:extLst>
              <a:ext uri="{FF2B5EF4-FFF2-40B4-BE49-F238E27FC236}">
                <a16:creationId xmlns:a16="http://schemas.microsoft.com/office/drawing/2014/main" id="{FCE32962-EFAA-4304-85CB-A71B435EC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1691" y="1222187"/>
            <a:ext cx="2135309" cy="2761727"/>
          </a:xfrm>
          <a:prstGeom prst="rect">
            <a:avLst/>
          </a:prstGeom>
          <a:ln>
            <a:noFill/>
          </a:ln>
          <a:effectLst>
            <a:outerShdw blurRad="190500" algn="tl" rotWithShape="0">
              <a:srgbClr val="000000">
                <a:alpha val="70000"/>
              </a:srgbClr>
            </a:outerShdw>
          </a:effectLst>
        </p:spPr>
      </p:pic>
      <p:pic>
        <p:nvPicPr>
          <p:cNvPr id="14" name="Graphic 13" descr="Paperclip">
            <a:extLst>
              <a:ext uri="{FF2B5EF4-FFF2-40B4-BE49-F238E27FC236}">
                <a16:creationId xmlns:a16="http://schemas.microsoft.com/office/drawing/2014/main" id="{1FFAB871-62E1-4980-9943-E5BDD4F558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9594" y="925298"/>
            <a:ext cx="627406" cy="627406"/>
          </a:xfrm>
          <a:prstGeom prst="rect">
            <a:avLst/>
          </a:prstGeom>
        </p:spPr>
      </p:pic>
      <p:pic>
        <p:nvPicPr>
          <p:cNvPr id="15" name="Picture 14">
            <a:extLst>
              <a:ext uri="{FF2B5EF4-FFF2-40B4-BE49-F238E27FC236}">
                <a16:creationId xmlns:a16="http://schemas.microsoft.com/office/drawing/2014/main" id="{1CF709A7-35E7-4C89-9D1B-54A833CBCA3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82257" y="218056"/>
            <a:ext cx="4994660" cy="6463306"/>
          </a:xfrm>
          <a:prstGeom prst="rect">
            <a:avLst/>
          </a:prstGeom>
          <a:ln>
            <a:noFill/>
          </a:ln>
          <a:effectLst>
            <a:outerShdw blurRad="190500" algn="tl" rotWithShape="0">
              <a:srgbClr val="000000">
                <a:alpha val="70000"/>
              </a:srgbClr>
            </a:outerShdw>
          </a:effectLst>
        </p:spPr>
      </p:pic>
      <p:pic>
        <p:nvPicPr>
          <p:cNvPr id="16" name="Picture 15" descr="A screenshot of a cell phone&#10;&#10;Description automatically generated">
            <a:extLst>
              <a:ext uri="{FF2B5EF4-FFF2-40B4-BE49-F238E27FC236}">
                <a16:creationId xmlns:a16="http://schemas.microsoft.com/office/drawing/2014/main" id="{323FE8F2-3E81-4C9C-AEFF-D8E1CD300D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416" y="2048136"/>
            <a:ext cx="2135309" cy="2761727"/>
          </a:xfrm>
          <a:prstGeom prst="rect">
            <a:avLst/>
          </a:prstGeom>
          <a:ln>
            <a:noFill/>
          </a:ln>
          <a:effectLst>
            <a:outerShdw blurRad="190500" algn="tl" rotWithShape="0">
              <a:srgbClr val="000000">
                <a:alpha val="70000"/>
              </a:srgbClr>
            </a:outerShdw>
          </a:effectLst>
        </p:spPr>
      </p:pic>
      <p:pic>
        <p:nvPicPr>
          <p:cNvPr id="17" name="Graphic 16" descr="Paperclip">
            <a:extLst>
              <a:ext uri="{FF2B5EF4-FFF2-40B4-BE49-F238E27FC236}">
                <a16:creationId xmlns:a16="http://schemas.microsoft.com/office/drawing/2014/main" id="{90CB9AC3-7371-4A42-BEAC-F7ADB7F2E4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6028" y="-71493"/>
            <a:ext cx="627406" cy="627406"/>
          </a:xfrm>
          <a:prstGeom prst="rect">
            <a:avLst/>
          </a:prstGeom>
        </p:spPr>
      </p:pic>
      <p:pic>
        <p:nvPicPr>
          <p:cNvPr id="18" name="Graphic 17" descr="Paperclip">
            <a:extLst>
              <a:ext uri="{FF2B5EF4-FFF2-40B4-BE49-F238E27FC236}">
                <a16:creationId xmlns:a16="http://schemas.microsoft.com/office/drawing/2014/main" id="{FA4847C6-D1EC-4952-B94A-4147299EF5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50186" y="1772533"/>
            <a:ext cx="627406" cy="627406"/>
          </a:xfrm>
          <a:prstGeom prst="rect">
            <a:avLst/>
          </a:prstGeom>
        </p:spPr>
      </p:pic>
      <p:pic>
        <p:nvPicPr>
          <p:cNvPr id="3" name="Picture 2" descr="A person holding a sign&#10;&#10;Description automatically generated">
            <a:extLst>
              <a:ext uri="{FF2B5EF4-FFF2-40B4-BE49-F238E27FC236}">
                <a16:creationId xmlns:a16="http://schemas.microsoft.com/office/drawing/2014/main" id="{E84C07A0-DA37-4275-B966-00C95FF0FA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51599">
            <a:off x="5342923" y="4846554"/>
            <a:ext cx="1660983" cy="21482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010207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5BB7B987-5D88-471B-828C-8FE1027F116E}"/>
              </a:ext>
            </a:extLst>
          </p:cNvPr>
          <p:cNvGrpSpPr/>
          <p:nvPr/>
        </p:nvGrpSpPr>
        <p:grpSpPr>
          <a:xfrm>
            <a:off x="5377877" y="4541700"/>
            <a:ext cx="1853939" cy="2322207"/>
            <a:chOff x="10473690" y="3314699"/>
            <a:chExt cx="1853939" cy="2322207"/>
          </a:xfrm>
        </p:grpSpPr>
        <p:pic>
          <p:nvPicPr>
            <p:cNvPr id="6" name="Picture 5">
              <a:extLst>
                <a:ext uri="{FF2B5EF4-FFF2-40B4-BE49-F238E27FC236}">
                  <a16:creationId xmlns:a16="http://schemas.microsoft.com/office/drawing/2014/main" id="{1B3A6EBC-5F16-4E58-A171-891049CD151E}"/>
                </a:ext>
              </a:extLst>
            </p:cNvPr>
            <p:cNvPicPr/>
            <p:nvPr/>
          </p:nvPicPr>
          <p:blipFill rotWithShape="1">
            <a:blip r:embed="rId3"/>
            <a:srcRect l="68030" t="22846"/>
            <a:stretch/>
          </p:blipFill>
          <p:spPr>
            <a:xfrm>
              <a:off x="10515600" y="3314699"/>
              <a:ext cx="1812029" cy="2322207"/>
            </a:xfrm>
            <a:prstGeom prst="rect">
              <a:avLst/>
            </a:prstGeom>
          </p:spPr>
        </p:pic>
        <p:sp>
          <p:nvSpPr>
            <p:cNvPr id="49" name="Rectangle 48">
              <a:extLst>
                <a:ext uri="{FF2B5EF4-FFF2-40B4-BE49-F238E27FC236}">
                  <a16:creationId xmlns:a16="http://schemas.microsoft.com/office/drawing/2014/main" id="{6326C514-BF31-4662-9F4E-C819795AA04E}"/>
                </a:ext>
              </a:extLst>
            </p:cNvPr>
            <p:cNvSpPr/>
            <p:nvPr/>
          </p:nvSpPr>
          <p:spPr>
            <a:xfrm>
              <a:off x="10473690" y="5474970"/>
              <a:ext cx="535290" cy="16193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937620C3-9607-4CD5-A6BE-650711D7E0E1}"/>
              </a:ext>
            </a:extLst>
          </p:cNvPr>
          <p:cNvGrpSpPr/>
          <p:nvPr/>
        </p:nvGrpSpPr>
        <p:grpSpPr>
          <a:xfrm>
            <a:off x="8098184" y="4474637"/>
            <a:ext cx="3744675" cy="2324540"/>
            <a:chOff x="6792526" y="1642396"/>
            <a:chExt cx="3744675" cy="2324540"/>
          </a:xfrm>
        </p:grpSpPr>
        <p:grpSp>
          <p:nvGrpSpPr>
            <p:cNvPr id="60" name="Group 59">
              <a:extLst>
                <a:ext uri="{FF2B5EF4-FFF2-40B4-BE49-F238E27FC236}">
                  <a16:creationId xmlns:a16="http://schemas.microsoft.com/office/drawing/2014/main" id="{97402496-43B8-4C5D-823E-9875348D320D}"/>
                </a:ext>
              </a:extLst>
            </p:cNvPr>
            <p:cNvGrpSpPr/>
            <p:nvPr/>
          </p:nvGrpSpPr>
          <p:grpSpPr>
            <a:xfrm>
              <a:off x="9362313" y="1642396"/>
              <a:ext cx="1174888" cy="2324540"/>
              <a:chOff x="9362313" y="1642396"/>
              <a:chExt cx="1174888" cy="2324540"/>
            </a:xfrm>
          </p:grpSpPr>
          <p:pic>
            <p:nvPicPr>
              <p:cNvPr id="51" name="Picture 50" descr="A screenshot of a computer screen&#10;&#10;Description automatically generated">
                <a:extLst>
                  <a:ext uri="{FF2B5EF4-FFF2-40B4-BE49-F238E27FC236}">
                    <a16:creationId xmlns:a16="http://schemas.microsoft.com/office/drawing/2014/main" id="{D77D0998-53DE-4118-939E-42D308897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2313" y="1642396"/>
                <a:ext cx="1174888" cy="2324540"/>
              </a:xfrm>
              <a:prstGeom prst="rect">
                <a:avLst/>
              </a:prstGeom>
            </p:spPr>
          </p:pic>
          <p:pic>
            <p:nvPicPr>
              <p:cNvPr id="53" name="Picture 52" descr="A screenshot of a cell phone&#10;&#10;Description automatically generated">
                <a:extLst>
                  <a:ext uri="{FF2B5EF4-FFF2-40B4-BE49-F238E27FC236}">
                    <a16:creationId xmlns:a16="http://schemas.microsoft.com/office/drawing/2014/main" id="{0819E183-79D7-4D3A-99FA-2B75030D79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003"/>
              <a:stretch/>
            </p:blipFill>
            <p:spPr>
              <a:xfrm>
                <a:off x="9420913" y="1896802"/>
                <a:ext cx="1063942" cy="1369638"/>
              </a:xfrm>
              <a:prstGeom prst="rect">
                <a:avLst/>
              </a:prstGeom>
            </p:spPr>
          </p:pic>
        </p:grpSp>
        <p:grpSp>
          <p:nvGrpSpPr>
            <p:cNvPr id="58" name="Group 57">
              <a:extLst>
                <a:ext uri="{FF2B5EF4-FFF2-40B4-BE49-F238E27FC236}">
                  <a16:creationId xmlns:a16="http://schemas.microsoft.com/office/drawing/2014/main" id="{4E5BBF90-8AE6-4585-A8EB-B08B5723B909}"/>
                </a:ext>
              </a:extLst>
            </p:cNvPr>
            <p:cNvGrpSpPr/>
            <p:nvPr/>
          </p:nvGrpSpPr>
          <p:grpSpPr>
            <a:xfrm>
              <a:off x="6792526" y="1642396"/>
              <a:ext cx="1174888" cy="2324540"/>
              <a:chOff x="6792526" y="1642396"/>
              <a:chExt cx="1174888" cy="2324540"/>
            </a:xfrm>
          </p:grpSpPr>
          <p:pic>
            <p:nvPicPr>
              <p:cNvPr id="12" name="Picture 11" descr="A screenshot of a computer screen&#10;&#10;Description automatically generated">
                <a:extLst>
                  <a:ext uri="{FF2B5EF4-FFF2-40B4-BE49-F238E27FC236}">
                    <a16:creationId xmlns:a16="http://schemas.microsoft.com/office/drawing/2014/main" id="{DDE563FD-09AD-41D8-930A-FD77A51464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2526" y="1642396"/>
                <a:ext cx="1174888" cy="2324540"/>
              </a:xfrm>
              <a:prstGeom prst="rect">
                <a:avLst/>
              </a:prstGeom>
            </p:spPr>
          </p:pic>
          <p:pic>
            <p:nvPicPr>
              <p:cNvPr id="55" name="Picture 54" descr="A screenshot of a cell phone&#10;&#10;Description automatically generated">
                <a:extLst>
                  <a:ext uri="{FF2B5EF4-FFF2-40B4-BE49-F238E27FC236}">
                    <a16:creationId xmlns:a16="http://schemas.microsoft.com/office/drawing/2014/main" id="{DF427AC1-336B-4A67-82BE-FF198736E0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6179" y="1902021"/>
                <a:ext cx="1060992" cy="1194233"/>
              </a:xfrm>
              <a:prstGeom prst="rect">
                <a:avLst/>
              </a:prstGeom>
            </p:spPr>
          </p:pic>
        </p:grpSp>
        <p:grpSp>
          <p:nvGrpSpPr>
            <p:cNvPr id="59" name="Group 58">
              <a:extLst>
                <a:ext uri="{FF2B5EF4-FFF2-40B4-BE49-F238E27FC236}">
                  <a16:creationId xmlns:a16="http://schemas.microsoft.com/office/drawing/2014/main" id="{439903F0-6EB1-4127-BACB-19DD2313BDC6}"/>
                </a:ext>
              </a:extLst>
            </p:cNvPr>
            <p:cNvGrpSpPr/>
            <p:nvPr/>
          </p:nvGrpSpPr>
          <p:grpSpPr>
            <a:xfrm>
              <a:off x="8077419" y="1642396"/>
              <a:ext cx="1174888" cy="2324540"/>
              <a:chOff x="8081267" y="1642396"/>
              <a:chExt cx="1174888" cy="2324540"/>
            </a:xfrm>
          </p:grpSpPr>
          <p:pic>
            <p:nvPicPr>
              <p:cNvPr id="50" name="Picture 49" descr="A screenshot of a computer screen&#10;&#10;Description automatically generated">
                <a:extLst>
                  <a:ext uri="{FF2B5EF4-FFF2-40B4-BE49-F238E27FC236}">
                    <a16:creationId xmlns:a16="http://schemas.microsoft.com/office/drawing/2014/main" id="{14E1F192-AF5B-4D7F-8E17-682F859CE7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1267" y="1642396"/>
                <a:ext cx="1174888" cy="2324540"/>
              </a:xfrm>
              <a:prstGeom prst="rect">
                <a:avLst/>
              </a:prstGeom>
            </p:spPr>
          </p:pic>
          <p:pic>
            <p:nvPicPr>
              <p:cNvPr id="57" name="Picture 56" descr="A screenshot of a cell phone&#10;&#10;Description automatically generated">
                <a:extLst>
                  <a:ext uri="{FF2B5EF4-FFF2-40B4-BE49-F238E27FC236}">
                    <a16:creationId xmlns:a16="http://schemas.microsoft.com/office/drawing/2014/main" id="{986C6D05-3A60-4E40-96DA-83F765A529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68"/>
              <a:stretch/>
            </p:blipFill>
            <p:spPr>
              <a:xfrm>
                <a:off x="8169769" y="1901243"/>
                <a:ext cx="1038220" cy="892757"/>
              </a:xfrm>
              <a:prstGeom prst="rect">
                <a:avLst/>
              </a:prstGeom>
            </p:spPr>
          </p:pic>
        </p:grpSp>
      </p:grpSp>
      <p:sp>
        <p:nvSpPr>
          <p:cNvPr id="62" name="Rectangle 61">
            <a:extLst>
              <a:ext uri="{FF2B5EF4-FFF2-40B4-BE49-F238E27FC236}">
                <a16:creationId xmlns:a16="http://schemas.microsoft.com/office/drawing/2014/main" id="{307FFDEA-3CBF-412B-BEEF-D6833F5F48F2}"/>
              </a:ext>
            </a:extLst>
          </p:cNvPr>
          <p:cNvSpPr/>
          <p:nvPr/>
        </p:nvSpPr>
        <p:spPr>
          <a:xfrm>
            <a:off x="7227066" y="6025156"/>
            <a:ext cx="4854478" cy="8382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7E6A3DB7-9056-4E01-AAA9-3A78D6FADCC3}"/>
              </a:ext>
            </a:extLst>
          </p:cNvPr>
          <p:cNvGrpSpPr/>
          <p:nvPr/>
        </p:nvGrpSpPr>
        <p:grpSpPr>
          <a:xfrm>
            <a:off x="6325801" y="1917104"/>
            <a:ext cx="4555799" cy="2253674"/>
            <a:chOff x="5592356" y="1841277"/>
            <a:chExt cx="4555799" cy="2253674"/>
          </a:xfrm>
        </p:grpSpPr>
        <p:pic>
          <p:nvPicPr>
            <p:cNvPr id="43" name="Picture 42">
              <a:extLst>
                <a:ext uri="{FF2B5EF4-FFF2-40B4-BE49-F238E27FC236}">
                  <a16:creationId xmlns:a16="http://schemas.microsoft.com/office/drawing/2014/main" id="{A4292CD5-506B-415C-8E97-E0A074607CFE}"/>
                </a:ext>
              </a:extLst>
            </p:cNvPr>
            <p:cNvPicPr/>
            <p:nvPr/>
          </p:nvPicPr>
          <p:blipFill rotWithShape="1">
            <a:blip r:embed="rId8"/>
            <a:srcRect t="12067" b="35904"/>
            <a:stretch/>
          </p:blipFill>
          <p:spPr>
            <a:xfrm>
              <a:off x="5592356" y="1841277"/>
              <a:ext cx="4555799" cy="2253674"/>
            </a:xfrm>
            <a:prstGeom prst="rect">
              <a:avLst/>
            </a:prstGeom>
          </p:spPr>
        </p:pic>
        <p:pic>
          <p:nvPicPr>
            <p:cNvPr id="46" name="Picture 45" descr="A screenshot of a cell phone&#10;&#10;Description automatically generated">
              <a:extLst>
                <a:ext uri="{FF2B5EF4-FFF2-40B4-BE49-F238E27FC236}">
                  <a16:creationId xmlns:a16="http://schemas.microsoft.com/office/drawing/2014/main" id="{675F1395-32D7-4C5F-BBAF-A5AEC8E50B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28373" y="2499360"/>
              <a:ext cx="3814376" cy="1595591"/>
            </a:xfrm>
            <a:prstGeom prst="rect">
              <a:avLst/>
            </a:prstGeom>
          </p:spPr>
        </p:pic>
      </p:grpSp>
      <p:sp>
        <p:nvSpPr>
          <p:cNvPr id="2" name="Title 1">
            <a:extLst>
              <a:ext uri="{FF2B5EF4-FFF2-40B4-BE49-F238E27FC236}">
                <a16:creationId xmlns:a16="http://schemas.microsoft.com/office/drawing/2014/main" id="{9FDC8610-8D1D-46ED-BE32-C3FC6FFA6421}"/>
              </a:ext>
            </a:extLst>
          </p:cNvPr>
          <p:cNvSpPr>
            <a:spLocks noGrp="1"/>
          </p:cNvSpPr>
          <p:nvPr>
            <p:ph type="title"/>
          </p:nvPr>
        </p:nvSpPr>
        <p:spPr/>
        <p:txBody>
          <a:bodyPr/>
          <a:lstStyle/>
          <a:p>
            <a:r>
              <a:rPr lang="en-US" dirty="0"/>
              <a:t>New first-time user activation scheme for </a:t>
            </a:r>
            <a:r>
              <a:rPr lang="en-US" b="1" dirty="0">
                <a:effectLst>
                  <a:outerShdw blurRad="38100" dist="38100" dir="2700000" algn="tl">
                    <a:srgbClr val="000000">
                      <a:alpha val="43137"/>
                    </a:srgbClr>
                  </a:outerShdw>
                </a:effectLst>
              </a:rPr>
              <a:t>It’s Me 247</a:t>
            </a:r>
          </a:p>
        </p:txBody>
      </p:sp>
      <p:sp>
        <p:nvSpPr>
          <p:cNvPr id="3" name="Slide Number Placeholder 2">
            <a:extLst>
              <a:ext uri="{FF2B5EF4-FFF2-40B4-BE49-F238E27FC236}">
                <a16:creationId xmlns:a16="http://schemas.microsoft.com/office/drawing/2014/main" id="{8414F914-F619-4F77-850D-E39FFE0630E9}"/>
              </a:ext>
            </a:extLst>
          </p:cNvPr>
          <p:cNvSpPr>
            <a:spLocks noGrp="1"/>
          </p:cNvSpPr>
          <p:nvPr>
            <p:ph type="sldNum" sz="quarter" idx="12"/>
          </p:nvPr>
        </p:nvSpPr>
        <p:spPr/>
        <p:txBody>
          <a:bodyPr/>
          <a:lstStyle/>
          <a:p>
            <a:fld id="{E31375A4-56A4-47D6-9801-1991572033F7}" type="slidenum">
              <a:rPr lang="en-US" smtClean="0"/>
              <a:t>71</a:t>
            </a:fld>
            <a:endParaRPr lang="en-US" dirty="0"/>
          </a:p>
        </p:txBody>
      </p:sp>
      <p:sp>
        <p:nvSpPr>
          <p:cNvPr id="4" name="Text Placeholder 3">
            <a:extLst>
              <a:ext uri="{FF2B5EF4-FFF2-40B4-BE49-F238E27FC236}">
                <a16:creationId xmlns:a16="http://schemas.microsoft.com/office/drawing/2014/main" id="{E997EEAA-EBAB-4E6A-A30B-C5E8F618787E}"/>
              </a:ext>
            </a:extLst>
          </p:cNvPr>
          <p:cNvSpPr>
            <a:spLocks noGrp="1"/>
          </p:cNvSpPr>
          <p:nvPr>
            <p:ph type="body" sz="quarter" idx="13"/>
          </p:nvPr>
        </p:nvSpPr>
        <p:spPr/>
        <p:txBody>
          <a:bodyPr/>
          <a:lstStyle/>
          <a:p>
            <a:r>
              <a:rPr lang="en-US" dirty="0"/>
              <a:t>In beta now, releasing in 19.10</a:t>
            </a:r>
          </a:p>
        </p:txBody>
      </p:sp>
      <p:sp>
        <p:nvSpPr>
          <p:cNvPr id="5" name="Text Placeholder 4">
            <a:extLst>
              <a:ext uri="{FF2B5EF4-FFF2-40B4-BE49-F238E27FC236}">
                <a16:creationId xmlns:a16="http://schemas.microsoft.com/office/drawing/2014/main" id="{2C5DCE8C-B65F-4327-B1B8-9561D2A16B6F}"/>
              </a:ext>
            </a:extLst>
          </p:cNvPr>
          <p:cNvSpPr>
            <a:spLocks noGrp="1"/>
          </p:cNvSpPr>
          <p:nvPr>
            <p:ph type="body" sz="quarter" idx="14"/>
          </p:nvPr>
        </p:nvSpPr>
        <p:spPr/>
        <p:txBody>
          <a:bodyPr/>
          <a:lstStyle/>
          <a:p>
            <a:r>
              <a:rPr lang="en-US" dirty="0"/>
              <a:t>Project champion: </a:t>
            </a:r>
            <a:r>
              <a:rPr lang="en-US" dirty="0" err="1"/>
              <a:t>TruChoice</a:t>
            </a:r>
            <a:r>
              <a:rPr lang="en-US" dirty="0"/>
              <a:t> FCU</a:t>
            </a:r>
          </a:p>
        </p:txBody>
      </p:sp>
      <p:pic>
        <p:nvPicPr>
          <p:cNvPr id="18" name="Picture 17" descr="A screenshot of a cell phone&#10;&#10;Description automatically generated">
            <a:extLst>
              <a:ext uri="{FF2B5EF4-FFF2-40B4-BE49-F238E27FC236}">
                <a16:creationId xmlns:a16="http://schemas.microsoft.com/office/drawing/2014/main" id="{A93888F7-50AA-4F76-BA11-A469BCCD08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86" y="2115827"/>
            <a:ext cx="2161076" cy="1994364"/>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EE01D076-D2C4-4FFA-B157-1FADED24C6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9572" y="2138896"/>
            <a:ext cx="1909900" cy="1725666"/>
          </a:xfrm>
          <a:prstGeom prst="rect">
            <a:avLst/>
          </a:prstGeom>
        </p:spPr>
      </p:pic>
      <p:grpSp>
        <p:nvGrpSpPr>
          <p:cNvPr id="26" name="Group 25">
            <a:extLst>
              <a:ext uri="{FF2B5EF4-FFF2-40B4-BE49-F238E27FC236}">
                <a16:creationId xmlns:a16="http://schemas.microsoft.com/office/drawing/2014/main" id="{5D5F679C-1705-4A0E-9968-3889678046B0}"/>
              </a:ext>
            </a:extLst>
          </p:cNvPr>
          <p:cNvGrpSpPr>
            <a:grpSpLocks noChangeAspect="1"/>
          </p:cNvGrpSpPr>
          <p:nvPr/>
        </p:nvGrpSpPr>
        <p:grpSpPr>
          <a:xfrm>
            <a:off x="679079" y="4229709"/>
            <a:ext cx="4555799" cy="2814398"/>
            <a:chOff x="5148837" y="2104006"/>
            <a:chExt cx="4555799" cy="2814398"/>
          </a:xfrm>
        </p:grpSpPr>
        <p:pic>
          <p:nvPicPr>
            <p:cNvPr id="7" name="Picture 6">
              <a:extLst>
                <a:ext uri="{FF2B5EF4-FFF2-40B4-BE49-F238E27FC236}">
                  <a16:creationId xmlns:a16="http://schemas.microsoft.com/office/drawing/2014/main" id="{C2AD3709-3F80-4DF2-B98F-9E54FB1277F9}"/>
                </a:ext>
              </a:extLst>
            </p:cNvPr>
            <p:cNvPicPr/>
            <p:nvPr/>
          </p:nvPicPr>
          <p:blipFill rotWithShape="1">
            <a:blip r:embed="rId8"/>
            <a:srcRect t="12067" b="22959"/>
            <a:stretch/>
          </p:blipFill>
          <p:spPr>
            <a:xfrm>
              <a:off x="5148837" y="2104006"/>
              <a:ext cx="4555799" cy="2814397"/>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F022E1CA-DEE9-4614-8712-17255E5191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84247" y="2756405"/>
              <a:ext cx="3827978" cy="2161999"/>
            </a:xfrm>
            <a:prstGeom prst="rect">
              <a:avLst/>
            </a:prstGeom>
          </p:spPr>
        </p:pic>
      </p:grpSp>
      <p:cxnSp>
        <p:nvCxnSpPr>
          <p:cNvPr id="28" name="Connector: Elbow 27">
            <a:extLst>
              <a:ext uri="{FF2B5EF4-FFF2-40B4-BE49-F238E27FC236}">
                <a16:creationId xmlns:a16="http://schemas.microsoft.com/office/drawing/2014/main" id="{A15F43E9-7A7B-4EDC-95A2-E83EA802B697}"/>
              </a:ext>
            </a:extLst>
          </p:cNvPr>
          <p:cNvCxnSpPr>
            <a:cxnSpLocks/>
          </p:cNvCxnSpPr>
          <p:nvPr/>
        </p:nvCxnSpPr>
        <p:spPr>
          <a:xfrm rot="5400000">
            <a:off x="2807855" y="3897273"/>
            <a:ext cx="1492575" cy="728749"/>
          </a:xfrm>
          <a:prstGeom prst="bentConnector3">
            <a:avLst>
              <a:gd name="adj1" fmla="val 62823"/>
            </a:avLst>
          </a:prstGeom>
          <a:ln w="57150">
            <a:solidFill>
              <a:srgbClr val="FFFF00"/>
            </a:solidFill>
            <a:headEnd type="ova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2FFF0989-A53E-48BD-B08A-F9B8497E4024}"/>
              </a:ext>
            </a:extLst>
          </p:cNvPr>
          <p:cNvCxnSpPr>
            <a:cxnSpLocks/>
            <a:endCxn id="16" idx="1"/>
          </p:cNvCxnSpPr>
          <p:nvPr/>
        </p:nvCxnSpPr>
        <p:spPr>
          <a:xfrm flipV="1">
            <a:off x="1654799" y="3001729"/>
            <a:ext cx="1034773" cy="416854"/>
          </a:xfrm>
          <a:prstGeom prst="bentConnector3">
            <a:avLst/>
          </a:prstGeom>
          <a:ln w="57150">
            <a:solidFill>
              <a:srgbClr val="FFFF00"/>
            </a:solidFill>
            <a:headEnd type="ova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D512271B-2571-46FE-83FC-FBF2FC920385}"/>
              </a:ext>
            </a:extLst>
          </p:cNvPr>
          <p:cNvCxnSpPr>
            <a:cxnSpLocks/>
          </p:cNvCxnSpPr>
          <p:nvPr/>
        </p:nvCxnSpPr>
        <p:spPr>
          <a:xfrm flipV="1">
            <a:off x="2254162" y="5531836"/>
            <a:ext cx="3283038" cy="1039087"/>
          </a:xfrm>
          <a:prstGeom prst="bentConnector3">
            <a:avLst>
              <a:gd name="adj1" fmla="val 50000"/>
            </a:avLst>
          </a:prstGeom>
          <a:ln w="57150">
            <a:solidFill>
              <a:srgbClr val="FFFF00"/>
            </a:solidFill>
            <a:headEnd type="ova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94292982-EB24-4CAA-BAF2-2781DB912D64}"/>
              </a:ext>
            </a:extLst>
          </p:cNvPr>
          <p:cNvCxnSpPr>
            <a:cxnSpLocks/>
          </p:cNvCxnSpPr>
          <p:nvPr/>
        </p:nvCxnSpPr>
        <p:spPr>
          <a:xfrm rot="5400000" flipH="1" flipV="1">
            <a:off x="6202900" y="3876478"/>
            <a:ext cx="1440134" cy="987517"/>
          </a:xfrm>
          <a:prstGeom prst="bentConnector3">
            <a:avLst>
              <a:gd name="adj1" fmla="val 50000"/>
            </a:avLst>
          </a:prstGeom>
          <a:ln w="57150">
            <a:solidFill>
              <a:srgbClr val="FFFF00"/>
            </a:solidFill>
            <a:headEnd type="ova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DE860635-43B9-4977-9D08-41098FD0748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8195" y="6126764"/>
            <a:ext cx="685800" cy="685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18159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DE64-2F3D-41A4-9297-30A72F36B90F}"/>
              </a:ext>
            </a:extLst>
          </p:cNvPr>
          <p:cNvSpPr>
            <a:spLocks noGrp="1"/>
          </p:cNvSpPr>
          <p:nvPr>
            <p:ph type="title"/>
          </p:nvPr>
        </p:nvSpPr>
        <p:spPr/>
        <p:txBody>
          <a:bodyPr/>
          <a:lstStyle/>
          <a:p>
            <a:r>
              <a:rPr lang="en-US" dirty="0"/>
              <a:t>Private Contacts via </a:t>
            </a:r>
            <a:r>
              <a:rPr lang="en-US" b="1" dirty="0">
                <a:effectLst>
                  <a:outerShdw blurRad="38100" dist="38100" dir="2700000" algn="tl">
                    <a:srgbClr val="000000">
                      <a:alpha val="43137"/>
                    </a:srgbClr>
                  </a:outerShdw>
                </a:effectLst>
              </a:rPr>
              <a:t>It’s Me 247</a:t>
            </a:r>
          </a:p>
        </p:txBody>
      </p:sp>
      <p:sp>
        <p:nvSpPr>
          <p:cNvPr id="3" name="Slide Number Placeholder 2">
            <a:extLst>
              <a:ext uri="{FF2B5EF4-FFF2-40B4-BE49-F238E27FC236}">
                <a16:creationId xmlns:a16="http://schemas.microsoft.com/office/drawing/2014/main" id="{BC3EC113-A03C-4A36-A8FF-F2A2DE5C6D63}"/>
              </a:ext>
            </a:extLst>
          </p:cNvPr>
          <p:cNvSpPr>
            <a:spLocks noGrp="1"/>
          </p:cNvSpPr>
          <p:nvPr>
            <p:ph type="sldNum" sz="quarter" idx="12"/>
          </p:nvPr>
        </p:nvSpPr>
        <p:spPr/>
        <p:txBody>
          <a:bodyPr/>
          <a:lstStyle/>
          <a:p>
            <a:fld id="{E31375A4-56A4-47D6-9801-1991572033F7}" type="slidenum">
              <a:rPr lang="en-US" smtClean="0"/>
              <a:pPr/>
              <a:t>72</a:t>
            </a:fld>
            <a:endParaRPr lang="en-US" dirty="0"/>
          </a:p>
        </p:txBody>
      </p:sp>
      <p:sp>
        <p:nvSpPr>
          <p:cNvPr id="13" name="Text Placeholder 12">
            <a:extLst>
              <a:ext uri="{FF2B5EF4-FFF2-40B4-BE49-F238E27FC236}">
                <a16:creationId xmlns:a16="http://schemas.microsoft.com/office/drawing/2014/main" id="{42009E9F-FAF7-4E95-9858-64D434F648FE}"/>
              </a:ext>
            </a:extLst>
          </p:cNvPr>
          <p:cNvSpPr>
            <a:spLocks noGrp="1"/>
          </p:cNvSpPr>
          <p:nvPr>
            <p:ph type="body" sz="quarter" idx="13"/>
          </p:nvPr>
        </p:nvSpPr>
        <p:spPr>
          <a:xfrm>
            <a:off x="729574" y="1676410"/>
            <a:ext cx="10167026" cy="342968"/>
          </a:xfrm>
        </p:spPr>
        <p:txBody>
          <a:bodyPr/>
          <a:lstStyle/>
          <a:p>
            <a:r>
              <a:rPr lang="en-US" dirty="0"/>
              <a:t>Coming Spring 2020</a:t>
            </a:r>
          </a:p>
        </p:txBody>
      </p:sp>
      <p:sp>
        <p:nvSpPr>
          <p:cNvPr id="22" name="Text Placeholder 21">
            <a:extLst>
              <a:ext uri="{FF2B5EF4-FFF2-40B4-BE49-F238E27FC236}">
                <a16:creationId xmlns:a16="http://schemas.microsoft.com/office/drawing/2014/main" id="{DD7566A7-A463-4DC3-A2CB-ACAC62363713}"/>
              </a:ext>
            </a:extLst>
          </p:cNvPr>
          <p:cNvSpPr>
            <a:spLocks noGrp="1"/>
          </p:cNvSpPr>
          <p:nvPr>
            <p:ph type="body" sz="quarter" idx="14"/>
          </p:nvPr>
        </p:nvSpPr>
        <p:spPr/>
        <p:txBody>
          <a:bodyPr/>
          <a:lstStyle/>
          <a:p>
            <a:r>
              <a:rPr lang="en-US" dirty="0"/>
              <a:t>Project champion: </a:t>
            </a:r>
            <a:r>
              <a:rPr lang="en-US" dirty="0" err="1"/>
              <a:t>TruChoice</a:t>
            </a:r>
            <a:r>
              <a:rPr lang="en-US" dirty="0"/>
              <a:t> FCU</a:t>
            </a:r>
          </a:p>
        </p:txBody>
      </p:sp>
      <p:pic>
        <p:nvPicPr>
          <p:cNvPr id="9" name="Picture 8">
            <a:extLst>
              <a:ext uri="{FF2B5EF4-FFF2-40B4-BE49-F238E27FC236}">
                <a16:creationId xmlns:a16="http://schemas.microsoft.com/office/drawing/2014/main" id="{794F6329-EF8D-4D35-9EDA-B5C31595A60D}"/>
              </a:ext>
            </a:extLst>
          </p:cNvPr>
          <p:cNvPicPr>
            <a:picLocks noChangeAspect="1"/>
          </p:cNvPicPr>
          <p:nvPr/>
        </p:nvPicPr>
        <p:blipFill rotWithShape="1">
          <a:blip r:embed="rId3"/>
          <a:srcRect l="5105"/>
          <a:stretch/>
        </p:blipFill>
        <p:spPr>
          <a:xfrm>
            <a:off x="-1" y="2187354"/>
            <a:ext cx="6772974" cy="4428049"/>
          </a:xfrm>
          <a:prstGeom prst="rect">
            <a:avLst/>
          </a:prstGeom>
        </p:spPr>
      </p:pic>
      <p:pic>
        <p:nvPicPr>
          <p:cNvPr id="16" name="Picture 15">
            <a:extLst>
              <a:ext uri="{FF2B5EF4-FFF2-40B4-BE49-F238E27FC236}">
                <a16:creationId xmlns:a16="http://schemas.microsoft.com/office/drawing/2014/main" id="{09A19CF2-CD9B-4056-97DC-2015E818F6AC}"/>
              </a:ext>
            </a:extLst>
          </p:cNvPr>
          <p:cNvPicPr>
            <a:picLocks noChangeAspect="1"/>
          </p:cNvPicPr>
          <p:nvPr/>
        </p:nvPicPr>
        <p:blipFill>
          <a:blip r:embed="rId4"/>
          <a:stretch>
            <a:fillRect/>
          </a:stretch>
        </p:blipFill>
        <p:spPr>
          <a:xfrm>
            <a:off x="7690320" y="1503287"/>
            <a:ext cx="3679011" cy="1016568"/>
          </a:xfrm>
          <a:prstGeom prst="rect">
            <a:avLst/>
          </a:prstGeom>
        </p:spPr>
      </p:pic>
      <p:pic>
        <p:nvPicPr>
          <p:cNvPr id="23" name="Picture 22">
            <a:extLst>
              <a:ext uri="{FF2B5EF4-FFF2-40B4-BE49-F238E27FC236}">
                <a16:creationId xmlns:a16="http://schemas.microsoft.com/office/drawing/2014/main" id="{44B08688-C28C-4416-97CB-B1576E2B00D7}"/>
              </a:ext>
            </a:extLst>
          </p:cNvPr>
          <p:cNvPicPr>
            <a:picLocks noChangeAspect="1"/>
          </p:cNvPicPr>
          <p:nvPr/>
        </p:nvPicPr>
        <p:blipFill>
          <a:blip r:embed="rId5"/>
          <a:stretch>
            <a:fillRect/>
          </a:stretch>
        </p:blipFill>
        <p:spPr>
          <a:xfrm>
            <a:off x="7231651" y="2920481"/>
            <a:ext cx="4602645" cy="3014769"/>
          </a:xfrm>
          <a:prstGeom prst="rect">
            <a:avLst/>
          </a:prstGeom>
        </p:spPr>
      </p:pic>
      <p:pic>
        <p:nvPicPr>
          <p:cNvPr id="10" name="Picture 9">
            <a:extLst>
              <a:ext uri="{FF2B5EF4-FFF2-40B4-BE49-F238E27FC236}">
                <a16:creationId xmlns:a16="http://schemas.microsoft.com/office/drawing/2014/main" id="{565D5BA0-F7F1-4167-9950-18F5C70E07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195" y="6126764"/>
            <a:ext cx="685800" cy="685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296307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3EC113-A03C-4A36-A8FF-F2A2DE5C6D63}"/>
              </a:ext>
            </a:extLst>
          </p:cNvPr>
          <p:cNvSpPr>
            <a:spLocks noGrp="1"/>
          </p:cNvSpPr>
          <p:nvPr>
            <p:ph type="sldNum" sz="quarter" idx="12"/>
          </p:nvPr>
        </p:nvSpPr>
        <p:spPr/>
        <p:txBody>
          <a:bodyPr/>
          <a:lstStyle/>
          <a:p>
            <a:fld id="{E31375A4-56A4-47D6-9801-1991572033F7}" type="slidenum">
              <a:rPr lang="en-US" smtClean="0"/>
              <a:pPr/>
              <a:t>73</a:t>
            </a:fld>
            <a:endParaRPr lang="en-US" dirty="0"/>
          </a:p>
        </p:txBody>
      </p:sp>
      <p:sp>
        <p:nvSpPr>
          <p:cNvPr id="2" name="Title 1">
            <a:extLst>
              <a:ext uri="{FF2B5EF4-FFF2-40B4-BE49-F238E27FC236}">
                <a16:creationId xmlns:a16="http://schemas.microsoft.com/office/drawing/2014/main" id="{3089DE64-2F3D-41A4-9297-30A72F36B90F}"/>
              </a:ext>
            </a:extLst>
          </p:cNvPr>
          <p:cNvSpPr>
            <a:spLocks noGrp="1"/>
          </p:cNvSpPr>
          <p:nvPr>
            <p:ph type="title"/>
          </p:nvPr>
        </p:nvSpPr>
        <p:spPr/>
        <p:txBody>
          <a:bodyPr/>
          <a:lstStyle/>
          <a:p>
            <a:r>
              <a:rPr lang="en-US" dirty="0"/>
              <a:t>Private Contacts via </a:t>
            </a:r>
            <a:r>
              <a:rPr lang="en-US" b="1" dirty="0">
                <a:effectLst>
                  <a:outerShdw blurRad="38100" dist="38100" dir="2700000" algn="tl">
                    <a:srgbClr val="000000">
                      <a:alpha val="43137"/>
                    </a:srgbClr>
                  </a:outerShdw>
                </a:effectLst>
              </a:rPr>
              <a:t>It’s Me 247</a:t>
            </a:r>
          </a:p>
        </p:txBody>
      </p:sp>
      <p:pic>
        <p:nvPicPr>
          <p:cNvPr id="4" name="Picture 3">
            <a:extLst>
              <a:ext uri="{FF2B5EF4-FFF2-40B4-BE49-F238E27FC236}">
                <a16:creationId xmlns:a16="http://schemas.microsoft.com/office/drawing/2014/main" id="{DB856307-E4F9-4851-8731-3B551750C2AF}"/>
              </a:ext>
            </a:extLst>
          </p:cNvPr>
          <p:cNvPicPr>
            <a:picLocks noChangeAspect="1"/>
          </p:cNvPicPr>
          <p:nvPr/>
        </p:nvPicPr>
        <p:blipFill>
          <a:blip r:embed="rId3"/>
          <a:stretch>
            <a:fillRect/>
          </a:stretch>
        </p:blipFill>
        <p:spPr>
          <a:xfrm>
            <a:off x="5171588" y="682372"/>
            <a:ext cx="6376842" cy="2907277"/>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B9409B45-C878-4A63-8060-A84C683814C0}"/>
              </a:ext>
            </a:extLst>
          </p:cNvPr>
          <p:cNvPicPr>
            <a:picLocks noChangeAspect="1"/>
          </p:cNvPicPr>
          <p:nvPr/>
        </p:nvPicPr>
        <p:blipFill>
          <a:blip r:embed="rId4"/>
          <a:stretch>
            <a:fillRect/>
          </a:stretch>
        </p:blipFill>
        <p:spPr>
          <a:xfrm>
            <a:off x="6368303" y="3485637"/>
            <a:ext cx="5302733" cy="2539810"/>
          </a:xfrm>
          <a:prstGeom prst="rect">
            <a:avLst/>
          </a:prstGeom>
        </p:spPr>
      </p:pic>
      <p:pic>
        <p:nvPicPr>
          <p:cNvPr id="11" name="Picture 10">
            <a:extLst>
              <a:ext uri="{FF2B5EF4-FFF2-40B4-BE49-F238E27FC236}">
                <a16:creationId xmlns:a16="http://schemas.microsoft.com/office/drawing/2014/main" id="{806FFEFC-2242-4CFA-BC68-D97623567CDA}"/>
              </a:ext>
            </a:extLst>
          </p:cNvPr>
          <p:cNvPicPr>
            <a:picLocks noChangeAspect="1"/>
          </p:cNvPicPr>
          <p:nvPr/>
        </p:nvPicPr>
        <p:blipFill>
          <a:blip r:embed="rId5"/>
          <a:stretch>
            <a:fillRect/>
          </a:stretch>
        </p:blipFill>
        <p:spPr>
          <a:xfrm>
            <a:off x="219986" y="2267415"/>
            <a:ext cx="5746102" cy="4124819"/>
          </a:xfrm>
          <a:prstGeom prst="rect">
            <a:avLst/>
          </a:prstGeom>
          <a:ln>
            <a:noFill/>
          </a:ln>
          <a:effectLst>
            <a:outerShdw blurRad="190500" algn="tl" rotWithShape="0">
              <a:srgbClr val="000000">
                <a:alpha val="70000"/>
              </a:srgbClr>
            </a:outerShdw>
          </a:effectLst>
        </p:spPr>
      </p:pic>
      <p:sp>
        <p:nvSpPr>
          <p:cNvPr id="15" name="Cloud Callout 1">
            <a:extLst>
              <a:ext uri="{FF2B5EF4-FFF2-40B4-BE49-F238E27FC236}">
                <a16:creationId xmlns:a16="http://schemas.microsoft.com/office/drawing/2014/main" id="{74683DA8-5306-4AD0-97CE-896EED01D758}"/>
              </a:ext>
            </a:extLst>
          </p:cNvPr>
          <p:cNvSpPr/>
          <p:nvPr/>
        </p:nvSpPr>
        <p:spPr>
          <a:xfrm>
            <a:off x="568925" y="987574"/>
            <a:ext cx="3835124" cy="1311831"/>
          </a:xfrm>
          <a:prstGeom prst="cloudCallout">
            <a:avLst>
              <a:gd name="adj1" fmla="val 25044"/>
              <a:gd name="adj2" fmla="val 70872"/>
            </a:avLst>
          </a:prstGeom>
          <a:ln>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400" dirty="0">
                <a:solidFill>
                  <a:schemeClr val="tx2"/>
                </a:solidFill>
                <a:latin typeface="+mj-lt"/>
              </a:rPr>
              <a:t>Can optionally activate secure replies, or use it simply to receive more detailed incoming messages from members </a:t>
            </a:r>
          </a:p>
        </p:txBody>
      </p:sp>
      <p:sp>
        <p:nvSpPr>
          <p:cNvPr id="8" name="Text Placeholder 21">
            <a:extLst>
              <a:ext uri="{FF2B5EF4-FFF2-40B4-BE49-F238E27FC236}">
                <a16:creationId xmlns:a16="http://schemas.microsoft.com/office/drawing/2014/main" id="{1D557082-2127-478A-8AA8-1CBA6360781F}"/>
              </a:ext>
            </a:extLst>
          </p:cNvPr>
          <p:cNvSpPr>
            <a:spLocks noGrp="1"/>
          </p:cNvSpPr>
          <p:nvPr>
            <p:ph type="body" sz="quarter" idx="14"/>
          </p:nvPr>
        </p:nvSpPr>
        <p:spPr>
          <a:xfrm>
            <a:off x="6851098" y="5782750"/>
            <a:ext cx="5120916" cy="914400"/>
          </a:xfrm>
        </p:spPr>
        <p:txBody>
          <a:bodyPr/>
          <a:lstStyle/>
          <a:p>
            <a:r>
              <a:rPr lang="en-US" dirty="0"/>
              <a:t>Project champion: </a:t>
            </a:r>
            <a:r>
              <a:rPr lang="en-US" dirty="0" err="1"/>
              <a:t>TruChoice</a:t>
            </a:r>
            <a:r>
              <a:rPr lang="en-US" dirty="0"/>
              <a:t> FCU</a:t>
            </a:r>
          </a:p>
        </p:txBody>
      </p:sp>
      <p:pic>
        <p:nvPicPr>
          <p:cNvPr id="9" name="Picture 8">
            <a:extLst>
              <a:ext uri="{FF2B5EF4-FFF2-40B4-BE49-F238E27FC236}">
                <a16:creationId xmlns:a16="http://schemas.microsoft.com/office/drawing/2014/main" id="{601C314E-18C5-4A25-A519-4ABABE01DB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195" y="6126764"/>
            <a:ext cx="685800" cy="685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09918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5210" y="1077456"/>
            <a:ext cx="3933091" cy="1828800"/>
          </a:xfrm>
        </p:spPr>
        <p:txBody>
          <a:bodyPr/>
          <a:lstStyle/>
          <a:p>
            <a:r>
              <a:rPr lang="en-US" dirty="0"/>
              <a:t>The Spirit of CU*Answers Award</a:t>
            </a:r>
          </a:p>
        </p:txBody>
      </p:sp>
      <p:sp>
        <p:nvSpPr>
          <p:cNvPr id="6" name="Text Placeholder 5">
            <a:extLst>
              <a:ext uri="{FF2B5EF4-FFF2-40B4-BE49-F238E27FC236}">
                <a16:creationId xmlns:a16="http://schemas.microsoft.com/office/drawing/2014/main" id="{BAFD0B82-683F-4E95-971E-4461041CA7CB}"/>
              </a:ext>
            </a:extLst>
          </p:cNvPr>
          <p:cNvSpPr>
            <a:spLocks noGrp="1"/>
          </p:cNvSpPr>
          <p:nvPr>
            <p:ph type="body" sz="half" idx="2"/>
          </p:nvPr>
        </p:nvSpPr>
        <p:spPr>
          <a:xfrm>
            <a:off x="245209" y="3043416"/>
            <a:ext cx="3933091" cy="1554480"/>
          </a:xfrm>
        </p:spPr>
        <p:txBody>
          <a:bodyPr/>
          <a:lstStyle/>
          <a:p>
            <a:r>
              <a:rPr lang="en-US" dirty="0"/>
              <a:t>EST. 2011</a:t>
            </a:r>
          </a:p>
        </p:txBody>
      </p:sp>
      <p:sp>
        <p:nvSpPr>
          <p:cNvPr id="2" name="Slide Number Placeholder 1"/>
          <p:cNvSpPr>
            <a:spLocks noGrp="1"/>
          </p:cNvSpPr>
          <p:nvPr>
            <p:ph type="sldNum" sz="quarter" idx="12"/>
          </p:nvPr>
        </p:nvSpPr>
        <p:spPr/>
        <p:txBody>
          <a:bodyPr/>
          <a:lstStyle/>
          <a:p>
            <a:fld id="{E31375A4-56A4-47D6-9801-1991572033F7}" type="slidenum">
              <a:rPr lang="en-US" smtClean="0"/>
              <a:pPr/>
              <a:t>74</a:t>
            </a:fld>
            <a:endParaRPr lang="en-US" dirty="0"/>
          </a:p>
        </p:txBody>
      </p:sp>
      <p:sp>
        <p:nvSpPr>
          <p:cNvPr id="3" name="Content Placeholder 2"/>
          <p:cNvSpPr>
            <a:spLocks noGrp="1"/>
          </p:cNvSpPr>
          <p:nvPr>
            <p:ph sz="quarter" idx="13"/>
          </p:nvPr>
        </p:nvSpPr>
        <p:spPr/>
        <p:txBody>
          <a:bodyPr/>
          <a:lstStyle/>
          <a:p>
            <a:r>
              <a:rPr lang="en-US" b="1" dirty="0"/>
              <a:t>Since 2011 this award has recognized the CU that:</a:t>
            </a:r>
          </a:p>
          <a:p>
            <a:pPr lvl="1"/>
            <a:r>
              <a:rPr lang="en-US" sz="2000" dirty="0"/>
              <a:t>Best exemplifies our Leadership Conference theme</a:t>
            </a:r>
          </a:p>
          <a:p>
            <a:pPr lvl="1"/>
            <a:r>
              <a:rPr lang="en-US" sz="2000" dirty="0"/>
              <a:t>Maintains a strong and vital volunteer program</a:t>
            </a:r>
          </a:p>
          <a:p>
            <a:pPr lvl="1"/>
            <a:r>
              <a:rPr lang="en-US" sz="2000" dirty="0"/>
              <a:t>Demonstrates the principle of being all about the member</a:t>
            </a:r>
          </a:p>
          <a:p>
            <a:pPr lvl="1"/>
            <a:r>
              <a:rPr lang="en-US" sz="2000" dirty="0"/>
              <a:t>Shows an innovative example of collaboration and cooperation (the highest Collaborative Score)</a:t>
            </a:r>
          </a:p>
          <a:p>
            <a:pPr lvl="1"/>
            <a:r>
              <a:rPr lang="en-US" sz="2000" dirty="0"/>
              <a:t>Has started a business in the network</a:t>
            </a:r>
          </a:p>
          <a:p>
            <a:pPr lvl="1"/>
            <a:r>
              <a:rPr lang="en-US" sz="2000" dirty="0"/>
              <a:t>Exhibits strong execution and performance, especially in the face of adversity</a:t>
            </a:r>
          </a:p>
          <a:p>
            <a:pPr lvl="1"/>
            <a:r>
              <a:rPr lang="en-US" sz="2000" dirty="0"/>
              <a:t>Has hit the ground running with adoption of CU*BASE tools or plunged into tools in a new way</a:t>
            </a:r>
          </a:p>
          <a:p>
            <a:pPr lvl="1"/>
            <a:r>
              <a:rPr lang="en-US" sz="2000" dirty="0"/>
              <a:t>Has started a new initiative that really demonstrates the credit union spirit, that moves the industry in a positive direction, that is inspirational to other CUs</a:t>
            </a:r>
          </a:p>
        </p:txBody>
      </p:sp>
      <p:sp>
        <p:nvSpPr>
          <p:cNvPr id="4" name="Rectangle 3">
            <a:extLst>
              <a:ext uri="{FF2B5EF4-FFF2-40B4-BE49-F238E27FC236}">
                <a16:creationId xmlns:a16="http://schemas.microsoft.com/office/drawing/2014/main" id="{B536A7EB-1470-4695-B0C9-A63E7ADDD99D}"/>
              </a:ext>
            </a:extLst>
          </p:cNvPr>
          <p:cNvSpPr/>
          <p:nvPr/>
        </p:nvSpPr>
        <p:spPr>
          <a:xfrm>
            <a:off x="5259388" y="4187210"/>
            <a:ext cx="6446837" cy="63087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hlinkClick r:id="" action="ppaction://hlinkshowjump?jump=nextslide"/>
            <a:extLst>
              <a:ext uri="{FF2B5EF4-FFF2-40B4-BE49-F238E27FC236}">
                <a16:creationId xmlns:a16="http://schemas.microsoft.com/office/drawing/2014/main" id="{73A2F08A-4260-4517-8C0B-6C892C5A70E0}"/>
              </a:ext>
            </a:extLst>
          </p:cNvPr>
          <p:cNvSpPr/>
          <p:nvPr/>
        </p:nvSpPr>
        <p:spPr>
          <a:xfrm>
            <a:off x="9009985" y="5949480"/>
            <a:ext cx="2957565" cy="791308"/>
          </a:xfrm>
          <a:prstGeom prst="rightArrow">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solidFill>
                  <a:schemeClr val="tx2"/>
                </a:solidFill>
              </a:rPr>
              <a:t>And the winner is...</a:t>
            </a:r>
          </a:p>
        </p:txBody>
      </p:sp>
    </p:spTree>
    <p:extLst>
      <p:ext uri="{BB962C8B-B14F-4D97-AF65-F5344CB8AC3E}">
        <p14:creationId xmlns:p14="http://schemas.microsoft.com/office/powerpoint/2010/main" val="1700078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5210" y="1077456"/>
            <a:ext cx="3933091" cy="1828800"/>
          </a:xfrm>
        </p:spPr>
        <p:txBody>
          <a:bodyPr/>
          <a:lstStyle/>
          <a:p>
            <a:r>
              <a:rPr lang="en-US" dirty="0"/>
              <a:t>The Spirit of CU*Answers Award</a:t>
            </a:r>
          </a:p>
        </p:txBody>
      </p:sp>
      <p:sp>
        <p:nvSpPr>
          <p:cNvPr id="6" name="Text Placeholder 5">
            <a:extLst>
              <a:ext uri="{FF2B5EF4-FFF2-40B4-BE49-F238E27FC236}">
                <a16:creationId xmlns:a16="http://schemas.microsoft.com/office/drawing/2014/main" id="{BAFD0B82-683F-4E95-971E-4461041CA7CB}"/>
              </a:ext>
            </a:extLst>
          </p:cNvPr>
          <p:cNvSpPr>
            <a:spLocks noGrp="1"/>
          </p:cNvSpPr>
          <p:nvPr>
            <p:ph type="body" sz="half" idx="2"/>
          </p:nvPr>
        </p:nvSpPr>
        <p:spPr>
          <a:xfrm>
            <a:off x="245209" y="3043416"/>
            <a:ext cx="3933091" cy="1554480"/>
          </a:xfrm>
        </p:spPr>
        <p:txBody>
          <a:bodyPr/>
          <a:lstStyle/>
          <a:p>
            <a:r>
              <a:rPr lang="en-US" dirty="0"/>
              <a:t>EST. 2011</a:t>
            </a:r>
          </a:p>
        </p:txBody>
      </p:sp>
      <p:pic>
        <p:nvPicPr>
          <p:cNvPr id="10" name="Picture 9">
            <a:extLst>
              <a:ext uri="{FF2B5EF4-FFF2-40B4-BE49-F238E27FC236}">
                <a16:creationId xmlns:a16="http://schemas.microsoft.com/office/drawing/2014/main" id="{14545509-A6CE-400E-956D-000152C59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136" y="-664372"/>
            <a:ext cx="12127592" cy="8524096"/>
          </a:xfrm>
          <a:prstGeom prst="rect">
            <a:avLst/>
          </a:prstGeom>
        </p:spPr>
      </p:pic>
      <p:pic>
        <p:nvPicPr>
          <p:cNvPr id="4" name="Picture 3">
            <a:extLst>
              <a:ext uri="{FF2B5EF4-FFF2-40B4-BE49-F238E27FC236}">
                <a16:creationId xmlns:a16="http://schemas.microsoft.com/office/drawing/2014/main" id="{82519D39-47B1-4522-BDD4-D9E291EB8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493" y="2381992"/>
            <a:ext cx="5746580" cy="1436644"/>
          </a:xfrm>
          <a:prstGeom prst="rect">
            <a:avLst/>
          </a:prstGeom>
        </p:spPr>
      </p:pic>
      <p:sp>
        <p:nvSpPr>
          <p:cNvPr id="7" name="Content Placeholder 6">
            <a:extLst>
              <a:ext uri="{FF2B5EF4-FFF2-40B4-BE49-F238E27FC236}">
                <a16:creationId xmlns:a16="http://schemas.microsoft.com/office/drawing/2014/main" id="{92B7D7D2-35C0-4F3A-B122-AE03B541B581}"/>
              </a:ext>
            </a:extLst>
          </p:cNvPr>
          <p:cNvSpPr>
            <a:spLocks noGrp="1"/>
          </p:cNvSpPr>
          <p:nvPr>
            <p:ph sz="quarter" idx="13"/>
          </p:nvPr>
        </p:nvSpPr>
        <p:spPr>
          <a:xfrm>
            <a:off x="7171313" y="341285"/>
            <a:ext cx="2346760" cy="517525"/>
          </a:xfrm>
        </p:spPr>
        <p:txBody>
          <a:bodyPr/>
          <a:lstStyle/>
          <a:p>
            <a:pPr marL="0" indent="0" algn="ctr">
              <a:buNone/>
            </a:pPr>
            <a:r>
              <a:rPr lang="en-US" dirty="0"/>
              <a:t>Our 2019 honoree:</a:t>
            </a:r>
          </a:p>
        </p:txBody>
      </p:sp>
      <p:sp>
        <p:nvSpPr>
          <p:cNvPr id="2" name="Slide Number Placeholder 1">
            <a:extLst>
              <a:ext uri="{FF2B5EF4-FFF2-40B4-BE49-F238E27FC236}">
                <a16:creationId xmlns:a16="http://schemas.microsoft.com/office/drawing/2014/main" id="{5A088ABB-A98E-43CE-824A-E3DA4D3CDF4B}"/>
              </a:ext>
            </a:extLst>
          </p:cNvPr>
          <p:cNvSpPr>
            <a:spLocks noGrp="1"/>
          </p:cNvSpPr>
          <p:nvPr>
            <p:ph type="sldNum" sz="quarter" idx="12"/>
          </p:nvPr>
        </p:nvSpPr>
        <p:spPr/>
        <p:txBody>
          <a:bodyPr/>
          <a:lstStyle/>
          <a:p>
            <a:fld id="{E31375A4-56A4-47D6-9801-1991572033F7}" type="slidenum">
              <a:rPr lang="en-US" smtClean="0"/>
              <a:t>75</a:t>
            </a:fld>
            <a:endParaRPr lang="en-US" dirty="0"/>
          </a:p>
        </p:txBody>
      </p:sp>
      <p:sp>
        <p:nvSpPr>
          <p:cNvPr id="3" name="TextBox 2">
            <a:extLst>
              <a:ext uri="{FF2B5EF4-FFF2-40B4-BE49-F238E27FC236}">
                <a16:creationId xmlns:a16="http://schemas.microsoft.com/office/drawing/2014/main" id="{7021E251-85ED-446B-9F2F-BE4BEA941A9C}"/>
              </a:ext>
            </a:extLst>
          </p:cNvPr>
          <p:cNvSpPr txBox="1"/>
          <p:nvPr/>
        </p:nvSpPr>
        <p:spPr>
          <a:xfrm>
            <a:off x="6489291" y="4227871"/>
            <a:ext cx="4021394" cy="584775"/>
          </a:xfrm>
          <a:prstGeom prst="rect">
            <a:avLst/>
          </a:prstGeom>
          <a:noFill/>
        </p:spPr>
        <p:txBody>
          <a:bodyPr wrap="square" rtlCol="0">
            <a:spAutoFit/>
          </a:bodyPr>
          <a:lstStyle/>
          <a:p>
            <a:pPr algn="ctr"/>
            <a:r>
              <a:rPr lang="en-US" sz="3200" dirty="0">
                <a:latin typeface="+mj-lt"/>
              </a:rPr>
              <a:t>trufcu.com</a:t>
            </a:r>
          </a:p>
        </p:txBody>
      </p:sp>
    </p:spTree>
    <p:extLst>
      <p:ext uri="{BB962C8B-B14F-4D97-AF65-F5344CB8AC3E}">
        <p14:creationId xmlns:p14="http://schemas.microsoft.com/office/powerpoint/2010/main" val="3146429423"/>
      </p:ext>
    </p:extLst>
  </p:cSld>
  <p:clrMapOvr>
    <a:masterClrMapping/>
  </p:clrMapOvr>
  <p:transition spd="slow">
    <p:wheel spokes="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A6FF47-AB2E-4202-B1FA-37AA6DD3E9E2}"/>
              </a:ext>
            </a:extLst>
          </p:cNvPr>
          <p:cNvSpPr>
            <a:spLocks noGrp="1"/>
          </p:cNvSpPr>
          <p:nvPr>
            <p:ph type="ctrTitle"/>
          </p:nvPr>
        </p:nvSpPr>
        <p:spPr/>
        <p:txBody>
          <a:bodyPr/>
          <a:lstStyle/>
          <a:p>
            <a:r>
              <a:rPr lang="en-US" dirty="0"/>
              <a:t>Introducing the Mobile Technologies Group (MTG)</a:t>
            </a:r>
          </a:p>
        </p:txBody>
      </p:sp>
      <p:sp>
        <p:nvSpPr>
          <p:cNvPr id="8" name="Subtitle 7">
            <a:extLst>
              <a:ext uri="{FF2B5EF4-FFF2-40B4-BE49-F238E27FC236}">
                <a16:creationId xmlns:a16="http://schemas.microsoft.com/office/drawing/2014/main" id="{4A019F49-AFB6-4F86-9C92-F273D8F640F7}"/>
              </a:ext>
            </a:extLst>
          </p:cNvPr>
          <p:cNvSpPr>
            <a:spLocks noGrp="1"/>
          </p:cNvSpPr>
          <p:nvPr>
            <p:ph type="subTitle" idx="1"/>
          </p:nvPr>
        </p:nvSpPr>
        <p:spPr/>
        <p:txBody>
          <a:bodyPr/>
          <a:lstStyle/>
          <a:p>
            <a:r>
              <a:rPr lang="en-US" dirty="0"/>
              <a:t>Building the next generation of </a:t>
            </a:r>
            <a:br>
              <a:rPr lang="en-US" dirty="0"/>
            </a:br>
            <a:r>
              <a:rPr lang="en-US" dirty="0"/>
              <a:t>mobile app production</a:t>
            </a:r>
          </a:p>
          <a:p>
            <a:endParaRPr lang="en-US" dirty="0"/>
          </a:p>
        </p:txBody>
      </p:sp>
      <p:sp>
        <p:nvSpPr>
          <p:cNvPr id="4" name="Slide Number Placeholder 3">
            <a:extLst>
              <a:ext uri="{FF2B5EF4-FFF2-40B4-BE49-F238E27FC236}">
                <a16:creationId xmlns:a16="http://schemas.microsoft.com/office/drawing/2014/main" id="{F17D9B6F-2E04-44F5-914B-2F21731BECB7}"/>
              </a:ext>
            </a:extLst>
          </p:cNvPr>
          <p:cNvSpPr>
            <a:spLocks noGrp="1"/>
          </p:cNvSpPr>
          <p:nvPr>
            <p:ph type="sldNum" sz="quarter" idx="4294967295"/>
          </p:nvPr>
        </p:nvSpPr>
        <p:spPr>
          <a:xfrm>
            <a:off x="11506200" y="252413"/>
            <a:ext cx="685800" cy="274637"/>
          </a:xfrm>
        </p:spPr>
        <p:txBody>
          <a:bodyPr/>
          <a:lstStyle/>
          <a:p>
            <a:fld id="{E31375A4-56A4-47D6-9801-1991572033F7}" type="slidenum">
              <a:rPr lang="en-US" smtClean="0"/>
              <a:t>76</a:t>
            </a:fld>
            <a:endParaRPr lang="en-US" dirty="0"/>
          </a:p>
        </p:txBody>
      </p:sp>
    </p:spTree>
    <p:extLst>
      <p:ext uri="{BB962C8B-B14F-4D97-AF65-F5344CB8AC3E}">
        <p14:creationId xmlns:p14="http://schemas.microsoft.com/office/powerpoint/2010/main" val="3438994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692CEBE-CF70-411B-9860-272DC4450922}"/>
              </a:ext>
            </a:extLst>
          </p:cNvPr>
          <p:cNvSpPr>
            <a:spLocks noGrp="1"/>
          </p:cNvSpPr>
          <p:nvPr>
            <p:ph type="title"/>
          </p:nvPr>
        </p:nvSpPr>
        <p:spPr/>
        <p:txBody>
          <a:bodyPr/>
          <a:lstStyle/>
          <a:p>
            <a:r>
              <a:rPr lang="en-US" dirty="0"/>
              <a:t>Introducing the MTG</a:t>
            </a:r>
          </a:p>
        </p:txBody>
      </p:sp>
      <p:sp>
        <p:nvSpPr>
          <p:cNvPr id="10" name="Content Placeholder 9">
            <a:extLst>
              <a:ext uri="{FF2B5EF4-FFF2-40B4-BE49-F238E27FC236}">
                <a16:creationId xmlns:a16="http://schemas.microsoft.com/office/drawing/2014/main" id="{CD3F9B3F-6E63-44F5-B2E6-8A75C5C1D627}"/>
              </a:ext>
            </a:extLst>
          </p:cNvPr>
          <p:cNvSpPr>
            <a:spLocks noGrp="1"/>
          </p:cNvSpPr>
          <p:nvPr>
            <p:ph sz="half" idx="1"/>
          </p:nvPr>
        </p:nvSpPr>
        <p:spPr/>
        <p:txBody>
          <a:bodyPr/>
          <a:lstStyle/>
          <a:p>
            <a:r>
              <a:rPr lang="en-US" dirty="0"/>
              <a:t>Providing mobile apps is not like CU*BASE; it’s a different business</a:t>
            </a:r>
          </a:p>
          <a:p>
            <a:pPr lvl="1"/>
            <a:r>
              <a:rPr lang="en-US" dirty="0"/>
              <a:t>Due to device stores and their requirement for CUs to have a developer’s identity, MTG must do everything over and over, once per client</a:t>
            </a:r>
          </a:p>
          <a:p>
            <a:pPr lvl="1"/>
            <a:r>
              <a:rPr lang="en-US" dirty="0"/>
              <a:t>It’s more of a shrink-wrap, </a:t>
            </a:r>
            <a:r>
              <a:rPr lang="en-US" i="1" dirty="0"/>
              <a:t>a la carte</a:t>
            </a:r>
            <a:r>
              <a:rPr lang="en-US" dirty="0"/>
              <a:t> business</a:t>
            </a:r>
          </a:p>
          <a:p>
            <a:r>
              <a:rPr lang="en-US" dirty="0"/>
              <a:t>While it starts with a common template, that template must be enhanced to create the CU’s image of the app</a:t>
            </a:r>
          </a:p>
          <a:p>
            <a:pPr lvl="1"/>
            <a:r>
              <a:rPr lang="en-US" dirty="0"/>
              <a:t>These enhancements require repetitive work and, eventually, processing fees</a:t>
            </a:r>
          </a:p>
        </p:txBody>
      </p:sp>
      <p:sp>
        <p:nvSpPr>
          <p:cNvPr id="11" name="Content Placeholder 10">
            <a:extLst>
              <a:ext uri="{FF2B5EF4-FFF2-40B4-BE49-F238E27FC236}">
                <a16:creationId xmlns:a16="http://schemas.microsoft.com/office/drawing/2014/main" id="{CBA08490-9669-45B9-BFFA-02F8892B3D30}"/>
              </a:ext>
            </a:extLst>
          </p:cNvPr>
          <p:cNvSpPr>
            <a:spLocks noGrp="1"/>
          </p:cNvSpPr>
          <p:nvPr>
            <p:ph sz="half" idx="2"/>
          </p:nvPr>
        </p:nvSpPr>
        <p:spPr>
          <a:xfrm>
            <a:off x="5914416" y="2149475"/>
            <a:ext cx="5548010" cy="4022724"/>
          </a:xfrm>
        </p:spPr>
        <p:txBody>
          <a:bodyPr/>
          <a:lstStyle/>
          <a:p>
            <a:r>
              <a:rPr lang="en-US" dirty="0"/>
              <a:t>In the earliest years of app development, we focused on creating a foundation for our </a:t>
            </a:r>
            <a:br>
              <a:rPr lang="en-US" dirty="0"/>
            </a:br>
            <a:r>
              <a:rPr lang="en-US" b="1" dirty="0">
                <a:solidFill>
                  <a:schemeClr val="tx2">
                    <a:lumMod val="75000"/>
                    <a:lumOff val="25000"/>
                  </a:schemeClr>
                </a:solidFill>
              </a:rPr>
              <a:t>It’s Me 247 </a:t>
            </a:r>
            <a:r>
              <a:rPr lang="en-US" dirty="0"/>
              <a:t>mobile flagship apps:</a:t>
            </a:r>
          </a:p>
          <a:p>
            <a:pPr lvl="1"/>
            <a:r>
              <a:rPr lang="en-US" dirty="0"/>
              <a:t>Mobile Web</a:t>
            </a:r>
          </a:p>
          <a:p>
            <a:pPr lvl="1"/>
            <a:r>
              <a:rPr lang="en-US" dirty="0"/>
              <a:t>Apple</a:t>
            </a:r>
          </a:p>
          <a:p>
            <a:pPr lvl="1"/>
            <a:r>
              <a:rPr lang="en-US" dirty="0"/>
              <a:t>Android</a:t>
            </a:r>
          </a:p>
          <a:p>
            <a:r>
              <a:rPr lang="en-US" dirty="0"/>
              <a:t>We did this collectively as a CUSO, and guaranteed these apps would always be free to participants going forward</a:t>
            </a:r>
          </a:p>
          <a:p>
            <a:r>
              <a:rPr lang="en-US" dirty="0"/>
              <a:t>But starting later this year, we are going to start managing these flagship apps a bit differently</a:t>
            </a:r>
          </a:p>
        </p:txBody>
      </p:sp>
      <p:sp>
        <p:nvSpPr>
          <p:cNvPr id="5" name="Slide Number Placeholder 4">
            <a:extLst>
              <a:ext uri="{FF2B5EF4-FFF2-40B4-BE49-F238E27FC236}">
                <a16:creationId xmlns:a16="http://schemas.microsoft.com/office/drawing/2014/main" id="{F1658286-DF29-4F3B-8DA1-5A971C92B02D}"/>
              </a:ext>
            </a:extLst>
          </p:cNvPr>
          <p:cNvSpPr>
            <a:spLocks noGrp="1"/>
          </p:cNvSpPr>
          <p:nvPr>
            <p:ph type="sldNum" sz="quarter" idx="12"/>
          </p:nvPr>
        </p:nvSpPr>
        <p:spPr/>
        <p:txBody>
          <a:bodyPr/>
          <a:lstStyle/>
          <a:p>
            <a:fld id="{E31375A4-56A4-47D6-9801-1991572033F7}" type="slidenum">
              <a:rPr lang="en-US" smtClean="0"/>
              <a:t>77</a:t>
            </a:fld>
            <a:endParaRPr lang="en-US" dirty="0"/>
          </a:p>
        </p:txBody>
      </p:sp>
      <p:sp>
        <p:nvSpPr>
          <p:cNvPr id="12" name="Text Placeholder 11">
            <a:extLst>
              <a:ext uri="{FF2B5EF4-FFF2-40B4-BE49-F238E27FC236}">
                <a16:creationId xmlns:a16="http://schemas.microsoft.com/office/drawing/2014/main" id="{ED81F49C-AD09-40E2-86DB-AD626DD08CB9}"/>
              </a:ext>
            </a:extLst>
          </p:cNvPr>
          <p:cNvSpPr>
            <a:spLocks noGrp="1"/>
          </p:cNvSpPr>
          <p:nvPr>
            <p:ph type="body" sz="quarter" idx="13"/>
          </p:nvPr>
        </p:nvSpPr>
        <p:spPr/>
        <p:txBody>
          <a:bodyPr/>
          <a:lstStyle/>
          <a:p>
            <a:r>
              <a:rPr lang="en-US" dirty="0"/>
              <a:t>Building the next generation of mobile app production</a:t>
            </a:r>
          </a:p>
        </p:txBody>
      </p:sp>
      <p:grpSp>
        <p:nvGrpSpPr>
          <p:cNvPr id="6" name="Group 5">
            <a:extLst>
              <a:ext uri="{FF2B5EF4-FFF2-40B4-BE49-F238E27FC236}">
                <a16:creationId xmlns:a16="http://schemas.microsoft.com/office/drawing/2014/main" id="{FD4F98E6-CE85-4453-B00C-D2946B80110D}"/>
              </a:ext>
            </a:extLst>
          </p:cNvPr>
          <p:cNvGrpSpPr/>
          <p:nvPr/>
        </p:nvGrpSpPr>
        <p:grpSpPr>
          <a:xfrm>
            <a:off x="9165495" y="252843"/>
            <a:ext cx="2677364" cy="2484865"/>
            <a:chOff x="9165495" y="252843"/>
            <a:chExt cx="2677364" cy="2484865"/>
          </a:xfrm>
        </p:grpSpPr>
        <p:pic>
          <p:nvPicPr>
            <p:cNvPr id="2" name="Picture 1">
              <a:extLst>
                <a:ext uri="{FF2B5EF4-FFF2-40B4-BE49-F238E27FC236}">
                  <a16:creationId xmlns:a16="http://schemas.microsoft.com/office/drawing/2014/main" id="{3FF86C74-E57D-4D82-BCB3-1EA7867800E6}"/>
                </a:ext>
              </a:extLst>
            </p:cNvPr>
            <p:cNvPicPr>
              <a:picLocks noChangeAspect="1"/>
            </p:cNvPicPr>
            <p:nvPr/>
          </p:nvPicPr>
          <p:blipFill>
            <a:blip r:embed="rId3"/>
            <a:stretch>
              <a:fillRect/>
            </a:stretch>
          </p:blipFill>
          <p:spPr>
            <a:xfrm>
              <a:off x="9165495" y="252843"/>
              <a:ext cx="2334464" cy="1683308"/>
            </a:xfrm>
            <a:prstGeom prst="rect">
              <a:avLst/>
            </a:prstGeom>
          </p:spPr>
        </p:pic>
        <p:pic>
          <p:nvPicPr>
            <p:cNvPr id="4" name="Picture 3">
              <a:extLst>
                <a:ext uri="{FF2B5EF4-FFF2-40B4-BE49-F238E27FC236}">
                  <a16:creationId xmlns:a16="http://schemas.microsoft.com/office/drawing/2014/main" id="{38842E72-6BC7-405B-A4C3-683B347ADB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3200" y="1134593"/>
              <a:ext cx="829659" cy="1603115"/>
            </a:xfrm>
            <a:prstGeom prst="rect">
              <a:avLst/>
            </a:prstGeom>
          </p:spPr>
        </p:pic>
      </p:grpSp>
    </p:spTree>
    <p:extLst>
      <p:ext uri="{BB962C8B-B14F-4D97-AF65-F5344CB8AC3E}">
        <p14:creationId xmlns:p14="http://schemas.microsoft.com/office/powerpoint/2010/main" val="408465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4C5D7-7542-4DD0-91FC-5D97A59CA63E}"/>
              </a:ext>
            </a:extLst>
          </p:cNvPr>
          <p:cNvSpPr>
            <a:spLocks noGrp="1"/>
          </p:cNvSpPr>
          <p:nvPr>
            <p:ph type="title"/>
          </p:nvPr>
        </p:nvSpPr>
        <p:spPr/>
        <p:txBody>
          <a:bodyPr/>
          <a:lstStyle/>
          <a:p>
            <a:r>
              <a:rPr lang="en-US" dirty="0"/>
              <a:t>Introducing the MTG</a:t>
            </a:r>
          </a:p>
        </p:txBody>
      </p:sp>
      <p:sp>
        <p:nvSpPr>
          <p:cNvPr id="3" name="Content Placeholder 2">
            <a:extLst>
              <a:ext uri="{FF2B5EF4-FFF2-40B4-BE49-F238E27FC236}">
                <a16:creationId xmlns:a16="http://schemas.microsoft.com/office/drawing/2014/main" id="{29DA2CA1-38AA-43BE-93BD-21C79CE696BC}"/>
              </a:ext>
            </a:extLst>
          </p:cNvPr>
          <p:cNvSpPr>
            <a:spLocks noGrp="1"/>
          </p:cNvSpPr>
          <p:nvPr>
            <p:ph sz="half" idx="1"/>
          </p:nvPr>
        </p:nvSpPr>
        <p:spPr/>
        <p:txBody>
          <a:bodyPr/>
          <a:lstStyle/>
          <a:p>
            <a:r>
              <a:rPr lang="en-US" dirty="0"/>
              <a:t>Like our data initiative with Asterisk Intelligence, the production of mobile apps and the business design to market, support, and evolve them, requires a distinct and separate approach</a:t>
            </a:r>
          </a:p>
          <a:p>
            <a:r>
              <a:rPr lang="en-US" dirty="0"/>
              <a:t>Ken and Kristian have proven themselves as specialists in this area </a:t>
            </a:r>
          </a:p>
          <a:p>
            <a:r>
              <a:rPr lang="en-US" dirty="0"/>
              <a:t>They’re now fast-tracking as business developers, alongside their technical capabilities, to help us make MTG more than just a brand among brands</a:t>
            </a:r>
          </a:p>
        </p:txBody>
      </p:sp>
      <p:sp>
        <p:nvSpPr>
          <p:cNvPr id="5" name="Slide Number Placeholder 4">
            <a:extLst>
              <a:ext uri="{FF2B5EF4-FFF2-40B4-BE49-F238E27FC236}">
                <a16:creationId xmlns:a16="http://schemas.microsoft.com/office/drawing/2014/main" id="{5FB95F4A-F197-4FBC-A684-D3651D9FD8D8}"/>
              </a:ext>
            </a:extLst>
          </p:cNvPr>
          <p:cNvSpPr>
            <a:spLocks noGrp="1"/>
          </p:cNvSpPr>
          <p:nvPr>
            <p:ph type="sldNum" sz="quarter" idx="12"/>
          </p:nvPr>
        </p:nvSpPr>
        <p:spPr/>
        <p:txBody>
          <a:bodyPr/>
          <a:lstStyle/>
          <a:p>
            <a:fld id="{E31375A4-56A4-47D6-9801-1991572033F7}" type="slidenum">
              <a:rPr lang="en-US" smtClean="0"/>
              <a:t>78</a:t>
            </a:fld>
            <a:endParaRPr lang="en-US" dirty="0"/>
          </a:p>
        </p:txBody>
      </p:sp>
      <p:sp>
        <p:nvSpPr>
          <p:cNvPr id="6" name="Text Placeholder 5">
            <a:extLst>
              <a:ext uri="{FF2B5EF4-FFF2-40B4-BE49-F238E27FC236}">
                <a16:creationId xmlns:a16="http://schemas.microsoft.com/office/drawing/2014/main" id="{B76822C5-9F07-4415-AE1E-1F234427BE1E}"/>
              </a:ext>
            </a:extLst>
          </p:cNvPr>
          <p:cNvSpPr>
            <a:spLocks noGrp="1"/>
          </p:cNvSpPr>
          <p:nvPr>
            <p:ph type="body" sz="quarter" idx="14"/>
          </p:nvPr>
        </p:nvSpPr>
        <p:spPr>
          <a:xfrm>
            <a:off x="5896947" y="5782750"/>
            <a:ext cx="6075067" cy="914400"/>
          </a:xfrm>
        </p:spPr>
        <p:txBody>
          <a:bodyPr/>
          <a:lstStyle/>
          <a:p>
            <a:r>
              <a:rPr lang="en-US" dirty="0"/>
              <a:t>As much as the products we develop in 2020, CUs will recognize a new approach to customization, integration, and independent solutions from our CU*BASE and </a:t>
            </a:r>
            <a:r>
              <a:rPr lang="en-US" dirty="0">
                <a:solidFill>
                  <a:schemeClr val="accent2">
                    <a:lumMod val="75000"/>
                  </a:schemeClr>
                </a:solidFill>
              </a:rPr>
              <a:t>It’s Me 247 </a:t>
            </a:r>
            <a:r>
              <a:rPr lang="en-US" dirty="0"/>
              <a:t>suites</a:t>
            </a:r>
          </a:p>
        </p:txBody>
      </p:sp>
      <p:sp>
        <p:nvSpPr>
          <p:cNvPr id="7" name="Text Placeholder 6">
            <a:extLst>
              <a:ext uri="{FF2B5EF4-FFF2-40B4-BE49-F238E27FC236}">
                <a16:creationId xmlns:a16="http://schemas.microsoft.com/office/drawing/2014/main" id="{8FBD4103-8925-4D6D-AF9F-63E3C6778D15}"/>
              </a:ext>
            </a:extLst>
          </p:cNvPr>
          <p:cNvSpPr>
            <a:spLocks noGrp="1"/>
          </p:cNvSpPr>
          <p:nvPr>
            <p:ph type="body" sz="quarter" idx="13"/>
          </p:nvPr>
        </p:nvSpPr>
        <p:spPr/>
        <p:txBody>
          <a:bodyPr/>
          <a:lstStyle/>
          <a:p>
            <a:r>
              <a:rPr lang="en-US" dirty="0"/>
              <a:t>It starts with a specialized business development team</a:t>
            </a:r>
          </a:p>
        </p:txBody>
      </p:sp>
      <p:pic>
        <p:nvPicPr>
          <p:cNvPr id="10" name="Picture 9">
            <a:extLst>
              <a:ext uri="{FF2B5EF4-FFF2-40B4-BE49-F238E27FC236}">
                <a16:creationId xmlns:a16="http://schemas.microsoft.com/office/drawing/2014/main" id="{755BAD0B-B336-4A1A-8299-76A0C9F86A7D}"/>
              </a:ext>
            </a:extLst>
          </p:cNvPr>
          <p:cNvPicPr>
            <a:picLocks noChangeAspect="1"/>
          </p:cNvPicPr>
          <p:nvPr/>
        </p:nvPicPr>
        <p:blipFill rotWithShape="1">
          <a:blip r:embed="rId3"/>
          <a:srcRect b="15210"/>
          <a:stretch/>
        </p:blipFill>
        <p:spPr>
          <a:xfrm>
            <a:off x="6096000" y="2149475"/>
            <a:ext cx="5761219" cy="2907717"/>
          </a:xfrm>
          <a:prstGeom prst="rect">
            <a:avLst/>
          </a:prstGeom>
        </p:spPr>
      </p:pic>
    </p:spTree>
    <p:extLst>
      <p:ext uri="{BB962C8B-B14F-4D97-AF65-F5344CB8AC3E}">
        <p14:creationId xmlns:p14="http://schemas.microsoft.com/office/powerpoint/2010/main" val="9083929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A77F-7CDF-4079-A59A-487E66F1E31D}"/>
              </a:ext>
            </a:extLst>
          </p:cNvPr>
          <p:cNvSpPr>
            <a:spLocks noGrp="1"/>
          </p:cNvSpPr>
          <p:nvPr>
            <p:ph type="title"/>
          </p:nvPr>
        </p:nvSpPr>
        <p:spPr/>
        <p:txBody>
          <a:bodyPr/>
          <a:lstStyle/>
          <a:p>
            <a:r>
              <a:rPr lang="en-US" dirty="0"/>
              <a:t>Project priorities for MTG</a:t>
            </a:r>
          </a:p>
        </p:txBody>
      </p:sp>
      <p:sp>
        <p:nvSpPr>
          <p:cNvPr id="3" name="Content Placeholder 2">
            <a:extLst>
              <a:ext uri="{FF2B5EF4-FFF2-40B4-BE49-F238E27FC236}">
                <a16:creationId xmlns:a16="http://schemas.microsoft.com/office/drawing/2014/main" id="{A3A404F4-6D81-40DC-BC34-6D6F7282351D}"/>
              </a:ext>
            </a:extLst>
          </p:cNvPr>
          <p:cNvSpPr>
            <a:spLocks noGrp="1"/>
          </p:cNvSpPr>
          <p:nvPr>
            <p:ph sz="half" idx="1"/>
          </p:nvPr>
        </p:nvSpPr>
        <p:spPr>
          <a:xfrm>
            <a:off x="729575" y="2149475"/>
            <a:ext cx="3730666" cy="4022724"/>
          </a:xfrm>
        </p:spPr>
        <p:txBody>
          <a:bodyPr/>
          <a:lstStyle/>
          <a:p>
            <a:pPr marL="0" indent="0">
              <a:buNone/>
            </a:pPr>
            <a:r>
              <a:rPr lang="en-US" sz="1800" b="1" dirty="0">
                <a:solidFill>
                  <a:schemeClr val="accent3"/>
                </a:solidFill>
              </a:rPr>
              <a:t>Business development projects:</a:t>
            </a:r>
          </a:p>
          <a:p>
            <a:pPr marL="233363" lvl="1"/>
            <a:r>
              <a:rPr lang="en-US" sz="1600" dirty="0"/>
              <a:t>Partner with AI on an independent QC and documentation team</a:t>
            </a:r>
          </a:p>
          <a:p>
            <a:pPr marL="233363" lvl="1"/>
            <a:r>
              <a:rPr lang="en-US" sz="1600" dirty="0"/>
              <a:t>Develop a new release strategy for flagship apps, starting with Mobile 4.0</a:t>
            </a:r>
          </a:p>
          <a:p>
            <a:pPr marL="233363" lvl="1"/>
            <a:r>
              <a:rPr lang="en-US" sz="1600" dirty="0"/>
              <a:t>Develop new client markets for mobile solutions, outside of cuasterisk.com</a:t>
            </a:r>
          </a:p>
          <a:p>
            <a:pPr marL="233363" lvl="1"/>
            <a:r>
              <a:rPr lang="en-US" sz="1600" dirty="0"/>
              <a:t>Become a vendor for the individual cuasterisk.com CUSOs</a:t>
            </a:r>
          </a:p>
          <a:p>
            <a:pPr marL="233363" lvl="1"/>
            <a:r>
              <a:rPr lang="en-US" sz="1600" dirty="0"/>
              <a:t>Develop and release the first pricing guide to cuasterisk.com credit unions for an extended menu of mobile products </a:t>
            </a:r>
            <a:r>
              <a:rPr lang="en-US" sz="1600" i="1" dirty="0"/>
              <a:t>(due Oct 1, 2019)</a:t>
            </a:r>
          </a:p>
          <a:p>
            <a:pPr lvl="1"/>
            <a:endParaRPr lang="en-US" sz="1600" dirty="0"/>
          </a:p>
        </p:txBody>
      </p:sp>
      <p:sp>
        <p:nvSpPr>
          <p:cNvPr id="4" name="Content Placeholder 3">
            <a:extLst>
              <a:ext uri="{FF2B5EF4-FFF2-40B4-BE49-F238E27FC236}">
                <a16:creationId xmlns:a16="http://schemas.microsoft.com/office/drawing/2014/main" id="{E8F9D88B-5A2D-496D-B833-FDCEF78CBDC1}"/>
              </a:ext>
            </a:extLst>
          </p:cNvPr>
          <p:cNvSpPr>
            <a:spLocks noGrp="1"/>
          </p:cNvSpPr>
          <p:nvPr>
            <p:ph sz="half" idx="2"/>
          </p:nvPr>
        </p:nvSpPr>
        <p:spPr>
          <a:xfrm>
            <a:off x="4693921" y="2149475"/>
            <a:ext cx="3730666" cy="4022724"/>
          </a:xfrm>
        </p:spPr>
        <p:txBody>
          <a:bodyPr/>
          <a:lstStyle/>
          <a:p>
            <a:pPr marL="0" indent="0">
              <a:buNone/>
            </a:pPr>
            <a:r>
              <a:rPr lang="en-US" sz="1800" b="1" dirty="0">
                <a:solidFill>
                  <a:schemeClr val="accent3"/>
                </a:solidFill>
              </a:rPr>
              <a:t>Technology development projects:</a:t>
            </a:r>
          </a:p>
          <a:p>
            <a:pPr marL="182563" lvl="1" indent="-182563"/>
            <a:r>
              <a:rPr lang="en-US" sz="1600" dirty="0"/>
              <a:t>Mobile app 4.0 release (Q4 2019)</a:t>
            </a:r>
          </a:p>
          <a:p>
            <a:pPr marL="182563" lvl="1" indent="-182563"/>
            <a:r>
              <a:rPr lang="en-US" sz="1600" dirty="0"/>
              <a:t>Micro-apps</a:t>
            </a:r>
          </a:p>
          <a:p>
            <a:pPr marL="457200" lvl="2" indent="-182563"/>
            <a:r>
              <a:rPr lang="en-US" dirty="0"/>
              <a:t>Pay Anyone P2P standalone app</a:t>
            </a:r>
          </a:p>
          <a:p>
            <a:pPr marL="457200" lvl="2" indent="-182563"/>
            <a:r>
              <a:rPr lang="en-US" dirty="0"/>
              <a:t>Payments 1.0</a:t>
            </a:r>
          </a:p>
          <a:p>
            <a:pPr marL="457200" lvl="2" indent="-182563"/>
            <a:r>
              <a:rPr lang="en-US" dirty="0"/>
              <a:t>RDC</a:t>
            </a:r>
          </a:p>
          <a:p>
            <a:pPr marL="182563" lvl="1" indent="-182563"/>
            <a:r>
              <a:rPr lang="en-US" sz="1600" dirty="0"/>
              <a:t>Activating CU*Publisher with the CU community</a:t>
            </a:r>
          </a:p>
          <a:p>
            <a:pPr marL="457200" lvl="2" indent="-182563"/>
            <a:r>
              <a:rPr lang="en-US" dirty="0"/>
              <a:t>Form Generator/Request Center</a:t>
            </a:r>
          </a:p>
          <a:p>
            <a:pPr marL="457200" lvl="2" indent="-182563"/>
            <a:r>
              <a:rPr lang="en-US" dirty="0"/>
              <a:t>Mobile Manager for flagship apps</a:t>
            </a:r>
          </a:p>
          <a:p>
            <a:pPr marL="457200" lvl="2" indent="-182563"/>
            <a:r>
              <a:rPr lang="en-US" dirty="0"/>
              <a:t>Biz Mobile Manager for </a:t>
            </a:r>
            <a:br>
              <a:rPr lang="en-US" dirty="0"/>
            </a:br>
            <a:r>
              <a:rPr lang="en-US" b="1" dirty="0">
                <a:solidFill>
                  <a:schemeClr val="tx2">
                    <a:lumMod val="75000"/>
                    <a:lumOff val="25000"/>
                  </a:schemeClr>
                </a:solidFill>
              </a:rPr>
              <a:t>It’s My Biz 247 </a:t>
            </a:r>
            <a:r>
              <a:rPr lang="en-US" dirty="0"/>
              <a:t>apps</a:t>
            </a:r>
          </a:p>
        </p:txBody>
      </p:sp>
      <p:sp>
        <p:nvSpPr>
          <p:cNvPr id="5" name="Slide Number Placeholder 4">
            <a:extLst>
              <a:ext uri="{FF2B5EF4-FFF2-40B4-BE49-F238E27FC236}">
                <a16:creationId xmlns:a16="http://schemas.microsoft.com/office/drawing/2014/main" id="{0ABB307F-CDB0-49E1-9905-25FCEA0B160F}"/>
              </a:ext>
            </a:extLst>
          </p:cNvPr>
          <p:cNvSpPr>
            <a:spLocks noGrp="1"/>
          </p:cNvSpPr>
          <p:nvPr>
            <p:ph type="sldNum" sz="quarter" idx="12"/>
          </p:nvPr>
        </p:nvSpPr>
        <p:spPr/>
        <p:txBody>
          <a:bodyPr/>
          <a:lstStyle/>
          <a:p>
            <a:fld id="{E31375A4-56A4-47D6-9801-1991572033F7}" type="slidenum">
              <a:rPr lang="en-US" smtClean="0"/>
              <a:t>79</a:t>
            </a:fld>
            <a:endParaRPr lang="en-US" dirty="0"/>
          </a:p>
        </p:txBody>
      </p:sp>
      <p:sp>
        <p:nvSpPr>
          <p:cNvPr id="7" name="Text Placeholder 6">
            <a:extLst>
              <a:ext uri="{FF2B5EF4-FFF2-40B4-BE49-F238E27FC236}">
                <a16:creationId xmlns:a16="http://schemas.microsoft.com/office/drawing/2014/main" id="{C3A2D037-BEA5-4A69-A777-139D115F80F1}"/>
              </a:ext>
            </a:extLst>
          </p:cNvPr>
          <p:cNvSpPr>
            <a:spLocks noGrp="1"/>
          </p:cNvSpPr>
          <p:nvPr>
            <p:ph type="body" sz="quarter" idx="13"/>
          </p:nvPr>
        </p:nvSpPr>
        <p:spPr/>
        <p:txBody>
          <a:bodyPr/>
          <a:lstStyle/>
          <a:p>
            <a:r>
              <a:rPr lang="en-US" dirty="0"/>
              <a:t>Over the next 12 months</a:t>
            </a:r>
          </a:p>
        </p:txBody>
      </p:sp>
      <p:sp>
        <p:nvSpPr>
          <p:cNvPr id="12" name="Rectangle 11">
            <a:extLst>
              <a:ext uri="{FF2B5EF4-FFF2-40B4-BE49-F238E27FC236}">
                <a16:creationId xmlns:a16="http://schemas.microsoft.com/office/drawing/2014/main" id="{A88EC829-E13F-4A32-8410-FD1C9BAD3586}"/>
              </a:ext>
            </a:extLst>
          </p:cNvPr>
          <p:cNvSpPr/>
          <p:nvPr/>
        </p:nvSpPr>
        <p:spPr>
          <a:xfrm>
            <a:off x="8658267" y="1218716"/>
            <a:ext cx="3200399" cy="53864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ctr"/>
            <a:r>
              <a:rPr lang="en-US" sz="2800" b="1" dirty="0">
                <a:solidFill>
                  <a:schemeClr val="bg1"/>
                </a:solidFill>
                <a:latin typeface="+mj-lt"/>
              </a:rPr>
              <a:t>HELP US </a:t>
            </a:r>
            <a:br>
              <a:rPr lang="en-US" sz="2800" b="1" dirty="0">
                <a:solidFill>
                  <a:schemeClr val="bg1"/>
                </a:solidFill>
                <a:latin typeface="+mj-lt"/>
              </a:rPr>
            </a:br>
            <a:r>
              <a:rPr lang="en-US" sz="2800" b="1" dirty="0">
                <a:solidFill>
                  <a:schemeClr val="bg1"/>
                </a:solidFill>
                <a:latin typeface="+mj-lt"/>
              </a:rPr>
              <a:t>BUILD THE MTG </a:t>
            </a:r>
          </a:p>
          <a:p>
            <a:pPr algn="ctr"/>
            <a:r>
              <a:rPr lang="en-US" sz="1200" dirty="0">
                <a:solidFill>
                  <a:schemeClr val="bg1"/>
                </a:solidFill>
                <a:latin typeface="+mj-lt"/>
              </a:rPr>
              <a:t>SPECIAL EVENT PLANNED FOR THIS FALL</a:t>
            </a:r>
          </a:p>
          <a:p>
            <a:pPr algn="ctr"/>
            <a:endParaRPr lang="en-US" sz="1600" dirty="0">
              <a:solidFill>
                <a:schemeClr val="bg1"/>
              </a:solidFill>
              <a:latin typeface="+mj-lt"/>
            </a:endParaRPr>
          </a:p>
          <a:p>
            <a:pPr marL="285750" indent="-285750">
              <a:spcBef>
                <a:spcPts val="1200"/>
              </a:spcBef>
              <a:buFont typeface="Wingdings" panose="05000000000000000000" pitchFamily="2" charset="2"/>
              <a:buChar char="§"/>
            </a:pPr>
            <a:r>
              <a:rPr lang="en-US" sz="1600" dirty="0">
                <a:solidFill>
                  <a:schemeClr val="bg1"/>
                </a:solidFill>
                <a:latin typeface="+mj-lt"/>
              </a:rPr>
              <a:t>Elect an MTG advisory board (3-5 people)</a:t>
            </a:r>
          </a:p>
          <a:p>
            <a:pPr marL="285750" indent="-285750">
              <a:spcBef>
                <a:spcPts val="1200"/>
              </a:spcBef>
              <a:buFont typeface="Wingdings" panose="05000000000000000000" pitchFamily="2" charset="2"/>
              <a:buChar char="§"/>
            </a:pPr>
            <a:r>
              <a:rPr lang="en-US" sz="1600" dirty="0">
                <a:solidFill>
                  <a:schemeClr val="bg1"/>
                </a:solidFill>
                <a:latin typeface="+mj-lt"/>
              </a:rPr>
              <a:t>Deep dive on the new MTG pricing model</a:t>
            </a:r>
          </a:p>
          <a:p>
            <a:pPr marL="285750" indent="-285750">
              <a:spcBef>
                <a:spcPts val="1200"/>
              </a:spcBef>
              <a:buFont typeface="Wingdings" panose="05000000000000000000" pitchFamily="2" charset="2"/>
              <a:buChar char="§"/>
            </a:pPr>
            <a:r>
              <a:rPr lang="en-US" sz="1600" dirty="0">
                <a:solidFill>
                  <a:schemeClr val="bg1"/>
                </a:solidFill>
                <a:latin typeface="+mj-lt"/>
              </a:rPr>
              <a:t>In-depth review of the </a:t>
            </a:r>
            <a:br>
              <a:rPr lang="en-US" sz="1600" dirty="0">
                <a:solidFill>
                  <a:schemeClr val="bg1"/>
                </a:solidFill>
                <a:latin typeface="+mj-lt"/>
              </a:rPr>
            </a:br>
            <a:r>
              <a:rPr lang="en-US" sz="1600" dirty="0">
                <a:solidFill>
                  <a:schemeClr val="bg1"/>
                </a:solidFill>
                <a:latin typeface="+mj-lt"/>
              </a:rPr>
              <a:t>2019-2020 MTG project development queue</a:t>
            </a:r>
          </a:p>
          <a:p>
            <a:pPr marL="285750" indent="-285750">
              <a:spcBef>
                <a:spcPts val="1200"/>
              </a:spcBef>
              <a:buFont typeface="Wingdings" panose="05000000000000000000" pitchFamily="2" charset="2"/>
              <a:buChar char="§"/>
            </a:pPr>
            <a:r>
              <a:rPr lang="en-US" sz="1600" dirty="0">
                <a:solidFill>
                  <a:schemeClr val="bg1"/>
                </a:solidFill>
                <a:latin typeface="+mj-lt"/>
              </a:rPr>
              <a:t>Brainstorming on the future</a:t>
            </a:r>
          </a:p>
          <a:p>
            <a:pPr marL="285750" indent="-285750">
              <a:spcBef>
                <a:spcPts val="1200"/>
              </a:spcBef>
              <a:buFont typeface="Wingdings" panose="05000000000000000000" pitchFamily="2" charset="2"/>
              <a:buChar char="§"/>
            </a:pPr>
            <a:r>
              <a:rPr lang="en-US" sz="1600" dirty="0">
                <a:solidFill>
                  <a:schemeClr val="bg1"/>
                </a:solidFill>
                <a:latin typeface="+mj-lt"/>
              </a:rPr>
              <a:t>Understanding the MTG micro-app approach</a:t>
            </a:r>
          </a:p>
        </p:txBody>
      </p:sp>
    </p:spTree>
    <p:extLst>
      <p:ext uri="{BB962C8B-B14F-4D97-AF65-F5344CB8AC3E}">
        <p14:creationId xmlns:p14="http://schemas.microsoft.com/office/powerpoint/2010/main" val="488818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4E578A-655C-464F-8876-6B20DF1ED0D4}"/>
              </a:ext>
            </a:extLst>
          </p:cNvPr>
          <p:cNvSpPr>
            <a:spLocks noGrp="1"/>
          </p:cNvSpPr>
          <p:nvPr>
            <p:ph type="title"/>
          </p:nvPr>
        </p:nvSpPr>
        <p:spPr/>
        <p:txBody>
          <a:bodyPr/>
          <a:lstStyle/>
          <a:p>
            <a:r>
              <a:rPr lang="en-US" sz="4000" dirty="0"/>
              <a:t>Unique</a:t>
            </a:r>
            <a:endParaRPr lang="en-US" dirty="0"/>
          </a:p>
        </p:txBody>
      </p:sp>
      <p:sp>
        <p:nvSpPr>
          <p:cNvPr id="13" name="Content Placeholder 12">
            <a:extLst>
              <a:ext uri="{FF2B5EF4-FFF2-40B4-BE49-F238E27FC236}">
                <a16:creationId xmlns:a16="http://schemas.microsoft.com/office/drawing/2014/main" id="{DE5F11F4-E6B0-4E05-8ED7-AF76B74A307C}"/>
              </a:ext>
            </a:extLst>
          </p:cNvPr>
          <p:cNvSpPr>
            <a:spLocks noGrp="1"/>
          </p:cNvSpPr>
          <p:nvPr>
            <p:ph sz="half" idx="1"/>
          </p:nvPr>
        </p:nvSpPr>
        <p:spPr>
          <a:xfrm>
            <a:off x="729574" y="2149475"/>
            <a:ext cx="5004476" cy="1731861"/>
          </a:xfrm>
        </p:spPr>
        <p:txBody>
          <a:bodyPr/>
          <a:lstStyle/>
          <a:p>
            <a:r>
              <a:rPr lang="en-US" dirty="0"/>
              <a:t>Every credit union and person in our network is unique</a:t>
            </a:r>
          </a:p>
          <a:p>
            <a:pPr lvl="1"/>
            <a:r>
              <a:rPr lang="en-US" dirty="0"/>
              <a:t>This moment in time is unique</a:t>
            </a:r>
          </a:p>
          <a:p>
            <a:pPr lvl="1"/>
            <a:r>
              <a:rPr lang="en-US" dirty="0"/>
              <a:t>The set of individuals who comprise the community is unique</a:t>
            </a:r>
          </a:p>
          <a:p>
            <a:pPr lvl="1"/>
            <a:r>
              <a:rPr lang="en-US" dirty="0"/>
              <a:t>The challenges are unique, the </a:t>
            </a:r>
            <a:br>
              <a:rPr lang="en-US" dirty="0"/>
            </a:br>
            <a:r>
              <a:rPr lang="en-US" dirty="0"/>
              <a:t>opportunities are unique</a:t>
            </a:r>
          </a:p>
        </p:txBody>
      </p:sp>
      <p:sp>
        <p:nvSpPr>
          <p:cNvPr id="14" name="Content Placeholder 13">
            <a:extLst>
              <a:ext uri="{FF2B5EF4-FFF2-40B4-BE49-F238E27FC236}">
                <a16:creationId xmlns:a16="http://schemas.microsoft.com/office/drawing/2014/main" id="{A44E4139-1432-4145-8152-AD1471F409ED}"/>
              </a:ext>
            </a:extLst>
          </p:cNvPr>
          <p:cNvSpPr>
            <a:spLocks noGrp="1"/>
          </p:cNvSpPr>
          <p:nvPr>
            <p:ph sz="half" idx="2"/>
          </p:nvPr>
        </p:nvSpPr>
        <p:spPr>
          <a:xfrm>
            <a:off x="723900" y="4543425"/>
            <a:ext cx="10000260" cy="1628773"/>
          </a:xfrm>
        </p:spPr>
        <p:txBody>
          <a:bodyPr/>
          <a:lstStyle/>
          <a:p>
            <a:r>
              <a:rPr lang="en-US" dirty="0"/>
              <a:t>Your response to your situation must be bolstered by your enthusiasm to be unique, current, and matched with where you’re going: </a:t>
            </a:r>
            <a:r>
              <a:rPr lang="en-US" i="1" dirty="0"/>
              <a:t>forward</a:t>
            </a:r>
          </a:p>
          <a:p>
            <a:r>
              <a:rPr lang="en-US" dirty="0"/>
              <a:t>For our cooperative to be strong, we must trust that every organization’s creativity and need to be unique is honored and fostered by our collective</a:t>
            </a:r>
          </a:p>
        </p:txBody>
      </p:sp>
      <p:sp>
        <p:nvSpPr>
          <p:cNvPr id="5" name="Slide Number Placeholder 4">
            <a:extLst>
              <a:ext uri="{FF2B5EF4-FFF2-40B4-BE49-F238E27FC236}">
                <a16:creationId xmlns:a16="http://schemas.microsoft.com/office/drawing/2014/main" id="{796DB372-304B-4510-A8EE-515FF1955AE2}"/>
              </a:ext>
            </a:extLst>
          </p:cNvPr>
          <p:cNvSpPr>
            <a:spLocks noGrp="1"/>
          </p:cNvSpPr>
          <p:nvPr>
            <p:ph type="sldNum" sz="quarter" idx="12"/>
          </p:nvPr>
        </p:nvSpPr>
        <p:spPr/>
        <p:txBody>
          <a:bodyPr/>
          <a:lstStyle/>
          <a:p>
            <a:fld id="{E31375A4-56A4-47D6-9801-1991572033F7}" type="slidenum">
              <a:rPr lang="en-US" smtClean="0"/>
              <a:t>8</a:t>
            </a:fld>
            <a:endParaRPr lang="en-US" dirty="0"/>
          </a:p>
        </p:txBody>
      </p:sp>
      <p:sp>
        <p:nvSpPr>
          <p:cNvPr id="16" name="Text Placeholder 15">
            <a:extLst>
              <a:ext uri="{FF2B5EF4-FFF2-40B4-BE49-F238E27FC236}">
                <a16:creationId xmlns:a16="http://schemas.microsoft.com/office/drawing/2014/main" id="{F980881A-8C02-47D0-89DF-F4A243E7CD89}"/>
              </a:ext>
            </a:extLst>
          </p:cNvPr>
          <p:cNvSpPr>
            <a:spLocks noGrp="1"/>
          </p:cNvSpPr>
          <p:nvPr>
            <p:ph type="body" sz="quarter" idx="14"/>
          </p:nvPr>
        </p:nvSpPr>
        <p:spPr/>
        <p:txBody>
          <a:bodyPr/>
          <a:lstStyle/>
          <a:p>
            <a:r>
              <a:rPr lang="en-US" dirty="0"/>
              <a:t>It is never same old, same old...it is always a fresh start for what might be</a:t>
            </a:r>
          </a:p>
        </p:txBody>
      </p:sp>
      <p:pic>
        <p:nvPicPr>
          <p:cNvPr id="12" name="Picture 11">
            <a:extLst>
              <a:ext uri="{FF2B5EF4-FFF2-40B4-BE49-F238E27FC236}">
                <a16:creationId xmlns:a16="http://schemas.microsoft.com/office/drawing/2014/main" id="{A0E2D788-DA16-4780-9265-6752BC18AEA1}"/>
              </a:ext>
            </a:extLst>
          </p:cNvPr>
          <p:cNvPicPr>
            <a:picLocks noChangeAspect="1"/>
          </p:cNvPicPr>
          <p:nvPr/>
        </p:nvPicPr>
        <p:blipFill>
          <a:blip r:embed="rId3"/>
          <a:stretch>
            <a:fillRect/>
          </a:stretch>
        </p:blipFill>
        <p:spPr>
          <a:xfrm>
            <a:off x="5665572" y="1419635"/>
            <a:ext cx="6209515" cy="2461701"/>
          </a:xfrm>
          <a:prstGeom prst="rect">
            <a:avLst/>
          </a:prstGeom>
          <a:ln w="76200">
            <a:solidFill>
              <a:schemeClr val="accent2"/>
            </a:solidFill>
          </a:ln>
          <a:effectLst/>
        </p:spPr>
      </p:pic>
    </p:spTree>
    <p:extLst>
      <p:ext uri="{BB962C8B-B14F-4D97-AF65-F5344CB8AC3E}">
        <p14:creationId xmlns:p14="http://schemas.microsoft.com/office/powerpoint/2010/main" val="16670630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30D791-8A44-408E-8214-0C3EBFD73B6E}"/>
              </a:ext>
            </a:extLst>
          </p:cNvPr>
          <p:cNvSpPr>
            <a:spLocks noGrp="1"/>
          </p:cNvSpPr>
          <p:nvPr>
            <p:ph type="sldNum" sz="quarter" idx="12"/>
          </p:nvPr>
        </p:nvSpPr>
        <p:spPr/>
        <p:txBody>
          <a:bodyPr/>
          <a:lstStyle/>
          <a:p>
            <a:fld id="{E31375A4-56A4-47D6-9801-1991572033F7}" type="slidenum">
              <a:rPr lang="en-US" smtClean="0"/>
              <a:t>80</a:t>
            </a:fld>
            <a:endParaRPr lang="en-US" dirty="0"/>
          </a:p>
        </p:txBody>
      </p:sp>
      <p:sp>
        <p:nvSpPr>
          <p:cNvPr id="9" name="Title 8">
            <a:extLst>
              <a:ext uri="{FF2B5EF4-FFF2-40B4-BE49-F238E27FC236}">
                <a16:creationId xmlns:a16="http://schemas.microsoft.com/office/drawing/2014/main" id="{BECA7F4D-3E15-4A7F-AC6C-2988E096B09F}"/>
              </a:ext>
            </a:extLst>
          </p:cNvPr>
          <p:cNvSpPr>
            <a:spLocks noGrp="1"/>
          </p:cNvSpPr>
          <p:nvPr>
            <p:ph type="title"/>
          </p:nvPr>
        </p:nvSpPr>
        <p:spPr/>
        <p:txBody>
          <a:bodyPr/>
          <a:lstStyle/>
          <a:p>
            <a:r>
              <a:rPr lang="en-US" dirty="0"/>
              <a:t>Mobile App 4.0</a:t>
            </a:r>
          </a:p>
        </p:txBody>
      </p:sp>
      <p:pic>
        <p:nvPicPr>
          <p:cNvPr id="12" name="Picture 11" descr="A screenshot of a cell phone&#10;&#10;Description automatically generated">
            <a:extLst>
              <a:ext uri="{FF2B5EF4-FFF2-40B4-BE49-F238E27FC236}">
                <a16:creationId xmlns:a16="http://schemas.microsoft.com/office/drawing/2014/main" id="{2429F3E0-48FB-4E31-942A-55281F549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708" y="610947"/>
            <a:ext cx="10706230" cy="6392094"/>
          </a:xfrm>
          <a:prstGeom prst="rect">
            <a:avLst/>
          </a:prstGeom>
        </p:spPr>
      </p:pic>
      <p:sp>
        <p:nvSpPr>
          <p:cNvPr id="7" name="Rectangle 6">
            <a:extLst>
              <a:ext uri="{FF2B5EF4-FFF2-40B4-BE49-F238E27FC236}">
                <a16:creationId xmlns:a16="http://schemas.microsoft.com/office/drawing/2014/main" id="{67B22C41-F229-4B3D-A36C-7BA4B12A3C15}"/>
              </a:ext>
            </a:extLst>
          </p:cNvPr>
          <p:cNvSpPr/>
          <p:nvPr/>
        </p:nvSpPr>
        <p:spPr>
          <a:xfrm rot="21160265">
            <a:off x="-131763" y="5159135"/>
            <a:ext cx="3196628" cy="1959923"/>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xplosion: 8 Points 1">
            <a:extLst>
              <a:ext uri="{FF2B5EF4-FFF2-40B4-BE49-F238E27FC236}">
                <a16:creationId xmlns:a16="http://schemas.microsoft.com/office/drawing/2014/main" id="{6235E2E4-E2AD-42FC-A5B6-7837B98531AF}"/>
              </a:ext>
            </a:extLst>
          </p:cNvPr>
          <p:cNvSpPr/>
          <p:nvPr/>
        </p:nvSpPr>
        <p:spPr>
          <a:xfrm>
            <a:off x="10018218" y="1013760"/>
            <a:ext cx="1756764" cy="1469469"/>
          </a:xfrm>
          <a:prstGeom prst="irregularSeal1">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US" sz="1400" dirty="0">
                <a:solidFill>
                  <a:schemeClr val="tx2"/>
                </a:solidFill>
                <a:latin typeface="+mj-lt"/>
              </a:rPr>
              <a:t>Coming this fall!</a:t>
            </a:r>
          </a:p>
        </p:txBody>
      </p:sp>
      <p:pic>
        <p:nvPicPr>
          <p:cNvPr id="4" name="Picture 3" descr="A screenshot of a cell phone&#10;&#10;Description automatically generated">
            <a:extLst>
              <a:ext uri="{FF2B5EF4-FFF2-40B4-BE49-F238E27FC236}">
                <a16:creationId xmlns:a16="http://schemas.microsoft.com/office/drawing/2014/main" id="{E8510D53-8EFD-424E-B58E-649740837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36892">
            <a:off x="238029" y="5427880"/>
            <a:ext cx="2519978" cy="1418348"/>
          </a:xfrm>
          <a:prstGeom prst="rect">
            <a:avLst/>
          </a:prstGeom>
          <a:ln>
            <a:noFill/>
          </a:ln>
          <a:effectLst>
            <a:outerShdw blurRad="190500" algn="tl" rotWithShape="0">
              <a:srgbClr val="000000">
                <a:alpha val="70000"/>
              </a:srgbClr>
            </a:outerShdw>
          </a:effectLst>
        </p:spPr>
      </p:pic>
      <p:pic>
        <p:nvPicPr>
          <p:cNvPr id="10" name="Graphic 9" descr="Paperclip">
            <a:extLst>
              <a:ext uri="{FF2B5EF4-FFF2-40B4-BE49-F238E27FC236}">
                <a16:creationId xmlns:a16="http://schemas.microsoft.com/office/drawing/2014/main" id="{44B00D1C-F500-4656-8C1B-277E44FBFD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39675" y="5068841"/>
            <a:ext cx="627406" cy="627406"/>
          </a:xfrm>
          <a:prstGeom prst="rect">
            <a:avLst/>
          </a:prstGeom>
        </p:spPr>
      </p:pic>
    </p:spTree>
    <p:extLst>
      <p:ext uri="{BB962C8B-B14F-4D97-AF65-F5344CB8AC3E}">
        <p14:creationId xmlns:p14="http://schemas.microsoft.com/office/powerpoint/2010/main" val="35887251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C2CC6E-93E2-4E38-96D7-20607DE30F78}"/>
              </a:ext>
            </a:extLst>
          </p:cNvPr>
          <p:cNvSpPr>
            <a:spLocks noGrp="1"/>
          </p:cNvSpPr>
          <p:nvPr>
            <p:ph type="sldNum" sz="quarter" idx="12"/>
          </p:nvPr>
        </p:nvSpPr>
        <p:spPr/>
        <p:txBody>
          <a:bodyPr/>
          <a:lstStyle/>
          <a:p>
            <a:fld id="{E31375A4-56A4-47D6-9801-1991572033F7}" type="slidenum">
              <a:rPr lang="en-US" smtClean="0"/>
              <a:pPr/>
              <a:t>81</a:t>
            </a:fld>
            <a:endParaRPr lang="en-US" dirty="0"/>
          </a:p>
        </p:txBody>
      </p:sp>
      <p:sp>
        <p:nvSpPr>
          <p:cNvPr id="3" name="Title 2">
            <a:extLst>
              <a:ext uri="{FF2B5EF4-FFF2-40B4-BE49-F238E27FC236}">
                <a16:creationId xmlns:a16="http://schemas.microsoft.com/office/drawing/2014/main" id="{4CDEA7CB-ECCE-4852-98D9-FC7599F10F00}"/>
              </a:ext>
            </a:extLst>
          </p:cNvPr>
          <p:cNvSpPr>
            <a:spLocks noGrp="1"/>
          </p:cNvSpPr>
          <p:nvPr>
            <p:ph type="title"/>
          </p:nvPr>
        </p:nvSpPr>
        <p:spPr/>
        <p:txBody>
          <a:bodyPr/>
          <a:lstStyle/>
          <a:p>
            <a:r>
              <a:rPr lang="en-US" dirty="0"/>
              <a:t>Micro-apps</a:t>
            </a:r>
          </a:p>
        </p:txBody>
      </p:sp>
      <p:pic>
        <p:nvPicPr>
          <p:cNvPr id="21" name="Picture 20">
            <a:extLst>
              <a:ext uri="{FF2B5EF4-FFF2-40B4-BE49-F238E27FC236}">
                <a16:creationId xmlns:a16="http://schemas.microsoft.com/office/drawing/2014/main" id="{70C8DF52-DDD1-4243-9541-248ED9F1E1B4}"/>
              </a:ext>
            </a:extLst>
          </p:cNvPr>
          <p:cNvPicPr>
            <a:picLocks noChangeAspect="1"/>
          </p:cNvPicPr>
          <p:nvPr/>
        </p:nvPicPr>
        <p:blipFill>
          <a:blip r:embed="rId3"/>
          <a:stretch>
            <a:fillRect/>
          </a:stretch>
        </p:blipFill>
        <p:spPr>
          <a:xfrm>
            <a:off x="3038269" y="817480"/>
            <a:ext cx="6252876" cy="3998050"/>
          </a:xfrm>
          <a:prstGeom prst="rect">
            <a:avLst/>
          </a:prstGeom>
        </p:spPr>
      </p:pic>
      <p:sp>
        <p:nvSpPr>
          <p:cNvPr id="16" name="Rectangle 15">
            <a:extLst>
              <a:ext uri="{FF2B5EF4-FFF2-40B4-BE49-F238E27FC236}">
                <a16:creationId xmlns:a16="http://schemas.microsoft.com/office/drawing/2014/main" id="{6C6D81CD-0EDA-48A8-AFD3-80B77E7D52AC}"/>
              </a:ext>
            </a:extLst>
          </p:cNvPr>
          <p:cNvSpPr/>
          <p:nvPr/>
        </p:nvSpPr>
        <p:spPr>
          <a:xfrm>
            <a:off x="6164707" y="3266216"/>
            <a:ext cx="2112579" cy="67603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solidFill>
                  <a:schemeClr val="bg1"/>
                </a:solidFill>
                <a:latin typeface="+mj-lt"/>
              </a:rPr>
              <a:t>Payments 1.0 Micro-app</a:t>
            </a:r>
          </a:p>
        </p:txBody>
      </p:sp>
      <p:pic>
        <p:nvPicPr>
          <p:cNvPr id="12" name="Picture 11" descr="A picture containing sky, electronics&#10;&#10;Description automatically generated">
            <a:extLst>
              <a:ext uri="{FF2B5EF4-FFF2-40B4-BE49-F238E27FC236}">
                <a16:creationId xmlns:a16="http://schemas.microsoft.com/office/drawing/2014/main" id="{34C78E52-007F-44E7-A7FB-C680CB16E3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74"/>
          <a:stretch/>
        </p:blipFill>
        <p:spPr>
          <a:xfrm>
            <a:off x="340120" y="1580728"/>
            <a:ext cx="2373550" cy="4585434"/>
          </a:xfrm>
          <a:prstGeom prst="rect">
            <a:avLst/>
          </a:prstGeom>
        </p:spPr>
      </p:pic>
      <p:sp>
        <p:nvSpPr>
          <p:cNvPr id="13" name="Rectangle 12">
            <a:extLst>
              <a:ext uri="{FF2B5EF4-FFF2-40B4-BE49-F238E27FC236}">
                <a16:creationId xmlns:a16="http://schemas.microsoft.com/office/drawing/2014/main" id="{E89D1697-5E65-4850-B814-88EA515907FC}"/>
              </a:ext>
            </a:extLst>
          </p:cNvPr>
          <p:cNvSpPr/>
          <p:nvPr/>
        </p:nvSpPr>
        <p:spPr>
          <a:xfrm>
            <a:off x="1135258" y="5047993"/>
            <a:ext cx="2303506" cy="67603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solidFill>
                  <a:schemeClr val="bg1"/>
                </a:solidFill>
                <a:latin typeface="+mj-lt"/>
              </a:rPr>
              <a:t>Pay Anyone (P2P) Micro-app</a:t>
            </a:r>
          </a:p>
        </p:txBody>
      </p:sp>
      <p:pic>
        <p:nvPicPr>
          <p:cNvPr id="8" name="Picture 7" descr="A screenshot of a cell phone&#10;&#10;Description automatically generated">
            <a:extLst>
              <a:ext uri="{FF2B5EF4-FFF2-40B4-BE49-F238E27FC236}">
                <a16:creationId xmlns:a16="http://schemas.microsoft.com/office/drawing/2014/main" id="{7EFFD11D-2E89-450E-9253-99AA89FB5D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4955" y="4773490"/>
            <a:ext cx="4095514" cy="2092121"/>
          </a:xfrm>
          <a:prstGeom prst="rect">
            <a:avLst/>
          </a:prstGeom>
        </p:spPr>
      </p:pic>
      <p:sp>
        <p:nvSpPr>
          <p:cNvPr id="9" name="Rectangle 8">
            <a:extLst>
              <a:ext uri="{FF2B5EF4-FFF2-40B4-BE49-F238E27FC236}">
                <a16:creationId xmlns:a16="http://schemas.microsoft.com/office/drawing/2014/main" id="{0A950687-7CFA-467E-9611-8E511E821429}"/>
              </a:ext>
            </a:extLst>
          </p:cNvPr>
          <p:cNvSpPr/>
          <p:nvPr/>
        </p:nvSpPr>
        <p:spPr>
          <a:xfrm>
            <a:off x="7280344" y="5886053"/>
            <a:ext cx="2112579" cy="49398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solidFill>
                  <a:schemeClr val="bg1"/>
                </a:solidFill>
                <a:latin typeface="+mj-lt"/>
              </a:rPr>
              <a:t>RDC Micro-app</a:t>
            </a:r>
          </a:p>
        </p:txBody>
      </p:sp>
      <p:sp>
        <p:nvSpPr>
          <p:cNvPr id="10" name="Thought Bubble: Cloud 9">
            <a:extLst>
              <a:ext uri="{FF2B5EF4-FFF2-40B4-BE49-F238E27FC236}">
                <a16:creationId xmlns:a16="http://schemas.microsoft.com/office/drawing/2014/main" id="{050DBF19-685B-41FF-9C1F-9875DCA8C2E9}"/>
              </a:ext>
            </a:extLst>
          </p:cNvPr>
          <p:cNvSpPr/>
          <p:nvPr/>
        </p:nvSpPr>
        <p:spPr>
          <a:xfrm>
            <a:off x="9476919" y="3471802"/>
            <a:ext cx="2373550" cy="1499235"/>
          </a:xfrm>
          <a:prstGeom prst="cloudCallout">
            <a:avLst>
              <a:gd name="adj1" fmla="val -40015"/>
              <a:gd name="adj2" fmla="val 69190"/>
            </a:avLst>
          </a:prstGeom>
          <a:ln>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lIns="0" tIns="0" rIns="0" bIns="0" rtlCol="0" anchor="ctr">
            <a:spAutoFit/>
          </a:bodyPr>
          <a:lstStyle/>
          <a:p>
            <a:pPr algn="ctr"/>
            <a:r>
              <a:rPr lang="en-US" sz="1600" dirty="0">
                <a:solidFill>
                  <a:schemeClr val="tx2"/>
                </a:solidFill>
                <a:latin typeface="+mj-lt"/>
              </a:rPr>
              <a:t>Coming soon: RDC deposits to pay loans or buy a CD!</a:t>
            </a:r>
          </a:p>
        </p:txBody>
      </p:sp>
      <p:pic>
        <p:nvPicPr>
          <p:cNvPr id="22" name="Picture 21">
            <a:extLst>
              <a:ext uri="{FF2B5EF4-FFF2-40B4-BE49-F238E27FC236}">
                <a16:creationId xmlns:a16="http://schemas.microsoft.com/office/drawing/2014/main" id="{93D40B28-5789-4F48-9CBB-FBF6312D1C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195" y="6126764"/>
            <a:ext cx="685800" cy="685800"/>
          </a:xfrm>
          <a:prstGeom prst="rect">
            <a:avLst/>
          </a:prstGeom>
          <a:ln>
            <a:noFill/>
          </a:ln>
          <a:effectLst>
            <a:outerShdw blurRad="190500" algn="tl" rotWithShape="0">
              <a:srgbClr val="000000">
                <a:alpha val="70000"/>
              </a:srgbClr>
            </a:outerShdw>
          </a:effectLst>
        </p:spPr>
      </p:pic>
      <p:grpSp>
        <p:nvGrpSpPr>
          <p:cNvPr id="17" name="Group 16">
            <a:extLst>
              <a:ext uri="{FF2B5EF4-FFF2-40B4-BE49-F238E27FC236}">
                <a16:creationId xmlns:a16="http://schemas.microsoft.com/office/drawing/2014/main" id="{6AFD0F1A-6913-4ACC-A8D7-2C156C8B3F5E}"/>
              </a:ext>
            </a:extLst>
          </p:cNvPr>
          <p:cNvGrpSpPr/>
          <p:nvPr/>
        </p:nvGrpSpPr>
        <p:grpSpPr>
          <a:xfrm>
            <a:off x="9291145" y="711778"/>
            <a:ext cx="1430278" cy="1096200"/>
            <a:chOff x="10654252" y="4325860"/>
            <a:chExt cx="1430278" cy="1096200"/>
          </a:xfrm>
        </p:grpSpPr>
        <p:sp>
          <p:nvSpPr>
            <p:cNvPr id="18" name="Rectangle: Rounded Corners 17">
              <a:extLst>
                <a:ext uri="{FF2B5EF4-FFF2-40B4-BE49-F238E27FC236}">
                  <a16:creationId xmlns:a16="http://schemas.microsoft.com/office/drawing/2014/main" id="{A86F29E2-D55A-44E6-8BD6-10728CF2F9D0}"/>
                </a:ext>
              </a:extLst>
            </p:cNvPr>
            <p:cNvSpPr/>
            <p:nvPr/>
          </p:nvSpPr>
          <p:spPr>
            <a:xfrm>
              <a:off x="10654252" y="4751255"/>
              <a:ext cx="537751" cy="537751"/>
            </a:xfrm>
            <a:prstGeom prst="roundRect">
              <a:avLst/>
            </a:prstGeom>
            <a:blipFill dpi="0" rotWithShape="1">
              <a:blip r:embed="rId7"/>
              <a:srcRect/>
              <a:stretch>
                <a:fillRect/>
              </a:stretch>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897F963-C9D7-4969-8282-771B6C190F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38694">
              <a:off x="10843082" y="4325860"/>
              <a:ext cx="537751" cy="537751"/>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B8A9EE15-73BB-4593-BFAB-E9733B643809}"/>
                </a:ext>
              </a:extLst>
            </p:cNvPr>
            <p:cNvSpPr txBox="1"/>
            <p:nvPr/>
          </p:nvSpPr>
          <p:spPr>
            <a:xfrm>
              <a:off x="11157978" y="4535812"/>
              <a:ext cx="926552" cy="553998"/>
            </a:xfrm>
            <a:prstGeom prst="rect">
              <a:avLst/>
            </a:prstGeom>
            <a:noFill/>
          </p:spPr>
          <p:txBody>
            <a:bodyPr wrap="square" rtlCol="0">
              <a:spAutoFit/>
            </a:bodyPr>
            <a:lstStyle/>
            <a:p>
              <a:r>
                <a:rPr lang="en-US" sz="1000" dirty="0">
                  <a:solidFill>
                    <a:schemeClr val="tx2"/>
                  </a:solidFill>
                  <a:latin typeface="+mj-lt"/>
                </a:rPr>
                <a:t>Check this one out in the app!</a:t>
              </a:r>
            </a:p>
          </p:txBody>
        </p:sp>
        <p:pic>
          <p:nvPicPr>
            <p:cNvPr id="28" name="Picture 27">
              <a:extLst>
                <a:ext uri="{FF2B5EF4-FFF2-40B4-BE49-F238E27FC236}">
                  <a16:creationId xmlns:a16="http://schemas.microsoft.com/office/drawing/2014/main" id="{405E0545-1620-4D53-9B4F-8D9DD7A880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6221" y="5155951"/>
              <a:ext cx="206519" cy="266109"/>
            </a:xfrm>
            <a:prstGeom prst="rect">
              <a:avLst/>
            </a:prstGeom>
          </p:spPr>
        </p:pic>
      </p:grpSp>
    </p:spTree>
    <p:extLst>
      <p:ext uri="{BB962C8B-B14F-4D97-AF65-F5344CB8AC3E}">
        <p14:creationId xmlns:p14="http://schemas.microsoft.com/office/powerpoint/2010/main" val="50500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1500"/>
                                  </p:stCondLst>
                                  <p:childTnLst>
                                    <p:animEffect transition="out" filter="fade">
                                      <p:cBhvr>
                                        <p:cTn id="6" dur="1000" tmFilter="0, 0; .2, .5; .8, .5; 1, 0"/>
                                        <p:tgtEl>
                                          <p:spTgt spid="17"/>
                                        </p:tgtEl>
                                      </p:cBhvr>
                                    </p:animEffect>
                                    <p:animScale>
                                      <p:cBhvr>
                                        <p:cTn id="7" dur="500" autoRev="1" fill="hold"/>
                                        <p:tgtEl>
                                          <p:spTgt spid="17"/>
                                        </p:tgtEl>
                                      </p:cBhvr>
                                      <p:by x="105000" y="105000"/>
                                    </p:animScale>
                                  </p:childTnLst>
                                </p:cTn>
                              </p:par>
                            </p:childTnLst>
                          </p:cTn>
                        </p:par>
                        <p:par>
                          <p:cTn id="8" fill="hold">
                            <p:stCondLst>
                              <p:cond delay="2500"/>
                            </p:stCondLst>
                            <p:childTnLst>
                              <p:par>
                                <p:cTn id="9" presetID="32" presetClass="emph" presetSubtype="0" fill="hold" nodeType="afterEffect">
                                  <p:stCondLst>
                                    <p:cond delay="150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par>
                          <p:cTn id="15" fill="hold">
                            <p:stCondLst>
                              <p:cond delay="5000"/>
                            </p:stCondLst>
                            <p:childTnLst>
                              <p:par>
                                <p:cTn id="16" presetID="32" presetClass="emph" presetSubtype="0" fill="hold" nodeType="afterEffect">
                                  <p:stCondLst>
                                    <p:cond delay="1500"/>
                                  </p:stCondLst>
                                  <p:childTnLst>
                                    <p:animRot by="120000">
                                      <p:cBhvr>
                                        <p:cTn id="17" dur="100" fill="hold">
                                          <p:stCondLst>
                                            <p:cond delay="0"/>
                                          </p:stCondLst>
                                        </p:cTn>
                                        <p:tgtEl>
                                          <p:spTgt spid="17"/>
                                        </p:tgtEl>
                                        <p:attrNameLst>
                                          <p:attrName>r</p:attrName>
                                        </p:attrNameLst>
                                      </p:cBhvr>
                                    </p:animRot>
                                    <p:animRot by="-240000">
                                      <p:cBhvr>
                                        <p:cTn id="18" dur="200" fill="hold">
                                          <p:stCondLst>
                                            <p:cond delay="200"/>
                                          </p:stCondLst>
                                        </p:cTn>
                                        <p:tgtEl>
                                          <p:spTgt spid="17"/>
                                        </p:tgtEl>
                                        <p:attrNameLst>
                                          <p:attrName>r</p:attrName>
                                        </p:attrNameLst>
                                      </p:cBhvr>
                                    </p:animRot>
                                    <p:animRot by="240000">
                                      <p:cBhvr>
                                        <p:cTn id="19" dur="200" fill="hold">
                                          <p:stCondLst>
                                            <p:cond delay="400"/>
                                          </p:stCondLst>
                                        </p:cTn>
                                        <p:tgtEl>
                                          <p:spTgt spid="17"/>
                                        </p:tgtEl>
                                        <p:attrNameLst>
                                          <p:attrName>r</p:attrName>
                                        </p:attrNameLst>
                                      </p:cBhvr>
                                    </p:animRot>
                                    <p:animRot by="-240000">
                                      <p:cBhvr>
                                        <p:cTn id="20" dur="200" fill="hold">
                                          <p:stCondLst>
                                            <p:cond delay="600"/>
                                          </p:stCondLst>
                                        </p:cTn>
                                        <p:tgtEl>
                                          <p:spTgt spid="17"/>
                                        </p:tgtEl>
                                        <p:attrNameLst>
                                          <p:attrName>r</p:attrName>
                                        </p:attrNameLst>
                                      </p:cBhvr>
                                    </p:animRot>
                                    <p:animRot by="120000">
                                      <p:cBhvr>
                                        <p:cTn id="21" dur="200" fill="hold">
                                          <p:stCondLst>
                                            <p:cond delay="800"/>
                                          </p:stCondLst>
                                        </p:cTn>
                                        <p:tgtEl>
                                          <p:spTgt spid="17"/>
                                        </p:tgtEl>
                                        <p:attrNameLst>
                                          <p:attrName>r</p:attrName>
                                        </p:attrNameLst>
                                      </p:cBhvr>
                                    </p:animRot>
                                  </p:childTnLst>
                                </p:cTn>
                              </p:par>
                            </p:childTnLst>
                          </p:cTn>
                        </p:par>
                        <p:par>
                          <p:cTn id="22" fill="hold">
                            <p:stCondLst>
                              <p:cond delay="7500"/>
                            </p:stCondLst>
                            <p:childTnLst>
                              <p:par>
                                <p:cTn id="23" presetID="32" presetClass="emph" presetSubtype="0" fill="hold" nodeType="afterEffect">
                                  <p:stCondLst>
                                    <p:cond delay="1500"/>
                                  </p:stCondLst>
                                  <p:childTnLst>
                                    <p:animRot by="120000">
                                      <p:cBhvr>
                                        <p:cTn id="24" dur="100" fill="hold">
                                          <p:stCondLst>
                                            <p:cond delay="0"/>
                                          </p:stCondLst>
                                        </p:cTn>
                                        <p:tgtEl>
                                          <p:spTgt spid="17"/>
                                        </p:tgtEl>
                                        <p:attrNameLst>
                                          <p:attrName>r</p:attrName>
                                        </p:attrNameLst>
                                      </p:cBhvr>
                                    </p:animRot>
                                    <p:animRot by="-240000">
                                      <p:cBhvr>
                                        <p:cTn id="25" dur="200" fill="hold">
                                          <p:stCondLst>
                                            <p:cond delay="200"/>
                                          </p:stCondLst>
                                        </p:cTn>
                                        <p:tgtEl>
                                          <p:spTgt spid="17"/>
                                        </p:tgtEl>
                                        <p:attrNameLst>
                                          <p:attrName>r</p:attrName>
                                        </p:attrNameLst>
                                      </p:cBhvr>
                                    </p:animRot>
                                    <p:animRot by="240000">
                                      <p:cBhvr>
                                        <p:cTn id="26" dur="200" fill="hold">
                                          <p:stCondLst>
                                            <p:cond delay="400"/>
                                          </p:stCondLst>
                                        </p:cTn>
                                        <p:tgtEl>
                                          <p:spTgt spid="17"/>
                                        </p:tgtEl>
                                        <p:attrNameLst>
                                          <p:attrName>r</p:attrName>
                                        </p:attrNameLst>
                                      </p:cBhvr>
                                    </p:animRot>
                                    <p:animRot by="-240000">
                                      <p:cBhvr>
                                        <p:cTn id="27" dur="200" fill="hold">
                                          <p:stCondLst>
                                            <p:cond delay="600"/>
                                          </p:stCondLst>
                                        </p:cTn>
                                        <p:tgtEl>
                                          <p:spTgt spid="17"/>
                                        </p:tgtEl>
                                        <p:attrNameLst>
                                          <p:attrName>r</p:attrName>
                                        </p:attrNameLst>
                                      </p:cBhvr>
                                    </p:animRot>
                                    <p:animRot by="120000">
                                      <p:cBhvr>
                                        <p:cTn id="28" dur="200" fill="hold">
                                          <p:stCondLst>
                                            <p:cond delay="800"/>
                                          </p:stCondLst>
                                        </p:cTn>
                                        <p:tgtEl>
                                          <p:spTgt spid="17"/>
                                        </p:tgtEl>
                                        <p:attrNameLst>
                                          <p:attrName>r</p:attrName>
                                        </p:attrNameLst>
                                      </p:cBhvr>
                                    </p:animRot>
                                  </p:childTnLst>
                                </p:cTn>
                              </p:par>
                            </p:childTnLst>
                          </p:cTn>
                        </p:par>
                        <p:par>
                          <p:cTn id="29" fill="hold">
                            <p:stCondLst>
                              <p:cond delay="10000"/>
                            </p:stCondLst>
                            <p:childTnLst>
                              <p:par>
                                <p:cTn id="30" presetID="32" presetClass="emph" presetSubtype="0" fill="hold" nodeType="afterEffect">
                                  <p:stCondLst>
                                    <p:cond delay="1500"/>
                                  </p:stCondLst>
                                  <p:childTnLst>
                                    <p:animRot by="120000">
                                      <p:cBhvr>
                                        <p:cTn id="31" dur="100" fill="hold">
                                          <p:stCondLst>
                                            <p:cond delay="0"/>
                                          </p:stCondLst>
                                        </p:cTn>
                                        <p:tgtEl>
                                          <p:spTgt spid="17"/>
                                        </p:tgtEl>
                                        <p:attrNameLst>
                                          <p:attrName>r</p:attrName>
                                        </p:attrNameLst>
                                      </p:cBhvr>
                                    </p:animRot>
                                    <p:animRot by="-240000">
                                      <p:cBhvr>
                                        <p:cTn id="32" dur="200" fill="hold">
                                          <p:stCondLst>
                                            <p:cond delay="200"/>
                                          </p:stCondLst>
                                        </p:cTn>
                                        <p:tgtEl>
                                          <p:spTgt spid="17"/>
                                        </p:tgtEl>
                                        <p:attrNameLst>
                                          <p:attrName>r</p:attrName>
                                        </p:attrNameLst>
                                      </p:cBhvr>
                                    </p:animRot>
                                    <p:animRot by="240000">
                                      <p:cBhvr>
                                        <p:cTn id="33" dur="200" fill="hold">
                                          <p:stCondLst>
                                            <p:cond delay="400"/>
                                          </p:stCondLst>
                                        </p:cTn>
                                        <p:tgtEl>
                                          <p:spTgt spid="17"/>
                                        </p:tgtEl>
                                        <p:attrNameLst>
                                          <p:attrName>r</p:attrName>
                                        </p:attrNameLst>
                                      </p:cBhvr>
                                    </p:animRot>
                                    <p:animRot by="-240000">
                                      <p:cBhvr>
                                        <p:cTn id="34" dur="200" fill="hold">
                                          <p:stCondLst>
                                            <p:cond delay="600"/>
                                          </p:stCondLst>
                                        </p:cTn>
                                        <p:tgtEl>
                                          <p:spTgt spid="17"/>
                                        </p:tgtEl>
                                        <p:attrNameLst>
                                          <p:attrName>r</p:attrName>
                                        </p:attrNameLst>
                                      </p:cBhvr>
                                    </p:animRot>
                                    <p:animRot by="120000">
                                      <p:cBhvr>
                                        <p:cTn id="3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ell phone&#10;&#10;Description automatically generated">
            <a:extLst>
              <a:ext uri="{FF2B5EF4-FFF2-40B4-BE49-F238E27FC236}">
                <a16:creationId xmlns:a16="http://schemas.microsoft.com/office/drawing/2014/main" id="{21019455-6A63-4619-BF08-8F243AB04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48" y="1130570"/>
            <a:ext cx="4035977" cy="5219980"/>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9E168782-D909-4BBC-8BB7-0CDA650D521D}"/>
              </a:ext>
            </a:extLst>
          </p:cNvPr>
          <p:cNvPicPr>
            <a:picLocks noChangeAspect="1"/>
          </p:cNvPicPr>
          <p:nvPr/>
        </p:nvPicPr>
        <p:blipFill>
          <a:blip r:embed="rId4"/>
          <a:stretch>
            <a:fillRect/>
          </a:stretch>
        </p:blipFill>
        <p:spPr>
          <a:xfrm>
            <a:off x="6202843" y="539447"/>
            <a:ext cx="5640015" cy="4140707"/>
          </a:xfrm>
          <a:prstGeom prst="rect">
            <a:avLst/>
          </a:prstGeom>
          <a:ln>
            <a:noFill/>
          </a:ln>
          <a:effectLst>
            <a:outerShdw blurRad="190500" algn="tl" rotWithShape="0">
              <a:srgbClr val="000000">
                <a:alpha val="70000"/>
              </a:srgbClr>
            </a:outerShdw>
          </a:effectLst>
        </p:spPr>
      </p:pic>
      <p:sp>
        <p:nvSpPr>
          <p:cNvPr id="2" name="Slide Number Placeholder 1">
            <a:extLst>
              <a:ext uri="{FF2B5EF4-FFF2-40B4-BE49-F238E27FC236}">
                <a16:creationId xmlns:a16="http://schemas.microsoft.com/office/drawing/2014/main" id="{AAC82354-DAA4-4B52-A097-DB3B617B9FC9}"/>
              </a:ext>
            </a:extLst>
          </p:cNvPr>
          <p:cNvSpPr>
            <a:spLocks noGrp="1"/>
          </p:cNvSpPr>
          <p:nvPr>
            <p:ph type="sldNum" sz="quarter" idx="12"/>
          </p:nvPr>
        </p:nvSpPr>
        <p:spPr/>
        <p:txBody>
          <a:bodyPr/>
          <a:lstStyle/>
          <a:p>
            <a:fld id="{E31375A4-56A4-47D6-9801-1991572033F7}" type="slidenum">
              <a:rPr lang="en-US" smtClean="0"/>
              <a:pPr/>
              <a:t>82</a:t>
            </a:fld>
            <a:endParaRPr lang="en-US" dirty="0"/>
          </a:p>
        </p:txBody>
      </p:sp>
      <p:sp>
        <p:nvSpPr>
          <p:cNvPr id="3" name="Title 2">
            <a:extLst>
              <a:ext uri="{FF2B5EF4-FFF2-40B4-BE49-F238E27FC236}">
                <a16:creationId xmlns:a16="http://schemas.microsoft.com/office/drawing/2014/main" id="{6E9640AD-0092-4223-9530-8C133F8BA476}"/>
              </a:ext>
            </a:extLst>
          </p:cNvPr>
          <p:cNvSpPr>
            <a:spLocks noGrp="1"/>
          </p:cNvSpPr>
          <p:nvPr>
            <p:ph type="title"/>
          </p:nvPr>
        </p:nvSpPr>
        <p:spPr/>
        <p:txBody>
          <a:bodyPr/>
          <a:lstStyle/>
          <a:p>
            <a:r>
              <a:rPr lang="en-US" dirty="0"/>
              <a:t>Forms Generator/Request Center</a:t>
            </a:r>
          </a:p>
        </p:txBody>
      </p:sp>
      <p:sp>
        <p:nvSpPr>
          <p:cNvPr id="4" name="Text Placeholder 3">
            <a:extLst>
              <a:ext uri="{FF2B5EF4-FFF2-40B4-BE49-F238E27FC236}">
                <a16:creationId xmlns:a16="http://schemas.microsoft.com/office/drawing/2014/main" id="{B2A2A13E-C9D0-4BDC-90E6-315D4FEC745A}"/>
              </a:ext>
            </a:extLst>
          </p:cNvPr>
          <p:cNvSpPr>
            <a:spLocks noGrp="1"/>
          </p:cNvSpPr>
          <p:nvPr>
            <p:ph type="body" sz="quarter" idx="14"/>
          </p:nvPr>
        </p:nvSpPr>
        <p:spPr>
          <a:xfrm>
            <a:off x="6341806" y="5782750"/>
            <a:ext cx="5630208" cy="914400"/>
          </a:xfrm>
        </p:spPr>
        <p:txBody>
          <a:bodyPr/>
          <a:lstStyle/>
          <a:p>
            <a:r>
              <a:rPr lang="en-US" dirty="0"/>
              <a:t>It continues to amaze me that when I challenge how many requests your members can make from the Internet, CUs have no number, and have made no effort to aggressively prove the point that they’re Internet retailers</a:t>
            </a:r>
          </a:p>
        </p:txBody>
      </p:sp>
      <p:pic>
        <p:nvPicPr>
          <p:cNvPr id="7" name="Picture 6">
            <a:extLst>
              <a:ext uri="{FF2B5EF4-FFF2-40B4-BE49-F238E27FC236}">
                <a16:creationId xmlns:a16="http://schemas.microsoft.com/office/drawing/2014/main" id="{009B0B6F-5728-4314-8E40-61CD6E24FEF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550062">
            <a:off x="2900029" y="3463885"/>
            <a:ext cx="2384410" cy="3083907"/>
          </a:xfrm>
          <a:prstGeom prst="rect">
            <a:avLst/>
          </a:prstGeom>
          <a:ln>
            <a:noFill/>
          </a:ln>
          <a:effectLst>
            <a:outerShdw blurRad="190500" algn="tl" rotWithShape="0">
              <a:srgbClr val="000000">
                <a:alpha val="70000"/>
              </a:srgbClr>
            </a:outerShdw>
          </a:effectLst>
        </p:spPr>
      </p:pic>
      <p:sp>
        <p:nvSpPr>
          <p:cNvPr id="9" name="Thought Bubble: Cloud 8">
            <a:extLst>
              <a:ext uri="{FF2B5EF4-FFF2-40B4-BE49-F238E27FC236}">
                <a16:creationId xmlns:a16="http://schemas.microsoft.com/office/drawing/2014/main" id="{F6D3FDF4-A284-4E25-B46D-25FADB8334FE}"/>
              </a:ext>
            </a:extLst>
          </p:cNvPr>
          <p:cNvSpPr/>
          <p:nvPr/>
        </p:nvSpPr>
        <p:spPr>
          <a:xfrm>
            <a:off x="8537463" y="813469"/>
            <a:ext cx="2962496" cy="1874044"/>
          </a:xfrm>
          <a:prstGeom prst="cloudCallout">
            <a:avLst>
              <a:gd name="adj1" fmla="val -40015"/>
              <a:gd name="adj2" fmla="val 69190"/>
            </a:avLst>
          </a:prstGeom>
          <a:ln>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600" dirty="0">
                <a:solidFill>
                  <a:schemeClr val="tx2"/>
                </a:solidFill>
                <a:latin typeface="+mj-lt"/>
              </a:rPr>
              <a:t>Do you know when to use an integration API vs. a launch point vs. the Related Links feature?</a:t>
            </a:r>
          </a:p>
        </p:txBody>
      </p:sp>
      <p:pic>
        <p:nvPicPr>
          <p:cNvPr id="13" name="Graphic 12" descr="Paperclip">
            <a:extLst>
              <a:ext uri="{FF2B5EF4-FFF2-40B4-BE49-F238E27FC236}">
                <a16:creationId xmlns:a16="http://schemas.microsoft.com/office/drawing/2014/main" id="{CBFC97F3-E336-4C23-946E-6E0ED77C8C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87476" y="3293633"/>
            <a:ext cx="627406" cy="627406"/>
          </a:xfrm>
          <a:prstGeom prst="rect">
            <a:avLst/>
          </a:prstGeom>
        </p:spPr>
      </p:pic>
    </p:spTree>
    <p:extLst>
      <p:ext uri="{BB962C8B-B14F-4D97-AF65-F5344CB8AC3E}">
        <p14:creationId xmlns:p14="http://schemas.microsoft.com/office/powerpoint/2010/main" val="16602741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7F13A0DB-5567-4D19-9E3A-74D4AB0CD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29" y="956394"/>
            <a:ext cx="6709623" cy="4771287"/>
          </a:xfrm>
          <a:prstGeom prst="rect">
            <a:avLst/>
          </a:prstGeom>
          <a:ln>
            <a:noFill/>
          </a:ln>
          <a:effectLst>
            <a:outerShdw blurRad="190500" algn="tl" rotWithShape="0">
              <a:srgbClr val="000000">
                <a:alpha val="70000"/>
              </a:srgbClr>
            </a:outerShdw>
          </a:effectLst>
        </p:spPr>
      </p:pic>
      <p:sp>
        <p:nvSpPr>
          <p:cNvPr id="2" name="Slide Number Placeholder 1">
            <a:extLst>
              <a:ext uri="{FF2B5EF4-FFF2-40B4-BE49-F238E27FC236}">
                <a16:creationId xmlns:a16="http://schemas.microsoft.com/office/drawing/2014/main" id="{D9DF86ED-D17E-47DA-8A21-30BCAA659934}"/>
              </a:ext>
            </a:extLst>
          </p:cNvPr>
          <p:cNvSpPr>
            <a:spLocks noGrp="1"/>
          </p:cNvSpPr>
          <p:nvPr>
            <p:ph type="sldNum" sz="quarter" idx="12"/>
          </p:nvPr>
        </p:nvSpPr>
        <p:spPr/>
        <p:txBody>
          <a:bodyPr/>
          <a:lstStyle/>
          <a:p>
            <a:fld id="{E31375A4-56A4-47D6-9801-1991572033F7}" type="slidenum">
              <a:rPr lang="en-US" smtClean="0"/>
              <a:pPr/>
              <a:t>83</a:t>
            </a:fld>
            <a:endParaRPr lang="en-US" dirty="0"/>
          </a:p>
        </p:txBody>
      </p:sp>
      <p:sp>
        <p:nvSpPr>
          <p:cNvPr id="3" name="Title 2">
            <a:extLst>
              <a:ext uri="{FF2B5EF4-FFF2-40B4-BE49-F238E27FC236}">
                <a16:creationId xmlns:a16="http://schemas.microsoft.com/office/drawing/2014/main" id="{9AEF7428-41E1-4014-AE75-2FDD2873380B}"/>
              </a:ext>
            </a:extLst>
          </p:cNvPr>
          <p:cNvSpPr>
            <a:spLocks noGrp="1"/>
          </p:cNvSpPr>
          <p:nvPr>
            <p:ph type="title"/>
          </p:nvPr>
        </p:nvSpPr>
        <p:spPr/>
        <p:txBody>
          <a:bodyPr/>
          <a:lstStyle/>
          <a:p>
            <a:r>
              <a:rPr lang="en-US" dirty="0"/>
              <a:t>Mobile Manager</a:t>
            </a:r>
          </a:p>
        </p:txBody>
      </p:sp>
      <p:pic>
        <p:nvPicPr>
          <p:cNvPr id="10" name="Picture 9" descr="A screenshot of a cell phone&#10;&#10;Description automatically generated">
            <a:extLst>
              <a:ext uri="{FF2B5EF4-FFF2-40B4-BE49-F238E27FC236}">
                <a16:creationId xmlns:a16="http://schemas.microsoft.com/office/drawing/2014/main" id="{AACC5C36-B31D-46BF-92DD-8EFD1B0758B3}"/>
              </a:ext>
            </a:extLst>
          </p:cNvPr>
          <p:cNvPicPr>
            <a:picLocks noChangeAspect="1"/>
          </p:cNvPicPr>
          <p:nvPr/>
        </p:nvPicPr>
        <p:blipFill rotWithShape="1">
          <a:blip r:embed="rId4">
            <a:extLst>
              <a:ext uri="{28A0092B-C50C-407E-A947-70E740481C1C}">
                <a14:useLocalDpi xmlns:a14="http://schemas.microsoft.com/office/drawing/2010/main" val="0"/>
              </a:ext>
            </a:extLst>
          </a:blip>
          <a:srcRect r="8124"/>
          <a:stretch/>
        </p:blipFill>
        <p:spPr>
          <a:xfrm>
            <a:off x="6289040" y="1774192"/>
            <a:ext cx="5896719" cy="4830965"/>
          </a:xfrm>
          <a:prstGeom prst="rect">
            <a:avLst/>
          </a:prstGeom>
          <a:ln>
            <a:noFill/>
          </a:ln>
          <a:effectLst>
            <a:outerShdw blurRad="190500" algn="tl" rotWithShape="0">
              <a:srgbClr val="000000">
                <a:alpha val="70000"/>
              </a:srgbClr>
            </a:outerShdw>
          </a:effectLst>
        </p:spPr>
      </p:pic>
      <p:sp>
        <p:nvSpPr>
          <p:cNvPr id="11" name="Thought Bubble: Cloud 10">
            <a:extLst>
              <a:ext uri="{FF2B5EF4-FFF2-40B4-BE49-F238E27FC236}">
                <a16:creationId xmlns:a16="http://schemas.microsoft.com/office/drawing/2014/main" id="{8C1AF88B-4E0D-4444-B6EA-157950B0BE52}"/>
              </a:ext>
            </a:extLst>
          </p:cNvPr>
          <p:cNvSpPr/>
          <p:nvPr/>
        </p:nvSpPr>
        <p:spPr>
          <a:xfrm>
            <a:off x="2715821" y="4629364"/>
            <a:ext cx="2860069" cy="1686639"/>
          </a:xfrm>
          <a:prstGeom prst="cloudCallout">
            <a:avLst>
              <a:gd name="adj1" fmla="val -59198"/>
              <a:gd name="adj2" fmla="val -53093"/>
            </a:avLst>
          </a:prstGeom>
          <a:ln>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lIns="0" tIns="0" rIns="0" bIns="0" rtlCol="0" anchor="ctr">
            <a:spAutoFit/>
          </a:bodyPr>
          <a:lstStyle/>
          <a:p>
            <a:pPr algn="ctr"/>
            <a:r>
              <a:rPr lang="en-US" i="1" dirty="0">
                <a:solidFill>
                  <a:schemeClr val="tx2"/>
                </a:solidFill>
                <a:latin typeface="+mj-lt"/>
              </a:rPr>
              <a:t>Feature linking: </a:t>
            </a:r>
            <a:r>
              <a:rPr lang="en-US" dirty="0">
                <a:solidFill>
                  <a:schemeClr val="tx2"/>
                </a:solidFill>
                <a:latin typeface="+mj-lt"/>
              </a:rPr>
              <a:t>link your ads to another feature of your app</a:t>
            </a:r>
          </a:p>
        </p:txBody>
      </p:sp>
      <p:sp>
        <p:nvSpPr>
          <p:cNvPr id="12" name="Thought Bubble: Cloud 11">
            <a:extLst>
              <a:ext uri="{FF2B5EF4-FFF2-40B4-BE49-F238E27FC236}">
                <a16:creationId xmlns:a16="http://schemas.microsoft.com/office/drawing/2014/main" id="{5B83DFDE-6569-43FA-8E5B-1963A739AF2C}"/>
              </a:ext>
            </a:extLst>
          </p:cNvPr>
          <p:cNvSpPr/>
          <p:nvPr/>
        </p:nvSpPr>
        <p:spPr>
          <a:xfrm>
            <a:off x="7934931" y="4189674"/>
            <a:ext cx="2265709" cy="1264980"/>
          </a:xfrm>
          <a:prstGeom prst="cloudCallout">
            <a:avLst>
              <a:gd name="adj1" fmla="val -48186"/>
              <a:gd name="adj2" fmla="val 66435"/>
            </a:avLst>
          </a:prstGeom>
          <a:ln>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lIns="0" tIns="0" rIns="0" bIns="0" rtlCol="0" anchor="ctr">
            <a:spAutoFit/>
          </a:bodyPr>
          <a:lstStyle/>
          <a:p>
            <a:pPr algn="ctr"/>
            <a:r>
              <a:rPr lang="en-US" dirty="0">
                <a:solidFill>
                  <a:schemeClr val="tx2"/>
                </a:solidFill>
                <a:latin typeface="+mj-lt"/>
              </a:rPr>
              <a:t>Do a live test-run of your app</a:t>
            </a:r>
          </a:p>
        </p:txBody>
      </p:sp>
      <p:pic>
        <p:nvPicPr>
          <p:cNvPr id="8" name="Picture 7">
            <a:extLst>
              <a:ext uri="{FF2B5EF4-FFF2-40B4-BE49-F238E27FC236}">
                <a16:creationId xmlns:a16="http://schemas.microsoft.com/office/drawing/2014/main" id="{3B67F227-CBE3-4F8C-9D27-73751CFF64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195" y="6126764"/>
            <a:ext cx="685800" cy="685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977556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634174-5656-46A5-B335-63F4B157CEC3}"/>
              </a:ext>
            </a:extLst>
          </p:cNvPr>
          <p:cNvSpPr>
            <a:spLocks noGrp="1"/>
          </p:cNvSpPr>
          <p:nvPr>
            <p:ph type="title"/>
          </p:nvPr>
        </p:nvSpPr>
        <p:spPr/>
        <p:txBody>
          <a:bodyPr/>
          <a:lstStyle/>
          <a:p>
            <a:r>
              <a:rPr lang="en-US" dirty="0"/>
              <a:t>Summing it up and preparing for 2020</a:t>
            </a:r>
          </a:p>
        </p:txBody>
      </p:sp>
      <p:graphicFrame>
        <p:nvGraphicFramePr>
          <p:cNvPr id="4" name="Content Placeholder 3">
            <a:extLst>
              <a:ext uri="{FF2B5EF4-FFF2-40B4-BE49-F238E27FC236}">
                <a16:creationId xmlns:a16="http://schemas.microsoft.com/office/drawing/2014/main" id="{0831B0DB-2827-4AA7-ADEA-8AF3BA8C92BB}"/>
              </a:ext>
            </a:extLst>
          </p:cNvPr>
          <p:cNvGraphicFramePr>
            <a:graphicFrameLocks noGrp="1"/>
          </p:cNvGraphicFramePr>
          <p:nvPr>
            <p:ph idx="1"/>
            <p:extLst>
              <p:ext uri="{D42A27DB-BD31-4B8C-83A1-F6EECF244321}">
                <p14:modId xmlns:p14="http://schemas.microsoft.com/office/powerpoint/2010/main" val="571383685"/>
              </p:ext>
            </p:extLst>
          </p:nvPr>
        </p:nvGraphicFramePr>
        <p:xfrm>
          <a:off x="729573" y="2351313"/>
          <a:ext cx="5629185" cy="3124910"/>
        </p:xfrm>
        <a:graphic>
          <a:graphicData uri="http://schemas.openxmlformats.org/drawingml/2006/table">
            <a:tbl>
              <a:tblPr firstRow="1" lastRow="1" bandRow="1">
                <a:tableStyleId>{F2DE63D5-997A-4646-A377-4702673A728D}</a:tableStyleId>
              </a:tblPr>
              <a:tblGrid>
                <a:gridCol w="4201163">
                  <a:extLst>
                    <a:ext uri="{9D8B030D-6E8A-4147-A177-3AD203B41FA5}">
                      <a16:colId xmlns:a16="http://schemas.microsoft.com/office/drawing/2014/main" val="3407899395"/>
                    </a:ext>
                  </a:extLst>
                </a:gridCol>
                <a:gridCol w="1428022">
                  <a:extLst>
                    <a:ext uri="{9D8B030D-6E8A-4147-A177-3AD203B41FA5}">
                      <a16:colId xmlns:a16="http://schemas.microsoft.com/office/drawing/2014/main" val="2717078840"/>
                    </a:ext>
                  </a:extLst>
                </a:gridCol>
              </a:tblGrid>
              <a:tr h="244742">
                <a:tc>
                  <a:txBody>
                    <a:bodyPr/>
                    <a:lstStyle/>
                    <a:p>
                      <a:pPr marL="0" marR="0">
                        <a:spcBef>
                          <a:spcPts val="0"/>
                        </a:spcBef>
                        <a:spcAft>
                          <a:spcPts val="0"/>
                        </a:spcAft>
                      </a:pPr>
                      <a:r>
                        <a:rPr lang="en-US" sz="1600" dirty="0">
                          <a:latin typeface="+mj-lt"/>
                        </a:rPr>
                        <a:t> </a:t>
                      </a:r>
                      <a:endParaRPr lang="en-US" sz="1600" dirty="0">
                        <a:solidFill>
                          <a:schemeClr val="tx2"/>
                        </a:solidFill>
                        <a:latin typeface="+mj-lt"/>
                      </a:endParaRPr>
                    </a:p>
                  </a:txBody>
                  <a:tcPr marL="68580" marR="68580" marT="0" marB="0" anchor="ctr"/>
                </a:tc>
                <a:tc>
                  <a:txBody>
                    <a:bodyPr/>
                    <a:lstStyle/>
                    <a:p>
                      <a:pPr marL="0" marR="0" algn="ctr">
                        <a:spcBef>
                          <a:spcPts val="0"/>
                        </a:spcBef>
                        <a:spcAft>
                          <a:spcPts val="0"/>
                        </a:spcAft>
                      </a:pPr>
                      <a:r>
                        <a:rPr lang="en-US" sz="1600" dirty="0">
                          <a:latin typeface="+mj-lt"/>
                        </a:rPr>
                        <a:t># of apps</a:t>
                      </a:r>
                      <a:endParaRPr lang="en-US" sz="1600" dirty="0">
                        <a:solidFill>
                          <a:schemeClr val="bg1"/>
                        </a:solidFill>
                        <a:latin typeface="+mj-lt"/>
                      </a:endParaRPr>
                    </a:p>
                  </a:txBody>
                  <a:tcPr marL="68580" marR="68580" marT="0" marB="0" anchor="ctr"/>
                </a:tc>
                <a:extLst>
                  <a:ext uri="{0D108BD9-81ED-4DB2-BD59-A6C34878D82A}">
                    <a16:rowId xmlns:a16="http://schemas.microsoft.com/office/drawing/2014/main" val="4281467477"/>
                  </a:ext>
                </a:extLst>
              </a:tr>
              <a:tr h="360021">
                <a:tc>
                  <a:txBody>
                    <a:bodyPr/>
                    <a:lstStyle/>
                    <a:p>
                      <a:pPr marL="0" marR="0">
                        <a:spcBef>
                          <a:spcPts val="0"/>
                        </a:spcBef>
                        <a:spcAft>
                          <a:spcPts val="0"/>
                        </a:spcAft>
                      </a:pPr>
                      <a:r>
                        <a:rPr lang="en-US" sz="1600" b="1" dirty="0">
                          <a:solidFill>
                            <a:schemeClr val="tx2">
                              <a:lumMod val="75000"/>
                              <a:lumOff val="25000"/>
                            </a:schemeClr>
                          </a:solidFill>
                          <a:latin typeface="+mj-lt"/>
                        </a:rPr>
                        <a:t>It’s Me 247 </a:t>
                      </a:r>
                      <a:r>
                        <a:rPr lang="en-US" sz="1600" dirty="0">
                          <a:solidFill>
                            <a:schemeClr val="tx2"/>
                          </a:solidFill>
                          <a:latin typeface="+mj-lt"/>
                        </a:rPr>
                        <a:t>mobile web</a:t>
                      </a:r>
                    </a:p>
                  </a:txBody>
                  <a:tcPr marL="68580" marR="68580" marT="0" marB="0" anchor="ctr"/>
                </a:tc>
                <a:tc>
                  <a:txBody>
                    <a:bodyPr/>
                    <a:lstStyle/>
                    <a:p>
                      <a:pPr marL="0" marR="0" algn="ctr">
                        <a:spcBef>
                          <a:spcPts val="0"/>
                        </a:spcBef>
                        <a:spcAft>
                          <a:spcPts val="0"/>
                        </a:spcAft>
                      </a:pPr>
                      <a:r>
                        <a:rPr lang="en-US" sz="1600" dirty="0">
                          <a:solidFill>
                            <a:schemeClr val="tx2"/>
                          </a:solidFill>
                          <a:latin typeface="+mj-lt"/>
                        </a:rPr>
                        <a:t>1</a:t>
                      </a:r>
                    </a:p>
                  </a:txBody>
                  <a:tcPr marL="68580" marR="68580" marT="0" marB="0" anchor="ctr"/>
                </a:tc>
                <a:extLst>
                  <a:ext uri="{0D108BD9-81ED-4DB2-BD59-A6C34878D82A}">
                    <a16:rowId xmlns:a16="http://schemas.microsoft.com/office/drawing/2014/main" val="3729083038"/>
                  </a:ext>
                </a:extLst>
              </a:tr>
              <a:tr h="360021">
                <a:tc>
                  <a:txBody>
                    <a:bodyPr/>
                    <a:lstStyle/>
                    <a:p>
                      <a:pPr marL="0" marR="0">
                        <a:spcBef>
                          <a:spcPts val="0"/>
                        </a:spcBef>
                        <a:spcAft>
                          <a:spcPts val="0"/>
                        </a:spcAft>
                      </a:pPr>
                      <a:r>
                        <a:rPr lang="en-US" sz="1600" b="1" dirty="0">
                          <a:solidFill>
                            <a:schemeClr val="tx2">
                              <a:lumMod val="75000"/>
                              <a:lumOff val="25000"/>
                            </a:schemeClr>
                          </a:solidFill>
                          <a:latin typeface="+mj-lt"/>
                        </a:rPr>
                        <a:t>It’s My Biz 247 </a:t>
                      </a:r>
                      <a:r>
                        <a:rPr lang="en-US" sz="1600" dirty="0">
                          <a:solidFill>
                            <a:schemeClr val="tx2"/>
                          </a:solidFill>
                          <a:latin typeface="+mj-lt"/>
                        </a:rPr>
                        <a:t>mobile web</a:t>
                      </a:r>
                    </a:p>
                  </a:txBody>
                  <a:tcPr marL="68580" marR="68580" marT="0" marB="0" anchor="ctr"/>
                </a:tc>
                <a:tc>
                  <a:txBody>
                    <a:bodyPr/>
                    <a:lstStyle/>
                    <a:p>
                      <a:pPr marL="0" marR="0" algn="ctr">
                        <a:spcBef>
                          <a:spcPts val="0"/>
                        </a:spcBef>
                        <a:spcAft>
                          <a:spcPts val="0"/>
                        </a:spcAft>
                      </a:pPr>
                      <a:r>
                        <a:rPr lang="en-US" sz="1600" dirty="0">
                          <a:solidFill>
                            <a:schemeClr val="tx2"/>
                          </a:solidFill>
                          <a:latin typeface="+mj-lt"/>
                        </a:rPr>
                        <a:t>3</a:t>
                      </a:r>
                    </a:p>
                  </a:txBody>
                  <a:tcPr marL="68580" marR="68580" marT="0" marB="0" anchor="ctr"/>
                </a:tc>
                <a:extLst>
                  <a:ext uri="{0D108BD9-81ED-4DB2-BD59-A6C34878D82A}">
                    <a16:rowId xmlns:a16="http://schemas.microsoft.com/office/drawing/2014/main" val="1116684947"/>
                  </a:ext>
                </a:extLst>
              </a:tr>
              <a:tr h="360021">
                <a:tc>
                  <a:txBody>
                    <a:bodyPr/>
                    <a:lstStyle/>
                    <a:p>
                      <a:pPr marL="0" marR="0">
                        <a:spcBef>
                          <a:spcPts val="0"/>
                        </a:spcBef>
                        <a:spcAft>
                          <a:spcPts val="0"/>
                        </a:spcAft>
                      </a:pPr>
                      <a:r>
                        <a:rPr lang="en-US" sz="1600" b="1" dirty="0">
                          <a:solidFill>
                            <a:schemeClr val="tx2">
                              <a:lumMod val="75000"/>
                              <a:lumOff val="25000"/>
                            </a:schemeClr>
                          </a:solidFill>
                          <a:latin typeface="+mj-lt"/>
                        </a:rPr>
                        <a:t>It’s Me 247 </a:t>
                      </a:r>
                      <a:r>
                        <a:rPr lang="en-US" sz="1600" dirty="0">
                          <a:solidFill>
                            <a:schemeClr val="tx2"/>
                          </a:solidFill>
                          <a:latin typeface="+mj-lt"/>
                        </a:rPr>
                        <a:t>mobile app for Apple </a:t>
                      </a:r>
                    </a:p>
                  </a:txBody>
                  <a:tcPr marL="68580" marR="68580" marT="0" marB="0" anchor="ctr"/>
                </a:tc>
                <a:tc>
                  <a:txBody>
                    <a:bodyPr/>
                    <a:lstStyle/>
                    <a:p>
                      <a:pPr marL="0" marR="0" algn="ctr">
                        <a:spcBef>
                          <a:spcPts val="0"/>
                        </a:spcBef>
                        <a:spcAft>
                          <a:spcPts val="0"/>
                        </a:spcAft>
                      </a:pPr>
                      <a:r>
                        <a:rPr lang="en-US" sz="1600" dirty="0">
                          <a:solidFill>
                            <a:schemeClr val="tx2"/>
                          </a:solidFill>
                          <a:latin typeface="+mj-lt"/>
                        </a:rPr>
                        <a:t>1</a:t>
                      </a:r>
                    </a:p>
                  </a:txBody>
                  <a:tcPr marL="68580" marR="68580" marT="0" marB="0" anchor="ctr"/>
                </a:tc>
                <a:extLst>
                  <a:ext uri="{0D108BD9-81ED-4DB2-BD59-A6C34878D82A}">
                    <a16:rowId xmlns:a16="http://schemas.microsoft.com/office/drawing/2014/main" val="1583328848"/>
                  </a:ext>
                </a:extLst>
              </a:tr>
              <a:tr h="360021">
                <a:tc>
                  <a:txBody>
                    <a:bodyPr/>
                    <a:lstStyle/>
                    <a:p>
                      <a:pPr marL="0" marR="0">
                        <a:spcBef>
                          <a:spcPts val="0"/>
                        </a:spcBef>
                        <a:spcAft>
                          <a:spcPts val="0"/>
                        </a:spcAft>
                      </a:pPr>
                      <a:r>
                        <a:rPr lang="en-US" sz="1600" b="1" dirty="0">
                          <a:solidFill>
                            <a:schemeClr val="tx2">
                              <a:lumMod val="75000"/>
                              <a:lumOff val="25000"/>
                            </a:schemeClr>
                          </a:solidFill>
                          <a:latin typeface="+mj-lt"/>
                        </a:rPr>
                        <a:t>It’s My Biz 247 </a:t>
                      </a:r>
                      <a:r>
                        <a:rPr lang="en-US" sz="1600" dirty="0">
                          <a:solidFill>
                            <a:schemeClr val="tx2"/>
                          </a:solidFill>
                          <a:latin typeface="+mj-lt"/>
                        </a:rPr>
                        <a:t>mobile app for Apple </a:t>
                      </a:r>
                    </a:p>
                  </a:txBody>
                  <a:tcPr marL="68580" marR="68580" marT="0" marB="0" anchor="ctr"/>
                </a:tc>
                <a:tc>
                  <a:txBody>
                    <a:bodyPr/>
                    <a:lstStyle/>
                    <a:p>
                      <a:pPr marL="0" marR="0" algn="ctr">
                        <a:spcBef>
                          <a:spcPts val="0"/>
                        </a:spcBef>
                        <a:spcAft>
                          <a:spcPts val="0"/>
                        </a:spcAft>
                      </a:pPr>
                      <a:r>
                        <a:rPr lang="en-US" sz="1600" dirty="0">
                          <a:solidFill>
                            <a:schemeClr val="tx2"/>
                          </a:solidFill>
                          <a:latin typeface="+mj-lt"/>
                        </a:rPr>
                        <a:t>3</a:t>
                      </a:r>
                    </a:p>
                  </a:txBody>
                  <a:tcPr marL="68580" marR="68580" marT="0" marB="0" anchor="ctr"/>
                </a:tc>
                <a:extLst>
                  <a:ext uri="{0D108BD9-81ED-4DB2-BD59-A6C34878D82A}">
                    <a16:rowId xmlns:a16="http://schemas.microsoft.com/office/drawing/2014/main" val="1877223348"/>
                  </a:ext>
                </a:extLst>
              </a:tr>
              <a:tr h="360021">
                <a:tc>
                  <a:txBody>
                    <a:bodyPr/>
                    <a:lstStyle/>
                    <a:p>
                      <a:pPr marL="0" marR="0">
                        <a:spcBef>
                          <a:spcPts val="0"/>
                        </a:spcBef>
                        <a:spcAft>
                          <a:spcPts val="0"/>
                        </a:spcAft>
                      </a:pPr>
                      <a:r>
                        <a:rPr lang="en-US" sz="1600" b="1" dirty="0">
                          <a:solidFill>
                            <a:schemeClr val="tx2">
                              <a:lumMod val="75000"/>
                              <a:lumOff val="25000"/>
                            </a:schemeClr>
                          </a:solidFill>
                          <a:latin typeface="+mj-lt"/>
                        </a:rPr>
                        <a:t>It’s Me 247 </a:t>
                      </a:r>
                      <a:r>
                        <a:rPr lang="en-US" sz="1600" dirty="0">
                          <a:solidFill>
                            <a:schemeClr val="tx2"/>
                          </a:solidFill>
                          <a:latin typeface="+mj-lt"/>
                        </a:rPr>
                        <a:t>mobile app for Android </a:t>
                      </a:r>
                    </a:p>
                  </a:txBody>
                  <a:tcPr marL="68580" marR="68580" marT="0" marB="0" anchor="ctr"/>
                </a:tc>
                <a:tc>
                  <a:txBody>
                    <a:bodyPr/>
                    <a:lstStyle/>
                    <a:p>
                      <a:pPr marL="0" marR="0" algn="ctr">
                        <a:spcBef>
                          <a:spcPts val="0"/>
                        </a:spcBef>
                        <a:spcAft>
                          <a:spcPts val="0"/>
                        </a:spcAft>
                      </a:pPr>
                      <a:r>
                        <a:rPr lang="en-US" sz="1600" dirty="0">
                          <a:solidFill>
                            <a:schemeClr val="tx2"/>
                          </a:solidFill>
                          <a:latin typeface="+mj-lt"/>
                        </a:rPr>
                        <a:t>1</a:t>
                      </a:r>
                    </a:p>
                  </a:txBody>
                  <a:tcPr marL="68580" marR="68580" marT="0" marB="0" anchor="ctr"/>
                </a:tc>
                <a:extLst>
                  <a:ext uri="{0D108BD9-81ED-4DB2-BD59-A6C34878D82A}">
                    <a16:rowId xmlns:a16="http://schemas.microsoft.com/office/drawing/2014/main" val="3604040348"/>
                  </a:ext>
                </a:extLst>
              </a:tr>
              <a:tr h="360021">
                <a:tc>
                  <a:txBody>
                    <a:bodyPr/>
                    <a:lstStyle/>
                    <a:p>
                      <a:pPr marL="0" marR="0">
                        <a:spcBef>
                          <a:spcPts val="0"/>
                        </a:spcBef>
                        <a:spcAft>
                          <a:spcPts val="0"/>
                        </a:spcAft>
                      </a:pPr>
                      <a:r>
                        <a:rPr lang="en-US" sz="1600" b="1" dirty="0">
                          <a:solidFill>
                            <a:schemeClr val="tx2">
                              <a:lumMod val="75000"/>
                              <a:lumOff val="25000"/>
                            </a:schemeClr>
                          </a:solidFill>
                          <a:latin typeface="+mj-lt"/>
                        </a:rPr>
                        <a:t>It’s My Biz 247 </a:t>
                      </a:r>
                      <a:r>
                        <a:rPr lang="en-US" sz="1600" dirty="0">
                          <a:solidFill>
                            <a:schemeClr val="tx2"/>
                          </a:solidFill>
                          <a:latin typeface="+mj-lt"/>
                        </a:rPr>
                        <a:t>mobile app for Android </a:t>
                      </a:r>
                    </a:p>
                  </a:txBody>
                  <a:tcPr marL="68580" marR="68580" marT="0" marB="0" anchor="ctr"/>
                </a:tc>
                <a:tc>
                  <a:txBody>
                    <a:bodyPr/>
                    <a:lstStyle/>
                    <a:p>
                      <a:pPr marL="0" marR="0" algn="ctr">
                        <a:spcBef>
                          <a:spcPts val="0"/>
                        </a:spcBef>
                        <a:spcAft>
                          <a:spcPts val="0"/>
                        </a:spcAft>
                      </a:pPr>
                      <a:r>
                        <a:rPr lang="en-US" sz="1600" dirty="0">
                          <a:solidFill>
                            <a:schemeClr val="tx2"/>
                          </a:solidFill>
                          <a:latin typeface="+mj-lt"/>
                        </a:rPr>
                        <a:t>3</a:t>
                      </a:r>
                    </a:p>
                  </a:txBody>
                  <a:tcPr marL="68580" marR="68580" marT="0" marB="0" anchor="ctr"/>
                </a:tc>
                <a:extLst>
                  <a:ext uri="{0D108BD9-81ED-4DB2-BD59-A6C34878D82A}">
                    <a16:rowId xmlns:a16="http://schemas.microsoft.com/office/drawing/2014/main" val="3775459474"/>
                  </a:ext>
                </a:extLst>
              </a:tr>
              <a:tr h="360021">
                <a:tc>
                  <a:txBody>
                    <a:bodyPr/>
                    <a:lstStyle/>
                    <a:p>
                      <a:pPr marL="0" marR="0">
                        <a:spcBef>
                          <a:spcPts val="0"/>
                        </a:spcBef>
                        <a:spcAft>
                          <a:spcPts val="0"/>
                        </a:spcAft>
                      </a:pPr>
                      <a:r>
                        <a:rPr lang="en-US" sz="1600" dirty="0">
                          <a:solidFill>
                            <a:schemeClr val="tx2"/>
                          </a:solidFill>
                          <a:latin typeface="+mj-lt"/>
                        </a:rPr>
                        <a:t>MTG micro-apps 2020 </a:t>
                      </a:r>
                    </a:p>
                  </a:txBody>
                  <a:tcPr marL="68580" marR="68580" marT="0" marB="0" anchor="ctr"/>
                </a:tc>
                <a:tc>
                  <a:txBody>
                    <a:bodyPr/>
                    <a:lstStyle/>
                    <a:p>
                      <a:pPr marL="0" marR="0" algn="ctr">
                        <a:spcBef>
                          <a:spcPts val="0"/>
                        </a:spcBef>
                        <a:spcAft>
                          <a:spcPts val="0"/>
                        </a:spcAft>
                      </a:pPr>
                      <a:r>
                        <a:rPr lang="en-US" sz="1600" dirty="0">
                          <a:solidFill>
                            <a:schemeClr val="tx2"/>
                          </a:solidFill>
                          <a:latin typeface="+mj-lt"/>
                        </a:rPr>
                        <a:t>3</a:t>
                      </a:r>
                    </a:p>
                  </a:txBody>
                  <a:tcPr marL="68580" marR="68580" marT="0" marB="0" anchor="ctr"/>
                </a:tc>
                <a:extLst>
                  <a:ext uri="{0D108BD9-81ED-4DB2-BD59-A6C34878D82A}">
                    <a16:rowId xmlns:a16="http://schemas.microsoft.com/office/drawing/2014/main" val="3526255911"/>
                  </a:ext>
                </a:extLst>
              </a:tr>
              <a:tr h="360021">
                <a:tc>
                  <a:txBody>
                    <a:bodyPr/>
                    <a:lstStyle/>
                    <a:p>
                      <a:pPr marL="0" marR="0" algn="r">
                        <a:spcBef>
                          <a:spcPts val="0"/>
                        </a:spcBef>
                        <a:spcAft>
                          <a:spcPts val="0"/>
                        </a:spcAft>
                      </a:pPr>
                      <a:r>
                        <a:rPr lang="en-US" sz="1600" dirty="0">
                          <a:solidFill>
                            <a:schemeClr val="tx2"/>
                          </a:solidFill>
                          <a:latin typeface="+mj-lt"/>
                        </a:rPr>
                        <a:t>Total # of apps</a:t>
                      </a:r>
                    </a:p>
                  </a:txBody>
                  <a:tcPr marL="68580" marR="68580" marT="0" marB="0" anchor="ctr"/>
                </a:tc>
                <a:tc>
                  <a:txBody>
                    <a:bodyPr/>
                    <a:lstStyle/>
                    <a:p>
                      <a:pPr marL="0" marR="0" algn="ctr">
                        <a:spcBef>
                          <a:spcPts val="0"/>
                        </a:spcBef>
                        <a:spcAft>
                          <a:spcPts val="0"/>
                        </a:spcAft>
                      </a:pPr>
                      <a:r>
                        <a:rPr lang="en-US" sz="2000" dirty="0">
                          <a:solidFill>
                            <a:schemeClr val="tx2"/>
                          </a:solidFill>
                          <a:latin typeface="+mj-lt"/>
                        </a:rPr>
                        <a:t>15 </a:t>
                      </a:r>
                    </a:p>
                  </a:txBody>
                  <a:tcPr marL="68580" marR="68580" marT="0" marB="0" anchor="ctr"/>
                </a:tc>
                <a:extLst>
                  <a:ext uri="{0D108BD9-81ED-4DB2-BD59-A6C34878D82A}">
                    <a16:rowId xmlns:a16="http://schemas.microsoft.com/office/drawing/2014/main" val="359959091"/>
                  </a:ext>
                </a:extLst>
              </a:tr>
            </a:tbl>
          </a:graphicData>
        </a:graphic>
      </p:graphicFrame>
      <p:sp>
        <p:nvSpPr>
          <p:cNvPr id="2" name="Slide Number Placeholder 1">
            <a:extLst>
              <a:ext uri="{FF2B5EF4-FFF2-40B4-BE49-F238E27FC236}">
                <a16:creationId xmlns:a16="http://schemas.microsoft.com/office/drawing/2014/main" id="{3A36D268-78FB-4A3F-860B-612660D973DD}"/>
              </a:ext>
            </a:extLst>
          </p:cNvPr>
          <p:cNvSpPr>
            <a:spLocks noGrp="1"/>
          </p:cNvSpPr>
          <p:nvPr>
            <p:ph type="sldNum" sz="quarter" idx="12"/>
          </p:nvPr>
        </p:nvSpPr>
        <p:spPr/>
        <p:txBody>
          <a:bodyPr/>
          <a:lstStyle/>
          <a:p>
            <a:fld id="{E31375A4-56A4-47D6-9801-1991572033F7}" type="slidenum">
              <a:rPr lang="en-US" smtClean="0"/>
              <a:pPr/>
              <a:t>84</a:t>
            </a:fld>
            <a:endParaRPr lang="en-US" dirty="0"/>
          </a:p>
        </p:txBody>
      </p:sp>
      <p:sp>
        <p:nvSpPr>
          <p:cNvPr id="7" name="Text Placeholder 6">
            <a:extLst>
              <a:ext uri="{FF2B5EF4-FFF2-40B4-BE49-F238E27FC236}">
                <a16:creationId xmlns:a16="http://schemas.microsoft.com/office/drawing/2014/main" id="{AA2EA327-FD77-4B48-8F45-01D66517AB06}"/>
              </a:ext>
            </a:extLst>
          </p:cNvPr>
          <p:cNvSpPr>
            <a:spLocks noGrp="1"/>
          </p:cNvSpPr>
          <p:nvPr>
            <p:ph type="body" sz="quarter" idx="13"/>
          </p:nvPr>
        </p:nvSpPr>
        <p:spPr/>
        <p:txBody>
          <a:bodyPr/>
          <a:lstStyle/>
          <a:p>
            <a:r>
              <a:rPr lang="en-US" dirty="0"/>
              <a:t>Two channels moving beyond one-time tasks</a:t>
            </a:r>
          </a:p>
        </p:txBody>
      </p:sp>
      <p:sp>
        <p:nvSpPr>
          <p:cNvPr id="8" name="Text Placeholder 7">
            <a:extLst>
              <a:ext uri="{FF2B5EF4-FFF2-40B4-BE49-F238E27FC236}">
                <a16:creationId xmlns:a16="http://schemas.microsoft.com/office/drawing/2014/main" id="{E382C8F5-E962-4FDD-8E59-D6CA966B4906}"/>
              </a:ext>
            </a:extLst>
          </p:cNvPr>
          <p:cNvSpPr>
            <a:spLocks noGrp="1"/>
          </p:cNvSpPr>
          <p:nvPr>
            <p:ph type="body" sz="quarter" idx="14"/>
          </p:nvPr>
        </p:nvSpPr>
        <p:spPr>
          <a:xfrm>
            <a:off x="3531476" y="5782750"/>
            <a:ext cx="3651423" cy="914400"/>
          </a:xfrm>
        </p:spPr>
        <p:txBody>
          <a:bodyPr/>
          <a:lstStyle/>
          <a:p>
            <a:r>
              <a:rPr lang="en-US" dirty="0"/>
              <a:t>The Mobile Experience Center was our first version of Internet retailing</a:t>
            </a:r>
          </a:p>
        </p:txBody>
      </p:sp>
      <p:grpSp>
        <p:nvGrpSpPr>
          <p:cNvPr id="23" name="Group 22">
            <a:extLst>
              <a:ext uri="{FF2B5EF4-FFF2-40B4-BE49-F238E27FC236}">
                <a16:creationId xmlns:a16="http://schemas.microsoft.com/office/drawing/2014/main" id="{ED6DF05C-2635-45E1-A969-5D32F0467C7D}"/>
              </a:ext>
            </a:extLst>
          </p:cNvPr>
          <p:cNvGrpSpPr/>
          <p:nvPr/>
        </p:nvGrpSpPr>
        <p:grpSpPr>
          <a:xfrm>
            <a:off x="7294178" y="1620653"/>
            <a:ext cx="4635063" cy="5241170"/>
            <a:chOff x="7294178" y="1620653"/>
            <a:chExt cx="4635063" cy="5241170"/>
          </a:xfrm>
        </p:grpSpPr>
        <p:pic>
          <p:nvPicPr>
            <p:cNvPr id="17" name="Picture 16" descr="A screenshot of a cell phone&#10;&#10;Description automatically generated">
              <a:extLst>
                <a:ext uri="{FF2B5EF4-FFF2-40B4-BE49-F238E27FC236}">
                  <a16:creationId xmlns:a16="http://schemas.microsoft.com/office/drawing/2014/main" id="{AA5847E5-596F-4170-85C9-60360FC1B5C3}"/>
                </a:ext>
              </a:extLst>
            </p:cNvPr>
            <p:cNvPicPr>
              <a:picLocks noChangeAspect="1"/>
            </p:cNvPicPr>
            <p:nvPr/>
          </p:nvPicPr>
          <p:blipFill rotWithShape="1">
            <a:blip r:embed="rId3">
              <a:extLst>
                <a:ext uri="{28A0092B-C50C-407E-A947-70E740481C1C}">
                  <a14:useLocalDpi xmlns:a14="http://schemas.microsoft.com/office/drawing/2010/main" val="0"/>
                </a:ext>
              </a:extLst>
            </a:blip>
            <a:srcRect l="540" r="7285"/>
            <a:stretch/>
          </p:blipFill>
          <p:spPr>
            <a:xfrm>
              <a:off x="7294179" y="1620653"/>
              <a:ext cx="4635062" cy="4619297"/>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58BE2B12-8CC6-4B2A-BB17-EB68F0AF7D70}"/>
                </a:ext>
              </a:extLst>
            </p:cNvPr>
            <p:cNvPicPr>
              <a:picLocks noChangeAspect="1"/>
            </p:cNvPicPr>
            <p:nvPr/>
          </p:nvPicPr>
          <p:blipFill rotWithShape="1">
            <a:blip r:embed="rId4">
              <a:extLst>
                <a:ext uri="{28A0092B-C50C-407E-A947-70E740481C1C}">
                  <a14:useLocalDpi xmlns:a14="http://schemas.microsoft.com/office/drawing/2010/main" val="0"/>
                </a:ext>
              </a:extLst>
            </a:blip>
            <a:srcRect r="74043"/>
            <a:stretch/>
          </p:blipFill>
          <p:spPr>
            <a:xfrm>
              <a:off x="7294178" y="6105144"/>
              <a:ext cx="1269947" cy="749046"/>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4E890C78-AD41-4DFE-95EE-30D1C0A21EF4}"/>
                </a:ext>
              </a:extLst>
            </p:cNvPr>
            <p:cNvPicPr>
              <a:picLocks noChangeAspect="1"/>
            </p:cNvPicPr>
            <p:nvPr/>
          </p:nvPicPr>
          <p:blipFill rotWithShape="1">
            <a:blip r:embed="rId4">
              <a:extLst>
                <a:ext uri="{28A0092B-C50C-407E-A947-70E740481C1C}">
                  <a14:useLocalDpi xmlns:a14="http://schemas.microsoft.com/office/drawing/2010/main" val="0"/>
                </a:ext>
              </a:extLst>
            </a:blip>
            <a:srcRect l="74056" t="525" r="7227" b="-525"/>
            <a:stretch/>
          </p:blipFill>
          <p:spPr>
            <a:xfrm>
              <a:off x="11004198" y="6105144"/>
              <a:ext cx="925043" cy="756679"/>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0F61EC0C-A86A-4694-9E47-BD8334081FB9}"/>
                </a:ext>
              </a:extLst>
            </p:cNvPr>
            <p:cNvPicPr>
              <a:picLocks noChangeAspect="1"/>
            </p:cNvPicPr>
            <p:nvPr/>
          </p:nvPicPr>
          <p:blipFill rotWithShape="1">
            <a:blip r:embed="rId5">
              <a:extLst>
                <a:ext uri="{28A0092B-C50C-407E-A947-70E740481C1C}">
                  <a14:useLocalDpi xmlns:a14="http://schemas.microsoft.com/office/drawing/2010/main" val="0"/>
                </a:ext>
              </a:extLst>
            </a:blip>
            <a:srcRect l="1824" t="862" r="2412"/>
            <a:stretch/>
          </p:blipFill>
          <p:spPr>
            <a:xfrm>
              <a:off x="8444204" y="2785872"/>
              <a:ext cx="3217443" cy="4067712"/>
            </a:xfrm>
            <a:prstGeom prst="rect">
              <a:avLst/>
            </a:prstGeom>
          </p:spPr>
        </p:pic>
      </p:grpSp>
    </p:spTree>
    <p:extLst>
      <p:ext uri="{BB962C8B-B14F-4D97-AF65-F5344CB8AC3E}">
        <p14:creationId xmlns:p14="http://schemas.microsoft.com/office/powerpoint/2010/main" val="6088509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358CB-1946-41CE-A7D7-EB193D7E5F67}"/>
              </a:ext>
            </a:extLst>
          </p:cNvPr>
          <p:cNvSpPr>
            <a:spLocks noGrp="1"/>
          </p:cNvSpPr>
          <p:nvPr>
            <p:ph type="ctrTitle"/>
          </p:nvPr>
        </p:nvSpPr>
        <p:spPr/>
        <p:txBody>
          <a:bodyPr/>
          <a:lstStyle/>
          <a:p>
            <a:r>
              <a:rPr lang="en-US" dirty="0"/>
              <a:t>Defining Teller Platforms for our Future</a:t>
            </a:r>
          </a:p>
        </p:txBody>
      </p:sp>
      <p:sp>
        <p:nvSpPr>
          <p:cNvPr id="3" name="Subtitle 2">
            <a:extLst>
              <a:ext uri="{FF2B5EF4-FFF2-40B4-BE49-F238E27FC236}">
                <a16:creationId xmlns:a16="http://schemas.microsoft.com/office/drawing/2014/main" id="{A51579B8-56A2-465F-BCF8-4676239E4DA1}"/>
              </a:ext>
            </a:extLst>
          </p:cNvPr>
          <p:cNvSpPr>
            <a:spLocks noGrp="1"/>
          </p:cNvSpPr>
          <p:nvPr>
            <p:ph type="subTitle" idx="1"/>
          </p:nvPr>
        </p:nvSpPr>
        <p:spPr>
          <a:xfrm>
            <a:off x="1651518" y="3853401"/>
            <a:ext cx="8885916" cy="878619"/>
          </a:xfrm>
        </p:spPr>
        <p:txBody>
          <a:bodyPr/>
          <a:lstStyle/>
          <a:p>
            <a:r>
              <a:rPr lang="en-US" dirty="0"/>
              <a:t>Retail strategies in flux require investments that cover the board</a:t>
            </a:r>
          </a:p>
        </p:txBody>
      </p:sp>
    </p:spTree>
    <p:extLst>
      <p:ext uri="{BB962C8B-B14F-4D97-AF65-F5344CB8AC3E}">
        <p14:creationId xmlns:p14="http://schemas.microsoft.com/office/powerpoint/2010/main" val="23718604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DB0A24-499F-424D-93BB-33D4537880E1}"/>
              </a:ext>
            </a:extLst>
          </p:cNvPr>
          <p:cNvSpPr/>
          <p:nvPr/>
        </p:nvSpPr>
        <p:spPr>
          <a:xfrm>
            <a:off x="729573" y="2148653"/>
            <a:ext cx="10770385" cy="4639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F12DF4-E691-4F2D-B338-8AC6D04DC553}"/>
              </a:ext>
            </a:extLst>
          </p:cNvPr>
          <p:cNvSpPr>
            <a:spLocks noGrp="1"/>
          </p:cNvSpPr>
          <p:nvPr>
            <p:ph type="title"/>
          </p:nvPr>
        </p:nvSpPr>
        <p:spPr/>
        <p:txBody>
          <a:bodyPr/>
          <a:lstStyle/>
          <a:p>
            <a:r>
              <a:rPr lang="en-US" dirty="0"/>
              <a:t>A renewed focus on tellers and the lobby </a:t>
            </a:r>
            <a:br>
              <a:rPr lang="en-US" dirty="0"/>
            </a:br>
            <a:r>
              <a:rPr lang="en-US" dirty="0"/>
              <a:t>retailing channel</a:t>
            </a:r>
          </a:p>
        </p:txBody>
      </p:sp>
      <p:sp>
        <p:nvSpPr>
          <p:cNvPr id="3" name="Content Placeholder 2">
            <a:extLst>
              <a:ext uri="{FF2B5EF4-FFF2-40B4-BE49-F238E27FC236}">
                <a16:creationId xmlns:a16="http://schemas.microsoft.com/office/drawing/2014/main" id="{0E46315A-D222-4A0A-95E7-B210D1C519D3}"/>
              </a:ext>
            </a:extLst>
          </p:cNvPr>
          <p:cNvSpPr>
            <a:spLocks noGrp="1"/>
          </p:cNvSpPr>
          <p:nvPr>
            <p:ph sz="half" idx="1"/>
          </p:nvPr>
        </p:nvSpPr>
        <p:spPr>
          <a:xfrm>
            <a:off x="729575" y="2149475"/>
            <a:ext cx="3291840" cy="4022724"/>
          </a:xfrm>
        </p:spPr>
        <p:txBody>
          <a:bodyPr/>
          <a:lstStyle/>
          <a:p>
            <a:pPr marL="0" indent="0" algn="ctr">
              <a:buNone/>
            </a:pPr>
            <a:r>
              <a:rPr lang="en-US" sz="2400" b="1" dirty="0">
                <a:latin typeface="+mj-lt"/>
              </a:rPr>
              <a:t>T1: Soup-to-nuts</a:t>
            </a:r>
          </a:p>
          <a:p>
            <a:r>
              <a:rPr lang="en-US" dirty="0"/>
              <a:t>The next generation of our existing comprehensive teller platform</a:t>
            </a:r>
          </a:p>
          <a:p>
            <a:r>
              <a:rPr lang="en-US" dirty="0"/>
              <a:t>Will borrow enhance-</a:t>
            </a:r>
            <a:r>
              <a:rPr lang="en-US" dirty="0" err="1"/>
              <a:t>ments</a:t>
            </a:r>
            <a:r>
              <a:rPr lang="en-US" dirty="0"/>
              <a:t> from what we learn with T2</a:t>
            </a:r>
          </a:p>
          <a:p>
            <a:r>
              <a:rPr lang="en-US" dirty="0"/>
              <a:t>Will track through our normal release processes through 2019-2021</a:t>
            </a:r>
          </a:p>
        </p:txBody>
      </p:sp>
      <p:sp>
        <p:nvSpPr>
          <p:cNvPr id="7" name="Content Placeholder 6">
            <a:extLst>
              <a:ext uri="{FF2B5EF4-FFF2-40B4-BE49-F238E27FC236}">
                <a16:creationId xmlns:a16="http://schemas.microsoft.com/office/drawing/2014/main" id="{9C65D150-4767-4799-B0D5-12267E6F998F}"/>
              </a:ext>
            </a:extLst>
          </p:cNvPr>
          <p:cNvSpPr>
            <a:spLocks noGrp="1"/>
          </p:cNvSpPr>
          <p:nvPr>
            <p:ph sz="half" idx="2"/>
          </p:nvPr>
        </p:nvSpPr>
        <p:spPr>
          <a:xfrm>
            <a:off x="4204650" y="2149475"/>
            <a:ext cx="3658309" cy="4022724"/>
          </a:xfrm>
        </p:spPr>
        <p:txBody>
          <a:bodyPr/>
          <a:lstStyle/>
          <a:p>
            <a:pPr marL="0" indent="0" algn="ctr">
              <a:buNone/>
            </a:pPr>
            <a:r>
              <a:rPr lang="en-US" sz="2400" b="1" dirty="0">
                <a:latin typeface="+mj-lt"/>
              </a:rPr>
              <a:t>T2: KISS (Express Teller)</a:t>
            </a:r>
          </a:p>
          <a:p>
            <a:r>
              <a:rPr lang="en-US" dirty="0"/>
              <a:t>Across-the-counter teller tool, streamlined and simplified for today’s tellers</a:t>
            </a:r>
          </a:p>
          <a:p>
            <a:r>
              <a:rPr lang="en-US" dirty="0"/>
              <a:t>“New write” – building from the ground up, not just rewriting T1</a:t>
            </a:r>
          </a:p>
          <a:p>
            <a:r>
              <a:rPr lang="en-US" dirty="0"/>
              <a:t>Expect a grand opening by fall of 2020</a:t>
            </a:r>
          </a:p>
        </p:txBody>
      </p:sp>
      <p:sp>
        <p:nvSpPr>
          <p:cNvPr id="4" name="Slide Number Placeholder 3">
            <a:extLst>
              <a:ext uri="{FF2B5EF4-FFF2-40B4-BE49-F238E27FC236}">
                <a16:creationId xmlns:a16="http://schemas.microsoft.com/office/drawing/2014/main" id="{A3187EC6-3303-4E9A-927B-9FFEC3E953BF}"/>
              </a:ext>
            </a:extLst>
          </p:cNvPr>
          <p:cNvSpPr>
            <a:spLocks noGrp="1"/>
          </p:cNvSpPr>
          <p:nvPr>
            <p:ph type="sldNum" sz="quarter" idx="12"/>
          </p:nvPr>
        </p:nvSpPr>
        <p:spPr/>
        <p:txBody>
          <a:bodyPr/>
          <a:lstStyle/>
          <a:p>
            <a:fld id="{E31375A4-56A4-47D6-9801-1991572033F7}" type="slidenum">
              <a:rPr lang="en-US" smtClean="0"/>
              <a:t>86</a:t>
            </a:fld>
            <a:endParaRPr lang="en-US" dirty="0"/>
          </a:p>
        </p:txBody>
      </p:sp>
      <p:sp>
        <p:nvSpPr>
          <p:cNvPr id="5" name="Text Placeholder 4">
            <a:extLst>
              <a:ext uri="{FF2B5EF4-FFF2-40B4-BE49-F238E27FC236}">
                <a16:creationId xmlns:a16="http://schemas.microsoft.com/office/drawing/2014/main" id="{4705A338-5A54-4C48-97BF-12915DE02238}"/>
              </a:ext>
            </a:extLst>
          </p:cNvPr>
          <p:cNvSpPr>
            <a:spLocks noGrp="1"/>
          </p:cNvSpPr>
          <p:nvPr>
            <p:ph type="body" sz="quarter" idx="13"/>
          </p:nvPr>
        </p:nvSpPr>
        <p:spPr/>
        <p:txBody>
          <a:bodyPr/>
          <a:lstStyle/>
          <a:p>
            <a:r>
              <a:rPr lang="en-US" dirty="0"/>
              <a:t>Many of you are thinking, “it’s about time, idiot”</a:t>
            </a:r>
          </a:p>
        </p:txBody>
      </p:sp>
      <p:sp>
        <p:nvSpPr>
          <p:cNvPr id="8" name="Content Placeholder 7">
            <a:extLst>
              <a:ext uri="{FF2B5EF4-FFF2-40B4-BE49-F238E27FC236}">
                <a16:creationId xmlns:a16="http://schemas.microsoft.com/office/drawing/2014/main" id="{E9BBF20A-B443-420A-B16E-1F3298A10CCE}"/>
              </a:ext>
            </a:extLst>
          </p:cNvPr>
          <p:cNvSpPr>
            <a:spLocks noGrp="1"/>
          </p:cNvSpPr>
          <p:nvPr>
            <p:ph sz="quarter" idx="15"/>
          </p:nvPr>
        </p:nvSpPr>
        <p:spPr>
          <a:xfrm>
            <a:off x="8046193" y="2148653"/>
            <a:ext cx="3291840" cy="4184650"/>
          </a:xfrm>
        </p:spPr>
        <p:txBody>
          <a:bodyPr/>
          <a:lstStyle/>
          <a:p>
            <a:pPr marL="0" indent="0" algn="ctr">
              <a:buNone/>
            </a:pPr>
            <a:r>
              <a:rPr lang="en-US" sz="2400" b="1" dirty="0">
                <a:latin typeface="+mj-lt"/>
              </a:rPr>
              <a:t>T3: Floating </a:t>
            </a:r>
          </a:p>
          <a:p>
            <a:r>
              <a:rPr lang="en-US" dirty="0"/>
              <a:t>App for roving teller, API-based to support non-CU*BASE teller integrations</a:t>
            </a:r>
          </a:p>
          <a:p>
            <a:r>
              <a:rPr lang="en-US" dirty="0"/>
              <a:t>Facilitating ITM vendor solutions, preparing for an MTG app solution</a:t>
            </a:r>
          </a:p>
          <a:p>
            <a:r>
              <a:rPr lang="en-US" dirty="0"/>
              <a:t>Reliant on champions and third-party investments</a:t>
            </a:r>
          </a:p>
        </p:txBody>
      </p:sp>
      <p:sp>
        <p:nvSpPr>
          <p:cNvPr id="6" name="Text Placeholder 5">
            <a:extLst>
              <a:ext uri="{FF2B5EF4-FFF2-40B4-BE49-F238E27FC236}">
                <a16:creationId xmlns:a16="http://schemas.microsoft.com/office/drawing/2014/main" id="{E80640EE-5454-4E1A-9F54-5EE4EA64B7A5}"/>
              </a:ext>
            </a:extLst>
          </p:cNvPr>
          <p:cNvSpPr>
            <a:spLocks noGrp="1"/>
          </p:cNvSpPr>
          <p:nvPr>
            <p:ph type="body" sz="quarter" idx="14"/>
          </p:nvPr>
        </p:nvSpPr>
        <p:spPr>
          <a:xfrm>
            <a:off x="5402317" y="5782750"/>
            <a:ext cx="6569697" cy="914400"/>
          </a:xfrm>
        </p:spPr>
        <p:txBody>
          <a:bodyPr/>
          <a:lstStyle/>
          <a:p>
            <a:r>
              <a:rPr lang="en-US" dirty="0"/>
              <a:t>These have been some of the most fun sessions for me in 2019 – getting back to some of our earliest designs</a:t>
            </a:r>
          </a:p>
        </p:txBody>
      </p:sp>
    </p:spTree>
    <p:extLst>
      <p:ext uri="{BB962C8B-B14F-4D97-AF65-F5344CB8AC3E}">
        <p14:creationId xmlns:p14="http://schemas.microsoft.com/office/powerpoint/2010/main" val="5201628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14B59-22D0-47FE-9E47-ED4D26480136}"/>
              </a:ext>
            </a:extLst>
          </p:cNvPr>
          <p:cNvSpPr>
            <a:spLocks noGrp="1"/>
          </p:cNvSpPr>
          <p:nvPr>
            <p:ph type="title"/>
          </p:nvPr>
        </p:nvSpPr>
        <p:spPr>
          <a:xfrm>
            <a:off x="609601" y="526865"/>
            <a:ext cx="3657600" cy="1828800"/>
          </a:xfrm>
        </p:spPr>
        <p:txBody>
          <a:bodyPr/>
          <a:lstStyle/>
          <a:p>
            <a:r>
              <a:rPr lang="en-US" dirty="0"/>
              <a:t>On the way to the future, things change</a:t>
            </a:r>
          </a:p>
        </p:txBody>
      </p:sp>
      <p:sp>
        <p:nvSpPr>
          <p:cNvPr id="6" name="Text Placeholder 5">
            <a:extLst>
              <a:ext uri="{FF2B5EF4-FFF2-40B4-BE49-F238E27FC236}">
                <a16:creationId xmlns:a16="http://schemas.microsoft.com/office/drawing/2014/main" id="{86CDBAD1-5372-4AC5-9988-FB930861B067}"/>
              </a:ext>
            </a:extLst>
          </p:cNvPr>
          <p:cNvSpPr>
            <a:spLocks noGrp="1"/>
          </p:cNvSpPr>
          <p:nvPr>
            <p:ph type="body" sz="half" idx="2"/>
          </p:nvPr>
        </p:nvSpPr>
        <p:spPr>
          <a:xfrm>
            <a:off x="609600" y="2492825"/>
            <a:ext cx="3657600" cy="1554480"/>
          </a:xfrm>
        </p:spPr>
        <p:txBody>
          <a:bodyPr/>
          <a:lstStyle/>
          <a:p>
            <a:r>
              <a:rPr lang="en-US" dirty="0"/>
              <a:t>Trust we’re moving forward, but constantly verify where and how</a:t>
            </a:r>
          </a:p>
        </p:txBody>
      </p:sp>
      <p:sp>
        <p:nvSpPr>
          <p:cNvPr id="5" name="Slide Number Placeholder 4">
            <a:extLst>
              <a:ext uri="{FF2B5EF4-FFF2-40B4-BE49-F238E27FC236}">
                <a16:creationId xmlns:a16="http://schemas.microsoft.com/office/drawing/2014/main" id="{E74ED163-B11F-460F-AAD6-7C9F787BDD24}"/>
              </a:ext>
            </a:extLst>
          </p:cNvPr>
          <p:cNvSpPr>
            <a:spLocks noGrp="1"/>
          </p:cNvSpPr>
          <p:nvPr>
            <p:ph type="sldNum" sz="quarter" idx="12"/>
          </p:nvPr>
        </p:nvSpPr>
        <p:spPr/>
        <p:txBody>
          <a:bodyPr/>
          <a:lstStyle/>
          <a:p>
            <a:fld id="{E31375A4-56A4-47D6-9801-1991572033F7}" type="slidenum">
              <a:rPr lang="en-US" smtClean="0"/>
              <a:t>87</a:t>
            </a:fld>
            <a:endParaRPr lang="en-US" dirty="0"/>
          </a:p>
        </p:txBody>
      </p:sp>
      <p:pic>
        <p:nvPicPr>
          <p:cNvPr id="9" name="Picture 8">
            <a:extLst>
              <a:ext uri="{FF2B5EF4-FFF2-40B4-BE49-F238E27FC236}">
                <a16:creationId xmlns:a16="http://schemas.microsoft.com/office/drawing/2014/main" id="{A15B416C-DF5A-4833-81E7-536057A59150}"/>
              </a:ext>
            </a:extLst>
          </p:cNvPr>
          <p:cNvPicPr>
            <a:picLocks noChangeAspect="1"/>
          </p:cNvPicPr>
          <p:nvPr/>
        </p:nvPicPr>
        <p:blipFill rotWithShape="1">
          <a:blip r:embed="rId3"/>
          <a:srcRect b="68045"/>
          <a:stretch/>
        </p:blipFill>
        <p:spPr>
          <a:xfrm>
            <a:off x="609600" y="3593811"/>
            <a:ext cx="4953000" cy="3264190"/>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76EC7AE1-23A8-44AF-BB93-E460070C3A35}"/>
              </a:ext>
            </a:extLst>
          </p:cNvPr>
          <p:cNvPicPr>
            <a:picLocks noChangeAspect="1"/>
          </p:cNvPicPr>
          <p:nvPr/>
        </p:nvPicPr>
        <p:blipFill rotWithShape="1">
          <a:blip r:embed="rId3"/>
          <a:srcRect t="31162" b="6771"/>
          <a:stretch/>
        </p:blipFill>
        <p:spPr>
          <a:xfrm>
            <a:off x="6056644" y="252843"/>
            <a:ext cx="5159996" cy="6605157"/>
          </a:xfrm>
          <a:prstGeom prst="rect">
            <a:avLst/>
          </a:prstGeom>
          <a:ln>
            <a:noFill/>
          </a:ln>
          <a:effectLst>
            <a:outerShdw blurRad="190500" algn="tl" rotWithShape="0">
              <a:srgbClr val="000000">
                <a:alpha val="70000"/>
              </a:srgbClr>
            </a:outerShdw>
          </a:effectLst>
        </p:spPr>
      </p:pic>
      <p:sp>
        <p:nvSpPr>
          <p:cNvPr id="10" name="Rectangle 9">
            <a:hlinkClick r:id="rId4"/>
            <a:extLst>
              <a:ext uri="{FF2B5EF4-FFF2-40B4-BE49-F238E27FC236}">
                <a16:creationId xmlns:a16="http://schemas.microsoft.com/office/drawing/2014/main" id="{0E38EDBF-0FA0-4BA6-B4FB-4DF51D01DF96}"/>
              </a:ext>
            </a:extLst>
          </p:cNvPr>
          <p:cNvSpPr/>
          <p:nvPr/>
        </p:nvSpPr>
        <p:spPr>
          <a:xfrm>
            <a:off x="5769970" y="5710776"/>
            <a:ext cx="6023728" cy="584775"/>
          </a:xfrm>
          <a:prstGeom prst="rect">
            <a:avLst/>
          </a:prstGeom>
          <a:solidFill>
            <a:schemeClr val="accent4"/>
          </a:solidFill>
        </p:spPr>
        <p:txBody>
          <a:bodyPr wrap="square">
            <a:spAutoFit/>
          </a:bodyPr>
          <a:lstStyle/>
          <a:p>
            <a:pPr algn="ctr"/>
            <a:r>
              <a:rPr lang="en-US" sz="3200" b="1" dirty="0">
                <a:solidFill>
                  <a:schemeClr val="bg1"/>
                </a:solidFill>
                <a:latin typeface="+mj-lt"/>
              </a:rPr>
              <a:t>open.cuanswers.com/Teller3P</a:t>
            </a:r>
          </a:p>
        </p:txBody>
      </p:sp>
    </p:spTree>
    <p:extLst>
      <p:ext uri="{BB962C8B-B14F-4D97-AF65-F5344CB8AC3E}">
        <p14:creationId xmlns:p14="http://schemas.microsoft.com/office/powerpoint/2010/main" val="8975226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1C7CEA-02C4-4CFD-A7EE-CC09FD6103F2}"/>
              </a:ext>
            </a:extLst>
          </p:cNvPr>
          <p:cNvSpPr>
            <a:spLocks noGrp="1"/>
          </p:cNvSpPr>
          <p:nvPr>
            <p:ph type="title"/>
          </p:nvPr>
        </p:nvSpPr>
        <p:spPr/>
        <p:txBody>
          <a:bodyPr/>
          <a:lstStyle/>
          <a:p>
            <a:r>
              <a:rPr lang="en-US" dirty="0"/>
              <a:t>Prototyping Express Teller</a:t>
            </a:r>
          </a:p>
        </p:txBody>
      </p:sp>
      <p:sp>
        <p:nvSpPr>
          <p:cNvPr id="2" name="Slide Number Placeholder 1">
            <a:extLst>
              <a:ext uri="{FF2B5EF4-FFF2-40B4-BE49-F238E27FC236}">
                <a16:creationId xmlns:a16="http://schemas.microsoft.com/office/drawing/2014/main" id="{82E999F3-FD48-4DDE-955C-491E5722C9FB}"/>
              </a:ext>
            </a:extLst>
          </p:cNvPr>
          <p:cNvSpPr>
            <a:spLocks noGrp="1"/>
          </p:cNvSpPr>
          <p:nvPr>
            <p:ph type="sldNum" sz="quarter" idx="12"/>
          </p:nvPr>
        </p:nvSpPr>
        <p:spPr/>
        <p:txBody>
          <a:bodyPr/>
          <a:lstStyle/>
          <a:p>
            <a:fld id="{E31375A4-56A4-47D6-9801-1991572033F7}" type="slidenum">
              <a:rPr lang="en-US" smtClean="0"/>
              <a:t>88</a:t>
            </a:fld>
            <a:endParaRPr lang="en-US" dirty="0"/>
          </a:p>
        </p:txBody>
      </p:sp>
      <p:sp>
        <p:nvSpPr>
          <p:cNvPr id="7" name="Text Placeholder 6">
            <a:extLst>
              <a:ext uri="{FF2B5EF4-FFF2-40B4-BE49-F238E27FC236}">
                <a16:creationId xmlns:a16="http://schemas.microsoft.com/office/drawing/2014/main" id="{D4930591-AD75-4D31-AB90-38268A2C050B}"/>
              </a:ext>
            </a:extLst>
          </p:cNvPr>
          <p:cNvSpPr>
            <a:spLocks noGrp="1"/>
          </p:cNvSpPr>
          <p:nvPr>
            <p:ph type="body" sz="quarter" idx="13"/>
          </p:nvPr>
        </p:nvSpPr>
        <p:spPr>
          <a:xfrm>
            <a:off x="729574" y="1676410"/>
            <a:ext cx="11073650" cy="342968"/>
          </a:xfrm>
        </p:spPr>
        <p:txBody>
          <a:bodyPr/>
          <a:lstStyle/>
          <a:p>
            <a:r>
              <a:rPr lang="en-US" dirty="0"/>
              <a:t>Some of our favorite ideas that are heading for t2 – and ultimately for t1</a:t>
            </a:r>
          </a:p>
        </p:txBody>
      </p:sp>
      <p:pic>
        <p:nvPicPr>
          <p:cNvPr id="8" name="Picture 7">
            <a:extLst>
              <a:ext uri="{FF2B5EF4-FFF2-40B4-BE49-F238E27FC236}">
                <a16:creationId xmlns:a16="http://schemas.microsoft.com/office/drawing/2014/main" id="{253EAF31-CFA3-4EE7-ABCD-2D6DE91A6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808" y="2184110"/>
            <a:ext cx="6306027" cy="4588455"/>
          </a:xfrm>
          <a:prstGeom prst="rect">
            <a:avLst/>
          </a:prstGeom>
          <a:ln>
            <a:noFill/>
          </a:ln>
          <a:effectLst>
            <a:outerShdw blurRad="190500" algn="tl" rotWithShape="0">
              <a:srgbClr val="000000">
                <a:alpha val="70000"/>
              </a:srgbClr>
            </a:outerShdw>
          </a:effectLst>
        </p:spPr>
      </p:pic>
      <p:sp>
        <p:nvSpPr>
          <p:cNvPr id="9" name="Thought Bubble: Cloud 8">
            <a:extLst>
              <a:ext uri="{FF2B5EF4-FFF2-40B4-BE49-F238E27FC236}">
                <a16:creationId xmlns:a16="http://schemas.microsoft.com/office/drawing/2014/main" id="{71012868-4D10-467D-83DD-724353F79B66}"/>
              </a:ext>
            </a:extLst>
          </p:cNvPr>
          <p:cNvSpPr/>
          <p:nvPr/>
        </p:nvSpPr>
        <p:spPr>
          <a:xfrm>
            <a:off x="8178407" y="4290236"/>
            <a:ext cx="2386643" cy="983873"/>
          </a:xfrm>
          <a:prstGeom prst="cloudCallout">
            <a:avLst>
              <a:gd name="adj1" fmla="val -78559"/>
              <a:gd name="adj2" fmla="val -25226"/>
            </a:avLst>
          </a:prstGeom>
          <a:solidFill>
            <a:srgbClr val="FFFF00"/>
          </a:solidFill>
          <a:ln>
            <a:solidFill>
              <a:srgbClr val="0070C0"/>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400" dirty="0">
                <a:solidFill>
                  <a:schemeClr val="tx2"/>
                </a:solidFill>
                <a:latin typeface="+mj-lt"/>
              </a:rPr>
              <a:t>Images displayed right on your CU*BASE screen!</a:t>
            </a:r>
          </a:p>
        </p:txBody>
      </p:sp>
      <p:sp>
        <p:nvSpPr>
          <p:cNvPr id="10" name="Rectangle 9">
            <a:extLst>
              <a:ext uri="{FF2B5EF4-FFF2-40B4-BE49-F238E27FC236}">
                <a16:creationId xmlns:a16="http://schemas.microsoft.com/office/drawing/2014/main" id="{58A9897A-05A1-4B1B-B95D-7811F23AE293}"/>
              </a:ext>
            </a:extLst>
          </p:cNvPr>
          <p:cNvSpPr/>
          <p:nvPr/>
        </p:nvSpPr>
        <p:spPr>
          <a:xfrm>
            <a:off x="8842315" y="2592594"/>
            <a:ext cx="3129699" cy="11244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mj-lt"/>
              </a:rPr>
              <a:t>A new standard for </a:t>
            </a:r>
            <a:r>
              <a:rPr lang="en-US" sz="2800" b="1" dirty="0">
                <a:solidFill>
                  <a:schemeClr val="bg1"/>
                </a:solidFill>
                <a:latin typeface="+mj-lt"/>
              </a:rPr>
              <a:t>GOLD screens</a:t>
            </a:r>
            <a:endParaRPr lang="en-US" sz="2800" dirty="0">
              <a:solidFill>
                <a:schemeClr val="bg1"/>
              </a:solidFill>
              <a:latin typeface="+mj-lt"/>
            </a:endParaRPr>
          </a:p>
        </p:txBody>
      </p:sp>
      <p:sp>
        <p:nvSpPr>
          <p:cNvPr id="12" name="Thought Bubble: Cloud 11">
            <a:extLst>
              <a:ext uri="{FF2B5EF4-FFF2-40B4-BE49-F238E27FC236}">
                <a16:creationId xmlns:a16="http://schemas.microsoft.com/office/drawing/2014/main" id="{C3E1387B-27A5-4E75-A6BF-1B554F87900E}"/>
              </a:ext>
            </a:extLst>
          </p:cNvPr>
          <p:cNvSpPr/>
          <p:nvPr/>
        </p:nvSpPr>
        <p:spPr>
          <a:xfrm>
            <a:off x="94268" y="4782172"/>
            <a:ext cx="2603789" cy="1311831"/>
          </a:xfrm>
          <a:prstGeom prst="cloudCallout">
            <a:avLst>
              <a:gd name="adj1" fmla="val 55735"/>
              <a:gd name="adj2" fmla="val -89780"/>
            </a:avLst>
          </a:prstGeom>
          <a:solidFill>
            <a:srgbClr val="FFFF00"/>
          </a:solidFill>
          <a:ln>
            <a:solidFill>
              <a:srgbClr val="0070C0"/>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400" dirty="0">
                <a:solidFill>
                  <a:schemeClr val="tx2"/>
                </a:solidFill>
                <a:latin typeface="+mj-lt"/>
              </a:rPr>
              <a:t>Exploring new look-and-feel ideas, making better use of white space</a:t>
            </a:r>
          </a:p>
        </p:txBody>
      </p:sp>
      <p:sp>
        <p:nvSpPr>
          <p:cNvPr id="14" name="TextBox 13">
            <a:extLst>
              <a:ext uri="{FF2B5EF4-FFF2-40B4-BE49-F238E27FC236}">
                <a16:creationId xmlns:a16="http://schemas.microsoft.com/office/drawing/2014/main" id="{BBFCEAA5-FBA2-4AD2-97C2-BC326144127D}"/>
              </a:ext>
            </a:extLst>
          </p:cNvPr>
          <p:cNvSpPr txBox="1"/>
          <p:nvPr/>
        </p:nvSpPr>
        <p:spPr>
          <a:xfrm>
            <a:off x="218572" y="6495788"/>
            <a:ext cx="2163895" cy="26161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100" dirty="0">
                <a:solidFill>
                  <a:schemeClr val="bg1"/>
                </a:solidFill>
              </a:rPr>
              <a:t>Mockups only; subject to change</a:t>
            </a:r>
          </a:p>
        </p:txBody>
      </p:sp>
      <p:sp>
        <p:nvSpPr>
          <p:cNvPr id="4" name="TextBox 3">
            <a:extLst>
              <a:ext uri="{FF2B5EF4-FFF2-40B4-BE49-F238E27FC236}">
                <a16:creationId xmlns:a16="http://schemas.microsoft.com/office/drawing/2014/main" id="{805CDEAB-BD51-4163-A028-06B1835158E7}"/>
              </a:ext>
            </a:extLst>
          </p:cNvPr>
          <p:cNvSpPr txBox="1"/>
          <p:nvPr/>
        </p:nvSpPr>
        <p:spPr>
          <a:xfrm>
            <a:off x="2469823" y="3010031"/>
            <a:ext cx="1555422" cy="215444"/>
          </a:xfrm>
          <a:prstGeom prst="rect">
            <a:avLst/>
          </a:prstGeom>
          <a:solidFill>
            <a:srgbClr val="FFFFFF"/>
          </a:solidFill>
        </p:spPr>
        <p:txBody>
          <a:bodyPr wrap="square" rtlCol="0">
            <a:spAutoFit/>
          </a:bodyPr>
          <a:lstStyle/>
          <a:p>
            <a:r>
              <a:rPr lang="en-US" sz="800" b="1" dirty="0">
                <a:solidFill>
                  <a:schemeClr val="tx2">
                    <a:lumMod val="85000"/>
                    <a:lumOff val="15000"/>
                  </a:schemeClr>
                </a:solidFill>
                <a:latin typeface="Arial Narrow" panose="020B0606020202030204" pitchFamily="34" charset="0"/>
              </a:rPr>
              <a:t>JUNE M SAMPLE</a:t>
            </a:r>
          </a:p>
        </p:txBody>
      </p:sp>
    </p:spTree>
    <p:extLst>
      <p:ext uri="{BB962C8B-B14F-4D97-AF65-F5344CB8AC3E}">
        <p14:creationId xmlns:p14="http://schemas.microsoft.com/office/powerpoint/2010/main" val="17779090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D47EEC-65EB-4C4D-A2FC-F11A266FA7D8}"/>
              </a:ext>
            </a:extLst>
          </p:cNvPr>
          <p:cNvSpPr>
            <a:spLocks noGrp="1"/>
          </p:cNvSpPr>
          <p:nvPr>
            <p:ph type="sldNum" sz="quarter" idx="12"/>
          </p:nvPr>
        </p:nvSpPr>
        <p:spPr/>
        <p:txBody>
          <a:bodyPr/>
          <a:lstStyle/>
          <a:p>
            <a:fld id="{E31375A4-56A4-47D6-9801-1991572033F7}" type="slidenum">
              <a:rPr lang="en-US" smtClean="0"/>
              <a:pPr/>
              <a:t>89</a:t>
            </a:fld>
            <a:endParaRPr lang="en-US" dirty="0"/>
          </a:p>
        </p:txBody>
      </p:sp>
      <p:sp>
        <p:nvSpPr>
          <p:cNvPr id="3" name="Title 2">
            <a:extLst>
              <a:ext uri="{FF2B5EF4-FFF2-40B4-BE49-F238E27FC236}">
                <a16:creationId xmlns:a16="http://schemas.microsoft.com/office/drawing/2014/main" id="{016B0942-BA76-40E0-8FCC-5924DD86B990}"/>
              </a:ext>
            </a:extLst>
          </p:cNvPr>
          <p:cNvSpPr>
            <a:spLocks noGrp="1"/>
          </p:cNvSpPr>
          <p:nvPr>
            <p:ph type="title"/>
          </p:nvPr>
        </p:nvSpPr>
        <p:spPr/>
        <p:txBody>
          <a:bodyPr/>
          <a:lstStyle/>
          <a:p>
            <a:r>
              <a:rPr lang="en-US" dirty="0"/>
              <a:t>Prototyping Express Teller</a:t>
            </a:r>
          </a:p>
        </p:txBody>
      </p:sp>
      <p:pic>
        <p:nvPicPr>
          <p:cNvPr id="8" name="Picture 7">
            <a:extLst>
              <a:ext uri="{FF2B5EF4-FFF2-40B4-BE49-F238E27FC236}">
                <a16:creationId xmlns:a16="http://schemas.microsoft.com/office/drawing/2014/main" id="{9042FF3F-46FD-4012-B980-D62AF5925716}"/>
              </a:ext>
            </a:extLst>
          </p:cNvPr>
          <p:cNvPicPr>
            <a:picLocks noChangeAspect="1"/>
          </p:cNvPicPr>
          <p:nvPr/>
        </p:nvPicPr>
        <p:blipFill>
          <a:blip r:embed="rId3"/>
          <a:stretch>
            <a:fillRect/>
          </a:stretch>
        </p:blipFill>
        <p:spPr>
          <a:xfrm>
            <a:off x="575241" y="995527"/>
            <a:ext cx="6900215" cy="5175161"/>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8FB2AB42-7313-4D9C-B459-3A3E07B8C634}"/>
              </a:ext>
            </a:extLst>
          </p:cNvPr>
          <p:cNvPicPr>
            <a:picLocks noChangeAspect="1"/>
          </p:cNvPicPr>
          <p:nvPr/>
        </p:nvPicPr>
        <p:blipFill rotWithShape="1">
          <a:blip r:embed="rId4"/>
          <a:srcRect t="-1" b="35517"/>
          <a:stretch/>
        </p:blipFill>
        <p:spPr>
          <a:xfrm>
            <a:off x="2645892" y="3520895"/>
            <a:ext cx="6900215" cy="3337105"/>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D4A32425-B633-4C90-AF40-BECE33FAA818}"/>
              </a:ext>
            </a:extLst>
          </p:cNvPr>
          <p:cNvSpPr/>
          <p:nvPr/>
        </p:nvSpPr>
        <p:spPr>
          <a:xfrm>
            <a:off x="8408709" y="1126121"/>
            <a:ext cx="2809188" cy="11268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mj-lt"/>
              </a:rPr>
              <a:t>A new standard for </a:t>
            </a:r>
            <a:r>
              <a:rPr lang="en-US" sz="2800" b="1" dirty="0">
                <a:solidFill>
                  <a:schemeClr val="bg1"/>
                </a:solidFill>
                <a:latin typeface="+mj-lt"/>
              </a:rPr>
              <a:t>search</a:t>
            </a:r>
          </a:p>
        </p:txBody>
      </p:sp>
      <p:sp>
        <p:nvSpPr>
          <p:cNvPr id="11" name="Rectangle 10">
            <a:extLst>
              <a:ext uri="{FF2B5EF4-FFF2-40B4-BE49-F238E27FC236}">
                <a16:creationId xmlns:a16="http://schemas.microsoft.com/office/drawing/2014/main" id="{DCC8FC8F-17A3-47AE-A47C-A0D66F74CC7E}"/>
              </a:ext>
            </a:extLst>
          </p:cNvPr>
          <p:cNvSpPr/>
          <p:nvPr/>
        </p:nvSpPr>
        <p:spPr>
          <a:xfrm>
            <a:off x="3516196" y="6605945"/>
            <a:ext cx="3761295" cy="2590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9907A2D-5B42-4296-8E86-940801091F67}"/>
              </a:ext>
            </a:extLst>
          </p:cNvPr>
          <p:cNvSpPr txBox="1"/>
          <p:nvPr/>
        </p:nvSpPr>
        <p:spPr>
          <a:xfrm>
            <a:off x="218572" y="6495788"/>
            <a:ext cx="2163895" cy="26161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100" dirty="0">
                <a:solidFill>
                  <a:schemeClr val="bg1"/>
                </a:solidFill>
              </a:rPr>
              <a:t>Mockups only; subject to change</a:t>
            </a:r>
          </a:p>
        </p:txBody>
      </p:sp>
    </p:spTree>
    <p:extLst>
      <p:ext uri="{BB962C8B-B14F-4D97-AF65-F5344CB8AC3E}">
        <p14:creationId xmlns:p14="http://schemas.microsoft.com/office/powerpoint/2010/main" val="3981900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8F7E7-A5EB-4811-84B1-6290BECC5B8F}"/>
              </a:ext>
            </a:extLst>
          </p:cNvPr>
          <p:cNvSpPr>
            <a:spLocks noGrp="1"/>
          </p:cNvSpPr>
          <p:nvPr>
            <p:ph type="title"/>
          </p:nvPr>
        </p:nvSpPr>
        <p:spPr/>
        <p:txBody>
          <a:bodyPr/>
          <a:lstStyle/>
          <a:p>
            <a:r>
              <a:rPr lang="en-US" sz="4000" dirty="0"/>
              <a:t>Original</a:t>
            </a:r>
            <a:endParaRPr lang="en-US" dirty="0"/>
          </a:p>
        </p:txBody>
      </p:sp>
      <p:sp>
        <p:nvSpPr>
          <p:cNvPr id="3" name="Content Placeholder 2">
            <a:extLst>
              <a:ext uri="{FF2B5EF4-FFF2-40B4-BE49-F238E27FC236}">
                <a16:creationId xmlns:a16="http://schemas.microsoft.com/office/drawing/2014/main" id="{9692510C-671A-4D25-ADC9-69019F681982}"/>
              </a:ext>
            </a:extLst>
          </p:cNvPr>
          <p:cNvSpPr>
            <a:spLocks noGrp="1"/>
          </p:cNvSpPr>
          <p:nvPr>
            <p:ph sz="half" idx="1"/>
          </p:nvPr>
        </p:nvSpPr>
        <p:spPr>
          <a:xfrm>
            <a:off x="729574" y="2149475"/>
            <a:ext cx="5604551" cy="1731861"/>
          </a:xfrm>
        </p:spPr>
        <p:txBody>
          <a:bodyPr/>
          <a:lstStyle/>
          <a:p>
            <a:r>
              <a:rPr lang="en-US" dirty="0"/>
              <a:t>To be original is to be the first of something</a:t>
            </a:r>
          </a:p>
          <a:p>
            <a:pPr lvl="1"/>
            <a:r>
              <a:rPr lang="en-US" dirty="0"/>
              <a:t>Something that’s worth replicating</a:t>
            </a:r>
          </a:p>
          <a:p>
            <a:pPr lvl="1"/>
            <a:r>
              <a:rPr lang="en-US" dirty="0"/>
              <a:t>Something’s that worth recognizing as unique</a:t>
            </a:r>
          </a:p>
          <a:p>
            <a:pPr lvl="1"/>
            <a:r>
              <a:rPr lang="en-US" dirty="0"/>
              <a:t>Something that is a template for the future</a:t>
            </a:r>
          </a:p>
        </p:txBody>
      </p:sp>
      <p:sp>
        <p:nvSpPr>
          <p:cNvPr id="4" name="Content Placeholder 3">
            <a:extLst>
              <a:ext uri="{FF2B5EF4-FFF2-40B4-BE49-F238E27FC236}">
                <a16:creationId xmlns:a16="http://schemas.microsoft.com/office/drawing/2014/main" id="{7F823AB0-52B7-472C-828E-2D88DAD78437}"/>
              </a:ext>
            </a:extLst>
          </p:cNvPr>
          <p:cNvSpPr>
            <a:spLocks noGrp="1"/>
          </p:cNvSpPr>
          <p:nvPr>
            <p:ph sz="half" idx="2"/>
          </p:nvPr>
        </p:nvSpPr>
        <p:spPr>
          <a:xfrm>
            <a:off x="723900" y="3829051"/>
            <a:ext cx="10000260" cy="2381248"/>
          </a:xfrm>
        </p:spPr>
        <p:txBody>
          <a:bodyPr/>
          <a:lstStyle/>
          <a:p>
            <a:r>
              <a:rPr lang="en-US" dirty="0"/>
              <a:t>What is it about the credit union model that is original and worthy of carrying forward to the future?</a:t>
            </a:r>
          </a:p>
          <a:p>
            <a:r>
              <a:rPr lang="en-US" dirty="0"/>
              <a:t>What is it about our cooperative network that is original and worthy of carrying forward to the future?</a:t>
            </a:r>
          </a:p>
          <a:p>
            <a:r>
              <a:rPr lang="en-US" dirty="0"/>
              <a:t>Why should we be confident about our abilities to meet future challenges, based on what we hold onto from what was original about both models and our network?</a:t>
            </a:r>
          </a:p>
        </p:txBody>
      </p:sp>
      <p:sp>
        <p:nvSpPr>
          <p:cNvPr id="5" name="Slide Number Placeholder 4">
            <a:extLst>
              <a:ext uri="{FF2B5EF4-FFF2-40B4-BE49-F238E27FC236}">
                <a16:creationId xmlns:a16="http://schemas.microsoft.com/office/drawing/2014/main" id="{CCB220DC-AAC2-4729-A548-8A9FEA57D0BC}"/>
              </a:ext>
            </a:extLst>
          </p:cNvPr>
          <p:cNvSpPr>
            <a:spLocks noGrp="1"/>
          </p:cNvSpPr>
          <p:nvPr>
            <p:ph type="sldNum" sz="quarter" idx="12"/>
          </p:nvPr>
        </p:nvSpPr>
        <p:spPr/>
        <p:txBody>
          <a:bodyPr/>
          <a:lstStyle/>
          <a:p>
            <a:fld id="{E31375A4-56A4-47D6-9801-1991572033F7}" type="slidenum">
              <a:rPr lang="en-US" smtClean="0"/>
              <a:t>9</a:t>
            </a:fld>
            <a:endParaRPr lang="en-US" dirty="0"/>
          </a:p>
        </p:txBody>
      </p:sp>
      <p:pic>
        <p:nvPicPr>
          <p:cNvPr id="8" name="Picture 7">
            <a:extLst>
              <a:ext uri="{FF2B5EF4-FFF2-40B4-BE49-F238E27FC236}">
                <a16:creationId xmlns:a16="http://schemas.microsoft.com/office/drawing/2014/main" id="{346F99BD-BE26-453F-9EE5-5CA2063A3ACB}"/>
              </a:ext>
            </a:extLst>
          </p:cNvPr>
          <p:cNvPicPr>
            <a:picLocks noChangeAspect="1"/>
          </p:cNvPicPr>
          <p:nvPr/>
        </p:nvPicPr>
        <p:blipFill rotWithShape="1">
          <a:blip r:embed="rId3"/>
          <a:srcRect r="19684"/>
          <a:stretch/>
        </p:blipFill>
        <p:spPr>
          <a:xfrm>
            <a:off x="6414420" y="1624523"/>
            <a:ext cx="5376619" cy="1852525"/>
          </a:xfrm>
          <a:prstGeom prst="rect">
            <a:avLst/>
          </a:prstGeom>
          <a:ln w="76200">
            <a:solidFill>
              <a:schemeClr val="accent2"/>
            </a:solidFill>
          </a:ln>
          <a:effectLst/>
        </p:spPr>
      </p:pic>
    </p:spTree>
    <p:extLst>
      <p:ext uri="{BB962C8B-B14F-4D97-AF65-F5344CB8AC3E}">
        <p14:creationId xmlns:p14="http://schemas.microsoft.com/office/powerpoint/2010/main" val="10193687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standing in front of a refrigerator&#10;&#10;Description automatically generated">
            <a:extLst>
              <a:ext uri="{FF2B5EF4-FFF2-40B4-BE49-F238E27FC236}">
                <a16:creationId xmlns:a16="http://schemas.microsoft.com/office/drawing/2014/main" id="{149146D8-87A3-46D2-8E1E-175228798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2162" y="2574699"/>
            <a:ext cx="2470746" cy="3088433"/>
          </a:xfrm>
          <a:prstGeom prst="rect">
            <a:avLst/>
          </a:prstGeom>
        </p:spPr>
      </p:pic>
      <p:pic>
        <p:nvPicPr>
          <p:cNvPr id="1026" name="Picture 2" descr="C:\Users\dmoore\AppData\Local\Temp\SNAGHTML73bb356.PNG">
            <a:extLst>
              <a:ext uri="{FF2B5EF4-FFF2-40B4-BE49-F238E27FC236}">
                <a16:creationId xmlns:a16="http://schemas.microsoft.com/office/drawing/2014/main" id="{8D1094F1-577E-44C8-A985-193C47E6F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137" y="1032380"/>
            <a:ext cx="7219475" cy="520757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3AE725E-CAB4-44A1-BDD6-CE52AF4D2D4D}"/>
              </a:ext>
            </a:extLst>
          </p:cNvPr>
          <p:cNvSpPr>
            <a:spLocks noGrp="1"/>
          </p:cNvSpPr>
          <p:nvPr>
            <p:ph type="sldNum" sz="quarter" idx="12"/>
          </p:nvPr>
        </p:nvSpPr>
        <p:spPr/>
        <p:txBody>
          <a:bodyPr/>
          <a:lstStyle/>
          <a:p>
            <a:fld id="{E31375A4-56A4-47D6-9801-1991572033F7}" type="slidenum">
              <a:rPr lang="en-US" smtClean="0"/>
              <a:pPr/>
              <a:t>90</a:t>
            </a:fld>
            <a:endParaRPr lang="en-US" dirty="0"/>
          </a:p>
        </p:txBody>
      </p:sp>
      <p:sp>
        <p:nvSpPr>
          <p:cNvPr id="3" name="Title 2">
            <a:extLst>
              <a:ext uri="{FF2B5EF4-FFF2-40B4-BE49-F238E27FC236}">
                <a16:creationId xmlns:a16="http://schemas.microsoft.com/office/drawing/2014/main" id="{B81F3161-8B31-4CA1-9D19-4D24C6BB6F72}"/>
              </a:ext>
            </a:extLst>
          </p:cNvPr>
          <p:cNvSpPr>
            <a:spLocks noGrp="1"/>
          </p:cNvSpPr>
          <p:nvPr>
            <p:ph type="title"/>
          </p:nvPr>
        </p:nvSpPr>
        <p:spPr/>
        <p:txBody>
          <a:bodyPr/>
          <a:lstStyle/>
          <a:p>
            <a:r>
              <a:rPr lang="en-US" dirty="0"/>
              <a:t>Prototyping Express Teller</a:t>
            </a:r>
          </a:p>
        </p:txBody>
      </p:sp>
      <p:sp>
        <p:nvSpPr>
          <p:cNvPr id="11" name="Text Placeholder 10">
            <a:extLst>
              <a:ext uri="{FF2B5EF4-FFF2-40B4-BE49-F238E27FC236}">
                <a16:creationId xmlns:a16="http://schemas.microsoft.com/office/drawing/2014/main" id="{AF548B0F-2192-48E7-97E9-3E259F01C348}"/>
              </a:ext>
            </a:extLst>
          </p:cNvPr>
          <p:cNvSpPr>
            <a:spLocks noGrp="1"/>
          </p:cNvSpPr>
          <p:nvPr>
            <p:ph type="body" sz="quarter" idx="14"/>
          </p:nvPr>
        </p:nvSpPr>
        <p:spPr>
          <a:xfrm>
            <a:off x="8814062" y="5782750"/>
            <a:ext cx="3157952" cy="914400"/>
          </a:xfrm>
        </p:spPr>
        <p:txBody>
          <a:bodyPr/>
          <a:lstStyle/>
          <a:p>
            <a:r>
              <a:rPr lang="en-US" dirty="0"/>
              <a:t>Are we headed towards truly paperless teller lines?</a:t>
            </a:r>
          </a:p>
        </p:txBody>
      </p:sp>
      <p:sp>
        <p:nvSpPr>
          <p:cNvPr id="7" name="Rectangle 6">
            <a:extLst>
              <a:ext uri="{FF2B5EF4-FFF2-40B4-BE49-F238E27FC236}">
                <a16:creationId xmlns:a16="http://schemas.microsoft.com/office/drawing/2014/main" id="{6871655C-B5AF-4A5D-9530-C3097382C2B8}"/>
              </a:ext>
            </a:extLst>
          </p:cNvPr>
          <p:cNvSpPr/>
          <p:nvPr/>
        </p:nvSpPr>
        <p:spPr>
          <a:xfrm>
            <a:off x="8981004" y="1101137"/>
            <a:ext cx="2809188" cy="11268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mj-lt"/>
              </a:rPr>
              <a:t>A new standard for </a:t>
            </a:r>
            <a:r>
              <a:rPr lang="en-US" sz="2800" b="1" dirty="0">
                <a:solidFill>
                  <a:schemeClr val="bg1"/>
                </a:solidFill>
                <a:latin typeface="+mj-lt"/>
              </a:rPr>
              <a:t>receipts</a:t>
            </a:r>
          </a:p>
        </p:txBody>
      </p:sp>
      <p:sp>
        <p:nvSpPr>
          <p:cNvPr id="9" name="TextBox 8">
            <a:extLst>
              <a:ext uri="{FF2B5EF4-FFF2-40B4-BE49-F238E27FC236}">
                <a16:creationId xmlns:a16="http://schemas.microsoft.com/office/drawing/2014/main" id="{1FF5E166-AE65-48DB-9BF9-B67C1B85B503}"/>
              </a:ext>
            </a:extLst>
          </p:cNvPr>
          <p:cNvSpPr txBox="1"/>
          <p:nvPr/>
        </p:nvSpPr>
        <p:spPr>
          <a:xfrm>
            <a:off x="218572" y="6495788"/>
            <a:ext cx="2163895" cy="26161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100" dirty="0">
                <a:solidFill>
                  <a:schemeClr val="bg1"/>
                </a:solidFill>
              </a:rPr>
              <a:t>Mockups only; subject to change</a:t>
            </a:r>
          </a:p>
        </p:txBody>
      </p:sp>
      <p:sp>
        <p:nvSpPr>
          <p:cNvPr id="10" name="Rectangle 9">
            <a:extLst>
              <a:ext uri="{FF2B5EF4-FFF2-40B4-BE49-F238E27FC236}">
                <a16:creationId xmlns:a16="http://schemas.microsoft.com/office/drawing/2014/main" id="{82649CBB-14C5-4B28-99C7-6AF891967292}"/>
              </a:ext>
            </a:extLst>
          </p:cNvPr>
          <p:cNvSpPr/>
          <p:nvPr/>
        </p:nvSpPr>
        <p:spPr>
          <a:xfrm>
            <a:off x="892137" y="1026082"/>
            <a:ext cx="7219476" cy="520757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ell phone&#10;&#10;Description automatically generated">
            <a:extLst>
              <a:ext uri="{FF2B5EF4-FFF2-40B4-BE49-F238E27FC236}">
                <a16:creationId xmlns:a16="http://schemas.microsoft.com/office/drawing/2014/main" id="{FDD492BD-3301-456F-BF0A-2F967D09ECEA}"/>
              </a:ext>
            </a:extLst>
          </p:cNvPr>
          <p:cNvPicPr>
            <a:picLocks noChangeAspect="1"/>
          </p:cNvPicPr>
          <p:nvPr/>
        </p:nvPicPr>
        <p:blipFill rotWithShape="1">
          <a:blip r:embed="rId5">
            <a:extLst>
              <a:ext uri="{28A0092B-C50C-407E-A947-70E740481C1C}">
                <a14:useLocalDpi xmlns:a14="http://schemas.microsoft.com/office/drawing/2010/main" val="0"/>
              </a:ext>
            </a:extLst>
          </a:blip>
          <a:srcRect r="3196" b="1546"/>
          <a:stretch/>
        </p:blipFill>
        <p:spPr>
          <a:xfrm>
            <a:off x="3710077" y="1295977"/>
            <a:ext cx="2732062" cy="4658324"/>
          </a:xfrm>
          <a:prstGeom prst="rect">
            <a:avLst/>
          </a:prstGeom>
          <a:ln>
            <a:noFill/>
          </a:ln>
          <a:effectLst>
            <a:outerShdw blurRad="190500" algn="tl" rotWithShape="0">
              <a:srgbClr val="000000">
                <a:alpha val="70000"/>
              </a:srgbClr>
            </a:outerShdw>
          </a:effectLst>
        </p:spPr>
      </p:pic>
      <p:sp>
        <p:nvSpPr>
          <p:cNvPr id="6" name="Thought Bubble: Cloud 5">
            <a:extLst>
              <a:ext uri="{FF2B5EF4-FFF2-40B4-BE49-F238E27FC236}">
                <a16:creationId xmlns:a16="http://schemas.microsoft.com/office/drawing/2014/main" id="{8A5F4CDA-B8A3-4B5E-839A-87D36121E53D}"/>
              </a:ext>
            </a:extLst>
          </p:cNvPr>
          <p:cNvSpPr/>
          <p:nvPr/>
        </p:nvSpPr>
        <p:spPr>
          <a:xfrm>
            <a:off x="6911785" y="3875670"/>
            <a:ext cx="3035504" cy="983873"/>
          </a:xfrm>
          <a:prstGeom prst="cloudCallout">
            <a:avLst>
              <a:gd name="adj1" fmla="val -68322"/>
              <a:gd name="adj2" fmla="val -34488"/>
            </a:avLst>
          </a:prstGeom>
          <a:solidFill>
            <a:srgbClr val="FFFF00"/>
          </a:solidFill>
          <a:ln>
            <a:solidFill>
              <a:srgbClr val="0070C0"/>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400" dirty="0">
                <a:solidFill>
                  <a:schemeClr val="tx2"/>
                </a:solidFill>
                <a:latin typeface="+mj-lt"/>
              </a:rPr>
              <a:t>A new style of </a:t>
            </a:r>
            <a:r>
              <a:rPr lang="en-US" sz="1400" dirty="0" err="1">
                <a:solidFill>
                  <a:schemeClr val="tx2"/>
                </a:solidFill>
                <a:latin typeface="+mj-lt"/>
              </a:rPr>
              <a:t>eReceipt</a:t>
            </a:r>
            <a:r>
              <a:rPr lang="en-US" sz="1400" dirty="0">
                <a:solidFill>
                  <a:schemeClr val="tx2"/>
                </a:solidFill>
                <a:latin typeface="+mj-lt"/>
              </a:rPr>
              <a:t> from CU*Answers Imaging Solutions</a:t>
            </a:r>
          </a:p>
        </p:txBody>
      </p:sp>
    </p:spTree>
    <p:extLst>
      <p:ext uri="{BB962C8B-B14F-4D97-AF65-F5344CB8AC3E}">
        <p14:creationId xmlns:p14="http://schemas.microsoft.com/office/powerpoint/2010/main" val="245776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B9DB38-2485-4C46-830B-DB270C2CEC4B}"/>
              </a:ext>
            </a:extLst>
          </p:cNvPr>
          <p:cNvSpPr>
            <a:spLocks noGrp="1"/>
          </p:cNvSpPr>
          <p:nvPr>
            <p:ph type="sldNum" sz="quarter" idx="12"/>
          </p:nvPr>
        </p:nvSpPr>
        <p:spPr/>
        <p:txBody>
          <a:bodyPr/>
          <a:lstStyle/>
          <a:p>
            <a:fld id="{E31375A4-56A4-47D6-9801-1991572033F7}" type="slidenum">
              <a:rPr lang="en-US" smtClean="0"/>
              <a:pPr/>
              <a:t>91</a:t>
            </a:fld>
            <a:endParaRPr lang="en-US" dirty="0"/>
          </a:p>
        </p:txBody>
      </p:sp>
      <p:sp>
        <p:nvSpPr>
          <p:cNvPr id="3" name="Title 2">
            <a:extLst>
              <a:ext uri="{FF2B5EF4-FFF2-40B4-BE49-F238E27FC236}">
                <a16:creationId xmlns:a16="http://schemas.microsoft.com/office/drawing/2014/main" id="{51D5EB81-8000-418C-B750-C9BF49448D6B}"/>
              </a:ext>
            </a:extLst>
          </p:cNvPr>
          <p:cNvSpPr>
            <a:spLocks noGrp="1"/>
          </p:cNvSpPr>
          <p:nvPr>
            <p:ph type="title"/>
          </p:nvPr>
        </p:nvSpPr>
        <p:spPr/>
        <p:txBody>
          <a:bodyPr/>
          <a:lstStyle/>
          <a:p>
            <a:r>
              <a:rPr lang="en-US" dirty="0"/>
              <a:t>Prototyping Express Teller</a:t>
            </a:r>
          </a:p>
        </p:txBody>
      </p:sp>
      <p:sp>
        <p:nvSpPr>
          <p:cNvPr id="4" name="Rectangle 3">
            <a:extLst>
              <a:ext uri="{FF2B5EF4-FFF2-40B4-BE49-F238E27FC236}">
                <a16:creationId xmlns:a16="http://schemas.microsoft.com/office/drawing/2014/main" id="{DA706D1D-4617-46D6-90E1-288FEB5260FD}"/>
              </a:ext>
            </a:extLst>
          </p:cNvPr>
          <p:cNvSpPr/>
          <p:nvPr/>
        </p:nvSpPr>
        <p:spPr>
          <a:xfrm>
            <a:off x="8484124" y="1101137"/>
            <a:ext cx="3306068" cy="11268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mj-lt"/>
              </a:rPr>
              <a:t>A new standard for </a:t>
            </a:r>
            <a:r>
              <a:rPr lang="en-US" sz="2800" b="1" dirty="0">
                <a:solidFill>
                  <a:schemeClr val="bg1"/>
                </a:solidFill>
                <a:latin typeface="+mj-lt"/>
              </a:rPr>
              <a:t>workflow controls</a:t>
            </a:r>
          </a:p>
        </p:txBody>
      </p:sp>
      <p:grpSp>
        <p:nvGrpSpPr>
          <p:cNvPr id="12" name="Group 11">
            <a:extLst>
              <a:ext uri="{FF2B5EF4-FFF2-40B4-BE49-F238E27FC236}">
                <a16:creationId xmlns:a16="http://schemas.microsoft.com/office/drawing/2014/main" id="{20E3065C-48F7-45CD-82E4-ED5B4E03841A}"/>
              </a:ext>
            </a:extLst>
          </p:cNvPr>
          <p:cNvGrpSpPr/>
          <p:nvPr/>
        </p:nvGrpSpPr>
        <p:grpSpPr>
          <a:xfrm>
            <a:off x="218572" y="913496"/>
            <a:ext cx="4797402" cy="3471212"/>
            <a:chOff x="1541893" y="133826"/>
            <a:chExt cx="9108213" cy="6590347"/>
          </a:xfrm>
        </p:grpSpPr>
        <p:pic>
          <p:nvPicPr>
            <p:cNvPr id="11" name="Picture 10">
              <a:extLst>
                <a:ext uri="{FF2B5EF4-FFF2-40B4-BE49-F238E27FC236}">
                  <a16:creationId xmlns:a16="http://schemas.microsoft.com/office/drawing/2014/main" id="{91C7704A-227C-441F-A5AF-02F7904FAE51}"/>
                </a:ext>
              </a:extLst>
            </p:cNvPr>
            <p:cNvPicPr>
              <a:picLocks noChangeAspect="1"/>
            </p:cNvPicPr>
            <p:nvPr/>
          </p:nvPicPr>
          <p:blipFill>
            <a:blip r:embed="rId3"/>
            <a:stretch>
              <a:fillRect/>
            </a:stretch>
          </p:blipFill>
          <p:spPr>
            <a:xfrm>
              <a:off x="1541893" y="133826"/>
              <a:ext cx="9108213" cy="6590347"/>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915D026E-F732-4BA9-8C3B-BE99B4F16CEA}"/>
                </a:ext>
              </a:extLst>
            </p:cNvPr>
            <p:cNvPicPr>
              <a:picLocks noChangeAspect="1"/>
            </p:cNvPicPr>
            <p:nvPr/>
          </p:nvPicPr>
          <p:blipFill>
            <a:blip r:embed="rId4"/>
            <a:stretch>
              <a:fillRect/>
            </a:stretch>
          </p:blipFill>
          <p:spPr>
            <a:xfrm>
              <a:off x="1569839" y="488393"/>
              <a:ext cx="8882642" cy="4316342"/>
            </a:xfrm>
            <a:prstGeom prst="rect">
              <a:avLst/>
            </a:prstGeom>
          </p:spPr>
        </p:pic>
      </p:grpSp>
      <p:sp>
        <p:nvSpPr>
          <p:cNvPr id="16" name="TextBox 15">
            <a:extLst>
              <a:ext uri="{FF2B5EF4-FFF2-40B4-BE49-F238E27FC236}">
                <a16:creationId xmlns:a16="http://schemas.microsoft.com/office/drawing/2014/main" id="{8AB2AAE1-C099-4F23-8515-9A85E8DF8AC8}"/>
              </a:ext>
            </a:extLst>
          </p:cNvPr>
          <p:cNvSpPr txBox="1"/>
          <p:nvPr/>
        </p:nvSpPr>
        <p:spPr>
          <a:xfrm>
            <a:off x="218572" y="6495788"/>
            <a:ext cx="2163895" cy="26161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100" dirty="0">
                <a:solidFill>
                  <a:schemeClr val="bg1"/>
                </a:solidFill>
              </a:rPr>
              <a:t>Mockups only; subject to change</a:t>
            </a:r>
          </a:p>
        </p:txBody>
      </p:sp>
      <p:grpSp>
        <p:nvGrpSpPr>
          <p:cNvPr id="18" name="Group 17">
            <a:extLst>
              <a:ext uri="{FF2B5EF4-FFF2-40B4-BE49-F238E27FC236}">
                <a16:creationId xmlns:a16="http://schemas.microsoft.com/office/drawing/2014/main" id="{8E73D668-9F97-4C92-975E-D0380771772F}"/>
              </a:ext>
            </a:extLst>
          </p:cNvPr>
          <p:cNvGrpSpPr/>
          <p:nvPr/>
        </p:nvGrpSpPr>
        <p:grpSpPr>
          <a:xfrm>
            <a:off x="3062035" y="2385141"/>
            <a:ext cx="4936564" cy="3559363"/>
            <a:chOff x="1662199" y="286226"/>
            <a:chExt cx="9140307" cy="6590347"/>
          </a:xfrm>
        </p:grpSpPr>
        <p:pic>
          <p:nvPicPr>
            <p:cNvPr id="14" name="Picture 13">
              <a:extLst>
                <a:ext uri="{FF2B5EF4-FFF2-40B4-BE49-F238E27FC236}">
                  <a16:creationId xmlns:a16="http://schemas.microsoft.com/office/drawing/2014/main" id="{09912267-6AF8-4BE4-95D7-4F9B176321F8}"/>
                </a:ext>
              </a:extLst>
            </p:cNvPr>
            <p:cNvPicPr>
              <a:picLocks noChangeAspect="1"/>
            </p:cNvPicPr>
            <p:nvPr/>
          </p:nvPicPr>
          <p:blipFill>
            <a:blip r:embed="rId3"/>
            <a:stretch>
              <a:fillRect/>
            </a:stretch>
          </p:blipFill>
          <p:spPr>
            <a:xfrm>
              <a:off x="1694293" y="286226"/>
              <a:ext cx="9108213" cy="6590347"/>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8148CD2E-B0B8-4F81-BD18-214AEEDE1874}"/>
                </a:ext>
              </a:extLst>
            </p:cNvPr>
            <p:cNvPicPr>
              <a:picLocks noChangeAspect="1"/>
            </p:cNvPicPr>
            <p:nvPr/>
          </p:nvPicPr>
          <p:blipFill>
            <a:blip r:embed="rId5"/>
            <a:stretch>
              <a:fillRect/>
            </a:stretch>
          </p:blipFill>
          <p:spPr>
            <a:xfrm>
              <a:off x="1662199" y="665448"/>
              <a:ext cx="8882642" cy="2597121"/>
            </a:xfrm>
            <a:prstGeom prst="rect">
              <a:avLst/>
            </a:prstGeom>
          </p:spPr>
        </p:pic>
      </p:grpSp>
      <p:grpSp>
        <p:nvGrpSpPr>
          <p:cNvPr id="20" name="Group 19">
            <a:extLst>
              <a:ext uri="{FF2B5EF4-FFF2-40B4-BE49-F238E27FC236}">
                <a16:creationId xmlns:a16="http://schemas.microsoft.com/office/drawing/2014/main" id="{7C9A76B3-FC97-40EB-9056-AC422D3271EF}"/>
              </a:ext>
            </a:extLst>
          </p:cNvPr>
          <p:cNvGrpSpPr/>
          <p:nvPr/>
        </p:nvGrpSpPr>
        <p:grpSpPr>
          <a:xfrm>
            <a:off x="5944062" y="3668374"/>
            <a:ext cx="5080123" cy="3658853"/>
            <a:chOff x="1499760" y="133826"/>
            <a:chExt cx="9150346" cy="6590347"/>
          </a:xfrm>
        </p:grpSpPr>
        <p:pic>
          <p:nvPicPr>
            <p:cNvPr id="13" name="Picture 12">
              <a:extLst>
                <a:ext uri="{FF2B5EF4-FFF2-40B4-BE49-F238E27FC236}">
                  <a16:creationId xmlns:a16="http://schemas.microsoft.com/office/drawing/2014/main" id="{8F322FE4-FD17-4CA1-A200-449689066A77}"/>
                </a:ext>
              </a:extLst>
            </p:cNvPr>
            <p:cNvPicPr>
              <a:picLocks noChangeAspect="1"/>
            </p:cNvPicPr>
            <p:nvPr/>
          </p:nvPicPr>
          <p:blipFill>
            <a:blip r:embed="rId3"/>
            <a:stretch>
              <a:fillRect/>
            </a:stretch>
          </p:blipFill>
          <p:spPr>
            <a:xfrm>
              <a:off x="1541893" y="133826"/>
              <a:ext cx="9108213" cy="6590347"/>
            </a:xfrm>
            <a:prstGeom prst="rect">
              <a:avLst/>
            </a:prstGeom>
            <a:ln>
              <a:noFill/>
            </a:ln>
            <a:effectLst>
              <a:outerShdw blurRad="190500" algn="tl" rotWithShape="0">
                <a:srgbClr val="000000">
                  <a:alpha val="70000"/>
                </a:srgbClr>
              </a:outerShdw>
            </a:effectLst>
          </p:spPr>
        </p:pic>
        <p:pic>
          <p:nvPicPr>
            <p:cNvPr id="19" name="Picture 18">
              <a:extLst>
                <a:ext uri="{FF2B5EF4-FFF2-40B4-BE49-F238E27FC236}">
                  <a16:creationId xmlns:a16="http://schemas.microsoft.com/office/drawing/2014/main" id="{CC07147F-391C-43EE-929C-F52F8DFA2698}"/>
                </a:ext>
              </a:extLst>
            </p:cNvPr>
            <p:cNvPicPr>
              <a:picLocks noChangeAspect="1"/>
            </p:cNvPicPr>
            <p:nvPr/>
          </p:nvPicPr>
          <p:blipFill>
            <a:blip r:embed="rId6"/>
            <a:stretch>
              <a:fillRect/>
            </a:stretch>
          </p:blipFill>
          <p:spPr>
            <a:xfrm>
              <a:off x="1499760" y="488762"/>
              <a:ext cx="8888738" cy="4895512"/>
            </a:xfrm>
            <a:prstGeom prst="rect">
              <a:avLst/>
            </a:prstGeom>
          </p:spPr>
        </p:pic>
      </p:grpSp>
      <p:sp>
        <p:nvSpPr>
          <p:cNvPr id="21" name="Thought Bubble: Cloud 20">
            <a:extLst>
              <a:ext uri="{FF2B5EF4-FFF2-40B4-BE49-F238E27FC236}">
                <a16:creationId xmlns:a16="http://schemas.microsoft.com/office/drawing/2014/main" id="{41AD6ADD-DE77-451F-A13D-367B0A72C736}"/>
              </a:ext>
            </a:extLst>
          </p:cNvPr>
          <p:cNvSpPr/>
          <p:nvPr/>
        </p:nvSpPr>
        <p:spPr>
          <a:xfrm>
            <a:off x="1484418" y="4704731"/>
            <a:ext cx="2265709" cy="1311831"/>
          </a:xfrm>
          <a:prstGeom prst="cloudCallout">
            <a:avLst>
              <a:gd name="adj1" fmla="val 64151"/>
              <a:gd name="adj2" fmla="val -58633"/>
            </a:avLst>
          </a:prstGeom>
          <a:solidFill>
            <a:srgbClr val="FFFF00"/>
          </a:solidFill>
          <a:ln>
            <a:solidFill>
              <a:srgbClr val="0070C0"/>
            </a:solidFill>
          </a:ln>
        </p:spPr>
        <p:style>
          <a:lnRef idx="0">
            <a:schemeClr val="accent1"/>
          </a:lnRef>
          <a:fillRef idx="3">
            <a:schemeClr val="accent1"/>
          </a:fillRef>
          <a:effectRef idx="3">
            <a:schemeClr val="accent1"/>
          </a:effectRef>
          <a:fontRef idx="minor">
            <a:schemeClr val="lt1"/>
          </a:fontRef>
        </p:style>
        <p:txBody>
          <a:bodyPr lIns="0" tIns="0" rIns="0" bIns="0" rtlCol="0" anchor="ctr">
            <a:spAutoFit/>
          </a:bodyPr>
          <a:lstStyle/>
          <a:p>
            <a:pPr algn="ctr"/>
            <a:r>
              <a:rPr lang="en-US" sz="1400" dirty="0">
                <a:solidFill>
                  <a:schemeClr val="tx2"/>
                </a:solidFill>
                <a:latin typeface="+mj-lt"/>
              </a:rPr>
              <a:t>More than 50 workflow controls exclusive to Express Teller</a:t>
            </a:r>
          </a:p>
        </p:txBody>
      </p:sp>
    </p:spTree>
    <p:extLst>
      <p:ext uri="{BB962C8B-B14F-4D97-AF65-F5344CB8AC3E}">
        <p14:creationId xmlns:p14="http://schemas.microsoft.com/office/powerpoint/2010/main" val="36413118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F368CE-C57E-45EE-8D20-D09F6CC78828}"/>
              </a:ext>
            </a:extLst>
          </p:cNvPr>
          <p:cNvSpPr>
            <a:spLocks noGrp="1"/>
          </p:cNvSpPr>
          <p:nvPr>
            <p:ph type="sldNum" sz="quarter" idx="12"/>
          </p:nvPr>
        </p:nvSpPr>
        <p:spPr/>
        <p:txBody>
          <a:bodyPr/>
          <a:lstStyle/>
          <a:p>
            <a:fld id="{E31375A4-56A4-47D6-9801-1991572033F7}" type="slidenum">
              <a:rPr lang="en-US" smtClean="0"/>
              <a:t>92</a:t>
            </a:fld>
            <a:endParaRPr lang="en-US" dirty="0"/>
          </a:p>
        </p:txBody>
      </p:sp>
      <p:sp>
        <p:nvSpPr>
          <p:cNvPr id="6" name="Title 5">
            <a:extLst>
              <a:ext uri="{FF2B5EF4-FFF2-40B4-BE49-F238E27FC236}">
                <a16:creationId xmlns:a16="http://schemas.microsoft.com/office/drawing/2014/main" id="{D01270BE-6EC8-49C5-A0F0-91A52A5A8224}"/>
              </a:ext>
            </a:extLst>
          </p:cNvPr>
          <p:cNvSpPr>
            <a:spLocks noGrp="1"/>
          </p:cNvSpPr>
          <p:nvPr>
            <p:ph type="title"/>
          </p:nvPr>
        </p:nvSpPr>
        <p:spPr/>
        <p:txBody>
          <a:bodyPr/>
          <a:lstStyle/>
          <a:p>
            <a:r>
              <a:rPr lang="en-US" dirty="0"/>
              <a:t>Prototyping Express Teller</a:t>
            </a:r>
          </a:p>
        </p:txBody>
      </p:sp>
      <p:pic>
        <p:nvPicPr>
          <p:cNvPr id="8" name="Picture 7">
            <a:extLst>
              <a:ext uri="{FF2B5EF4-FFF2-40B4-BE49-F238E27FC236}">
                <a16:creationId xmlns:a16="http://schemas.microsoft.com/office/drawing/2014/main" id="{DAFD3462-8C2B-496F-B481-7DBADFB2F2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284" y="3132233"/>
            <a:ext cx="4622222" cy="3235555"/>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353E7AD2-1F9F-4690-B257-99FE6ABC1F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5348" y="2022197"/>
            <a:ext cx="6826666" cy="3697778"/>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12E520BE-7B81-475C-BA0E-817A1650F5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882" y="883891"/>
            <a:ext cx="2712339" cy="1973580"/>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E47FA942-EDBD-4CAE-9F37-997E51D50C52}"/>
              </a:ext>
            </a:extLst>
          </p:cNvPr>
          <p:cNvSpPr txBox="1"/>
          <p:nvPr/>
        </p:nvSpPr>
        <p:spPr>
          <a:xfrm>
            <a:off x="286284" y="2050403"/>
            <a:ext cx="1818410" cy="646331"/>
          </a:xfrm>
          <a:prstGeom prst="rect">
            <a:avLst/>
          </a:prstGeom>
          <a:solidFill>
            <a:schemeClr val="accent3"/>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a:solidFill>
                  <a:schemeClr val="bg1"/>
                </a:solidFill>
              </a:rPr>
              <a:t>Standard (1024x768)</a:t>
            </a:r>
          </a:p>
        </p:txBody>
      </p:sp>
      <p:sp>
        <p:nvSpPr>
          <p:cNvPr id="12" name="TextBox 11">
            <a:extLst>
              <a:ext uri="{FF2B5EF4-FFF2-40B4-BE49-F238E27FC236}">
                <a16:creationId xmlns:a16="http://schemas.microsoft.com/office/drawing/2014/main" id="{E7F765F8-27BA-4F6F-BA94-4D8A6DBCD187}"/>
              </a:ext>
            </a:extLst>
          </p:cNvPr>
          <p:cNvSpPr txBox="1"/>
          <p:nvPr/>
        </p:nvSpPr>
        <p:spPr>
          <a:xfrm>
            <a:off x="131132" y="5420929"/>
            <a:ext cx="1818410" cy="646331"/>
          </a:xfrm>
          <a:prstGeom prst="rect">
            <a:avLst/>
          </a:prstGeom>
          <a:solidFill>
            <a:schemeClr val="accent3"/>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a:solidFill>
                  <a:schemeClr val="bg1"/>
                </a:solidFill>
              </a:rPr>
              <a:t>Large</a:t>
            </a:r>
            <a:br>
              <a:rPr lang="en-US" dirty="0">
                <a:solidFill>
                  <a:schemeClr val="bg1"/>
                </a:solidFill>
              </a:rPr>
            </a:br>
            <a:r>
              <a:rPr lang="en-US" dirty="0">
                <a:solidFill>
                  <a:schemeClr val="bg1"/>
                </a:solidFill>
              </a:rPr>
              <a:t>(1280x1024)</a:t>
            </a:r>
          </a:p>
        </p:txBody>
      </p:sp>
      <p:sp>
        <p:nvSpPr>
          <p:cNvPr id="13" name="TextBox 12">
            <a:extLst>
              <a:ext uri="{FF2B5EF4-FFF2-40B4-BE49-F238E27FC236}">
                <a16:creationId xmlns:a16="http://schemas.microsoft.com/office/drawing/2014/main" id="{56509252-8456-4565-9A64-A42FD9ECB481}"/>
              </a:ext>
            </a:extLst>
          </p:cNvPr>
          <p:cNvSpPr txBox="1"/>
          <p:nvPr/>
        </p:nvSpPr>
        <p:spPr>
          <a:xfrm>
            <a:off x="6204309" y="5428218"/>
            <a:ext cx="1818410" cy="646331"/>
          </a:xfrm>
          <a:prstGeom prst="rect">
            <a:avLst/>
          </a:prstGeom>
          <a:solidFill>
            <a:schemeClr val="accent3"/>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a:solidFill>
                  <a:schemeClr val="bg1"/>
                </a:solidFill>
              </a:rPr>
              <a:t>XL </a:t>
            </a:r>
            <a:br>
              <a:rPr lang="en-US" dirty="0">
                <a:solidFill>
                  <a:schemeClr val="bg1"/>
                </a:solidFill>
              </a:rPr>
            </a:br>
            <a:r>
              <a:rPr lang="en-US" dirty="0">
                <a:solidFill>
                  <a:schemeClr val="bg1"/>
                </a:solidFill>
              </a:rPr>
              <a:t>(1920x1080)</a:t>
            </a:r>
          </a:p>
        </p:txBody>
      </p:sp>
      <p:sp>
        <p:nvSpPr>
          <p:cNvPr id="15" name="Rectangle 14">
            <a:extLst>
              <a:ext uri="{FF2B5EF4-FFF2-40B4-BE49-F238E27FC236}">
                <a16:creationId xmlns:a16="http://schemas.microsoft.com/office/drawing/2014/main" id="{B63C9F34-7E75-475A-B4E0-C53D3072574A}"/>
              </a:ext>
            </a:extLst>
          </p:cNvPr>
          <p:cNvSpPr/>
          <p:nvPr/>
        </p:nvSpPr>
        <p:spPr>
          <a:xfrm>
            <a:off x="4605974" y="649282"/>
            <a:ext cx="4811404" cy="11268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mj-lt"/>
              </a:rPr>
              <a:t>Stepping up to today’s (and tomorrow’s) </a:t>
            </a:r>
            <a:r>
              <a:rPr lang="en-US" sz="2800" b="1" dirty="0">
                <a:solidFill>
                  <a:schemeClr val="bg1"/>
                </a:solidFill>
                <a:latin typeface="+mj-lt"/>
              </a:rPr>
              <a:t>screen sizes</a:t>
            </a:r>
          </a:p>
        </p:txBody>
      </p:sp>
      <p:pic>
        <p:nvPicPr>
          <p:cNvPr id="16" name="Picture 15">
            <a:extLst>
              <a:ext uri="{FF2B5EF4-FFF2-40B4-BE49-F238E27FC236}">
                <a16:creationId xmlns:a16="http://schemas.microsoft.com/office/drawing/2014/main" id="{346A2452-C633-436B-B92C-0321DEA48CF7}"/>
              </a:ext>
            </a:extLst>
          </p:cNvPr>
          <p:cNvPicPr>
            <a:picLocks noChangeAspect="1"/>
          </p:cNvPicPr>
          <p:nvPr/>
        </p:nvPicPr>
        <p:blipFill>
          <a:blip r:embed="rId6"/>
          <a:stretch>
            <a:fillRect/>
          </a:stretch>
        </p:blipFill>
        <p:spPr>
          <a:xfrm>
            <a:off x="10162327" y="3287147"/>
            <a:ext cx="1608996" cy="1167878"/>
          </a:xfrm>
          <a:prstGeom prst="rect">
            <a:avLst/>
          </a:prstGeom>
        </p:spPr>
      </p:pic>
      <p:sp>
        <p:nvSpPr>
          <p:cNvPr id="17" name="Thought Bubble: Cloud 16">
            <a:extLst>
              <a:ext uri="{FF2B5EF4-FFF2-40B4-BE49-F238E27FC236}">
                <a16:creationId xmlns:a16="http://schemas.microsoft.com/office/drawing/2014/main" id="{70C12EEA-7E21-4B2B-BD36-ABB565EE0726}"/>
              </a:ext>
            </a:extLst>
          </p:cNvPr>
          <p:cNvSpPr/>
          <p:nvPr/>
        </p:nvSpPr>
        <p:spPr>
          <a:xfrm>
            <a:off x="9217573" y="4875477"/>
            <a:ext cx="2843296" cy="1639788"/>
          </a:xfrm>
          <a:prstGeom prst="cloudCallout">
            <a:avLst>
              <a:gd name="adj1" fmla="val 7107"/>
              <a:gd name="adj2" fmla="val -92750"/>
            </a:avLst>
          </a:prstGeom>
          <a:solidFill>
            <a:srgbClr val="FFFF00"/>
          </a:solidFill>
          <a:ln w="6350">
            <a:solidFill>
              <a:srgbClr val="0070C0"/>
            </a:solidFill>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lIns="0" tIns="0" rIns="0" bIns="0" rtlCol="0" anchor="ctr">
            <a:spAutoFit/>
          </a:bodyPr>
          <a:lstStyle/>
          <a:p>
            <a:pPr algn="ctr"/>
            <a:r>
              <a:rPr lang="en-US" sz="1400" dirty="0">
                <a:solidFill>
                  <a:schemeClr val="tx2"/>
                </a:solidFill>
                <a:latin typeface="+mj-lt"/>
              </a:rPr>
              <a:t>Room for Tracker conversations? Recent transactions? Account comments? Other warnings? Or...?</a:t>
            </a:r>
          </a:p>
        </p:txBody>
      </p:sp>
      <p:sp>
        <p:nvSpPr>
          <p:cNvPr id="18" name="TextBox 17">
            <a:extLst>
              <a:ext uri="{FF2B5EF4-FFF2-40B4-BE49-F238E27FC236}">
                <a16:creationId xmlns:a16="http://schemas.microsoft.com/office/drawing/2014/main" id="{3A4C4AB7-F183-4CF6-8563-03DE390D6FC4}"/>
              </a:ext>
            </a:extLst>
          </p:cNvPr>
          <p:cNvSpPr txBox="1"/>
          <p:nvPr/>
        </p:nvSpPr>
        <p:spPr>
          <a:xfrm>
            <a:off x="218572" y="6495788"/>
            <a:ext cx="2163895" cy="26161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100" dirty="0">
                <a:solidFill>
                  <a:schemeClr val="bg1"/>
                </a:solidFill>
              </a:rPr>
              <a:t>Mockups only; subject to change</a:t>
            </a:r>
          </a:p>
        </p:txBody>
      </p:sp>
    </p:spTree>
    <p:extLst>
      <p:ext uri="{BB962C8B-B14F-4D97-AF65-F5344CB8AC3E}">
        <p14:creationId xmlns:p14="http://schemas.microsoft.com/office/powerpoint/2010/main" val="3126241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52074E-EA40-4C60-860B-C3F4C7F8D91D}"/>
              </a:ext>
            </a:extLst>
          </p:cNvPr>
          <p:cNvSpPr>
            <a:spLocks noGrp="1"/>
          </p:cNvSpPr>
          <p:nvPr>
            <p:ph type="title"/>
          </p:nvPr>
        </p:nvSpPr>
        <p:spPr/>
        <p:txBody>
          <a:bodyPr/>
          <a:lstStyle/>
          <a:p>
            <a:r>
              <a:rPr lang="en-US" dirty="0"/>
              <a:t>What we’ve committed to for Express Teller phase 1</a:t>
            </a:r>
          </a:p>
        </p:txBody>
      </p:sp>
      <p:sp>
        <p:nvSpPr>
          <p:cNvPr id="6" name="Content Placeholder 5">
            <a:extLst>
              <a:ext uri="{FF2B5EF4-FFF2-40B4-BE49-F238E27FC236}">
                <a16:creationId xmlns:a16="http://schemas.microsoft.com/office/drawing/2014/main" id="{9323FDD2-1C08-4A62-87A6-E0D66B97F7B2}"/>
              </a:ext>
            </a:extLst>
          </p:cNvPr>
          <p:cNvSpPr>
            <a:spLocks noGrp="1"/>
          </p:cNvSpPr>
          <p:nvPr>
            <p:ph sz="half" idx="1"/>
          </p:nvPr>
        </p:nvSpPr>
        <p:spPr/>
        <p:txBody>
          <a:bodyPr/>
          <a:lstStyle/>
          <a:p>
            <a:r>
              <a:rPr lang="en-US" sz="2000" dirty="0"/>
              <a:t>New search engine </a:t>
            </a:r>
          </a:p>
          <a:p>
            <a:pPr lvl="1"/>
            <a:r>
              <a:rPr lang="en-US" sz="1850" dirty="0"/>
              <a:t>CU-defined defaults, advanced search</a:t>
            </a:r>
          </a:p>
          <a:p>
            <a:r>
              <a:rPr lang="en-US" sz="2000" dirty="0"/>
              <a:t>Zoned marketing images on the search screen</a:t>
            </a:r>
          </a:p>
          <a:p>
            <a:pPr lvl="1"/>
            <a:r>
              <a:rPr lang="en-US" sz="1850" dirty="0"/>
              <a:t>Graphics upload management engine</a:t>
            </a:r>
          </a:p>
          <a:p>
            <a:r>
              <a:rPr lang="en-US" sz="2000" dirty="0"/>
              <a:t>GOLD look-and-feel changes</a:t>
            </a:r>
          </a:p>
          <a:p>
            <a:r>
              <a:rPr lang="en-US" sz="2000" dirty="0"/>
              <a:t>Screen sizing (S, L, XL)</a:t>
            </a:r>
          </a:p>
          <a:p>
            <a:r>
              <a:rPr lang="en-US" sz="2000" dirty="0"/>
              <a:t>Integrated auto-security</a:t>
            </a:r>
          </a:p>
          <a:p>
            <a:r>
              <a:rPr lang="en-US" sz="2000" dirty="0"/>
              <a:t>“Currently Serving” as standard flow</a:t>
            </a:r>
          </a:p>
        </p:txBody>
      </p:sp>
      <p:sp>
        <p:nvSpPr>
          <p:cNvPr id="18" name="Content Placeholder 17">
            <a:extLst>
              <a:ext uri="{FF2B5EF4-FFF2-40B4-BE49-F238E27FC236}">
                <a16:creationId xmlns:a16="http://schemas.microsoft.com/office/drawing/2014/main" id="{23DBAE9F-3154-4E23-A061-300441E26815}"/>
              </a:ext>
            </a:extLst>
          </p:cNvPr>
          <p:cNvSpPr>
            <a:spLocks noGrp="1"/>
          </p:cNvSpPr>
          <p:nvPr>
            <p:ph sz="half" idx="2"/>
          </p:nvPr>
        </p:nvSpPr>
        <p:spPr>
          <a:xfrm>
            <a:off x="5914416" y="2149475"/>
            <a:ext cx="5120916" cy="4022724"/>
          </a:xfrm>
        </p:spPr>
        <p:txBody>
          <a:bodyPr/>
          <a:lstStyle/>
          <a:p>
            <a:r>
              <a:rPr lang="en-US" sz="2000" dirty="0"/>
              <a:t>Photo IDs on the ID verification screen</a:t>
            </a:r>
          </a:p>
          <a:p>
            <a:pPr lvl="1"/>
            <a:r>
              <a:rPr lang="en-US" sz="1850" dirty="0"/>
              <a:t>Via API integration to eDOC vault</a:t>
            </a:r>
          </a:p>
          <a:p>
            <a:r>
              <a:rPr lang="en-US" sz="2000" dirty="0"/>
              <a:t>New workflow controls</a:t>
            </a:r>
          </a:p>
          <a:p>
            <a:pPr lvl="1"/>
            <a:r>
              <a:rPr lang="en-US" sz="1850" dirty="0"/>
              <a:t>Separate from existing controls for S2N</a:t>
            </a:r>
          </a:p>
          <a:p>
            <a:r>
              <a:rPr lang="en-US" sz="2000" dirty="0"/>
              <a:t>New host screens and back-end coding for all supported transactions</a:t>
            </a:r>
          </a:p>
          <a:p>
            <a:r>
              <a:rPr lang="en-US" sz="2000" dirty="0"/>
              <a:t>Other </a:t>
            </a:r>
            <a:r>
              <a:rPr lang="en-US" sz="2000" dirty="0" err="1"/>
              <a:t>probables</a:t>
            </a:r>
            <a:r>
              <a:rPr lang="en-US" sz="2000" dirty="0"/>
              <a:t>:</a:t>
            </a:r>
          </a:p>
          <a:p>
            <a:pPr lvl="1"/>
            <a:r>
              <a:rPr lang="en-US" sz="1850" dirty="0"/>
              <a:t>No more proc codes, fewer features</a:t>
            </a:r>
          </a:p>
          <a:p>
            <a:pPr lvl="1"/>
            <a:r>
              <a:rPr lang="en-US" sz="1850" dirty="0"/>
              <a:t>Auto-prompt for drawer activation, quick-change button to choose a drawer</a:t>
            </a:r>
          </a:p>
          <a:p>
            <a:pPr lvl="1"/>
            <a:r>
              <a:rPr lang="en-US" sz="1850" dirty="0"/>
              <a:t>Changes to receipt handling</a:t>
            </a:r>
            <a:endParaRPr lang="en-US" sz="2000" dirty="0"/>
          </a:p>
        </p:txBody>
      </p:sp>
      <p:sp>
        <p:nvSpPr>
          <p:cNvPr id="4" name="Slide Number Placeholder 3">
            <a:extLst>
              <a:ext uri="{FF2B5EF4-FFF2-40B4-BE49-F238E27FC236}">
                <a16:creationId xmlns:a16="http://schemas.microsoft.com/office/drawing/2014/main" id="{6C3C1BC5-8CCD-4B5F-A9E1-2FD94A7713FD}"/>
              </a:ext>
            </a:extLst>
          </p:cNvPr>
          <p:cNvSpPr>
            <a:spLocks noGrp="1"/>
          </p:cNvSpPr>
          <p:nvPr>
            <p:ph type="sldNum" sz="quarter" idx="12"/>
          </p:nvPr>
        </p:nvSpPr>
        <p:spPr/>
        <p:txBody>
          <a:bodyPr/>
          <a:lstStyle/>
          <a:p>
            <a:fld id="{707FD54A-3D9B-41AE-8ED0-E18C3F6D14DC}" type="slidenum">
              <a:rPr lang="en-US" smtClean="0"/>
              <a:t>93</a:t>
            </a:fld>
            <a:endParaRPr lang="en-US"/>
          </a:p>
        </p:txBody>
      </p:sp>
      <p:sp>
        <p:nvSpPr>
          <p:cNvPr id="19" name="Text Placeholder 18">
            <a:extLst>
              <a:ext uri="{FF2B5EF4-FFF2-40B4-BE49-F238E27FC236}">
                <a16:creationId xmlns:a16="http://schemas.microsoft.com/office/drawing/2014/main" id="{DE0DA192-2B17-4E92-BEB7-24E4B8335472}"/>
              </a:ext>
            </a:extLst>
          </p:cNvPr>
          <p:cNvSpPr>
            <a:spLocks noGrp="1"/>
          </p:cNvSpPr>
          <p:nvPr>
            <p:ph type="body" sz="quarter" idx="13"/>
          </p:nvPr>
        </p:nvSpPr>
        <p:spPr/>
        <p:txBody>
          <a:bodyPr/>
          <a:lstStyle/>
          <a:p>
            <a:r>
              <a:rPr lang="en-US" dirty="0"/>
              <a:t>Working prototypes by June 2020!</a:t>
            </a:r>
          </a:p>
        </p:txBody>
      </p:sp>
      <p:sp>
        <p:nvSpPr>
          <p:cNvPr id="21" name="Rectangle 20">
            <a:extLst>
              <a:ext uri="{FF2B5EF4-FFF2-40B4-BE49-F238E27FC236}">
                <a16:creationId xmlns:a16="http://schemas.microsoft.com/office/drawing/2014/main" id="{17478744-3400-48EA-A3A7-00645415AB8C}"/>
              </a:ext>
            </a:extLst>
          </p:cNvPr>
          <p:cNvSpPr/>
          <p:nvPr/>
        </p:nvSpPr>
        <p:spPr>
          <a:xfrm>
            <a:off x="6302830" y="6438901"/>
            <a:ext cx="5669185" cy="377026"/>
          </a:xfrm>
          <a:prstGeom prst="rect">
            <a:avLst/>
          </a:prstGeom>
        </p:spPr>
        <p:txBody>
          <a:bodyPr wrap="square">
            <a:spAutoFit/>
          </a:bodyPr>
          <a:lstStyle/>
          <a:p>
            <a:pPr algn="r"/>
            <a:r>
              <a:rPr lang="en-US" sz="1850" dirty="0">
                <a:solidFill>
                  <a:schemeClr val="bg1"/>
                </a:solidFill>
              </a:rPr>
              <a:t>...and we’ll keep a running list of all other ideas!</a:t>
            </a:r>
          </a:p>
        </p:txBody>
      </p:sp>
    </p:spTree>
    <p:extLst>
      <p:ext uri="{BB962C8B-B14F-4D97-AF65-F5344CB8AC3E}">
        <p14:creationId xmlns:p14="http://schemas.microsoft.com/office/powerpoint/2010/main" val="31000011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7EF77-64CB-4370-8045-903FA78B2D10}"/>
              </a:ext>
            </a:extLst>
          </p:cNvPr>
          <p:cNvSpPr>
            <a:spLocks noGrp="1"/>
          </p:cNvSpPr>
          <p:nvPr>
            <p:ph type="title"/>
          </p:nvPr>
        </p:nvSpPr>
        <p:spPr/>
        <p:txBody>
          <a:bodyPr/>
          <a:lstStyle/>
          <a:p>
            <a:r>
              <a:rPr lang="en-US" dirty="0"/>
              <a:t>An update from our T3 General Contractor</a:t>
            </a:r>
          </a:p>
        </p:txBody>
      </p:sp>
      <p:sp>
        <p:nvSpPr>
          <p:cNvPr id="19" name="Content Placeholder 18">
            <a:extLst>
              <a:ext uri="{FF2B5EF4-FFF2-40B4-BE49-F238E27FC236}">
                <a16:creationId xmlns:a16="http://schemas.microsoft.com/office/drawing/2014/main" id="{26F84BFA-AAA6-4E27-973B-A1ED43A46E2C}"/>
              </a:ext>
            </a:extLst>
          </p:cNvPr>
          <p:cNvSpPr>
            <a:spLocks noGrp="1"/>
          </p:cNvSpPr>
          <p:nvPr>
            <p:ph sz="half" idx="2"/>
          </p:nvPr>
        </p:nvSpPr>
        <p:spPr>
          <a:xfrm>
            <a:off x="8502481" y="2188803"/>
            <a:ext cx="3186756" cy="4022724"/>
          </a:xfrm>
        </p:spPr>
        <p:txBody>
          <a:bodyPr/>
          <a:lstStyle/>
          <a:p>
            <a:pPr marL="0" indent="0">
              <a:buNone/>
            </a:pPr>
            <a:r>
              <a:rPr lang="en-US" dirty="0"/>
              <a:t>It’s a race to see who will change credit union lobbies more...</a:t>
            </a:r>
          </a:p>
          <a:p>
            <a:pPr marL="0" indent="0">
              <a:buNone/>
            </a:pPr>
            <a:r>
              <a:rPr lang="en-US" dirty="0"/>
              <a:t>The ITM manufacturers, or an MTG tablet app?</a:t>
            </a:r>
          </a:p>
          <a:p>
            <a:endParaRPr lang="en-US" dirty="0"/>
          </a:p>
        </p:txBody>
      </p:sp>
      <p:sp>
        <p:nvSpPr>
          <p:cNvPr id="4" name="Slide Number Placeholder 3">
            <a:extLst>
              <a:ext uri="{FF2B5EF4-FFF2-40B4-BE49-F238E27FC236}">
                <a16:creationId xmlns:a16="http://schemas.microsoft.com/office/drawing/2014/main" id="{1457EA99-554A-4816-9FB7-315069CA4EC3}"/>
              </a:ext>
            </a:extLst>
          </p:cNvPr>
          <p:cNvSpPr>
            <a:spLocks noGrp="1"/>
          </p:cNvSpPr>
          <p:nvPr>
            <p:ph type="sldNum" sz="quarter" idx="12"/>
          </p:nvPr>
        </p:nvSpPr>
        <p:spPr/>
        <p:txBody>
          <a:bodyPr/>
          <a:lstStyle/>
          <a:p>
            <a:fld id="{E31375A4-56A4-47D6-9801-1991572033F7}" type="slidenum">
              <a:rPr lang="en-US" smtClean="0"/>
              <a:t>94</a:t>
            </a:fld>
            <a:endParaRPr lang="en-US" dirty="0"/>
          </a:p>
        </p:txBody>
      </p:sp>
      <p:sp>
        <p:nvSpPr>
          <p:cNvPr id="8" name="Text Placeholder 7">
            <a:extLst>
              <a:ext uri="{FF2B5EF4-FFF2-40B4-BE49-F238E27FC236}">
                <a16:creationId xmlns:a16="http://schemas.microsoft.com/office/drawing/2014/main" id="{4A3F9B56-8B52-4136-8FC6-9BA43E82715D}"/>
              </a:ext>
            </a:extLst>
          </p:cNvPr>
          <p:cNvSpPr>
            <a:spLocks noGrp="1"/>
          </p:cNvSpPr>
          <p:nvPr>
            <p:ph type="body" sz="quarter" idx="14"/>
          </p:nvPr>
        </p:nvSpPr>
        <p:spPr>
          <a:xfrm>
            <a:off x="9153426" y="5782750"/>
            <a:ext cx="2818587" cy="914400"/>
          </a:xfrm>
        </p:spPr>
        <p:txBody>
          <a:bodyPr/>
          <a:lstStyle/>
          <a:p>
            <a:r>
              <a:rPr lang="en-US" dirty="0"/>
              <a:t>Keep up with our progress in the Kitchen</a:t>
            </a:r>
          </a:p>
        </p:txBody>
      </p:sp>
      <p:pic>
        <p:nvPicPr>
          <p:cNvPr id="11" name="Picture 10" descr="A screenshot of a cell phone&#10;&#10;Description automatically generated">
            <a:extLst>
              <a:ext uri="{FF2B5EF4-FFF2-40B4-BE49-F238E27FC236}">
                <a16:creationId xmlns:a16="http://schemas.microsoft.com/office/drawing/2014/main" id="{2398BAD9-A9B6-498D-9B46-6E62408BE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863" y="2201625"/>
            <a:ext cx="3186756" cy="4121629"/>
          </a:xfrm>
          <a:prstGeom prst="rect">
            <a:avLst/>
          </a:prstGeom>
          <a:ln>
            <a:noFill/>
          </a:ln>
          <a:effectLst>
            <a:outerShdw blurRad="190500" algn="tl" rotWithShape="0">
              <a:srgbClr val="000000">
                <a:alpha val="70000"/>
              </a:srgbClr>
            </a:outerShdw>
          </a:effectLst>
        </p:spPr>
      </p:pic>
      <p:pic>
        <p:nvPicPr>
          <p:cNvPr id="13" name="Picture 12" descr="A screenshot of a social media post&#10;&#10;Description automatically generated">
            <a:extLst>
              <a:ext uri="{FF2B5EF4-FFF2-40B4-BE49-F238E27FC236}">
                <a16:creationId xmlns:a16="http://schemas.microsoft.com/office/drawing/2014/main" id="{FDE0FE5E-5C07-4359-9896-84D389311C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0253" y="2998820"/>
            <a:ext cx="3186756" cy="4101158"/>
          </a:xfrm>
          <a:prstGeom prst="rect">
            <a:avLst/>
          </a:prstGeom>
          <a:ln>
            <a:noFill/>
          </a:ln>
          <a:effectLst>
            <a:outerShdw blurRad="190500" algn="tl" rotWithShape="0">
              <a:srgbClr val="000000">
                <a:alpha val="70000"/>
              </a:srgbClr>
            </a:outerShdw>
          </a:effectLst>
        </p:spPr>
      </p:pic>
      <p:pic>
        <p:nvPicPr>
          <p:cNvPr id="9" name="Picture 8" descr="A screenshot of a cell phone&#10;&#10;Description automatically generated">
            <a:extLst>
              <a:ext uri="{FF2B5EF4-FFF2-40B4-BE49-F238E27FC236}">
                <a16:creationId xmlns:a16="http://schemas.microsoft.com/office/drawing/2014/main" id="{3B8934BA-6394-42FA-8DD6-199D171E3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91941">
            <a:off x="2493401" y="4628051"/>
            <a:ext cx="2125544" cy="2749098"/>
          </a:xfrm>
          <a:prstGeom prst="rect">
            <a:avLst/>
          </a:prstGeom>
          <a:ln>
            <a:noFill/>
          </a:ln>
          <a:effectLst>
            <a:outerShdw blurRad="190500" algn="tl" rotWithShape="0">
              <a:srgbClr val="000000">
                <a:alpha val="70000"/>
              </a:srgbClr>
            </a:outerShdw>
          </a:effectLst>
        </p:spPr>
      </p:pic>
      <p:pic>
        <p:nvPicPr>
          <p:cNvPr id="17" name="Picture 16" descr="A person standing in front of a fence&#10;&#10;Description automatically generated">
            <a:extLst>
              <a:ext uri="{FF2B5EF4-FFF2-40B4-BE49-F238E27FC236}">
                <a16:creationId xmlns:a16="http://schemas.microsoft.com/office/drawing/2014/main" id="{7114DE65-075A-457E-9F5E-363A4B3760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138" t="3037" r="27299" b="22160"/>
          <a:stretch/>
        </p:blipFill>
        <p:spPr>
          <a:xfrm>
            <a:off x="196961" y="2364258"/>
            <a:ext cx="1106925" cy="1269125"/>
          </a:xfrm>
          <a:prstGeom prst="rect">
            <a:avLst/>
          </a:prstGeom>
        </p:spPr>
      </p:pic>
      <p:pic>
        <p:nvPicPr>
          <p:cNvPr id="24" name="Picture 23">
            <a:extLst>
              <a:ext uri="{FF2B5EF4-FFF2-40B4-BE49-F238E27FC236}">
                <a16:creationId xmlns:a16="http://schemas.microsoft.com/office/drawing/2014/main" id="{8800C21A-093A-4FD1-80AE-B64BA69326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794" y="3788626"/>
            <a:ext cx="2049834" cy="354762"/>
          </a:xfrm>
          <a:prstGeom prst="rect">
            <a:avLst/>
          </a:prstGeom>
        </p:spPr>
      </p:pic>
      <p:sp>
        <p:nvSpPr>
          <p:cNvPr id="14" name="Rectangle 13">
            <a:hlinkClick r:id="rId8"/>
            <a:extLst>
              <a:ext uri="{FF2B5EF4-FFF2-40B4-BE49-F238E27FC236}">
                <a16:creationId xmlns:a16="http://schemas.microsoft.com/office/drawing/2014/main" id="{92459F82-BE85-4737-8BAB-14AD13FA0C0B}"/>
              </a:ext>
            </a:extLst>
          </p:cNvPr>
          <p:cNvSpPr/>
          <p:nvPr/>
        </p:nvSpPr>
        <p:spPr>
          <a:xfrm>
            <a:off x="2854391" y="5868093"/>
            <a:ext cx="6023728" cy="584775"/>
          </a:xfrm>
          <a:prstGeom prst="rect">
            <a:avLst/>
          </a:prstGeom>
          <a:solidFill>
            <a:schemeClr val="accent4"/>
          </a:solidFill>
        </p:spPr>
        <p:txBody>
          <a:bodyPr wrap="square">
            <a:spAutoFit/>
          </a:bodyPr>
          <a:lstStyle/>
          <a:p>
            <a:pPr algn="ctr"/>
            <a:r>
              <a:rPr lang="en-US" sz="3200" b="1" dirty="0">
                <a:solidFill>
                  <a:schemeClr val="bg1"/>
                </a:solidFill>
                <a:latin typeface="+mj-lt"/>
              </a:rPr>
              <a:t>open.cuanswers.com/Teller3P</a:t>
            </a:r>
          </a:p>
        </p:txBody>
      </p:sp>
      <p:sp>
        <p:nvSpPr>
          <p:cNvPr id="10" name="Rectangle 9">
            <a:extLst>
              <a:ext uri="{FF2B5EF4-FFF2-40B4-BE49-F238E27FC236}">
                <a16:creationId xmlns:a16="http://schemas.microsoft.com/office/drawing/2014/main" id="{EEBCC7B6-CCB2-4451-A8D8-F5CB7740509B}"/>
              </a:ext>
            </a:extLst>
          </p:cNvPr>
          <p:cNvSpPr/>
          <p:nvPr/>
        </p:nvSpPr>
        <p:spPr>
          <a:xfrm>
            <a:off x="55483" y="4093163"/>
            <a:ext cx="2798908" cy="338554"/>
          </a:xfrm>
          <a:prstGeom prst="rect">
            <a:avLst/>
          </a:prstGeom>
        </p:spPr>
        <p:txBody>
          <a:bodyPr wrap="none">
            <a:spAutoFit/>
          </a:bodyPr>
          <a:lstStyle/>
          <a:p>
            <a:r>
              <a:rPr lang="en-US" sz="1600" dirty="0">
                <a:hlinkClick r:id="rId9"/>
              </a:rPr>
              <a:t>jbeauchamp@cuanswers.com</a:t>
            </a:r>
            <a:r>
              <a:rPr lang="en-US" sz="1600" dirty="0"/>
              <a:t> </a:t>
            </a:r>
          </a:p>
        </p:txBody>
      </p:sp>
      <p:pic>
        <p:nvPicPr>
          <p:cNvPr id="15" name="Picture 14">
            <a:extLst>
              <a:ext uri="{FF2B5EF4-FFF2-40B4-BE49-F238E27FC236}">
                <a16:creationId xmlns:a16="http://schemas.microsoft.com/office/drawing/2014/main" id="{EF7AB82D-AF4B-4AAA-B645-B509BE53B2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618" y="5223986"/>
            <a:ext cx="1568186" cy="343446"/>
          </a:xfrm>
          <a:prstGeom prst="rect">
            <a:avLst/>
          </a:prstGeom>
        </p:spPr>
      </p:pic>
    </p:spTree>
    <p:extLst>
      <p:ext uri="{BB962C8B-B14F-4D97-AF65-F5344CB8AC3E}">
        <p14:creationId xmlns:p14="http://schemas.microsoft.com/office/powerpoint/2010/main" val="131384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3BC0F5-90F3-4B8A-A5CB-6AEAEB62E998}"/>
              </a:ext>
            </a:extLst>
          </p:cNvPr>
          <p:cNvSpPr>
            <a:spLocks noGrp="1"/>
          </p:cNvSpPr>
          <p:nvPr>
            <p:ph type="title"/>
          </p:nvPr>
        </p:nvSpPr>
        <p:spPr>
          <a:xfrm>
            <a:off x="609601" y="1806290"/>
            <a:ext cx="3657600" cy="1329934"/>
          </a:xfrm>
        </p:spPr>
        <p:txBody>
          <a:bodyPr/>
          <a:lstStyle/>
          <a:p>
            <a:r>
              <a:rPr lang="en-US" sz="4800" b="1" dirty="0"/>
              <a:t>TODAY </a:t>
            </a:r>
            <a:br>
              <a:rPr lang="en-US" sz="4800" b="1" dirty="0"/>
            </a:br>
            <a:r>
              <a:rPr lang="en-US" sz="4800" b="1" dirty="0"/>
              <a:t>ONLY!</a:t>
            </a:r>
          </a:p>
        </p:txBody>
      </p:sp>
      <p:sp>
        <p:nvSpPr>
          <p:cNvPr id="8" name="Content Placeholder 7">
            <a:extLst>
              <a:ext uri="{FF2B5EF4-FFF2-40B4-BE49-F238E27FC236}">
                <a16:creationId xmlns:a16="http://schemas.microsoft.com/office/drawing/2014/main" id="{6F5C0FAB-47B3-4005-A960-85EDD1234A4C}"/>
              </a:ext>
            </a:extLst>
          </p:cNvPr>
          <p:cNvSpPr>
            <a:spLocks noGrp="1"/>
          </p:cNvSpPr>
          <p:nvPr>
            <p:ph idx="1"/>
          </p:nvPr>
        </p:nvSpPr>
        <p:spPr/>
        <p:txBody>
          <a:bodyPr/>
          <a:lstStyle/>
          <a:p>
            <a:r>
              <a:rPr lang="en-US" sz="3200" dirty="0"/>
              <a:t>First 10 credit unions to order </a:t>
            </a:r>
            <a:r>
              <a:rPr lang="en-US" sz="3200" b="1" dirty="0">
                <a:solidFill>
                  <a:schemeClr val="accent1"/>
                </a:solidFill>
              </a:rPr>
              <a:t>VSB Premium </a:t>
            </a:r>
            <a:r>
              <a:rPr lang="en-US" sz="3200" dirty="0"/>
              <a:t>from the Online Store get the implementation fee waived...</a:t>
            </a:r>
            <a:r>
              <a:rPr lang="en-US" sz="3200" b="1" dirty="0">
                <a:solidFill>
                  <a:schemeClr val="accent1"/>
                </a:solidFill>
              </a:rPr>
              <a:t>a $3,000 value!</a:t>
            </a:r>
          </a:p>
          <a:p>
            <a:pPr lvl="0"/>
            <a:r>
              <a:rPr lang="en-US" sz="3200" dirty="0"/>
              <a:t>First 10 credit unions to order the </a:t>
            </a:r>
            <a:r>
              <a:rPr lang="en-US" sz="3200" b="1" dirty="0">
                <a:solidFill>
                  <a:schemeClr val="accent5"/>
                </a:solidFill>
              </a:rPr>
              <a:t>New Member Engagement</a:t>
            </a:r>
            <a:r>
              <a:rPr lang="en-US" sz="3200" b="1" dirty="0">
                <a:solidFill>
                  <a:schemeClr val="accent4"/>
                </a:solidFill>
              </a:rPr>
              <a:t> </a:t>
            </a:r>
            <a:r>
              <a:rPr lang="en-US" sz="3200" dirty="0"/>
              <a:t>program from the store get the implementation free waived...</a:t>
            </a:r>
            <a:br>
              <a:rPr lang="en-US" sz="3200" dirty="0"/>
            </a:br>
            <a:r>
              <a:rPr lang="en-US" sz="3200" b="1" dirty="0">
                <a:solidFill>
                  <a:schemeClr val="accent5"/>
                </a:solidFill>
              </a:rPr>
              <a:t>a $500 value!</a:t>
            </a:r>
            <a:endParaRPr lang="en-US" sz="3200" dirty="0">
              <a:solidFill>
                <a:schemeClr val="accent5"/>
              </a:solidFill>
            </a:endParaRPr>
          </a:p>
        </p:txBody>
      </p:sp>
      <p:sp>
        <p:nvSpPr>
          <p:cNvPr id="17" name="Text Placeholder 16">
            <a:extLst>
              <a:ext uri="{FF2B5EF4-FFF2-40B4-BE49-F238E27FC236}">
                <a16:creationId xmlns:a16="http://schemas.microsoft.com/office/drawing/2014/main" id="{BFCEC4BD-FBA4-400F-B28B-0622908182AF}"/>
              </a:ext>
            </a:extLst>
          </p:cNvPr>
          <p:cNvSpPr>
            <a:spLocks noGrp="1"/>
          </p:cNvSpPr>
          <p:nvPr>
            <p:ph type="body" sz="half" idx="2"/>
          </p:nvPr>
        </p:nvSpPr>
        <p:spPr>
          <a:xfrm>
            <a:off x="609600" y="3136224"/>
            <a:ext cx="2174338" cy="1554480"/>
          </a:xfrm>
        </p:spPr>
        <p:txBody>
          <a:bodyPr/>
          <a:lstStyle/>
          <a:p>
            <a:r>
              <a:rPr lang="en-US" dirty="0"/>
              <a:t>Special 2019 leadership conference offer</a:t>
            </a:r>
          </a:p>
        </p:txBody>
      </p:sp>
      <p:sp>
        <p:nvSpPr>
          <p:cNvPr id="6" name="Slide Number Placeholder 5">
            <a:extLst>
              <a:ext uri="{FF2B5EF4-FFF2-40B4-BE49-F238E27FC236}">
                <a16:creationId xmlns:a16="http://schemas.microsoft.com/office/drawing/2014/main" id="{117653E9-B0C3-47AE-B413-2ABE10FDC2E9}"/>
              </a:ext>
            </a:extLst>
          </p:cNvPr>
          <p:cNvSpPr>
            <a:spLocks noGrp="1"/>
          </p:cNvSpPr>
          <p:nvPr>
            <p:ph type="sldNum" sz="quarter" idx="12"/>
          </p:nvPr>
        </p:nvSpPr>
        <p:spPr/>
        <p:txBody>
          <a:bodyPr/>
          <a:lstStyle/>
          <a:p>
            <a:fld id="{E31375A4-56A4-47D6-9801-1991572033F7}" type="slidenum">
              <a:rPr lang="en-US" smtClean="0"/>
              <a:pPr/>
              <a:t>95</a:t>
            </a:fld>
            <a:endParaRPr lang="en-US" dirty="0"/>
          </a:p>
        </p:txBody>
      </p:sp>
      <p:sp>
        <p:nvSpPr>
          <p:cNvPr id="2" name="Text Placeholder 1">
            <a:extLst>
              <a:ext uri="{FF2B5EF4-FFF2-40B4-BE49-F238E27FC236}">
                <a16:creationId xmlns:a16="http://schemas.microsoft.com/office/drawing/2014/main" id="{1C6C9429-123C-4DBF-915F-ED4E850B757C}"/>
              </a:ext>
            </a:extLst>
          </p:cNvPr>
          <p:cNvSpPr>
            <a:spLocks noGrp="1"/>
          </p:cNvSpPr>
          <p:nvPr>
            <p:ph type="body" sz="quarter" idx="16"/>
          </p:nvPr>
        </p:nvSpPr>
        <p:spPr>
          <a:xfrm>
            <a:off x="8657314" y="5782750"/>
            <a:ext cx="3314700" cy="914400"/>
          </a:xfrm>
        </p:spPr>
        <p:txBody>
          <a:bodyPr/>
          <a:lstStyle/>
          <a:p>
            <a:r>
              <a:rPr lang="en-US" dirty="0"/>
              <a:t>Orders must be received during the conference</a:t>
            </a:r>
          </a:p>
        </p:txBody>
      </p:sp>
      <p:pic>
        <p:nvPicPr>
          <p:cNvPr id="14" name="Picture 13" descr="A screenshot of a social media post&#10;&#10;Description automatically generated">
            <a:extLst>
              <a:ext uri="{FF2B5EF4-FFF2-40B4-BE49-F238E27FC236}">
                <a16:creationId xmlns:a16="http://schemas.microsoft.com/office/drawing/2014/main" id="{F0D9F0C4-E4A0-4975-9F22-42C75B54D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868" y="3075932"/>
            <a:ext cx="1940222" cy="2509410"/>
          </a:xfrm>
          <a:prstGeom prst="rect">
            <a:avLst/>
          </a:prstGeom>
          <a:ln>
            <a:noFill/>
          </a:ln>
          <a:effectLst>
            <a:outerShdw blurRad="190500" algn="tl" rotWithShape="0">
              <a:srgbClr val="000000">
                <a:alpha val="70000"/>
              </a:srgbClr>
            </a:outerShdw>
          </a:effectLst>
        </p:spPr>
      </p:pic>
      <p:pic>
        <p:nvPicPr>
          <p:cNvPr id="12" name="Picture 11" descr="A close up of a logo&#10;&#10;Description automatically generated">
            <a:extLst>
              <a:ext uri="{FF2B5EF4-FFF2-40B4-BE49-F238E27FC236}">
                <a16:creationId xmlns:a16="http://schemas.microsoft.com/office/drawing/2014/main" id="{C26F0A45-E9B2-4296-AAAF-9EF6BBA93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69995">
            <a:off x="2017588" y="4142533"/>
            <a:ext cx="1940222" cy="2509410"/>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F4368832-B6E5-4C85-8FBF-8B357693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355" y="663553"/>
            <a:ext cx="2772853" cy="911961"/>
          </a:xfrm>
          <a:prstGeom prst="rect">
            <a:avLst/>
          </a:prstGeom>
        </p:spPr>
      </p:pic>
      <p:sp>
        <p:nvSpPr>
          <p:cNvPr id="20" name="Rectangle 19">
            <a:extLst>
              <a:ext uri="{FF2B5EF4-FFF2-40B4-BE49-F238E27FC236}">
                <a16:creationId xmlns:a16="http://schemas.microsoft.com/office/drawing/2014/main" id="{C38A6B8F-A061-44CD-81C2-6E6412F9E5A0}"/>
              </a:ext>
            </a:extLst>
          </p:cNvPr>
          <p:cNvSpPr/>
          <p:nvPr/>
        </p:nvSpPr>
        <p:spPr>
          <a:xfrm>
            <a:off x="3296185" y="5782750"/>
            <a:ext cx="4460449" cy="584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3200" b="1" dirty="0">
                <a:latin typeface="+mj-lt"/>
              </a:rPr>
              <a:t>store.cuanswers.com</a:t>
            </a:r>
          </a:p>
        </p:txBody>
      </p:sp>
      <p:sp>
        <p:nvSpPr>
          <p:cNvPr id="3" name="TextBox 2">
            <a:extLst>
              <a:ext uri="{FF2B5EF4-FFF2-40B4-BE49-F238E27FC236}">
                <a16:creationId xmlns:a16="http://schemas.microsoft.com/office/drawing/2014/main" id="{4680FEC2-B830-4CB3-9837-96413C888FD7}"/>
              </a:ext>
            </a:extLst>
          </p:cNvPr>
          <p:cNvSpPr txBox="1"/>
          <p:nvPr/>
        </p:nvSpPr>
        <p:spPr>
          <a:xfrm>
            <a:off x="485775" y="5762896"/>
            <a:ext cx="1350644" cy="954107"/>
          </a:xfrm>
          <a:prstGeom prst="rect">
            <a:avLst/>
          </a:prstGeom>
          <a:noFill/>
        </p:spPr>
        <p:txBody>
          <a:bodyPr wrap="square" rtlCol="0">
            <a:spAutoFit/>
          </a:bodyPr>
          <a:lstStyle/>
          <a:p>
            <a:pPr algn="r"/>
            <a:r>
              <a:rPr lang="en-US" sz="1400" dirty="0">
                <a:solidFill>
                  <a:schemeClr val="accent3"/>
                </a:solidFill>
              </a:rPr>
              <a:t>Our </a:t>
            </a:r>
            <a:r>
              <a:rPr lang="en-US" sz="1400" dirty="0" err="1">
                <a:solidFill>
                  <a:schemeClr val="accent3"/>
                </a:solidFill>
              </a:rPr>
              <a:t>VSB</a:t>
            </a:r>
            <a:r>
              <a:rPr lang="en-US" sz="1400" dirty="0">
                <a:solidFill>
                  <a:schemeClr val="accent3"/>
                </a:solidFill>
              </a:rPr>
              <a:t> contract has been extended to 2022!</a:t>
            </a:r>
          </a:p>
        </p:txBody>
      </p:sp>
      <p:pic>
        <p:nvPicPr>
          <p:cNvPr id="13" name="Graphic 12" descr="Paperclip">
            <a:extLst>
              <a:ext uri="{FF2B5EF4-FFF2-40B4-BE49-F238E27FC236}">
                <a16:creationId xmlns:a16="http://schemas.microsoft.com/office/drawing/2014/main" id="{E37CD27C-EFD8-4B11-8AC2-176A32C266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38428" y="2765357"/>
            <a:ext cx="627406" cy="627406"/>
          </a:xfrm>
          <a:prstGeom prst="rect">
            <a:avLst/>
          </a:prstGeom>
        </p:spPr>
      </p:pic>
    </p:spTree>
    <p:extLst>
      <p:ext uri="{BB962C8B-B14F-4D97-AF65-F5344CB8AC3E}">
        <p14:creationId xmlns:p14="http://schemas.microsoft.com/office/powerpoint/2010/main" val="8581260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F24F39-AD48-4B61-AAE7-D5E5F1EACC04}"/>
              </a:ext>
            </a:extLst>
          </p:cNvPr>
          <p:cNvSpPr>
            <a:spLocks noGrp="1"/>
          </p:cNvSpPr>
          <p:nvPr>
            <p:ph type="ctrTitle"/>
          </p:nvPr>
        </p:nvSpPr>
        <p:spPr/>
        <p:txBody>
          <a:bodyPr/>
          <a:lstStyle/>
          <a:p>
            <a:r>
              <a:rPr lang="en-US" dirty="0"/>
              <a:t>The AI Team</a:t>
            </a:r>
          </a:p>
        </p:txBody>
      </p:sp>
      <p:sp>
        <p:nvSpPr>
          <p:cNvPr id="8" name="Subtitle 7">
            <a:extLst>
              <a:ext uri="{FF2B5EF4-FFF2-40B4-BE49-F238E27FC236}">
                <a16:creationId xmlns:a16="http://schemas.microsoft.com/office/drawing/2014/main" id="{6BDBEE82-0769-48EA-9483-FE54B6AD2EE6}"/>
              </a:ext>
            </a:extLst>
          </p:cNvPr>
          <p:cNvSpPr>
            <a:spLocks noGrp="1"/>
          </p:cNvSpPr>
          <p:nvPr>
            <p:ph type="subTitle" idx="1"/>
          </p:nvPr>
        </p:nvSpPr>
        <p:spPr>
          <a:xfrm>
            <a:off x="4768645" y="5913694"/>
            <a:ext cx="6971236" cy="878619"/>
          </a:xfrm>
        </p:spPr>
        <p:txBody>
          <a:bodyPr/>
          <a:lstStyle/>
          <a:p>
            <a:r>
              <a:rPr lang="en-US" dirty="0"/>
              <a:t>Helping credit unions become as good </a:t>
            </a:r>
            <a:br>
              <a:rPr lang="en-US" dirty="0"/>
            </a:br>
            <a:r>
              <a:rPr lang="en-US" dirty="0"/>
              <a:t>with data as they are with money</a:t>
            </a:r>
          </a:p>
        </p:txBody>
      </p:sp>
      <p:sp>
        <p:nvSpPr>
          <p:cNvPr id="4" name="Slide Number Placeholder 3">
            <a:extLst>
              <a:ext uri="{FF2B5EF4-FFF2-40B4-BE49-F238E27FC236}">
                <a16:creationId xmlns:a16="http://schemas.microsoft.com/office/drawing/2014/main" id="{50728C9C-C426-4F79-91C6-DAF9829787C9}"/>
              </a:ext>
            </a:extLst>
          </p:cNvPr>
          <p:cNvSpPr>
            <a:spLocks noGrp="1"/>
          </p:cNvSpPr>
          <p:nvPr>
            <p:ph type="sldNum" sz="quarter" idx="4294967295"/>
          </p:nvPr>
        </p:nvSpPr>
        <p:spPr>
          <a:xfrm>
            <a:off x="11506200" y="252413"/>
            <a:ext cx="685800" cy="274637"/>
          </a:xfrm>
        </p:spPr>
        <p:txBody>
          <a:bodyPr/>
          <a:lstStyle/>
          <a:p>
            <a:fld id="{E31375A4-56A4-47D6-9801-1991572033F7}" type="slidenum">
              <a:rPr lang="en-US" smtClean="0"/>
              <a:t>96</a:t>
            </a:fld>
            <a:endParaRPr lang="en-US" dirty="0"/>
          </a:p>
        </p:txBody>
      </p:sp>
      <p:pic>
        <p:nvPicPr>
          <p:cNvPr id="6" name="Picture 5">
            <a:extLst>
              <a:ext uri="{FF2B5EF4-FFF2-40B4-BE49-F238E27FC236}">
                <a16:creationId xmlns:a16="http://schemas.microsoft.com/office/drawing/2014/main" id="{B36A5E00-9388-4EBA-B3DD-6CAB92C88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4440" y="3969637"/>
            <a:ext cx="2383339" cy="1103398"/>
          </a:xfrm>
          <a:prstGeom prst="rect">
            <a:avLst/>
          </a:prstGeom>
        </p:spPr>
      </p:pic>
    </p:spTree>
    <p:extLst>
      <p:ext uri="{BB962C8B-B14F-4D97-AF65-F5344CB8AC3E}">
        <p14:creationId xmlns:p14="http://schemas.microsoft.com/office/powerpoint/2010/main" val="34210887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298B-C58B-4C52-B38C-B8F11E5A8B5A}"/>
              </a:ext>
            </a:extLst>
          </p:cNvPr>
          <p:cNvSpPr>
            <a:spLocks noGrp="1"/>
          </p:cNvSpPr>
          <p:nvPr>
            <p:ph type="title"/>
          </p:nvPr>
        </p:nvSpPr>
        <p:spPr/>
        <p:txBody>
          <a:bodyPr/>
          <a:lstStyle/>
          <a:p>
            <a:r>
              <a:rPr lang="en-US" dirty="0"/>
              <a:t>Update on Asterisk Intelligence initiatives</a:t>
            </a:r>
          </a:p>
        </p:txBody>
      </p:sp>
      <p:sp>
        <p:nvSpPr>
          <p:cNvPr id="4" name="Slide Number Placeholder 3">
            <a:extLst>
              <a:ext uri="{FF2B5EF4-FFF2-40B4-BE49-F238E27FC236}">
                <a16:creationId xmlns:a16="http://schemas.microsoft.com/office/drawing/2014/main" id="{015C0F06-0639-4AAE-A0AD-9D077C765541}"/>
              </a:ext>
            </a:extLst>
          </p:cNvPr>
          <p:cNvSpPr>
            <a:spLocks noGrp="1"/>
          </p:cNvSpPr>
          <p:nvPr>
            <p:ph type="sldNum" sz="quarter" idx="12"/>
          </p:nvPr>
        </p:nvSpPr>
        <p:spPr/>
        <p:txBody>
          <a:bodyPr/>
          <a:lstStyle/>
          <a:p>
            <a:fld id="{E31375A4-56A4-47D6-9801-1991572033F7}" type="slidenum">
              <a:rPr lang="en-US" smtClean="0"/>
              <a:t>97</a:t>
            </a:fld>
            <a:endParaRPr lang="en-US" dirty="0"/>
          </a:p>
        </p:txBody>
      </p:sp>
      <p:sp>
        <p:nvSpPr>
          <p:cNvPr id="5" name="Text Placeholder 4">
            <a:extLst>
              <a:ext uri="{FF2B5EF4-FFF2-40B4-BE49-F238E27FC236}">
                <a16:creationId xmlns:a16="http://schemas.microsoft.com/office/drawing/2014/main" id="{AC4AEC2B-3BE8-4F98-8648-E258FD512805}"/>
              </a:ext>
            </a:extLst>
          </p:cNvPr>
          <p:cNvSpPr>
            <a:spLocks noGrp="1"/>
          </p:cNvSpPr>
          <p:nvPr>
            <p:ph type="body" sz="quarter" idx="13"/>
          </p:nvPr>
        </p:nvSpPr>
        <p:spPr/>
        <p:txBody>
          <a:bodyPr/>
          <a:lstStyle/>
          <a:p>
            <a:r>
              <a:rPr lang="en-US" dirty="0"/>
              <a:t>2019: set the foundation . . . 2020: prove its value</a:t>
            </a:r>
          </a:p>
        </p:txBody>
      </p:sp>
      <p:pic>
        <p:nvPicPr>
          <p:cNvPr id="9" name="Picture 8">
            <a:extLst>
              <a:ext uri="{FF2B5EF4-FFF2-40B4-BE49-F238E27FC236}">
                <a16:creationId xmlns:a16="http://schemas.microsoft.com/office/drawing/2014/main" id="{541A8797-A000-48EF-9E37-A582402DB6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574" y="215878"/>
            <a:ext cx="1791555" cy="829424"/>
          </a:xfrm>
          <a:prstGeom prst="rect">
            <a:avLst/>
          </a:prstGeom>
        </p:spPr>
      </p:pic>
      <p:pic>
        <p:nvPicPr>
          <p:cNvPr id="22" name="Picture 21">
            <a:extLst>
              <a:ext uri="{FF2B5EF4-FFF2-40B4-BE49-F238E27FC236}">
                <a16:creationId xmlns:a16="http://schemas.microsoft.com/office/drawing/2014/main" id="{3AE20A70-DC24-443A-8582-B4C3A0F009D1}"/>
              </a:ext>
            </a:extLst>
          </p:cNvPr>
          <p:cNvPicPr>
            <a:picLocks noChangeAspect="1"/>
          </p:cNvPicPr>
          <p:nvPr/>
        </p:nvPicPr>
        <p:blipFill>
          <a:blip r:embed="rId4"/>
          <a:stretch>
            <a:fillRect/>
          </a:stretch>
        </p:blipFill>
        <p:spPr>
          <a:xfrm>
            <a:off x="6439602" y="3718554"/>
            <a:ext cx="5566717" cy="3137062"/>
          </a:xfrm>
          <a:prstGeom prst="rect">
            <a:avLst/>
          </a:prstGeom>
        </p:spPr>
      </p:pic>
      <p:pic>
        <p:nvPicPr>
          <p:cNvPr id="21" name="Picture 20">
            <a:extLst>
              <a:ext uri="{FF2B5EF4-FFF2-40B4-BE49-F238E27FC236}">
                <a16:creationId xmlns:a16="http://schemas.microsoft.com/office/drawing/2014/main" id="{651FF826-173B-49AC-9150-E924B98695E7}"/>
              </a:ext>
            </a:extLst>
          </p:cNvPr>
          <p:cNvPicPr>
            <a:picLocks noChangeAspect="1"/>
          </p:cNvPicPr>
          <p:nvPr/>
        </p:nvPicPr>
        <p:blipFill>
          <a:blip r:embed="rId5"/>
          <a:stretch>
            <a:fillRect/>
          </a:stretch>
        </p:blipFill>
        <p:spPr>
          <a:xfrm>
            <a:off x="6970162" y="1199368"/>
            <a:ext cx="5438147" cy="2262269"/>
          </a:xfrm>
          <a:prstGeom prst="rect">
            <a:avLst/>
          </a:prstGeom>
          <a:ln>
            <a:noFill/>
          </a:ln>
          <a:effectLst>
            <a:outerShdw blurRad="50800" dist="38100" dir="2700000" algn="tl" rotWithShape="0">
              <a:prstClr val="black">
                <a:alpha val="40000"/>
              </a:prstClr>
            </a:outerShdw>
          </a:effectLst>
        </p:spPr>
      </p:pic>
      <p:grpSp>
        <p:nvGrpSpPr>
          <p:cNvPr id="26" name="Group 25">
            <a:extLst>
              <a:ext uri="{FF2B5EF4-FFF2-40B4-BE49-F238E27FC236}">
                <a16:creationId xmlns:a16="http://schemas.microsoft.com/office/drawing/2014/main" id="{9A1A6E58-B07B-4D6D-82BF-3C449FA9CC97}"/>
              </a:ext>
            </a:extLst>
          </p:cNvPr>
          <p:cNvGrpSpPr/>
          <p:nvPr/>
        </p:nvGrpSpPr>
        <p:grpSpPr>
          <a:xfrm>
            <a:off x="403121" y="2236135"/>
            <a:ext cx="5660710" cy="2930004"/>
            <a:chOff x="491611" y="2695302"/>
            <a:chExt cx="5660710" cy="2930004"/>
          </a:xfrm>
        </p:grpSpPr>
        <p:pic>
          <p:nvPicPr>
            <p:cNvPr id="16" name="Picture 15">
              <a:extLst>
                <a:ext uri="{FF2B5EF4-FFF2-40B4-BE49-F238E27FC236}">
                  <a16:creationId xmlns:a16="http://schemas.microsoft.com/office/drawing/2014/main" id="{F5387612-954A-47B3-B18A-9430110A2193}"/>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4283" t="8725" b="16435"/>
            <a:stretch/>
          </p:blipFill>
          <p:spPr>
            <a:xfrm flipH="1">
              <a:off x="491611" y="2695302"/>
              <a:ext cx="5660710" cy="2930004"/>
            </a:xfrm>
            <a:prstGeom prst="rect">
              <a:avLst/>
            </a:prstGeom>
            <a:ln w="38100">
              <a:solidFill>
                <a:schemeClr val="bg1">
                  <a:lumMod val="65000"/>
                </a:schemeClr>
              </a:solidFill>
            </a:ln>
          </p:spPr>
        </p:pic>
        <p:pic>
          <p:nvPicPr>
            <p:cNvPr id="11" name="Picture 10" descr="A person wearing glasses and smiling at the camera&#10;&#10;Description automatically generated">
              <a:extLst>
                <a:ext uri="{FF2B5EF4-FFF2-40B4-BE49-F238E27FC236}">
                  <a16:creationId xmlns:a16="http://schemas.microsoft.com/office/drawing/2014/main" id="{C4671A06-4B48-4DC5-8796-69805ADAD75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88" r="8265" b="10767"/>
            <a:stretch/>
          </p:blipFill>
          <p:spPr>
            <a:xfrm>
              <a:off x="3578947" y="3097525"/>
              <a:ext cx="2290915" cy="1631789"/>
            </a:xfrm>
            <a:prstGeom prst="rect">
              <a:avLst/>
            </a:prstGeom>
            <a:ln w="12700">
              <a:solidFill>
                <a:schemeClr val="bg1">
                  <a:lumMod val="85000"/>
                </a:schemeClr>
              </a:solidFill>
            </a:ln>
          </p:spPr>
        </p:pic>
        <p:sp>
          <p:nvSpPr>
            <p:cNvPr id="14" name="TextBox 13">
              <a:extLst>
                <a:ext uri="{FF2B5EF4-FFF2-40B4-BE49-F238E27FC236}">
                  <a16:creationId xmlns:a16="http://schemas.microsoft.com/office/drawing/2014/main" id="{CA98FBBA-3069-4CDA-9213-D7343432174F}"/>
                </a:ext>
              </a:extLst>
            </p:cNvPr>
            <p:cNvSpPr txBox="1"/>
            <p:nvPr/>
          </p:nvSpPr>
          <p:spPr>
            <a:xfrm>
              <a:off x="818118" y="2857491"/>
              <a:ext cx="2338091" cy="838691"/>
            </a:xfrm>
            <a:prstGeom prst="rect">
              <a:avLst/>
            </a:prstGeom>
            <a:noFill/>
          </p:spPr>
          <p:txBody>
            <a:bodyPr wrap="square" rtlCol="0">
              <a:spAutoFit/>
            </a:bodyPr>
            <a:lstStyle/>
            <a:p>
              <a:r>
                <a:rPr lang="en-US" b="1" dirty="0">
                  <a:solidFill>
                    <a:schemeClr val="accent1"/>
                  </a:solidFill>
                  <a:latin typeface="+mj-lt"/>
                </a:rPr>
                <a:t>Keegan Daniel</a:t>
              </a:r>
            </a:p>
            <a:p>
              <a:pPr>
                <a:spcBef>
                  <a:spcPts val="300"/>
                </a:spcBef>
              </a:pPr>
              <a:r>
                <a:rPr lang="en-US" sz="1400" dirty="0">
                  <a:solidFill>
                    <a:schemeClr val="bg1"/>
                  </a:solidFill>
                  <a:latin typeface="+mj-lt"/>
                </a:rPr>
                <a:t>VP Professional Services, Asterisk Intelligence</a:t>
              </a:r>
            </a:p>
          </p:txBody>
        </p:sp>
        <p:sp>
          <p:nvSpPr>
            <p:cNvPr id="17" name="TextBox 16">
              <a:extLst>
                <a:ext uri="{FF2B5EF4-FFF2-40B4-BE49-F238E27FC236}">
                  <a16:creationId xmlns:a16="http://schemas.microsoft.com/office/drawing/2014/main" id="{2BAF767D-5AAC-4C8B-BBFD-489BED357FD7}"/>
                </a:ext>
              </a:extLst>
            </p:cNvPr>
            <p:cNvSpPr txBox="1"/>
            <p:nvPr/>
          </p:nvSpPr>
          <p:spPr>
            <a:xfrm>
              <a:off x="3022365" y="4711132"/>
              <a:ext cx="2847497" cy="838691"/>
            </a:xfrm>
            <a:prstGeom prst="rect">
              <a:avLst/>
            </a:prstGeom>
            <a:noFill/>
          </p:spPr>
          <p:txBody>
            <a:bodyPr wrap="square" rtlCol="0">
              <a:spAutoFit/>
            </a:bodyPr>
            <a:lstStyle/>
            <a:p>
              <a:pPr algn="r"/>
              <a:r>
                <a:rPr lang="en-US" b="1" dirty="0">
                  <a:solidFill>
                    <a:schemeClr val="accent1"/>
                  </a:solidFill>
                  <a:effectLst>
                    <a:outerShdw blurRad="38100" dist="38100" dir="2700000" algn="tl">
                      <a:srgbClr val="000000">
                        <a:alpha val="43137"/>
                      </a:srgbClr>
                    </a:outerShdw>
                  </a:effectLst>
                  <a:latin typeface="+mj-lt"/>
                </a:rPr>
                <a:t>Josh Peacock</a:t>
              </a:r>
            </a:p>
            <a:p>
              <a:pPr algn="r">
                <a:spcBef>
                  <a:spcPts val="300"/>
                </a:spcBef>
              </a:pPr>
              <a:r>
                <a:rPr lang="en-US" sz="1400" dirty="0">
                  <a:solidFill>
                    <a:schemeClr val="bg1"/>
                  </a:solidFill>
                  <a:latin typeface="+mj-lt"/>
                </a:rPr>
                <a:t>Manager, Asterisk Intelligence Product Development</a:t>
              </a:r>
            </a:p>
          </p:txBody>
        </p:sp>
        <p:pic>
          <p:nvPicPr>
            <p:cNvPr id="13" name="Picture 12" descr="A person smiling for the camera&#10;&#10;Description automatically generated">
              <a:extLst>
                <a:ext uri="{FF2B5EF4-FFF2-40B4-BE49-F238E27FC236}">
                  <a16:creationId xmlns:a16="http://schemas.microsoft.com/office/drawing/2014/main" id="{6608192E-4663-46BA-89B7-80627FED59B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124" r="8226" b="11100"/>
            <a:stretch/>
          </p:blipFill>
          <p:spPr>
            <a:xfrm>
              <a:off x="818118" y="3809805"/>
              <a:ext cx="2290915" cy="1625676"/>
            </a:xfrm>
            <a:prstGeom prst="rect">
              <a:avLst/>
            </a:prstGeom>
            <a:ln w="12700">
              <a:solidFill>
                <a:schemeClr val="bg1">
                  <a:lumMod val="85000"/>
                </a:schemeClr>
              </a:solidFill>
            </a:ln>
          </p:spPr>
        </p:pic>
        <p:pic>
          <p:nvPicPr>
            <p:cNvPr id="25" name="Picture 24" descr="A close up of a logo&#10;&#10;Description automatically generated">
              <a:extLst>
                <a:ext uri="{FF2B5EF4-FFF2-40B4-BE49-F238E27FC236}">
                  <a16:creationId xmlns:a16="http://schemas.microsoft.com/office/drawing/2014/main" id="{BC13A533-46D3-4526-9BA9-E882CB51BF9C}"/>
                </a:ext>
              </a:extLst>
            </p:cNvPr>
            <p:cNvPicPr>
              <a:picLocks noChangeAspect="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127521" y="2770545"/>
              <a:ext cx="914402" cy="152400"/>
            </a:xfrm>
            <a:prstGeom prst="rect">
              <a:avLst/>
            </a:prstGeom>
          </p:spPr>
        </p:pic>
      </p:grpSp>
    </p:spTree>
    <p:extLst>
      <p:ext uri="{BB962C8B-B14F-4D97-AF65-F5344CB8AC3E}">
        <p14:creationId xmlns:p14="http://schemas.microsoft.com/office/powerpoint/2010/main" val="41655335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66D738-5A8A-42C9-97A5-ED2C64F4039F}"/>
              </a:ext>
            </a:extLst>
          </p:cNvPr>
          <p:cNvGrpSpPr/>
          <p:nvPr/>
        </p:nvGrpSpPr>
        <p:grpSpPr>
          <a:xfrm>
            <a:off x="4561780" y="3658760"/>
            <a:ext cx="1950369" cy="2918268"/>
            <a:chOff x="1961210" y="4919239"/>
            <a:chExt cx="1950369" cy="2918268"/>
          </a:xfrm>
        </p:grpSpPr>
        <p:pic>
          <p:nvPicPr>
            <p:cNvPr id="9" name="Picture 8" descr="A screenshot of a cell phone&#10;&#10;Description automatically generated">
              <a:extLst>
                <a:ext uri="{FF2B5EF4-FFF2-40B4-BE49-F238E27FC236}">
                  <a16:creationId xmlns:a16="http://schemas.microsoft.com/office/drawing/2014/main" id="{F7C16834-C577-498B-8931-ACDFC2B1C6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7810">
              <a:off x="1961210" y="5314973"/>
              <a:ext cx="1950369" cy="2522534"/>
            </a:xfrm>
            <a:prstGeom prst="rect">
              <a:avLst/>
            </a:prstGeom>
            <a:ln>
              <a:noFill/>
            </a:ln>
            <a:effectLst>
              <a:outerShdw blurRad="190500" algn="tl" rotWithShape="0">
                <a:srgbClr val="000000">
                  <a:alpha val="70000"/>
                </a:srgbClr>
              </a:outerShdw>
            </a:effectLst>
          </p:spPr>
        </p:pic>
        <p:pic>
          <p:nvPicPr>
            <p:cNvPr id="10" name="Graphic 9" descr="Paperclip">
              <a:extLst>
                <a:ext uri="{FF2B5EF4-FFF2-40B4-BE49-F238E27FC236}">
                  <a16:creationId xmlns:a16="http://schemas.microsoft.com/office/drawing/2014/main" id="{AC6AA9B6-9CB4-4874-A9DE-5DC28E4F58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0424" y="4919239"/>
              <a:ext cx="627406" cy="627406"/>
            </a:xfrm>
            <a:prstGeom prst="rect">
              <a:avLst/>
            </a:prstGeom>
          </p:spPr>
        </p:pic>
      </p:grpSp>
      <p:sp>
        <p:nvSpPr>
          <p:cNvPr id="4" name="Title 3">
            <a:extLst>
              <a:ext uri="{FF2B5EF4-FFF2-40B4-BE49-F238E27FC236}">
                <a16:creationId xmlns:a16="http://schemas.microsoft.com/office/drawing/2014/main" id="{B57866D7-A989-4237-9DCB-D3C710544C7D}"/>
              </a:ext>
            </a:extLst>
          </p:cNvPr>
          <p:cNvSpPr>
            <a:spLocks noGrp="1"/>
          </p:cNvSpPr>
          <p:nvPr>
            <p:ph type="title"/>
          </p:nvPr>
        </p:nvSpPr>
        <p:spPr/>
        <p:txBody>
          <a:bodyPr/>
          <a:lstStyle/>
          <a:p>
            <a:r>
              <a:rPr lang="en-US" dirty="0"/>
              <a:t>Building an army of practitioners</a:t>
            </a:r>
          </a:p>
        </p:txBody>
      </p:sp>
      <p:sp>
        <p:nvSpPr>
          <p:cNvPr id="6" name="Text Placeholder 5">
            <a:extLst>
              <a:ext uri="{FF2B5EF4-FFF2-40B4-BE49-F238E27FC236}">
                <a16:creationId xmlns:a16="http://schemas.microsoft.com/office/drawing/2014/main" id="{C67A2524-9016-4676-BDC9-0753E0544FFE}"/>
              </a:ext>
            </a:extLst>
          </p:cNvPr>
          <p:cNvSpPr>
            <a:spLocks noGrp="1"/>
          </p:cNvSpPr>
          <p:nvPr>
            <p:ph type="body" sz="half" idx="2"/>
          </p:nvPr>
        </p:nvSpPr>
        <p:spPr/>
        <p:txBody>
          <a:bodyPr/>
          <a:lstStyle/>
          <a:p>
            <a:r>
              <a:rPr lang="en-US" dirty="0"/>
              <a:t>From bi teams to every operational unit in a credit union</a:t>
            </a:r>
          </a:p>
        </p:txBody>
      </p:sp>
      <p:pic>
        <p:nvPicPr>
          <p:cNvPr id="11" name="Picture 10" descr="A screenshot of a social media post&#10;&#10;Description automatically generated">
            <a:extLst>
              <a:ext uri="{FF2B5EF4-FFF2-40B4-BE49-F238E27FC236}">
                <a16:creationId xmlns:a16="http://schemas.microsoft.com/office/drawing/2014/main" id="{9D7508F1-D05F-4631-8D1D-B83B1FC8A5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7654" y="214075"/>
            <a:ext cx="4994749" cy="6460019"/>
          </a:xfrm>
          <a:prstGeom prst="rect">
            <a:avLst/>
          </a:prstGeom>
          <a:ln>
            <a:noFill/>
          </a:ln>
          <a:effectLst>
            <a:outerShdw blurRad="190500" algn="tl" rotWithShape="0">
              <a:srgbClr val="000000">
                <a:alpha val="70000"/>
              </a:srgbClr>
            </a:outerShdw>
          </a:effectLst>
        </p:spPr>
      </p:pic>
      <p:pic>
        <p:nvPicPr>
          <p:cNvPr id="12" name="Graphic 11" descr="Paperclip">
            <a:extLst>
              <a:ext uri="{FF2B5EF4-FFF2-40B4-BE49-F238E27FC236}">
                <a16:creationId xmlns:a16="http://schemas.microsoft.com/office/drawing/2014/main" id="{6D24A767-C06C-4F48-B262-D3D4EFF698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91796" y="-69531"/>
            <a:ext cx="627406" cy="627406"/>
          </a:xfrm>
          <a:prstGeom prst="rect">
            <a:avLst/>
          </a:prstGeom>
        </p:spPr>
      </p:pic>
      <p:pic>
        <p:nvPicPr>
          <p:cNvPr id="18" name="Picture 17">
            <a:extLst>
              <a:ext uri="{FF2B5EF4-FFF2-40B4-BE49-F238E27FC236}">
                <a16:creationId xmlns:a16="http://schemas.microsoft.com/office/drawing/2014/main" id="{B29B8595-F63B-4074-B2A2-BDF6AB8E64EE}"/>
              </a:ext>
            </a:extLst>
          </p:cNvPr>
          <p:cNvPicPr>
            <a:picLocks noChangeAspect="1"/>
          </p:cNvPicPr>
          <p:nvPr/>
        </p:nvPicPr>
        <p:blipFill>
          <a:blip r:embed="rId7"/>
          <a:stretch>
            <a:fillRect/>
          </a:stretch>
        </p:blipFill>
        <p:spPr>
          <a:xfrm>
            <a:off x="465611" y="5074162"/>
            <a:ext cx="3525374" cy="1466555"/>
          </a:xfrm>
          <a:prstGeom prst="rect">
            <a:avLst/>
          </a:prstGeom>
        </p:spPr>
      </p:pic>
      <p:pic>
        <p:nvPicPr>
          <p:cNvPr id="19" name="Picture 18">
            <a:extLst>
              <a:ext uri="{FF2B5EF4-FFF2-40B4-BE49-F238E27FC236}">
                <a16:creationId xmlns:a16="http://schemas.microsoft.com/office/drawing/2014/main" id="{C87EBA8A-30F5-494F-BAB1-041CDCF70DE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09601" y="787443"/>
            <a:ext cx="1653784" cy="765641"/>
          </a:xfrm>
          <a:prstGeom prst="rect">
            <a:avLst/>
          </a:prstGeom>
        </p:spPr>
      </p:pic>
      <p:sp>
        <p:nvSpPr>
          <p:cNvPr id="2" name="Slide Number Placeholder 1">
            <a:extLst>
              <a:ext uri="{FF2B5EF4-FFF2-40B4-BE49-F238E27FC236}">
                <a16:creationId xmlns:a16="http://schemas.microsoft.com/office/drawing/2014/main" id="{336C196D-4F10-4CE0-91D4-E62FD2AEAFF7}"/>
              </a:ext>
            </a:extLst>
          </p:cNvPr>
          <p:cNvSpPr>
            <a:spLocks noGrp="1"/>
          </p:cNvSpPr>
          <p:nvPr>
            <p:ph type="sldNum" sz="quarter" idx="12"/>
          </p:nvPr>
        </p:nvSpPr>
        <p:spPr/>
        <p:txBody>
          <a:bodyPr/>
          <a:lstStyle/>
          <a:p>
            <a:fld id="{E31375A4-56A4-47D6-9801-1991572033F7}" type="slidenum">
              <a:rPr lang="en-US" smtClean="0"/>
              <a:t>98</a:t>
            </a:fld>
            <a:endParaRPr lang="en-US" dirty="0"/>
          </a:p>
        </p:txBody>
      </p:sp>
    </p:spTree>
    <p:extLst>
      <p:ext uri="{BB962C8B-B14F-4D97-AF65-F5344CB8AC3E}">
        <p14:creationId xmlns:p14="http://schemas.microsoft.com/office/powerpoint/2010/main" val="12566483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458B9-0E8B-44F6-8F70-1809AEF843CC}"/>
              </a:ext>
            </a:extLst>
          </p:cNvPr>
          <p:cNvSpPr>
            <a:spLocks noGrp="1"/>
          </p:cNvSpPr>
          <p:nvPr>
            <p:ph type="title"/>
          </p:nvPr>
        </p:nvSpPr>
        <p:spPr/>
        <p:txBody>
          <a:bodyPr/>
          <a:lstStyle/>
          <a:p>
            <a:r>
              <a:rPr lang="en-US" dirty="0"/>
              <a:t>Making our point in 10 minutes</a:t>
            </a:r>
          </a:p>
        </p:txBody>
      </p:sp>
      <p:sp>
        <p:nvSpPr>
          <p:cNvPr id="4" name="Text Placeholder 3">
            <a:extLst>
              <a:ext uri="{FF2B5EF4-FFF2-40B4-BE49-F238E27FC236}">
                <a16:creationId xmlns:a16="http://schemas.microsoft.com/office/drawing/2014/main" id="{09415949-1690-4DBA-B31B-0F59A682A875}"/>
              </a:ext>
            </a:extLst>
          </p:cNvPr>
          <p:cNvSpPr>
            <a:spLocks noGrp="1"/>
          </p:cNvSpPr>
          <p:nvPr>
            <p:ph type="body" sz="half" idx="2"/>
          </p:nvPr>
        </p:nvSpPr>
        <p:spPr>
          <a:xfrm>
            <a:off x="609600" y="3676998"/>
            <a:ext cx="3193473" cy="1554480"/>
          </a:xfrm>
        </p:spPr>
        <p:txBody>
          <a:bodyPr/>
          <a:lstStyle/>
          <a:p>
            <a:r>
              <a:rPr lang="en-US" dirty="0"/>
              <a:t>Harnessing insight doesn’t have to be a weeks-long team project</a:t>
            </a:r>
          </a:p>
        </p:txBody>
      </p:sp>
      <p:sp>
        <p:nvSpPr>
          <p:cNvPr id="5" name="Slide Number Placeholder 4">
            <a:extLst>
              <a:ext uri="{FF2B5EF4-FFF2-40B4-BE49-F238E27FC236}">
                <a16:creationId xmlns:a16="http://schemas.microsoft.com/office/drawing/2014/main" id="{F1E71337-CB76-4C41-891F-7433C8F1CD5A}"/>
              </a:ext>
            </a:extLst>
          </p:cNvPr>
          <p:cNvSpPr>
            <a:spLocks noGrp="1"/>
          </p:cNvSpPr>
          <p:nvPr>
            <p:ph type="sldNum" sz="quarter" idx="12"/>
          </p:nvPr>
        </p:nvSpPr>
        <p:spPr/>
        <p:txBody>
          <a:bodyPr/>
          <a:lstStyle/>
          <a:p>
            <a:fld id="{E31375A4-56A4-47D6-9801-1991572033F7}" type="slidenum">
              <a:rPr lang="en-US" smtClean="0"/>
              <a:t>99</a:t>
            </a:fld>
            <a:endParaRPr lang="en-US" dirty="0"/>
          </a:p>
        </p:txBody>
      </p:sp>
      <p:pic>
        <p:nvPicPr>
          <p:cNvPr id="9" name="Picture 8" descr="A screenshot of a cell phone&#10;&#10;Description automatically generated">
            <a:extLst>
              <a:ext uri="{FF2B5EF4-FFF2-40B4-BE49-F238E27FC236}">
                <a16:creationId xmlns:a16="http://schemas.microsoft.com/office/drawing/2014/main" id="{E3089553-96E2-4A01-9995-03560D1F3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600" y="252843"/>
            <a:ext cx="4261083" cy="5511122"/>
          </a:xfrm>
          <a:prstGeom prst="rect">
            <a:avLst/>
          </a:prstGeom>
          <a:ln>
            <a:noFill/>
          </a:ln>
          <a:effectLst>
            <a:outerShdw blurRad="190500" algn="tl" rotWithShape="0">
              <a:srgbClr val="000000">
                <a:alpha val="70000"/>
              </a:srgbClr>
            </a:outerShdw>
          </a:effectLst>
        </p:spPr>
      </p:pic>
      <p:pic>
        <p:nvPicPr>
          <p:cNvPr id="10" name="Picture 9" descr="A screenshot of a cell phone&#10;&#10;Description automatically generated">
            <a:extLst>
              <a:ext uri="{FF2B5EF4-FFF2-40B4-BE49-F238E27FC236}">
                <a16:creationId xmlns:a16="http://schemas.microsoft.com/office/drawing/2014/main" id="{7846CDEF-4913-49CA-8313-DB446A7CE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5804">
            <a:off x="7524932" y="1742085"/>
            <a:ext cx="4261083" cy="5511122"/>
          </a:xfrm>
          <a:prstGeom prst="rect">
            <a:avLst/>
          </a:prstGeom>
          <a:ln>
            <a:noFill/>
          </a:ln>
          <a:effectLst>
            <a:outerShdw blurRad="190500" algn="tl" rotWithShape="0">
              <a:srgbClr val="000000">
                <a:alpha val="70000"/>
              </a:srgbClr>
            </a:outerShdw>
          </a:effectLst>
        </p:spPr>
      </p:pic>
      <p:pic>
        <p:nvPicPr>
          <p:cNvPr id="15" name="Graphic 14" descr="Paperclip">
            <a:extLst>
              <a:ext uri="{FF2B5EF4-FFF2-40B4-BE49-F238E27FC236}">
                <a16:creationId xmlns:a16="http://schemas.microsoft.com/office/drawing/2014/main" id="{096480C7-2223-44D3-9F3F-2E61D2904D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79267" y="1711554"/>
            <a:ext cx="627406" cy="627406"/>
          </a:xfrm>
          <a:prstGeom prst="rect">
            <a:avLst/>
          </a:prstGeom>
        </p:spPr>
      </p:pic>
      <p:pic>
        <p:nvPicPr>
          <p:cNvPr id="16" name="Picture 15">
            <a:extLst>
              <a:ext uri="{FF2B5EF4-FFF2-40B4-BE49-F238E27FC236}">
                <a16:creationId xmlns:a16="http://schemas.microsoft.com/office/drawing/2014/main" id="{0469E59F-8969-446A-A89B-8EFA7313C30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09601" y="787443"/>
            <a:ext cx="1653784" cy="765641"/>
          </a:xfrm>
          <a:prstGeom prst="rect">
            <a:avLst/>
          </a:prstGeom>
        </p:spPr>
      </p:pic>
      <p:pic>
        <p:nvPicPr>
          <p:cNvPr id="17" name="Picture 16">
            <a:extLst>
              <a:ext uri="{FF2B5EF4-FFF2-40B4-BE49-F238E27FC236}">
                <a16:creationId xmlns:a16="http://schemas.microsoft.com/office/drawing/2014/main" id="{02408260-06A6-4081-B525-FC23DC2A118E}"/>
              </a:ext>
            </a:extLst>
          </p:cNvPr>
          <p:cNvPicPr>
            <a:picLocks noChangeAspect="1"/>
          </p:cNvPicPr>
          <p:nvPr/>
        </p:nvPicPr>
        <p:blipFill>
          <a:blip r:embed="rId8"/>
          <a:stretch>
            <a:fillRect/>
          </a:stretch>
        </p:blipFill>
        <p:spPr>
          <a:xfrm>
            <a:off x="465611" y="5074162"/>
            <a:ext cx="3525374" cy="1466555"/>
          </a:xfrm>
          <a:prstGeom prst="rect">
            <a:avLst/>
          </a:prstGeom>
        </p:spPr>
      </p:pic>
    </p:spTree>
    <p:extLst>
      <p:ext uri="{BB962C8B-B14F-4D97-AF65-F5344CB8AC3E}">
        <p14:creationId xmlns:p14="http://schemas.microsoft.com/office/powerpoint/2010/main" val="1498185420"/>
      </p:ext>
    </p:extLst>
  </p:cSld>
  <p:clrMapOvr>
    <a:masterClrMapping/>
  </p:clrMapOvr>
</p:sld>
</file>

<file path=ppt/theme/theme1.xml><?xml version="1.0" encoding="utf-8"?>
<a:theme xmlns:a="http://schemas.openxmlformats.org/drawingml/2006/main" name="1-Main">
  <a:themeElements>
    <a:clrScheme name="2019LeadConf1">
      <a:dk1>
        <a:srgbClr val="FFFFFF"/>
      </a:dk1>
      <a:lt1>
        <a:srgbClr val="31312F"/>
      </a:lt1>
      <a:dk2>
        <a:srgbClr val="FFFFFF"/>
      </a:dk2>
      <a:lt2>
        <a:srgbClr val="000000"/>
      </a:lt2>
      <a:accent1>
        <a:srgbClr val="F7DE00"/>
      </a:accent1>
      <a:accent2>
        <a:srgbClr val="289289"/>
      </a:accent2>
      <a:accent3>
        <a:srgbClr val="E30E68"/>
      </a:accent3>
      <a:accent4>
        <a:srgbClr val="F09300"/>
      </a:accent4>
      <a:accent5>
        <a:srgbClr val="73C8CA"/>
      </a:accent5>
      <a:accent6>
        <a:srgbClr val="62459E"/>
      </a:accent6>
      <a:hlink>
        <a:srgbClr val="9ECA2B"/>
      </a:hlink>
      <a:folHlink>
        <a:srgbClr val="969696"/>
      </a:folHlink>
    </a:clrScheme>
    <a:fontScheme name="2019LeadConf">
      <a:majorFont>
        <a:latin typeface="Segoe UI"/>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2.xml><?xml version="1.0" encoding="utf-8"?>
<a:theme xmlns:a="http://schemas.openxmlformats.org/drawingml/2006/main" name="1_1-Main">
  <a:themeElements>
    <a:clrScheme name="2019LeadConf2">
      <a:dk1>
        <a:srgbClr val="FFFFFF"/>
      </a:dk1>
      <a:lt1>
        <a:srgbClr val="289289"/>
      </a:lt1>
      <a:dk2>
        <a:srgbClr val="FFFFFF"/>
      </a:dk2>
      <a:lt2>
        <a:srgbClr val="000000"/>
      </a:lt2>
      <a:accent1>
        <a:srgbClr val="F7DE00"/>
      </a:accent1>
      <a:accent2>
        <a:srgbClr val="9ECA2B"/>
      </a:accent2>
      <a:accent3>
        <a:srgbClr val="E30E68"/>
      </a:accent3>
      <a:accent4>
        <a:srgbClr val="F09300"/>
      </a:accent4>
      <a:accent5>
        <a:srgbClr val="73C8CA"/>
      </a:accent5>
      <a:accent6>
        <a:srgbClr val="62459E"/>
      </a:accent6>
      <a:hlink>
        <a:srgbClr val="9ECA2B"/>
      </a:hlink>
      <a:folHlink>
        <a:srgbClr val="969696"/>
      </a:folHlink>
    </a:clrScheme>
    <a:fontScheme name="2019LeadConf">
      <a:majorFont>
        <a:latin typeface="Segoe UI"/>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3.xml><?xml version="1.0" encoding="utf-8"?>
<a:theme xmlns:a="http://schemas.openxmlformats.org/drawingml/2006/main" name="2_1-Main">
  <a:themeElements>
    <a:clrScheme name="2019LeadConf3">
      <a:dk1>
        <a:srgbClr val="FFFFFF"/>
      </a:dk1>
      <a:lt1>
        <a:srgbClr val="E30E68"/>
      </a:lt1>
      <a:dk2>
        <a:srgbClr val="FFFFFF"/>
      </a:dk2>
      <a:lt2>
        <a:srgbClr val="000000"/>
      </a:lt2>
      <a:accent1>
        <a:srgbClr val="F7DE00"/>
      </a:accent1>
      <a:accent2>
        <a:srgbClr val="9ECA2B"/>
      </a:accent2>
      <a:accent3>
        <a:srgbClr val="289289"/>
      </a:accent3>
      <a:accent4>
        <a:srgbClr val="F09300"/>
      </a:accent4>
      <a:accent5>
        <a:srgbClr val="73C8CA"/>
      </a:accent5>
      <a:accent6>
        <a:srgbClr val="62459E"/>
      </a:accent6>
      <a:hlink>
        <a:srgbClr val="9ECA2B"/>
      </a:hlink>
      <a:folHlink>
        <a:srgbClr val="969696"/>
      </a:folHlink>
    </a:clrScheme>
    <a:fontScheme name="2019LeadConf">
      <a:majorFont>
        <a:latin typeface="Segoe UI"/>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4.xml><?xml version="1.0" encoding="utf-8"?>
<a:theme xmlns:a="http://schemas.openxmlformats.org/drawingml/2006/main" name="3_1-Main">
  <a:themeElements>
    <a:clrScheme name="2019LeadConf4">
      <a:dk1>
        <a:srgbClr val="FFFFFF"/>
      </a:dk1>
      <a:lt1>
        <a:srgbClr val="62459E"/>
      </a:lt1>
      <a:dk2>
        <a:srgbClr val="FFFFFF"/>
      </a:dk2>
      <a:lt2>
        <a:srgbClr val="000000"/>
      </a:lt2>
      <a:accent1>
        <a:srgbClr val="F7DE00"/>
      </a:accent1>
      <a:accent2>
        <a:srgbClr val="9ECA2B"/>
      </a:accent2>
      <a:accent3>
        <a:srgbClr val="289289"/>
      </a:accent3>
      <a:accent4>
        <a:srgbClr val="F09300"/>
      </a:accent4>
      <a:accent5>
        <a:srgbClr val="73C8CA"/>
      </a:accent5>
      <a:accent6>
        <a:srgbClr val="E30E68"/>
      </a:accent6>
      <a:hlink>
        <a:srgbClr val="9ECA2B"/>
      </a:hlink>
      <a:folHlink>
        <a:srgbClr val="969696"/>
      </a:folHlink>
    </a:clrScheme>
    <a:fontScheme name="2019LeadConf">
      <a:majorFont>
        <a:latin typeface="Segoe UI"/>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5.xml><?xml version="1.0" encoding="utf-8"?>
<a:theme xmlns:a="http://schemas.openxmlformats.org/drawingml/2006/main" name="Office Theme">
  <a:themeElements>
    <a:clrScheme name="BlueTanGradient">
      <a:dk1>
        <a:srgbClr val="31312F"/>
      </a:dk1>
      <a:lt1>
        <a:sysClr val="window" lastClr="FFFFFF"/>
      </a:lt1>
      <a:dk2>
        <a:srgbClr val="000000"/>
      </a:dk2>
      <a:lt2>
        <a:srgbClr val="D9CBB9"/>
      </a:lt2>
      <a:accent1>
        <a:srgbClr val="52AC97"/>
      </a:accent1>
      <a:accent2>
        <a:srgbClr val="B79E6D"/>
      </a:accent2>
      <a:accent3>
        <a:srgbClr val="478BA9"/>
      </a:accent3>
      <a:accent4>
        <a:srgbClr val="BF4F39"/>
      </a:accent4>
      <a:accent5>
        <a:srgbClr val="826C8E"/>
      </a:accent5>
      <a:accent6>
        <a:srgbClr val="D58637"/>
      </a:accent6>
      <a:hlink>
        <a:srgbClr val="52AC97"/>
      </a:hlink>
      <a:folHlink>
        <a:srgbClr val="969696"/>
      </a:folHlink>
    </a:clrScheme>
    <a:fontScheme name="BlueTanGradient">
      <a:majorFont>
        <a:latin typeface="Franklin Gothic Medium"/>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BlueTanGradient">
      <a:dk1>
        <a:srgbClr val="31312F"/>
      </a:dk1>
      <a:lt1>
        <a:sysClr val="window" lastClr="FFFFFF"/>
      </a:lt1>
      <a:dk2>
        <a:srgbClr val="000000"/>
      </a:dk2>
      <a:lt2>
        <a:srgbClr val="D9CBB9"/>
      </a:lt2>
      <a:accent1>
        <a:srgbClr val="52AC97"/>
      </a:accent1>
      <a:accent2>
        <a:srgbClr val="B79E6D"/>
      </a:accent2>
      <a:accent3>
        <a:srgbClr val="478BA9"/>
      </a:accent3>
      <a:accent4>
        <a:srgbClr val="BF4F39"/>
      </a:accent4>
      <a:accent5>
        <a:srgbClr val="826C8E"/>
      </a:accent5>
      <a:accent6>
        <a:srgbClr val="D58637"/>
      </a:accent6>
      <a:hlink>
        <a:srgbClr val="52AC97"/>
      </a:hlink>
      <a:folHlink>
        <a:srgbClr val="969696"/>
      </a:folHlink>
    </a:clrScheme>
    <a:fontScheme name="2019LeadConf">
      <a:majorFont>
        <a:latin typeface="Segoe UI"/>
        <a:ea typeface=""/>
        <a:cs typeface=""/>
      </a:majorFont>
      <a:minorFont>
        <a:latin typeface="Calisto MT"/>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792E8D6-7A87-418E-8C48-2723019F95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Blue-Tan Gradient presentation (widescreen)</Template>
  <TotalTime>0</TotalTime>
  <Words>8720</Words>
  <Application>Microsoft Office PowerPoint</Application>
  <PresentationFormat>Widescreen</PresentationFormat>
  <Paragraphs>1332</Paragraphs>
  <Slides>114</Slides>
  <Notes>114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114</vt:i4>
      </vt:variant>
    </vt:vector>
  </HeadingPairs>
  <TitlesOfParts>
    <vt:vector size="126" baseType="lpstr">
      <vt:lpstr>Arial</vt:lpstr>
      <vt:lpstr>Arial Narrow</vt:lpstr>
      <vt:lpstr>Calisto MT</vt:lpstr>
      <vt:lpstr>Franklin Gothic Medium</vt:lpstr>
      <vt:lpstr>Monotype Sorts</vt:lpstr>
      <vt:lpstr>Segoe UI</vt:lpstr>
      <vt:lpstr>Tahoma</vt:lpstr>
      <vt:lpstr>Wingdings</vt:lpstr>
      <vt:lpstr>1-Main</vt:lpstr>
      <vt:lpstr>1_1-Main</vt:lpstr>
      <vt:lpstr>2_1-Main</vt:lpstr>
      <vt:lpstr>3_1-Main</vt:lpstr>
      <vt:lpstr>PowerPoint Presentation</vt:lpstr>
      <vt:lpstr>2020  Will Be Our Cooperative’s  50th Anniversary</vt:lpstr>
      <vt:lpstr>New Peers to Greet</vt:lpstr>
      <vt:lpstr>Credit Unions Served by State</vt:lpstr>
      <vt:lpstr>The  Robert H. Mackay Leadership Award </vt:lpstr>
      <vt:lpstr>The  Robert H. Mackay Leadership Award </vt:lpstr>
      <vt:lpstr>Unique, not Original</vt:lpstr>
      <vt:lpstr>Unique</vt:lpstr>
      <vt:lpstr>Original</vt:lpstr>
      <vt:lpstr>Unique, not Original</vt:lpstr>
      <vt:lpstr>Today’s Agenda</vt:lpstr>
      <vt:lpstr>Can we be  transformative pioneers  for our futures?</vt:lpstr>
      <vt:lpstr>Can we be transformative pioneers?</vt:lpstr>
      <vt:lpstr>Finish the Job</vt:lpstr>
      <vt:lpstr>The Three Freedoms Why Deregulation Works</vt:lpstr>
      <vt:lpstr>The Necessity for Choice  Why Cooperative Insurance Options Matter</vt:lpstr>
      <vt:lpstr>Unique, not Original</vt:lpstr>
      <vt:lpstr>Transformative </vt:lpstr>
      <vt:lpstr>Transformative </vt:lpstr>
      <vt:lpstr>Transformative </vt:lpstr>
      <vt:lpstr>What’s next for Chip?</vt:lpstr>
      <vt:lpstr>How are we inspiring pioneers?</vt:lpstr>
      <vt:lpstr>How are we inspiring pioneers?</vt:lpstr>
      <vt:lpstr>Collaborating on a Builder’s Agenda</vt:lpstr>
      <vt:lpstr>Keep an eye on the work of our network’s pioneers</vt:lpstr>
      <vt:lpstr>Unique, not Original</vt:lpstr>
      <vt:lpstr>Can we spark a credit union retailing revolution?</vt:lpstr>
      <vt:lpstr>Can we spark a credit union retailing revolution?</vt:lpstr>
      <vt:lpstr>Advertising: Where are you focusing for the future?</vt:lpstr>
      <vt:lpstr>Why we’re investing in CUSO Magazine</vt:lpstr>
      <vt:lpstr>Location, Location, Location</vt:lpstr>
      <vt:lpstr>Location, Location, Location</vt:lpstr>
      <vt:lpstr>Location, Location, Location</vt:lpstr>
      <vt:lpstr>Product Display</vt:lpstr>
      <vt:lpstr>Convenience</vt:lpstr>
      <vt:lpstr>The Online Store</vt:lpstr>
      <vt:lpstr>Where should credit union online stores live?</vt:lpstr>
      <vt:lpstr>Where should credit union online stores live?</vt:lpstr>
      <vt:lpstr>Can credit union online stores  do more than serve members?</vt:lpstr>
      <vt:lpstr>Do you do loans instantly on the Internet without any employee intervention?</vt:lpstr>
      <vt:lpstr>What makes this strategy possible?</vt:lpstr>
      <vt:lpstr>PowerPoint Presentation</vt:lpstr>
      <vt:lpstr>1Click credit card offers via It’s Me 247  desktop and mobile</vt:lpstr>
      <vt:lpstr>1Click credit card offers via It’s Me 247  desktop and mobile</vt:lpstr>
      <vt:lpstr>CD-secured loans with instant account creation</vt:lpstr>
      <vt:lpstr>CD-secured loans with instant account creation</vt:lpstr>
      <vt:lpstr>Loan modification requests (auto-approved or  sent directly to your underwriter queue)</vt:lpstr>
      <vt:lpstr>Loan modification requests (auto-approved or  sent directly to your underwriter queue)</vt:lpstr>
      <vt:lpstr>On-demand ACH deposits for a fee</vt:lpstr>
      <vt:lpstr>Introducing a new alternative for auto-decisions</vt:lpstr>
      <vt:lpstr>What data do you think defines a relationship?</vt:lpstr>
      <vt:lpstr>What’s up with our LOS solutions?</vt:lpstr>
      <vt:lpstr>Other Resources from Lender*VP</vt:lpstr>
      <vt:lpstr>What is the future of the  It’s Me 247 suite?</vt:lpstr>
      <vt:lpstr>What is the future of the It’s Me 247 suite?</vt:lpstr>
      <vt:lpstr>Personal Internet Banking (PIB) re-envisioned  for the next decade</vt:lpstr>
      <vt:lpstr>Personal Internet Banking (PIB) re-envisioned </vt:lpstr>
      <vt:lpstr>A new navigation for mobile web, both It’s Me 247 and It’s My Biz 247</vt:lpstr>
      <vt:lpstr>A new nav for mobile web, starting with </vt:lpstr>
      <vt:lpstr>Is the Internet the best place to engage a new class of members?</vt:lpstr>
      <vt:lpstr>Is the Internet the best place to engage a new class of members?</vt:lpstr>
      <vt:lpstr>Announcing our first 2020 Boot Camp:  A formal business platform design team</vt:lpstr>
      <vt:lpstr>Announcing our first 2020 Boot Camp:  A formal business platform design team</vt:lpstr>
      <vt:lpstr>The 2019 CEO Strategies Event</vt:lpstr>
      <vt:lpstr>Speaking of boot camps...</vt:lpstr>
      <vt:lpstr>Takeaways from the 2019 DHD boot camp</vt:lpstr>
      <vt:lpstr>Positive Pay: A partnership between  eDOC and CU*BASE </vt:lpstr>
      <vt:lpstr>Positive Pay from eDOC Innovations</vt:lpstr>
      <vt:lpstr>Speaking of things specific to check processors...</vt:lpstr>
      <vt:lpstr>DHD Driving API Utilization</vt:lpstr>
      <vt:lpstr>New first-time user activation scheme for It’s Me 247</vt:lpstr>
      <vt:lpstr>Private Contacts via It’s Me 247</vt:lpstr>
      <vt:lpstr>Private Contacts via It’s Me 247</vt:lpstr>
      <vt:lpstr>The Spirit of CU*Answers Award</vt:lpstr>
      <vt:lpstr>The Spirit of CU*Answers Award</vt:lpstr>
      <vt:lpstr>Introducing the Mobile Technologies Group (MTG)</vt:lpstr>
      <vt:lpstr>Introducing the MTG</vt:lpstr>
      <vt:lpstr>Introducing the MTG</vt:lpstr>
      <vt:lpstr>Project priorities for MTG</vt:lpstr>
      <vt:lpstr>Mobile App 4.0</vt:lpstr>
      <vt:lpstr>Micro-apps</vt:lpstr>
      <vt:lpstr>Forms Generator/Request Center</vt:lpstr>
      <vt:lpstr>Mobile Manager</vt:lpstr>
      <vt:lpstr>Summing it up and preparing for 2020</vt:lpstr>
      <vt:lpstr>Defining Teller Platforms for our Future</vt:lpstr>
      <vt:lpstr>A renewed focus on tellers and the lobby  retailing channel</vt:lpstr>
      <vt:lpstr>On the way to the future, things change</vt:lpstr>
      <vt:lpstr>Prototyping Express Teller</vt:lpstr>
      <vt:lpstr>Prototyping Express Teller</vt:lpstr>
      <vt:lpstr>Prototyping Express Teller</vt:lpstr>
      <vt:lpstr>Prototyping Express Teller</vt:lpstr>
      <vt:lpstr>Prototyping Express Teller</vt:lpstr>
      <vt:lpstr>What we’ve committed to for Express Teller phase 1</vt:lpstr>
      <vt:lpstr>An update from our T3 General Contractor</vt:lpstr>
      <vt:lpstr>TODAY  ONLY!</vt:lpstr>
      <vt:lpstr>The AI Team</vt:lpstr>
      <vt:lpstr>Update on Asterisk Intelligence initiatives</vt:lpstr>
      <vt:lpstr>Building an army of practitioners</vt:lpstr>
      <vt:lpstr>Making our point in 10 minutes</vt:lpstr>
      <vt:lpstr>PowerPoint Presentation</vt:lpstr>
      <vt:lpstr>PowerPoint Presentation</vt:lpstr>
      <vt:lpstr>PowerPoint Presentation</vt:lpstr>
      <vt:lpstr>NCUA Remote Audits</vt:lpstr>
      <vt:lpstr>PowerPoint Presentation</vt:lpstr>
      <vt:lpstr>Wrapping It Up</vt:lpstr>
      <vt:lpstr>ANR and ACH </vt:lpstr>
      <vt:lpstr>Bill Pay and the 19.05 Release</vt:lpstr>
      <vt:lpstr>Coming this fall: New Production POWER i Systems</vt:lpstr>
      <vt:lpstr>Speaking of the POWER i upgrade...</vt:lpstr>
      <vt:lpstr>Also in your packet:</vt:lpstr>
      <vt:lpstr>Thinking about Tonight’s Stockholders Meeting</vt:lpstr>
      <vt:lpstr>As always... thank you to our hard-working crew!</vt:lpstr>
      <vt:lpstr>Keeping up: It really takes a plan</vt:lpstr>
      <vt:lpstr>Give these words some consideration...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2017-04-12T16:51:44Z</dcterms:created>
  <dcterms:modified xsi:type="dcterms:W3CDTF">2019-06-21T13:55:43Z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TC030306239991</vt:lpwstr>
  </property>
</Properties>
</file>