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 id="2147483957" r:id="rId2"/>
    <p:sldMasterId id="2147483968" r:id="rId3"/>
    <p:sldMasterId id="2147483979" r:id="rId4"/>
  </p:sldMasterIdLst>
  <p:notesMasterIdLst>
    <p:notesMasterId r:id="rId40"/>
  </p:notesMasterIdLst>
  <p:handoutMasterIdLst>
    <p:handoutMasterId r:id="rId41"/>
  </p:handoutMasterIdLst>
  <p:sldIdLst>
    <p:sldId id="256" r:id="rId5"/>
    <p:sldId id="257" r:id="rId6"/>
    <p:sldId id="439" r:id="rId7"/>
    <p:sldId id="258" r:id="rId8"/>
    <p:sldId id="443" r:id="rId9"/>
    <p:sldId id="440" r:id="rId10"/>
    <p:sldId id="310" r:id="rId11"/>
    <p:sldId id="262" r:id="rId12"/>
    <p:sldId id="316" r:id="rId13"/>
    <p:sldId id="300" r:id="rId14"/>
    <p:sldId id="263" r:id="rId15"/>
    <p:sldId id="452" r:id="rId16"/>
    <p:sldId id="453" r:id="rId17"/>
    <p:sldId id="264" r:id="rId18"/>
    <p:sldId id="438" r:id="rId19"/>
    <p:sldId id="274" r:id="rId20"/>
    <p:sldId id="270" r:id="rId21"/>
    <p:sldId id="271" r:id="rId22"/>
    <p:sldId id="272" r:id="rId23"/>
    <p:sldId id="344" r:id="rId24"/>
    <p:sldId id="335" r:id="rId25"/>
    <p:sldId id="346" r:id="rId26"/>
    <p:sldId id="275" r:id="rId27"/>
    <p:sldId id="365" r:id="rId28"/>
    <p:sldId id="437" r:id="rId29"/>
    <p:sldId id="373" r:id="rId30"/>
    <p:sldId id="442" r:id="rId31"/>
    <p:sldId id="444" r:id="rId32"/>
    <p:sldId id="448" r:id="rId33"/>
    <p:sldId id="449" r:id="rId34"/>
    <p:sldId id="445" r:id="rId35"/>
    <p:sldId id="447" r:id="rId36"/>
    <p:sldId id="293" r:id="rId37"/>
    <p:sldId id="450" r:id="rId38"/>
    <p:sldId id="451"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C5DD1C3-737D-4C32-950A-F415F53E687B}">
          <p14:sldIdLst>
            <p14:sldId id="256"/>
            <p14:sldId id="257"/>
            <p14:sldId id="439"/>
          </p14:sldIdLst>
        </p14:section>
        <p14:section name="Chairman Comments" id="{39115901-41EA-4276-97DA-4145C74E48AF}">
          <p14:sldIdLst>
            <p14:sldId id="258"/>
            <p14:sldId id="443"/>
            <p14:sldId id="440"/>
            <p14:sldId id="310"/>
          </p14:sldIdLst>
        </p14:section>
        <p14:section name="Elections" id="{CC5DBE0E-0EE9-452D-A249-D2FE07596070}">
          <p14:sldIdLst>
            <p14:sldId id="262"/>
            <p14:sldId id="316"/>
            <p14:sldId id="300"/>
            <p14:sldId id="263"/>
            <p14:sldId id="452"/>
            <p14:sldId id="453"/>
          </p14:sldIdLst>
        </p14:section>
        <p14:section name="Numbers" id="{9BE768F4-FEA7-49C7-B30C-E223677926C3}">
          <p14:sldIdLst>
            <p14:sldId id="264"/>
            <p14:sldId id="438"/>
            <p14:sldId id="274"/>
            <p14:sldId id="270"/>
            <p14:sldId id="271"/>
            <p14:sldId id="272"/>
            <p14:sldId id="344"/>
            <p14:sldId id="335"/>
            <p14:sldId id="346"/>
            <p14:sldId id="275"/>
            <p14:sldId id="365"/>
            <p14:sldId id="437"/>
          </p14:sldIdLst>
        </p14:section>
        <p14:section name="CEO Comments" id="{3409713C-6D83-4D9A-B4A4-9A5CDA3B1937}">
          <p14:sldIdLst>
            <p14:sldId id="373"/>
            <p14:sldId id="442"/>
            <p14:sldId id="444"/>
            <p14:sldId id="448"/>
            <p14:sldId id="449"/>
            <p14:sldId id="445"/>
            <p14:sldId id="447"/>
          </p14:sldIdLst>
        </p14:section>
        <p14:section name="Wrapup" id="{D8FB27CD-FFE2-4161-8879-6B21F40FC3A8}">
          <p14:sldIdLst>
            <p14:sldId id="293"/>
            <p14:sldId id="450"/>
            <p14:sldId id="451"/>
          </p14:sldIdLst>
        </p14:section>
      </p14:sectionLst>
    </p:ext>
    <p:ext uri="{EFAFB233-063F-42B5-8137-9DF3F51BA10A}">
      <p15:sldGuideLst xmlns:p15="http://schemas.microsoft.com/office/powerpoint/2012/main">
        <p15:guide id="1" orient="horz" pos="1008"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a:srgbClr val="FFFFFF"/>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3" autoAdjust="0"/>
    <p:restoredTop sz="82339" autoAdjust="0"/>
  </p:normalViewPr>
  <p:slideViewPr>
    <p:cSldViewPr>
      <p:cViewPr varScale="1">
        <p:scale>
          <a:sx n="77" d="100"/>
          <a:sy n="77" d="100"/>
        </p:scale>
        <p:origin x="792" y="67"/>
      </p:cViewPr>
      <p:guideLst>
        <p:guide orient="horz" pos="1008"/>
        <p:guide pos="384"/>
      </p:guideLst>
    </p:cSldViewPr>
  </p:slideViewPr>
  <p:outlineViewPr>
    <p:cViewPr>
      <p:scale>
        <a:sx n="33" d="100"/>
        <a:sy n="33" d="100"/>
      </p:scale>
      <p:origin x="0" y="-15149"/>
    </p:cViewPr>
  </p:outlineViewPr>
  <p:notesTextViewPr>
    <p:cViewPr>
      <p:scale>
        <a:sx n="125" d="100"/>
        <a:sy n="125" d="100"/>
      </p:scale>
      <p:origin x="0" y="0"/>
    </p:cViewPr>
  </p:notesTextViewPr>
  <p:sorterViewPr>
    <p:cViewPr>
      <p:scale>
        <a:sx n="66" d="100"/>
        <a:sy n="66" d="100"/>
      </p:scale>
      <p:origin x="0" y="-5189"/>
    </p:cViewPr>
  </p:sorterViewPr>
  <p:notesViewPr>
    <p:cSldViewPr>
      <p:cViewPr varScale="1">
        <p:scale>
          <a:sx n="68" d="100"/>
          <a:sy n="68" d="100"/>
        </p:scale>
        <p:origin x="3005"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996237286745406"/>
          <c:y val="6.6350823794084565E-2"/>
          <c:w val="0.79321844428537369"/>
          <c:h val="0.7298578199052137"/>
        </c:manualLayout>
      </c:layout>
      <c:barChart>
        <c:barDir val="col"/>
        <c:grouping val="stacked"/>
        <c:varyColors val="0"/>
        <c:ser>
          <c:idx val="0"/>
          <c:order val="0"/>
          <c:tx>
            <c:strRef>
              <c:f>Sheet1!$A$2</c:f>
              <c:strCache>
                <c:ptCount val="1"/>
                <c:pt idx="0">
                  <c:v>Net Income before Patronage Dividends &amp; Taxes</c:v>
                </c:pt>
              </c:strCache>
            </c:strRef>
          </c:tx>
          <c:spPr>
            <a:solidFill>
              <a:schemeClr val="accent1"/>
            </a:solidFill>
            <a:ln w="9525" cap="rnd" cmpd="sng" algn="ctr">
              <a:noFill/>
              <a:prstDash val="solid"/>
              <a:round/>
            </a:ln>
            <a:effectLst/>
          </c:spPr>
          <c:invertIfNegative val="0"/>
          <c:dPt>
            <c:idx val="6"/>
            <c:invertIfNegative val="0"/>
            <c:bubble3D val="0"/>
            <c:spPr>
              <a:solidFill>
                <a:schemeClr val="accent1"/>
              </a:solidFill>
              <a:ln w="9525" cap="rnd" cmpd="sng" algn="ctr">
                <a:noFill/>
                <a:prstDash val="solid"/>
                <a:round/>
              </a:ln>
              <a:effectLst/>
            </c:spPr>
            <c:extLst>
              <c:ext xmlns:c16="http://schemas.microsoft.com/office/drawing/2014/chart" uri="{C3380CC4-5D6E-409C-BE32-E72D297353CC}">
                <c16:uniqueId val="{00000001-EC3D-49CB-829D-1C4F8348B43D}"/>
              </c:ext>
            </c:extLst>
          </c:dPt>
          <c:dPt>
            <c:idx val="7"/>
            <c:invertIfNegative val="0"/>
            <c:bubble3D val="0"/>
            <c:spPr>
              <a:solidFill>
                <a:schemeClr val="accent1">
                  <a:lumMod val="40000"/>
                  <a:lumOff val="60000"/>
                </a:schemeClr>
              </a:solidFill>
              <a:ln w="9525" cap="rnd" cmpd="sng" algn="ctr">
                <a:noFill/>
                <a:prstDash val="solid"/>
                <a:round/>
              </a:ln>
              <a:effectLst/>
            </c:spPr>
            <c:extLst>
              <c:ext xmlns:c16="http://schemas.microsoft.com/office/drawing/2014/chart" uri="{C3380CC4-5D6E-409C-BE32-E72D297353CC}">
                <c16:uniqueId val="{00000003-EC3D-49CB-829D-1C4F8348B43D}"/>
              </c:ext>
            </c:extLst>
          </c:dPt>
          <c:cat>
            <c:strRef>
              <c:f>Sheet1!$B$1:$Y$1</c:f>
              <c:strCache>
                <c:ptCount val="8"/>
                <c:pt idx="0">
                  <c:v>2012</c:v>
                </c:pt>
                <c:pt idx="1">
                  <c:v>2013</c:v>
                </c:pt>
                <c:pt idx="2">
                  <c:v>2014</c:v>
                </c:pt>
                <c:pt idx="3">
                  <c:v>2015</c:v>
                </c:pt>
                <c:pt idx="4">
                  <c:v>2016</c:v>
                </c:pt>
                <c:pt idx="5">
                  <c:v>2017</c:v>
                </c:pt>
                <c:pt idx="6">
                  <c:v>2018</c:v>
                </c:pt>
                <c:pt idx="7">
                  <c:v>2019 (Proj.)</c:v>
                </c:pt>
              </c:strCache>
            </c:strRef>
          </c:cat>
          <c:val>
            <c:numRef>
              <c:f>Sheet1!$B$2:$Y$2</c:f>
              <c:numCache>
                <c:formatCode>_("$"* #,##0_);_("$"* \(#,##0\);_("$"* "-"??_);_(@_)</c:formatCode>
                <c:ptCount val="8"/>
                <c:pt idx="0">
                  <c:v>2919184</c:v>
                </c:pt>
                <c:pt idx="1">
                  <c:v>2175542</c:v>
                </c:pt>
                <c:pt idx="2">
                  <c:v>3126000</c:v>
                </c:pt>
                <c:pt idx="3">
                  <c:v>3871262</c:v>
                </c:pt>
                <c:pt idx="4">
                  <c:v>5145000</c:v>
                </c:pt>
                <c:pt idx="5">
                  <c:v>6656000</c:v>
                </c:pt>
                <c:pt idx="6">
                  <c:v>6800000</c:v>
                </c:pt>
                <c:pt idx="7">
                  <c:v>6700000</c:v>
                </c:pt>
              </c:numCache>
            </c:numRef>
          </c:val>
          <c:extLst>
            <c:ext xmlns:c16="http://schemas.microsoft.com/office/drawing/2014/chart" uri="{C3380CC4-5D6E-409C-BE32-E72D297353CC}">
              <c16:uniqueId val="{00000004-EC3D-49CB-829D-1C4F8348B43D}"/>
            </c:ext>
          </c:extLst>
        </c:ser>
        <c:ser>
          <c:idx val="1"/>
          <c:order val="1"/>
          <c:tx>
            <c:strRef>
              <c:f>Sheet1!$A$3</c:f>
              <c:strCache>
                <c:ptCount val="1"/>
                <c:pt idx="0">
                  <c:v>Patronage Dividends</c:v>
                </c:pt>
              </c:strCache>
            </c:strRef>
          </c:tx>
          <c:spPr>
            <a:solidFill>
              <a:srgbClr val="FFC000"/>
            </a:solidFill>
            <a:ln w="9525" cap="rnd" cmpd="sng" algn="ctr">
              <a:noFill/>
              <a:prstDash val="solid"/>
              <a:round/>
            </a:ln>
            <a:effectLst/>
          </c:spPr>
          <c:invertIfNegative val="0"/>
          <c:dPt>
            <c:idx val="6"/>
            <c:invertIfNegative val="0"/>
            <c:bubble3D val="0"/>
            <c:spPr>
              <a:solidFill>
                <a:srgbClr val="FFC000"/>
              </a:solidFill>
              <a:ln w="9525" cap="rnd" cmpd="sng" algn="ctr">
                <a:noFill/>
                <a:prstDash val="solid"/>
                <a:round/>
              </a:ln>
              <a:effectLst/>
            </c:spPr>
            <c:extLst>
              <c:ext xmlns:c16="http://schemas.microsoft.com/office/drawing/2014/chart" uri="{C3380CC4-5D6E-409C-BE32-E72D297353CC}">
                <c16:uniqueId val="{00000006-EC3D-49CB-829D-1C4F8348B43D}"/>
              </c:ext>
            </c:extLst>
          </c:dPt>
          <c:dPt>
            <c:idx val="7"/>
            <c:invertIfNegative val="0"/>
            <c:bubble3D val="0"/>
            <c:spPr>
              <a:solidFill>
                <a:srgbClr val="FFE89F"/>
              </a:solidFill>
              <a:ln w="9525" cap="rnd" cmpd="sng" algn="ctr">
                <a:noFill/>
                <a:prstDash val="solid"/>
                <a:round/>
              </a:ln>
              <a:effectLst/>
            </c:spPr>
            <c:extLst>
              <c:ext xmlns:c16="http://schemas.microsoft.com/office/drawing/2014/chart" uri="{C3380CC4-5D6E-409C-BE32-E72D297353CC}">
                <c16:uniqueId val="{00000008-EC3D-49CB-829D-1C4F8348B43D}"/>
              </c:ext>
            </c:extLst>
          </c:dPt>
          <c:cat>
            <c:strRef>
              <c:f>Sheet1!$B$1:$Y$1</c:f>
              <c:strCache>
                <c:ptCount val="8"/>
                <c:pt idx="0">
                  <c:v>2012</c:v>
                </c:pt>
                <c:pt idx="1">
                  <c:v>2013</c:v>
                </c:pt>
                <c:pt idx="2">
                  <c:v>2014</c:v>
                </c:pt>
                <c:pt idx="3">
                  <c:v>2015</c:v>
                </c:pt>
                <c:pt idx="4">
                  <c:v>2016</c:v>
                </c:pt>
                <c:pt idx="5">
                  <c:v>2017</c:v>
                </c:pt>
                <c:pt idx="6">
                  <c:v>2018</c:v>
                </c:pt>
                <c:pt idx="7">
                  <c:v>2019 (Proj.)</c:v>
                </c:pt>
              </c:strCache>
            </c:strRef>
          </c:cat>
          <c:val>
            <c:numRef>
              <c:f>Sheet1!$B$3:$Y$3</c:f>
              <c:numCache>
                <c:formatCode>_("$"* #,##0_);_("$"* \(#,##0\);_("$"* "-"??_);_(@_)</c:formatCode>
                <c:ptCount val="8"/>
                <c:pt idx="0">
                  <c:v>-700000</c:v>
                </c:pt>
                <c:pt idx="1">
                  <c:v>-800000</c:v>
                </c:pt>
                <c:pt idx="2">
                  <c:v>-800000</c:v>
                </c:pt>
                <c:pt idx="3">
                  <c:v>-1000000</c:v>
                </c:pt>
                <c:pt idx="4">
                  <c:v>-1500000</c:v>
                </c:pt>
                <c:pt idx="5">
                  <c:v>-1750000</c:v>
                </c:pt>
                <c:pt idx="6">
                  <c:v>-2000000</c:v>
                </c:pt>
                <c:pt idx="7">
                  <c:v>-2250000</c:v>
                </c:pt>
              </c:numCache>
            </c:numRef>
          </c:val>
          <c:extLst>
            <c:ext xmlns:c16="http://schemas.microsoft.com/office/drawing/2014/chart" uri="{C3380CC4-5D6E-409C-BE32-E72D297353CC}">
              <c16:uniqueId val="{00000009-EC3D-49CB-829D-1C4F8348B43D}"/>
            </c:ext>
          </c:extLst>
        </c:ser>
        <c:ser>
          <c:idx val="2"/>
          <c:order val="2"/>
          <c:tx>
            <c:strRef>
              <c:f>Sheet1!$A$4</c:f>
              <c:strCache>
                <c:ptCount val="1"/>
                <c:pt idx="0">
                  <c:v>Bonus Dividend</c:v>
                </c:pt>
              </c:strCache>
            </c:strRef>
          </c:tx>
          <c:spPr>
            <a:solidFill>
              <a:schemeClr val="accent3"/>
            </a:solidFill>
            <a:ln w="9525" cap="rnd" cmpd="sng" algn="ctr">
              <a:noFill/>
              <a:prstDash val="solid"/>
              <a:round/>
            </a:ln>
            <a:effectLst/>
          </c:spPr>
          <c:invertIfNegative val="0"/>
          <c:dPt>
            <c:idx val="6"/>
            <c:invertIfNegative val="0"/>
            <c:bubble3D val="0"/>
            <c:spPr>
              <a:solidFill>
                <a:schemeClr val="accent3"/>
              </a:solidFill>
              <a:ln w="9525" cap="rnd" cmpd="sng" algn="ctr">
                <a:noFill/>
                <a:prstDash val="solid"/>
                <a:round/>
              </a:ln>
              <a:effectLst/>
            </c:spPr>
            <c:extLst>
              <c:ext xmlns:c16="http://schemas.microsoft.com/office/drawing/2014/chart" uri="{C3380CC4-5D6E-409C-BE32-E72D297353CC}">
                <c16:uniqueId val="{0000000B-EC3D-49CB-829D-1C4F8348B43D}"/>
              </c:ext>
            </c:extLst>
          </c:dPt>
          <c:dPt>
            <c:idx val="7"/>
            <c:invertIfNegative val="0"/>
            <c:bubble3D val="0"/>
            <c:spPr>
              <a:solidFill>
                <a:schemeClr val="accent3">
                  <a:lumMod val="40000"/>
                  <a:lumOff val="60000"/>
                </a:schemeClr>
              </a:solidFill>
              <a:ln w="9525" cap="rnd" cmpd="sng" algn="ctr">
                <a:noFill/>
                <a:prstDash val="solid"/>
                <a:round/>
              </a:ln>
              <a:effectLst/>
            </c:spPr>
            <c:extLst>
              <c:ext xmlns:c16="http://schemas.microsoft.com/office/drawing/2014/chart" uri="{C3380CC4-5D6E-409C-BE32-E72D297353CC}">
                <c16:uniqueId val="{0000000D-EC3D-49CB-829D-1C4F8348B43D}"/>
              </c:ext>
            </c:extLst>
          </c:dPt>
          <c:cat>
            <c:strRef>
              <c:f>Sheet1!$B$1:$Y$1</c:f>
              <c:strCache>
                <c:ptCount val="8"/>
                <c:pt idx="0">
                  <c:v>2012</c:v>
                </c:pt>
                <c:pt idx="1">
                  <c:v>2013</c:v>
                </c:pt>
                <c:pt idx="2">
                  <c:v>2014</c:v>
                </c:pt>
                <c:pt idx="3">
                  <c:v>2015</c:v>
                </c:pt>
                <c:pt idx="4">
                  <c:v>2016</c:v>
                </c:pt>
                <c:pt idx="5">
                  <c:v>2017</c:v>
                </c:pt>
                <c:pt idx="6">
                  <c:v>2018</c:v>
                </c:pt>
                <c:pt idx="7">
                  <c:v>2019 (Proj.)</c:v>
                </c:pt>
              </c:strCache>
            </c:strRef>
          </c:cat>
          <c:val>
            <c:numRef>
              <c:f>Sheet1!$B$4:$Y$4</c:f>
              <c:numCache>
                <c:formatCode>_("$"* #,##0_);_("$"* \(#,##0\);_("$"* "-"??_);_(@_)</c:formatCode>
                <c:ptCount val="8"/>
                <c:pt idx="0">
                  <c:v>-1000000</c:v>
                </c:pt>
                <c:pt idx="1">
                  <c:v>-550000</c:v>
                </c:pt>
                <c:pt idx="2">
                  <c:v>-1250000</c:v>
                </c:pt>
                <c:pt idx="3">
                  <c:v>-1500000</c:v>
                </c:pt>
                <c:pt idx="4">
                  <c:v>-2000000</c:v>
                </c:pt>
                <c:pt idx="5">
                  <c:v>-2750000</c:v>
                </c:pt>
                <c:pt idx="6">
                  <c:v>-4000000</c:v>
                </c:pt>
                <c:pt idx="7">
                  <c:v>-4000000</c:v>
                </c:pt>
              </c:numCache>
            </c:numRef>
          </c:val>
          <c:extLst>
            <c:ext xmlns:c16="http://schemas.microsoft.com/office/drawing/2014/chart" uri="{C3380CC4-5D6E-409C-BE32-E72D297353CC}">
              <c16:uniqueId val="{0000000E-EC3D-49CB-829D-1C4F8348B43D}"/>
            </c:ext>
          </c:extLst>
        </c:ser>
        <c:dLbls>
          <c:showLegendKey val="0"/>
          <c:showVal val="0"/>
          <c:showCatName val="0"/>
          <c:showSerName val="0"/>
          <c:showPercent val="0"/>
          <c:showBubbleSize val="0"/>
        </c:dLbls>
        <c:gapWidth val="50"/>
        <c:overlap val="100"/>
        <c:axId val="235037008"/>
        <c:axId val="235037568"/>
      </c:barChart>
      <c:catAx>
        <c:axId val="235037008"/>
        <c:scaling>
          <c:orientation val="minMax"/>
        </c:scaling>
        <c:delete val="0"/>
        <c:axPos val="b"/>
        <c:numFmt formatCode="General" sourceLinked="1"/>
        <c:majorTickMark val="out"/>
        <c:minorTickMark val="none"/>
        <c:tickLblPos val="low"/>
        <c:spPr>
          <a:noFill/>
          <a:ln w="9525" cap="rnd" cmpd="sng" algn="ctr">
            <a:solidFill>
              <a:schemeClr val="bg1"/>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235037568"/>
        <c:crosses val="autoZero"/>
        <c:auto val="1"/>
        <c:lblAlgn val="ctr"/>
        <c:lblOffset val="100"/>
        <c:tickLblSkip val="1"/>
        <c:tickMarkSkip val="1"/>
        <c:noMultiLvlLbl val="0"/>
      </c:catAx>
      <c:valAx>
        <c:axId val="235037568"/>
        <c:scaling>
          <c:orientation val="minMax"/>
        </c:scaling>
        <c:delete val="0"/>
        <c:axPos val="l"/>
        <c:majorGridlines>
          <c:spPr>
            <a:ln w="9525" cap="rnd" cmpd="sng" algn="ctr">
              <a:solidFill>
                <a:schemeClr val="tx1">
                  <a:lumMod val="75000"/>
                </a:schemeClr>
              </a:solidFill>
              <a:prstDash val="solid"/>
              <a:round/>
            </a:ln>
            <a:effectLst/>
          </c:spPr>
        </c:majorGridlines>
        <c:numFmt formatCode="_(&quot;$&quot;* #,##0_);_(&quot;$&quot;* \(#,##0\);_(&quot;$&quot;* &quot;-&quot;??_);_(@_)" sourceLinked="1"/>
        <c:majorTickMark val="out"/>
        <c:minorTickMark val="none"/>
        <c:tickLblPos val="nextTo"/>
        <c:spPr>
          <a:noFill/>
          <a:ln w="9525" cap="rnd" cmpd="sng" algn="ctr">
            <a:solidFill>
              <a:schemeClr val="bg1"/>
            </a:solidFill>
            <a:prstDash val="solid"/>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235037008"/>
        <c:crosses val="autoZero"/>
        <c:crossBetween val="between"/>
      </c:valAx>
      <c:spPr>
        <a:noFill/>
        <a:ln>
          <a:noFill/>
        </a:ln>
        <a:effectLst/>
      </c:spPr>
    </c:plotArea>
    <c:legend>
      <c:legendPos val="b"/>
      <c:layout>
        <c:manualLayout>
          <c:xMode val="edge"/>
          <c:yMode val="edge"/>
          <c:x val="2.0489095037718265E-2"/>
          <c:y val="0.91606410358247403"/>
          <c:w val="0.96227164716017877"/>
          <c:h val="8.39358964175260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rnd" cmpd="sng" algn="ctr">
      <a:noFill/>
      <a:prstDash val="solid"/>
    </a:ln>
    <a:effectLst/>
  </c:spPr>
  <c:txPr>
    <a:bodyPr/>
    <a:lstStyle/>
    <a:p>
      <a:pPr>
        <a:defRPr sz="1800" baseline="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7.744565217391304E-2"/>
          <c:y val="8.2781456953642543E-2"/>
          <c:w val="0.91032608695652151"/>
          <c:h val="0.75827814569536423"/>
        </c:manualLayout>
      </c:layout>
      <c:barChart>
        <c:barDir val="col"/>
        <c:grouping val="clustered"/>
        <c:varyColors val="0"/>
        <c:ser>
          <c:idx val="0"/>
          <c:order val="0"/>
          <c:tx>
            <c:strRef>
              <c:f>Sheet1!$A$2</c:f>
              <c:strCache>
                <c:ptCount val="1"/>
                <c:pt idx="0">
                  <c:v>Value per Share</c:v>
                </c:pt>
              </c:strCache>
            </c:strRef>
          </c:tx>
          <c:spPr>
            <a:solidFill>
              <a:schemeClr val="accent4"/>
            </a:solidFill>
            <a:ln>
              <a:noFill/>
            </a:ln>
          </c:spPr>
          <c:invertIfNegative val="0"/>
          <c:dPt>
            <c:idx val="6"/>
            <c:invertIfNegative val="0"/>
            <c:bubble3D val="0"/>
            <c:extLst>
              <c:ext xmlns:c16="http://schemas.microsoft.com/office/drawing/2014/chart" uri="{C3380CC4-5D6E-409C-BE32-E72D297353CC}">
                <c16:uniqueId val="{00000001-B31C-48D6-A398-BA7A4E4B3178}"/>
              </c:ext>
            </c:extLst>
          </c:dPt>
          <c:dPt>
            <c:idx val="7"/>
            <c:invertIfNegative val="0"/>
            <c:bubble3D val="0"/>
            <c:spPr>
              <a:solidFill>
                <a:schemeClr val="accent1"/>
              </a:solidFill>
              <a:ln>
                <a:noFill/>
              </a:ln>
            </c:spPr>
            <c:extLst>
              <c:ext xmlns:c16="http://schemas.microsoft.com/office/drawing/2014/chart" uri="{C3380CC4-5D6E-409C-BE32-E72D297353CC}">
                <c16:uniqueId val="{00000003-B31C-48D6-A398-BA7A4E4B3178}"/>
              </c:ext>
            </c:extLst>
          </c:dPt>
          <c:dLbls>
            <c:dLbl>
              <c:idx val="6"/>
              <c:tx>
                <c:rich>
                  <a:bodyPr/>
                  <a:lstStyle/>
                  <a:p>
                    <a:fld id="{3FFD25D3-2F3C-457E-AE6E-1BD0F92B24E6}"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1C-48D6-A398-BA7A4E4B3178}"/>
                </c:ext>
              </c:extLst>
            </c:dLbl>
            <c:dLbl>
              <c:idx val="7"/>
              <c:tx>
                <c:rich>
                  <a:bodyPr/>
                  <a:lstStyle/>
                  <a:p>
                    <a:fld id="{D8FA126A-D056-41A4-B125-BCED6EB93E22}" type="VALUE">
                      <a:rPr lang="en-US" b="1">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1C-48D6-A398-BA7A4E4B3178}"/>
                </c:ext>
              </c:extLst>
            </c:dLbl>
            <c:spPr>
              <a:noFill/>
              <a:ln>
                <a:noFill/>
              </a:ln>
              <a:effectLst/>
            </c:spPr>
            <c:txPr>
              <a:bodyPr wrap="square" lIns="38100" tIns="19050" rIns="38100" bIns="19050" anchor="ctr">
                <a:spAutoFit/>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Sheet1!$B$1:$Y$1</c:f>
              <c:strCache>
                <c:ptCount val="8"/>
                <c:pt idx="0">
                  <c:v>2012</c:v>
                </c:pt>
                <c:pt idx="1">
                  <c:v>2013</c:v>
                </c:pt>
                <c:pt idx="2">
                  <c:v>2014</c:v>
                </c:pt>
                <c:pt idx="3">
                  <c:v>2015</c:v>
                </c:pt>
                <c:pt idx="4">
                  <c:v>2016</c:v>
                </c:pt>
                <c:pt idx="5">
                  <c:v>2017</c:v>
                </c:pt>
                <c:pt idx="6">
                  <c:v>2018</c:v>
                </c:pt>
                <c:pt idx="7">
                  <c:v>2019 (Proj.)</c:v>
                </c:pt>
              </c:strCache>
            </c:strRef>
          </c:cat>
          <c:val>
            <c:numRef>
              <c:f>Sheet1!$B$2:$Y$2</c:f>
              <c:numCache>
                <c:formatCode>"$"#,##0.00_);[Red]\("$"#,##0.00\)</c:formatCode>
                <c:ptCount val="8"/>
                <c:pt idx="0" formatCode="_(&quot;$&quot;* #,##0.00_);_(&quot;$&quot;* \(#,##0.00\);_(&quot;$&quot;* &quot;-&quot;??_);_(@_)">
                  <c:v>387.33</c:v>
                </c:pt>
                <c:pt idx="1">
                  <c:v>442.36</c:v>
                </c:pt>
                <c:pt idx="2">
                  <c:v>488.99</c:v>
                </c:pt>
                <c:pt idx="3">
                  <c:v>521.64</c:v>
                </c:pt>
                <c:pt idx="4" formatCode="_(&quot;$&quot;* #,##0.00_);_(&quot;$&quot;* \(#,##0.00\);_(&quot;$&quot;* &quot;-&quot;??_);_(@_)">
                  <c:v>571.07000000000005</c:v>
                </c:pt>
                <c:pt idx="5" formatCode="_(&quot;$&quot;* #,##0.00_);_(&quot;$&quot;* \(#,##0.00\);_(&quot;$&quot;* &quot;-&quot;??_);_(@_)">
                  <c:v>621.41</c:v>
                </c:pt>
                <c:pt idx="6" formatCode="_(&quot;$&quot;* #,##0.00_);_(&quot;$&quot;* \(#,##0.00\);_(&quot;$&quot;* &quot;-&quot;??_);_(@_)">
                  <c:v>719.53</c:v>
                </c:pt>
                <c:pt idx="7" formatCode="_(&quot;$&quot;* #,##0.00_);_(&quot;$&quot;* \(#,##0.00\);_(&quot;$&quot;* &quot;-&quot;??_);_(@_)">
                  <c:v>780.68</c:v>
                </c:pt>
              </c:numCache>
            </c:numRef>
          </c:val>
          <c:extLst>
            <c:ext xmlns:c16="http://schemas.microsoft.com/office/drawing/2014/chart" uri="{C3380CC4-5D6E-409C-BE32-E72D297353CC}">
              <c16:uniqueId val="{00000004-B31C-48D6-A398-BA7A4E4B3178}"/>
            </c:ext>
          </c:extLst>
        </c:ser>
        <c:dLbls>
          <c:showLegendKey val="0"/>
          <c:showVal val="1"/>
          <c:showCatName val="0"/>
          <c:showSerName val="0"/>
          <c:showPercent val="0"/>
          <c:showBubbleSize val="0"/>
        </c:dLbls>
        <c:gapWidth val="30"/>
        <c:axId val="235039808"/>
        <c:axId val="235040368"/>
      </c:barChart>
      <c:catAx>
        <c:axId val="235039808"/>
        <c:scaling>
          <c:orientation val="minMax"/>
        </c:scaling>
        <c:delete val="0"/>
        <c:axPos val="b"/>
        <c:numFmt formatCode="General" sourceLinked="1"/>
        <c:majorTickMark val="out"/>
        <c:minorTickMark val="none"/>
        <c:tickLblPos val="nextTo"/>
        <c:spPr>
          <a:ln>
            <a:solidFill>
              <a:schemeClr val="bg1"/>
            </a:solidFill>
          </a:ln>
        </c:spPr>
        <c:txPr>
          <a:bodyPr rot="0" vert="horz"/>
          <a:lstStyle/>
          <a:p>
            <a:pPr>
              <a:defRPr sz="1400"/>
            </a:pPr>
            <a:endParaRPr lang="en-US"/>
          </a:p>
        </c:txPr>
        <c:crossAx val="235040368"/>
        <c:crosses val="autoZero"/>
        <c:auto val="1"/>
        <c:lblAlgn val="ctr"/>
        <c:lblOffset val="100"/>
        <c:tickLblSkip val="1"/>
        <c:tickMarkSkip val="1"/>
        <c:noMultiLvlLbl val="0"/>
      </c:catAx>
      <c:valAx>
        <c:axId val="235040368"/>
        <c:scaling>
          <c:orientation val="minMax"/>
        </c:scaling>
        <c:delete val="0"/>
        <c:axPos val="l"/>
        <c:majorGridlines>
          <c:spPr>
            <a:ln>
              <a:solidFill>
                <a:schemeClr val="tx1">
                  <a:lumMod val="85000"/>
                </a:schemeClr>
              </a:solidFill>
            </a:ln>
          </c:spPr>
        </c:majorGridlines>
        <c:numFmt formatCode="\$#,##0" sourceLinked="0"/>
        <c:majorTickMark val="out"/>
        <c:minorTickMark val="none"/>
        <c:tickLblPos val="nextTo"/>
        <c:spPr>
          <a:ln>
            <a:solidFill>
              <a:schemeClr val="bg1"/>
            </a:solidFill>
          </a:ln>
        </c:spPr>
        <c:txPr>
          <a:bodyPr rot="0" vert="horz"/>
          <a:lstStyle/>
          <a:p>
            <a:pPr>
              <a:defRPr/>
            </a:pPr>
            <a:endParaRPr lang="en-US"/>
          </a:p>
        </c:txPr>
        <c:crossAx val="235039808"/>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barChart>
        <c:barDir val="bar"/>
        <c:grouping val="clustered"/>
        <c:varyColors val="0"/>
        <c:ser>
          <c:idx val="0"/>
          <c:order val="0"/>
          <c:tx>
            <c:strRef>
              <c:f>Sheet1!$A$2</c:f>
              <c:strCache>
                <c:ptCount val="1"/>
                <c:pt idx="0">
                  <c:v>Value per Share</c:v>
                </c:pt>
              </c:strCache>
            </c:strRef>
          </c:tx>
          <c:spPr>
            <a:solidFill>
              <a:schemeClr val="accent4"/>
            </a:solidFill>
            <a:ln>
              <a:noFill/>
            </a:ln>
          </c:spPr>
          <c:invertIfNegative val="0"/>
          <c:dPt>
            <c:idx val="6"/>
            <c:invertIfNegative val="0"/>
            <c:bubble3D val="0"/>
            <c:extLst>
              <c:ext xmlns:c16="http://schemas.microsoft.com/office/drawing/2014/chart" uri="{C3380CC4-5D6E-409C-BE32-E72D297353CC}">
                <c16:uniqueId val="{00000000-1F41-4C0F-8A3D-A848867B4CF0}"/>
              </c:ext>
            </c:extLst>
          </c:dPt>
          <c:dPt>
            <c:idx val="7"/>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1-1F41-4C0F-8A3D-A848867B4CF0}"/>
              </c:ext>
            </c:extLst>
          </c:dPt>
          <c:dLbls>
            <c:dLbl>
              <c:idx val="6"/>
              <c:layout>
                <c:manualLayout>
                  <c:x val="-4.065041084121917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41-4C0F-8A3D-A848867B4CF0}"/>
                </c:ext>
              </c:extLst>
            </c:dLbl>
            <c:dLbl>
              <c:idx val="10"/>
              <c:layout>
                <c:manualLayout>
                  <c:x val="-5.420054778829223E-3"/>
                  <c:y val="7.428316744578966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41-4C0F-8A3D-A848867B4CF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Sheet1!$B$1:$Y$1</c:f>
              <c:strCache>
                <c:ptCount val="8"/>
                <c:pt idx="0">
                  <c:v>2012</c:v>
                </c:pt>
                <c:pt idx="1">
                  <c:v>2013</c:v>
                </c:pt>
                <c:pt idx="2">
                  <c:v>2014</c:v>
                </c:pt>
                <c:pt idx="3">
                  <c:v>2015</c:v>
                </c:pt>
                <c:pt idx="4">
                  <c:v>2016</c:v>
                </c:pt>
                <c:pt idx="5">
                  <c:v>2017</c:v>
                </c:pt>
                <c:pt idx="6">
                  <c:v>2018</c:v>
                </c:pt>
                <c:pt idx="7">
                  <c:v>2019 (Proj.)</c:v>
                </c:pt>
              </c:strCache>
            </c:strRef>
          </c:cat>
          <c:val>
            <c:numRef>
              <c:f>Sheet1!$B$2:$Y$2</c:f>
              <c:numCache>
                <c:formatCode>_("$"* #,##0_);_("$"* \(#,##0\);_("$"* "-"??_);_(@_)</c:formatCode>
                <c:ptCount val="8"/>
                <c:pt idx="0">
                  <c:v>387</c:v>
                </c:pt>
                <c:pt idx="1">
                  <c:v>442</c:v>
                </c:pt>
                <c:pt idx="2">
                  <c:v>489</c:v>
                </c:pt>
                <c:pt idx="3">
                  <c:v>521.64</c:v>
                </c:pt>
                <c:pt idx="4">
                  <c:v>571</c:v>
                </c:pt>
                <c:pt idx="5">
                  <c:v>621.41</c:v>
                </c:pt>
                <c:pt idx="6">
                  <c:v>719.53</c:v>
                </c:pt>
                <c:pt idx="7">
                  <c:v>781</c:v>
                </c:pt>
              </c:numCache>
            </c:numRef>
          </c:val>
          <c:extLst>
            <c:ext xmlns:c16="http://schemas.microsoft.com/office/drawing/2014/chart" uri="{C3380CC4-5D6E-409C-BE32-E72D297353CC}">
              <c16:uniqueId val="{00000003-1F41-4C0F-8A3D-A848867B4CF0}"/>
            </c:ext>
          </c:extLst>
        </c:ser>
        <c:ser>
          <c:idx val="1"/>
          <c:order val="1"/>
          <c:tx>
            <c:strRef>
              <c:f>Sheet1!$A$3</c:f>
              <c:strCache>
                <c:ptCount val="1"/>
                <c:pt idx="0">
                  <c:v>Purchase Price</c:v>
                </c:pt>
              </c:strCache>
            </c:strRef>
          </c:tx>
          <c:spPr>
            <a:solidFill>
              <a:schemeClr val="accent1"/>
            </a:solidFill>
            <a:ln>
              <a:noFill/>
            </a:ln>
          </c:spPr>
          <c:invertIfNegative val="0"/>
          <c:dPt>
            <c:idx val="7"/>
            <c:invertIfNegative val="0"/>
            <c:bubble3D val="0"/>
            <c:spPr>
              <a:solidFill>
                <a:schemeClr val="accent1">
                  <a:lumMod val="60000"/>
                  <a:lumOff val="40000"/>
                </a:schemeClr>
              </a:solidFill>
              <a:ln>
                <a:noFill/>
              </a:ln>
            </c:spPr>
            <c:extLst>
              <c:ext xmlns:c16="http://schemas.microsoft.com/office/drawing/2014/chart" uri="{C3380CC4-5D6E-409C-BE32-E72D297353CC}">
                <c16:uniqueId val="{00000002-8F67-42BD-B69B-F29C0E26C042}"/>
              </c:ext>
            </c:extLst>
          </c:dPt>
          <c:dLbls>
            <c:spPr>
              <a:solidFill>
                <a:schemeClr val="bg2"/>
              </a:solid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Sheet1!$B$1:$Y$1</c:f>
              <c:strCache>
                <c:ptCount val="8"/>
                <c:pt idx="0">
                  <c:v>2012</c:v>
                </c:pt>
                <c:pt idx="1">
                  <c:v>2013</c:v>
                </c:pt>
                <c:pt idx="2">
                  <c:v>2014</c:v>
                </c:pt>
                <c:pt idx="3">
                  <c:v>2015</c:v>
                </c:pt>
                <c:pt idx="4">
                  <c:v>2016</c:v>
                </c:pt>
                <c:pt idx="5">
                  <c:v>2017</c:v>
                </c:pt>
                <c:pt idx="6">
                  <c:v>2018</c:v>
                </c:pt>
                <c:pt idx="7">
                  <c:v>2019 (Proj.)</c:v>
                </c:pt>
              </c:strCache>
            </c:strRef>
          </c:cat>
          <c:val>
            <c:numRef>
              <c:f>Sheet1!$B$3:$Y$3</c:f>
              <c:numCache>
                <c:formatCode>_("$"* #,##0_);_("$"* \(#,##0\);_("$"* "-"??_);_(@_)</c:formatCode>
                <c:ptCount val="8"/>
                <c:pt idx="0">
                  <c:v>750</c:v>
                </c:pt>
                <c:pt idx="1">
                  <c:v>900</c:v>
                </c:pt>
                <c:pt idx="2">
                  <c:v>1125</c:v>
                </c:pt>
                <c:pt idx="3">
                  <c:v>1125</c:v>
                </c:pt>
                <c:pt idx="4">
                  <c:v>1225</c:v>
                </c:pt>
                <c:pt idx="5">
                  <c:v>1375</c:v>
                </c:pt>
                <c:pt idx="6">
                  <c:v>1450</c:v>
                </c:pt>
                <c:pt idx="7">
                  <c:v>1650</c:v>
                </c:pt>
              </c:numCache>
            </c:numRef>
          </c:val>
          <c:extLst>
            <c:ext xmlns:c16="http://schemas.microsoft.com/office/drawing/2014/chart" uri="{C3380CC4-5D6E-409C-BE32-E72D297353CC}">
              <c16:uniqueId val="{00000004-1F41-4C0F-8A3D-A848867B4CF0}"/>
            </c:ext>
          </c:extLst>
        </c:ser>
        <c:dLbls>
          <c:dLblPos val="outEnd"/>
          <c:showLegendKey val="0"/>
          <c:showVal val="1"/>
          <c:showCatName val="0"/>
          <c:showSerName val="0"/>
          <c:showPercent val="0"/>
          <c:showBubbleSize val="0"/>
        </c:dLbls>
        <c:gapWidth val="95"/>
        <c:axId val="235043168"/>
        <c:axId val="235043728"/>
      </c:barChart>
      <c:catAx>
        <c:axId val="235043168"/>
        <c:scaling>
          <c:orientation val="maxMin"/>
        </c:scaling>
        <c:delete val="0"/>
        <c:axPos val="l"/>
        <c:numFmt formatCode="General" sourceLinked="1"/>
        <c:majorTickMark val="out"/>
        <c:minorTickMark val="none"/>
        <c:tickLblPos val="nextTo"/>
        <c:txPr>
          <a:bodyPr rot="0" vert="horz"/>
          <a:lstStyle/>
          <a:p>
            <a:pPr>
              <a:defRPr/>
            </a:pPr>
            <a:endParaRPr lang="en-US"/>
          </a:p>
        </c:txPr>
        <c:crossAx val="235043728"/>
        <c:crosses val="autoZero"/>
        <c:auto val="1"/>
        <c:lblAlgn val="ctr"/>
        <c:lblOffset val="100"/>
        <c:noMultiLvlLbl val="0"/>
      </c:catAx>
      <c:valAx>
        <c:axId val="235043728"/>
        <c:scaling>
          <c:orientation val="minMax"/>
        </c:scaling>
        <c:delete val="1"/>
        <c:axPos val="t"/>
        <c:majorGridlines>
          <c:spPr>
            <a:ln>
              <a:solidFill>
                <a:schemeClr val="tx1">
                  <a:lumMod val="65000"/>
                </a:schemeClr>
              </a:solidFill>
            </a:ln>
          </c:spPr>
        </c:majorGridlines>
        <c:numFmt formatCode="\$#,##0" sourceLinked="0"/>
        <c:majorTickMark val="out"/>
        <c:minorTickMark val="none"/>
        <c:tickLblPos val="nextTo"/>
        <c:crossAx val="235043168"/>
        <c:crosses val="autoZero"/>
        <c:crossBetween val="between"/>
      </c:valAx>
      <c:spPr>
        <a:ln>
          <a:noFill/>
        </a:ln>
      </c:spPr>
    </c:plotArea>
    <c:legend>
      <c:legendPos val="r"/>
      <c:layout>
        <c:manualLayout>
          <c:xMode val="edge"/>
          <c:yMode val="edge"/>
          <c:x val="0.73513708724693727"/>
          <c:y val="0.2971859988089724"/>
          <c:w val="0.19988991313935442"/>
          <c:h val="0.15644233150101519"/>
        </c:manualLayout>
      </c:layout>
      <c:overlay val="1"/>
      <c:spPr>
        <a:solidFill>
          <a:schemeClr val="bg2"/>
        </a:solidFill>
      </c:spPr>
    </c:legend>
    <c:plotVisOnly val="1"/>
    <c:dispBlanksAs val="gap"/>
    <c:showDLblsOverMax val="0"/>
  </c:chart>
  <c:txPr>
    <a:bodyPr/>
    <a:lstStyle/>
    <a:p>
      <a:pPr>
        <a:defRPr sz="14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 y="8758414"/>
            <a:ext cx="7008879" cy="464205"/>
          </a:xfrm>
          <a:prstGeom prst="rect">
            <a:avLst/>
          </a:prstGeom>
        </p:spPr>
        <p:txBody>
          <a:bodyPr vert="horz" lIns="88040" tIns="44018" rIns="88040" bIns="44018" rtlCol="0" anchor="b"/>
          <a:lstStyle>
            <a:lvl1pPr algn="r">
              <a:defRPr sz="1200"/>
            </a:lvl1pPr>
          </a:lstStyle>
          <a:p>
            <a:pPr algn="ctr"/>
            <a:fld id="{280A0021-AECD-442D-A909-6B40A22CEF42}" type="slidenum">
              <a:rPr lang="en-US" sz="1300"/>
              <a:pPr algn="ctr"/>
              <a:t>‹#›</a:t>
            </a:fld>
            <a:endParaRPr lang="en-US" sz="1300" dirty="0"/>
          </a:p>
        </p:txBody>
      </p:sp>
      <p:sp>
        <p:nvSpPr>
          <p:cNvPr id="4" name="Header Placeholder 3"/>
          <p:cNvSpPr>
            <a:spLocks noGrp="1"/>
          </p:cNvSpPr>
          <p:nvPr>
            <p:ph type="hdr" sz="quarter"/>
          </p:nvPr>
        </p:nvSpPr>
        <p:spPr>
          <a:xfrm>
            <a:off x="0" y="221345"/>
            <a:ext cx="7008882" cy="465743"/>
          </a:xfrm>
          <a:prstGeom prst="rect">
            <a:avLst/>
          </a:prstGeom>
        </p:spPr>
        <p:txBody>
          <a:bodyPr vert="horz" lIns="88113" tIns="44058" rIns="88113" bIns="44058" rtlCol="0"/>
          <a:lstStyle>
            <a:lvl1pPr algn="l">
              <a:defRPr sz="1200"/>
            </a:lvl1pPr>
          </a:lstStyle>
          <a:p>
            <a:pPr algn="ctr"/>
            <a:r>
              <a:rPr lang="en-US" sz="1300" dirty="0"/>
              <a:t>2019 CU*Answers Annual Stockholders Meeting</a:t>
            </a:r>
          </a:p>
          <a:p>
            <a:pPr algn="ctr"/>
            <a:r>
              <a:rPr lang="en-US" sz="1300" dirty="0"/>
              <a:t>June 19, 2019</a:t>
            </a:r>
          </a:p>
        </p:txBody>
      </p:sp>
    </p:spTree>
    <p:extLst>
      <p:ext uri="{BB962C8B-B14F-4D97-AF65-F5344CB8AC3E}">
        <p14:creationId xmlns:p14="http://schemas.microsoft.com/office/powerpoint/2010/main" val="119936061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7988" y="698500"/>
            <a:ext cx="6196012" cy="3486150"/>
          </a:xfrm>
          <a:prstGeom prst="rect">
            <a:avLst/>
          </a:prstGeom>
          <a:noFill/>
          <a:ln w="12700">
            <a:solidFill>
              <a:prstClr val="black"/>
            </a:solidFill>
          </a:ln>
        </p:spPr>
        <p:txBody>
          <a:bodyPr vert="horz" lIns="93065" tIns="46533" rIns="93065" bIns="4653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065" tIns="46533" rIns="93065" bIns="465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065" tIns="46533" rIns="93065" bIns="46533" rtlCol="0" anchor="b"/>
          <a:lstStyle>
            <a:lvl1pPr algn="r">
              <a:defRPr sz="1300"/>
            </a:lvl1pPr>
          </a:lstStyle>
          <a:p>
            <a:fld id="{11BD06A5-0E9E-47A8-8DAB-E565FA559959}" type="slidenum">
              <a:rPr lang="en-US" smtClean="0"/>
              <a:pPr/>
              <a:t>‹#›</a:t>
            </a:fld>
            <a:endParaRPr lang="en-US" dirty="0"/>
          </a:p>
        </p:txBody>
      </p:sp>
      <p:sp>
        <p:nvSpPr>
          <p:cNvPr id="8" name="TextBox 7"/>
          <p:cNvSpPr txBox="1"/>
          <p:nvPr/>
        </p:nvSpPr>
        <p:spPr>
          <a:xfrm>
            <a:off x="0" y="3"/>
            <a:ext cx="3810000" cy="646331"/>
          </a:xfrm>
          <a:prstGeom prst="rect">
            <a:avLst/>
          </a:prstGeom>
          <a:noFill/>
        </p:spPr>
        <p:txBody>
          <a:bodyPr wrap="square" lIns="91400" tIns="45699" rIns="91400" bIns="45699" rtlCol="0">
            <a:spAutoFit/>
          </a:bodyPr>
          <a:lstStyle/>
          <a:p>
            <a:r>
              <a:rPr lang="en-US" sz="1200" dirty="0"/>
              <a:t>ANNUAL STOCKHOLDERS MEETING</a:t>
            </a:r>
          </a:p>
          <a:p>
            <a:r>
              <a:rPr lang="en-US" sz="1200" dirty="0">
                <a:solidFill>
                  <a:srgbClr val="FF0000"/>
                </a:solidFill>
              </a:rPr>
              <a:t> </a:t>
            </a:r>
          </a:p>
          <a:p>
            <a:endParaRPr lang="en-US" sz="1200" dirty="0"/>
          </a:p>
        </p:txBody>
      </p:sp>
      <p:sp>
        <p:nvSpPr>
          <p:cNvPr id="9" name="Date Placeholder 8"/>
          <p:cNvSpPr>
            <a:spLocks noGrp="1"/>
          </p:cNvSpPr>
          <p:nvPr>
            <p:ph type="dt" idx="1"/>
          </p:nvPr>
        </p:nvSpPr>
        <p:spPr>
          <a:xfrm>
            <a:off x="3970341" y="3"/>
            <a:ext cx="3038475" cy="466725"/>
          </a:xfrm>
          <a:prstGeom prst="rect">
            <a:avLst/>
          </a:prstGeom>
        </p:spPr>
        <p:txBody>
          <a:bodyPr vert="horz" lIns="91400" tIns="45699" rIns="91400" bIns="45699" rtlCol="0"/>
          <a:lstStyle>
            <a:lvl1pPr algn="r">
              <a:defRPr sz="1200"/>
            </a:lvl1pPr>
          </a:lstStyle>
          <a:p>
            <a:fld id="{2EE409E2-D892-4EF5-9F28-F67306BBC990}" type="datetime1">
              <a:rPr lang="en-US" smtClean="0"/>
              <a:t>6/21/2019</a:t>
            </a:fld>
            <a:endParaRPr lang="en-US"/>
          </a:p>
        </p:txBody>
      </p:sp>
    </p:spTree>
    <p:extLst>
      <p:ext uri="{BB962C8B-B14F-4D97-AF65-F5344CB8AC3E}">
        <p14:creationId xmlns:p14="http://schemas.microsoft.com/office/powerpoint/2010/main" val="354098211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r>
              <a:rPr lang="en-US" dirty="0"/>
              <a:t>Scott, welcome the group and call the meeting to order.</a:t>
            </a:r>
          </a:p>
          <a:p>
            <a:endParaRPr lang="en-US" sz="2400" dirty="0"/>
          </a:p>
        </p:txBody>
      </p:sp>
      <p:sp>
        <p:nvSpPr>
          <p:cNvPr id="4" name="Slide Number Placeholder 3"/>
          <p:cNvSpPr>
            <a:spLocks noGrp="1"/>
          </p:cNvSpPr>
          <p:nvPr>
            <p:ph type="sldNum" sz="quarter" idx="10"/>
          </p:nvPr>
        </p:nvSpPr>
        <p:spPr/>
        <p:txBody>
          <a:bodyPr/>
          <a:lstStyle/>
          <a:p>
            <a:fld id="{11BD06A5-0E9E-47A8-8DAB-E565FA559959}" type="slidenum">
              <a:rPr lang="en-US" smtClean="0"/>
              <a:pPr/>
              <a:t>1</a:t>
            </a:fld>
            <a:endParaRPr lang="en-US"/>
          </a:p>
        </p:txBody>
      </p:sp>
      <p:sp>
        <p:nvSpPr>
          <p:cNvPr id="6" name="Date Placeholder 5"/>
          <p:cNvSpPr>
            <a:spLocks noGrp="1"/>
          </p:cNvSpPr>
          <p:nvPr>
            <p:ph type="dt" idx="11"/>
          </p:nvPr>
        </p:nvSpPr>
        <p:spPr/>
        <p:txBody>
          <a:bodyPr/>
          <a:lstStyle/>
          <a:p>
            <a:fld id="{4A00AD39-F77F-4F39-A3A0-BC0FBD8AC2A8}" type="datetime1">
              <a:rPr lang="en-US" smtClean="0"/>
              <a:t>6/21/2019</a:t>
            </a:fld>
            <a:endParaRPr lang="en-US"/>
          </a:p>
        </p:txBody>
      </p:sp>
    </p:spTree>
    <p:extLst>
      <p:ext uri="{BB962C8B-B14F-4D97-AF65-F5344CB8AC3E}">
        <p14:creationId xmlns:p14="http://schemas.microsoft.com/office/powerpoint/2010/main" val="264812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principles of a co-op is its constant belief in the fact that our board of directors is elected openly from our peers, and that elections are to be celebrated as part of our culture and our commitment to our business model.</a:t>
            </a:r>
          </a:p>
          <a:p>
            <a:endParaRPr lang="en-US" dirty="0"/>
          </a:p>
          <a:p>
            <a:r>
              <a:rPr lang="en-US" dirty="0"/>
              <a:t>In an era where every CUSO has plenty of paid professionals, it’s easy to delegate the power and the commitment of ownership to people who oversee the day to day.  Maybe too easy.  Stop and think.</a:t>
            </a:r>
          </a:p>
          <a:p>
            <a:endParaRPr lang="en-US" dirty="0"/>
          </a:p>
          <a:p>
            <a:r>
              <a:rPr lang="en-US" dirty="0"/>
              <a:t>Our role as stockholders is not the day to day heavy lifting, it is inspiring a commitment, a mission, and the license for our company to get things done.</a:t>
            </a:r>
          </a:p>
          <a:p>
            <a:endParaRPr lang="en-US" dirty="0"/>
          </a:p>
          <a:p>
            <a:r>
              <a:rPr lang="en-US" dirty="0"/>
              <a:t>The more seriously we take our democratic processes, the more seriously the marketplace takes us and the power of ownership that drives cooperatives to success.</a:t>
            </a:r>
          </a:p>
          <a:p>
            <a:endParaRPr lang="en-US" dirty="0"/>
          </a:p>
        </p:txBody>
      </p:sp>
      <p:sp>
        <p:nvSpPr>
          <p:cNvPr id="5" name="Slide Number Placeholder 4"/>
          <p:cNvSpPr>
            <a:spLocks noGrp="1"/>
          </p:cNvSpPr>
          <p:nvPr>
            <p:ph type="sldNum" sz="quarter" idx="11"/>
          </p:nvPr>
        </p:nvSpPr>
        <p:spPr/>
        <p:txBody>
          <a:bodyPr/>
          <a:lstStyle/>
          <a:p>
            <a:fld id="{11BD06A5-0E9E-47A8-8DAB-E565FA559959}" type="slidenum">
              <a:rPr lang="en-US" smtClean="0"/>
              <a:pPr/>
              <a:t>10</a:t>
            </a:fld>
            <a:endParaRPr lang="en-US"/>
          </a:p>
        </p:txBody>
      </p:sp>
      <p:sp>
        <p:nvSpPr>
          <p:cNvPr id="6" name="Date Placeholder 5"/>
          <p:cNvSpPr>
            <a:spLocks noGrp="1"/>
          </p:cNvSpPr>
          <p:nvPr>
            <p:ph type="dt" idx="12"/>
          </p:nvPr>
        </p:nvSpPr>
        <p:spPr/>
        <p:txBody>
          <a:bodyPr/>
          <a:lstStyle/>
          <a:p>
            <a:fld id="{CF0AE53A-2775-48C0-A098-F1E0E6D45EFE}" type="datetime1">
              <a:rPr lang="en-US" smtClean="0"/>
              <a:t>6/21/2019</a:t>
            </a:fld>
            <a:endParaRPr lang="en-US"/>
          </a:p>
        </p:txBody>
      </p:sp>
    </p:spTree>
    <p:extLst>
      <p:ext uri="{BB962C8B-B14F-4D97-AF65-F5344CB8AC3E}">
        <p14:creationId xmlns:p14="http://schemas.microsoft.com/office/powerpoint/2010/main" val="420585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each candidate and encourage them to say a few words for the crowd</a:t>
            </a:r>
          </a:p>
          <a:p>
            <a:endParaRPr lang="en-US" dirty="0"/>
          </a:p>
          <a:p>
            <a:r>
              <a:rPr lang="en-US" dirty="0"/>
              <a:t>(It can be difficult when there’s not a race for the audience or even the candidates to feel a message is needed, but the sentiment that they wish to serve, that they enjoy serving, and that they take everything seriously and not for granted is important to convey.)</a:t>
            </a:r>
          </a:p>
        </p:txBody>
      </p:sp>
      <p:sp>
        <p:nvSpPr>
          <p:cNvPr id="5" name="Slide Number Placeholder 4"/>
          <p:cNvSpPr>
            <a:spLocks noGrp="1"/>
          </p:cNvSpPr>
          <p:nvPr>
            <p:ph type="sldNum" sz="quarter" idx="11"/>
          </p:nvPr>
        </p:nvSpPr>
        <p:spPr/>
        <p:txBody>
          <a:bodyPr/>
          <a:lstStyle/>
          <a:p>
            <a:fld id="{11BD06A5-0E9E-47A8-8DAB-E565FA559959}" type="slidenum">
              <a:rPr lang="en-US" smtClean="0"/>
              <a:pPr/>
              <a:t>11</a:t>
            </a:fld>
            <a:endParaRPr lang="en-US"/>
          </a:p>
        </p:txBody>
      </p:sp>
      <p:sp>
        <p:nvSpPr>
          <p:cNvPr id="6" name="Date Placeholder 5"/>
          <p:cNvSpPr>
            <a:spLocks noGrp="1"/>
          </p:cNvSpPr>
          <p:nvPr>
            <p:ph type="dt" idx="12"/>
          </p:nvPr>
        </p:nvSpPr>
        <p:spPr/>
        <p:txBody>
          <a:bodyPr/>
          <a:lstStyle/>
          <a:p>
            <a:fld id="{1CD1A1A8-D75E-41E5-9A75-47675B913EA0}" type="datetime1">
              <a:rPr lang="en-US" smtClean="0"/>
              <a:t>6/21/2019</a:t>
            </a:fld>
            <a:endParaRPr lang="en-US"/>
          </a:p>
        </p:txBody>
      </p:sp>
    </p:spTree>
    <p:extLst>
      <p:ext uri="{BB962C8B-B14F-4D97-AF65-F5344CB8AC3E}">
        <p14:creationId xmlns:p14="http://schemas.microsoft.com/office/powerpoint/2010/main" val="206098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each candidate and encourage them to say a few words for the crowd</a:t>
            </a:r>
          </a:p>
          <a:p>
            <a:endParaRPr lang="en-US" dirty="0"/>
          </a:p>
          <a:p>
            <a:r>
              <a:rPr lang="en-US" dirty="0"/>
              <a:t>(It can be difficult when there’s not a race for the audience or even the candidates to feel a message is needed, but the sentiment that they wish to serve, that they enjoy serving, and that they take everything seriously and not for granted is important to convey.)</a:t>
            </a:r>
          </a:p>
        </p:txBody>
      </p:sp>
      <p:sp>
        <p:nvSpPr>
          <p:cNvPr id="5" name="Slide Number Placeholder 4"/>
          <p:cNvSpPr>
            <a:spLocks noGrp="1"/>
          </p:cNvSpPr>
          <p:nvPr>
            <p:ph type="sldNum" sz="quarter" idx="11"/>
          </p:nvPr>
        </p:nvSpPr>
        <p:spPr/>
        <p:txBody>
          <a:bodyPr/>
          <a:lstStyle/>
          <a:p>
            <a:fld id="{11BD06A5-0E9E-47A8-8DAB-E565FA559959}" type="slidenum">
              <a:rPr lang="en-US" smtClean="0"/>
              <a:pPr/>
              <a:t>12</a:t>
            </a:fld>
            <a:endParaRPr lang="en-US"/>
          </a:p>
        </p:txBody>
      </p:sp>
      <p:sp>
        <p:nvSpPr>
          <p:cNvPr id="6" name="Date Placeholder 5"/>
          <p:cNvSpPr>
            <a:spLocks noGrp="1"/>
          </p:cNvSpPr>
          <p:nvPr>
            <p:ph type="dt" idx="12"/>
          </p:nvPr>
        </p:nvSpPr>
        <p:spPr/>
        <p:txBody>
          <a:bodyPr/>
          <a:lstStyle/>
          <a:p>
            <a:fld id="{1CD1A1A8-D75E-41E5-9A75-47675B913EA0}" type="datetime1">
              <a:rPr lang="en-US" smtClean="0"/>
              <a:t>6/21/2019</a:t>
            </a:fld>
            <a:endParaRPr lang="en-US"/>
          </a:p>
        </p:txBody>
      </p:sp>
    </p:spTree>
    <p:extLst>
      <p:ext uri="{BB962C8B-B14F-4D97-AF65-F5344CB8AC3E}">
        <p14:creationId xmlns:p14="http://schemas.microsoft.com/office/powerpoint/2010/main" val="206098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D06A5-0E9E-47A8-8DAB-E565FA559959}" type="slidenum">
              <a:rPr lang="en-US" smtClean="0"/>
              <a:pPr/>
              <a:t>14</a:t>
            </a:fld>
            <a:endParaRPr lang="en-US"/>
          </a:p>
        </p:txBody>
      </p:sp>
      <p:sp>
        <p:nvSpPr>
          <p:cNvPr id="5" name="Date Placeholder 4"/>
          <p:cNvSpPr>
            <a:spLocks noGrp="1"/>
          </p:cNvSpPr>
          <p:nvPr>
            <p:ph type="dt" idx="11"/>
          </p:nvPr>
        </p:nvSpPr>
        <p:spPr/>
        <p:txBody>
          <a:bodyPr/>
          <a:lstStyle/>
          <a:p>
            <a:fld id="{8E037B33-3ADA-4F38-8489-CCB38713B2B0}" type="datetime1">
              <a:rPr lang="en-US" smtClean="0"/>
              <a:t>6/21/2019</a:t>
            </a:fld>
            <a:endParaRPr lang="en-US"/>
          </a:p>
        </p:txBody>
      </p:sp>
    </p:spTree>
    <p:extLst>
      <p:ext uri="{BB962C8B-B14F-4D97-AF65-F5344CB8AC3E}">
        <p14:creationId xmlns:p14="http://schemas.microsoft.com/office/powerpoint/2010/main" val="400632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D06A5-0E9E-47A8-8DAB-E565FA559959}" type="slidenum">
              <a:rPr lang="en-US" smtClean="0"/>
              <a:pPr/>
              <a:t>15</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302377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57EF6-5439-48F0-8381-BA80DCBE7EA2}" type="slidenum">
              <a:rPr lang="en-US"/>
              <a:pPr/>
              <a:t>16</a:t>
            </a:fld>
            <a:endParaRPr lang="en-US"/>
          </a:p>
        </p:txBody>
      </p:sp>
      <p:sp>
        <p:nvSpPr>
          <p:cNvPr id="120834" name="Rectangle 2"/>
          <p:cNvSpPr>
            <a:spLocks noGrp="1" noRot="1" noChangeAspect="1" noChangeArrowheads="1" noTextEdit="1"/>
          </p:cNvSpPr>
          <p:nvPr>
            <p:ph type="sldImg"/>
          </p:nvPr>
        </p:nvSpPr>
        <p:spPr>
          <a:xfrm>
            <a:off x="406400" y="698500"/>
            <a:ext cx="6199188" cy="3487738"/>
          </a:xfrm>
          <a:ln/>
        </p:spPr>
      </p:sp>
      <p:sp>
        <p:nvSpPr>
          <p:cNvPr id="120835" name="Rectangle 3"/>
          <p:cNvSpPr>
            <a:spLocks noGrp="1" noChangeArrowheads="1"/>
          </p:cNvSpPr>
          <p:nvPr>
            <p:ph type="body" idx="1"/>
          </p:nvPr>
        </p:nvSpPr>
        <p:spPr/>
        <p:txBody>
          <a:bodyPr/>
          <a:lstStyle/>
          <a:p>
            <a:endParaRPr lang="en-US" dirty="0"/>
          </a:p>
        </p:txBody>
      </p:sp>
      <p:sp>
        <p:nvSpPr>
          <p:cNvPr id="3" name="Date Placeholder 2"/>
          <p:cNvSpPr>
            <a:spLocks noGrp="1"/>
          </p:cNvSpPr>
          <p:nvPr>
            <p:ph type="dt" idx="10"/>
          </p:nvPr>
        </p:nvSpPr>
        <p:spPr/>
        <p:txBody>
          <a:bodyPr/>
          <a:lstStyle/>
          <a:p>
            <a:fld id="{E7BC8C27-09B1-48A8-BADD-13AED436AAAF}" type="datetime1">
              <a:rPr lang="en-US" smtClean="0"/>
              <a:t>6/21/2019</a:t>
            </a:fld>
            <a:endParaRPr lang="en-US"/>
          </a:p>
        </p:txBody>
      </p:sp>
    </p:spTree>
    <p:extLst>
      <p:ext uri="{BB962C8B-B14F-4D97-AF65-F5344CB8AC3E}">
        <p14:creationId xmlns:p14="http://schemas.microsoft.com/office/powerpoint/2010/main" val="287469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D06A5-0E9E-47A8-8DAB-E565FA559959}" type="slidenum">
              <a:rPr lang="en-US" smtClean="0"/>
              <a:pPr/>
              <a:t>17</a:t>
            </a:fld>
            <a:endParaRPr lang="en-US"/>
          </a:p>
        </p:txBody>
      </p:sp>
      <p:sp>
        <p:nvSpPr>
          <p:cNvPr id="5" name="Date Placeholder 4"/>
          <p:cNvSpPr>
            <a:spLocks noGrp="1"/>
          </p:cNvSpPr>
          <p:nvPr>
            <p:ph type="dt" idx="11"/>
          </p:nvPr>
        </p:nvSpPr>
        <p:spPr/>
        <p:txBody>
          <a:bodyPr/>
          <a:lstStyle/>
          <a:p>
            <a:fld id="{C40DA444-A37C-40F5-A1C7-1969A4DA1568}" type="datetime1">
              <a:rPr lang="en-US" smtClean="0"/>
              <a:t>6/21/2019</a:t>
            </a:fld>
            <a:endParaRPr lang="en-US"/>
          </a:p>
        </p:txBody>
      </p:sp>
    </p:spTree>
    <p:extLst>
      <p:ext uri="{BB962C8B-B14F-4D97-AF65-F5344CB8AC3E}">
        <p14:creationId xmlns:p14="http://schemas.microsoft.com/office/powerpoint/2010/main" val="840772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D06A5-0E9E-47A8-8DAB-E565FA559959}" type="slidenum">
              <a:rPr lang="en-US" smtClean="0"/>
              <a:pPr/>
              <a:t>18</a:t>
            </a:fld>
            <a:endParaRPr lang="en-US"/>
          </a:p>
        </p:txBody>
      </p:sp>
      <p:sp>
        <p:nvSpPr>
          <p:cNvPr id="5" name="Date Placeholder 4"/>
          <p:cNvSpPr>
            <a:spLocks noGrp="1"/>
          </p:cNvSpPr>
          <p:nvPr>
            <p:ph type="dt" idx="11"/>
          </p:nvPr>
        </p:nvSpPr>
        <p:spPr/>
        <p:txBody>
          <a:bodyPr/>
          <a:lstStyle/>
          <a:p>
            <a:fld id="{46EA6BD8-7DA2-4CB5-8A68-AF3C05537A01}" type="datetime1">
              <a:rPr lang="en-US" smtClean="0"/>
              <a:t>6/21/2019</a:t>
            </a:fld>
            <a:endParaRPr lang="en-US"/>
          </a:p>
        </p:txBody>
      </p:sp>
    </p:spTree>
    <p:extLst>
      <p:ext uri="{BB962C8B-B14F-4D97-AF65-F5344CB8AC3E}">
        <p14:creationId xmlns:p14="http://schemas.microsoft.com/office/powerpoint/2010/main" val="336887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252F3-E483-4DC1-B743-7EFCC1BE4D60}" type="slidenum">
              <a:rPr lang="en-US"/>
              <a:pPr/>
              <a:t>19</a:t>
            </a:fld>
            <a:endParaRPr lang="en-US"/>
          </a:p>
        </p:txBody>
      </p:sp>
      <p:sp>
        <p:nvSpPr>
          <p:cNvPr id="122882" name="Rectangle 2"/>
          <p:cNvSpPr>
            <a:spLocks noGrp="1" noRot="1" noChangeAspect="1" noChangeArrowheads="1" noTextEdit="1"/>
          </p:cNvSpPr>
          <p:nvPr>
            <p:ph type="sldImg"/>
          </p:nvPr>
        </p:nvSpPr>
        <p:spPr>
          <a:xfrm>
            <a:off x="406400" y="698500"/>
            <a:ext cx="6199188" cy="3487738"/>
          </a:xfrm>
          <a:ln/>
        </p:spPr>
      </p:sp>
      <p:sp>
        <p:nvSpPr>
          <p:cNvPr id="122883" name="Rectangle 3"/>
          <p:cNvSpPr>
            <a:spLocks noGrp="1" noChangeArrowheads="1"/>
          </p:cNvSpPr>
          <p:nvPr>
            <p:ph type="body" idx="1"/>
          </p:nvPr>
        </p:nvSpPr>
        <p:spPr/>
        <p:txBody>
          <a:bodyPr/>
          <a:lstStyle/>
          <a:p>
            <a:endParaRPr lang="en-US" dirty="0"/>
          </a:p>
        </p:txBody>
      </p:sp>
      <p:sp>
        <p:nvSpPr>
          <p:cNvPr id="3" name="Date Placeholder 2"/>
          <p:cNvSpPr>
            <a:spLocks noGrp="1"/>
          </p:cNvSpPr>
          <p:nvPr>
            <p:ph type="dt" idx="10"/>
          </p:nvPr>
        </p:nvSpPr>
        <p:spPr/>
        <p:txBody>
          <a:bodyPr/>
          <a:lstStyle/>
          <a:p>
            <a:fld id="{FB126C05-8998-497F-AC25-EADBBA8F2808}" type="datetime1">
              <a:rPr lang="en-US" smtClean="0"/>
              <a:t>6/21/2019</a:t>
            </a:fld>
            <a:endParaRPr lang="en-US"/>
          </a:p>
        </p:txBody>
      </p:sp>
    </p:spTree>
    <p:extLst>
      <p:ext uri="{BB962C8B-B14F-4D97-AF65-F5344CB8AC3E}">
        <p14:creationId xmlns:p14="http://schemas.microsoft.com/office/powerpoint/2010/main" val="19144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D06A5-0E9E-47A8-8DAB-E565FA559959}" type="slidenum">
              <a:rPr lang="en-US" smtClean="0"/>
              <a:pPr/>
              <a:t>20</a:t>
            </a:fld>
            <a:endParaRPr lang="en-US"/>
          </a:p>
        </p:txBody>
      </p:sp>
      <p:sp>
        <p:nvSpPr>
          <p:cNvPr id="5" name="Date Placeholder 4"/>
          <p:cNvSpPr>
            <a:spLocks noGrp="1"/>
          </p:cNvSpPr>
          <p:nvPr>
            <p:ph type="dt" idx="11"/>
          </p:nvPr>
        </p:nvSpPr>
        <p:spPr/>
        <p:txBody>
          <a:bodyPr/>
          <a:lstStyle/>
          <a:p>
            <a:fld id="{619653E5-EE3A-48B7-AE24-E03818DC580B}" type="datetime1">
              <a:rPr lang="en-US" smtClean="0"/>
              <a:t>6/21/2019</a:t>
            </a:fld>
            <a:endParaRPr lang="en-US"/>
          </a:p>
        </p:txBody>
      </p:sp>
    </p:spTree>
    <p:extLst>
      <p:ext uri="{BB962C8B-B14F-4D97-AF65-F5344CB8AC3E}">
        <p14:creationId xmlns:p14="http://schemas.microsoft.com/office/powerpoint/2010/main" val="406365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agenda and get the minutes approved</a:t>
            </a:r>
          </a:p>
        </p:txBody>
      </p:sp>
      <p:sp>
        <p:nvSpPr>
          <p:cNvPr id="5" name="Slide Number Placeholder 4"/>
          <p:cNvSpPr>
            <a:spLocks noGrp="1"/>
          </p:cNvSpPr>
          <p:nvPr>
            <p:ph type="sldNum" sz="quarter" idx="11"/>
          </p:nvPr>
        </p:nvSpPr>
        <p:spPr/>
        <p:txBody>
          <a:bodyPr/>
          <a:lstStyle/>
          <a:p>
            <a:fld id="{11BD06A5-0E9E-47A8-8DAB-E565FA559959}" type="slidenum">
              <a:rPr lang="en-US" smtClean="0"/>
              <a:pPr/>
              <a:t>2</a:t>
            </a:fld>
            <a:endParaRPr lang="en-US"/>
          </a:p>
        </p:txBody>
      </p:sp>
      <p:sp>
        <p:nvSpPr>
          <p:cNvPr id="6" name="Date Placeholder 5"/>
          <p:cNvSpPr>
            <a:spLocks noGrp="1"/>
          </p:cNvSpPr>
          <p:nvPr>
            <p:ph type="dt" idx="12"/>
          </p:nvPr>
        </p:nvSpPr>
        <p:spPr/>
        <p:txBody>
          <a:bodyPr/>
          <a:lstStyle/>
          <a:p>
            <a:fld id="{DD720044-43B8-488C-A654-6400167B48EB}" type="datetime1">
              <a:rPr lang="en-US" smtClean="0"/>
              <a:t>6/21/2019</a:t>
            </a:fld>
            <a:endParaRPr lang="en-US"/>
          </a:p>
        </p:txBody>
      </p:sp>
    </p:spTree>
    <p:extLst>
      <p:ext uri="{BB962C8B-B14F-4D97-AF65-F5344CB8AC3E}">
        <p14:creationId xmlns:p14="http://schemas.microsoft.com/office/powerpoint/2010/main" val="2389314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99F44-4E0F-4079-8434-0B97676C2D8E}" type="slidenum">
              <a:rPr lang="en-US"/>
              <a:pPr/>
              <a:t>21</a:t>
            </a:fld>
            <a:endParaRPr lang="en-US"/>
          </a:p>
        </p:txBody>
      </p:sp>
      <p:sp>
        <p:nvSpPr>
          <p:cNvPr id="118786" name="Rectangle 2"/>
          <p:cNvSpPr>
            <a:spLocks noGrp="1" noRot="1" noChangeAspect="1" noChangeArrowheads="1" noTextEdit="1"/>
          </p:cNvSpPr>
          <p:nvPr>
            <p:ph type="sldImg"/>
          </p:nvPr>
        </p:nvSpPr>
        <p:spPr>
          <a:xfrm>
            <a:off x="406400" y="698500"/>
            <a:ext cx="6199188" cy="3487738"/>
          </a:xfrm>
          <a:ln/>
        </p:spPr>
      </p:sp>
      <p:sp>
        <p:nvSpPr>
          <p:cNvPr id="118787" name="Rectangle 3"/>
          <p:cNvSpPr>
            <a:spLocks noGrp="1" noChangeArrowheads="1"/>
          </p:cNvSpPr>
          <p:nvPr>
            <p:ph type="body" idx="1"/>
          </p:nvPr>
        </p:nvSpPr>
        <p:spPr/>
        <p:txBody>
          <a:bodyPr/>
          <a:lstStyle/>
          <a:p>
            <a:endParaRPr lang="en-US" dirty="0"/>
          </a:p>
        </p:txBody>
      </p:sp>
      <p:sp>
        <p:nvSpPr>
          <p:cNvPr id="3" name="Date Placeholder 2"/>
          <p:cNvSpPr>
            <a:spLocks noGrp="1"/>
          </p:cNvSpPr>
          <p:nvPr>
            <p:ph type="dt" idx="10"/>
          </p:nvPr>
        </p:nvSpPr>
        <p:spPr/>
        <p:txBody>
          <a:bodyPr/>
          <a:lstStyle/>
          <a:p>
            <a:fld id="{B8517494-8489-453A-BA79-370C2E4365F3}" type="datetime1">
              <a:rPr lang="en-US" smtClean="0"/>
              <a:t>6/21/2019</a:t>
            </a:fld>
            <a:endParaRPr lang="en-US"/>
          </a:p>
        </p:txBody>
      </p:sp>
    </p:spTree>
    <p:extLst>
      <p:ext uri="{BB962C8B-B14F-4D97-AF65-F5344CB8AC3E}">
        <p14:creationId xmlns:p14="http://schemas.microsoft.com/office/powerpoint/2010/main" val="3015364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D06A5-0E9E-47A8-8DAB-E565FA559959}" type="slidenum">
              <a:rPr lang="en-US" smtClean="0"/>
              <a:pPr/>
              <a:t>22</a:t>
            </a:fld>
            <a:endParaRPr lang="en-US"/>
          </a:p>
        </p:txBody>
      </p:sp>
      <p:sp>
        <p:nvSpPr>
          <p:cNvPr id="5" name="Date Placeholder 4"/>
          <p:cNvSpPr>
            <a:spLocks noGrp="1"/>
          </p:cNvSpPr>
          <p:nvPr>
            <p:ph type="dt" idx="11"/>
          </p:nvPr>
        </p:nvSpPr>
        <p:spPr/>
        <p:txBody>
          <a:bodyPr/>
          <a:lstStyle/>
          <a:p>
            <a:fld id="{4B4E4B3C-0522-491E-8D56-D2006C517FC2}" type="datetime1">
              <a:rPr lang="en-US" smtClean="0"/>
              <a:t>6/21/2019</a:t>
            </a:fld>
            <a:endParaRPr lang="en-US"/>
          </a:p>
        </p:txBody>
      </p:sp>
    </p:spTree>
    <p:extLst>
      <p:ext uri="{BB962C8B-B14F-4D97-AF65-F5344CB8AC3E}">
        <p14:creationId xmlns:p14="http://schemas.microsoft.com/office/powerpoint/2010/main" val="3091879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AF34E-0819-4212-B6EA-BF17FFF306D2}" type="slidenum">
              <a:rPr lang="en-US"/>
              <a:pPr/>
              <a:t>23</a:t>
            </a:fld>
            <a:endParaRPr lang="en-US"/>
          </a:p>
        </p:txBody>
      </p:sp>
      <p:sp>
        <p:nvSpPr>
          <p:cNvPr id="124930" name="Rectangle 2"/>
          <p:cNvSpPr>
            <a:spLocks noGrp="1" noRot="1" noChangeAspect="1" noChangeArrowheads="1" noTextEdit="1"/>
          </p:cNvSpPr>
          <p:nvPr>
            <p:ph type="sldImg"/>
          </p:nvPr>
        </p:nvSpPr>
        <p:spPr>
          <a:xfrm>
            <a:off x="406400" y="698500"/>
            <a:ext cx="6199188" cy="3487738"/>
          </a:xfrm>
          <a:ln/>
        </p:spPr>
      </p:sp>
      <p:sp>
        <p:nvSpPr>
          <p:cNvPr id="124931" name="Rectangle 3"/>
          <p:cNvSpPr>
            <a:spLocks noGrp="1" noChangeArrowheads="1"/>
          </p:cNvSpPr>
          <p:nvPr>
            <p:ph type="body" idx="1"/>
          </p:nvPr>
        </p:nvSpPr>
        <p:spPr/>
        <p:txBody>
          <a:bodyPr/>
          <a:lstStyle/>
          <a:p>
            <a:endParaRPr lang="en-US"/>
          </a:p>
        </p:txBody>
      </p:sp>
      <p:sp>
        <p:nvSpPr>
          <p:cNvPr id="3" name="Date Placeholder 2"/>
          <p:cNvSpPr>
            <a:spLocks noGrp="1"/>
          </p:cNvSpPr>
          <p:nvPr>
            <p:ph type="dt" idx="10"/>
          </p:nvPr>
        </p:nvSpPr>
        <p:spPr/>
        <p:txBody>
          <a:bodyPr/>
          <a:lstStyle/>
          <a:p>
            <a:fld id="{F437A1E6-2E9E-4D83-BDDC-29B06FA46E32}" type="datetime1">
              <a:rPr lang="en-US" smtClean="0"/>
              <a:t>6/21/2019</a:t>
            </a:fld>
            <a:endParaRPr lang="en-US"/>
          </a:p>
        </p:txBody>
      </p:sp>
    </p:spTree>
    <p:extLst>
      <p:ext uri="{BB962C8B-B14F-4D97-AF65-F5344CB8AC3E}">
        <p14:creationId xmlns:p14="http://schemas.microsoft.com/office/powerpoint/2010/main" val="371851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AF34E-0819-4212-B6EA-BF17FFF306D2}" type="slidenum">
              <a:rPr lang="en-US"/>
              <a:pPr/>
              <a:t>24</a:t>
            </a:fld>
            <a:endParaRPr lang="en-US"/>
          </a:p>
        </p:txBody>
      </p:sp>
      <p:sp>
        <p:nvSpPr>
          <p:cNvPr id="124930" name="Rectangle 2"/>
          <p:cNvSpPr>
            <a:spLocks noGrp="1" noRot="1" noChangeAspect="1" noChangeArrowheads="1" noTextEdit="1"/>
          </p:cNvSpPr>
          <p:nvPr>
            <p:ph type="sldImg"/>
          </p:nvPr>
        </p:nvSpPr>
        <p:spPr>
          <a:xfrm>
            <a:off x="406400" y="698500"/>
            <a:ext cx="6199188" cy="3487738"/>
          </a:xfrm>
          <a:ln/>
        </p:spPr>
      </p:sp>
      <p:sp>
        <p:nvSpPr>
          <p:cNvPr id="124931" name="Rectangle 3"/>
          <p:cNvSpPr>
            <a:spLocks noGrp="1" noChangeArrowheads="1"/>
          </p:cNvSpPr>
          <p:nvPr>
            <p:ph type="body" idx="1"/>
          </p:nvPr>
        </p:nvSpPr>
        <p:spPr/>
        <p:txBody>
          <a:bodyPr/>
          <a:lstStyle/>
          <a:p>
            <a:endParaRPr lang="en-US" dirty="0"/>
          </a:p>
        </p:txBody>
      </p:sp>
      <p:sp>
        <p:nvSpPr>
          <p:cNvPr id="3" name="Date Placeholder 2"/>
          <p:cNvSpPr>
            <a:spLocks noGrp="1"/>
          </p:cNvSpPr>
          <p:nvPr>
            <p:ph type="dt" idx="10"/>
          </p:nvPr>
        </p:nvSpPr>
        <p:spPr/>
        <p:txBody>
          <a:bodyPr/>
          <a:lstStyle/>
          <a:p>
            <a:fld id="{31772B96-6337-4327-8960-1156EC82772F}" type="datetime1">
              <a:rPr lang="en-US" smtClean="0"/>
              <a:t>6/21/2019</a:t>
            </a:fld>
            <a:endParaRPr lang="en-US"/>
          </a:p>
        </p:txBody>
      </p:sp>
    </p:spTree>
    <p:extLst>
      <p:ext uri="{BB962C8B-B14F-4D97-AF65-F5344CB8AC3E}">
        <p14:creationId xmlns:p14="http://schemas.microsoft.com/office/powerpoint/2010/main" val="310433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D06A5-0E9E-47A8-8DAB-E565FA559959}" type="slidenum">
              <a:rPr lang="en-US" smtClean="0"/>
              <a:pPr/>
              <a:t>25</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2194327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D06A5-0E9E-47A8-8DAB-E565FA559959}" type="slidenum">
              <a:rPr lang="en-US" smtClean="0"/>
              <a:pPr/>
              <a:t>26</a:t>
            </a:fld>
            <a:endParaRPr lang="en-US"/>
          </a:p>
        </p:txBody>
      </p:sp>
      <p:sp>
        <p:nvSpPr>
          <p:cNvPr id="6" name="Date Placeholder 5"/>
          <p:cNvSpPr>
            <a:spLocks noGrp="1"/>
          </p:cNvSpPr>
          <p:nvPr>
            <p:ph type="dt" idx="11"/>
          </p:nvPr>
        </p:nvSpPr>
        <p:spPr/>
        <p:txBody>
          <a:bodyPr/>
          <a:lstStyle/>
          <a:p>
            <a:fld id="{C7CA728D-7B32-4A80-A74C-D3108C040DF1}" type="datetime1">
              <a:rPr lang="en-US" smtClean="0"/>
              <a:t>6/21/2019</a:t>
            </a:fld>
            <a:endParaRPr lang="en-US"/>
          </a:p>
        </p:txBody>
      </p:sp>
    </p:spTree>
    <p:extLst>
      <p:ext uri="{BB962C8B-B14F-4D97-AF65-F5344CB8AC3E}">
        <p14:creationId xmlns:p14="http://schemas.microsoft.com/office/powerpoint/2010/main" val="3078127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D06A5-0E9E-47A8-8DAB-E565FA559959}" type="slidenum">
              <a:rPr lang="en-US" smtClean="0"/>
              <a:pPr/>
              <a:t>27</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214567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D06A5-0E9E-47A8-8DAB-E565FA559959}" type="slidenum">
              <a:rPr lang="en-US" smtClean="0"/>
              <a:pPr/>
              <a:t>28</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3527496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D06A5-0E9E-47A8-8DAB-E565FA559959}" type="slidenum">
              <a:rPr lang="en-US" smtClean="0"/>
              <a:pPr/>
              <a:t>29</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379831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D06A5-0E9E-47A8-8DAB-E565FA559959}" type="slidenum">
              <a:rPr lang="en-US" smtClean="0"/>
              <a:pPr/>
              <a:t>30</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7051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our new owners:</a:t>
            </a:r>
          </a:p>
          <a:p>
            <a:r>
              <a:rPr lang="en-US" dirty="0"/>
              <a:t>1</a:t>
            </a:r>
            <a:r>
              <a:rPr lang="en-US" baseline="30000" dirty="0"/>
              <a:t>st</a:t>
            </a:r>
            <a:r>
              <a:rPr lang="en-US" dirty="0"/>
              <a:t> Community should be there</a:t>
            </a:r>
          </a:p>
          <a:p>
            <a:r>
              <a:rPr lang="en-US" dirty="0" err="1"/>
              <a:t>SPC</a:t>
            </a:r>
            <a:r>
              <a:rPr lang="en-US" dirty="0"/>
              <a:t> should be there</a:t>
            </a:r>
          </a:p>
          <a:p>
            <a:r>
              <a:rPr lang="en-US" dirty="0"/>
              <a:t>Straits Area is not signed up</a:t>
            </a:r>
          </a:p>
        </p:txBody>
      </p:sp>
      <p:sp>
        <p:nvSpPr>
          <p:cNvPr id="5" name="Slide Number Placeholder 4"/>
          <p:cNvSpPr>
            <a:spLocks noGrp="1"/>
          </p:cNvSpPr>
          <p:nvPr>
            <p:ph type="sldNum" sz="quarter" idx="11"/>
          </p:nvPr>
        </p:nvSpPr>
        <p:spPr/>
        <p:txBody>
          <a:bodyPr/>
          <a:lstStyle/>
          <a:p>
            <a:fld id="{11BD06A5-0E9E-47A8-8DAB-E565FA559959}" type="slidenum">
              <a:rPr lang="en-US" smtClean="0"/>
              <a:pPr/>
              <a:t>3</a:t>
            </a:fld>
            <a:endParaRPr lang="en-US"/>
          </a:p>
        </p:txBody>
      </p:sp>
      <p:sp>
        <p:nvSpPr>
          <p:cNvPr id="6" name="Date Placeholder 5"/>
          <p:cNvSpPr>
            <a:spLocks noGrp="1"/>
          </p:cNvSpPr>
          <p:nvPr>
            <p:ph type="dt" idx="12"/>
          </p:nvPr>
        </p:nvSpPr>
        <p:spPr/>
        <p:txBody>
          <a:bodyPr/>
          <a:lstStyle/>
          <a:p>
            <a:fld id="{52F3BD3D-B1AE-4933-93D1-44CFB483F7B3}" type="datetime1">
              <a:rPr lang="en-US" smtClean="0"/>
              <a:t>6/21/2019</a:t>
            </a:fld>
            <a:endParaRPr lang="en-US"/>
          </a:p>
        </p:txBody>
      </p:sp>
    </p:spTree>
    <p:extLst>
      <p:ext uri="{BB962C8B-B14F-4D97-AF65-F5344CB8AC3E}">
        <p14:creationId xmlns:p14="http://schemas.microsoft.com/office/powerpoint/2010/main" val="3410812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D06A5-0E9E-47A8-8DAB-E565FA559959}" type="slidenum">
              <a:rPr lang="en-US" smtClean="0"/>
              <a:pPr/>
              <a:t>31</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1638192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D06A5-0E9E-47A8-8DAB-E565FA559959}" type="slidenum">
              <a:rPr lang="en-US" smtClean="0"/>
              <a:pPr/>
              <a:t>32</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3730261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11BD06A5-0E9E-47A8-8DAB-E565FA559959}" type="slidenum">
              <a:rPr lang="en-US" smtClean="0"/>
              <a:pPr/>
              <a:t>33</a:t>
            </a:fld>
            <a:endParaRPr lang="en-US"/>
          </a:p>
        </p:txBody>
      </p:sp>
      <p:sp>
        <p:nvSpPr>
          <p:cNvPr id="6" name="Date Placeholder 5"/>
          <p:cNvSpPr>
            <a:spLocks noGrp="1"/>
          </p:cNvSpPr>
          <p:nvPr>
            <p:ph type="dt" idx="12"/>
          </p:nvPr>
        </p:nvSpPr>
        <p:spPr/>
        <p:txBody>
          <a:bodyPr/>
          <a:lstStyle/>
          <a:p>
            <a:fld id="{4DFA3E16-2CFE-4531-847A-DFD84181233C}" type="datetime1">
              <a:rPr lang="en-US" smtClean="0"/>
              <a:t>6/21/2019</a:t>
            </a:fld>
            <a:endParaRPr lang="en-US"/>
          </a:p>
        </p:txBody>
      </p:sp>
    </p:spTree>
    <p:extLst>
      <p:ext uri="{BB962C8B-B14F-4D97-AF65-F5344CB8AC3E}">
        <p14:creationId xmlns:p14="http://schemas.microsoft.com/office/powerpoint/2010/main" val="2398086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D06A5-0E9E-47A8-8DAB-E565FA559959}" type="slidenum">
              <a:rPr lang="en-US" smtClean="0"/>
              <a:pPr/>
              <a:t>34</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2108545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11BD06A5-0E9E-47A8-8DAB-E565FA559959}" type="slidenum">
              <a:rPr lang="en-US" smtClean="0"/>
              <a:pPr/>
              <a:t>35</a:t>
            </a:fld>
            <a:endParaRPr lang="en-US"/>
          </a:p>
        </p:txBody>
      </p:sp>
      <p:sp>
        <p:nvSpPr>
          <p:cNvPr id="6" name="Date Placeholder 5"/>
          <p:cNvSpPr>
            <a:spLocks noGrp="1"/>
          </p:cNvSpPr>
          <p:nvPr>
            <p:ph type="dt" idx="12"/>
          </p:nvPr>
        </p:nvSpPr>
        <p:spPr/>
        <p:txBody>
          <a:bodyPr/>
          <a:lstStyle/>
          <a:p>
            <a:fld id="{4DFA3E16-2CFE-4531-847A-DFD84181233C}" type="datetime1">
              <a:rPr lang="en-US" smtClean="0"/>
              <a:t>6/21/2019</a:t>
            </a:fld>
            <a:endParaRPr lang="en-US"/>
          </a:p>
        </p:txBody>
      </p:sp>
    </p:spTree>
    <p:extLst>
      <p:ext uri="{BB962C8B-B14F-4D97-AF65-F5344CB8AC3E}">
        <p14:creationId xmlns:p14="http://schemas.microsoft.com/office/powerpoint/2010/main" val="326180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backdrop slides for your comments – we made some suggestions but use them any way you wish</a:t>
            </a:r>
          </a:p>
        </p:txBody>
      </p:sp>
      <p:sp>
        <p:nvSpPr>
          <p:cNvPr id="5" name="Slide Number Placeholder 4"/>
          <p:cNvSpPr>
            <a:spLocks noGrp="1"/>
          </p:cNvSpPr>
          <p:nvPr>
            <p:ph type="sldNum" sz="quarter" idx="11"/>
          </p:nvPr>
        </p:nvSpPr>
        <p:spPr/>
        <p:txBody>
          <a:bodyPr/>
          <a:lstStyle/>
          <a:p>
            <a:fld id="{11BD06A5-0E9E-47A8-8DAB-E565FA559959}" type="slidenum">
              <a:rPr lang="en-US" smtClean="0"/>
              <a:pPr/>
              <a:t>4</a:t>
            </a:fld>
            <a:endParaRPr lang="en-US"/>
          </a:p>
        </p:txBody>
      </p:sp>
      <p:sp>
        <p:nvSpPr>
          <p:cNvPr id="6" name="Date Placeholder 5"/>
          <p:cNvSpPr>
            <a:spLocks noGrp="1"/>
          </p:cNvSpPr>
          <p:nvPr>
            <p:ph type="dt" idx="12"/>
          </p:nvPr>
        </p:nvSpPr>
        <p:spPr/>
        <p:txBody>
          <a:bodyPr/>
          <a:lstStyle/>
          <a:p>
            <a:fld id="{7E8BF64A-550D-4AEE-96B5-4D283CB18AA5}" type="datetime1">
              <a:rPr lang="en-US" smtClean="0"/>
              <a:t>6/21/2019</a:t>
            </a:fld>
            <a:endParaRPr lang="en-US"/>
          </a:p>
        </p:txBody>
      </p:sp>
    </p:spTree>
    <p:extLst>
      <p:ext uri="{BB962C8B-B14F-4D97-AF65-F5344CB8AC3E}">
        <p14:creationId xmlns:p14="http://schemas.microsoft.com/office/powerpoint/2010/main" val="45191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 set this up so that you might speak to these things:</a:t>
            </a:r>
          </a:p>
          <a:p>
            <a:pPr marL="171425" indent="-171425">
              <a:buFont typeface="Arial" panose="020B0604020202020204" pitchFamily="34" charset="0"/>
              <a:buChar char="•"/>
            </a:pPr>
            <a:r>
              <a:rPr lang="en-US" dirty="0"/>
              <a:t>Post our 2020 anniversary celebration, we enter the next era of CU*Answers as an organization owned by you and your CU peers</a:t>
            </a:r>
          </a:p>
          <a:p>
            <a:pPr marL="171425" indent="-171425">
              <a:buFont typeface="Arial" panose="020B0604020202020204" pitchFamily="34" charset="0"/>
              <a:buChar char="•"/>
            </a:pPr>
            <a:r>
              <a:rPr lang="en-US" dirty="0"/>
              <a:t>Like eras before this, CU leaders will step up and be recognized as the unique ingredients that led to success - that’s why we have the Mackay award</a:t>
            </a:r>
          </a:p>
          <a:p>
            <a:pPr marL="171425" indent="-171425">
              <a:buFont typeface="Arial" panose="020B0604020202020204" pitchFamily="34" charset="0"/>
              <a:buChar char="•"/>
            </a:pPr>
            <a:r>
              <a:rPr lang="en-US" dirty="0"/>
              <a:t>Randy’s hope is that Scott McFarland will be recognized as one of those pioneers of the next era of CU*Answers (2021-2035)</a:t>
            </a:r>
          </a:p>
          <a:p>
            <a:pPr marL="171425" indent="-171425">
              <a:buFont typeface="Arial" panose="020B0604020202020204" pitchFamily="34" charset="0"/>
              <a:buChar char="•"/>
            </a:pPr>
            <a:r>
              <a:rPr lang="en-US" dirty="0"/>
              <a:t>Randy’s hope is that many of our current shareholders would be seen that way as well as yet-to-be-identified contributors</a:t>
            </a:r>
          </a:p>
          <a:p>
            <a:pPr marL="171425" indent="-171425">
              <a:buFont typeface="Arial" panose="020B0604020202020204" pitchFamily="34" charset="0"/>
              <a:buChar char="•"/>
            </a:pPr>
            <a:r>
              <a:rPr lang="en-US" dirty="0"/>
              <a:t>This should give you an opportunity to inspire the crowd, remind them of their responsibilities as owners, and challenge them to be builders of the firm they hope will help them be successful</a:t>
            </a:r>
          </a:p>
          <a:p>
            <a:pPr marL="171425" indent="-171425">
              <a:buFont typeface="Arial" panose="020B0604020202020204" pitchFamily="34" charset="0"/>
              <a:buChar char="•"/>
            </a:pPr>
            <a:r>
              <a:rPr lang="en-US" dirty="0"/>
              <a:t>This should give you the chance to thank all of the contributors that work with you right now in 2019 and will work with you for the remainder of their board terms</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1BD06A5-0E9E-47A8-8DAB-E565FA559959}" type="slidenum">
              <a:rPr lang="en-US" smtClean="0"/>
              <a:pPr/>
              <a:t>5</a:t>
            </a:fld>
            <a:endParaRPr lang="en-US" dirty="0"/>
          </a:p>
        </p:txBody>
      </p:sp>
      <p:sp>
        <p:nvSpPr>
          <p:cNvPr id="5" name="Date Placeholder 4"/>
          <p:cNvSpPr>
            <a:spLocks noGrp="1"/>
          </p:cNvSpPr>
          <p:nvPr>
            <p:ph type="dt" idx="1"/>
          </p:nvPr>
        </p:nvSpPr>
        <p:spPr/>
        <p:txBody>
          <a:bodyPr/>
          <a:lstStyle/>
          <a:p>
            <a:fld id="{2EE409E2-D892-4EF5-9F28-F67306BBC990}" type="datetime1">
              <a:rPr lang="en-US" smtClean="0"/>
              <a:t>6/21/2019</a:t>
            </a:fld>
            <a:endParaRPr lang="en-US"/>
          </a:p>
        </p:txBody>
      </p:sp>
    </p:spTree>
    <p:extLst>
      <p:ext uri="{BB962C8B-B14F-4D97-AF65-F5344CB8AC3E}">
        <p14:creationId xmlns:p14="http://schemas.microsoft.com/office/powerpoint/2010/main" val="426928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FA1D0-F187-4433-96CE-AD6897A80517}" type="slidenum">
              <a:rPr lang="en-US"/>
              <a:pPr/>
              <a:t>6</a:t>
            </a:fld>
            <a:endParaRPr lang="en-US"/>
          </a:p>
        </p:txBody>
      </p:sp>
      <p:sp>
        <p:nvSpPr>
          <p:cNvPr id="626690" name="Rectangle 2"/>
          <p:cNvSpPr>
            <a:spLocks noGrp="1" noRot="1" noChangeAspect="1" noChangeArrowheads="1" noTextEdit="1"/>
          </p:cNvSpPr>
          <p:nvPr>
            <p:ph type="sldImg"/>
          </p:nvPr>
        </p:nvSpPr>
        <p:spPr>
          <a:xfrm>
            <a:off x="407988" y="700088"/>
            <a:ext cx="6194425" cy="3484562"/>
          </a:xfrm>
          <a:ln/>
        </p:spPr>
      </p:sp>
      <p:sp>
        <p:nvSpPr>
          <p:cNvPr id="626691" name="Rectangle 3"/>
          <p:cNvSpPr>
            <a:spLocks noGrp="1" noChangeArrowheads="1"/>
          </p:cNvSpPr>
          <p:nvPr>
            <p:ph type="body" idx="1"/>
          </p:nvPr>
        </p:nvSpPr>
        <p:spPr/>
        <p:txBody>
          <a:bodyPr/>
          <a:lstStyle/>
          <a:p>
            <a:endParaRPr lang="en-US" dirty="0"/>
          </a:p>
        </p:txBody>
      </p:sp>
      <p:sp>
        <p:nvSpPr>
          <p:cNvPr id="3" name="Date Placeholder 2"/>
          <p:cNvSpPr>
            <a:spLocks noGrp="1"/>
          </p:cNvSpPr>
          <p:nvPr>
            <p:ph type="dt" idx="10"/>
          </p:nvPr>
        </p:nvSpPr>
        <p:spPr/>
        <p:txBody>
          <a:bodyPr/>
          <a:lstStyle/>
          <a:p>
            <a:fld id="{546F4B71-021A-412E-91D2-9742D76DF7FB}" type="datetime1">
              <a:rPr lang="en-US" smtClean="0"/>
              <a:t>6/21/2019</a:t>
            </a:fld>
            <a:endParaRPr lang="en-US"/>
          </a:p>
        </p:txBody>
      </p:sp>
    </p:spTree>
    <p:extLst>
      <p:ext uri="{BB962C8B-B14F-4D97-AF65-F5344CB8AC3E}">
        <p14:creationId xmlns:p14="http://schemas.microsoft.com/office/powerpoint/2010/main" val="273814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your Board and move forward to the election and the nominating committee (hand off to Tom)</a:t>
            </a:r>
          </a:p>
        </p:txBody>
      </p:sp>
      <p:sp>
        <p:nvSpPr>
          <p:cNvPr id="5" name="Slide Number Placeholder 4"/>
          <p:cNvSpPr>
            <a:spLocks noGrp="1"/>
          </p:cNvSpPr>
          <p:nvPr>
            <p:ph type="sldNum" sz="quarter" idx="11"/>
          </p:nvPr>
        </p:nvSpPr>
        <p:spPr/>
        <p:txBody>
          <a:bodyPr/>
          <a:lstStyle/>
          <a:p>
            <a:fld id="{11BD06A5-0E9E-47A8-8DAB-E565FA559959}" type="slidenum">
              <a:rPr lang="en-US" smtClean="0"/>
              <a:pPr/>
              <a:t>7</a:t>
            </a:fld>
            <a:endParaRPr lang="en-US"/>
          </a:p>
        </p:txBody>
      </p:sp>
      <p:sp>
        <p:nvSpPr>
          <p:cNvPr id="6" name="Date Placeholder 5"/>
          <p:cNvSpPr>
            <a:spLocks noGrp="1"/>
          </p:cNvSpPr>
          <p:nvPr>
            <p:ph type="dt" idx="12"/>
          </p:nvPr>
        </p:nvSpPr>
        <p:spPr/>
        <p:txBody>
          <a:bodyPr/>
          <a:lstStyle/>
          <a:p>
            <a:fld id="{019799D0-9C2C-4D88-AF65-A4D1163138DA}" type="datetime1">
              <a:rPr lang="en-US" smtClean="0"/>
              <a:t>6/21/2019</a:t>
            </a:fld>
            <a:endParaRPr lang="en-US"/>
          </a:p>
        </p:txBody>
      </p:sp>
    </p:spTree>
    <p:extLst>
      <p:ext uri="{BB962C8B-B14F-4D97-AF65-F5344CB8AC3E}">
        <p14:creationId xmlns:p14="http://schemas.microsoft.com/office/powerpoint/2010/main" val="317411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will hand off to Tom</a:t>
            </a:r>
          </a:p>
          <a:p>
            <a:r>
              <a:rPr lang="en-US" dirty="0"/>
              <a:t>Tom, pause here to greet the group and make some comment about how cooperatives cannot take our democratic processes for granted</a:t>
            </a:r>
          </a:p>
          <a:p>
            <a:endParaRPr lang="en-US" dirty="0"/>
          </a:p>
        </p:txBody>
      </p:sp>
      <p:sp>
        <p:nvSpPr>
          <p:cNvPr id="5" name="Slide Number Placeholder 4"/>
          <p:cNvSpPr>
            <a:spLocks noGrp="1"/>
          </p:cNvSpPr>
          <p:nvPr>
            <p:ph type="sldNum" sz="quarter" idx="11"/>
          </p:nvPr>
        </p:nvSpPr>
        <p:spPr/>
        <p:txBody>
          <a:bodyPr/>
          <a:lstStyle/>
          <a:p>
            <a:fld id="{11BD06A5-0E9E-47A8-8DAB-E565FA559959}" type="slidenum">
              <a:rPr lang="en-US" smtClean="0"/>
              <a:pPr/>
              <a:t>8</a:t>
            </a:fld>
            <a:endParaRPr lang="en-US"/>
          </a:p>
        </p:txBody>
      </p:sp>
      <p:sp>
        <p:nvSpPr>
          <p:cNvPr id="6" name="Date Placeholder 5"/>
          <p:cNvSpPr>
            <a:spLocks noGrp="1"/>
          </p:cNvSpPr>
          <p:nvPr>
            <p:ph type="dt" idx="12"/>
          </p:nvPr>
        </p:nvSpPr>
        <p:spPr/>
        <p:txBody>
          <a:bodyPr/>
          <a:lstStyle/>
          <a:p>
            <a:fld id="{51E31286-BCF1-495D-A46B-2F0F12FDDDEA}" type="datetime1">
              <a:rPr lang="en-US" smtClean="0"/>
              <a:t>6/21/2019</a:t>
            </a:fld>
            <a:endParaRPr lang="en-US"/>
          </a:p>
        </p:txBody>
      </p:sp>
    </p:spTree>
    <p:extLst>
      <p:ext uri="{BB962C8B-B14F-4D97-AF65-F5344CB8AC3E}">
        <p14:creationId xmlns:p14="http://schemas.microsoft.com/office/powerpoint/2010/main" val="394622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and thank the nominating committee for they work they do and the sincere intent they print to the work to encourage any and all shareholders to step up and join the board</a:t>
            </a:r>
          </a:p>
        </p:txBody>
      </p:sp>
      <p:sp>
        <p:nvSpPr>
          <p:cNvPr id="5" name="Slide Number Placeholder 4"/>
          <p:cNvSpPr>
            <a:spLocks noGrp="1"/>
          </p:cNvSpPr>
          <p:nvPr>
            <p:ph type="sldNum" sz="quarter" idx="11"/>
          </p:nvPr>
        </p:nvSpPr>
        <p:spPr/>
        <p:txBody>
          <a:bodyPr/>
          <a:lstStyle/>
          <a:p>
            <a:fld id="{11BD06A5-0E9E-47A8-8DAB-E565FA559959}" type="slidenum">
              <a:rPr lang="en-US" smtClean="0"/>
              <a:pPr/>
              <a:t>9</a:t>
            </a:fld>
            <a:endParaRPr lang="en-US"/>
          </a:p>
        </p:txBody>
      </p:sp>
      <p:sp>
        <p:nvSpPr>
          <p:cNvPr id="6" name="Date Placeholder 5"/>
          <p:cNvSpPr>
            <a:spLocks noGrp="1"/>
          </p:cNvSpPr>
          <p:nvPr>
            <p:ph type="dt" idx="12"/>
          </p:nvPr>
        </p:nvSpPr>
        <p:spPr/>
        <p:txBody>
          <a:bodyPr/>
          <a:lstStyle/>
          <a:p>
            <a:fld id="{5D9E0FC4-F1B3-44D4-8126-02C14DE4F079}" type="datetime1">
              <a:rPr lang="en-US" smtClean="0"/>
              <a:t>6/21/2019</a:t>
            </a:fld>
            <a:endParaRPr lang="en-US"/>
          </a:p>
        </p:txBody>
      </p:sp>
    </p:spTree>
    <p:extLst>
      <p:ext uri="{BB962C8B-B14F-4D97-AF65-F5344CB8AC3E}">
        <p14:creationId xmlns:p14="http://schemas.microsoft.com/office/powerpoint/2010/main" val="355574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32234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04E8F394-A17F-4FEE-A92F-871F46CDBC78}"/>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33388901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635817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18712" y="2222287"/>
            <a:ext cx="10554574" cy="3636511"/>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8" name="Text Placeholder 7">
            <a:extLst>
              <a:ext uri="{FF2B5EF4-FFF2-40B4-BE49-F238E27FC236}">
                <a16:creationId xmlns:a16="http://schemas.microsoft.com/office/drawing/2014/main" id="{FF30C171-414B-497B-AD42-1158D1824A9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2" name="Title 1">
            <a:extLst>
              <a:ext uri="{FF2B5EF4-FFF2-40B4-BE49-F238E27FC236}">
                <a16:creationId xmlns:a16="http://schemas.microsoft.com/office/drawing/2014/main" id="{F775AD85-5B01-4B59-B553-89678575E33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88620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9" name="Text Placeholder 7">
            <a:extLst>
              <a:ext uri="{FF2B5EF4-FFF2-40B4-BE49-F238E27FC236}">
                <a16:creationId xmlns:a16="http://schemas.microsoft.com/office/drawing/2014/main" id="{1D29C9B9-6668-4733-AD48-5F18303ECA2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7177273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1FB0124-3324-46EC-B507-583573B8ABF7}" type="slidenum">
              <a:rPr lang="en-US" smtClean="0"/>
              <a:pPr/>
              <a:t>‹#›</a:t>
            </a:fld>
            <a:endParaRPr lang="en-US" dirty="0"/>
          </a:p>
        </p:txBody>
      </p:sp>
      <p:sp>
        <p:nvSpPr>
          <p:cNvPr id="11" name="Text Placeholder 7">
            <a:extLst>
              <a:ext uri="{FF2B5EF4-FFF2-40B4-BE49-F238E27FC236}">
                <a16:creationId xmlns:a16="http://schemas.microsoft.com/office/drawing/2014/main" id="{3CCEC7C2-FC55-433F-A2B9-7B4031C49BCD}"/>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350409364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53227E-DD90-42B2-A8E4-7212348DB16A}"/>
              </a:ext>
            </a:extLst>
          </p:cNvPr>
          <p:cNvSpPr>
            <a:spLocks noGrp="1"/>
          </p:cNvSpPr>
          <p:nvPr>
            <p:ph sz="quarter" idx="14"/>
          </p:nvPr>
        </p:nvSpPr>
        <p:spPr>
          <a:xfrm>
            <a:off x="762000" y="2362200"/>
            <a:ext cx="3502152" cy="30992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10" name="Slide Number Placeholder 5"/>
          <p:cNvSpPr>
            <a:spLocks noGrp="1"/>
          </p:cNvSpPr>
          <p:nvPr>
            <p:ph type="sldNum" sz="quarter" idx="4"/>
          </p:nvPr>
        </p:nvSpPr>
        <p:spPr bwMode="gray">
          <a:xfrm>
            <a:off x="359074" y="5829277"/>
            <a:ext cx="779767" cy="365125"/>
          </a:xfrm>
          <a:prstGeom prst="rect">
            <a:avLst/>
          </a:prstGeom>
        </p:spPr>
        <p:txBody>
          <a:bodyPr vert="horz" lIns="91440" tIns="45720" rIns="91440" bIns="45720" rtlCol="0" anchor="ctr"/>
          <a:lstStyle>
            <a:lvl1pPr algn="l">
              <a:defRPr sz="2000">
                <a:solidFill>
                  <a:srgbClr val="FEFFFF"/>
                </a:solidFill>
              </a:defRPr>
            </a:lvl1pPr>
          </a:lstStyle>
          <a:p>
            <a:fld id="{61FB0124-3324-46EC-B507-583573B8ABF7}" type="slidenum">
              <a:rPr lang="en-US" smtClean="0"/>
              <a:pPr/>
              <a:t>‹#›</a:t>
            </a:fld>
            <a:endParaRPr lang="en-US" dirty="0"/>
          </a:p>
        </p:txBody>
      </p:sp>
      <p:sp>
        <p:nvSpPr>
          <p:cNvPr id="9" name="Content Placeholder 8">
            <a:extLst>
              <a:ext uri="{FF2B5EF4-FFF2-40B4-BE49-F238E27FC236}">
                <a16:creationId xmlns:a16="http://schemas.microsoft.com/office/drawing/2014/main" id="{1A0FFF7E-11FE-449C-BD5A-3BF2C59F56C2}"/>
              </a:ext>
            </a:extLst>
          </p:cNvPr>
          <p:cNvSpPr>
            <a:spLocks noGrp="1"/>
          </p:cNvSpPr>
          <p:nvPr>
            <p:ph sz="quarter" idx="15"/>
          </p:nvPr>
        </p:nvSpPr>
        <p:spPr>
          <a:xfrm>
            <a:off x="448056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8D816CA-C95E-41D1-A361-021E1009106B}"/>
              </a:ext>
            </a:extLst>
          </p:cNvPr>
          <p:cNvSpPr>
            <a:spLocks noGrp="1"/>
          </p:cNvSpPr>
          <p:nvPr>
            <p:ph sz="quarter" idx="16"/>
          </p:nvPr>
        </p:nvSpPr>
        <p:spPr>
          <a:xfrm>
            <a:off x="792480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784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303559729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2">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8" name="Content Placeholder 4">
            <a:extLst>
              <a:ext uri="{FF2B5EF4-FFF2-40B4-BE49-F238E27FC236}">
                <a16:creationId xmlns:a16="http://schemas.microsoft.com/office/drawing/2014/main" id="{80C1ADCA-007E-478F-A5FD-8573F8E8AE13}"/>
              </a:ext>
            </a:extLst>
          </p:cNvPr>
          <p:cNvSpPr>
            <a:spLocks noGrp="1"/>
          </p:cNvSpPr>
          <p:nvPr>
            <p:ph sz="quarter" idx="14"/>
          </p:nvPr>
        </p:nvSpPr>
        <p:spPr>
          <a:xfrm>
            <a:off x="762000" y="1447800"/>
            <a:ext cx="3502152" cy="40136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1FB9EE2C-E0B9-4A66-BEBE-3E39549EBDE7}"/>
              </a:ext>
            </a:extLst>
          </p:cNvPr>
          <p:cNvSpPr>
            <a:spLocks noGrp="1"/>
          </p:cNvSpPr>
          <p:nvPr>
            <p:ph sz="quarter" idx="15"/>
          </p:nvPr>
        </p:nvSpPr>
        <p:spPr>
          <a:xfrm>
            <a:off x="448056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91F46B15-7E49-4330-85DF-1A5CC3F69D29}"/>
              </a:ext>
            </a:extLst>
          </p:cNvPr>
          <p:cNvSpPr>
            <a:spLocks noGrp="1"/>
          </p:cNvSpPr>
          <p:nvPr>
            <p:ph sz="quarter" idx="16"/>
          </p:nvPr>
        </p:nvSpPr>
        <p:spPr>
          <a:xfrm>
            <a:off x="792480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283854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FB0124-3324-46EC-B507-583573B8ABF7}" type="slidenum">
              <a:rPr lang="en-US" smtClean="0"/>
              <a:pPr/>
              <a:t>‹#›</a:t>
            </a:fld>
            <a:endParaRPr lang="en-US" dirty="0"/>
          </a:p>
        </p:txBody>
      </p:sp>
      <p:sp>
        <p:nvSpPr>
          <p:cNvPr id="5" name="Text Placeholder 7">
            <a:extLst>
              <a:ext uri="{FF2B5EF4-FFF2-40B4-BE49-F238E27FC236}">
                <a16:creationId xmlns:a16="http://schemas.microsoft.com/office/drawing/2014/main" id="{913EE3B7-963B-4ACE-B8AC-3DE6BA7791FC}"/>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85602635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67C8179-2155-463C-8814-91AA96C79416}"/>
              </a:ext>
            </a:extLst>
          </p:cNvPr>
          <p:cNvSpPr>
            <a:spLocks noChangeAspect="1"/>
          </p:cNvSpPr>
          <p:nvPr userDrawn="1"/>
        </p:nvSpPr>
        <p:spPr bwMode="auto">
          <a:xfrm flipH="1">
            <a:off x="-2" y="-76200"/>
            <a:ext cx="5791153" cy="69342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000" y="446088"/>
            <a:ext cx="3547533" cy="1618396"/>
          </a:xfrm>
        </p:spPr>
        <p:txBody>
          <a:bodyPr anchor="b"/>
          <a:lstStyle>
            <a:lvl1pPr algn="l">
              <a:defRPr sz="3200" b="1"/>
            </a:lvl1pPr>
          </a:lstStyle>
          <a:p>
            <a:r>
              <a:rPr lang="en-US" dirty="0"/>
              <a:t>Click to edit Master title style</a:t>
            </a:r>
          </a:p>
        </p:txBody>
      </p:sp>
      <p:sp>
        <p:nvSpPr>
          <p:cNvPr id="3" name="Content Placeholder 2"/>
          <p:cNvSpPr>
            <a:spLocks noGrp="1"/>
          </p:cNvSpPr>
          <p:nvPr>
            <p:ph idx="1"/>
          </p:nvPr>
        </p:nvSpPr>
        <p:spPr>
          <a:xfrm>
            <a:off x="5791151" y="446088"/>
            <a:ext cx="5949335" cy="54149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0" y="2260738"/>
            <a:ext cx="3547533" cy="360031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D915D34B-2075-4FB8-9473-76A616875E79}"/>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28835505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18712" y="2222287"/>
            <a:ext cx="10554574" cy="3636511"/>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8" name="Text Placeholder 7">
            <a:extLst>
              <a:ext uri="{FF2B5EF4-FFF2-40B4-BE49-F238E27FC236}">
                <a16:creationId xmlns:a16="http://schemas.microsoft.com/office/drawing/2014/main" id="{FF30C171-414B-497B-AD42-1158D1824A9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4" name="Title 3">
            <a:extLst>
              <a:ext uri="{FF2B5EF4-FFF2-40B4-BE49-F238E27FC236}">
                <a16:creationId xmlns:a16="http://schemas.microsoft.com/office/drawing/2014/main" id="{125955FC-9CEB-4969-A9D4-AF2AC43763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228941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04E8F394-A17F-4FEE-A92F-871F46CDBC78}"/>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407815287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8700141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18712" y="2222287"/>
            <a:ext cx="10554574" cy="3636511"/>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8" name="Text Placeholder 7">
            <a:extLst>
              <a:ext uri="{FF2B5EF4-FFF2-40B4-BE49-F238E27FC236}">
                <a16:creationId xmlns:a16="http://schemas.microsoft.com/office/drawing/2014/main" id="{FF30C171-414B-497B-AD42-1158D1824A9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
        <p:nvSpPr>
          <p:cNvPr id="4" name="Title 3">
            <a:extLst>
              <a:ext uri="{FF2B5EF4-FFF2-40B4-BE49-F238E27FC236}">
                <a16:creationId xmlns:a16="http://schemas.microsoft.com/office/drawing/2014/main" id="{1F2435D9-680E-438F-9E7E-08C709C78C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673658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9" name="Text Placeholder 7">
            <a:extLst>
              <a:ext uri="{FF2B5EF4-FFF2-40B4-BE49-F238E27FC236}">
                <a16:creationId xmlns:a16="http://schemas.microsoft.com/office/drawing/2014/main" id="{1D29C9B9-6668-4733-AD48-5F18303ECA2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Tree>
    <p:extLst>
      <p:ext uri="{BB962C8B-B14F-4D97-AF65-F5344CB8AC3E}">
        <p14:creationId xmlns:p14="http://schemas.microsoft.com/office/powerpoint/2010/main" val="213492920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1FB0124-3324-46EC-B507-583573B8ABF7}" type="slidenum">
              <a:rPr lang="en-US" smtClean="0"/>
              <a:pPr/>
              <a:t>‹#›</a:t>
            </a:fld>
            <a:endParaRPr lang="en-US" dirty="0"/>
          </a:p>
        </p:txBody>
      </p:sp>
      <p:sp>
        <p:nvSpPr>
          <p:cNvPr id="11" name="Text Placeholder 7">
            <a:extLst>
              <a:ext uri="{FF2B5EF4-FFF2-40B4-BE49-F238E27FC236}">
                <a16:creationId xmlns:a16="http://schemas.microsoft.com/office/drawing/2014/main" id="{3CCEC7C2-FC55-433F-A2B9-7B4031C49BCD}"/>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Tree>
    <p:extLst>
      <p:ext uri="{BB962C8B-B14F-4D97-AF65-F5344CB8AC3E}">
        <p14:creationId xmlns:p14="http://schemas.microsoft.com/office/powerpoint/2010/main" val="28938592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53227E-DD90-42B2-A8E4-7212348DB16A}"/>
              </a:ext>
            </a:extLst>
          </p:cNvPr>
          <p:cNvSpPr>
            <a:spLocks noGrp="1"/>
          </p:cNvSpPr>
          <p:nvPr>
            <p:ph sz="quarter" idx="14"/>
          </p:nvPr>
        </p:nvSpPr>
        <p:spPr>
          <a:xfrm>
            <a:off x="762000" y="2362200"/>
            <a:ext cx="3502152" cy="30992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
        <p:nvSpPr>
          <p:cNvPr id="10" name="Slide Number Placeholder 5"/>
          <p:cNvSpPr>
            <a:spLocks noGrp="1"/>
          </p:cNvSpPr>
          <p:nvPr>
            <p:ph type="sldNum" sz="quarter" idx="4"/>
          </p:nvPr>
        </p:nvSpPr>
        <p:spPr bwMode="gray">
          <a:xfrm>
            <a:off x="359074" y="5829277"/>
            <a:ext cx="779767" cy="365125"/>
          </a:xfrm>
          <a:prstGeom prst="rect">
            <a:avLst/>
          </a:prstGeom>
        </p:spPr>
        <p:txBody>
          <a:bodyPr vert="horz" lIns="91440" tIns="45720" rIns="91440" bIns="45720" rtlCol="0" anchor="ctr"/>
          <a:lstStyle>
            <a:lvl1pPr algn="l">
              <a:defRPr sz="2000">
                <a:solidFill>
                  <a:srgbClr val="FEFFFF"/>
                </a:solidFill>
              </a:defRPr>
            </a:lvl1pPr>
          </a:lstStyle>
          <a:p>
            <a:fld id="{61FB0124-3324-46EC-B507-583573B8ABF7}" type="slidenum">
              <a:rPr lang="en-US" smtClean="0"/>
              <a:pPr/>
              <a:t>‹#›</a:t>
            </a:fld>
            <a:endParaRPr lang="en-US" dirty="0"/>
          </a:p>
        </p:txBody>
      </p:sp>
      <p:sp>
        <p:nvSpPr>
          <p:cNvPr id="9" name="Content Placeholder 8">
            <a:extLst>
              <a:ext uri="{FF2B5EF4-FFF2-40B4-BE49-F238E27FC236}">
                <a16:creationId xmlns:a16="http://schemas.microsoft.com/office/drawing/2014/main" id="{1A0FFF7E-11FE-449C-BD5A-3BF2C59F56C2}"/>
              </a:ext>
            </a:extLst>
          </p:cNvPr>
          <p:cNvSpPr>
            <a:spLocks noGrp="1"/>
          </p:cNvSpPr>
          <p:nvPr>
            <p:ph sz="quarter" idx="15"/>
          </p:nvPr>
        </p:nvSpPr>
        <p:spPr>
          <a:xfrm>
            <a:off x="448056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8D816CA-C95E-41D1-A361-021E1009106B}"/>
              </a:ext>
            </a:extLst>
          </p:cNvPr>
          <p:cNvSpPr>
            <a:spLocks noGrp="1"/>
          </p:cNvSpPr>
          <p:nvPr>
            <p:ph sz="quarter" idx="16"/>
          </p:nvPr>
        </p:nvSpPr>
        <p:spPr>
          <a:xfrm>
            <a:off x="792480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485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Tree>
    <p:extLst>
      <p:ext uri="{BB962C8B-B14F-4D97-AF65-F5344CB8AC3E}">
        <p14:creationId xmlns:p14="http://schemas.microsoft.com/office/powerpoint/2010/main" val="33286289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 Content 2">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
        <p:nvSpPr>
          <p:cNvPr id="8" name="Content Placeholder 4">
            <a:extLst>
              <a:ext uri="{FF2B5EF4-FFF2-40B4-BE49-F238E27FC236}">
                <a16:creationId xmlns:a16="http://schemas.microsoft.com/office/drawing/2014/main" id="{80C1ADCA-007E-478F-A5FD-8573F8E8AE13}"/>
              </a:ext>
            </a:extLst>
          </p:cNvPr>
          <p:cNvSpPr>
            <a:spLocks noGrp="1"/>
          </p:cNvSpPr>
          <p:nvPr>
            <p:ph sz="quarter" idx="14"/>
          </p:nvPr>
        </p:nvSpPr>
        <p:spPr>
          <a:xfrm>
            <a:off x="762000" y="1447800"/>
            <a:ext cx="3502152" cy="40136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1FB9EE2C-E0B9-4A66-BEBE-3E39549EBDE7}"/>
              </a:ext>
            </a:extLst>
          </p:cNvPr>
          <p:cNvSpPr>
            <a:spLocks noGrp="1"/>
          </p:cNvSpPr>
          <p:nvPr>
            <p:ph sz="quarter" idx="15"/>
          </p:nvPr>
        </p:nvSpPr>
        <p:spPr>
          <a:xfrm>
            <a:off x="448056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91F46B15-7E49-4330-85DF-1A5CC3F69D29}"/>
              </a:ext>
            </a:extLst>
          </p:cNvPr>
          <p:cNvSpPr>
            <a:spLocks noGrp="1"/>
          </p:cNvSpPr>
          <p:nvPr>
            <p:ph sz="quarter" idx="16"/>
          </p:nvPr>
        </p:nvSpPr>
        <p:spPr>
          <a:xfrm>
            <a:off x="792480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857830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FB0124-3324-46EC-B507-583573B8ABF7}" type="slidenum">
              <a:rPr lang="en-US" smtClean="0"/>
              <a:pPr/>
              <a:t>‹#›</a:t>
            </a:fld>
            <a:endParaRPr lang="en-US" dirty="0"/>
          </a:p>
        </p:txBody>
      </p:sp>
      <p:sp>
        <p:nvSpPr>
          <p:cNvPr id="5" name="Text Placeholder 7">
            <a:extLst>
              <a:ext uri="{FF2B5EF4-FFF2-40B4-BE49-F238E27FC236}">
                <a16:creationId xmlns:a16="http://schemas.microsoft.com/office/drawing/2014/main" id="{913EE3B7-963B-4ACE-B8AC-3DE6BA7791FC}"/>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Tree>
    <p:extLst>
      <p:ext uri="{BB962C8B-B14F-4D97-AF65-F5344CB8AC3E}">
        <p14:creationId xmlns:p14="http://schemas.microsoft.com/office/powerpoint/2010/main" val="229097564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67C8179-2155-463C-8814-91AA96C79416}"/>
              </a:ext>
            </a:extLst>
          </p:cNvPr>
          <p:cNvSpPr>
            <a:spLocks noChangeAspect="1"/>
          </p:cNvSpPr>
          <p:nvPr userDrawn="1"/>
        </p:nvSpPr>
        <p:spPr bwMode="auto">
          <a:xfrm flipH="1">
            <a:off x="-2" y="-76200"/>
            <a:ext cx="5791153" cy="69342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000" y="446088"/>
            <a:ext cx="3547533" cy="1618396"/>
          </a:xfrm>
        </p:spPr>
        <p:txBody>
          <a:bodyPr anchor="b"/>
          <a:lstStyle>
            <a:lvl1pPr algn="l">
              <a:defRPr sz="3200" b="1"/>
            </a:lvl1pPr>
          </a:lstStyle>
          <a:p>
            <a:r>
              <a:rPr lang="en-US" dirty="0"/>
              <a:t>Click to edit Master title style</a:t>
            </a:r>
          </a:p>
        </p:txBody>
      </p:sp>
      <p:sp>
        <p:nvSpPr>
          <p:cNvPr id="3" name="Content Placeholder 2"/>
          <p:cNvSpPr>
            <a:spLocks noGrp="1"/>
          </p:cNvSpPr>
          <p:nvPr>
            <p:ph idx="1"/>
          </p:nvPr>
        </p:nvSpPr>
        <p:spPr>
          <a:xfrm>
            <a:off x="5791151" y="446088"/>
            <a:ext cx="5949335" cy="54149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0" y="2260738"/>
            <a:ext cx="3547533" cy="360031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D915D34B-2075-4FB8-9473-76A616875E79}"/>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Tree>
    <p:extLst>
      <p:ext uri="{BB962C8B-B14F-4D97-AF65-F5344CB8AC3E}">
        <p14:creationId xmlns:p14="http://schemas.microsoft.com/office/powerpoint/2010/main" val="3356490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9" name="Text Placeholder 7">
            <a:extLst>
              <a:ext uri="{FF2B5EF4-FFF2-40B4-BE49-F238E27FC236}">
                <a16:creationId xmlns:a16="http://schemas.microsoft.com/office/drawing/2014/main" id="{1D29C9B9-6668-4733-AD48-5F18303ECA2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9098590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04E8F394-A17F-4FEE-A92F-871F46CDBC78}"/>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4"/>
                </a:solidFill>
                <a:effectLst/>
              </a:defRPr>
            </a:lvl1pPr>
          </a:lstStyle>
          <a:p>
            <a:pPr lvl="0"/>
            <a:r>
              <a:rPr lang="en-US" dirty="0"/>
              <a:t>Click to edit Master text styles</a:t>
            </a:r>
          </a:p>
        </p:txBody>
      </p:sp>
    </p:spTree>
    <p:extLst>
      <p:ext uri="{BB962C8B-B14F-4D97-AF65-F5344CB8AC3E}">
        <p14:creationId xmlns:p14="http://schemas.microsoft.com/office/powerpoint/2010/main" val="85658544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027239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18712" y="2222287"/>
            <a:ext cx="10554574" cy="3636511"/>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8" name="Text Placeholder 7">
            <a:extLst>
              <a:ext uri="{FF2B5EF4-FFF2-40B4-BE49-F238E27FC236}">
                <a16:creationId xmlns:a16="http://schemas.microsoft.com/office/drawing/2014/main" id="{FF30C171-414B-497B-AD42-1158D1824A9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4" name="Title 3">
            <a:extLst>
              <a:ext uri="{FF2B5EF4-FFF2-40B4-BE49-F238E27FC236}">
                <a16:creationId xmlns:a16="http://schemas.microsoft.com/office/drawing/2014/main" id="{26BB510E-16A3-4872-8E2D-5B943D78B1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394808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9" name="Text Placeholder 7">
            <a:extLst>
              <a:ext uri="{FF2B5EF4-FFF2-40B4-BE49-F238E27FC236}">
                <a16:creationId xmlns:a16="http://schemas.microsoft.com/office/drawing/2014/main" id="{1D29C9B9-6668-4733-AD48-5F18303ECA24}"/>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11313702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1FB0124-3324-46EC-B507-583573B8ABF7}" type="slidenum">
              <a:rPr lang="en-US" smtClean="0"/>
              <a:pPr/>
              <a:t>‹#›</a:t>
            </a:fld>
            <a:endParaRPr lang="en-US" dirty="0"/>
          </a:p>
        </p:txBody>
      </p:sp>
      <p:sp>
        <p:nvSpPr>
          <p:cNvPr id="11" name="Text Placeholder 7">
            <a:extLst>
              <a:ext uri="{FF2B5EF4-FFF2-40B4-BE49-F238E27FC236}">
                <a16:creationId xmlns:a16="http://schemas.microsoft.com/office/drawing/2014/main" id="{3CCEC7C2-FC55-433F-A2B9-7B4031C49BCD}"/>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95385128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53227E-DD90-42B2-A8E4-7212348DB16A}"/>
              </a:ext>
            </a:extLst>
          </p:cNvPr>
          <p:cNvSpPr>
            <a:spLocks noGrp="1"/>
          </p:cNvSpPr>
          <p:nvPr>
            <p:ph sz="quarter" idx="14"/>
          </p:nvPr>
        </p:nvSpPr>
        <p:spPr>
          <a:xfrm>
            <a:off x="762000" y="2362200"/>
            <a:ext cx="3502152" cy="30992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10" name="Slide Number Placeholder 5"/>
          <p:cNvSpPr>
            <a:spLocks noGrp="1"/>
          </p:cNvSpPr>
          <p:nvPr>
            <p:ph type="sldNum" sz="quarter" idx="4"/>
          </p:nvPr>
        </p:nvSpPr>
        <p:spPr bwMode="gray">
          <a:xfrm>
            <a:off x="359074" y="5829277"/>
            <a:ext cx="779767" cy="365125"/>
          </a:xfrm>
          <a:prstGeom prst="rect">
            <a:avLst/>
          </a:prstGeom>
        </p:spPr>
        <p:txBody>
          <a:bodyPr vert="horz" lIns="91440" tIns="45720" rIns="91440" bIns="45720" rtlCol="0" anchor="ctr"/>
          <a:lstStyle>
            <a:lvl1pPr algn="l">
              <a:defRPr sz="2000">
                <a:solidFill>
                  <a:srgbClr val="FEFFFF"/>
                </a:solidFill>
              </a:defRPr>
            </a:lvl1pPr>
          </a:lstStyle>
          <a:p>
            <a:fld id="{61FB0124-3324-46EC-B507-583573B8ABF7}" type="slidenum">
              <a:rPr lang="en-US" smtClean="0"/>
              <a:pPr/>
              <a:t>‹#›</a:t>
            </a:fld>
            <a:endParaRPr lang="en-US" dirty="0"/>
          </a:p>
        </p:txBody>
      </p:sp>
      <p:sp>
        <p:nvSpPr>
          <p:cNvPr id="9" name="Content Placeholder 8">
            <a:extLst>
              <a:ext uri="{FF2B5EF4-FFF2-40B4-BE49-F238E27FC236}">
                <a16:creationId xmlns:a16="http://schemas.microsoft.com/office/drawing/2014/main" id="{1A0FFF7E-11FE-449C-BD5A-3BF2C59F56C2}"/>
              </a:ext>
            </a:extLst>
          </p:cNvPr>
          <p:cNvSpPr>
            <a:spLocks noGrp="1"/>
          </p:cNvSpPr>
          <p:nvPr>
            <p:ph sz="quarter" idx="15"/>
          </p:nvPr>
        </p:nvSpPr>
        <p:spPr>
          <a:xfrm>
            <a:off x="448056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8D816CA-C95E-41D1-A361-021E1009106B}"/>
              </a:ext>
            </a:extLst>
          </p:cNvPr>
          <p:cNvSpPr>
            <a:spLocks noGrp="1"/>
          </p:cNvSpPr>
          <p:nvPr>
            <p:ph sz="quarter" idx="16"/>
          </p:nvPr>
        </p:nvSpPr>
        <p:spPr>
          <a:xfrm>
            <a:off x="792480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3229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315928184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ree Content 2">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8" name="Content Placeholder 4">
            <a:extLst>
              <a:ext uri="{FF2B5EF4-FFF2-40B4-BE49-F238E27FC236}">
                <a16:creationId xmlns:a16="http://schemas.microsoft.com/office/drawing/2014/main" id="{80C1ADCA-007E-478F-A5FD-8573F8E8AE13}"/>
              </a:ext>
            </a:extLst>
          </p:cNvPr>
          <p:cNvSpPr>
            <a:spLocks noGrp="1"/>
          </p:cNvSpPr>
          <p:nvPr>
            <p:ph sz="quarter" idx="14"/>
          </p:nvPr>
        </p:nvSpPr>
        <p:spPr>
          <a:xfrm>
            <a:off x="762000" y="1447800"/>
            <a:ext cx="3502152" cy="40136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1FB9EE2C-E0B9-4A66-BEBE-3E39549EBDE7}"/>
              </a:ext>
            </a:extLst>
          </p:cNvPr>
          <p:cNvSpPr>
            <a:spLocks noGrp="1"/>
          </p:cNvSpPr>
          <p:nvPr>
            <p:ph sz="quarter" idx="15"/>
          </p:nvPr>
        </p:nvSpPr>
        <p:spPr>
          <a:xfrm>
            <a:off x="448056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91F46B15-7E49-4330-85DF-1A5CC3F69D29}"/>
              </a:ext>
            </a:extLst>
          </p:cNvPr>
          <p:cNvSpPr>
            <a:spLocks noGrp="1"/>
          </p:cNvSpPr>
          <p:nvPr>
            <p:ph sz="quarter" idx="16"/>
          </p:nvPr>
        </p:nvSpPr>
        <p:spPr>
          <a:xfrm>
            <a:off x="792480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827505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FB0124-3324-46EC-B507-583573B8ABF7}" type="slidenum">
              <a:rPr lang="en-US" smtClean="0"/>
              <a:pPr/>
              <a:t>‹#›</a:t>
            </a:fld>
            <a:endParaRPr lang="en-US" dirty="0"/>
          </a:p>
        </p:txBody>
      </p:sp>
      <p:sp>
        <p:nvSpPr>
          <p:cNvPr id="5" name="Text Placeholder 7">
            <a:extLst>
              <a:ext uri="{FF2B5EF4-FFF2-40B4-BE49-F238E27FC236}">
                <a16:creationId xmlns:a16="http://schemas.microsoft.com/office/drawing/2014/main" id="{913EE3B7-963B-4ACE-B8AC-3DE6BA7791FC}"/>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60703434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67C8179-2155-463C-8814-91AA96C79416}"/>
              </a:ext>
            </a:extLst>
          </p:cNvPr>
          <p:cNvSpPr>
            <a:spLocks noChangeAspect="1"/>
          </p:cNvSpPr>
          <p:nvPr userDrawn="1"/>
        </p:nvSpPr>
        <p:spPr bwMode="auto">
          <a:xfrm flipH="1">
            <a:off x="-2" y="-76200"/>
            <a:ext cx="5791153" cy="69342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000" y="446088"/>
            <a:ext cx="3547533" cy="1618396"/>
          </a:xfrm>
        </p:spPr>
        <p:txBody>
          <a:bodyPr anchor="b"/>
          <a:lstStyle>
            <a:lvl1pPr algn="l">
              <a:defRPr sz="3200" b="1"/>
            </a:lvl1pPr>
          </a:lstStyle>
          <a:p>
            <a:r>
              <a:rPr lang="en-US" dirty="0"/>
              <a:t>Click to edit Master title style</a:t>
            </a:r>
          </a:p>
        </p:txBody>
      </p:sp>
      <p:sp>
        <p:nvSpPr>
          <p:cNvPr id="3" name="Content Placeholder 2"/>
          <p:cNvSpPr>
            <a:spLocks noGrp="1"/>
          </p:cNvSpPr>
          <p:nvPr>
            <p:ph idx="1"/>
          </p:nvPr>
        </p:nvSpPr>
        <p:spPr>
          <a:xfrm>
            <a:off x="5791151" y="446088"/>
            <a:ext cx="5949335" cy="54149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0" y="2260738"/>
            <a:ext cx="3547533" cy="360031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D915D34B-2075-4FB8-9473-76A616875E79}"/>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9180742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1FB0124-3324-46EC-B507-583573B8ABF7}" type="slidenum">
              <a:rPr lang="en-US" smtClean="0"/>
              <a:pPr/>
              <a:t>‹#›</a:t>
            </a:fld>
            <a:endParaRPr lang="en-US" dirty="0"/>
          </a:p>
        </p:txBody>
      </p:sp>
      <p:sp>
        <p:nvSpPr>
          <p:cNvPr id="11" name="Text Placeholder 7">
            <a:extLst>
              <a:ext uri="{FF2B5EF4-FFF2-40B4-BE49-F238E27FC236}">
                <a16:creationId xmlns:a16="http://schemas.microsoft.com/office/drawing/2014/main" id="{3CCEC7C2-FC55-433F-A2B9-7B4031C49BCD}"/>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181513197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1FB0124-3324-46EC-B507-583573B8ABF7}" type="slidenum">
              <a:rPr lang="en-US" smtClean="0"/>
              <a:pPr/>
              <a:t>‹#›</a:t>
            </a:fld>
            <a:endParaRPr lang="en-US" dirty="0"/>
          </a:p>
        </p:txBody>
      </p:sp>
      <p:sp>
        <p:nvSpPr>
          <p:cNvPr id="10" name="Text Placeholder 7">
            <a:extLst>
              <a:ext uri="{FF2B5EF4-FFF2-40B4-BE49-F238E27FC236}">
                <a16:creationId xmlns:a16="http://schemas.microsoft.com/office/drawing/2014/main" id="{04E8F394-A17F-4FEE-A92F-871F46CDBC78}"/>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33195273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53227E-DD90-42B2-A8E4-7212348DB16A}"/>
              </a:ext>
            </a:extLst>
          </p:cNvPr>
          <p:cNvSpPr>
            <a:spLocks noGrp="1"/>
          </p:cNvSpPr>
          <p:nvPr>
            <p:ph sz="quarter" idx="14"/>
          </p:nvPr>
        </p:nvSpPr>
        <p:spPr>
          <a:xfrm>
            <a:off x="762000" y="2362200"/>
            <a:ext cx="3502152" cy="30992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10" name="Slide Number Placeholder 5"/>
          <p:cNvSpPr>
            <a:spLocks noGrp="1"/>
          </p:cNvSpPr>
          <p:nvPr>
            <p:ph type="sldNum" sz="quarter" idx="4"/>
          </p:nvPr>
        </p:nvSpPr>
        <p:spPr bwMode="gray">
          <a:xfrm>
            <a:off x="359074" y="5829277"/>
            <a:ext cx="779767" cy="365125"/>
          </a:xfrm>
          <a:prstGeom prst="rect">
            <a:avLst/>
          </a:prstGeom>
        </p:spPr>
        <p:txBody>
          <a:bodyPr vert="horz" lIns="91440" tIns="45720" rIns="91440" bIns="45720" rtlCol="0" anchor="ctr"/>
          <a:lstStyle>
            <a:lvl1pPr algn="l">
              <a:defRPr sz="2000">
                <a:solidFill>
                  <a:srgbClr val="FEFFFF"/>
                </a:solidFill>
              </a:defRPr>
            </a:lvl1pPr>
          </a:lstStyle>
          <a:p>
            <a:fld id="{61FB0124-3324-46EC-B507-583573B8ABF7}" type="slidenum">
              <a:rPr lang="en-US" smtClean="0"/>
              <a:pPr/>
              <a:t>‹#›</a:t>
            </a:fld>
            <a:endParaRPr lang="en-US" dirty="0"/>
          </a:p>
        </p:txBody>
      </p:sp>
      <p:sp>
        <p:nvSpPr>
          <p:cNvPr id="9" name="Content Placeholder 8">
            <a:extLst>
              <a:ext uri="{FF2B5EF4-FFF2-40B4-BE49-F238E27FC236}">
                <a16:creationId xmlns:a16="http://schemas.microsoft.com/office/drawing/2014/main" id="{1A0FFF7E-11FE-449C-BD5A-3BF2C59F56C2}"/>
              </a:ext>
            </a:extLst>
          </p:cNvPr>
          <p:cNvSpPr>
            <a:spLocks noGrp="1"/>
          </p:cNvSpPr>
          <p:nvPr>
            <p:ph sz="quarter" idx="15"/>
          </p:nvPr>
        </p:nvSpPr>
        <p:spPr>
          <a:xfrm>
            <a:off x="448056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8D816CA-C95E-41D1-A361-021E1009106B}"/>
              </a:ext>
            </a:extLst>
          </p:cNvPr>
          <p:cNvSpPr>
            <a:spLocks noGrp="1"/>
          </p:cNvSpPr>
          <p:nvPr>
            <p:ph sz="quarter" idx="16"/>
          </p:nvPr>
        </p:nvSpPr>
        <p:spPr>
          <a:xfrm>
            <a:off x="7924800" y="2354330"/>
            <a:ext cx="3227832" cy="3063248"/>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892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32217660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ree Content 2">
    <p:spTree>
      <p:nvGrpSpPr>
        <p:cNvPr id="1" name=""/>
        <p:cNvGrpSpPr/>
        <p:nvPr/>
      </p:nvGrpSpPr>
      <p:grpSpPr>
        <a:xfrm>
          <a:off x="0" y="0"/>
          <a:ext cx="0" cy="0"/>
          <a:chOff x="0" y="0"/>
          <a:chExt cx="0" cy="0"/>
        </a:xfrm>
      </p:grpSpPr>
      <p:sp>
        <p:nvSpPr>
          <p:cNvPr id="6" name="Freeform 6"/>
          <p:cNvSpPr/>
          <p:nvPr userDrawn="1"/>
        </p:nvSpPr>
        <p:spPr bwMode="auto">
          <a:xfrm>
            <a:off x="0" y="0"/>
            <a:ext cx="12192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28600" y="0"/>
            <a:ext cx="10571998" cy="741850"/>
          </a:xfrm>
        </p:spPr>
        <p:txBody>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61FB0124-3324-46EC-B507-583573B8ABF7}" type="slidenum">
              <a:rPr lang="en-US" smtClean="0"/>
              <a:pPr/>
              <a:t>‹#›</a:t>
            </a:fld>
            <a:endParaRPr lang="en-US" dirty="0"/>
          </a:p>
        </p:txBody>
      </p:sp>
      <p:sp>
        <p:nvSpPr>
          <p:cNvPr id="7" name="Text Placeholder 7">
            <a:extLst>
              <a:ext uri="{FF2B5EF4-FFF2-40B4-BE49-F238E27FC236}">
                <a16:creationId xmlns:a16="http://schemas.microsoft.com/office/drawing/2014/main" id="{EC1ADC91-023F-42EA-9686-E4BF63D7EAAF}"/>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
        <p:nvSpPr>
          <p:cNvPr id="8" name="Content Placeholder 4">
            <a:extLst>
              <a:ext uri="{FF2B5EF4-FFF2-40B4-BE49-F238E27FC236}">
                <a16:creationId xmlns:a16="http://schemas.microsoft.com/office/drawing/2014/main" id="{80C1ADCA-007E-478F-A5FD-8573F8E8AE13}"/>
              </a:ext>
            </a:extLst>
          </p:cNvPr>
          <p:cNvSpPr>
            <a:spLocks noGrp="1"/>
          </p:cNvSpPr>
          <p:nvPr>
            <p:ph sz="quarter" idx="14"/>
          </p:nvPr>
        </p:nvSpPr>
        <p:spPr>
          <a:xfrm>
            <a:off x="762000" y="1447800"/>
            <a:ext cx="3502152" cy="4013600"/>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1FB9EE2C-E0B9-4A66-BEBE-3E39549EBDE7}"/>
              </a:ext>
            </a:extLst>
          </p:cNvPr>
          <p:cNvSpPr>
            <a:spLocks noGrp="1"/>
          </p:cNvSpPr>
          <p:nvPr>
            <p:ph sz="quarter" idx="15"/>
          </p:nvPr>
        </p:nvSpPr>
        <p:spPr>
          <a:xfrm>
            <a:off x="448056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91F46B15-7E49-4330-85DF-1A5CC3F69D29}"/>
              </a:ext>
            </a:extLst>
          </p:cNvPr>
          <p:cNvSpPr>
            <a:spLocks noGrp="1"/>
          </p:cNvSpPr>
          <p:nvPr>
            <p:ph sz="quarter" idx="16"/>
          </p:nvPr>
        </p:nvSpPr>
        <p:spPr>
          <a:xfrm>
            <a:off x="7924800" y="1450537"/>
            <a:ext cx="3227832" cy="3967041"/>
          </a:xfrm>
        </p:spPr>
        <p:txBody>
          <a:bodyPr/>
          <a:lstStyle>
            <a:lvl1pPr>
              <a:defRPr sz="2000"/>
            </a:lvl1pPr>
            <a:lvl2pPr>
              <a:defRPr sz="18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7805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FB0124-3324-46EC-B507-583573B8ABF7}" type="slidenum">
              <a:rPr lang="en-US" smtClean="0"/>
              <a:pPr/>
              <a:t>‹#›</a:t>
            </a:fld>
            <a:endParaRPr lang="en-US" dirty="0"/>
          </a:p>
        </p:txBody>
      </p:sp>
      <p:sp>
        <p:nvSpPr>
          <p:cNvPr id="5" name="Text Placeholder 7">
            <a:extLst>
              <a:ext uri="{FF2B5EF4-FFF2-40B4-BE49-F238E27FC236}">
                <a16:creationId xmlns:a16="http://schemas.microsoft.com/office/drawing/2014/main" id="{913EE3B7-963B-4ACE-B8AC-3DE6BA7791FC}"/>
              </a:ext>
            </a:extLst>
          </p:cNvPr>
          <p:cNvSpPr>
            <a:spLocks noGrp="1"/>
          </p:cNvSpPr>
          <p:nvPr>
            <p:ph type="body" sz="quarter" idx="13"/>
          </p:nvPr>
        </p:nvSpPr>
        <p:spPr>
          <a:xfrm>
            <a:off x="6502400" y="5715000"/>
            <a:ext cx="5384800" cy="838200"/>
          </a:xfrm>
          <a:noFill/>
        </p:spPr>
        <p:txBody>
          <a:bodyPr anchor="b" anchorCtr="0">
            <a:noAutofit/>
          </a:bodyPr>
          <a:lstStyle>
            <a:lvl1pPr marL="0" indent="0" algn="r">
              <a:buNone/>
              <a:defRPr sz="2000" b="1">
                <a:solidFill>
                  <a:schemeClr val="accent2"/>
                </a:solidFill>
                <a:effectLst/>
              </a:defRPr>
            </a:lvl1pPr>
          </a:lstStyle>
          <a:p>
            <a:pPr lvl="0"/>
            <a:r>
              <a:rPr lang="en-US" dirty="0"/>
              <a:t>Click to edit Master text styles</a:t>
            </a:r>
          </a:p>
        </p:txBody>
      </p:sp>
    </p:spTree>
    <p:extLst>
      <p:ext uri="{BB962C8B-B14F-4D97-AF65-F5344CB8AC3E}">
        <p14:creationId xmlns:p14="http://schemas.microsoft.com/office/powerpoint/2010/main" val="8952608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object, candle, table, indoor&#10;&#10;Description automatically generated">
            <a:extLst>
              <a:ext uri="{FF2B5EF4-FFF2-40B4-BE49-F238E27FC236}">
                <a16:creationId xmlns:a16="http://schemas.microsoft.com/office/drawing/2014/main" id="{206425E2-FF07-4562-89FB-3DC5CA170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31287"/>
            <a:ext cx="9190202" cy="6889287"/>
          </a:xfrm>
          <a:prstGeom prst="rect">
            <a:avLst/>
          </a:prstGeom>
        </p:spPr>
      </p:pic>
      <p:sp>
        <p:nvSpPr>
          <p:cNvPr id="9" name="Freeform 6">
            <a:extLst>
              <a:ext uri="{FF2B5EF4-FFF2-40B4-BE49-F238E27FC236}">
                <a16:creationId xmlns:a16="http://schemas.microsoft.com/office/drawing/2014/main" id="{A67C8179-2155-463C-8814-91AA96C79416}"/>
              </a:ext>
            </a:extLst>
          </p:cNvPr>
          <p:cNvSpPr>
            <a:spLocks noChangeAspect="1"/>
          </p:cNvSpPr>
          <p:nvPr userDrawn="1"/>
        </p:nvSpPr>
        <p:spPr bwMode="auto">
          <a:xfrm flipH="1">
            <a:off x="-2" y="-76200"/>
            <a:ext cx="5791153" cy="69342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2000" y="446088"/>
            <a:ext cx="3547533" cy="1618396"/>
          </a:xfrm>
        </p:spPr>
        <p:txBody>
          <a:bodyPr anchor="b"/>
          <a:lstStyle>
            <a:lvl1pPr algn="l">
              <a:defRPr sz="3200" b="1"/>
            </a:lvl1pPr>
          </a:lstStyle>
          <a:p>
            <a:r>
              <a:rPr lang="en-US" dirty="0"/>
              <a:t>Click to edit Master title style</a:t>
            </a:r>
          </a:p>
        </p:txBody>
      </p:sp>
      <p:sp>
        <p:nvSpPr>
          <p:cNvPr id="4" name="Text Placeholder 3"/>
          <p:cNvSpPr>
            <a:spLocks noGrp="1"/>
          </p:cNvSpPr>
          <p:nvPr>
            <p:ph type="body" sz="half" idx="2"/>
          </p:nvPr>
        </p:nvSpPr>
        <p:spPr>
          <a:xfrm>
            <a:off x="762000" y="2260738"/>
            <a:ext cx="3547533" cy="360031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1FB0124-3324-46EC-B507-583573B8ABF7}" type="slidenum">
              <a:rPr lang="en-US" smtClean="0"/>
              <a:pPr/>
              <a:t>‹#›</a:t>
            </a:fld>
            <a:endParaRPr lang="en-US" dirty="0"/>
          </a:p>
        </p:txBody>
      </p:sp>
    </p:spTree>
    <p:extLst>
      <p:ext uri="{BB962C8B-B14F-4D97-AF65-F5344CB8AC3E}">
        <p14:creationId xmlns:p14="http://schemas.microsoft.com/office/powerpoint/2010/main" val="23709347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71AE48A-B340-4938-BC65-29A129EFA960}"/>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10000" y="6297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03769" y="201888"/>
            <a:ext cx="1062155" cy="490599"/>
          </a:xfrm>
          <a:prstGeom prst="rect">
            <a:avLst/>
          </a:prstGeom>
        </p:spPr>
        <p:txBody>
          <a:bodyPr vert="horz" lIns="91440" tIns="45720" rIns="91440" bIns="10800" rtlCol="0" anchor="b"/>
          <a:lstStyle>
            <a:lvl1pPr algn="r">
              <a:defRPr sz="2000">
                <a:solidFill>
                  <a:schemeClr val="tx1"/>
                </a:solidFill>
              </a:defRPr>
            </a:lvl1pPr>
          </a:lstStyle>
          <a:p>
            <a:fld id="{61FB0124-3324-46EC-B507-583573B8ABF7}" type="slidenum">
              <a:rPr lang="en-US" smtClean="0"/>
              <a:pPr/>
              <a:t>‹#›</a:t>
            </a:fld>
            <a:endParaRPr lang="en-US" dirty="0"/>
          </a:p>
        </p:txBody>
      </p:sp>
    </p:spTree>
    <p:extLst>
      <p:ext uri="{BB962C8B-B14F-4D97-AF65-F5344CB8AC3E}">
        <p14:creationId xmlns:p14="http://schemas.microsoft.com/office/powerpoint/2010/main" val="182088617"/>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3" r:id="rId3"/>
    <p:sldLayoutId id="2147483944" r:id="rId4"/>
    <p:sldLayoutId id="2147483955" r:id="rId5"/>
    <p:sldLayoutId id="2147483945" r:id="rId6"/>
    <p:sldLayoutId id="2147483956" r:id="rId7"/>
    <p:sldLayoutId id="2147483946" r:id="rId8"/>
    <p:sldLayoutId id="2147483947" r:id="rId9"/>
    <p:sldLayoutId id="2147483950" r:id="rId10"/>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71AE48A-B340-4938-BC65-29A129EFA960}"/>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10000" y="7059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03769" y="201888"/>
            <a:ext cx="1062155" cy="490599"/>
          </a:xfrm>
          <a:prstGeom prst="rect">
            <a:avLst/>
          </a:prstGeom>
        </p:spPr>
        <p:txBody>
          <a:bodyPr vert="horz" lIns="91440" tIns="45720" rIns="91440" bIns="10800" rtlCol="0" anchor="b"/>
          <a:lstStyle>
            <a:lvl1pPr algn="r">
              <a:defRPr sz="2000">
                <a:solidFill>
                  <a:schemeClr val="tx1"/>
                </a:solidFill>
              </a:defRPr>
            </a:lvl1pPr>
          </a:lstStyle>
          <a:p>
            <a:fld id="{61FB0124-3324-46EC-B507-583573B8ABF7}" type="slidenum">
              <a:rPr lang="en-US" smtClean="0"/>
              <a:pPr/>
              <a:t>‹#›</a:t>
            </a:fld>
            <a:endParaRPr lang="en-US" dirty="0"/>
          </a:p>
        </p:txBody>
      </p:sp>
    </p:spTree>
    <p:extLst>
      <p:ext uri="{BB962C8B-B14F-4D97-AF65-F5344CB8AC3E}">
        <p14:creationId xmlns:p14="http://schemas.microsoft.com/office/powerpoint/2010/main" val="1590636951"/>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71AE48A-B340-4938-BC65-29A129EFA960}"/>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10000" y="7059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03769" y="201888"/>
            <a:ext cx="1062155" cy="490599"/>
          </a:xfrm>
          <a:prstGeom prst="rect">
            <a:avLst/>
          </a:prstGeom>
        </p:spPr>
        <p:txBody>
          <a:bodyPr vert="horz" lIns="91440" tIns="45720" rIns="91440" bIns="10800" rtlCol="0" anchor="b"/>
          <a:lstStyle>
            <a:lvl1pPr algn="r">
              <a:defRPr sz="2000">
                <a:solidFill>
                  <a:schemeClr val="tx1"/>
                </a:solidFill>
              </a:defRPr>
            </a:lvl1pPr>
          </a:lstStyle>
          <a:p>
            <a:fld id="{61FB0124-3324-46EC-B507-583573B8ABF7}" type="slidenum">
              <a:rPr lang="en-US" smtClean="0"/>
              <a:pPr/>
              <a:t>‹#›</a:t>
            </a:fld>
            <a:endParaRPr lang="en-US" dirty="0"/>
          </a:p>
        </p:txBody>
      </p:sp>
    </p:spTree>
    <p:extLst>
      <p:ext uri="{BB962C8B-B14F-4D97-AF65-F5344CB8AC3E}">
        <p14:creationId xmlns:p14="http://schemas.microsoft.com/office/powerpoint/2010/main" val="2180657699"/>
      </p:ext>
    </p:extLst>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71AE48A-B340-4938-BC65-29A129EFA960}"/>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10000" y="7059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03769" y="201888"/>
            <a:ext cx="1062155" cy="490599"/>
          </a:xfrm>
          <a:prstGeom prst="rect">
            <a:avLst/>
          </a:prstGeom>
        </p:spPr>
        <p:txBody>
          <a:bodyPr vert="horz" lIns="91440" tIns="45720" rIns="91440" bIns="10800" rtlCol="0" anchor="b"/>
          <a:lstStyle>
            <a:lvl1pPr algn="r">
              <a:defRPr sz="2000">
                <a:solidFill>
                  <a:schemeClr val="tx1"/>
                </a:solidFill>
              </a:defRPr>
            </a:lvl1pPr>
          </a:lstStyle>
          <a:p>
            <a:fld id="{61FB0124-3324-46EC-B507-583573B8ABF7}" type="slidenum">
              <a:rPr lang="en-US" smtClean="0"/>
              <a:pPr/>
              <a:t>‹#›</a:t>
            </a:fld>
            <a:endParaRPr lang="en-US" dirty="0"/>
          </a:p>
        </p:txBody>
      </p:sp>
    </p:spTree>
    <p:extLst>
      <p:ext uri="{BB962C8B-B14F-4D97-AF65-F5344CB8AC3E}">
        <p14:creationId xmlns:p14="http://schemas.microsoft.com/office/powerpoint/2010/main" val="885985325"/>
      </p:ext>
    </p:extLst>
  </p:cSld>
  <p:clrMap bg1="dk1" tx1="lt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17.jp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43EBB-467E-49D9-8C15-BA522C074ED8}"/>
              </a:ext>
            </a:extLst>
          </p:cNvPr>
          <p:cNvSpPr>
            <a:spLocks noGrp="1"/>
          </p:cNvSpPr>
          <p:nvPr>
            <p:ph type="ctrTitle"/>
          </p:nvPr>
        </p:nvSpPr>
        <p:spPr/>
        <p:txBody>
          <a:bodyPr/>
          <a:lstStyle/>
          <a:p>
            <a:r>
              <a:rPr lang="en-US" dirty="0"/>
              <a:t>Unique Organizations Pioneering the Next 50 Years</a:t>
            </a:r>
          </a:p>
        </p:txBody>
      </p:sp>
      <p:sp>
        <p:nvSpPr>
          <p:cNvPr id="4" name="Subtitle 3"/>
          <p:cNvSpPr>
            <a:spLocks noGrp="1"/>
          </p:cNvSpPr>
          <p:nvPr>
            <p:ph type="subTitle" idx="1"/>
          </p:nvPr>
        </p:nvSpPr>
        <p:spPr/>
        <p:txBody>
          <a:bodyPr/>
          <a:lstStyle/>
          <a:p>
            <a:r>
              <a:rPr lang="en-US" dirty="0"/>
              <a:t>Annual Stockholders Meeting</a:t>
            </a:r>
            <a:br>
              <a:rPr lang="en-US" dirty="0"/>
            </a:br>
            <a:r>
              <a:rPr lang="en-US" sz="1800" dirty="0"/>
              <a:t>June 19, 2019</a:t>
            </a:r>
          </a:p>
          <a:p>
            <a:endParaRPr lang="en-US" dirty="0"/>
          </a:p>
        </p:txBody>
      </p:sp>
      <p:pic>
        <p:nvPicPr>
          <p:cNvPr id="5" name="Picture 4">
            <a:extLst>
              <a:ext uri="{FF2B5EF4-FFF2-40B4-BE49-F238E27FC236}">
                <a16:creationId xmlns:a16="http://schemas.microsoft.com/office/drawing/2014/main" id="{A58B5BB1-69A1-4331-900C-138C0DCFE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5952543"/>
            <a:ext cx="2895608" cy="647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12" y="2222287"/>
            <a:ext cx="5734488" cy="3636511"/>
          </a:xfrm>
        </p:spPr>
        <p:txBody>
          <a:bodyPr/>
          <a:lstStyle/>
          <a:p>
            <a:r>
              <a:rPr lang="en-US" sz="2400" dirty="0"/>
              <a:t>A lively democratic process is essential for a healthy cooperative</a:t>
            </a:r>
          </a:p>
          <a:p>
            <a:r>
              <a:rPr lang="en-US" sz="2400" dirty="0"/>
              <a:t>Your participation in choosing Board members and volunteering for leadership means we’re walking the talk </a:t>
            </a:r>
          </a:p>
          <a:p>
            <a:r>
              <a:rPr lang="en-US" sz="2400" b="1" dirty="0"/>
              <a:t>Thank you </a:t>
            </a:r>
            <a:r>
              <a:rPr lang="en-US" sz="2400" dirty="0"/>
              <a:t>for participating as owners!</a:t>
            </a:r>
          </a:p>
        </p:txBody>
      </p:sp>
      <p:sp>
        <p:nvSpPr>
          <p:cNvPr id="4" name="Slide Number Placeholder 3"/>
          <p:cNvSpPr>
            <a:spLocks noGrp="1"/>
          </p:cNvSpPr>
          <p:nvPr>
            <p:ph type="sldNum" sz="quarter" idx="12"/>
          </p:nvPr>
        </p:nvSpPr>
        <p:spPr/>
        <p:txBody>
          <a:bodyPr/>
          <a:lstStyle/>
          <a:p>
            <a:fld id="{61FB0124-3324-46EC-B507-583573B8ABF7}" type="slidenum">
              <a:rPr lang="en-US" smtClean="0"/>
              <a:pPr/>
              <a:t>10</a:t>
            </a:fld>
            <a:endParaRPr lang="en-US" dirty="0"/>
          </a:p>
        </p:txBody>
      </p:sp>
      <p:sp>
        <p:nvSpPr>
          <p:cNvPr id="2" name="Title 1"/>
          <p:cNvSpPr>
            <a:spLocks noGrp="1"/>
          </p:cNvSpPr>
          <p:nvPr>
            <p:ph type="title"/>
          </p:nvPr>
        </p:nvSpPr>
        <p:spPr/>
        <p:txBody>
          <a:bodyPr/>
          <a:lstStyle/>
          <a:p>
            <a:r>
              <a:rPr lang="en-US" dirty="0"/>
              <a:t>Elections Market the Power </a:t>
            </a:r>
            <a:br>
              <a:rPr lang="en-US" dirty="0"/>
            </a:br>
            <a:r>
              <a:rPr lang="en-US" dirty="0"/>
              <a:t>of Ownership</a:t>
            </a:r>
          </a:p>
        </p:txBody>
      </p:sp>
      <p:pic>
        <p:nvPicPr>
          <p:cNvPr id="14" name="Picture 13">
            <a:extLst>
              <a:ext uri="{FF2B5EF4-FFF2-40B4-BE49-F238E27FC236}">
                <a16:creationId xmlns:a16="http://schemas.microsoft.com/office/drawing/2014/main" id="{557DA5A9-DDAD-4EFD-A33E-8944B253217D}"/>
              </a:ext>
            </a:extLst>
          </p:cNvPr>
          <p:cNvPicPr>
            <a:picLocks noChangeAspect="1"/>
          </p:cNvPicPr>
          <p:nvPr/>
        </p:nvPicPr>
        <p:blipFill>
          <a:blip r:embed="rId3"/>
          <a:stretch>
            <a:fillRect/>
          </a:stretch>
        </p:blipFill>
        <p:spPr>
          <a:xfrm>
            <a:off x="7467600" y="1371600"/>
            <a:ext cx="4183779" cy="5181600"/>
          </a:xfrm>
          <a:prstGeom prst="rect">
            <a:avLst/>
          </a:prstGeom>
        </p:spPr>
      </p:pic>
    </p:spTree>
    <p:extLst>
      <p:ext uri="{BB962C8B-B14F-4D97-AF65-F5344CB8AC3E}">
        <p14:creationId xmlns:p14="http://schemas.microsoft.com/office/powerpoint/2010/main" val="282290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Hear From the Candidates</a:t>
            </a:r>
            <a:endParaRPr lang="en-US" sz="2000"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11</a:t>
            </a:fld>
            <a:endParaRPr lang="en-US" dirty="0"/>
          </a:p>
        </p:txBody>
      </p:sp>
      <p:sp>
        <p:nvSpPr>
          <p:cNvPr id="16" name="Content Placeholder 15">
            <a:extLst>
              <a:ext uri="{FF2B5EF4-FFF2-40B4-BE49-F238E27FC236}">
                <a16:creationId xmlns:a16="http://schemas.microsoft.com/office/drawing/2014/main" id="{13D4E73B-805E-4120-9FCC-2B7BB2161205}"/>
              </a:ext>
            </a:extLst>
          </p:cNvPr>
          <p:cNvSpPr>
            <a:spLocks noGrp="1"/>
          </p:cNvSpPr>
          <p:nvPr>
            <p:ph sz="quarter" idx="14"/>
          </p:nvPr>
        </p:nvSpPr>
        <p:spPr>
          <a:xfrm>
            <a:off x="762000" y="1447800"/>
            <a:ext cx="4038600" cy="4013600"/>
          </a:xfrm>
        </p:spPr>
        <p:txBody>
          <a:bodyPr/>
          <a:lstStyle/>
          <a:p>
            <a:r>
              <a:rPr lang="en-US" sz="3600" b="1" dirty="0"/>
              <a:t>Linda Bodie</a:t>
            </a:r>
            <a:br>
              <a:rPr lang="en-US" sz="3600" b="1" dirty="0"/>
            </a:br>
            <a:r>
              <a:rPr lang="en-US" dirty="0"/>
              <a:t>CEO, Element FCU</a:t>
            </a:r>
            <a:br>
              <a:rPr lang="en-US" dirty="0"/>
            </a:br>
            <a:r>
              <a:rPr lang="en-US" dirty="0"/>
              <a:t>Charleston, West Virginia</a:t>
            </a:r>
          </a:p>
        </p:txBody>
      </p:sp>
      <p:sp>
        <p:nvSpPr>
          <p:cNvPr id="17" name="Content Placeholder 16">
            <a:extLst>
              <a:ext uri="{FF2B5EF4-FFF2-40B4-BE49-F238E27FC236}">
                <a16:creationId xmlns:a16="http://schemas.microsoft.com/office/drawing/2014/main" id="{8C23895B-58B2-40F5-896B-C748C16A6520}"/>
              </a:ext>
            </a:extLst>
          </p:cNvPr>
          <p:cNvSpPr>
            <a:spLocks noGrp="1"/>
          </p:cNvSpPr>
          <p:nvPr>
            <p:ph sz="quarter" idx="15"/>
          </p:nvPr>
        </p:nvSpPr>
        <p:spPr>
          <a:xfrm>
            <a:off x="6096000" y="1450537"/>
            <a:ext cx="4704598" cy="3967041"/>
          </a:xfrm>
        </p:spPr>
        <p:txBody>
          <a:bodyPr/>
          <a:lstStyle/>
          <a:p>
            <a:r>
              <a:rPr lang="en-US" sz="3600" b="1" dirty="0"/>
              <a:t>Jeff Jorgensen</a:t>
            </a:r>
            <a:br>
              <a:rPr lang="en-US" sz="3600" b="1" dirty="0"/>
            </a:br>
            <a:r>
              <a:rPr lang="en-US" dirty="0"/>
              <a:t>President, Sioux Empire FCU</a:t>
            </a:r>
            <a:br>
              <a:rPr lang="en-US" dirty="0"/>
            </a:br>
            <a:r>
              <a:rPr lang="en-US" dirty="0"/>
              <a:t>Sioux Falls, SD</a:t>
            </a:r>
          </a:p>
        </p:txBody>
      </p:sp>
      <p:pic>
        <p:nvPicPr>
          <p:cNvPr id="24" name="Picture 23" descr="A person wearing a suit and tie&#10;&#10;Description automatically generated">
            <a:extLst>
              <a:ext uri="{FF2B5EF4-FFF2-40B4-BE49-F238E27FC236}">
                <a16:creationId xmlns:a16="http://schemas.microsoft.com/office/drawing/2014/main" id="{98F588A0-B93E-49F3-8082-894B6A670B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b="28677"/>
          <a:stretch/>
        </p:blipFill>
        <p:spPr>
          <a:xfrm>
            <a:off x="7315200" y="2923470"/>
            <a:ext cx="3688569" cy="3199242"/>
          </a:xfrm>
          <a:prstGeom prst="rect">
            <a:avLst/>
          </a:prstGeom>
        </p:spPr>
      </p:pic>
      <p:pic>
        <p:nvPicPr>
          <p:cNvPr id="28" name="Picture 27" descr="A person standing posing for the camera&#10;&#10;Description automatically generated">
            <a:extLst>
              <a:ext uri="{FF2B5EF4-FFF2-40B4-BE49-F238E27FC236}">
                <a16:creationId xmlns:a16="http://schemas.microsoft.com/office/drawing/2014/main" id="{8D655247-B806-4799-B01E-E95887C220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16" r="18819"/>
          <a:stretch/>
        </p:blipFill>
        <p:spPr>
          <a:xfrm>
            <a:off x="2133600" y="2923470"/>
            <a:ext cx="3276603" cy="3199242"/>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Hear From the Candidates</a:t>
            </a:r>
            <a:endParaRPr lang="en-US" sz="2000"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12</a:t>
            </a:fld>
            <a:endParaRPr lang="en-US" dirty="0"/>
          </a:p>
        </p:txBody>
      </p:sp>
      <p:sp>
        <p:nvSpPr>
          <p:cNvPr id="16" name="Content Placeholder 15">
            <a:extLst>
              <a:ext uri="{FF2B5EF4-FFF2-40B4-BE49-F238E27FC236}">
                <a16:creationId xmlns:a16="http://schemas.microsoft.com/office/drawing/2014/main" id="{13D4E73B-805E-4120-9FCC-2B7BB2161205}"/>
              </a:ext>
            </a:extLst>
          </p:cNvPr>
          <p:cNvSpPr>
            <a:spLocks noGrp="1"/>
          </p:cNvSpPr>
          <p:nvPr>
            <p:ph sz="quarter" idx="14"/>
          </p:nvPr>
        </p:nvSpPr>
        <p:spPr>
          <a:xfrm>
            <a:off x="762000" y="1447800"/>
            <a:ext cx="4038600" cy="4013600"/>
          </a:xfrm>
        </p:spPr>
        <p:txBody>
          <a:bodyPr/>
          <a:lstStyle/>
          <a:p>
            <a:r>
              <a:rPr lang="en-US" sz="3600" b="1" dirty="0"/>
              <a:t>Linda Bodie</a:t>
            </a:r>
            <a:br>
              <a:rPr lang="en-US" sz="3600" b="1" dirty="0"/>
            </a:br>
            <a:r>
              <a:rPr lang="en-US" dirty="0"/>
              <a:t>CEO, Element FCU</a:t>
            </a:r>
            <a:br>
              <a:rPr lang="en-US" dirty="0"/>
            </a:br>
            <a:r>
              <a:rPr lang="en-US" dirty="0"/>
              <a:t>Charleston, West Virginia</a:t>
            </a:r>
          </a:p>
        </p:txBody>
      </p:sp>
      <p:sp>
        <p:nvSpPr>
          <p:cNvPr id="17" name="Content Placeholder 16">
            <a:extLst>
              <a:ext uri="{FF2B5EF4-FFF2-40B4-BE49-F238E27FC236}">
                <a16:creationId xmlns:a16="http://schemas.microsoft.com/office/drawing/2014/main" id="{8C23895B-58B2-40F5-896B-C748C16A6520}"/>
              </a:ext>
            </a:extLst>
          </p:cNvPr>
          <p:cNvSpPr>
            <a:spLocks noGrp="1"/>
          </p:cNvSpPr>
          <p:nvPr>
            <p:ph sz="quarter" idx="15"/>
          </p:nvPr>
        </p:nvSpPr>
        <p:spPr>
          <a:xfrm>
            <a:off x="6096000" y="1450537"/>
            <a:ext cx="4704598" cy="3967041"/>
          </a:xfrm>
        </p:spPr>
        <p:txBody>
          <a:bodyPr/>
          <a:lstStyle/>
          <a:p>
            <a:r>
              <a:rPr lang="en-US" sz="3600" b="1" dirty="0"/>
              <a:t>Jeff Jorgensen</a:t>
            </a:r>
            <a:br>
              <a:rPr lang="en-US" sz="3600" b="1" dirty="0"/>
            </a:br>
            <a:r>
              <a:rPr lang="en-US" dirty="0"/>
              <a:t>President, Sioux Empire FCU</a:t>
            </a:r>
            <a:br>
              <a:rPr lang="en-US" dirty="0"/>
            </a:br>
            <a:r>
              <a:rPr lang="en-US" dirty="0"/>
              <a:t>Sioux Falls, SD</a:t>
            </a:r>
          </a:p>
        </p:txBody>
      </p:sp>
      <p:pic>
        <p:nvPicPr>
          <p:cNvPr id="24" name="Picture 23" descr="A person wearing a suit and tie&#10;&#10;Description automatically generated">
            <a:extLst>
              <a:ext uri="{FF2B5EF4-FFF2-40B4-BE49-F238E27FC236}">
                <a16:creationId xmlns:a16="http://schemas.microsoft.com/office/drawing/2014/main" id="{98F588A0-B93E-49F3-8082-894B6A670B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b="28677"/>
          <a:stretch/>
        </p:blipFill>
        <p:spPr>
          <a:xfrm>
            <a:off x="7315200" y="2923470"/>
            <a:ext cx="3688569" cy="3199242"/>
          </a:xfrm>
          <a:prstGeom prst="rect">
            <a:avLst/>
          </a:prstGeom>
        </p:spPr>
      </p:pic>
      <p:pic>
        <p:nvPicPr>
          <p:cNvPr id="28" name="Picture 27" descr="A person standing posing for the camera&#10;&#10;Description automatically generated">
            <a:extLst>
              <a:ext uri="{FF2B5EF4-FFF2-40B4-BE49-F238E27FC236}">
                <a16:creationId xmlns:a16="http://schemas.microsoft.com/office/drawing/2014/main" id="{8D655247-B806-4799-B01E-E95887C220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16" r="18819"/>
          <a:stretch/>
        </p:blipFill>
        <p:spPr>
          <a:xfrm>
            <a:off x="2133600" y="2923470"/>
            <a:ext cx="3276603" cy="3199242"/>
          </a:xfrm>
          <a:prstGeom prst="rect">
            <a:avLst/>
          </a:prstGeom>
        </p:spPr>
      </p:pic>
      <p:sp>
        <p:nvSpPr>
          <p:cNvPr id="8" name="Rectangle 7">
            <a:extLst>
              <a:ext uri="{FF2B5EF4-FFF2-40B4-BE49-F238E27FC236}">
                <a16:creationId xmlns:a16="http://schemas.microsoft.com/office/drawing/2014/main" id="{C350F73A-746A-462D-9FA4-178AEF639D12}"/>
              </a:ext>
            </a:extLst>
          </p:cNvPr>
          <p:cNvSpPr/>
          <p:nvPr/>
        </p:nvSpPr>
        <p:spPr>
          <a:xfrm>
            <a:off x="0" y="0"/>
            <a:ext cx="12192000" cy="6858000"/>
          </a:xfrm>
          <a:prstGeom prst="rect">
            <a:avLst/>
          </a:pr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7">
            <a:extLst>
              <a:ext uri="{FF2B5EF4-FFF2-40B4-BE49-F238E27FC236}">
                <a16:creationId xmlns:a16="http://schemas.microsoft.com/office/drawing/2014/main" id="{501921DF-652A-45C2-897D-9205D718D288}"/>
              </a:ext>
            </a:extLst>
          </p:cNvPr>
          <p:cNvSpPr/>
          <p:nvPr/>
        </p:nvSpPr>
        <p:spPr bwMode="auto">
          <a:xfrm>
            <a:off x="921457" y="-786987"/>
            <a:ext cx="8382000" cy="8382000"/>
          </a:xfrm>
          <a:prstGeom prst="irregularSeal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400" dirty="0">
              <a:solidFill>
                <a:schemeClr val="tx1"/>
              </a:solidFill>
            </a:endParaRPr>
          </a:p>
          <a:p>
            <a:pPr algn="ctr" eaLnBrk="0" fontAlgn="base" hangingPunct="0">
              <a:spcBef>
                <a:spcPct val="0"/>
              </a:spcBef>
              <a:spcAft>
                <a:spcPct val="0"/>
              </a:spcAft>
            </a:pPr>
            <a:r>
              <a:rPr lang="en-US" sz="4400" b="1" dirty="0">
                <a:solidFill>
                  <a:schemeClr val="tx1"/>
                </a:solidFill>
              </a:rPr>
              <a:t>Let’s vote!</a:t>
            </a:r>
          </a:p>
          <a:p>
            <a:pPr algn="ctr" eaLnBrk="0" fontAlgn="base" hangingPunct="0">
              <a:spcBef>
                <a:spcPct val="0"/>
              </a:spcBef>
              <a:spcAft>
                <a:spcPct val="0"/>
              </a:spcAft>
            </a:pPr>
            <a:endParaRPr lang="en-US" sz="2800" dirty="0">
              <a:solidFill>
                <a:schemeClr val="tx1"/>
              </a:solidFill>
            </a:endParaRPr>
          </a:p>
          <a:p>
            <a:pPr algn="ctr" eaLnBrk="0" fontAlgn="base" hangingPunct="0">
              <a:spcBef>
                <a:spcPct val="0"/>
              </a:spcBef>
              <a:spcAft>
                <a:spcPct val="0"/>
              </a:spcAft>
            </a:pPr>
            <a:r>
              <a:rPr lang="en-US" sz="2400" dirty="0">
                <a:solidFill>
                  <a:schemeClr val="tx1"/>
                </a:solidFill>
              </a:rPr>
              <a:t>Or perhaps there’s a motion for a call for a unanimous resolution?</a:t>
            </a:r>
          </a:p>
        </p:txBody>
      </p:sp>
      <p:sp>
        <p:nvSpPr>
          <p:cNvPr id="10" name="Explosion 1 7">
            <a:extLst>
              <a:ext uri="{FF2B5EF4-FFF2-40B4-BE49-F238E27FC236}">
                <a16:creationId xmlns:a16="http://schemas.microsoft.com/office/drawing/2014/main" id="{061043E7-F2B1-419F-A36A-501462FF9F2C}"/>
              </a:ext>
            </a:extLst>
          </p:cNvPr>
          <p:cNvSpPr/>
          <p:nvPr/>
        </p:nvSpPr>
        <p:spPr bwMode="auto">
          <a:xfrm>
            <a:off x="6540486" y="2155654"/>
            <a:ext cx="5753100" cy="5439359"/>
          </a:xfrm>
          <a:prstGeom prst="irregularSeal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4400" dirty="0">
                <a:solidFill>
                  <a:schemeClr val="tx1"/>
                </a:solidFill>
              </a:rPr>
              <a:t>Congrats to our winners!</a:t>
            </a:r>
            <a:endParaRPr 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8)">
                                      <p:cBhvr>
                                        <p:cTn id="18" dur="750"/>
                                        <p:tgtEl>
                                          <p:spTgt spid="10"/>
                                        </p:tgtEl>
                                      </p:cBhvr>
                                    </p:animEffect>
                                  </p:childTnLst>
                                </p:cTn>
                              </p:par>
                            </p:childTnLst>
                          </p:cTn>
                        </p:par>
                        <p:par>
                          <p:cTn id="19" fill="hold">
                            <p:stCondLst>
                              <p:cond delay="750"/>
                            </p:stCondLst>
                            <p:childTnLst>
                              <p:par>
                                <p:cTn id="20" presetID="26" presetClass="emph" presetSubtype="0" fill="hold" grpId="0" nodeType="after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0F0B-9F04-489B-9EF4-D8557F348124}"/>
              </a:ext>
            </a:extLst>
          </p:cNvPr>
          <p:cNvSpPr>
            <a:spLocks noGrp="1"/>
          </p:cNvSpPr>
          <p:nvPr>
            <p:ph type="title"/>
          </p:nvPr>
        </p:nvSpPr>
        <p:spPr/>
        <p:txBody>
          <a:bodyPr/>
          <a:lstStyle/>
          <a:p>
            <a:r>
              <a:rPr lang="en-US" dirty="0"/>
              <a:t>Another announcement from the </a:t>
            </a:r>
            <a:br>
              <a:rPr lang="en-US" dirty="0"/>
            </a:br>
            <a:r>
              <a:rPr lang="en-US" dirty="0"/>
              <a:t>2019 Nominating Committee</a:t>
            </a:r>
          </a:p>
        </p:txBody>
      </p:sp>
      <p:sp>
        <p:nvSpPr>
          <p:cNvPr id="12" name="Text Placeholder 11">
            <a:extLst>
              <a:ext uri="{FF2B5EF4-FFF2-40B4-BE49-F238E27FC236}">
                <a16:creationId xmlns:a16="http://schemas.microsoft.com/office/drawing/2014/main" id="{61E2A49E-95C2-4DAE-A16F-AF9E7110F7D5}"/>
              </a:ext>
            </a:extLst>
          </p:cNvPr>
          <p:cNvSpPr>
            <a:spLocks noGrp="1"/>
          </p:cNvSpPr>
          <p:nvPr>
            <p:ph type="body" idx="1"/>
          </p:nvPr>
        </p:nvSpPr>
        <p:spPr>
          <a:xfrm>
            <a:off x="814728" y="3048000"/>
            <a:ext cx="5189857" cy="576262"/>
          </a:xfrm>
        </p:spPr>
        <p:txBody>
          <a:bodyPr/>
          <a:lstStyle/>
          <a:p>
            <a:r>
              <a:rPr lang="en-US" sz="2400" b="1" dirty="0">
                <a:solidFill>
                  <a:schemeClr val="accent1"/>
                </a:solidFill>
              </a:rPr>
              <a:t>ASSOCIATE BOARD MEMBERS</a:t>
            </a:r>
          </a:p>
        </p:txBody>
      </p:sp>
      <p:sp>
        <p:nvSpPr>
          <p:cNvPr id="15" name="Content Placeholder 14">
            <a:extLst>
              <a:ext uri="{FF2B5EF4-FFF2-40B4-BE49-F238E27FC236}">
                <a16:creationId xmlns:a16="http://schemas.microsoft.com/office/drawing/2014/main" id="{BED00DE6-BF5A-4877-AC69-FCFC31AC317C}"/>
              </a:ext>
            </a:extLst>
          </p:cNvPr>
          <p:cNvSpPr>
            <a:spLocks noGrp="1"/>
          </p:cNvSpPr>
          <p:nvPr>
            <p:ph sz="half" idx="2"/>
          </p:nvPr>
        </p:nvSpPr>
        <p:spPr>
          <a:xfrm>
            <a:off x="814729" y="3624263"/>
            <a:ext cx="5189856" cy="2090737"/>
          </a:xfrm>
        </p:spPr>
        <p:txBody>
          <a:bodyPr>
            <a:normAutofit/>
          </a:bodyPr>
          <a:lstStyle/>
          <a:p>
            <a:r>
              <a:rPr lang="en-US" sz="2800" b="1" dirty="0"/>
              <a:t>Bill Burke</a:t>
            </a:r>
            <a:r>
              <a:rPr lang="en-US" sz="2800" dirty="0"/>
              <a:t>, CEO</a:t>
            </a:r>
            <a:br>
              <a:rPr lang="en-US" sz="2800" dirty="0"/>
            </a:br>
            <a:r>
              <a:rPr lang="en-US" sz="2800" dirty="0"/>
              <a:t>Day Air CU </a:t>
            </a:r>
          </a:p>
          <a:p>
            <a:r>
              <a:rPr lang="en-US" sz="2800" b="1" dirty="0"/>
              <a:t>Carolyn Mikesell</a:t>
            </a:r>
            <a:r>
              <a:rPr lang="en-US" sz="2800" dirty="0"/>
              <a:t>, CEO</a:t>
            </a:r>
            <a:br>
              <a:rPr lang="en-US" sz="2800" dirty="0"/>
            </a:br>
            <a:r>
              <a:rPr lang="en-US" sz="2800" dirty="0"/>
              <a:t>Public Service CU</a:t>
            </a:r>
          </a:p>
        </p:txBody>
      </p:sp>
      <p:sp>
        <p:nvSpPr>
          <p:cNvPr id="16" name="Text Placeholder 15">
            <a:extLst>
              <a:ext uri="{FF2B5EF4-FFF2-40B4-BE49-F238E27FC236}">
                <a16:creationId xmlns:a16="http://schemas.microsoft.com/office/drawing/2014/main" id="{D556F67D-3671-4014-8EF4-ED4087507A86}"/>
              </a:ext>
            </a:extLst>
          </p:cNvPr>
          <p:cNvSpPr>
            <a:spLocks noGrp="1"/>
          </p:cNvSpPr>
          <p:nvPr>
            <p:ph type="body" sz="quarter" idx="3"/>
          </p:nvPr>
        </p:nvSpPr>
        <p:spPr>
          <a:xfrm>
            <a:off x="6187415" y="3048000"/>
            <a:ext cx="5194583" cy="576262"/>
          </a:xfrm>
        </p:spPr>
        <p:txBody>
          <a:bodyPr/>
          <a:lstStyle/>
          <a:p>
            <a:r>
              <a:rPr lang="en-US" sz="2400" b="1" dirty="0">
                <a:solidFill>
                  <a:schemeClr val="accent1"/>
                </a:solidFill>
              </a:rPr>
              <a:t>COMMITTEE VOLUNTEER</a:t>
            </a:r>
          </a:p>
        </p:txBody>
      </p:sp>
      <p:sp>
        <p:nvSpPr>
          <p:cNvPr id="17" name="Content Placeholder 16">
            <a:extLst>
              <a:ext uri="{FF2B5EF4-FFF2-40B4-BE49-F238E27FC236}">
                <a16:creationId xmlns:a16="http://schemas.microsoft.com/office/drawing/2014/main" id="{B068E6EE-96BD-4D67-B790-BC5A4228E64C}"/>
              </a:ext>
            </a:extLst>
          </p:cNvPr>
          <p:cNvSpPr>
            <a:spLocks noGrp="1"/>
          </p:cNvSpPr>
          <p:nvPr>
            <p:ph sz="quarter" idx="4"/>
          </p:nvPr>
        </p:nvSpPr>
        <p:spPr>
          <a:xfrm>
            <a:off x="6339816" y="3624263"/>
            <a:ext cx="5136542" cy="2014537"/>
          </a:xfrm>
        </p:spPr>
        <p:txBody>
          <a:bodyPr>
            <a:normAutofit/>
          </a:bodyPr>
          <a:lstStyle/>
          <a:p>
            <a:r>
              <a:rPr lang="en-US" sz="2800" b="1" dirty="0"/>
              <a:t>Don Mills</a:t>
            </a:r>
            <a:r>
              <a:rPr lang="en-US" sz="2800" dirty="0"/>
              <a:t>, CEO</a:t>
            </a:r>
            <a:br>
              <a:rPr lang="en-US" sz="2800" dirty="0"/>
            </a:br>
            <a:r>
              <a:rPr lang="en-US" sz="2800" dirty="0"/>
              <a:t>Alpena Alcona Area CU </a:t>
            </a:r>
          </a:p>
          <a:p>
            <a:pPr lvl="1"/>
            <a:r>
              <a:rPr lang="en-US" sz="2400" dirty="0"/>
              <a:t>Serving on the Investment Committee</a:t>
            </a:r>
          </a:p>
          <a:p>
            <a:endParaRPr lang="en-US" sz="2800" dirty="0"/>
          </a:p>
          <a:p>
            <a:endParaRPr lang="en-US" sz="2800" dirty="0"/>
          </a:p>
        </p:txBody>
      </p:sp>
      <p:sp>
        <p:nvSpPr>
          <p:cNvPr id="7" name="Text Placeholder 6">
            <a:extLst>
              <a:ext uri="{FF2B5EF4-FFF2-40B4-BE49-F238E27FC236}">
                <a16:creationId xmlns:a16="http://schemas.microsoft.com/office/drawing/2014/main" id="{D7A6ACAE-F289-4BDC-A800-646C3867B77A}"/>
              </a:ext>
            </a:extLst>
          </p:cNvPr>
          <p:cNvSpPr>
            <a:spLocks noGrp="1"/>
          </p:cNvSpPr>
          <p:nvPr>
            <p:ph type="body" sz="quarter" idx="13"/>
          </p:nvPr>
        </p:nvSpPr>
        <p:spPr/>
        <p:txBody>
          <a:bodyPr/>
          <a:lstStyle/>
          <a:p>
            <a:r>
              <a:rPr lang="en-US" dirty="0"/>
              <a:t>Welcome new pioneers, to these new CUSO governance opportunities!</a:t>
            </a:r>
          </a:p>
        </p:txBody>
      </p:sp>
      <p:pic>
        <p:nvPicPr>
          <p:cNvPr id="9" name="Picture 8">
            <a:extLst>
              <a:ext uri="{FF2B5EF4-FFF2-40B4-BE49-F238E27FC236}">
                <a16:creationId xmlns:a16="http://schemas.microsoft.com/office/drawing/2014/main" id="{9492EFB5-7960-4E2E-AEB7-0E3FA0CA6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0055">
            <a:off x="9869660" y="288189"/>
            <a:ext cx="1742014" cy="2254371"/>
          </a:xfrm>
          <a:prstGeom prst="rect">
            <a:avLst/>
          </a:prstGeom>
          <a:ln>
            <a:noFill/>
          </a:ln>
          <a:effectLst>
            <a:outerShdw blurRad="190500" algn="tl" rotWithShape="0">
              <a:srgbClr val="000000">
                <a:alpha val="70000"/>
              </a:srgbClr>
            </a:outerShdw>
          </a:effectLst>
        </p:spPr>
      </p:pic>
      <p:sp>
        <p:nvSpPr>
          <p:cNvPr id="18" name="Rectangle 17">
            <a:extLst>
              <a:ext uri="{FF2B5EF4-FFF2-40B4-BE49-F238E27FC236}">
                <a16:creationId xmlns:a16="http://schemas.microsoft.com/office/drawing/2014/main" id="{C8523B4F-50B5-4D43-900F-A5F8B6C1B940}"/>
              </a:ext>
            </a:extLst>
          </p:cNvPr>
          <p:cNvSpPr/>
          <p:nvPr/>
        </p:nvSpPr>
        <p:spPr>
          <a:xfrm>
            <a:off x="914400" y="1980208"/>
            <a:ext cx="7924800" cy="1015663"/>
          </a:xfrm>
          <a:prstGeom prst="rect">
            <a:avLst/>
          </a:prstGeom>
        </p:spPr>
        <p:txBody>
          <a:bodyPr wrap="square">
            <a:spAutoFit/>
          </a:bodyPr>
          <a:lstStyle/>
          <a:p>
            <a:br>
              <a:rPr lang="en-US" sz="2000" dirty="0"/>
            </a:br>
            <a:r>
              <a:rPr lang="en-US" sz="2000" dirty="0"/>
              <a:t>Introducing 3 new CUSO volunteers who will be working with the CU*Answers Board of Directors:</a:t>
            </a:r>
          </a:p>
        </p:txBody>
      </p:sp>
      <p:sp>
        <p:nvSpPr>
          <p:cNvPr id="19" name="Rectangle 18">
            <a:extLst>
              <a:ext uri="{FF2B5EF4-FFF2-40B4-BE49-F238E27FC236}">
                <a16:creationId xmlns:a16="http://schemas.microsoft.com/office/drawing/2014/main" id="{58F16A5E-6266-4930-8010-A2027C65000E}"/>
              </a:ext>
            </a:extLst>
          </p:cNvPr>
          <p:cNvSpPr/>
          <p:nvPr/>
        </p:nvSpPr>
        <p:spPr>
          <a:xfrm>
            <a:off x="810000" y="3048000"/>
            <a:ext cx="5189857"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DE1EDA-FEAE-496E-A086-2209DD3893E1}"/>
              </a:ext>
            </a:extLst>
          </p:cNvPr>
          <p:cNvSpPr/>
          <p:nvPr/>
        </p:nvSpPr>
        <p:spPr>
          <a:xfrm>
            <a:off x="6286500" y="3048000"/>
            <a:ext cx="5189857"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5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7BD67C-3B4F-4C25-8C5A-AC0B3DCB4ACF}"/>
              </a:ext>
            </a:extLst>
          </p:cNvPr>
          <p:cNvSpPr>
            <a:spLocks noGrp="1"/>
          </p:cNvSpPr>
          <p:nvPr>
            <p:ph type="ctrTitle"/>
          </p:nvPr>
        </p:nvSpPr>
        <p:spPr/>
        <p:txBody>
          <a:bodyPr/>
          <a:lstStyle/>
          <a:p>
            <a:r>
              <a:rPr lang="en-US" dirty="0"/>
              <a:t>Armed With a Model for the Future</a:t>
            </a:r>
          </a:p>
        </p:txBody>
      </p:sp>
      <p:sp>
        <p:nvSpPr>
          <p:cNvPr id="10" name="Text Placeholder 9"/>
          <p:cNvSpPr>
            <a:spLocks noGrp="1"/>
          </p:cNvSpPr>
          <p:nvPr>
            <p:ph type="subTitle" idx="1"/>
          </p:nvPr>
        </p:nvSpPr>
        <p:spPr/>
        <p:txBody>
          <a:bodyPr/>
          <a:lstStyle/>
          <a:p>
            <a:r>
              <a:rPr lang="en-US"/>
              <a:t>CFO Report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CCD248-6AF5-4909-8AAE-573F56757924}"/>
              </a:ext>
            </a:extLst>
          </p:cNvPr>
          <p:cNvSpPr/>
          <p:nvPr/>
        </p:nvSpPr>
        <p:spPr>
          <a:xfrm>
            <a:off x="5715000" y="1554232"/>
            <a:ext cx="6096001" cy="37472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B6EB31D9-EA6D-4E60-AB0A-8896AADDA056}"/>
              </a:ext>
            </a:extLst>
          </p:cNvPr>
          <p:cNvSpPr>
            <a:spLocks noGrp="1"/>
          </p:cNvSpPr>
          <p:nvPr>
            <p:ph idx="1"/>
          </p:nvPr>
        </p:nvSpPr>
        <p:spPr>
          <a:xfrm>
            <a:off x="818712" y="2222287"/>
            <a:ext cx="4591488" cy="3636511"/>
          </a:xfrm>
        </p:spPr>
        <p:txBody>
          <a:bodyPr/>
          <a:lstStyle/>
          <a:p>
            <a:r>
              <a:rPr lang="en-US" dirty="0"/>
              <a:t>After a day like today, it’s an understatement to say that CU*Answers is a documented firm</a:t>
            </a:r>
          </a:p>
          <a:p>
            <a:r>
              <a:rPr lang="en-US" dirty="0"/>
              <a:t>Techies have a saying that you can’t change the future without a schematic where you can see where you are</a:t>
            </a:r>
          </a:p>
          <a:p>
            <a:r>
              <a:rPr lang="en-US" dirty="0"/>
              <a:t>Our board does an excellent job working with management to ensure our future via our digital content</a:t>
            </a:r>
          </a:p>
          <a:p>
            <a:endParaRPr lang="en-US" dirty="0"/>
          </a:p>
        </p:txBody>
      </p:sp>
      <p:sp>
        <p:nvSpPr>
          <p:cNvPr id="5" name="Slide Number Placeholder 4">
            <a:extLst>
              <a:ext uri="{FF2B5EF4-FFF2-40B4-BE49-F238E27FC236}">
                <a16:creationId xmlns:a16="http://schemas.microsoft.com/office/drawing/2014/main" id="{78DFB083-306F-4748-9C69-E005D6F27318}"/>
              </a:ext>
            </a:extLst>
          </p:cNvPr>
          <p:cNvSpPr>
            <a:spLocks noGrp="1"/>
          </p:cNvSpPr>
          <p:nvPr>
            <p:ph type="sldNum" sz="quarter" idx="12"/>
          </p:nvPr>
        </p:nvSpPr>
        <p:spPr/>
        <p:txBody>
          <a:bodyPr/>
          <a:lstStyle/>
          <a:p>
            <a:fld id="{61FB0124-3324-46EC-B507-583573B8ABF7}" type="slidenum">
              <a:rPr lang="en-US" smtClean="0"/>
              <a:pPr/>
              <a:t>15</a:t>
            </a:fld>
            <a:endParaRPr lang="en-US" dirty="0"/>
          </a:p>
        </p:txBody>
      </p:sp>
      <p:sp>
        <p:nvSpPr>
          <p:cNvPr id="8" name="Text Placeholder 7">
            <a:extLst>
              <a:ext uri="{FF2B5EF4-FFF2-40B4-BE49-F238E27FC236}">
                <a16:creationId xmlns:a16="http://schemas.microsoft.com/office/drawing/2014/main" id="{C0550A34-FF75-482F-BAE4-D5EB2C29CB5C}"/>
              </a:ext>
            </a:extLst>
          </p:cNvPr>
          <p:cNvSpPr>
            <a:spLocks noGrp="1"/>
          </p:cNvSpPr>
          <p:nvPr>
            <p:ph type="body" sz="quarter" idx="13"/>
          </p:nvPr>
        </p:nvSpPr>
        <p:spPr>
          <a:xfrm>
            <a:off x="6197600" y="5715000"/>
            <a:ext cx="5689600" cy="838200"/>
          </a:xfrm>
        </p:spPr>
        <p:txBody>
          <a:bodyPr/>
          <a:lstStyle/>
          <a:p>
            <a:r>
              <a:rPr lang="en-US" dirty="0"/>
              <a:t>For me it’s a bit harder than just “finding” money, but my track record is pretty good</a:t>
            </a:r>
          </a:p>
        </p:txBody>
      </p:sp>
      <p:sp>
        <p:nvSpPr>
          <p:cNvPr id="6" name="Title 5">
            <a:extLst>
              <a:ext uri="{FF2B5EF4-FFF2-40B4-BE49-F238E27FC236}">
                <a16:creationId xmlns:a16="http://schemas.microsoft.com/office/drawing/2014/main" id="{41F478A0-2AA3-4750-9813-3F562FE0DFF3}"/>
              </a:ext>
            </a:extLst>
          </p:cNvPr>
          <p:cNvSpPr>
            <a:spLocks noGrp="1"/>
          </p:cNvSpPr>
          <p:nvPr>
            <p:ph type="title"/>
          </p:nvPr>
        </p:nvSpPr>
        <p:spPr>
          <a:xfrm>
            <a:off x="810000" y="705950"/>
            <a:ext cx="10571998" cy="970450"/>
          </a:xfrm>
        </p:spPr>
        <p:txBody>
          <a:bodyPr/>
          <a:lstStyle/>
          <a:p>
            <a:r>
              <a:rPr lang="en-US" sz="3600" dirty="0"/>
              <a:t>Walking the talk is simple when you keep the design simple, too</a:t>
            </a:r>
          </a:p>
        </p:txBody>
      </p:sp>
      <p:pic>
        <p:nvPicPr>
          <p:cNvPr id="2" name="Picture 1">
            <a:extLst>
              <a:ext uri="{FF2B5EF4-FFF2-40B4-BE49-F238E27FC236}">
                <a16:creationId xmlns:a16="http://schemas.microsoft.com/office/drawing/2014/main" id="{40D514D5-9607-4F76-931B-0430BAB43706}"/>
              </a:ext>
            </a:extLst>
          </p:cNvPr>
          <p:cNvPicPr>
            <a:picLocks noChangeAspect="1"/>
          </p:cNvPicPr>
          <p:nvPr/>
        </p:nvPicPr>
        <p:blipFill>
          <a:blip r:embed="rId3"/>
          <a:stretch>
            <a:fillRect/>
          </a:stretch>
        </p:blipFill>
        <p:spPr>
          <a:xfrm>
            <a:off x="5845970" y="1688756"/>
            <a:ext cx="5834059" cy="3529851"/>
          </a:xfrm>
          <a:prstGeom prst="rect">
            <a:avLst/>
          </a:prstGeom>
        </p:spPr>
      </p:pic>
      <p:pic>
        <p:nvPicPr>
          <p:cNvPr id="13" name="Picture 12" descr="A close up of a logo&#10;&#10;Description automatically generated">
            <a:extLst>
              <a:ext uri="{FF2B5EF4-FFF2-40B4-BE49-F238E27FC236}">
                <a16:creationId xmlns:a16="http://schemas.microsoft.com/office/drawing/2014/main" id="{9BFEE4C4-4D43-49CF-A576-EE5017059D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32837" y="2885588"/>
            <a:ext cx="3459163" cy="27532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869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3" name="Rectangle 5"/>
          <p:cNvSpPr>
            <a:spLocks noGrp="1" noChangeArrowheads="1"/>
          </p:cNvSpPr>
          <p:nvPr>
            <p:ph type="title"/>
          </p:nvPr>
        </p:nvSpPr>
        <p:spPr>
          <a:xfrm>
            <a:off x="810000" y="447187"/>
            <a:ext cx="10571998" cy="1223963"/>
          </a:xfrm>
        </p:spPr>
        <p:txBody>
          <a:bodyPr/>
          <a:lstStyle/>
          <a:p>
            <a:r>
              <a:rPr lang="en-US" dirty="0"/>
              <a:t>Net income &amp; patronage dividends</a:t>
            </a:r>
            <a:br>
              <a:rPr lang="en-US" dirty="0"/>
            </a:br>
            <a:r>
              <a:rPr lang="en-US" sz="2000" dirty="0">
                <a:solidFill>
                  <a:schemeClr val="accent6">
                    <a:lumMod val="40000"/>
                    <a:lumOff val="60000"/>
                  </a:schemeClr>
                </a:solidFill>
              </a:rPr>
              <a:t>What do shareholders get, and what are we putting away for our future?</a:t>
            </a:r>
            <a:endParaRPr lang="en-US" sz="2800" dirty="0">
              <a:solidFill>
                <a:schemeClr val="accent6">
                  <a:lumMod val="40000"/>
                  <a:lumOff val="60000"/>
                </a:schemeClr>
              </a:solidFill>
            </a:endParaRPr>
          </a:p>
        </p:txBody>
      </p:sp>
      <p:graphicFrame>
        <p:nvGraphicFramePr>
          <p:cNvPr id="15" name="Object 4"/>
          <p:cNvGraphicFramePr>
            <a:graphicFrameLocks noGrp="1"/>
          </p:cNvGraphicFramePr>
          <p:nvPr>
            <p:ph idx="1"/>
            <p:extLst>
              <p:ext uri="{D42A27DB-BD31-4B8C-83A1-F6EECF244321}">
                <p14:modId xmlns:p14="http://schemas.microsoft.com/office/powerpoint/2010/main" val="4214149874"/>
              </p:ext>
            </p:extLst>
          </p:nvPr>
        </p:nvGraphicFramePr>
        <p:xfrm>
          <a:off x="819150" y="2222500"/>
          <a:ext cx="9772649" cy="418831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1FB0124-3324-46EC-B507-583573B8ABF7}" type="slidenum">
              <a:rPr lang="en-US" smtClean="0"/>
              <a:pPr/>
              <a:t>16</a:t>
            </a:fld>
            <a:endParaRPr lang="en-US" dirty="0"/>
          </a:p>
        </p:txBody>
      </p:sp>
      <p:sp>
        <p:nvSpPr>
          <p:cNvPr id="17" name="Text Box 2"/>
          <p:cNvSpPr txBox="1">
            <a:spLocks noChangeArrowheads="1"/>
          </p:cNvSpPr>
          <p:nvPr/>
        </p:nvSpPr>
        <p:spPr bwMode="auto">
          <a:xfrm>
            <a:off x="10591799" y="3045023"/>
            <a:ext cx="838200" cy="307777"/>
          </a:xfrm>
          <a:prstGeom prst="rect">
            <a:avLst/>
          </a:prstGeom>
          <a:solidFill>
            <a:schemeClr val="accent3">
              <a:lumMod val="40000"/>
              <a:lumOff val="60000"/>
            </a:schemeClr>
          </a:solidFill>
          <a:ln w="12700">
            <a:noFill/>
            <a:miter lim="800000"/>
            <a:headEnd type="none" w="sm" len="sm"/>
            <a:tailEnd type="none" w="sm" len="sm"/>
          </a:ln>
          <a:effectLst/>
        </p:spPr>
        <p:txBody>
          <a:bodyPr wrap="square" rIns="0">
            <a:spAutoFit/>
          </a:bodyPr>
          <a:lstStyle/>
          <a:p>
            <a:pPr algn="ctr" eaLnBrk="0" hangingPunct="0">
              <a:spcBef>
                <a:spcPct val="50000"/>
              </a:spcBef>
            </a:pPr>
            <a:r>
              <a:rPr lang="en-US" sz="1400" b="1" dirty="0">
                <a:solidFill>
                  <a:schemeClr val="bg1"/>
                </a:solidFill>
              </a:rPr>
              <a:t>$6.7M</a:t>
            </a:r>
          </a:p>
        </p:txBody>
      </p:sp>
      <p:sp>
        <p:nvSpPr>
          <p:cNvPr id="18" name="Text Box 3"/>
          <p:cNvSpPr txBox="1">
            <a:spLocks noChangeArrowheads="1"/>
          </p:cNvSpPr>
          <p:nvPr/>
        </p:nvSpPr>
        <p:spPr bwMode="auto">
          <a:xfrm>
            <a:off x="10591799" y="4035623"/>
            <a:ext cx="838200" cy="307777"/>
          </a:xfrm>
          <a:prstGeom prst="rect">
            <a:avLst/>
          </a:prstGeom>
          <a:solidFill>
            <a:schemeClr val="accent1">
              <a:lumMod val="40000"/>
              <a:lumOff val="60000"/>
            </a:schemeClr>
          </a:solidFill>
          <a:ln w="12700">
            <a:noFill/>
            <a:miter lim="800000"/>
            <a:headEnd type="none" w="sm" len="sm"/>
            <a:tailEnd type="none" w="sm" len="sm"/>
          </a:ln>
          <a:effectLst/>
        </p:spPr>
        <p:txBody>
          <a:bodyPr wrap="square" rIns="0">
            <a:spAutoFit/>
          </a:bodyPr>
          <a:lstStyle/>
          <a:p>
            <a:pPr algn="ctr" eaLnBrk="0" hangingPunct="0">
              <a:spcBef>
                <a:spcPct val="50000"/>
              </a:spcBef>
            </a:pPr>
            <a:r>
              <a:rPr lang="en-US" sz="1400" b="1" dirty="0">
                <a:solidFill>
                  <a:schemeClr val="bg1"/>
                </a:solidFill>
              </a:rPr>
              <a:t>$2.25M</a:t>
            </a:r>
          </a:p>
        </p:txBody>
      </p:sp>
      <p:sp>
        <p:nvSpPr>
          <p:cNvPr id="20" name="Line 6"/>
          <p:cNvSpPr>
            <a:spLocks noChangeShapeType="1"/>
          </p:cNvSpPr>
          <p:nvPr/>
        </p:nvSpPr>
        <p:spPr bwMode="auto">
          <a:xfrm flipH="1">
            <a:off x="10363200" y="3178373"/>
            <a:ext cx="195263" cy="1588"/>
          </a:xfrm>
          <a:prstGeom prst="line">
            <a:avLst/>
          </a:prstGeom>
          <a:noFill/>
          <a:ln w="57150">
            <a:solidFill>
              <a:schemeClr val="tx1"/>
            </a:solidFill>
            <a:round/>
            <a:headEnd type="none" w="sm" len="sm"/>
            <a:tailEnd type="triangle" w="sm" len="sm"/>
          </a:ln>
          <a:effectLst/>
        </p:spPr>
        <p:txBody>
          <a:bodyPr/>
          <a:lstStyle/>
          <a:p>
            <a:endParaRPr lang="en-US"/>
          </a:p>
        </p:txBody>
      </p:sp>
      <p:sp>
        <p:nvSpPr>
          <p:cNvPr id="21" name="Line 7"/>
          <p:cNvSpPr>
            <a:spLocks noChangeShapeType="1"/>
          </p:cNvSpPr>
          <p:nvPr/>
        </p:nvSpPr>
        <p:spPr bwMode="auto">
          <a:xfrm flipH="1">
            <a:off x="10363200" y="4188023"/>
            <a:ext cx="195263" cy="1588"/>
          </a:xfrm>
          <a:prstGeom prst="line">
            <a:avLst/>
          </a:prstGeom>
          <a:noFill/>
          <a:ln w="57150">
            <a:solidFill>
              <a:schemeClr val="tx1"/>
            </a:solidFill>
            <a:round/>
            <a:headEnd type="none" w="sm" len="sm"/>
            <a:tailEnd type="triangle" w="sm" len="sm"/>
          </a:ln>
          <a:effectLst/>
        </p:spPr>
        <p:txBody>
          <a:bodyPr/>
          <a:lstStyle/>
          <a:p>
            <a:endParaRPr lang="en-US"/>
          </a:p>
        </p:txBody>
      </p:sp>
      <p:sp>
        <p:nvSpPr>
          <p:cNvPr id="10" name="Text Box 3"/>
          <p:cNvSpPr txBox="1">
            <a:spLocks noChangeArrowheads="1"/>
          </p:cNvSpPr>
          <p:nvPr/>
        </p:nvSpPr>
        <p:spPr bwMode="auto">
          <a:xfrm>
            <a:off x="10591799" y="4721423"/>
            <a:ext cx="838199" cy="307777"/>
          </a:xfrm>
          <a:prstGeom prst="rect">
            <a:avLst/>
          </a:prstGeom>
          <a:solidFill>
            <a:schemeClr val="accent5">
              <a:lumMod val="40000"/>
              <a:lumOff val="60000"/>
            </a:schemeClr>
          </a:solidFill>
          <a:ln w="12700">
            <a:noFill/>
            <a:miter lim="800000"/>
            <a:headEnd type="none" w="sm" len="sm"/>
            <a:tailEnd type="none" w="sm" len="sm"/>
          </a:ln>
          <a:effectLst/>
        </p:spPr>
        <p:txBody>
          <a:bodyPr wrap="square" rIns="0">
            <a:spAutoFit/>
          </a:bodyPr>
          <a:lstStyle/>
          <a:p>
            <a:pPr algn="ctr" eaLnBrk="0" hangingPunct="0">
              <a:spcBef>
                <a:spcPct val="50000"/>
              </a:spcBef>
            </a:pPr>
            <a:r>
              <a:rPr lang="en-US" sz="1400" b="1" dirty="0">
                <a:solidFill>
                  <a:schemeClr val="bg1"/>
                </a:solidFill>
              </a:rPr>
              <a:t>$???</a:t>
            </a:r>
          </a:p>
        </p:txBody>
      </p:sp>
      <p:sp>
        <p:nvSpPr>
          <p:cNvPr id="12" name="Line 7"/>
          <p:cNvSpPr>
            <a:spLocks noChangeShapeType="1"/>
          </p:cNvSpPr>
          <p:nvPr/>
        </p:nvSpPr>
        <p:spPr bwMode="auto">
          <a:xfrm flipH="1">
            <a:off x="10363200" y="4873823"/>
            <a:ext cx="195263" cy="1588"/>
          </a:xfrm>
          <a:prstGeom prst="line">
            <a:avLst/>
          </a:prstGeom>
          <a:noFill/>
          <a:ln w="57150">
            <a:solidFill>
              <a:schemeClr val="tx1"/>
            </a:solidFill>
            <a:round/>
            <a:headEnd type="none" w="sm" len="sm"/>
            <a:tailEnd type="triangle" w="sm" len="sm"/>
          </a:ln>
          <a:effectLst/>
        </p:spPr>
        <p:txBody>
          <a:bodyPr/>
          <a:lstStyle/>
          <a:p>
            <a:endParaRPr lang="en-US"/>
          </a:p>
        </p:txBody>
      </p:sp>
      <p:sp>
        <p:nvSpPr>
          <p:cNvPr id="3" name="Rectangle 2">
            <a:extLst>
              <a:ext uri="{FF2B5EF4-FFF2-40B4-BE49-F238E27FC236}">
                <a16:creationId xmlns:a16="http://schemas.microsoft.com/office/drawing/2014/main" id="{C2CA0127-8059-41BE-B0DE-B3D2A05A7AAE}"/>
              </a:ext>
            </a:extLst>
          </p:cNvPr>
          <p:cNvSpPr/>
          <p:nvPr/>
        </p:nvSpPr>
        <p:spPr>
          <a:xfrm>
            <a:off x="9418320" y="4873823"/>
            <a:ext cx="649224" cy="353497"/>
          </a:xfrm>
          <a:prstGeom prst="rect">
            <a:avLst/>
          </a:prstGeom>
          <a:pattFill prst="wdUpDiag">
            <a:fgClr>
              <a:schemeClr val="bg2"/>
            </a:fgClr>
            <a:bgClr>
              <a:schemeClr val="accent3">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3"/>
          <p:cNvGraphicFramePr>
            <a:graphicFrameLocks noGrp="1"/>
          </p:cNvGraphicFramePr>
          <p:nvPr>
            <p:ph idx="1"/>
            <p:extLst>
              <p:ext uri="{D42A27DB-BD31-4B8C-83A1-F6EECF244321}">
                <p14:modId xmlns:p14="http://schemas.microsoft.com/office/powerpoint/2010/main" val="2246876314"/>
              </p:ext>
            </p:extLst>
          </p:nvPr>
        </p:nvGraphicFramePr>
        <p:xfrm>
          <a:off x="819150" y="2222500"/>
          <a:ext cx="10554219" cy="3519486"/>
        </p:xfrm>
        <a:graphic>
          <a:graphicData uri="http://schemas.openxmlformats.org/drawingml/2006/table">
            <a:tbl>
              <a:tblPr firstRow="1">
                <a:tableStyleId>{B301B821-A1FF-4177-AEE7-76D212191A09}</a:tableStyleId>
              </a:tblPr>
              <a:tblGrid>
                <a:gridCol w="2795179">
                  <a:extLst>
                    <a:ext uri="{9D8B030D-6E8A-4147-A177-3AD203B41FA5}">
                      <a16:colId xmlns:a16="http://schemas.microsoft.com/office/drawing/2014/main" val="20000"/>
                    </a:ext>
                  </a:extLst>
                </a:gridCol>
                <a:gridCol w="1601062">
                  <a:extLst>
                    <a:ext uri="{9D8B030D-6E8A-4147-A177-3AD203B41FA5}">
                      <a16:colId xmlns:a16="http://schemas.microsoft.com/office/drawing/2014/main" val="20001"/>
                    </a:ext>
                  </a:extLst>
                </a:gridCol>
                <a:gridCol w="1965205">
                  <a:extLst>
                    <a:ext uri="{9D8B030D-6E8A-4147-A177-3AD203B41FA5}">
                      <a16:colId xmlns:a16="http://schemas.microsoft.com/office/drawing/2014/main" val="20002"/>
                    </a:ext>
                  </a:extLst>
                </a:gridCol>
                <a:gridCol w="1397591">
                  <a:extLst>
                    <a:ext uri="{9D8B030D-6E8A-4147-A177-3AD203B41FA5}">
                      <a16:colId xmlns:a16="http://schemas.microsoft.com/office/drawing/2014/main" val="20003"/>
                    </a:ext>
                  </a:extLst>
                </a:gridCol>
                <a:gridCol w="1397591">
                  <a:extLst>
                    <a:ext uri="{9D8B030D-6E8A-4147-A177-3AD203B41FA5}">
                      <a16:colId xmlns:a16="http://schemas.microsoft.com/office/drawing/2014/main" val="20004"/>
                    </a:ext>
                  </a:extLst>
                </a:gridCol>
                <a:gridCol w="1397591">
                  <a:extLst>
                    <a:ext uri="{9D8B030D-6E8A-4147-A177-3AD203B41FA5}">
                      <a16:colId xmlns:a16="http://schemas.microsoft.com/office/drawing/2014/main" val="20005"/>
                    </a:ext>
                  </a:extLst>
                </a:gridCol>
              </a:tblGrid>
              <a:tr h="512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Detail</a:t>
                      </a:r>
                      <a:endParaRPr kumimoji="0" lang="en-US" sz="1800" b="0"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YE 2017</a:t>
                      </a:r>
                      <a:endParaRPr kumimoji="0" lang="en-US" sz="1800" b="0"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YE 2018</a:t>
                      </a:r>
                      <a:endParaRPr kumimoji="0" lang="en-US" sz="1800" b="0"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2018-2017</a:t>
                      </a:r>
                      <a:br>
                        <a:rPr kumimoji="0" lang="en-US" sz="1200" u="none" strike="noStrike" cap="none" normalizeH="0" baseline="0" dirty="0">
                          <a:ln>
                            <a:noFill/>
                          </a:ln>
                          <a:effectLst/>
                        </a:rPr>
                      </a:br>
                      <a:r>
                        <a:rPr kumimoji="0" lang="en-US" sz="1200" u="none" strike="noStrike" cap="none" normalizeH="0" baseline="0" dirty="0">
                          <a:ln>
                            <a:noFill/>
                          </a:ln>
                          <a:effectLst/>
                        </a:rPr>
                        <a:t>% Change</a:t>
                      </a:r>
                      <a:endParaRPr kumimoji="0" lang="en-US" sz="1200" b="0"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2017-2016 </a:t>
                      </a:r>
                      <a:br>
                        <a:rPr kumimoji="0" lang="en-US" sz="1200" u="none" strike="noStrike" cap="none" normalizeH="0" baseline="0" dirty="0">
                          <a:ln>
                            <a:noFill/>
                          </a:ln>
                          <a:effectLst/>
                        </a:rPr>
                      </a:br>
                      <a:r>
                        <a:rPr kumimoji="0" lang="en-US" sz="1200" u="none" strike="noStrike" cap="none" normalizeH="0" baseline="0" dirty="0">
                          <a:ln>
                            <a:noFill/>
                          </a:ln>
                          <a:effectLst/>
                        </a:rPr>
                        <a:t>% Change</a:t>
                      </a:r>
                      <a:endParaRPr kumimoji="0" lang="en-US" sz="1200" b="0"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2016-2015 </a:t>
                      </a:r>
                      <a:br>
                        <a:rPr kumimoji="0" lang="en-US" sz="1200" u="none" strike="noStrike" cap="none" normalizeH="0" baseline="0" dirty="0">
                          <a:ln>
                            <a:noFill/>
                          </a:ln>
                          <a:effectLst/>
                        </a:rPr>
                      </a:br>
                      <a:r>
                        <a:rPr kumimoji="0" lang="en-US" sz="1200" u="none" strike="noStrike" cap="none" normalizeH="0" baseline="0" dirty="0">
                          <a:ln>
                            <a:noFill/>
                          </a:ln>
                          <a:effectLst/>
                        </a:rPr>
                        <a:t>% Change</a:t>
                      </a:r>
                      <a:endParaRPr kumimoji="0" lang="en-US" sz="1200" b="0" i="0" u="none" strike="noStrike" cap="none" normalizeH="0" baseline="0" dirty="0">
                        <a:ln>
                          <a:noFill/>
                        </a:ln>
                        <a:solidFill>
                          <a:schemeClr val="bg1"/>
                        </a:solidFill>
                        <a:effectLst/>
                        <a:latin typeface="Calibri" pitchFamily="34" charset="0"/>
                      </a:endParaRPr>
                    </a:p>
                  </a:txBody>
                  <a:tcPr marL="94320" marR="94320" anchor="b" horzOverflow="overflow"/>
                </a:tc>
                <a:extLst>
                  <a:ext uri="{0D108BD9-81ED-4DB2-BD59-A6C34878D82A}">
                    <a16:rowId xmlns:a16="http://schemas.microsoft.com/office/drawing/2014/main" val="10000"/>
                  </a:ext>
                </a:extLst>
              </a:tr>
              <a:tr h="447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Total Assets</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$34,096K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$38,989K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14.35%</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7.3%</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14.5%</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0001"/>
                  </a:ext>
                </a:extLst>
              </a:tr>
              <a:tr h="460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Total Liabilities</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$18,561K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$19,562K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solidFill>
                            <a:schemeClr val="bg1"/>
                          </a:solidFill>
                        </a:rPr>
                        <a:t>5.39%</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solidFill>
                            <a:schemeClr val="bg1"/>
                          </a:solidFill>
                        </a:rPr>
                        <a:t>8.3%</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solidFill>
                            <a:schemeClr val="bg1"/>
                          </a:solidFill>
                        </a:rPr>
                        <a:t>15.8%</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0002"/>
                  </a:ext>
                </a:extLst>
              </a:tr>
              <a:tr h="460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Total Equity</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$15,535K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$19,427K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25.05%</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6.3%</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13.0%</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0003"/>
                  </a:ext>
                </a:extLst>
              </a:tr>
              <a:tr h="460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Retained Earnings</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$3,588K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$3,877K</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8.03%</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22.8%</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19.7%</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0004"/>
                  </a:ext>
                </a:extLst>
              </a:tr>
              <a:tr h="6266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Book Value of Class A Stock </a:t>
                      </a:r>
                      <a:r>
                        <a:rPr kumimoji="0" lang="en-US" sz="1200" u="none" strike="noStrike" cap="none" normalizeH="0" baseline="0" dirty="0">
                          <a:ln>
                            <a:noFill/>
                          </a:ln>
                          <a:effectLst/>
                        </a:rPr>
                        <a:t>($ per share)</a:t>
                      </a:r>
                      <a:endParaRPr kumimoji="0" lang="en-US" sz="1600" b="0" i="1"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$621.41</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$719.53</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15.80%</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8.8%</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9.5%</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0005"/>
                  </a:ext>
                </a:extLst>
              </a:tr>
              <a:tr h="550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Book Value of Ownership</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$124,282</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$143,906</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1" dirty="0"/>
                        <a:t>15.80%</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8.8%</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800" b="0" dirty="0"/>
                        <a:t>9.5%</a:t>
                      </a:r>
                    </a:p>
                  </a:txBody>
                  <a:tcPr marL="94320" marR="94320" anchor="ctr" horzOverflow="overflow">
                    <a:lnL w="12700" cap="flat" cmpd="sng" algn="ctr">
                      <a:solidFill>
                        <a:schemeClr val="accent1">
                          <a:lumMod val="20000"/>
                          <a:lumOff val="80000"/>
                        </a:schemeClr>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61FB0124-3324-46EC-B507-583573B8ABF7}" type="slidenum">
              <a:rPr lang="en-US" smtClean="0"/>
              <a:pPr/>
              <a:t>17</a:t>
            </a:fld>
            <a:endParaRPr lang="en-US" dirty="0"/>
          </a:p>
        </p:txBody>
      </p:sp>
      <p:sp>
        <p:nvSpPr>
          <p:cNvPr id="2" name="Text Placeholder 1">
            <a:extLst>
              <a:ext uri="{FF2B5EF4-FFF2-40B4-BE49-F238E27FC236}">
                <a16:creationId xmlns:a16="http://schemas.microsoft.com/office/drawing/2014/main" id="{03E99511-C5F0-4653-B350-316A0DF340DE}"/>
              </a:ext>
            </a:extLst>
          </p:cNvPr>
          <p:cNvSpPr>
            <a:spLocks noGrp="1"/>
          </p:cNvSpPr>
          <p:nvPr>
            <p:ph type="body" sz="quarter" idx="13"/>
          </p:nvPr>
        </p:nvSpPr>
        <p:spPr>
          <a:xfrm>
            <a:off x="1930400" y="5715000"/>
            <a:ext cx="9956800" cy="838200"/>
          </a:xfrm>
        </p:spPr>
        <p:txBody>
          <a:bodyPr/>
          <a:lstStyle/>
          <a:p>
            <a:r>
              <a:rPr lang="en-US" dirty="0"/>
              <a:t>Two steps forward, one step back...it’s nice that our dips are still in the black</a:t>
            </a:r>
          </a:p>
        </p:txBody>
      </p:sp>
      <p:sp>
        <p:nvSpPr>
          <p:cNvPr id="137218" name="Rectangle 2"/>
          <p:cNvSpPr>
            <a:spLocks noGrp="1" noChangeArrowheads="1"/>
          </p:cNvSpPr>
          <p:nvPr>
            <p:ph type="title"/>
          </p:nvPr>
        </p:nvSpPr>
        <p:spPr>
          <a:xfrm>
            <a:off x="810000" y="705950"/>
            <a:ext cx="10571998" cy="970450"/>
          </a:xfrm>
        </p:spPr>
        <p:txBody>
          <a:bodyPr/>
          <a:lstStyle/>
          <a:p>
            <a:r>
              <a:rPr lang="en-US" dirty="0"/>
              <a:t>2018 numbers worth celebrating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3"/>
          <p:cNvGraphicFramePr>
            <a:graphicFrameLocks noGrp="1"/>
          </p:cNvGraphicFramePr>
          <p:nvPr>
            <p:ph idx="1"/>
            <p:extLst>
              <p:ext uri="{D42A27DB-BD31-4B8C-83A1-F6EECF244321}">
                <p14:modId xmlns:p14="http://schemas.microsoft.com/office/powerpoint/2010/main" val="2404220745"/>
              </p:ext>
            </p:extLst>
          </p:nvPr>
        </p:nvGraphicFramePr>
        <p:xfrm>
          <a:off x="819150" y="2209800"/>
          <a:ext cx="10554218" cy="3148568"/>
        </p:xfrm>
        <a:graphic>
          <a:graphicData uri="http://schemas.openxmlformats.org/drawingml/2006/table">
            <a:tbl>
              <a:tblPr firstRow="1">
                <a:tableStyleId>{1E171933-4619-4E11-9A3F-F7608DF75F80}</a:tableStyleId>
              </a:tblPr>
              <a:tblGrid>
                <a:gridCol w="3537004">
                  <a:extLst>
                    <a:ext uri="{9D8B030D-6E8A-4147-A177-3AD203B41FA5}">
                      <a16:colId xmlns:a16="http://schemas.microsoft.com/office/drawing/2014/main" val="20000"/>
                    </a:ext>
                  </a:extLst>
                </a:gridCol>
                <a:gridCol w="1644440">
                  <a:extLst>
                    <a:ext uri="{9D8B030D-6E8A-4147-A177-3AD203B41FA5}">
                      <a16:colId xmlns:a16="http://schemas.microsoft.com/office/drawing/2014/main" val="20001"/>
                    </a:ext>
                  </a:extLst>
                </a:gridCol>
                <a:gridCol w="1644440">
                  <a:extLst>
                    <a:ext uri="{9D8B030D-6E8A-4147-A177-3AD203B41FA5}">
                      <a16:colId xmlns:a16="http://schemas.microsoft.com/office/drawing/2014/main" val="20002"/>
                    </a:ext>
                  </a:extLst>
                </a:gridCol>
                <a:gridCol w="1242778">
                  <a:extLst>
                    <a:ext uri="{9D8B030D-6E8A-4147-A177-3AD203B41FA5}">
                      <a16:colId xmlns:a16="http://schemas.microsoft.com/office/drawing/2014/main" val="20003"/>
                    </a:ext>
                  </a:extLst>
                </a:gridCol>
                <a:gridCol w="1242778">
                  <a:extLst>
                    <a:ext uri="{9D8B030D-6E8A-4147-A177-3AD203B41FA5}">
                      <a16:colId xmlns:a16="http://schemas.microsoft.com/office/drawing/2014/main" val="20004"/>
                    </a:ext>
                  </a:extLst>
                </a:gridCol>
                <a:gridCol w="1242778">
                  <a:extLst>
                    <a:ext uri="{9D8B030D-6E8A-4147-A177-3AD203B41FA5}">
                      <a16:colId xmlns:a16="http://schemas.microsoft.com/office/drawing/2014/main" val="20005"/>
                    </a:ext>
                  </a:extLst>
                </a:gridCol>
              </a:tblGrid>
              <a:tr h="40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Detail</a:t>
                      </a:r>
                      <a:endParaRPr kumimoji="0" lang="en-US" sz="1600" b="0"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YE 2017</a:t>
                      </a:r>
                      <a:endParaRPr kumimoji="0" lang="en-US" sz="1600" b="1" i="0" u="none" strike="noStrike" cap="none" normalizeH="0" baseline="0" dirty="0">
                        <a:ln>
                          <a:noFill/>
                        </a:ln>
                        <a:solidFill>
                          <a:schemeClr val="bg1"/>
                        </a:solidFill>
                        <a:effectLst/>
                        <a:latin typeface="Calibri" pitchFamily="34" charset="0"/>
                      </a:endParaRPr>
                    </a:p>
                  </a:txBody>
                  <a:tcPr marL="94320" marR="9432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YE 2018</a:t>
                      </a:r>
                      <a:endParaRPr kumimoji="0" lang="en-US" sz="1600" b="0" i="0" u="none" strike="noStrike" cap="none" normalizeH="0" baseline="0" dirty="0">
                        <a:ln>
                          <a:noFill/>
                        </a:ln>
                        <a:solidFill>
                          <a:schemeClr val="bg1"/>
                        </a:solidFill>
                        <a:effectLst/>
                        <a:latin typeface="Calibri" pitchFamily="34" charset="0"/>
                      </a:endParaRPr>
                    </a:p>
                  </a:txBody>
                  <a:tcPr marL="94320" marR="94320" anchor="b" horzOverflow="overflow">
                    <a:lnR w="12700" cap="flat" cmpd="sng" algn="ctr">
                      <a:noFill/>
                      <a:prstDash val="solid"/>
                      <a:round/>
                      <a:headEnd type="none" w="med" len="med"/>
                      <a:tailEnd type="none" w="med" len="med"/>
                    </a:lnR>
                  </a:tcPr>
                </a:tc>
                <a:tc>
                  <a:txBody>
                    <a:bodyPr/>
                    <a:lstStyle/>
                    <a:p>
                      <a:pPr algn="ctr"/>
                      <a:r>
                        <a:rPr kumimoji="0" lang="en-US" sz="1200" u="none" strike="noStrike" cap="none" normalizeH="0" baseline="0" dirty="0">
                          <a:ln>
                            <a:noFill/>
                          </a:ln>
                          <a:effectLst/>
                        </a:rPr>
                        <a:t>2018-2017</a:t>
                      </a:r>
                      <a:br>
                        <a:rPr kumimoji="0" lang="en-US" sz="1200" u="none" strike="noStrike" cap="none" normalizeH="0" baseline="0" dirty="0">
                          <a:ln>
                            <a:noFill/>
                          </a:ln>
                          <a:effectLst/>
                        </a:rPr>
                      </a:br>
                      <a:r>
                        <a:rPr kumimoji="0" lang="en-US" sz="1200" u="none" strike="noStrike" cap="none" normalizeH="0" baseline="0" dirty="0">
                          <a:ln>
                            <a:noFill/>
                          </a:ln>
                          <a:effectLst/>
                        </a:rPr>
                        <a:t>% Change</a:t>
                      </a:r>
                      <a:endParaRPr lang="en-US" sz="1200" dirty="0"/>
                    </a:p>
                  </a:txBody>
                  <a:tcPr marL="94320" marR="94320" anchor="b" horzOverflow="overflow">
                    <a:lnL w="12700" cap="flat" cmpd="sng" algn="ctr">
                      <a:noFill/>
                      <a:prstDash val="solid"/>
                      <a:round/>
                      <a:headEnd type="none" w="med" len="med"/>
                      <a:tailEnd type="none" w="med" len="med"/>
                    </a:lnL>
                  </a:tcPr>
                </a:tc>
                <a:tc>
                  <a:txBody>
                    <a:bodyPr/>
                    <a:lstStyle/>
                    <a:p>
                      <a:pPr algn="ctr"/>
                      <a:r>
                        <a:rPr kumimoji="0" lang="en-US" sz="1200" u="none" strike="noStrike" cap="none" normalizeH="0" baseline="0" dirty="0">
                          <a:ln>
                            <a:noFill/>
                          </a:ln>
                          <a:effectLst/>
                        </a:rPr>
                        <a:t>2017-2016</a:t>
                      </a:r>
                      <a:br>
                        <a:rPr kumimoji="0" lang="en-US" sz="1200" u="none" strike="noStrike" cap="none" normalizeH="0" baseline="0" dirty="0">
                          <a:ln>
                            <a:noFill/>
                          </a:ln>
                          <a:effectLst/>
                        </a:rPr>
                      </a:br>
                      <a:r>
                        <a:rPr kumimoji="0" lang="en-US" sz="1200" u="none" strike="noStrike" cap="none" normalizeH="0" baseline="0" dirty="0">
                          <a:ln>
                            <a:noFill/>
                          </a:ln>
                          <a:effectLst/>
                        </a:rPr>
                        <a:t>% Change</a:t>
                      </a:r>
                      <a:endParaRPr lang="en-US" sz="1200" dirty="0"/>
                    </a:p>
                  </a:txBody>
                  <a:tcPr marL="94320" marR="94320" anchor="b" horzOverflow="overflow"/>
                </a:tc>
                <a:tc>
                  <a:txBody>
                    <a:bodyPr/>
                    <a:lstStyle/>
                    <a:p>
                      <a:pPr algn="ctr"/>
                      <a:r>
                        <a:rPr kumimoji="0" lang="en-US" sz="1200" b="1" u="none" strike="noStrike" cap="none" normalizeH="0" baseline="0" dirty="0">
                          <a:ln>
                            <a:noFill/>
                          </a:ln>
                          <a:effectLst/>
                        </a:rPr>
                        <a:t>2016-2015</a:t>
                      </a:r>
                      <a:br>
                        <a:rPr kumimoji="0" lang="en-US" sz="1200" b="1" u="none" strike="noStrike" cap="none" normalizeH="0" baseline="0" dirty="0">
                          <a:ln>
                            <a:noFill/>
                          </a:ln>
                          <a:effectLst/>
                        </a:rPr>
                      </a:br>
                      <a:r>
                        <a:rPr kumimoji="0" lang="en-US" sz="1200" b="1" u="none" strike="noStrike" cap="none" normalizeH="0" baseline="0" dirty="0">
                          <a:ln>
                            <a:noFill/>
                          </a:ln>
                          <a:effectLst/>
                        </a:rPr>
                        <a:t>% Change</a:t>
                      </a:r>
                      <a:endParaRPr lang="en-US" sz="1200" b="1" dirty="0"/>
                    </a:p>
                  </a:txBody>
                  <a:tcPr marL="94320" marR="94320" anchor="b" horzOverflow="overflow"/>
                </a:tc>
                <a:extLst>
                  <a:ext uri="{0D108BD9-81ED-4DB2-BD59-A6C34878D82A}">
                    <a16:rowId xmlns:a16="http://schemas.microsoft.com/office/drawing/2014/main" val="10000"/>
                  </a:ext>
                </a:extLst>
              </a:tr>
              <a:tr h="3985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Patronage Dividend ($)</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1,750,000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1" dirty="0"/>
                        <a:t>2,000,000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a:r>
                        <a:rPr lang="en-US" sz="1800" b="1" dirty="0"/>
                        <a:t>14.3%</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r"/>
                      <a:r>
                        <a:rPr lang="en-US" sz="1800" b="0" dirty="0"/>
                        <a:t>16.7%</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50.0%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001"/>
                  </a:ext>
                </a:extLst>
              </a:tr>
              <a:tr h="3985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t>Bonus Patronage ($)</a:t>
                      </a:r>
                      <a:endParaRPr lang="en-US" sz="1600" b="1" dirty="0"/>
                    </a:p>
                  </a:txBody>
                  <a:tcPr marL="94320" marR="94320" anchor="ctr" horzOverflow="overflow">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2,750,000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1" dirty="0"/>
                        <a:t>4,000,000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a:r>
                        <a:rPr lang="en-US" sz="1800" b="1" dirty="0"/>
                        <a:t>45.5%</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r"/>
                      <a:r>
                        <a:rPr lang="en-US" sz="1800" b="0" dirty="0"/>
                        <a:t>37.5%</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33.3%</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002"/>
                  </a:ext>
                </a:extLst>
              </a:tr>
              <a:tr h="3985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Ownership Dividend Rate</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4.0%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1" dirty="0"/>
                        <a:t>4.0%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a:r>
                        <a:rPr lang="en-US" sz="1800" b="1" dirty="0"/>
                        <a:t>0.0%</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r"/>
                      <a:r>
                        <a:rPr lang="en-US" sz="1800" b="0" dirty="0"/>
                        <a:t>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003"/>
                  </a:ext>
                </a:extLst>
              </a:tr>
              <a:tr h="3985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Ownership Dividend ($)</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638,456</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1" dirty="0"/>
                        <a:t>775,868</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a:r>
                        <a:rPr lang="en-US" sz="1800" b="1" dirty="0"/>
                        <a:t>21.5%</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r"/>
                      <a:r>
                        <a:rPr lang="en-US" sz="1800" b="0" dirty="0"/>
                        <a:t>6.9%</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12.9%</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004"/>
                  </a:ext>
                </a:extLst>
              </a:tr>
              <a:tr h="45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Book Value of Class A Stock </a:t>
                      </a:r>
                      <a:br>
                        <a:rPr kumimoji="0" lang="en-US" sz="1600" u="none" strike="noStrike" cap="none" normalizeH="0" baseline="0" dirty="0">
                          <a:ln>
                            <a:noFill/>
                          </a:ln>
                          <a:effectLst/>
                        </a:rPr>
                      </a:br>
                      <a:r>
                        <a:rPr kumimoji="0" lang="en-US" sz="1200" u="none" strike="noStrike" cap="none" normalizeH="0" baseline="0" dirty="0">
                          <a:ln>
                            <a:noFill/>
                          </a:ln>
                          <a:effectLst/>
                        </a:rPr>
                        <a:t>($ per share)</a:t>
                      </a:r>
                      <a:endParaRPr kumimoji="0" lang="en-US" sz="1600" b="0" i="1"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621.41</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1" dirty="0"/>
                        <a:t>719.53</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a:r>
                        <a:rPr lang="en-US" sz="1800" b="1" dirty="0"/>
                        <a:t>15.8%</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r"/>
                      <a:r>
                        <a:rPr lang="en-US" sz="1800" b="0" dirty="0"/>
                        <a:t>8.8%</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9.5%</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005"/>
                  </a:ext>
                </a:extLst>
              </a:tr>
              <a:tr h="508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Price to Purchase CUSO Ownership</a:t>
                      </a:r>
                      <a:endParaRPr kumimoji="0" lang="en-US" sz="1600" b="0" i="0" u="none" strike="noStrike" cap="none" normalizeH="0" baseline="0" dirty="0">
                        <a:ln>
                          <a:noFill/>
                        </a:ln>
                        <a:solidFill>
                          <a:schemeClr val="bg1"/>
                        </a:solidFill>
                        <a:effectLst/>
                        <a:latin typeface="Calibri" pitchFamily="34" charset="0"/>
                      </a:endParaRPr>
                    </a:p>
                  </a:txBody>
                  <a:tcPr marL="94320" marR="94320" anchor="ctr" horzOverflow="overflow">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290,000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1" dirty="0"/>
                        <a:t>330,000</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a:r>
                        <a:rPr lang="en-US" sz="1800" b="1" dirty="0"/>
                        <a:t>13.8%</a:t>
                      </a:r>
                    </a:p>
                  </a:txBody>
                  <a:tcPr marL="94320" marR="9432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r"/>
                      <a:r>
                        <a:rPr lang="en-US" sz="1800" b="0" dirty="0"/>
                        <a:t>5.5%</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tcPr>
                </a:tc>
                <a:tc>
                  <a:txBody>
                    <a:bodyPr/>
                    <a:lstStyle/>
                    <a:p>
                      <a:pPr algn="r"/>
                      <a:r>
                        <a:rPr lang="en-US" sz="1800" b="0" dirty="0"/>
                        <a:t>12.2%</a:t>
                      </a:r>
                    </a:p>
                  </a:txBody>
                  <a:tcPr marL="94320" marR="94320" anchor="ctr" horzOverflow="overflow">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61FB0124-3324-46EC-B507-583573B8ABF7}" type="slidenum">
              <a:rPr lang="en-US" smtClean="0"/>
              <a:pPr/>
              <a:t>18</a:t>
            </a:fld>
            <a:endParaRPr lang="en-US" dirty="0"/>
          </a:p>
        </p:txBody>
      </p:sp>
      <p:sp>
        <p:nvSpPr>
          <p:cNvPr id="137218" name="Rectangle 2"/>
          <p:cNvSpPr>
            <a:spLocks noGrp="1" noChangeArrowheads="1"/>
          </p:cNvSpPr>
          <p:nvPr>
            <p:ph type="title"/>
          </p:nvPr>
        </p:nvSpPr>
        <p:spPr>
          <a:xfrm>
            <a:off x="810000" y="705950"/>
            <a:ext cx="10571998" cy="970450"/>
          </a:xfrm>
        </p:spPr>
        <p:txBody>
          <a:bodyPr/>
          <a:lstStyle/>
          <a:p>
            <a:r>
              <a:rPr lang="en-US" dirty="0"/>
              <a:t>Year-end 2018 dividend payments</a:t>
            </a:r>
            <a:br>
              <a:rPr lang="en-US" dirty="0"/>
            </a:br>
            <a:r>
              <a:rPr lang="en-US" sz="2000" dirty="0">
                <a:solidFill>
                  <a:schemeClr val="accent6">
                    <a:lumMod val="40000"/>
                    <a:lumOff val="60000"/>
                  </a:schemeClr>
                </a:solidFill>
              </a:rPr>
              <a:t>These numbers can flex, and I predict they will again in the future</a:t>
            </a:r>
            <a:endParaRPr lang="en-US" sz="2400" dirty="0">
              <a:solidFill>
                <a:schemeClr val="accent6">
                  <a:lumMod val="40000"/>
                  <a:lumOff val="60000"/>
                </a:schemeClr>
              </a:solidFill>
            </a:endParaRPr>
          </a:p>
        </p:txBody>
      </p:sp>
      <p:sp>
        <p:nvSpPr>
          <p:cNvPr id="11" name="Rectangle 10"/>
          <p:cNvSpPr/>
          <p:nvPr/>
        </p:nvSpPr>
        <p:spPr>
          <a:xfrm>
            <a:off x="1523999" y="5638800"/>
            <a:ext cx="9144000" cy="108900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t>2019 Net Earnings as of May 2019:  </a:t>
            </a:r>
            <a:br>
              <a:rPr lang="en-US" sz="2400" dirty="0"/>
            </a:br>
            <a:r>
              <a:rPr lang="en-US" sz="2000" b="1" dirty="0">
                <a:effectLst>
                  <a:outerShdw blurRad="38100" dist="38100" dir="2700000" algn="tl">
                    <a:srgbClr val="000000">
                      <a:alpha val="43137"/>
                    </a:srgbClr>
                  </a:outerShdw>
                </a:effectLst>
              </a:rPr>
              <a:t>$2.4M </a:t>
            </a:r>
            <a:r>
              <a:rPr lang="en-US" dirty="0"/>
              <a:t>after adjustments for </a:t>
            </a:r>
            <a:r>
              <a:rPr lang="en-US" sz="2000" dirty="0"/>
              <a:t>$1.5M </a:t>
            </a:r>
            <a:r>
              <a:rPr lang="en-US" dirty="0"/>
              <a:t>patronage dividends and </a:t>
            </a:r>
            <a:r>
              <a:rPr lang="en-US" sz="2000" dirty="0"/>
              <a:t>$830K </a:t>
            </a:r>
            <a:r>
              <a:rPr lang="en-US" dirty="0"/>
              <a:t>taxes  </a:t>
            </a:r>
            <a:br>
              <a:rPr lang="en-US" dirty="0"/>
            </a:br>
            <a:r>
              <a:rPr lang="en-US" i="1" dirty="0"/>
              <a:t>(projected to be </a:t>
            </a:r>
            <a:r>
              <a:rPr lang="en-US" b="1" i="1" dirty="0">
                <a:effectLst>
                  <a:outerShdw blurRad="38100" dist="38100" dir="2700000" algn="tl">
                    <a:srgbClr val="000000">
                      <a:alpha val="43137"/>
                    </a:srgbClr>
                  </a:outerShdw>
                </a:effectLst>
              </a:rPr>
              <a:t>$3.3M</a:t>
            </a:r>
            <a:r>
              <a:rPr lang="en-US" i="1" dirty="0">
                <a:effectLst>
                  <a:outerShdw blurRad="38100" dist="38100" dir="2700000" algn="tl">
                    <a:srgbClr val="000000">
                      <a:alpha val="43137"/>
                    </a:srgbClr>
                  </a:outerShdw>
                </a:effectLst>
              </a:rPr>
              <a:t> </a:t>
            </a:r>
            <a:r>
              <a:rPr lang="en-US" i="1" dirty="0"/>
              <a:t>by 9/30/19)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10000" y="685800"/>
            <a:ext cx="10571998" cy="970450"/>
          </a:xfrm>
        </p:spPr>
        <p:txBody>
          <a:bodyPr/>
          <a:lstStyle/>
          <a:p>
            <a:r>
              <a:rPr lang="en-US" dirty="0"/>
              <a:t>2018 return on investment</a:t>
            </a:r>
          </a:p>
        </p:txBody>
      </p:sp>
      <p:sp>
        <p:nvSpPr>
          <p:cNvPr id="3" name="Slide Number Placeholder 2"/>
          <p:cNvSpPr>
            <a:spLocks noGrp="1"/>
          </p:cNvSpPr>
          <p:nvPr>
            <p:ph type="sldNum" sz="quarter" idx="12"/>
          </p:nvPr>
        </p:nvSpPr>
        <p:spPr/>
        <p:txBody>
          <a:bodyPr/>
          <a:lstStyle/>
          <a:p>
            <a:fld id="{61FB0124-3324-46EC-B507-583573B8ABF7}" type="slidenum">
              <a:rPr lang="en-US" smtClean="0"/>
              <a:pPr/>
              <a:t>19</a:t>
            </a:fld>
            <a:endParaRPr lang="en-US" dirty="0"/>
          </a:p>
        </p:txBody>
      </p:sp>
      <p:sp>
        <p:nvSpPr>
          <p:cNvPr id="121860" name="AutoShape 4"/>
          <p:cNvSpPr>
            <a:spLocks noChangeArrowheads="1"/>
          </p:cNvSpPr>
          <p:nvPr/>
        </p:nvSpPr>
        <p:spPr bwMode="auto">
          <a:xfrm>
            <a:off x="990600" y="5398707"/>
            <a:ext cx="9750424" cy="10464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182880" tIns="182880" rIns="182880" bIns="182880">
            <a:spAutoFit/>
          </a:bodyPr>
          <a:lstStyle/>
          <a:p>
            <a:pPr marL="5203825" indent="-5203825" algn="ctr" eaLnBrk="0" hangingPunct="0"/>
            <a:r>
              <a:rPr lang="en-US" sz="2800" dirty="0"/>
              <a:t>Return Per Total Dollars Received:  </a:t>
            </a:r>
            <a:r>
              <a:rPr lang="en-US" sz="2800" b="1" dirty="0"/>
              <a:t>$0.2510</a:t>
            </a:r>
            <a:endParaRPr lang="en-US" sz="3200" b="1" dirty="0"/>
          </a:p>
          <a:p>
            <a:pPr marL="5994400" indent="-5994400" algn="ctr" eaLnBrk="0" hangingPunct="0"/>
            <a:r>
              <a:rPr lang="en-US" sz="1600" dirty="0"/>
              <a:t>$7,060,522 </a:t>
            </a:r>
            <a:r>
              <a:rPr lang="en-US" sz="1600" dirty="0">
                <a:sym typeface="Symbol" pitchFamily="18" charset="2"/>
              </a:rPr>
              <a:t> $28,132,658</a:t>
            </a:r>
            <a:r>
              <a:rPr lang="en-US" sz="1100" dirty="0">
                <a:sym typeface="Symbol" pitchFamily="18" charset="2"/>
              </a:rPr>
              <a:t> </a:t>
            </a:r>
            <a:r>
              <a:rPr lang="en-US" sz="1200" dirty="0">
                <a:sym typeface="Symbol" pitchFamily="18" charset="2"/>
              </a:rPr>
              <a:t>(excludes vendor pass-throughs)</a:t>
            </a:r>
            <a:r>
              <a:rPr lang="en-US" sz="1600" dirty="0">
                <a:sym typeface="Symbol" pitchFamily="18" charset="2"/>
              </a:rPr>
              <a:t>  =  25.10% return per CU*A $ received</a:t>
            </a:r>
          </a:p>
        </p:txBody>
      </p:sp>
      <p:sp>
        <p:nvSpPr>
          <p:cNvPr id="13" name="Rectangle 3"/>
          <p:cNvSpPr txBox="1">
            <a:spLocks noChangeArrowheads="1"/>
          </p:cNvSpPr>
          <p:nvPr/>
        </p:nvSpPr>
        <p:spPr>
          <a:xfrm>
            <a:off x="838200" y="2155129"/>
            <a:ext cx="11049000" cy="2846037"/>
          </a:xfrm>
          <a:prstGeom prst="rect">
            <a:avLst/>
          </a:prstGeom>
          <a:noFill/>
          <a:ln/>
        </p:spPr>
        <p:txBody>
          <a:bodyPr vert="horz" lIns="92075" tIns="46038" rIns="92075" bIns="46038" rtlCol="0">
            <a:noAutofit/>
          </a:bodyPr>
          <a:lstStyle>
            <a:lvl1pPr marL="342900" indent="-342900" algn="l" defTabSz="914400" rtl="0" eaLnBrk="1" latinLnBrk="0" hangingPunct="1">
              <a:spcBef>
                <a:spcPct val="20000"/>
              </a:spcBef>
              <a:buClr>
                <a:schemeClr val="accent2"/>
              </a:buClr>
              <a:buFont typeface="Wingdings" pitchFamily="2" charset="2"/>
              <a:buChar char="l"/>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SzPct val="75000"/>
              <a:buFont typeface="Wingdings" pitchFamily="2" charset="2"/>
              <a:buChar char="l"/>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a:buNone/>
              <a:tabLst>
                <a:tab pos="457200" algn="l"/>
                <a:tab pos="6342063" algn="r"/>
                <a:tab pos="6400800" algn="l"/>
                <a:tab pos="10058400" algn="r"/>
              </a:tabLst>
            </a:pPr>
            <a:r>
              <a:rPr lang="en-US" dirty="0"/>
              <a:t>2018 Gross Income Submitted by Owners to CU*Answers	</a:t>
            </a:r>
            <a:r>
              <a:rPr lang="en-US" sz="3200" b="1" dirty="0"/>
              <a:t>$ 28,132,658</a:t>
            </a:r>
            <a:br>
              <a:rPr lang="en-US" sz="1800" dirty="0"/>
            </a:br>
            <a:r>
              <a:rPr lang="en-US" sz="1600" i="1" dirty="0"/>
              <a:t>(</a:t>
            </a:r>
            <a:r>
              <a:rPr lang="en-US" sz="1600" i="1" u="sng" dirty="0"/>
              <a:t>Excludes</a:t>
            </a:r>
            <a:r>
              <a:rPr lang="en-US" sz="1600" i="1" dirty="0"/>
              <a:t> all vendor pass-throughs)</a:t>
            </a:r>
            <a:endParaRPr lang="en-US" sz="1400" i="1" dirty="0"/>
          </a:p>
          <a:p>
            <a:pPr marL="233363" indent="-233363">
              <a:buNone/>
              <a:tabLst>
                <a:tab pos="457200" algn="l"/>
                <a:tab pos="6342063" algn="r"/>
                <a:tab pos="6400800" algn="l"/>
                <a:tab pos="9144000" algn="r"/>
              </a:tabLst>
            </a:pPr>
            <a:endParaRPr lang="en-US" sz="1050" dirty="0"/>
          </a:p>
          <a:p>
            <a:pPr marL="233363" indent="-233363">
              <a:buNone/>
              <a:tabLst>
                <a:tab pos="457200" algn="l"/>
                <a:tab pos="7256463" algn="r"/>
                <a:tab pos="7315200" algn="l"/>
                <a:tab pos="9144000" algn="r"/>
              </a:tabLst>
            </a:pPr>
            <a:r>
              <a:rPr lang="en-US" dirty="0"/>
              <a:t>	2018 Patronage Dividends Paid	$ 6,000,000</a:t>
            </a:r>
          </a:p>
          <a:p>
            <a:pPr marL="233363" indent="-233363">
              <a:buNone/>
              <a:tabLst>
                <a:tab pos="457200" algn="l"/>
                <a:tab pos="7256463" algn="r"/>
                <a:tab pos="7315200" algn="l"/>
                <a:tab pos="9144000" algn="r"/>
              </a:tabLst>
            </a:pPr>
            <a:r>
              <a:rPr lang="en-US" dirty="0"/>
              <a:t>	2018 Class A Stock Dividends Paid	775,868	  </a:t>
            </a:r>
            <a:r>
              <a:rPr lang="en-US" sz="1600" i="1" dirty="0"/>
              <a:t>(4.0%)</a:t>
            </a:r>
            <a:endParaRPr lang="en-US" dirty="0"/>
          </a:p>
          <a:p>
            <a:pPr marL="233363" indent="-233363">
              <a:buNone/>
              <a:tabLst>
                <a:tab pos="457200" algn="l"/>
                <a:tab pos="7256463" algn="r"/>
                <a:tab pos="7315200" algn="l"/>
                <a:tab pos="9144000" algn="r"/>
              </a:tabLst>
            </a:pPr>
            <a:r>
              <a:rPr lang="en-US" dirty="0"/>
              <a:t>	2018 Interest Paid Credit Unions on Loans	</a:t>
            </a:r>
            <a:r>
              <a:rPr lang="en-US" u="sng" dirty="0"/>
              <a:t>     284,654</a:t>
            </a:r>
            <a:r>
              <a:rPr lang="en-US" dirty="0"/>
              <a:t>	  </a:t>
            </a:r>
            <a:r>
              <a:rPr lang="en-US" sz="1600" i="1" dirty="0"/>
              <a:t>(~4.25%)</a:t>
            </a:r>
            <a:endParaRPr lang="en-US" u="sng" dirty="0"/>
          </a:p>
          <a:p>
            <a:pPr marL="233363" indent="-233363">
              <a:buNone/>
              <a:tabLst>
                <a:tab pos="457200" algn="l"/>
                <a:tab pos="6342063" algn="r"/>
                <a:tab pos="6400800" algn="l"/>
                <a:tab pos="9144000" algn="r"/>
              </a:tabLst>
            </a:pPr>
            <a:endParaRPr lang="en-US" sz="1050" dirty="0"/>
          </a:p>
          <a:p>
            <a:pPr marL="233363" indent="-233363">
              <a:buNone/>
              <a:tabLst>
                <a:tab pos="457200" algn="l"/>
                <a:tab pos="6342063" algn="r"/>
                <a:tab pos="6400800" algn="l"/>
                <a:tab pos="10117138" algn="r"/>
              </a:tabLst>
            </a:pPr>
            <a:r>
              <a:rPr lang="en-US" dirty="0"/>
              <a:t>Total Revenue Returned to Credit Unions</a:t>
            </a:r>
            <a:r>
              <a:rPr lang="en-US" sz="1800" dirty="0"/>
              <a:t>			</a:t>
            </a:r>
            <a:r>
              <a:rPr lang="en-US" sz="3200" b="1" dirty="0"/>
              <a:t>$ 7,060,522</a:t>
            </a:r>
            <a:endParaRPr lang="en-US" sz="18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Content Placeholder 2"/>
          <p:cNvSpPr>
            <a:spLocks noGrp="1"/>
          </p:cNvSpPr>
          <p:nvPr>
            <p:ph sz="half" idx="1"/>
          </p:nvPr>
        </p:nvSpPr>
        <p:spPr/>
        <p:txBody>
          <a:bodyPr/>
          <a:lstStyle/>
          <a:p>
            <a:r>
              <a:rPr lang="en-US" sz="2800" b="1" dirty="0"/>
              <a:t>Call to Order</a:t>
            </a:r>
          </a:p>
          <a:p>
            <a:pPr lvl="1"/>
            <a:r>
              <a:rPr lang="en-US" sz="2400" dirty="0"/>
              <a:t>Review 2018 Minutes</a:t>
            </a:r>
          </a:p>
          <a:p>
            <a:r>
              <a:rPr lang="en-US" sz="2800" b="1" dirty="0"/>
              <a:t>Chairman’s Comments</a:t>
            </a:r>
          </a:p>
          <a:p>
            <a:pPr lvl="1"/>
            <a:r>
              <a:rPr lang="en-US" sz="2400" dirty="0"/>
              <a:t>We Are Evolving Pioneers</a:t>
            </a:r>
          </a:p>
          <a:p>
            <a:r>
              <a:rPr lang="en-US" sz="2800" b="1" dirty="0"/>
              <a:t>Election</a:t>
            </a:r>
          </a:p>
        </p:txBody>
      </p:sp>
      <p:sp>
        <p:nvSpPr>
          <p:cNvPr id="9" name="Content Placeholder 8"/>
          <p:cNvSpPr>
            <a:spLocks noGrp="1"/>
          </p:cNvSpPr>
          <p:nvPr>
            <p:ph sz="half" idx="2"/>
          </p:nvPr>
        </p:nvSpPr>
        <p:spPr/>
        <p:txBody>
          <a:bodyPr/>
          <a:lstStyle/>
          <a:p>
            <a:r>
              <a:rPr lang="en-US" sz="2800" b="1" dirty="0"/>
              <a:t>CFO Report</a:t>
            </a:r>
          </a:p>
          <a:p>
            <a:pPr lvl="1"/>
            <a:r>
              <a:rPr lang="en-US" sz="2400" dirty="0"/>
              <a:t>Armed With a Model for the Future</a:t>
            </a:r>
          </a:p>
          <a:p>
            <a:r>
              <a:rPr lang="en-US" sz="2800" b="1" dirty="0"/>
              <a:t>CEO Report</a:t>
            </a:r>
          </a:p>
          <a:p>
            <a:pPr lvl="1"/>
            <a:r>
              <a:rPr lang="en-US" sz="2400" dirty="0"/>
              <a:t>Unique Organizations Pioneering the Next 50 Years</a:t>
            </a:r>
          </a:p>
          <a:p>
            <a:r>
              <a:rPr lang="en-US" sz="2800" b="1" dirty="0"/>
              <a:t>Adjourn</a:t>
            </a:r>
          </a:p>
          <a:p>
            <a:endParaRPr lang="en-US" sz="2800" dirty="0"/>
          </a:p>
        </p:txBody>
      </p:sp>
      <p:sp>
        <p:nvSpPr>
          <p:cNvPr id="4" name="Slide Number Placeholder 3"/>
          <p:cNvSpPr>
            <a:spLocks noGrp="1"/>
          </p:cNvSpPr>
          <p:nvPr>
            <p:ph type="sldNum" sz="quarter" idx="12"/>
          </p:nvPr>
        </p:nvSpPr>
        <p:spPr/>
        <p:txBody>
          <a:bodyPr/>
          <a:lstStyle/>
          <a:p>
            <a:fld id="{61FB0124-3324-46EC-B507-583573B8ABF7}"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a:extLst>
              <a:ext uri="{FF2B5EF4-FFF2-40B4-BE49-F238E27FC236}">
                <a16:creationId xmlns:a16="http://schemas.microsoft.com/office/drawing/2014/main" id="{7493BEE9-D596-41FF-9F6B-8E841EC2EDAC}"/>
              </a:ext>
            </a:extLst>
          </p:cNvPr>
          <p:cNvSpPr>
            <a:spLocks noChangeArrowheads="1"/>
          </p:cNvSpPr>
          <p:nvPr/>
        </p:nvSpPr>
        <p:spPr bwMode="auto">
          <a:xfrm>
            <a:off x="1216024" y="5257800"/>
            <a:ext cx="9368888" cy="10464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182880" tIns="182880" rIns="182880" bIns="182880">
            <a:spAutoFit/>
          </a:bodyPr>
          <a:lstStyle/>
          <a:p>
            <a:pPr marL="5203825" indent="-5203825" algn="ctr" eaLnBrk="0" hangingPunct="0"/>
            <a:r>
              <a:rPr lang="en-US" sz="2800" dirty="0"/>
              <a:t>2018 Return Per Total Dollars Received:  </a:t>
            </a:r>
            <a:r>
              <a:rPr lang="en-US" sz="2800" b="1" dirty="0"/>
              <a:t>$0.2510</a:t>
            </a:r>
            <a:endParaRPr lang="en-US" sz="3200" b="1" dirty="0"/>
          </a:p>
          <a:p>
            <a:pPr marL="5994400" indent="-5994400" algn="ctr" eaLnBrk="0" hangingPunct="0"/>
            <a:r>
              <a:rPr lang="en-US" sz="1600" dirty="0"/>
              <a:t>$7,060,522 </a:t>
            </a:r>
            <a:r>
              <a:rPr lang="en-US" sz="1600" dirty="0">
                <a:sym typeface="Symbol" pitchFamily="18" charset="2"/>
              </a:rPr>
              <a:t> $28,132,658</a:t>
            </a:r>
            <a:r>
              <a:rPr lang="en-US" sz="1100" dirty="0">
                <a:sym typeface="Symbol" pitchFamily="18" charset="2"/>
              </a:rPr>
              <a:t> </a:t>
            </a:r>
            <a:r>
              <a:rPr lang="en-US" sz="1200" dirty="0">
                <a:sym typeface="Symbol" pitchFamily="18" charset="2"/>
              </a:rPr>
              <a:t>(excludes vendor pass-throughs)</a:t>
            </a:r>
            <a:r>
              <a:rPr lang="en-US" sz="1600" dirty="0">
                <a:sym typeface="Symbol" pitchFamily="18" charset="2"/>
              </a:rPr>
              <a:t>  =  25.10% return per CU*A $ received</a:t>
            </a:r>
          </a:p>
        </p:txBody>
      </p:sp>
      <p:sp>
        <p:nvSpPr>
          <p:cNvPr id="3" name="Slide Number Placeholder 2"/>
          <p:cNvSpPr>
            <a:spLocks noGrp="1"/>
          </p:cNvSpPr>
          <p:nvPr>
            <p:ph type="sldNum" sz="quarter" idx="12"/>
          </p:nvPr>
        </p:nvSpPr>
        <p:spPr/>
        <p:txBody>
          <a:bodyPr/>
          <a:lstStyle/>
          <a:p>
            <a:fld id="{61FB0124-3324-46EC-B507-583573B8ABF7}" type="slidenum">
              <a:rPr lang="en-US" smtClean="0"/>
              <a:pPr/>
              <a:t>20</a:t>
            </a:fld>
            <a:endParaRPr lang="en-US" dirty="0"/>
          </a:p>
        </p:txBody>
      </p:sp>
      <p:sp>
        <p:nvSpPr>
          <p:cNvPr id="5" name="Title 4"/>
          <p:cNvSpPr>
            <a:spLocks noGrp="1"/>
          </p:cNvSpPr>
          <p:nvPr>
            <p:ph type="title"/>
          </p:nvPr>
        </p:nvSpPr>
        <p:spPr>
          <a:xfrm>
            <a:off x="810000" y="705950"/>
            <a:ext cx="10571998" cy="970450"/>
          </a:xfrm>
        </p:spPr>
        <p:txBody>
          <a:bodyPr/>
          <a:lstStyle/>
          <a:p>
            <a:r>
              <a:rPr lang="en-US" dirty="0"/>
              <a:t>Understanding this formula is important to how we set the boundaries for our future</a:t>
            </a:r>
          </a:p>
        </p:txBody>
      </p:sp>
      <p:sp>
        <p:nvSpPr>
          <p:cNvPr id="10" name="AutoShape 4">
            <a:extLst>
              <a:ext uri="{FF2B5EF4-FFF2-40B4-BE49-F238E27FC236}">
                <a16:creationId xmlns:a16="http://schemas.microsoft.com/office/drawing/2014/main" id="{4C03386A-D7F0-4060-9EA1-256AB80204A9}"/>
              </a:ext>
            </a:extLst>
          </p:cNvPr>
          <p:cNvSpPr>
            <a:spLocks noChangeArrowheads="1"/>
          </p:cNvSpPr>
          <p:nvPr/>
        </p:nvSpPr>
        <p:spPr bwMode="auto">
          <a:xfrm>
            <a:off x="1219200" y="2382560"/>
            <a:ext cx="9368888" cy="1046440"/>
          </a:xfrm>
          <a:prstGeom prst="rect">
            <a:avLst/>
          </a:prstGeom>
          <a:solidFill>
            <a:schemeClr val="accent1"/>
          </a:solidFill>
          <a:ln>
            <a:noFill/>
            <a:headEnd type="none" w="sm" len="sm"/>
            <a:tailEnd type="none" w="sm" len="sm"/>
          </a:ln>
        </p:spPr>
        <p:style>
          <a:lnRef idx="1">
            <a:schemeClr val="accent6"/>
          </a:lnRef>
          <a:fillRef idx="3">
            <a:schemeClr val="accent6"/>
          </a:fillRef>
          <a:effectRef idx="2">
            <a:schemeClr val="accent6"/>
          </a:effectRef>
          <a:fontRef idx="minor">
            <a:schemeClr val="lt1"/>
          </a:fontRef>
        </p:style>
        <p:txBody>
          <a:bodyPr wrap="square" lIns="182880" tIns="182880" rIns="182880" bIns="182880" anchor="ctr" anchorCtr="0">
            <a:spAutoFit/>
          </a:bodyPr>
          <a:lstStyle/>
          <a:p>
            <a:pPr marL="5203825" indent="-5203825" algn="ctr" eaLnBrk="0" hangingPunct="0"/>
            <a:r>
              <a:rPr lang="en-US" sz="2800" dirty="0"/>
              <a:t>2016 Return Per Total Dollars Received:  </a:t>
            </a:r>
            <a:r>
              <a:rPr lang="en-US" sz="2800" b="1" dirty="0"/>
              <a:t>$0.1708</a:t>
            </a:r>
            <a:endParaRPr lang="en-US" sz="3200" b="1" dirty="0"/>
          </a:p>
          <a:p>
            <a:pPr marL="5994400" indent="-5994400" algn="ctr" eaLnBrk="0" hangingPunct="0"/>
            <a:r>
              <a:rPr lang="en-US" sz="1600" dirty="0"/>
              <a:t>$4,284,086 </a:t>
            </a:r>
            <a:r>
              <a:rPr lang="en-US" sz="1600" dirty="0">
                <a:sym typeface="Symbol" pitchFamily="18" charset="2"/>
              </a:rPr>
              <a:t> $25,075,368</a:t>
            </a:r>
            <a:r>
              <a:rPr lang="en-US" sz="1100" dirty="0">
                <a:sym typeface="Symbol" pitchFamily="18" charset="2"/>
              </a:rPr>
              <a:t> </a:t>
            </a:r>
            <a:r>
              <a:rPr lang="en-US" sz="1200" dirty="0">
                <a:sym typeface="Symbol" pitchFamily="18" charset="2"/>
              </a:rPr>
              <a:t>(excludes vendor pass-throughs)</a:t>
            </a:r>
            <a:r>
              <a:rPr lang="en-US" sz="1600" dirty="0">
                <a:sym typeface="Symbol" pitchFamily="18" charset="2"/>
              </a:rPr>
              <a:t>  =  17.08% return per CU*A $ received</a:t>
            </a:r>
          </a:p>
        </p:txBody>
      </p:sp>
      <p:sp>
        <p:nvSpPr>
          <p:cNvPr id="11" name="AutoShape 4">
            <a:extLst>
              <a:ext uri="{FF2B5EF4-FFF2-40B4-BE49-F238E27FC236}">
                <a16:creationId xmlns:a16="http://schemas.microsoft.com/office/drawing/2014/main" id="{5FA48B1A-3673-4F4B-90AE-822F1E22FC59}"/>
              </a:ext>
            </a:extLst>
          </p:cNvPr>
          <p:cNvSpPr>
            <a:spLocks noChangeArrowheads="1"/>
          </p:cNvSpPr>
          <p:nvPr/>
        </p:nvSpPr>
        <p:spPr bwMode="auto">
          <a:xfrm>
            <a:off x="1222376" y="3820180"/>
            <a:ext cx="9365712" cy="104644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82880" tIns="182880" rIns="182880" bIns="182880">
            <a:spAutoFit/>
          </a:bodyPr>
          <a:lstStyle/>
          <a:p>
            <a:pPr marL="5203825" indent="-5203825" algn="ctr" eaLnBrk="0" hangingPunct="0"/>
            <a:r>
              <a:rPr lang="en-US" sz="2800" dirty="0"/>
              <a:t>2017 Return Per Total Dollars Received:  </a:t>
            </a:r>
            <a:r>
              <a:rPr lang="en-US" sz="2800" b="1" dirty="0"/>
              <a:t>$0.1979</a:t>
            </a:r>
            <a:endParaRPr lang="en-US" sz="3200" b="1" dirty="0"/>
          </a:p>
          <a:p>
            <a:pPr marL="5994400" indent="-5994400" algn="ctr" eaLnBrk="0" hangingPunct="0"/>
            <a:r>
              <a:rPr lang="en-US" sz="1600" dirty="0"/>
              <a:t>$5,346,530 </a:t>
            </a:r>
            <a:r>
              <a:rPr lang="en-US" sz="1600" dirty="0">
                <a:sym typeface="Symbol" pitchFamily="18" charset="2"/>
              </a:rPr>
              <a:t> $27,023,005</a:t>
            </a:r>
            <a:r>
              <a:rPr lang="en-US" sz="1100" dirty="0">
                <a:sym typeface="Symbol" pitchFamily="18" charset="2"/>
              </a:rPr>
              <a:t> </a:t>
            </a:r>
            <a:r>
              <a:rPr lang="en-US" sz="1200" dirty="0">
                <a:sym typeface="Symbol" pitchFamily="18" charset="2"/>
              </a:rPr>
              <a:t>(excludes vendor pass-throughs)</a:t>
            </a:r>
            <a:r>
              <a:rPr lang="en-US" sz="1600" dirty="0">
                <a:sym typeface="Symbol" pitchFamily="18" charset="2"/>
              </a:rPr>
              <a:t>  =  19.79% return per CU*A $ received</a:t>
            </a:r>
          </a:p>
        </p:txBody>
      </p:sp>
    </p:spTree>
    <p:extLst>
      <p:ext uri="{BB962C8B-B14F-4D97-AF65-F5344CB8AC3E}">
        <p14:creationId xmlns:p14="http://schemas.microsoft.com/office/powerpoint/2010/main" val="14342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914400" y="2209800"/>
            <a:ext cx="5029200"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6324600" y="2209800"/>
            <a:ext cx="5029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2" name="Rectangle 2"/>
          <p:cNvSpPr>
            <a:spLocks noGrp="1" noChangeArrowheads="1"/>
          </p:cNvSpPr>
          <p:nvPr>
            <p:ph type="title"/>
          </p:nvPr>
        </p:nvSpPr>
        <p:spPr/>
        <p:txBody>
          <a:bodyPr/>
          <a:lstStyle/>
          <a:p>
            <a:r>
              <a:rPr lang="en-US" dirty="0"/>
              <a:t>Thinking about 2019 year-end </a:t>
            </a:r>
            <a:br>
              <a:rPr lang="en-US" dirty="0"/>
            </a:br>
            <a:r>
              <a:rPr lang="en-US" sz="2000" dirty="0">
                <a:solidFill>
                  <a:schemeClr val="accent6">
                    <a:lumMod val="40000"/>
                    <a:lumOff val="60000"/>
                  </a:schemeClr>
                </a:solidFill>
              </a:rPr>
              <a:t>cuasterisk.com Network Revenue Numbers Continue To Impress</a:t>
            </a:r>
          </a:p>
        </p:txBody>
      </p:sp>
      <p:sp>
        <p:nvSpPr>
          <p:cNvPr id="117763" name="Rectangle 3"/>
          <p:cNvSpPr>
            <a:spLocks noGrp="1" noChangeArrowheads="1"/>
          </p:cNvSpPr>
          <p:nvPr>
            <p:ph sz="half" idx="1"/>
          </p:nvPr>
        </p:nvSpPr>
        <p:spPr>
          <a:xfrm>
            <a:off x="914400" y="2228636"/>
            <a:ext cx="5185873" cy="3638763"/>
          </a:xfrm>
        </p:spPr>
        <p:txBody>
          <a:bodyPr>
            <a:normAutofit/>
          </a:bodyPr>
          <a:lstStyle/>
          <a:p>
            <a:pPr marL="0" indent="0">
              <a:buNone/>
              <a:tabLst>
                <a:tab pos="5087938" algn="r"/>
              </a:tabLst>
            </a:pPr>
            <a:r>
              <a:rPr lang="en-US" sz="2400" dirty="0">
                <a:solidFill>
                  <a:schemeClr val="tx1"/>
                </a:solidFill>
              </a:rPr>
              <a:t>CU*Answers Direct Revenues</a:t>
            </a:r>
          </a:p>
          <a:p>
            <a:pPr>
              <a:tabLst>
                <a:tab pos="5087938" algn="r"/>
              </a:tabLst>
            </a:pPr>
            <a:r>
              <a:rPr lang="en-US" sz="2400" dirty="0"/>
              <a:t>Projected for 2019 	</a:t>
            </a:r>
            <a:r>
              <a:rPr lang="en-US" sz="2400" b="1" dirty="0">
                <a:solidFill>
                  <a:schemeClr val="accent6"/>
                </a:solidFill>
              </a:rPr>
              <a:t>$59.0M</a:t>
            </a:r>
          </a:p>
        </p:txBody>
      </p:sp>
      <p:sp>
        <p:nvSpPr>
          <p:cNvPr id="2" name="Content Placeholder 1"/>
          <p:cNvSpPr>
            <a:spLocks noGrp="1"/>
          </p:cNvSpPr>
          <p:nvPr>
            <p:ph sz="half" idx="2"/>
          </p:nvPr>
        </p:nvSpPr>
        <p:spPr>
          <a:xfrm>
            <a:off x="6283103" y="2228636"/>
            <a:ext cx="5194583" cy="3638764"/>
          </a:xfrm>
        </p:spPr>
        <p:txBody>
          <a:bodyPr>
            <a:normAutofit/>
          </a:bodyPr>
          <a:lstStyle/>
          <a:p>
            <a:pPr marL="0" indent="0">
              <a:buNone/>
            </a:pPr>
            <a:r>
              <a:rPr lang="en-US" sz="2400" dirty="0">
                <a:solidFill>
                  <a:schemeClr val="tx1"/>
                </a:solidFill>
              </a:rPr>
              <a:t>Our Network Partners		</a:t>
            </a:r>
          </a:p>
          <a:p>
            <a:pPr>
              <a:spcBef>
                <a:spcPts val="600"/>
              </a:spcBef>
              <a:tabLst>
                <a:tab pos="5087938" algn="r"/>
              </a:tabLst>
            </a:pPr>
            <a:r>
              <a:rPr lang="en-US" sz="2400" dirty="0"/>
              <a:t>eDOC Innovations	</a:t>
            </a:r>
            <a:r>
              <a:rPr lang="en-US" sz="2400" b="1" dirty="0">
                <a:solidFill>
                  <a:schemeClr val="accent6"/>
                </a:solidFill>
              </a:rPr>
              <a:t>$5.2M</a:t>
            </a:r>
          </a:p>
          <a:p>
            <a:pPr>
              <a:spcBef>
                <a:spcPts val="600"/>
              </a:spcBef>
              <a:tabLst>
                <a:tab pos="5087938" algn="r"/>
              </a:tabLst>
            </a:pPr>
            <a:r>
              <a:rPr lang="en-US" sz="2400" dirty="0"/>
              <a:t>CU*NorthWest	</a:t>
            </a:r>
            <a:r>
              <a:rPr lang="en-US" sz="2400" b="1" dirty="0">
                <a:solidFill>
                  <a:schemeClr val="accent6"/>
                </a:solidFill>
              </a:rPr>
              <a:t>$4.5M</a:t>
            </a:r>
          </a:p>
          <a:p>
            <a:pPr>
              <a:spcBef>
                <a:spcPts val="600"/>
              </a:spcBef>
              <a:tabLst>
                <a:tab pos="5087938" algn="r"/>
              </a:tabLst>
            </a:pPr>
            <a:r>
              <a:rPr lang="en-US" sz="2400" dirty="0"/>
              <a:t>CU*South	</a:t>
            </a:r>
            <a:r>
              <a:rPr lang="en-US" sz="2400" b="1" dirty="0">
                <a:solidFill>
                  <a:schemeClr val="accent6"/>
                </a:solidFill>
              </a:rPr>
              <a:t>$5.0M</a:t>
            </a:r>
            <a:endParaRPr lang="en-US" sz="2400" dirty="0">
              <a:solidFill>
                <a:schemeClr val="accent6"/>
              </a:solidFill>
            </a:endParaRPr>
          </a:p>
          <a:p>
            <a:pPr>
              <a:spcBef>
                <a:spcPts val="600"/>
              </a:spcBef>
              <a:tabLst>
                <a:tab pos="5087938" algn="r"/>
              </a:tabLst>
            </a:pPr>
            <a:r>
              <a:rPr lang="en-US" sz="2400" dirty="0"/>
              <a:t>Xtend 	</a:t>
            </a:r>
            <a:r>
              <a:rPr lang="en-US" sz="2400" b="1" dirty="0">
                <a:solidFill>
                  <a:schemeClr val="accent6"/>
                </a:solidFill>
              </a:rPr>
              <a:t>$3.3M</a:t>
            </a:r>
          </a:p>
          <a:p>
            <a:pPr>
              <a:spcBef>
                <a:spcPts val="600"/>
              </a:spcBef>
              <a:tabLst>
                <a:tab pos="5087938" algn="r"/>
              </a:tabLst>
            </a:pPr>
            <a:r>
              <a:rPr lang="en-US" sz="2400" dirty="0"/>
              <a:t>Site-4 	</a:t>
            </a:r>
            <a:r>
              <a:rPr lang="en-US" sz="2400" b="1" dirty="0">
                <a:solidFill>
                  <a:schemeClr val="accent6"/>
                </a:solidFill>
              </a:rPr>
              <a:t>$0.8M</a:t>
            </a:r>
          </a:p>
        </p:txBody>
      </p:sp>
      <p:sp>
        <p:nvSpPr>
          <p:cNvPr id="5" name="Slide Number Placeholder 4"/>
          <p:cNvSpPr>
            <a:spLocks noGrp="1"/>
          </p:cNvSpPr>
          <p:nvPr>
            <p:ph type="sldNum" sz="quarter" idx="12"/>
          </p:nvPr>
        </p:nvSpPr>
        <p:spPr/>
        <p:txBody>
          <a:bodyPr/>
          <a:lstStyle/>
          <a:p>
            <a:fld id="{61FB0124-3324-46EC-B507-583573B8ABF7}" type="slidenum">
              <a:rPr lang="en-US" smtClean="0"/>
              <a:pPr/>
              <a:t>21</a:t>
            </a:fld>
            <a:endParaRPr lang="en-US" dirty="0"/>
          </a:p>
        </p:txBody>
      </p:sp>
      <p:sp>
        <p:nvSpPr>
          <p:cNvPr id="6" name="Text Placeholder 5"/>
          <p:cNvSpPr>
            <a:spLocks noGrp="1"/>
          </p:cNvSpPr>
          <p:nvPr>
            <p:ph type="body" sz="quarter" idx="13"/>
          </p:nvPr>
        </p:nvSpPr>
        <p:spPr>
          <a:xfrm>
            <a:off x="6172200" y="5715000"/>
            <a:ext cx="5715000" cy="838200"/>
          </a:xfrm>
        </p:spPr>
        <p:txBody>
          <a:bodyPr/>
          <a:lstStyle/>
          <a:p>
            <a:pPr marL="0" indent="0" algn="r">
              <a:buNone/>
            </a:pPr>
            <a:r>
              <a:rPr lang="en-US" dirty="0"/>
              <a:t>Visit </a:t>
            </a:r>
            <a:r>
              <a:rPr lang="en-US" dirty="0">
                <a:solidFill>
                  <a:schemeClr val="tx1"/>
                </a:solidFill>
              </a:rPr>
              <a:t>www.cuasterisk.com</a:t>
            </a:r>
            <a:r>
              <a:rPr lang="en-US" dirty="0"/>
              <a:t> to keep up with network partners, products and services</a:t>
            </a:r>
          </a:p>
        </p:txBody>
      </p:sp>
      <p:sp>
        <p:nvSpPr>
          <p:cNvPr id="8" name="AutoShape 4"/>
          <p:cNvSpPr>
            <a:spLocks noChangeArrowheads="1"/>
          </p:cNvSpPr>
          <p:nvPr/>
        </p:nvSpPr>
        <p:spPr bwMode="auto">
          <a:xfrm>
            <a:off x="1099010" y="4705658"/>
            <a:ext cx="4615990" cy="738664"/>
          </a:xfrm>
          <a:prstGeom prst="rect">
            <a:avLst/>
          </a:prstGeom>
          <a:solidFill>
            <a:schemeClr val="accent6"/>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square" lIns="182880" tIns="182880" rIns="182880" bIns="182880">
            <a:spAutoFit/>
          </a:bodyPr>
          <a:lstStyle/>
          <a:p>
            <a:pPr algn="ctr" eaLnBrk="0" hangingPunct="0"/>
            <a:r>
              <a:rPr lang="en-US" sz="2400" dirty="0"/>
              <a:t>Grand Total: </a:t>
            </a:r>
            <a:r>
              <a:rPr lang="en-US" sz="2400" b="1" dirty="0"/>
              <a:t>$78.0 million</a:t>
            </a:r>
            <a:endParaRPr lang="en-US" sz="2800" b="1" dirty="0">
              <a:effectLst>
                <a:outerShdw blurRad="38100" dist="38100" dir="2700000" algn="tl">
                  <a:srgbClr val="000000"/>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064" y="3822789"/>
            <a:ext cx="1990617" cy="1435011"/>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10210800" y="2176790"/>
            <a:ext cx="1219200" cy="523220"/>
          </a:xfrm>
          <a:prstGeom prst="rect">
            <a:avLst/>
          </a:prstGeom>
          <a:noFill/>
        </p:spPr>
        <p:txBody>
          <a:bodyPr wrap="square" rtlCol="0">
            <a:spAutoFit/>
          </a:bodyPr>
          <a:lstStyle/>
          <a:p>
            <a:pPr algn="ctr"/>
            <a:r>
              <a:rPr lang="en-US" sz="1400" dirty="0"/>
              <a:t>Projected </a:t>
            </a:r>
            <a:br>
              <a:rPr lang="en-US" sz="1400" dirty="0"/>
            </a:br>
            <a:r>
              <a:rPr lang="en-US" sz="1400" dirty="0"/>
              <a:t>for 2019</a:t>
            </a:r>
          </a:p>
        </p:txBody>
      </p:sp>
    </p:spTree>
    <p:extLst>
      <p:ext uri="{BB962C8B-B14F-4D97-AF65-F5344CB8AC3E}">
        <p14:creationId xmlns:p14="http://schemas.microsoft.com/office/powerpoint/2010/main" val="41130906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FB0124-3324-46EC-B507-583573B8ABF7}" type="slidenum">
              <a:rPr lang="en-US" smtClean="0"/>
              <a:pPr/>
              <a:t>22</a:t>
            </a:fld>
            <a:endParaRPr lang="en-US" dirty="0"/>
          </a:p>
        </p:txBody>
      </p:sp>
      <p:sp>
        <p:nvSpPr>
          <p:cNvPr id="2" name="Title 1"/>
          <p:cNvSpPr>
            <a:spLocks noGrp="1"/>
          </p:cNvSpPr>
          <p:nvPr>
            <p:ph type="title"/>
          </p:nvPr>
        </p:nvSpPr>
        <p:spPr>
          <a:xfrm>
            <a:off x="810000" y="705950"/>
            <a:ext cx="10571998" cy="970450"/>
          </a:xfrm>
        </p:spPr>
        <p:txBody>
          <a:bodyPr/>
          <a:lstStyle/>
          <a:p>
            <a:r>
              <a:rPr lang="en-US" dirty="0"/>
              <a:t>Investing in a community and </a:t>
            </a:r>
            <a:br>
              <a:rPr lang="en-US" dirty="0"/>
            </a:br>
            <a:r>
              <a:rPr lang="en-US" dirty="0"/>
              <a:t>building a network</a:t>
            </a:r>
          </a:p>
        </p:txBody>
      </p:sp>
      <p:sp>
        <p:nvSpPr>
          <p:cNvPr id="38" name="Rectangle 37"/>
          <p:cNvSpPr/>
          <p:nvPr/>
        </p:nvSpPr>
        <p:spPr bwMode="auto">
          <a:xfrm flipV="1">
            <a:off x="5638679" y="4455005"/>
            <a:ext cx="2362200" cy="16409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3" name="TextBox 42"/>
          <p:cNvSpPr txBox="1"/>
          <p:nvPr/>
        </p:nvSpPr>
        <p:spPr>
          <a:xfrm>
            <a:off x="5638679" y="5300815"/>
            <a:ext cx="2362200" cy="707886"/>
          </a:xfrm>
          <a:prstGeom prst="rect">
            <a:avLst/>
          </a:prstGeom>
          <a:noFill/>
          <a:ln>
            <a:noFill/>
          </a:ln>
        </p:spPr>
        <p:txBody>
          <a:bodyPr wrap="square" rtlCol="0">
            <a:spAutoFit/>
          </a:bodyPr>
          <a:lstStyle/>
          <a:p>
            <a:pPr algn="ctr"/>
            <a:r>
              <a:rPr lang="en-US" sz="2000" dirty="0">
                <a:solidFill>
                  <a:schemeClr val="accent4"/>
                </a:solidFill>
              </a:rPr>
              <a:t>4.55% </a:t>
            </a:r>
            <a:br>
              <a:rPr lang="en-US" sz="2000" dirty="0">
                <a:solidFill>
                  <a:schemeClr val="accent4"/>
                </a:solidFill>
              </a:rPr>
            </a:br>
            <a:r>
              <a:rPr lang="en-US" sz="2000" dirty="0">
                <a:solidFill>
                  <a:schemeClr val="accent4"/>
                </a:solidFill>
              </a:rPr>
              <a:t>ownership stake</a:t>
            </a:r>
          </a:p>
        </p:txBody>
      </p:sp>
      <p:pic>
        <p:nvPicPr>
          <p:cNvPr id="3076" name="Picture 4" descr="X:\Web Services\Public\logos\cunorthwest\cunorthwest.png"/>
          <p:cNvPicPr>
            <a:picLocks noChangeAspect="1" noChangeArrowheads="1"/>
          </p:cNvPicPr>
          <p:nvPr/>
        </p:nvPicPr>
        <p:blipFill>
          <a:blip r:embed="rId3" cstate="print"/>
          <a:srcRect/>
          <a:stretch>
            <a:fillRect/>
          </a:stretch>
        </p:blipFill>
        <p:spPr bwMode="auto">
          <a:xfrm>
            <a:off x="5876351" y="4670001"/>
            <a:ext cx="1886856" cy="563481"/>
          </a:xfrm>
          <a:prstGeom prst="rect">
            <a:avLst/>
          </a:prstGeom>
          <a:solidFill>
            <a:schemeClr val="tx1"/>
          </a:solidFill>
        </p:spPr>
      </p:pic>
      <p:sp>
        <p:nvSpPr>
          <p:cNvPr id="28" name="Rectangle 27"/>
          <p:cNvSpPr/>
          <p:nvPr/>
        </p:nvSpPr>
        <p:spPr bwMode="auto">
          <a:xfrm flipV="1">
            <a:off x="4208282" y="2473805"/>
            <a:ext cx="2362200" cy="16409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4196960" y="3285341"/>
            <a:ext cx="2362196" cy="707886"/>
          </a:xfrm>
          <a:prstGeom prst="rect">
            <a:avLst/>
          </a:prstGeom>
          <a:noFill/>
          <a:ln>
            <a:noFill/>
          </a:ln>
        </p:spPr>
        <p:txBody>
          <a:bodyPr wrap="square" rtlCol="0">
            <a:spAutoFit/>
          </a:bodyPr>
          <a:lstStyle/>
          <a:p>
            <a:pPr algn="ctr"/>
            <a:r>
              <a:rPr lang="en-US" sz="2000" dirty="0">
                <a:solidFill>
                  <a:schemeClr val="accent4"/>
                </a:solidFill>
              </a:rPr>
              <a:t>1.25% </a:t>
            </a:r>
            <a:br>
              <a:rPr lang="en-US" sz="2000" dirty="0">
                <a:solidFill>
                  <a:schemeClr val="accent4"/>
                </a:solidFill>
              </a:rPr>
            </a:br>
            <a:r>
              <a:rPr lang="en-US" sz="2000" dirty="0">
                <a:solidFill>
                  <a:schemeClr val="accent4"/>
                </a:solidFill>
              </a:rPr>
              <a:t>ownership stake</a:t>
            </a:r>
          </a:p>
        </p:txBody>
      </p:sp>
      <p:pic>
        <p:nvPicPr>
          <p:cNvPr id="3078" name="Picture 6" descr="X:\Web Services\Public\logos\xtend\xtend_fancy\xtend_fancy.png"/>
          <p:cNvPicPr>
            <a:picLocks noChangeAspect="1" noChangeArrowheads="1"/>
          </p:cNvPicPr>
          <p:nvPr/>
        </p:nvPicPr>
        <p:blipFill>
          <a:blip r:embed="rId4" cstate="print"/>
          <a:srcRect/>
          <a:stretch>
            <a:fillRect/>
          </a:stretch>
        </p:blipFill>
        <p:spPr bwMode="auto">
          <a:xfrm>
            <a:off x="4688631" y="2672629"/>
            <a:ext cx="1378855" cy="597901"/>
          </a:xfrm>
          <a:prstGeom prst="rect">
            <a:avLst/>
          </a:prstGeom>
          <a:solidFill>
            <a:schemeClr val="tx1"/>
          </a:solidFill>
        </p:spPr>
      </p:pic>
      <p:sp>
        <p:nvSpPr>
          <p:cNvPr id="41" name="Rectangle 40"/>
          <p:cNvSpPr/>
          <p:nvPr/>
        </p:nvSpPr>
        <p:spPr bwMode="auto">
          <a:xfrm flipV="1">
            <a:off x="3015860" y="4461225"/>
            <a:ext cx="2362200" cy="16409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3015860" y="5276013"/>
            <a:ext cx="2362200" cy="646331"/>
          </a:xfrm>
          <a:prstGeom prst="rect">
            <a:avLst/>
          </a:prstGeom>
          <a:noFill/>
          <a:ln>
            <a:noFill/>
          </a:ln>
        </p:spPr>
        <p:txBody>
          <a:bodyPr wrap="square" rtlCol="0">
            <a:spAutoFit/>
          </a:bodyPr>
          <a:lstStyle/>
          <a:p>
            <a:pPr algn="ctr"/>
            <a:r>
              <a:rPr lang="en-US" dirty="0">
                <a:solidFill>
                  <a:schemeClr val="accent4"/>
                </a:solidFill>
              </a:rPr>
              <a:t>&lt;1% </a:t>
            </a:r>
            <a:br>
              <a:rPr lang="en-US" dirty="0">
                <a:solidFill>
                  <a:schemeClr val="accent4"/>
                </a:solidFill>
              </a:rPr>
            </a:br>
            <a:r>
              <a:rPr lang="en-US" dirty="0">
                <a:solidFill>
                  <a:schemeClr val="accent4"/>
                </a:solidFill>
              </a:rPr>
              <a:t>ownership stake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988" y="4756229"/>
            <a:ext cx="1884482" cy="405541"/>
          </a:xfrm>
          <a:prstGeom prst="rect">
            <a:avLst/>
          </a:prstGeom>
          <a:solidFill>
            <a:schemeClr val="tx1"/>
          </a:solidFill>
        </p:spPr>
      </p:pic>
      <p:sp>
        <p:nvSpPr>
          <p:cNvPr id="37" name="Rectangle 36"/>
          <p:cNvSpPr/>
          <p:nvPr/>
        </p:nvSpPr>
        <p:spPr bwMode="auto">
          <a:xfrm flipV="1">
            <a:off x="6894738" y="2473805"/>
            <a:ext cx="2362200" cy="16409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a:off x="6879808" y="3285341"/>
            <a:ext cx="2242142" cy="707886"/>
          </a:xfrm>
          <a:prstGeom prst="rect">
            <a:avLst/>
          </a:prstGeom>
          <a:noFill/>
          <a:ln>
            <a:noFill/>
          </a:ln>
        </p:spPr>
        <p:txBody>
          <a:bodyPr wrap="square" rtlCol="0">
            <a:spAutoFit/>
          </a:bodyPr>
          <a:lstStyle/>
          <a:p>
            <a:pPr algn="ctr"/>
            <a:r>
              <a:rPr lang="en-US" sz="2000" dirty="0">
                <a:solidFill>
                  <a:schemeClr val="accent4"/>
                </a:solidFill>
              </a:rPr>
              <a:t>48% </a:t>
            </a:r>
          </a:p>
          <a:p>
            <a:pPr algn="ctr"/>
            <a:r>
              <a:rPr lang="en-US" sz="2000" dirty="0">
                <a:solidFill>
                  <a:schemeClr val="accent4"/>
                </a:solidFill>
              </a:rPr>
              <a:t>ownership stake</a:t>
            </a:r>
          </a:p>
        </p:txBody>
      </p:sp>
      <p:pic>
        <p:nvPicPr>
          <p:cNvPr id="3075" name="Picture 3" descr="X:\Web Services\Public\logos\eDOC\eDOC_horizontal_seethrough.png"/>
          <p:cNvPicPr>
            <a:picLocks noChangeAspect="1" noChangeArrowheads="1"/>
          </p:cNvPicPr>
          <p:nvPr/>
        </p:nvPicPr>
        <p:blipFill>
          <a:blip r:embed="rId6" cstate="print"/>
          <a:srcRect/>
          <a:stretch>
            <a:fillRect/>
          </a:stretch>
        </p:blipFill>
        <p:spPr bwMode="auto">
          <a:xfrm>
            <a:off x="7238880" y="2720306"/>
            <a:ext cx="1523999" cy="502546"/>
          </a:xfrm>
          <a:prstGeom prst="rect">
            <a:avLst/>
          </a:prstGeom>
          <a:solidFill>
            <a:schemeClr val="tx1"/>
          </a:solidFill>
        </p:spPr>
      </p:pic>
      <p:grpSp>
        <p:nvGrpSpPr>
          <p:cNvPr id="10" name="Group 9">
            <a:extLst>
              <a:ext uri="{FF2B5EF4-FFF2-40B4-BE49-F238E27FC236}">
                <a16:creationId xmlns:a16="http://schemas.microsoft.com/office/drawing/2014/main" id="{974C9979-7C0B-4978-B942-EC488D5CB2CE}"/>
              </a:ext>
            </a:extLst>
          </p:cNvPr>
          <p:cNvGrpSpPr/>
          <p:nvPr/>
        </p:nvGrpSpPr>
        <p:grpSpPr>
          <a:xfrm>
            <a:off x="8351907" y="4455005"/>
            <a:ext cx="2362200" cy="1640995"/>
            <a:chOff x="8991600" y="4114800"/>
            <a:chExt cx="2362200" cy="1640995"/>
          </a:xfrm>
        </p:grpSpPr>
        <p:grpSp>
          <p:nvGrpSpPr>
            <p:cNvPr id="57" name="Group 56"/>
            <p:cNvGrpSpPr/>
            <p:nvPr/>
          </p:nvGrpSpPr>
          <p:grpSpPr>
            <a:xfrm>
              <a:off x="8991600" y="4114800"/>
              <a:ext cx="2362200" cy="1640995"/>
              <a:chOff x="1217029" y="4770654"/>
              <a:chExt cx="2362200" cy="1640995"/>
            </a:xfrm>
            <a:solidFill>
              <a:schemeClr val="tx1"/>
            </a:solidFill>
          </p:grpSpPr>
          <p:sp>
            <p:nvSpPr>
              <p:cNvPr id="58" name="Rectangle 57"/>
              <p:cNvSpPr/>
              <p:nvPr/>
            </p:nvSpPr>
            <p:spPr bwMode="auto">
              <a:xfrm flipV="1">
                <a:off x="1217029" y="4770654"/>
                <a:ext cx="2362200" cy="16409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59" name="TextBox 58"/>
              <p:cNvSpPr txBox="1"/>
              <p:nvPr/>
            </p:nvSpPr>
            <p:spPr>
              <a:xfrm>
                <a:off x="1217029" y="5608854"/>
                <a:ext cx="2362200"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accent4"/>
                    </a:solidFill>
                  </a:rPr>
                  <a:t>A convertible </a:t>
                </a:r>
                <a:br>
                  <a:rPr lang="en-US" dirty="0">
                    <a:solidFill>
                      <a:schemeClr val="accent4"/>
                    </a:solidFill>
                  </a:rPr>
                </a:br>
                <a:r>
                  <a:rPr lang="en-US" dirty="0">
                    <a:solidFill>
                      <a:schemeClr val="accent4"/>
                    </a:solidFill>
                  </a:rPr>
                  <a:t>debt investment</a:t>
                </a:r>
              </a:p>
            </p:txBody>
          </p:sp>
        </p:grpSp>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1311" y="4306422"/>
              <a:ext cx="1855424" cy="610228"/>
            </a:xfrm>
            <a:prstGeom prst="rect">
              <a:avLst/>
            </a:prstGeom>
          </p:spPr>
        </p:pic>
      </p:grpSp>
      <p:sp>
        <p:nvSpPr>
          <p:cNvPr id="34" name="Rectangle 33">
            <a:extLst>
              <a:ext uri="{FF2B5EF4-FFF2-40B4-BE49-F238E27FC236}">
                <a16:creationId xmlns:a16="http://schemas.microsoft.com/office/drawing/2014/main" id="{A61CBD16-5EC5-4137-80A0-51C6E337DE40}"/>
              </a:ext>
            </a:extLst>
          </p:cNvPr>
          <p:cNvSpPr/>
          <p:nvPr/>
        </p:nvSpPr>
        <p:spPr bwMode="auto">
          <a:xfrm flipV="1">
            <a:off x="1524000" y="2473805"/>
            <a:ext cx="2362200" cy="16409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0" name="TextBox 39">
            <a:extLst>
              <a:ext uri="{FF2B5EF4-FFF2-40B4-BE49-F238E27FC236}">
                <a16:creationId xmlns:a16="http://schemas.microsoft.com/office/drawing/2014/main" id="{B50BEB0D-243D-496B-B3DE-27CE59AF1000}"/>
              </a:ext>
            </a:extLst>
          </p:cNvPr>
          <p:cNvSpPr txBox="1"/>
          <p:nvPr/>
        </p:nvSpPr>
        <p:spPr>
          <a:xfrm>
            <a:off x="1524000" y="3319615"/>
            <a:ext cx="2362200" cy="707886"/>
          </a:xfrm>
          <a:prstGeom prst="rect">
            <a:avLst/>
          </a:prstGeom>
          <a:noFill/>
          <a:ln>
            <a:noFill/>
          </a:ln>
        </p:spPr>
        <p:txBody>
          <a:bodyPr wrap="square" rtlCol="0">
            <a:spAutoFit/>
          </a:bodyPr>
          <a:lstStyle/>
          <a:p>
            <a:pPr algn="ctr"/>
            <a:r>
              <a:rPr lang="en-US" sz="2000" dirty="0">
                <a:solidFill>
                  <a:schemeClr val="accent4"/>
                </a:solidFill>
              </a:rPr>
              <a:t>20% </a:t>
            </a:r>
            <a:br>
              <a:rPr lang="en-US" sz="2000" dirty="0">
                <a:solidFill>
                  <a:schemeClr val="accent4"/>
                </a:solidFill>
              </a:rPr>
            </a:br>
            <a:r>
              <a:rPr lang="en-US" sz="2000" dirty="0">
                <a:solidFill>
                  <a:schemeClr val="accent4"/>
                </a:solidFill>
              </a:rPr>
              <a:t>ownership stake</a:t>
            </a:r>
          </a:p>
        </p:txBody>
      </p:sp>
      <p:pic>
        <p:nvPicPr>
          <p:cNvPr id="44" name="Picture 43">
            <a:extLst>
              <a:ext uri="{FF2B5EF4-FFF2-40B4-BE49-F238E27FC236}">
                <a16:creationId xmlns:a16="http://schemas.microsoft.com/office/drawing/2014/main" id="{72C02264-A812-4587-B546-E4BCD469B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9390" y="2770783"/>
            <a:ext cx="1651421" cy="399516"/>
          </a:xfrm>
          <a:prstGeom prst="rect">
            <a:avLst/>
          </a:prstGeom>
          <a:solidFill>
            <a:schemeClr val="tx1"/>
          </a:solidFill>
        </p:spPr>
      </p:pic>
    </p:spTree>
    <p:extLst>
      <p:ext uri="{BB962C8B-B14F-4D97-AF65-F5344CB8AC3E}">
        <p14:creationId xmlns:p14="http://schemas.microsoft.com/office/powerpoint/2010/main" val="20099932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10000" y="705950"/>
            <a:ext cx="10571998" cy="970450"/>
          </a:xfrm>
        </p:spPr>
        <p:txBody>
          <a:bodyPr/>
          <a:lstStyle/>
          <a:p>
            <a:r>
              <a:rPr lang="en-US" dirty="0"/>
              <a:t>Projecting shareholder value</a:t>
            </a:r>
            <a:br>
              <a:rPr lang="en-US" dirty="0"/>
            </a:br>
            <a:r>
              <a:rPr lang="en-US" sz="2000" dirty="0">
                <a:solidFill>
                  <a:schemeClr val="accent6">
                    <a:lumMod val="40000"/>
                    <a:lumOff val="60000"/>
                  </a:schemeClr>
                </a:solidFill>
              </a:rPr>
              <a:t>Depending on when you bought in, your perspective is different</a:t>
            </a:r>
          </a:p>
        </p:txBody>
      </p:sp>
      <p:graphicFrame>
        <p:nvGraphicFramePr>
          <p:cNvPr id="13" name="Object 4"/>
          <p:cNvGraphicFramePr>
            <a:graphicFrameLocks noGrp="1" noChangeAspect="1"/>
          </p:cNvGraphicFramePr>
          <p:nvPr>
            <p:ph idx="1"/>
            <p:extLst>
              <p:ext uri="{D42A27DB-BD31-4B8C-83A1-F6EECF244321}">
                <p14:modId xmlns:p14="http://schemas.microsoft.com/office/powerpoint/2010/main" val="621736257"/>
              </p:ext>
            </p:extLst>
          </p:nvPr>
        </p:nvGraphicFramePr>
        <p:xfrm>
          <a:off x="819151" y="2382837"/>
          <a:ext cx="8248650" cy="3636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1FB0124-3324-46EC-B507-583573B8ABF7}" type="slidenum">
              <a:rPr lang="en-US" smtClean="0"/>
              <a:pPr/>
              <a:t>23</a:t>
            </a:fld>
            <a:endParaRPr lang="en-US" dirty="0"/>
          </a:p>
        </p:txBody>
      </p:sp>
      <p:sp>
        <p:nvSpPr>
          <p:cNvPr id="3" name="TextBox 2"/>
          <p:cNvSpPr txBox="1"/>
          <p:nvPr/>
        </p:nvSpPr>
        <p:spPr>
          <a:xfrm>
            <a:off x="8077200" y="3593068"/>
            <a:ext cx="1066800" cy="369332"/>
          </a:xfrm>
          <a:prstGeom prst="rect">
            <a:avLst/>
          </a:prstGeom>
          <a:solidFill>
            <a:schemeClr val="tx1"/>
          </a:solidFill>
        </p:spPr>
        <p:txBody>
          <a:bodyPr wrap="square" rtlCol="0">
            <a:spAutoFit/>
          </a:bodyPr>
          <a:lstStyle/>
          <a:p>
            <a:pPr algn="ctr"/>
            <a:r>
              <a:rPr lang="en-US" b="1" dirty="0">
                <a:solidFill>
                  <a:schemeClr val="bg2"/>
                </a:solidFill>
              </a:rPr>
              <a:t>8.5%</a:t>
            </a:r>
          </a:p>
        </p:txBody>
      </p:sp>
      <p:sp>
        <p:nvSpPr>
          <p:cNvPr id="7" name="TextBox 6"/>
          <p:cNvSpPr txBox="1"/>
          <p:nvPr/>
        </p:nvSpPr>
        <p:spPr>
          <a:xfrm>
            <a:off x="9677400" y="2382837"/>
            <a:ext cx="2048939" cy="3416320"/>
          </a:xfrm>
          <a:prstGeom prst="rect">
            <a:avLst/>
          </a:prstGeom>
          <a:solidFill>
            <a:schemeClr val="accent6"/>
          </a:solidFill>
        </p:spPr>
        <p:txBody>
          <a:bodyPr wrap="square" rtlCol="0">
            <a:spAutoFit/>
          </a:bodyPr>
          <a:lstStyle/>
          <a:p>
            <a:pPr algn="ctr"/>
            <a:r>
              <a:rPr lang="en-US" dirty="0"/>
              <a:t>THE PRICE OF OWNERSHIP </a:t>
            </a:r>
            <a:br>
              <a:rPr lang="en-US" dirty="0"/>
            </a:br>
            <a:r>
              <a:rPr lang="en-US" dirty="0"/>
              <a:t>OVER THE YEARS</a:t>
            </a:r>
          </a:p>
          <a:p>
            <a:pPr>
              <a:tabLst>
                <a:tab pos="1655763" algn="dec"/>
              </a:tabLst>
            </a:pPr>
            <a:r>
              <a:rPr lang="en-US" dirty="0"/>
              <a:t>1991:	$59.31</a:t>
            </a:r>
          </a:p>
          <a:p>
            <a:pPr>
              <a:tabLst>
                <a:tab pos="1655763" algn="dec"/>
              </a:tabLst>
            </a:pPr>
            <a:r>
              <a:rPr lang="en-US" dirty="0"/>
              <a:t>2000: 	$176.00</a:t>
            </a:r>
          </a:p>
          <a:p>
            <a:pPr>
              <a:tabLst>
                <a:tab pos="1655763" algn="dec"/>
              </a:tabLst>
            </a:pPr>
            <a:r>
              <a:rPr lang="en-US" dirty="0"/>
              <a:t>2005: 	$460.00</a:t>
            </a:r>
          </a:p>
          <a:p>
            <a:pPr>
              <a:tabLst>
                <a:tab pos="1655763" algn="dec"/>
              </a:tabLst>
            </a:pPr>
            <a:r>
              <a:rPr lang="en-US" dirty="0"/>
              <a:t>2010: 	$495.00</a:t>
            </a:r>
          </a:p>
          <a:p>
            <a:pPr>
              <a:tabLst>
                <a:tab pos="1655763" algn="dec"/>
              </a:tabLst>
            </a:pPr>
            <a:r>
              <a:rPr lang="en-US" dirty="0"/>
              <a:t>2015: 	$1,125.00</a:t>
            </a:r>
          </a:p>
          <a:p>
            <a:pPr>
              <a:tabLst>
                <a:tab pos="1655763" algn="dec"/>
              </a:tabLst>
            </a:pPr>
            <a:r>
              <a:rPr lang="en-US" dirty="0"/>
              <a:t>2016: 	$1,225.00</a:t>
            </a:r>
          </a:p>
          <a:p>
            <a:pPr>
              <a:tabLst>
                <a:tab pos="1655763" algn="dec"/>
              </a:tabLst>
            </a:pPr>
            <a:r>
              <a:rPr lang="en-US" dirty="0"/>
              <a:t>2017:	$1,375.00</a:t>
            </a:r>
          </a:p>
          <a:p>
            <a:pPr>
              <a:tabLst>
                <a:tab pos="1655763" algn="dec"/>
              </a:tabLst>
            </a:pPr>
            <a:r>
              <a:rPr lang="en-US" dirty="0"/>
              <a:t>2018:	$1,450.00</a:t>
            </a:r>
          </a:p>
          <a:p>
            <a:pPr>
              <a:tabLst>
                <a:tab pos="1655763" algn="dec"/>
              </a:tabLst>
            </a:pPr>
            <a:r>
              <a:rPr lang="en-US" b="1" dirty="0"/>
              <a:t>2019:	$1,650.00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10000" y="705950"/>
            <a:ext cx="10571998" cy="970450"/>
          </a:xfrm>
        </p:spPr>
        <p:txBody>
          <a:bodyPr/>
          <a:lstStyle/>
          <a:p>
            <a:r>
              <a:rPr lang="en-US" dirty="0"/>
              <a:t>The importance of our per-share price</a:t>
            </a:r>
            <a:br>
              <a:rPr lang="en-US" dirty="0"/>
            </a:br>
            <a:r>
              <a:rPr lang="en-US" sz="2000" dirty="0">
                <a:solidFill>
                  <a:schemeClr val="accent6">
                    <a:lumMod val="40000"/>
                    <a:lumOff val="60000"/>
                  </a:schemeClr>
                </a:solidFill>
              </a:rPr>
              <a:t>Balancing today’s payback against the value of your equity</a:t>
            </a:r>
            <a:endParaRPr lang="en-US" dirty="0">
              <a:solidFill>
                <a:schemeClr val="accent6">
                  <a:lumMod val="40000"/>
                  <a:lumOff val="60000"/>
                </a:schemeClr>
              </a:solidFill>
            </a:endParaRPr>
          </a:p>
        </p:txBody>
      </p:sp>
      <p:graphicFrame>
        <p:nvGraphicFramePr>
          <p:cNvPr id="9" name="Object 4"/>
          <p:cNvGraphicFramePr>
            <a:graphicFrameLocks noGrp="1" noChangeAspect="1"/>
          </p:cNvGraphicFramePr>
          <p:nvPr>
            <p:ph idx="1"/>
            <p:extLst>
              <p:ext uri="{D42A27DB-BD31-4B8C-83A1-F6EECF244321}">
                <p14:modId xmlns:p14="http://schemas.microsoft.com/office/powerpoint/2010/main" val="1672060481"/>
              </p:ext>
            </p:extLst>
          </p:nvPr>
        </p:nvGraphicFramePr>
        <p:xfrm>
          <a:off x="819150" y="2222500"/>
          <a:ext cx="10553700" cy="3636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1FB0124-3324-46EC-B507-583573B8ABF7}" type="slidenum">
              <a:rPr lang="en-US" smtClean="0"/>
              <a:pPr/>
              <a:t>24</a:t>
            </a:fld>
            <a:endParaRPr lang="en-US" dirty="0"/>
          </a:p>
        </p:txBody>
      </p:sp>
      <p:sp>
        <p:nvSpPr>
          <p:cNvPr id="7" name="Text Placeholder 6"/>
          <p:cNvSpPr>
            <a:spLocks noGrp="1"/>
          </p:cNvSpPr>
          <p:nvPr>
            <p:ph type="body" sz="quarter" idx="13"/>
          </p:nvPr>
        </p:nvSpPr>
        <p:spPr>
          <a:xfrm>
            <a:off x="2997200" y="5715000"/>
            <a:ext cx="8890000" cy="838200"/>
          </a:xfrm>
        </p:spPr>
        <p:txBody>
          <a:bodyPr/>
          <a:lstStyle/>
          <a:p>
            <a:r>
              <a:rPr lang="en-US" dirty="0"/>
              <a:t>Let the Board know how you hope they vote: Current year dividends to help your operations, or shareholder value for the long term</a:t>
            </a:r>
          </a:p>
        </p:txBody>
      </p:sp>
    </p:spTree>
    <p:extLst>
      <p:ext uri="{BB962C8B-B14F-4D97-AF65-F5344CB8AC3E}">
        <p14:creationId xmlns:p14="http://schemas.microsoft.com/office/powerpoint/2010/main" val="20331239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A931A5-AB80-4665-91D2-D1C25B9A5E2C}"/>
              </a:ext>
            </a:extLst>
          </p:cNvPr>
          <p:cNvPicPr>
            <a:picLocks noChangeAspect="1"/>
          </p:cNvPicPr>
          <p:nvPr/>
        </p:nvPicPr>
        <p:blipFill>
          <a:blip r:embed="rId3"/>
          <a:stretch>
            <a:fillRect/>
          </a:stretch>
        </p:blipFill>
        <p:spPr>
          <a:xfrm>
            <a:off x="415110" y="2243585"/>
            <a:ext cx="4996091" cy="2244078"/>
          </a:xfrm>
          <a:prstGeom prst="rect">
            <a:avLst/>
          </a:prstGeom>
        </p:spPr>
      </p:pic>
      <p:sp>
        <p:nvSpPr>
          <p:cNvPr id="6" name="Title 5">
            <a:extLst>
              <a:ext uri="{FF2B5EF4-FFF2-40B4-BE49-F238E27FC236}">
                <a16:creationId xmlns:a16="http://schemas.microsoft.com/office/drawing/2014/main" id="{4F8AF937-BC0E-4D11-AB20-579A159CFEB7}"/>
              </a:ext>
            </a:extLst>
          </p:cNvPr>
          <p:cNvSpPr>
            <a:spLocks noGrp="1"/>
          </p:cNvSpPr>
          <p:nvPr>
            <p:ph type="title"/>
          </p:nvPr>
        </p:nvSpPr>
        <p:spPr/>
        <p:txBody>
          <a:bodyPr/>
          <a:lstStyle/>
          <a:p>
            <a:r>
              <a:rPr lang="en-US" dirty="0"/>
              <a:t>Retail innovation</a:t>
            </a:r>
            <a:br>
              <a:rPr lang="en-US" dirty="0"/>
            </a:br>
            <a:r>
              <a:rPr lang="en-US" sz="2400" dirty="0">
                <a:solidFill>
                  <a:schemeClr val="accent6">
                    <a:lumMod val="40000"/>
                    <a:lumOff val="60000"/>
                  </a:schemeClr>
                </a:solidFill>
              </a:rPr>
              <a:t>“Just find the money, Bob”</a:t>
            </a:r>
            <a:endParaRPr lang="en-US" dirty="0">
              <a:solidFill>
                <a:schemeClr val="accent6">
                  <a:lumMod val="40000"/>
                  <a:lumOff val="60000"/>
                </a:schemeClr>
              </a:solidFill>
            </a:endParaRPr>
          </a:p>
        </p:txBody>
      </p:sp>
      <p:sp>
        <p:nvSpPr>
          <p:cNvPr id="7" name="Content Placeholder 6">
            <a:extLst>
              <a:ext uri="{FF2B5EF4-FFF2-40B4-BE49-F238E27FC236}">
                <a16:creationId xmlns:a16="http://schemas.microsoft.com/office/drawing/2014/main" id="{A85BCD66-1B9D-468F-AFB3-216BF313E332}"/>
              </a:ext>
            </a:extLst>
          </p:cNvPr>
          <p:cNvSpPr>
            <a:spLocks noGrp="1"/>
          </p:cNvSpPr>
          <p:nvPr>
            <p:ph sz="half" idx="1"/>
          </p:nvPr>
        </p:nvSpPr>
        <p:spPr>
          <a:xfrm>
            <a:off x="574897" y="4648200"/>
            <a:ext cx="5673504" cy="1212850"/>
          </a:xfrm>
        </p:spPr>
        <p:txBody>
          <a:bodyPr/>
          <a:lstStyle/>
          <a:p>
            <a:pPr marL="0" indent="0" algn="ctr">
              <a:buNone/>
            </a:pPr>
            <a:r>
              <a:rPr lang="en-US" sz="2400" dirty="0"/>
              <a:t>What would you think about a new CU*Answers location in Las Vegas? </a:t>
            </a:r>
          </a:p>
          <a:p>
            <a:pPr marL="57150" indent="0" algn="ctr">
              <a:buNone/>
            </a:pPr>
            <a:r>
              <a:rPr lang="en-US" dirty="0"/>
              <a:t>A client support center, </a:t>
            </a:r>
            <a:br>
              <a:rPr lang="en-US" dirty="0"/>
            </a:br>
            <a:r>
              <a:rPr lang="en-US" dirty="0"/>
              <a:t>a programming center, and a new marketplace persona</a:t>
            </a:r>
          </a:p>
        </p:txBody>
      </p:sp>
      <p:sp>
        <p:nvSpPr>
          <p:cNvPr id="11" name="Content Placeholder 10">
            <a:extLst>
              <a:ext uri="{FF2B5EF4-FFF2-40B4-BE49-F238E27FC236}">
                <a16:creationId xmlns:a16="http://schemas.microsoft.com/office/drawing/2014/main" id="{60B1892A-346F-4C46-813A-059DC74498BC}"/>
              </a:ext>
            </a:extLst>
          </p:cNvPr>
          <p:cNvSpPr>
            <a:spLocks noGrp="1"/>
          </p:cNvSpPr>
          <p:nvPr>
            <p:ph sz="half" idx="2"/>
          </p:nvPr>
        </p:nvSpPr>
        <p:spPr>
          <a:xfrm>
            <a:off x="6705600" y="2222287"/>
            <a:ext cx="4676398" cy="3638764"/>
          </a:xfrm>
        </p:spPr>
        <p:txBody>
          <a:bodyPr/>
          <a:lstStyle/>
          <a:p>
            <a:r>
              <a:rPr lang="en-US" sz="2400" dirty="0"/>
              <a:t>Randy was serious this morning when he called for your input</a:t>
            </a:r>
          </a:p>
          <a:p>
            <a:r>
              <a:rPr lang="en-US" sz="2400" dirty="0"/>
              <a:t>And I am telling you right now, that input will be important to the numbers you see in the next few years</a:t>
            </a:r>
          </a:p>
          <a:p>
            <a:endParaRPr lang="en-US" sz="2400" dirty="0"/>
          </a:p>
          <a:p>
            <a:endParaRPr lang="en-US" sz="2400" dirty="0"/>
          </a:p>
        </p:txBody>
      </p:sp>
      <p:sp>
        <p:nvSpPr>
          <p:cNvPr id="5" name="Slide Number Placeholder 4">
            <a:extLst>
              <a:ext uri="{FF2B5EF4-FFF2-40B4-BE49-F238E27FC236}">
                <a16:creationId xmlns:a16="http://schemas.microsoft.com/office/drawing/2014/main" id="{313BFD1E-0CB9-4F15-A4BE-85CEE585EA5D}"/>
              </a:ext>
            </a:extLst>
          </p:cNvPr>
          <p:cNvSpPr>
            <a:spLocks noGrp="1"/>
          </p:cNvSpPr>
          <p:nvPr>
            <p:ph type="sldNum" sz="quarter" idx="12"/>
          </p:nvPr>
        </p:nvSpPr>
        <p:spPr/>
        <p:txBody>
          <a:bodyPr/>
          <a:lstStyle/>
          <a:p>
            <a:fld id="{61FB0124-3324-46EC-B507-583573B8ABF7}" type="slidenum">
              <a:rPr lang="en-US" smtClean="0"/>
              <a:pPr/>
              <a:t>25</a:t>
            </a:fld>
            <a:endParaRPr lang="en-US" dirty="0"/>
          </a:p>
        </p:txBody>
      </p:sp>
    </p:spTree>
    <p:extLst>
      <p:ext uri="{BB962C8B-B14F-4D97-AF65-F5344CB8AC3E}">
        <p14:creationId xmlns:p14="http://schemas.microsoft.com/office/powerpoint/2010/main" val="38677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BD4308-C0A7-47FD-98D7-48A663B56238}"/>
              </a:ext>
            </a:extLst>
          </p:cNvPr>
          <p:cNvSpPr>
            <a:spLocks noGrp="1"/>
          </p:cNvSpPr>
          <p:nvPr>
            <p:ph type="ctrTitle"/>
          </p:nvPr>
        </p:nvSpPr>
        <p:spPr/>
        <p:txBody>
          <a:bodyPr/>
          <a:lstStyle/>
          <a:p>
            <a:r>
              <a:rPr lang="en-US" dirty="0"/>
              <a:t>Unique Organizations Pioneering the Next 50 Years</a:t>
            </a:r>
          </a:p>
        </p:txBody>
      </p:sp>
      <p:sp>
        <p:nvSpPr>
          <p:cNvPr id="9" name="Text Placeholder 8"/>
          <p:cNvSpPr>
            <a:spLocks noGrp="1"/>
          </p:cNvSpPr>
          <p:nvPr>
            <p:ph type="subTitle" idx="1"/>
          </p:nvPr>
        </p:nvSpPr>
        <p:spPr/>
        <p:txBody>
          <a:bodyPr/>
          <a:lstStyle/>
          <a:p>
            <a:r>
              <a:rPr lang="en-US" dirty="0"/>
              <a:t>CEO Comments</a:t>
            </a:r>
          </a:p>
        </p:txBody>
      </p:sp>
    </p:spTree>
    <p:extLst>
      <p:ext uri="{BB962C8B-B14F-4D97-AF65-F5344CB8AC3E}">
        <p14:creationId xmlns:p14="http://schemas.microsoft.com/office/powerpoint/2010/main" val="172271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D24BECC-C95B-4BBE-98A5-BE5FEA252AC8}"/>
              </a:ext>
            </a:extLst>
          </p:cNvPr>
          <p:cNvSpPr>
            <a:spLocks noGrp="1"/>
          </p:cNvSpPr>
          <p:nvPr>
            <p:ph type="title"/>
          </p:nvPr>
        </p:nvSpPr>
        <p:spPr/>
        <p:txBody>
          <a:bodyPr/>
          <a:lstStyle/>
          <a:p>
            <a:r>
              <a:rPr lang="en-US" dirty="0"/>
              <a:t>February 2020 will mark our 50</a:t>
            </a:r>
            <a:r>
              <a:rPr lang="en-US" baseline="30000" dirty="0"/>
              <a:t>th</a:t>
            </a:r>
            <a:r>
              <a:rPr lang="en-US" dirty="0"/>
              <a:t> year as a CUSO</a:t>
            </a:r>
          </a:p>
        </p:txBody>
      </p:sp>
      <p:sp>
        <p:nvSpPr>
          <p:cNvPr id="4" name="Text Placeholder 3">
            <a:extLst>
              <a:ext uri="{FF2B5EF4-FFF2-40B4-BE49-F238E27FC236}">
                <a16:creationId xmlns:a16="http://schemas.microsoft.com/office/drawing/2014/main" id="{F8F7DAD7-6B19-4417-A7FB-B4166DC11007}"/>
              </a:ext>
            </a:extLst>
          </p:cNvPr>
          <p:cNvSpPr>
            <a:spLocks noGrp="1"/>
          </p:cNvSpPr>
          <p:nvPr>
            <p:ph type="body" sz="half" idx="2"/>
          </p:nvPr>
        </p:nvSpPr>
        <p:spPr>
          <a:xfrm>
            <a:off x="762000" y="2260738"/>
            <a:ext cx="3962400" cy="3600311"/>
          </a:xfrm>
        </p:spPr>
        <p:txBody>
          <a:bodyPr/>
          <a:lstStyle/>
          <a:p>
            <a:r>
              <a:rPr lang="en-US" dirty="0"/>
              <a:t>EVERY YEAR I ASK MY WIFE, “IS THIS YEAR AN IMPORTANT ANNIVERSARY?”</a:t>
            </a:r>
          </a:p>
        </p:txBody>
      </p:sp>
      <p:sp>
        <p:nvSpPr>
          <p:cNvPr id="5" name="Text Placeholder 4">
            <a:extLst>
              <a:ext uri="{FF2B5EF4-FFF2-40B4-BE49-F238E27FC236}">
                <a16:creationId xmlns:a16="http://schemas.microsoft.com/office/drawing/2014/main" id="{7070EE75-38B9-426B-9BAF-A5D62FB60288}"/>
              </a:ext>
            </a:extLst>
          </p:cNvPr>
          <p:cNvSpPr>
            <a:spLocks noGrp="1"/>
          </p:cNvSpPr>
          <p:nvPr>
            <p:ph type="body" sz="quarter" idx="13"/>
          </p:nvPr>
        </p:nvSpPr>
        <p:spPr>
          <a:xfrm>
            <a:off x="2540000" y="5715000"/>
            <a:ext cx="9347200" cy="838200"/>
          </a:xfrm>
        </p:spPr>
        <p:txBody>
          <a:bodyPr/>
          <a:lstStyle/>
          <a:p>
            <a:r>
              <a:rPr lang="en-US" dirty="0">
                <a:effectLst>
                  <a:outerShdw blurRad="38100" dist="38100" dir="2700000" algn="tl">
                    <a:srgbClr val="000000">
                      <a:alpha val="43137"/>
                    </a:srgbClr>
                  </a:outerShdw>
                </a:effectLst>
              </a:rPr>
              <a:t>Historians judge and label people as icons as pioneers, but the people who build companies are just too busy to worry about the labels</a:t>
            </a:r>
          </a:p>
        </p:txBody>
      </p:sp>
      <p:pic>
        <p:nvPicPr>
          <p:cNvPr id="19" name="Picture 18">
            <a:extLst>
              <a:ext uri="{FF2B5EF4-FFF2-40B4-BE49-F238E27FC236}">
                <a16:creationId xmlns:a16="http://schemas.microsoft.com/office/drawing/2014/main" id="{32BB4FFE-0122-42E4-98DA-A1E994AA7B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600" y="838200"/>
            <a:ext cx="11605198" cy="5038450"/>
          </a:xfrm>
          <a:prstGeom prst="rect">
            <a:avLst/>
          </a:prstGeom>
          <a:ln>
            <a:noFill/>
          </a:ln>
          <a:effectLst/>
        </p:spPr>
      </p:pic>
      <p:sp>
        <p:nvSpPr>
          <p:cNvPr id="20" name="TextBox 19">
            <a:extLst>
              <a:ext uri="{FF2B5EF4-FFF2-40B4-BE49-F238E27FC236}">
                <a16:creationId xmlns:a16="http://schemas.microsoft.com/office/drawing/2014/main" id="{1734DA17-0FC6-4E44-A0E5-4A79E3DD4472}"/>
              </a:ext>
            </a:extLst>
          </p:cNvPr>
          <p:cNvSpPr txBox="1"/>
          <p:nvPr/>
        </p:nvSpPr>
        <p:spPr>
          <a:xfrm>
            <a:off x="555130" y="4937055"/>
            <a:ext cx="1524000" cy="707886"/>
          </a:xfrm>
          <a:prstGeom prst="rect">
            <a:avLst/>
          </a:prstGeom>
          <a:noFill/>
        </p:spPr>
        <p:txBody>
          <a:bodyPr wrap="square" rtlCol="0">
            <a:spAutoFit/>
          </a:bodyPr>
          <a:lstStyle/>
          <a:p>
            <a:r>
              <a:rPr lang="en-US" sz="4000" b="1" dirty="0">
                <a:solidFill>
                  <a:srgbClr val="FFE89F"/>
                </a:solidFill>
                <a:effectLst>
                  <a:outerShdw blurRad="38100" dist="38100" dir="2700000" algn="tl">
                    <a:srgbClr val="000000">
                      <a:alpha val="43137"/>
                    </a:srgbClr>
                  </a:outerShdw>
                </a:effectLst>
                <a:latin typeface="+mj-lt"/>
              </a:rPr>
              <a:t>1970</a:t>
            </a:r>
            <a:endParaRPr lang="en-US" sz="3200" b="1" dirty="0">
              <a:solidFill>
                <a:srgbClr val="FFE89F"/>
              </a:solidFill>
              <a:effectLst>
                <a:outerShdw blurRad="38100" dist="38100" dir="2700000" algn="tl">
                  <a:srgbClr val="000000">
                    <a:alpha val="43137"/>
                  </a:srgbClr>
                </a:outerShdw>
              </a:effectLst>
              <a:latin typeface="+mj-lt"/>
            </a:endParaRPr>
          </a:p>
        </p:txBody>
      </p:sp>
      <p:sp>
        <p:nvSpPr>
          <p:cNvPr id="21" name="TextBox 20">
            <a:extLst>
              <a:ext uri="{FF2B5EF4-FFF2-40B4-BE49-F238E27FC236}">
                <a16:creationId xmlns:a16="http://schemas.microsoft.com/office/drawing/2014/main" id="{040BDE27-5CD5-44AD-8D6C-B844773684F4}"/>
              </a:ext>
            </a:extLst>
          </p:cNvPr>
          <p:cNvSpPr txBox="1"/>
          <p:nvPr/>
        </p:nvSpPr>
        <p:spPr>
          <a:xfrm>
            <a:off x="7924800" y="1356598"/>
            <a:ext cx="1524000" cy="707886"/>
          </a:xfrm>
          <a:prstGeom prst="rect">
            <a:avLst/>
          </a:prstGeom>
          <a:noFill/>
          <a:effectLst>
            <a:outerShdw blurRad="50800" dist="38100" dir="2700000" algn="tl" rotWithShape="0">
              <a:schemeClr val="bg2">
                <a:lumMod val="10000"/>
                <a:lumOff val="90000"/>
                <a:alpha val="40000"/>
              </a:schemeClr>
            </a:outerShdw>
          </a:effectLst>
        </p:spPr>
        <p:txBody>
          <a:bodyPr wrap="square" rtlCol="0">
            <a:spAutoFit/>
          </a:bodyPr>
          <a:lstStyle/>
          <a:p>
            <a:pPr algn="ctr"/>
            <a:r>
              <a:rPr lang="en-US" sz="4000" b="1" dirty="0">
                <a:solidFill>
                  <a:schemeClr val="accent1">
                    <a:lumMod val="60000"/>
                    <a:lumOff val="40000"/>
                  </a:schemeClr>
                </a:solidFill>
                <a:latin typeface="+mj-lt"/>
                <a:ea typeface="Cambria" panose="02040503050406030204" pitchFamily="18" charset="0"/>
              </a:rPr>
              <a:t>2020</a:t>
            </a:r>
            <a:endParaRPr lang="en-US" sz="4800" b="1" dirty="0">
              <a:solidFill>
                <a:schemeClr val="accent1">
                  <a:lumMod val="60000"/>
                  <a:lumOff val="40000"/>
                </a:schemeClr>
              </a:solidFill>
              <a:latin typeface="+mj-lt"/>
              <a:ea typeface="Cambria" panose="02040503050406030204" pitchFamily="18" charset="0"/>
            </a:endParaRPr>
          </a:p>
        </p:txBody>
      </p:sp>
      <p:sp>
        <p:nvSpPr>
          <p:cNvPr id="22" name="TextBox 21">
            <a:extLst>
              <a:ext uri="{FF2B5EF4-FFF2-40B4-BE49-F238E27FC236}">
                <a16:creationId xmlns:a16="http://schemas.microsoft.com/office/drawing/2014/main" id="{295D3AEA-16A1-42A2-9FF7-254211202022}"/>
              </a:ext>
            </a:extLst>
          </p:cNvPr>
          <p:cNvSpPr txBox="1"/>
          <p:nvPr/>
        </p:nvSpPr>
        <p:spPr>
          <a:xfrm>
            <a:off x="10479236" y="304800"/>
            <a:ext cx="1524000" cy="707886"/>
          </a:xfrm>
          <a:prstGeom prst="rect">
            <a:avLst/>
          </a:prstGeom>
          <a:noFill/>
          <a:effectLst>
            <a:outerShdw blurRad="50800" dist="38100" dir="2700000" algn="tl" rotWithShape="0">
              <a:schemeClr val="bg2">
                <a:lumMod val="10000"/>
                <a:lumOff val="90000"/>
                <a:alpha val="40000"/>
              </a:schemeClr>
            </a:outerShdw>
          </a:effectLst>
        </p:spPr>
        <p:txBody>
          <a:bodyPr wrap="square" rtlCol="0">
            <a:spAutoFit/>
          </a:bodyPr>
          <a:lstStyle/>
          <a:p>
            <a:pPr algn="ctr"/>
            <a:r>
              <a:rPr lang="en-US" sz="4000" b="1" dirty="0">
                <a:solidFill>
                  <a:schemeClr val="accent3">
                    <a:lumMod val="60000"/>
                    <a:lumOff val="40000"/>
                  </a:schemeClr>
                </a:solidFill>
                <a:latin typeface="+mj-lt"/>
                <a:ea typeface="Cambria" panose="02040503050406030204" pitchFamily="18" charset="0"/>
                <a:cs typeface="Segoe UI" panose="020B0502040204020203" pitchFamily="34" charset="0"/>
              </a:rPr>
              <a:t>20??</a:t>
            </a:r>
          </a:p>
        </p:txBody>
      </p:sp>
    </p:spTree>
    <p:extLst>
      <p:ext uri="{BB962C8B-B14F-4D97-AF65-F5344CB8AC3E}">
        <p14:creationId xmlns:p14="http://schemas.microsoft.com/office/powerpoint/2010/main" val="203823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706C8-45F7-49C9-A07A-6CF9847C329C}"/>
              </a:ext>
            </a:extLst>
          </p:cNvPr>
          <p:cNvSpPr>
            <a:spLocks noGrp="1"/>
          </p:cNvSpPr>
          <p:nvPr>
            <p:ph idx="1"/>
          </p:nvPr>
        </p:nvSpPr>
        <p:spPr>
          <a:xfrm>
            <a:off x="818712" y="2222287"/>
            <a:ext cx="7715688" cy="3636511"/>
          </a:xfrm>
        </p:spPr>
        <p:txBody>
          <a:bodyPr/>
          <a:lstStyle/>
          <a:p>
            <a:r>
              <a:rPr lang="en-US" dirty="0"/>
              <a:t>A characteristic of virtual ownership is that the values created over time are willed forward to infinite generations, with the intent of sustaining those values, without end</a:t>
            </a:r>
          </a:p>
          <a:p>
            <a:r>
              <a:rPr lang="en-US" dirty="0"/>
              <a:t>Every generation will fear that theirs is the last</a:t>
            </a:r>
          </a:p>
          <a:p>
            <a:r>
              <a:rPr lang="en-US" dirty="0"/>
              <a:t>At every milestone, we are challenged by the fact that we might not be able to do it again (another 50 years?!)</a:t>
            </a:r>
          </a:p>
          <a:p>
            <a:r>
              <a:rPr lang="en-US" dirty="0"/>
              <a:t>Despite all the challenges, I still think we will</a:t>
            </a:r>
          </a:p>
        </p:txBody>
      </p:sp>
      <p:sp>
        <p:nvSpPr>
          <p:cNvPr id="3" name="Slide Number Placeholder 2">
            <a:extLst>
              <a:ext uri="{FF2B5EF4-FFF2-40B4-BE49-F238E27FC236}">
                <a16:creationId xmlns:a16="http://schemas.microsoft.com/office/drawing/2014/main" id="{1F726C2D-35F4-426B-95E7-195528EEC82B}"/>
              </a:ext>
            </a:extLst>
          </p:cNvPr>
          <p:cNvSpPr>
            <a:spLocks noGrp="1"/>
          </p:cNvSpPr>
          <p:nvPr>
            <p:ph type="sldNum" sz="quarter" idx="12"/>
          </p:nvPr>
        </p:nvSpPr>
        <p:spPr/>
        <p:txBody>
          <a:bodyPr/>
          <a:lstStyle/>
          <a:p>
            <a:fld id="{61FB0124-3324-46EC-B507-583573B8ABF7}" type="slidenum">
              <a:rPr lang="en-US" smtClean="0"/>
              <a:pPr/>
              <a:t>28</a:t>
            </a:fld>
            <a:endParaRPr lang="en-US" dirty="0"/>
          </a:p>
        </p:txBody>
      </p:sp>
      <p:sp>
        <p:nvSpPr>
          <p:cNvPr id="4" name="Text Placeholder 3">
            <a:extLst>
              <a:ext uri="{FF2B5EF4-FFF2-40B4-BE49-F238E27FC236}">
                <a16:creationId xmlns:a16="http://schemas.microsoft.com/office/drawing/2014/main" id="{24B77CC9-812D-49A8-9655-A7CA3B6948F4}"/>
              </a:ext>
            </a:extLst>
          </p:cNvPr>
          <p:cNvSpPr>
            <a:spLocks noGrp="1"/>
          </p:cNvSpPr>
          <p:nvPr>
            <p:ph type="body" sz="quarter" idx="13"/>
          </p:nvPr>
        </p:nvSpPr>
        <p:spPr>
          <a:xfrm>
            <a:off x="5664200" y="5715000"/>
            <a:ext cx="6223000" cy="838200"/>
          </a:xfrm>
        </p:spPr>
        <p:txBody>
          <a:bodyPr/>
          <a:lstStyle/>
          <a:p>
            <a:r>
              <a:rPr lang="en-US" dirty="0"/>
              <a:t>We have not made it 50 years based on the roles of people; we’ve made it this long because of the will of cooperative organizations</a:t>
            </a:r>
          </a:p>
        </p:txBody>
      </p:sp>
      <p:sp>
        <p:nvSpPr>
          <p:cNvPr id="5" name="Title 4">
            <a:extLst>
              <a:ext uri="{FF2B5EF4-FFF2-40B4-BE49-F238E27FC236}">
                <a16:creationId xmlns:a16="http://schemas.microsoft.com/office/drawing/2014/main" id="{6E964969-3F24-48A7-8C69-794A6FC4C34F}"/>
              </a:ext>
            </a:extLst>
          </p:cNvPr>
          <p:cNvSpPr>
            <a:spLocks noGrp="1"/>
          </p:cNvSpPr>
          <p:nvPr>
            <p:ph type="title"/>
          </p:nvPr>
        </p:nvSpPr>
        <p:spPr/>
        <p:txBody>
          <a:bodyPr/>
          <a:lstStyle/>
          <a:p>
            <a:r>
              <a:rPr lang="en-US" dirty="0"/>
              <a:t>We’ve been preparing for this milestone </a:t>
            </a:r>
          </a:p>
        </p:txBody>
      </p:sp>
      <p:pic>
        <p:nvPicPr>
          <p:cNvPr id="7" name="Picture 6">
            <a:extLst>
              <a:ext uri="{FF2B5EF4-FFF2-40B4-BE49-F238E27FC236}">
                <a16:creationId xmlns:a16="http://schemas.microsoft.com/office/drawing/2014/main" id="{6085EACD-8FE1-4429-BF9E-A5C9193B3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124">
            <a:off x="8991612" y="2115464"/>
            <a:ext cx="2336775" cy="3018085"/>
          </a:xfrm>
          <a:prstGeom prst="rect">
            <a:avLst/>
          </a:prstGeom>
        </p:spPr>
      </p:pic>
    </p:spTree>
    <p:extLst>
      <p:ext uri="{BB962C8B-B14F-4D97-AF65-F5344CB8AC3E}">
        <p14:creationId xmlns:p14="http://schemas.microsoft.com/office/powerpoint/2010/main" val="33248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706C8-45F7-49C9-A07A-6CF9847C329C}"/>
              </a:ext>
            </a:extLst>
          </p:cNvPr>
          <p:cNvSpPr>
            <a:spLocks noGrp="1"/>
          </p:cNvSpPr>
          <p:nvPr>
            <p:ph idx="1"/>
          </p:nvPr>
        </p:nvSpPr>
        <p:spPr>
          <a:xfrm>
            <a:off x="818712" y="2222287"/>
            <a:ext cx="7715688" cy="3636511"/>
          </a:xfrm>
        </p:spPr>
        <p:txBody>
          <a:bodyPr/>
          <a:lstStyle/>
          <a:p>
            <a:r>
              <a:rPr lang="en-US" dirty="0"/>
              <a:t>Facing a New Norm in the CU Industry</a:t>
            </a:r>
          </a:p>
          <a:p>
            <a:pPr lvl="1"/>
            <a:r>
              <a:rPr lang="en-US" dirty="0"/>
              <a:t>To make it another 50 years, our strength must be in our ability to redefine ourselves as quickly as our communities do</a:t>
            </a:r>
          </a:p>
          <a:p>
            <a:r>
              <a:rPr lang="en-US" dirty="0"/>
              <a:t>Tactics for Finding and Accepting New Norms</a:t>
            </a:r>
          </a:p>
          <a:p>
            <a:pPr lvl="1"/>
            <a:r>
              <a:rPr lang="en-US" dirty="0"/>
              <a:t>To redefine ourselves, we must collaboratively communicate within each other to define the common ground we have as our key success factors</a:t>
            </a:r>
          </a:p>
          <a:p>
            <a:r>
              <a:rPr lang="en-US" dirty="0"/>
              <a:t>Honing the Core Competencies that Secure Our Future</a:t>
            </a:r>
          </a:p>
          <a:p>
            <a:pPr lvl="1"/>
            <a:r>
              <a:rPr lang="en-US" dirty="0"/>
              <a:t>New operational norms do not mean that you abandon the timeless principles that drive success</a:t>
            </a:r>
          </a:p>
          <a:p>
            <a:pPr lvl="1"/>
            <a:endParaRPr lang="en-US" dirty="0"/>
          </a:p>
        </p:txBody>
      </p:sp>
      <p:sp>
        <p:nvSpPr>
          <p:cNvPr id="3" name="Slide Number Placeholder 2">
            <a:extLst>
              <a:ext uri="{FF2B5EF4-FFF2-40B4-BE49-F238E27FC236}">
                <a16:creationId xmlns:a16="http://schemas.microsoft.com/office/drawing/2014/main" id="{1F726C2D-35F4-426B-95E7-195528EEC82B}"/>
              </a:ext>
            </a:extLst>
          </p:cNvPr>
          <p:cNvSpPr>
            <a:spLocks noGrp="1"/>
          </p:cNvSpPr>
          <p:nvPr>
            <p:ph type="sldNum" sz="quarter" idx="12"/>
          </p:nvPr>
        </p:nvSpPr>
        <p:spPr/>
        <p:txBody>
          <a:bodyPr/>
          <a:lstStyle/>
          <a:p>
            <a:fld id="{61FB0124-3324-46EC-B507-583573B8ABF7}" type="slidenum">
              <a:rPr lang="en-US" smtClean="0"/>
              <a:pPr/>
              <a:t>29</a:t>
            </a:fld>
            <a:endParaRPr lang="en-US" dirty="0"/>
          </a:p>
        </p:txBody>
      </p:sp>
      <p:sp>
        <p:nvSpPr>
          <p:cNvPr id="5" name="Title 4">
            <a:extLst>
              <a:ext uri="{FF2B5EF4-FFF2-40B4-BE49-F238E27FC236}">
                <a16:creationId xmlns:a16="http://schemas.microsoft.com/office/drawing/2014/main" id="{6E964969-3F24-48A7-8C69-794A6FC4C34F}"/>
              </a:ext>
            </a:extLst>
          </p:cNvPr>
          <p:cNvSpPr>
            <a:spLocks noGrp="1"/>
          </p:cNvSpPr>
          <p:nvPr>
            <p:ph type="title"/>
          </p:nvPr>
        </p:nvSpPr>
        <p:spPr/>
        <p:txBody>
          <a:bodyPr/>
          <a:lstStyle/>
          <a:p>
            <a:r>
              <a:rPr lang="en-US" dirty="0"/>
              <a:t>We’ve been preparing for this milestone </a:t>
            </a:r>
          </a:p>
        </p:txBody>
      </p:sp>
      <p:pic>
        <p:nvPicPr>
          <p:cNvPr id="7" name="Picture 6">
            <a:extLst>
              <a:ext uri="{FF2B5EF4-FFF2-40B4-BE49-F238E27FC236}">
                <a16:creationId xmlns:a16="http://schemas.microsoft.com/office/drawing/2014/main" id="{6085EACD-8FE1-4429-BF9E-A5C9193B3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124">
            <a:off x="8991612" y="2115464"/>
            <a:ext cx="2336775" cy="3018085"/>
          </a:xfrm>
          <a:prstGeom prst="rect">
            <a:avLst/>
          </a:prstGeom>
        </p:spPr>
      </p:pic>
      <p:pic>
        <p:nvPicPr>
          <p:cNvPr id="6" name="Picture 5">
            <a:extLst>
              <a:ext uri="{FF2B5EF4-FFF2-40B4-BE49-F238E27FC236}">
                <a16:creationId xmlns:a16="http://schemas.microsoft.com/office/drawing/2014/main" id="{CD284CAD-FD4E-4124-837D-5C5FEC172871}"/>
              </a:ext>
            </a:extLst>
          </p:cNvPr>
          <p:cNvPicPr>
            <a:picLocks noChangeAspect="1"/>
          </p:cNvPicPr>
          <p:nvPr/>
        </p:nvPicPr>
        <p:blipFill>
          <a:blip r:embed="rId4"/>
          <a:stretch>
            <a:fillRect/>
          </a:stretch>
        </p:blipFill>
        <p:spPr>
          <a:xfrm>
            <a:off x="7223343" y="5897810"/>
            <a:ext cx="4816257" cy="807790"/>
          </a:xfrm>
          <a:prstGeom prst="rect">
            <a:avLst/>
          </a:prstGeom>
        </p:spPr>
      </p:pic>
    </p:spTree>
    <p:extLst>
      <p:ext uri="{BB962C8B-B14F-4D97-AF65-F5344CB8AC3E}">
        <p14:creationId xmlns:p14="http://schemas.microsoft.com/office/powerpoint/2010/main" val="64494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a:t>
            </a:r>
            <a:r>
              <a:rPr lang="en-US" sz="4000" dirty="0">
                <a:solidFill>
                  <a:schemeClr val="accent4"/>
                </a:solidFill>
              </a:rPr>
              <a:t>3</a:t>
            </a:r>
            <a:r>
              <a:rPr lang="en-US" dirty="0"/>
              <a:t> new owners in 3 states!</a:t>
            </a:r>
          </a:p>
        </p:txBody>
      </p:sp>
      <p:sp>
        <p:nvSpPr>
          <p:cNvPr id="4" name="Content Placeholder 3">
            <a:extLst>
              <a:ext uri="{FF2B5EF4-FFF2-40B4-BE49-F238E27FC236}">
                <a16:creationId xmlns:a16="http://schemas.microsoft.com/office/drawing/2014/main" id="{39436E2E-8CDF-4BC6-AE5B-260990ED5F2F}"/>
              </a:ext>
            </a:extLst>
          </p:cNvPr>
          <p:cNvSpPr>
            <a:spLocks noGrp="1"/>
          </p:cNvSpPr>
          <p:nvPr>
            <p:ph sz="half" idx="1"/>
          </p:nvPr>
        </p:nvSpPr>
        <p:spPr/>
        <p:txBody>
          <a:bodyPr>
            <a:normAutofit/>
          </a:bodyPr>
          <a:lstStyle/>
          <a:p>
            <a:pPr>
              <a:spcBef>
                <a:spcPts val="600"/>
              </a:spcBef>
            </a:pPr>
            <a:r>
              <a:rPr lang="en-US" sz="2000" b="1" dirty="0"/>
              <a:t>1</a:t>
            </a:r>
            <a:r>
              <a:rPr lang="en-US" sz="2000" b="1" baseline="30000" dirty="0"/>
              <a:t>st</a:t>
            </a:r>
            <a:r>
              <a:rPr lang="en-US" sz="2000" b="1" dirty="0"/>
              <a:t> Community FCU</a:t>
            </a:r>
            <a:br>
              <a:rPr lang="en-US" sz="2000" dirty="0"/>
            </a:br>
            <a:r>
              <a:rPr lang="en-US" sz="2000" dirty="0"/>
              <a:t>San Angelo, TX</a:t>
            </a:r>
          </a:p>
          <a:p>
            <a:pPr>
              <a:spcBef>
                <a:spcPts val="600"/>
              </a:spcBef>
            </a:pPr>
            <a:r>
              <a:rPr lang="en-US" sz="2000" b="1" dirty="0" err="1"/>
              <a:t>SPC</a:t>
            </a:r>
            <a:r>
              <a:rPr lang="en-US" sz="2000" b="1" dirty="0"/>
              <a:t> Credit Union </a:t>
            </a:r>
            <a:br>
              <a:rPr lang="en-US" sz="2000" dirty="0"/>
            </a:br>
            <a:r>
              <a:rPr lang="en-US" sz="2000" dirty="0"/>
              <a:t>Hartsville, SC</a:t>
            </a:r>
          </a:p>
          <a:p>
            <a:pPr>
              <a:spcBef>
                <a:spcPts val="600"/>
              </a:spcBef>
            </a:pPr>
            <a:r>
              <a:rPr lang="en-US" sz="2000" b="1" dirty="0"/>
              <a:t>Straits Area FCU </a:t>
            </a:r>
            <a:br>
              <a:rPr lang="en-US" sz="2000" dirty="0"/>
            </a:br>
            <a:r>
              <a:rPr lang="en-US" sz="2000" dirty="0"/>
              <a:t>Cheboygan, MI</a:t>
            </a:r>
          </a:p>
        </p:txBody>
      </p:sp>
      <p:sp>
        <p:nvSpPr>
          <p:cNvPr id="7" name="Slide Number Placeholder 6"/>
          <p:cNvSpPr>
            <a:spLocks noGrp="1"/>
          </p:cNvSpPr>
          <p:nvPr>
            <p:ph type="sldNum" sz="quarter" idx="12"/>
          </p:nvPr>
        </p:nvSpPr>
        <p:spPr/>
        <p:txBody>
          <a:bodyPr/>
          <a:lstStyle/>
          <a:p>
            <a:fld id="{61FB0124-3324-46EC-B507-583573B8ABF7}" type="slidenum">
              <a:rPr lang="en-US" smtClean="0"/>
              <a:pPr/>
              <a:t>3</a:t>
            </a:fld>
            <a:endParaRPr lang="en-US" dirty="0"/>
          </a:p>
        </p:txBody>
      </p:sp>
      <p:sp>
        <p:nvSpPr>
          <p:cNvPr id="126" name="Text Placeholder 125"/>
          <p:cNvSpPr>
            <a:spLocks noGrp="1"/>
          </p:cNvSpPr>
          <p:nvPr>
            <p:ph type="body" sz="quarter" idx="13"/>
          </p:nvPr>
        </p:nvSpPr>
        <p:spPr>
          <a:xfrm>
            <a:off x="5729681" y="5572612"/>
            <a:ext cx="6055919" cy="838200"/>
          </a:xfrm>
        </p:spPr>
        <p:txBody>
          <a:bodyPr/>
          <a:lstStyle/>
          <a:p>
            <a:pPr>
              <a:spcBef>
                <a:spcPts val="600"/>
              </a:spcBef>
            </a:pPr>
            <a:r>
              <a:rPr lang="en-US" dirty="0"/>
              <a:t>Member size range: </a:t>
            </a:r>
            <a:r>
              <a:rPr lang="en-US" b="1" dirty="0"/>
              <a:t>12,942 </a:t>
            </a:r>
            <a:r>
              <a:rPr lang="en-US" dirty="0"/>
              <a:t>to </a:t>
            </a:r>
            <a:r>
              <a:rPr lang="en-US" b="1" dirty="0"/>
              <a:t>21,393 </a:t>
            </a:r>
            <a:r>
              <a:rPr lang="en-US" dirty="0"/>
              <a:t>members</a:t>
            </a:r>
            <a:br>
              <a:rPr lang="en-US" dirty="0"/>
            </a:br>
            <a:r>
              <a:rPr lang="en-US" dirty="0"/>
              <a:t>Average size: 18,412</a:t>
            </a:r>
            <a:r>
              <a:rPr lang="en-US" b="1" dirty="0"/>
              <a:t> </a:t>
            </a:r>
            <a:r>
              <a:rPr lang="en-US" dirty="0"/>
              <a:t>members</a:t>
            </a:r>
          </a:p>
        </p:txBody>
      </p:sp>
      <p:sp>
        <p:nvSpPr>
          <p:cNvPr id="127" name="Rectangle 126"/>
          <p:cNvSpPr/>
          <p:nvPr/>
        </p:nvSpPr>
        <p:spPr>
          <a:xfrm>
            <a:off x="840448" y="5715000"/>
            <a:ext cx="4722152" cy="646331"/>
          </a:xfrm>
          <a:prstGeom prst="rect">
            <a:avLst/>
          </a:prstGeom>
          <a:noFill/>
        </p:spPr>
        <p:txBody>
          <a:bodyPr wrap="square" lIns="91440" tIns="45720" rIns="91440" bIns="45720">
            <a:spAutoFit/>
          </a:bodyPr>
          <a:lstStyle/>
          <a:p>
            <a:r>
              <a:rPr lang="en-US" sz="3600" dirty="0">
                <a:ln w="0"/>
                <a:solidFill>
                  <a:schemeClr val="accent2"/>
                </a:solidFill>
                <a:effectLst>
                  <a:reflection blurRad="6350" stA="53000" endA="300" endPos="35500" dir="5400000" sy="-90000" algn="bl" rotWithShape="0"/>
                </a:effectLst>
                <a:latin typeface="+mj-lt"/>
              </a:rPr>
              <a:t>Thank you!</a:t>
            </a:r>
          </a:p>
        </p:txBody>
      </p:sp>
      <p:grpSp>
        <p:nvGrpSpPr>
          <p:cNvPr id="263" name="Group 262">
            <a:extLst>
              <a:ext uri="{FF2B5EF4-FFF2-40B4-BE49-F238E27FC236}">
                <a16:creationId xmlns:a16="http://schemas.microsoft.com/office/drawing/2014/main" id="{FA80BD51-1F17-440F-99E9-F3F50B1F07F6}"/>
              </a:ext>
            </a:extLst>
          </p:cNvPr>
          <p:cNvGrpSpPr/>
          <p:nvPr/>
        </p:nvGrpSpPr>
        <p:grpSpPr>
          <a:xfrm>
            <a:off x="4094991" y="2080182"/>
            <a:ext cx="7716009" cy="3423116"/>
            <a:chOff x="8012539" y="456292"/>
            <a:chExt cx="3844906" cy="1705747"/>
          </a:xfrm>
          <a:solidFill>
            <a:schemeClr val="tx1"/>
          </a:solidFill>
        </p:grpSpPr>
        <p:grpSp>
          <p:nvGrpSpPr>
            <p:cNvPr id="187" name="Group 4">
              <a:extLst>
                <a:ext uri="{FF2B5EF4-FFF2-40B4-BE49-F238E27FC236}">
                  <a16:creationId xmlns:a16="http://schemas.microsoft.com/office/drawing/2014/main" id="{07BF3D78-323E-4D75-B98C-FF90EFC80310}"/>
                </a:ext>
              </a:extLst>
            </p:cNvPr>
            <p:cNvGrpSpPr>
              <a:grpSpLocks/>
            </p:cNvGrpSpPr>
            <p:nvPr/>
          </p:nvGrpSpPr>
          <p:grpSpPr bwMode="auto">
            <a:xfrm>
              <a:off x="8644175" y="456292"/>
              <a:ext cx="3213270" cy="1705747"/>
              <a:chOff x="336" y="1056"/>
              <a:chExt cx="5009" cy="2659"/>
            </a:xfrm>
            <a:grpFill/>
            <a:effectLst/>
          </p:grpSpPr>
          <p:sp>
            <p:nvSpPr>
              <p:cNvPr id="212" name="Freeform 5">
                <a:extLst>
                  <a:ext uri="{FF2B5EF4-FFF2-40B4-BE49-F238E27FC236}">
                    <a16:creationId xmlns:a16="http://schemas.microsoft.com/office/drawing/2014/main" id="{44050A74-73FA-4BE7-B7AA-77E364C7D759}"/>
                  </a:ext>
                </a:extLst>
              </p:cNvPr>
              <p:cNvSpPr>
                <a:spLocks/>
              </p:cNvSpPr>
              <p:nvPr/>
            </p:nvSpPr>
            <p:spPr bwMode="auto">
              <a:xfrm>
                <a:off x="2100" y="1056"/>
                <a:ext cx="653" cy="347"/>
              </a:xfrm>
              <a:custGeom>
                <a:avLst/>
                <a:gdLst/>
                <a:ahLst/>
                <a:cxnLst>
                  <a:cxn ang="0">
                    <a:pos x="0" y="0"/>
                  </a:cxn>
                  <a:cxn ang="0">
                    <a:pos x="586" y="0"/>
                  </a:cxn>
                  <a:cxn ang="0">
                    <a:pos x="641" y="259"/>
                  </a:cxn>
                  <a:cxn ang="0">
                    <a:pos x="652" y="346"/>
                  </a:cxn>
                  <a:cxn ang="0">
                    <a:pos x="2" y="346"/>
                  </a:cxn>
                  <a:cxn ang="0">
                    <a:pos x="0" y="0"/>
                  </a:cxn>
                </a:cxnLst>
                <a:rect l="0" t="0" r="r" b="b"/>
                <a:pathLst>
                  <a:path w="653" h="347">
                    <a:moveTo>
                      <a:pt x="0" y="0"/>
                    </a:moveTo>
                    <a:lnTo>
                      <a:pt x="586" y="0"/>
                    </a:lnTo>
                    <a:lnTo>
                      <a:pt x="641" y="259"/>
                    </a:lnTo>
                    <a:lnTo>
                      <a:pt x="652" y="346"/>
                    </a:lnTo>
                    <a:lnTo>
                      <a:pt x="2" y="346"/>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13" name="Freeform 6">
                <a:extLst>
                  <a:ext uri="{FF2B5EF4-FFF2-40B4-BE49-F238E27FC236}">
                    <a16:creationId xmlns:a16="http://schemas.microsoft.com/office/drawing/2014/main" id="{549EEB11-D8E6-4BD9-A679-504C6F0C94E8}"/>
                  </a:ext>
                </a:extLst>
              </p:cNvPr>
              <p:cNvSpPr>
                <a:spLocks/>
              </p:cNvSpPr>
              <p:nvPr/>
            </p:nvSpPr>
            <p:spPr bwMode="auto">
              <a:xfrm>
                <a:off x="3494" y="1905"/>
                <a:ext cx="284" cy="464"/>
              </a:xfrm>
              <a:custGeom>
                <a:avLst/>
                <a:gdLst/>
                <a:ahLst/>
                <a:cxnLst>
                  <a:cxn ang="0">
                    <a:pos x="52" y="0"/>
                  </a:cxn>
                  <a:cxn ang="0">
                    <a:pos x="75" y="15"/>
                  </a:cxn>
                  <a:cxn ang="0">
                    <a:pos x="115" y="2"/>
                  </a:cxn>
                  <a:cxn ang="0">
                    <a:pos x="283" y="2"/>
                  </a:cxn>
                  <a:cxn ang="0">
                    <a:pos x="283" y="278"/>
                  </a:cxn>
                  <a:cxn ang="0">
                    <a:pos x="179" y="421"/>
                  </a:cxn>
                  <a:cxn ang="0">
                    <a:pos x="0" y="463"/>
                  </a:cxn>
                  <a:cxn ang="0">
                    <a:pos x="13" y="394"/>
                  </a:cxn>
                  <a:cxn ang="0">
                    <a:pos x="52" y="344"/>
                  </a:cxn>
                  <a:cxn ang="0">
                    <a:pos x="52" y="0"/>
                  </a:cxn>
                </a:cxnLst>
                <a:rect l="0" t="0" r="r" b="b"/>
                <a:pathLst>
                  <a:path w="284" h="464">
                    <a:moveTo>
                      <a:pt x="52" y="0"/>
                    </a:moveTo>
                    <a:lnTo>
                      <a:pt x="75" y="15"/>
                    </a:lnTo>
                    <a:lnTo>
                      <a:pt x="115" y="2"/>
                    </a:lnTo>
                    <a:lnTo>
                      <a:pt x="283" y="2"/>
                    </a:lnTo>
                    <a:lnTo>
                      <a:pt x="283" y="278"/>
                    </a:lnTo>
                    <a:lnTo>
                      <a:pt x="179" y="421"/>
                    </a:lnTo>
                    <a:lnTo>
                      <a:pt x="0" y="463"/>
                    </a:lnTo>
                    <a:lnTo>
                      <a:pt x="13" y="394"/>
                    </a:lnTo>
                    <a:lnTo>
                      <a:pt x="52" y="344"/>
                    </a:lnTo>
                    <a:lnTo>
                      <a:pt x="52" y="0"/>
                    </a:lnTo>
                  </a:path>
                </a:pathLst>
              </a:custGeom>
              <a:grpFill/>
              <a:ln w="12700" cap="rnd" cmpd="sng">
                <a:solidFill>
                  <a:srgbClr val="000000"/>
                </a:solidFill>
                <a:prstDash val="solid"/>
                <a:round/>
                <a:headEnd/>
                <a:tailEnd/>
              </a:ln>
              <a:effectLst/>
            </p:spPr>
            <p:txBody>
              <a:bodyPr/>
              <a:lstStyle/>
              <a:p>
                <a:endParaRPr lang="en-US"/>
              </a:p>
            </p:txBody>
          </p:sp>
          <p:sp>
            <p:nvSpPr>
              <p:cNvPr id="214" name="Freeform 7">
                <a:extLst>
                  <a:ext uri="{FF2B5EF4-FFF2-40B4-BE49-F238E27FC236}">
                    <a16:creationId xmlns:a16="http://schemas.microsoft.com/office/drawing/2014/main" id="{674F07C5-1338-4151-A175-AE0C63AB4556}"/>
                  </a:ext>
                </a:extLst>
              </p:cNvPr>
              <p:cNvSpPr>
                <a:spLocks/>
              </p:cNvSpPr>
              <p:nvPr/>
            </p:nvSpPr>
            <p:spPr bwMode="auto">
              <a:xfrm>
                <a:off x="4170" y="1827"/>
                <a:ext cx="487" cy="298"/>
              </a:xfrm>
              <a:custGeom>
                <a:avLst/>
                <a:gdLst/>
                <a:ahLst/>
                <a:cxnLst>
                  <a:cxn ang="0">
                    <a:pos x="0" y="56"/>
                  </a:cxn>
                  <a:cxn ang="0">
                    <a:pos x="69" y="0"/>
                  </a:cxn>
                  <a:cxn ang="0">
                    <a:pos x="69" y="53"/>
                  </a:cxn>
                  <a:cxn ang="0">
                    <a:pos x="430" y="53"/>
                  </a:cxn>
                  <a:cxn ang="0">
                    <a:pos x="486" y="141"/>
                  </a:cxn>
                  <a:cxn ang="0">
                    <a:pos x="453" y="168"/>
                  </a:cxn>
                  <a:cxn ang="0">
                    <a:pos x="483" y="243"/>
                  </a:cxn>
                  <a:cxn ang="0">
                    <a:pos x="454" y="274"/>
                  </a:cxn>
                  <a:cxn ang="0">
                    <a:pos x="369" y="274"/>
                  </a:cxn>
                  <a:cxn ang="0">
                    <a:pos x="369" y="297"/>
                  </a:cxn>
                  <a:cxn ang="0">
                    <a:pos x="0" y="297"/>
                  </a:cxn>
                  <a:cxn ang="0">
                    <a:pos x="0" y="56"/>
                  </a:cxn>
                </a:cxnLst>
                <a:rect l="0" t="0" r="r" b="b"/>
                <a:pathLst>
                  <a:path w="487" h="298">
                    <a:moveTo>
                      <a:pt x="0" y="56"/>
                    </a:moveTo>
                    <a:lnTo>
                      <a:pt x="69" y="0"/>
                    </a:lnTo>
                    <a:lnTo>
                      <a:pt x="69" y="53"/>
                    </a:lnTo>
                    <a:lnTo>
                      <a:pt x="430" y="53"/>
                    </a:lnTo>
                    <a:lnTo>
                      <a:pt x="486" y="141"/>
                    </a:lnTo>
                    <a:lnTo>
                      <a:pt x="453" y="168"/>
                    </a:lnTo>
                    <a:lnTo>
                      <a:pt x="483" y="243"/>
                    </a:lnTo>
                    <a:lnTo>
                      <a:pt x="454" y="274"/>
                    </a:lnTo>
                    <a:lnTo>
                      <a:pt x="369" y="274"/>
                    </a:lnTo>
                    <a:lnTo>
                      <a:pt x="369" y="297"/>
                    </a:lnTo>
                    <a:lnTo>
                      <a:pt x="0" y="297"/>
                    </a:lnTo>
                    <a:lnTo>
                      <a:pt x="0" y="56"/>
                    </a:lnTo>
                  </a:path>
                </a:pathLst>
              </a:custGeom>
              <a:grpFill/>
              <a:ln w="12700" cap="rnd" cmpd="sng">
                <a:solidFill>
                  <a:srgbClr val="000000"/>
                </a:solidFill>
                <a:prstDash val="solid"/>
                <a:round/>
                <a:headEnd/>
                <a:tailEnd/>
              </a:ln>
              <a:effectLst/>
            </p:spPr>
            <p:txBody>
              <a:bodyPr/>
              <a:lstStyle/>
              <a:p>
                <a:endParaRPr lang="en-US"/>
              </a:p>
            </p:txBody>
          </p:sp>
          <p:sp>
            <p:nvSpPr>
              <p:cNvPr id="215" name="Freeform 8">
                <a:extLst>
                  <a:ext uri="{FF2B5EF4-FFF2-40B4-BE49-F238E27FC236}">
                    <a16:creationId xmlns:a16="http://schemas.microsoft.com/office/drawing/2014/main" id="{964151D7-D0A8-495F-8AE1-093697B83329}"/>
                  </a:ext>
                </a:extLst>
              </p:cNvPr>
              <p:cNvSpPr>
                <a:spLocks/>
              </p:cNvSpPr>
              <p:nvPr/>
            </p:nvSpPr>
            <p:spPr bwMode="auto">
              <a:xfrm>
                <a:off x="1671" y="2429"/>
                <a:ext cx="508" cy="637"/>
              </a:xfrm>
              <a:custGeom>
                <a:avLst/>
                <a:gdLst/>
                <a:ahLst/>
                <a:cxnLst>
                  <a:cxn ang="0">
                    <a:pos x="0" y="0"/>
                  </a:cxn>
                  <a:cxn ang="0">
                    <a:pos x="507" y="0"/>
                  </a:cxn>
                  <a:cxn ang="0">
                    <a:pos x="507" y="548"/>
                  </a:cxn>
                  <a:cxn ang="0">
                    <a:pos x="176" y="548"/>
                  </a:cxn>
                  <a:cxn ang="0">
                    <a:pos x="84" y="548"/>
                  </a:cxn>
                  <a:cxn ang="0">
                    <a:pos x="84" y="636"/>
                  </a:cxn>
                  <a:cxn ang="0">
                    <a:pos x="0" y="636"/>
                  </a:cxn>
                  <a:cxn ang="0">
                    <a:pos x="0" y="0"/>
                  </a:cxn>
                </a:cxnLst>
                <a:rect l="0" t="0" r="r" b="b"/>
                <a:pathLst>
                  <a:path w="508" h="637">
                    <a:moveTo>
                      <a:pt x="0" y="0"/>
                    </a:moveTo>
                    <a:lnTo>
                      <a:pt x="507" y="0"/>
                    </a:lnTo>
                    <a:lnTo>
                      <a:pt x="507" y="548"/>
                    </a:lnTo>
                    <a:lnTo>
                      <a:pt x="176" y="548"/>
                    </a:lnTo>
                    <a:lnTo>
                      <a:pt x="84" y="548"/>
                    </a:lnTo>
                    <a:lnTo>
                      <a:pt x="84" y="636"/>
                    </a:lnTo>
                    <a:lnTo>
                      <a:pt x="0" y="636"/>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16" name="Freeform 73">
                <a:extLst>
                  <a:ext uri="{FF2B5EF4-FFF2-40B4-BE49-F238E27FC236}">
                    <a16:creationId xmlns:a16="http://schemas.microsoft.com/office/drawing/2014/main" id="{C0C3B59A-37F8-4845-9C10-AA030F720F65}"/>
                  </a:ext>
                </a:extLst>
              </p:cNvPr>
              <p:cNvSpPr>
                <a:spLocks/>
              </p:cNvSpPr>
              <p:nvPr/>
            </p:nvSpPr>
            <p:spPr bwMode="auto">
              <a:xfrm>
                <a:off x="4239" y="1521"/>
                <a:ext cx="546" cy="485"/>
              </a:xfrm>
              <a:custGeom>
                <a:avLst/>
                <a:gdLst/>
                <a:ahLst/>
                <a:cxnLst>
                  <a:cxn ang="0">
                    <a:pos x="0" y="305"/>
                  </a:cxn>
                  <a:cxn ang="0">
                    <a:pos x="0" y="356"/>
                  </a:cxn>
                  <a:cxn ang="0">
                    <a:pos x="357" y="356"/>
                  </a:cxn>
                  <a:cxn ang="0">
                    <a:pos x="415" y="444"/>
                  </a:cxn>
                  <a:cxn ang="0">
                    <a:pos x="482" y="457"/>
                  </a:cxn>
                  <a:cxn ang="0">
                    <a:pos x="484" y="484"/>
                  </a:cxn>
                  <a:cxn ang="0">
                    <a:pos x="531" y="447"/>
                  </a:cxn>
                  <a:cxn ang="0">
                    <a:pos x="545" y="284"/>
                  </a:cxn>
                  <a:cxn ang="0">
                    <a:pos x="545" y="173"/>
                  </a:cxn>
                  <a:cxn ang="0">
                    <a:pos x="524" y="156"/>
                  </a:cxn>
                  <a:cxn ang="0">
                    <a:pos x="534" y="0"/>
                  </a:cxn>
                  <a:cxn ang="0">
                    <a:pos x="417" y="0"/>
                  </a:cxn>
                  <a:cxn ang="0">
                    <a:pos x="292" y="124"/>
                  </a:cxn>
                  <a:cxn ang="0">
                    <a:pos x="313" y="165"/>
                  </a:cxn>
                  <a:cxn ang="0">
                    <a:pos x="235" y="221"/>
                  </a:cxn>
                  <a:cxn ang="0">
                    <a:pos x="140" y="208"/>
                  </a:cxn>
                  <a:cxn ang="0">
                    <a:pos x="55" y="208"/>
                  </a:cxn>
                  <a:cxn ang="0">
                    <a:pos x="36" y="266"/>
                  </a:cxn>
                  <a:cxn ang="0">
                    <a:pos x="0" y="305"/>
                  </a:cxn>
                </a:cxnLst>
                <a:rect l="0" t="0" r="r" b="b"/>
                <a:pathLst>
                  <a:path w="546" h="485">
                    <a:moveTo>
                      <a:pt x="0" y="305"/>
                    </a:moveTo>
                    <a:lnTo>
                      <a:pt x="0" y="356"/>
                    </a:lnTo>
                    <a:lnTo>
                      <a:pt x="357" y="356"/>
                    </a:lnTo>
                    <a:lnTo>
                      <a:pt x="415" y="444"/>
                    </a:lnTo>
                    <a:lnTo>
                      <a:pt x="482" y="457"/>
                    </a:lnTo>
                    <a:lnTo>
                      <a:pt x="484" y="484"/>
                    </a:lnTo>
                    <a:lnTo>
                      <a:pt x="531" y="447"/>
                    </a:lnTo>
                    <a:lnTo>
                      <a:pt x="545" y="284"/>
                    </a:lnTo>
                    <a:lnTo>
                      <a:pt x="545" y="173"/>
                    </a:lnTo>
                    <a:lnTo>
                      <a:pt x="524" y="156"/>
                    </a:lnTo>
                    <a:lnTo>
                      <a:pt x="534" y="0"/>
                    </a:lnTo>
                    <a:lnTo>
                      <a:pt x="417" y="0"/>
                    </a:lnTo>
                    <a:lnTo>
                      <a:pt x="292" y="124"/>
                    </a:lnTo>
                    <a:lnTo>
                      <a:pt x="313" y="165"/>
                    </a:lnTo>
                    <a:lnTo>
                      <a:pt x="235" y="221"/>
                    </a:lnTo>
                    <a:lnTo>
                      <a:pt x="140" y="208"/>
                    </a:lnTo>
                    <a:lnTo>
                      <a:pt x="55" y="208"/>
                    </a:lnTo>
                    <a:lnTo>
                      <a:pt x="36" y="266"/>
                    </a:lnTo>
                    <a:lnTo>
                      <a:pt x="0" y="305"/>
                    </a:lnTo>
                  </a:path>
                </a:pathLst>
              </a:custGeom>
              <a:grpFill/>
              <a:ln w="12700" cap="rnd" cmpd="sng">
                <a:solidFill>
                  <a:srgbClr val="000000"/>
                </a:solidFill>
                <a:prstDash val="solid"/>
                <a:round/>
                <a:headEnd/>
                <a:tailEnd/>
              </a:ln>
              <a:effectLst/>
            </p:spPr>
            <p:txBody>
              <a:bodyPr/>
              <a:lstStyle/>
              <a:p>
                <a:endParaRPr lang="en-US"/>
              </a:p>
            </p:txBody>
          </p:sp>
          <p:sp>
            <p:nvSpPr>
              <p:cNvPr id="217" name="Freeform 74">
                <a:extLst>
                  <a:ext uri="{FF2B5EF4-FFF2-40B4-BE49-F238E27FC236}">
                    <a16:creationId xmlns:a16="http://schemas.microsoft.com/office/drawing/2014/main" id="{0AFE6C0A-A94F-4BD1-888E-798AD3E9FDE6}"/>
                  </a:ext>
                </a:extLst>
              </p:cNvPr>
              <p:cNvSpPr>
                <a:spLocks/>
              </p:cNvSpPr>
              <p:nvPr/>
            </p:nvSpPr>
            <p:spPr bwMode="auto">
              <a:xfrm>
                <a:off x="4762" y="1524"/>
                <a:ext cx="204" cy="248"/>
              </a:xfrm>
              <a:custGeom>
                <a:avLst/>
                <a:gdLst/>
                <a:ahLst/>
                <a:cxnLst>
                  <a:cxn ang="0">
                    <a:pos x="13" y="0"/>
                  </a:cxn>
                  <a:cxn ang="0">
                    <a:pos x="203" y="0"/>
                  </a:cxn>
                  <a:cxn ang="0">
                    <a:pos x="195" y="60"/>
                  </a:cxn>
                  <a:cxn ang="0">
                    <a:pos x="161" y="73"/>
                  </a:cxn>
                  <a:cxn ang="0">
                    <a:pos x="108" y="247"/>
                  </a:cxn>
                  <a:cxn ang="0">
                    <a:pos x="23" y="247"/>
                  </a:cxn>
                  <a:cxn ang="0">
                    <a:pos x="23" y="169"/>
                  </a:cxn>
                  <a:cxn ang="0">
                    <a:pos x="0" y="152"/>
                  </a:cxn>
                  <a:cxn ang="0">
                    <a:pos x="13" y="0"/>
                  </a:cxn>
                </a:cxnLst>
                <a:rect l="0" t="0" r="r" b="b"/>
                <a:pathLst>
                  <a:path w="204" h="248">
                    <a:moveTo>
                      <a:pt x="13" y="0"/>
                    </a:moveTo>
                    <a:lnTo>
                      <a:pt x="203" y="0"/>
                    </a:lnTo>
                    <a:lnTo>
                      <a:pt x="195" y="60"/>
                    </a:lnTo>
                    <a:lnTo>
                      <a:pt x="161" y="73"/>
                    </a:lnTo>
                    <a:lnTo>
                      <a:pt x="108" y="247"/>
                    </a:lnTo>
                    <a:lnTo>
                      <a:pt x="23" y="247"/>
                    </a:lnTo>
                    <a:lnTo>
                      <a:pt x="23" y="169"/>
                    </a:lnTo>
                    <a:lnTo>
                      <a:pt x="0" y="152"/>
                    </a:lnTo>
                    <a:lnTo>
                      <a:pt x="13" y="0"/>
                    </a:lnTo>
                  </a:path>
                </a:pathLst>
              </a:custGeom>
              <a:grpFill/>
              <a:ln w="12700" cap="rnd" cmpd="sng">
                <a:solidFill>
                  <a:srgbClr val="000000"/>
                </a:solidFill>
                <a:prstDash val="solid"/>
                <a:round/>
                <a:headEnd/>
                <a:tailEnd/>
              </a:ln>
              <a:effectLst/>
            </p:spPr>
            <p:txBody>
              <a:bodyPr/>
              <a:lstStyle/>
              <a:p>
                <a:endParaRPr lang="en-US"/>
              </a:p>
            </p:txBody>
          </p:sp>
          <p:sp>
            <p:nvSpPr>
              <p:cNvPr id="218" name="Freeform 75">
                <a:extLst>
                  <a:ext uri="{FF2B5EF4-FFF2-40B4-BE49-F238E27FC236}">
                    <a16:creationId xmlns:a16="http://schemas.microsoft.com/office/drawing/2014/main" id="{A1C5C577-7182-4533-B1FC-786B989E13CA}"/>
                  </a:ext>
                </a:extLst>
              </p:cNvPr>
              <p:cNvSpPr>
                <a:spLocks/>
              </p:cNvSpPr>
              <p:nvPr/>
            </p:nvSpPr>
            <p:spPr bwMode="auto">
              <a:xfrm>
                <a:off x="4870" y="1437"/>
                <a:ext cx="153" cy="335"/>
              </a:xfrm>
              <a:custGeom>
                <a:avLst/>
                <a:gdLst/>
                <a:ahLst/>
                <a:cxnLst>
                  <a:cxn ang="0">
                    <a:pos x="94" y="87"/>
                  </a:cxn>
                  <a:cxn ang="0">
                    <a:pos x="152" y="0"/>
                  </a:cxn>
                  <a:cxn ang="0">
                    <a:pos x="152" y="305"/>
                  </a:cxn>
                  <a:cxn ang="0">
                    <a:pos x="96" y="334"/>
                  </a:cxn>
                  <a:cxn ang="0">
                    <a:pos x="0" y="331"/>
                  </a:cxn>
                  <a:cxn ang="0">
                    <a:pos x="52" y="163"/>
                  </a:cxn>
                  <a:cxn ang="0">
                    <a:pos x="89" y="148"/>
                  </a:cxn>
                  <a:cxn ang="0">
                    <a:pos x="94" y="87"/>
                  </a:cxn>
                </a:cxnLst>
                <a:rect l="0" t="0" r="r" b="b"/>
                <a:pathLst>
                  <a:path w="153" h="335">
                    <a:moveTo>
                      <a:pt x="94" y="87"/>
                    </a:moveTo>
                    <a:lnTo>
                      <a:pt x="152" y="0"/>
                    </a:lnTo>
                    <a:lnTo>
                      <a:pt x="152" y="305"/>
                    </a:lnTo>
                    <a:lnTo>
                      <a:pt x="96" y="334"/>
                    </a:lnTo>
                    <a:lnTo>
                      <a:pt x="0" y="331"/>
                    </a:lnTo>
                    <a:lnTo>
                      <a:pt x="52" y="163"/>
                    </a:lnTo>
                    <a:lnTo>
                      <a:pt x="89" y="148"/>
                    </a:lnTo>
                    <a:lnTo>
                      <a:pt x="94" y="87"/>
                    </a:lnTo>
                  </a:path>
                </a:pathLst>
              </a:custGeom>
              <a:grpFill/>
              <a:ln w="12700" cap="rnd" cmpd="sng">
                <a:solidFill>
                  <a:srgbClr val="000000"/>
                </a:solidFill>
                <a:prstDash val="solid"/>
                <a:round/>
                <a:headEnd/>
                <a:tailEnd/>
              </a:ln>
              <a:effectLst/>
            </p:spPr>
            <p:txBody>
              <a:bodyPr/>
              <a:lstStyle/>
              <a:p>
                <a:endParaRPr lang="en-US"/>
              </a:p>
            </p:txBody>
          </p:sp>
          <p:sp>
            <p:nvSpPr>
              <p:cNvPr id="219" name="Freeform 76">
                <a:extLst>
                  <a:ext uri="{FF2B5EF4-FFF2-40B4-BE49-F238E27FC236}">
                    <a16:creationId xmlns:a16="http://schemas.microsoft.com/office/drawing/2014/main" id="{3E68978D-692B-4004-841A-5EB1DF682E5F}"/>
                  </a:ext>
                </a:extLst>
              </p:cNvPr>
              <p:cNvSpPr>
                <a:spLocks/>
              </p:cNvSpPr>
              <p:nvPr/>
            </p:nvSpPr>
            <p:spPr bwMode="auto">
              <a:xfrm>
                <a:off x="5022" y="1251"/>
                <a:ext cx="323" cy="490"/>
              </a:xfrm>
              <a:custGeom>
                <a:avLst/>
                <a:gdLst/>
                <a:ahLst/>
                <a:cxnLst>
                  <a:cxn ang="0">
                    <a:pos x="0" y="190"/>
                  </a:cxn>
                  <a:cxn ang="0">
                    <a:pos x="0" y="489"/>
                  </a:cxn>
                  <a:cxn ang="0">
                    <a:pos x="76" y="445"/>
                  </a:cxn>
                  <a:cxn ang="0">
                    <a:pos x="81" y="407"/>
                  </a:cxn>
                  <a:cxn ang="0">
                    <a:pos x="322" y="232"/>
                  </a:cxn>
                  <a:cxn ang="0">
                    <a:pos x="308" y="166"/>
                  </a:cxn>
                  <a:cxn ang="0">
                    <a:pos x="266" y="148"/>
                  </a:cxn>
                  <a:cxn ang="0">
                    <a:pos x="237" y="7"/>
                  </a:cxn>
                  <a:cxn ang="0">
                    <a:pos x="173" y="26"/>
                  </a:cxn>
                  <a:cxn ang="0">
                    <a:pos x="139" y="0"/>
                  </a:cxn>
                  <a:cxn ang="0">
                    <a:pos x="76" y="49"/>
                  </a:cxn>
                  <a:cxn ang="0">
                    <a:pos x="0" y="190"/>
                  </a:cxn>
                </a:cxnLst>
                <a:rect l="0" t="0" r="r" b="b"/>
                <a:pathLst>
                  <a:path w="323" h="490">
                    <a:moveTo>
                      <a:pt x="0" y="190"/>
                    </a:moveTo>
                    <a:lnTo>
                      <a:pt x="0" y="489"/>
                    </a:lnTo>
                    <a:lnTo>
                      <a:pt x="76" y="445"/>
                    </a:lnTo>
                    <a:lnTo>
                      <a:pt x="81" y="407"/>
                    </a:lnTo>
                    <a:lnTo>
                      <a:pt x="322" y="232"/>
                    </a:lnTo>
                    <a:lnTo>
                      <a:pt x="308" y="166"/>
                    </a:lnTo>
                    <a:lnTo>
                      <a:pt x="266" y="148"/>
                    </a:lnTo>
                    <a:lnTo>
                      <a:pt x="237" y="7"/>
                    </a:lnTo>
                    <a:lnTo>
                      <a:pt x="173" y="26"/>
                    </a:lnTo>
                    <a:lnTo>
                      <a:pt x="139" y="0"/>
                    </a:lnTo>
                    <a:lnTo>
                      <a:pt x="76" y="49"/>
                    </a:lnTo>
                    <a:lnTo>
                      <a:pt x="0" y="190"/>
                    </a:lnTo>
                  </a:path>
                </a:pathLst>
              </a:custGeom>
              <a:grpFill/>
              <a:ln w="12700" cap="rnd" cmpd="sng">
                <a:solidFill>
                  <a:srgbClr val="000000"/>
                </a:solidFill>
                <a:prstDash val="solid"/>
                <a:round/>
                <a:headEnd/>
                <a:tailEnd/>
              </a:ln>
              <a:effectLst/>
            </p:spPr>
            <p:txBody>
              <a:bodyPr/>
              <a:lstStyle/>
              <a:p>
                <a:endParaRPr lang="en-US"/>
              </a:p>
            </p:txBody>
          </p:sp>
          <p:sp>
            <p:nvSpPr>
              <p:cNvPr id="220" name="Freeform 77">
                <a:extLst>
                  <a:ext uri="{FF2B5EF4-FFF2-40B4-BE49-F238E27FC236}">
                    <a16:creationId xmlns:a16="http://schemas.microsoft.com/office/drawing/2014/main" id="{434C4800-F720-46C5-8A66-72ECB347C2D3}"/>
                  </a:ext>
                </a:extLst>
              </p:cNvPr>
              <p:cNvSpPr>
                <a:spLocks/>
              </p:cNvSpPr>
              <p:nvPr/>
            </p:nvSpPr>
            <p:spPr bwMode="auto">
              <a:xfrm>
                <a:off x="4779" y="1750"/>
                <a:ext cx="313" cy="180"/>
              </a:xfrm>
              <a:custGeom>
                <a:avLst/>
                <a:gdLst/>
                <a:ahLst/>
                <a:cxnLst>
                  <a:cxn ang="0">
                    <a:pos x="7" y="21"/>
                  </a:cxn>
                  <a:cxn ang="0">
                    <a:pos x="188" y="21"/>
                  </a:cxn>
                  <a:cxn ang="0">
                    <a:pos x="233" y="0"/>
                  </a:cxn>
                  <a:cxn ang="0">
                    <a:pos x="254" y="47"/>
                  </a:cxn>
                  <a:cxn ang="0">
                    <a:pos x="225" y="76"/>
                  </a:cxn>
                  <a:cxn ang="0">
                    <a:pos x="265" y="152"/>
                  </a:cxn>
                  <a:cxn ang="0">
                    <a:pos x="312" y="152"/>
                  </a:cxn>
                  <a:cxn ang="0">
                    <a:pos x="246" y="179"/>
                  </a:cxn>
                  <a:cxn ang="0">
                    <a:pos x="185" y="118"/>
                  </a:cxn>
                  <a:cxn ang="0">
                    <a:pos x="0" y="118"/>
                  </a:cxn>
                  <a:cxn ang="0">
                    <a:pos x="7" y="21"/>
                  </a:cxn>
                </a:cxnLst>
                <a:rect l="0" t="0" r="r" b="b"/>
                <a:pathLst>
                  <a:path w="313" h="180">
                    <a:moveTo>
                      <a:pt x="7" y="21"/>
                    </a:moveTo>
                    <a:lnTo>
                      <a:pt x="188" y="21"/>
                    </a:lnTo>
                    <a:lnTo>
                      <a:pt x="233" y="0"/>
                    </a:lnTo>
                    <a:lnTo>
                      <a:pt x="254" y="47"/>
                    </a:lnTo>
                    <a:lnTo>
                      <a:pt x="225" y="76"/>
                    </a:lnTo>
                    <a:lnTo>
                      <a:pt x="265" y="152"/>
                    </a:lnTo>
                    <a:lnTo>
                      <a:pt x="312" y="152"/>
                    </a:lnTo>
                    <a:lnTo>
                      <a:pt x="246" y="179"/>
                    </a:lnTo>
                    <a:lnTo>
                      <a:pt x="185" y="118"/>
                    </a:lnTo>
                    <a:lnTo>
                      <a:pt x="0" y="118"/>
                    </a:lnTo>
                    <a:lnTo>
                      <a:pt x="7" y="21"/>
                    </a:lnTo>
                  </a:path>
                </a:pathLst>
              </a:custGeom>
              <a:grpFill/>
              <a:ln w="12700" cap="rnd" cmpd="sng">
                <a:solidFill>
                  <a:srgbClr val="000000"/>
                </a:solidFill>
                <a:prstDash val="solid"/>
                <a:round/>
                <a:headEnd/>
                <a:tailEnd/>
              </a:ln>
              <a:effectLst/>
            </p:spPr>
            <p:txBody>
              <a:bodyPr/>
              <a:lstStyle/>
              <a:p>
                <a:endParaRPr lang="en-US"/>
              </a:p>
            </p:txBody>
          </p:sp>
          <p:sp>
            <p:nvSpPr>
              <p:cNvPr id="221" name="Freeform 78">
                <a:extLst>
                  <a:ext uri="{FF2B5EF4-FFF2-40B4-BE49-F238E27FC236}">
                    <a16:creationId xmlns:a16="http://schemas.microsoft.com/office/drawing/2014/main" id="{6A63B90F-F097-4DED-9E40-A5150D0E720D}"/>
                  </a:ext>
                </a:extLst>
              </p:cNvPr>
              <p:cNvSpPr>
                <a:spLocks/>
              </p:cNvSpPr>
              <p:nvPr/>
            </p:nvSpPr>
            <p:spPr bwMode="auto">
              <a:xfrm>
                <a:off x="4923" y="1869"/>
                <a:ext cx="64" cy="79"/>
              </a:xfrm>
              <a:custGeom>
                <a:avLst/>
                <a:gdLst/>
                <a:ahLst/>
                <a:cxnLst>
                  <a:cxn ang="0">
                    <a:pos x="0" y="0"/>
                  </a:cxn>
                  <a:cxn ang="0">
                    <a:pos x="42" y="0"/>
                  </a:cxn>
                  <a:cxn ang="0">
                    <a:pos x="63" y="22"/>
                  </a:cxn>
                  <a:cxn ang="0">
                    <a:pos x="39" y="72"/>
                  </a:cxn>
                  <a:cxn ang="0">
                    <a:pos x="0" y="78"/>
                  </a:cxn>
                  <a:cxn ang="0">
                    <a:pos x="0" y="0"/>
                  </a:cxn>
                </a:cxnLst>
                <a:rect l="0" t="0" r="r" b="b"/>
                <a:pathLst>
                  <a:path w="64" h="79">
                    <a:moveTo>
                      <a:pt x="0" y="0"/>
                    </a:moveTo>
                    <a:lnTo>
                      <a:pt x="42" y="0"/>
                    </a:lnTo>
                    <a:lnTo>
                      <a:pt x="63" y="22"/>
                    </a:lnTo>
                    <a:lnTo>
                      <a:pt x="39" y="72"/>
                    </a:lnTo>
                    <a:lnTo>
                      <a:pt x="0" y="78"/>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22" name="Freeform 79">
                <a:extLst>
                  <a:ext uri="{FF2B5EF4-FFF2-40B4-BE49-F238E27FC236}">
                    <a16:creationId xmlns:a16="http://schemas.microsoft.com/office/drawing/2014/main" id="{76C836FB-5B0C-476A-B343-763033127B07}"/>
                  </a:ext>
                </a:extLst>
              </p:cNvPr>
              <p:cNvSpPr>
                <a:spLocks/>
              </p:cNvSpPr>
              <p:nvPr/>
            </p:nvSpPr>
            <p:spPr bwMode="auto">
              <a:xfrm>
                <a:off x="4772" y="1867"/>
                <a:ext cx="152" cy="104"/>
              </a:xfrm>
              <a:custGeom>
                <a:avLst/>
                <a:gdLst/>
                <a:ahLst/>
                <a:cxnLst>
                  <a:cxn ang="0">
                    <a:pos x="7" y="0"/>
                  </a:cxn>
                  <a:cxn ang="0">
                    <a:pos x="151" y="0"/>
                  </a:cxn>
                  <a:cxn ang="0">
                    <a:pos x="151" y="81"/>
                  </a:cxn>
                  <a:cxn ang="0">
                    <a:pos x="0" y="103"/>
                  </a:cxn>
                  <a:cxn ang="0">
                    <a:pos x="7" y="0"/>
                  </a:cxn>
                </a:cxnLst>
                <a:rect l="0" t="0" r="r" b="b"/>
                <a:pathLst>
                  <a:path w="152" h="104">
                    <a:moveTo>
                      <a:pt x="7" y="0"/>
                    </a:moveTo>
                    <a:lnTo>
                      <a:pt x="151" y="0"/>
                    </a:lnTo>
                    <a:lnTo>
                      <a:pt x="151" y="81"/>
                    </a:lnTo>
                    <a:lnTo>
                      <a:pt x="0" y="103"/>
                    </a:lnTo>
                    <a:lnTo>
                      <a:pt x="7" y="0"/>
                    </a:lnTo>
                  </a:path>
                </a:pathLst>
              </a:custGeom>
              <a:grpFill/>
              <a:ln w="12700" cap="rnd" cmpd="sng">
                <a:solidFill>
                  <a:srgbClr val="000000"/>
                </a:solidFill>
                <a:prstDash val="solid"/>
                <a:round/>
                <a:headEnd/>
                <a:tailEnd/>
              </a:ln>
              <a:effectLst/>
            </p:spPr>
            <p:txBody>
              <a:bodyPr/>
              <a:lstStyle/>
              <a:p>
                <a:endParaRPr lang="en-US"/>
              </a:p>
            </p:txBody>
          </p:sp>
          <p:sp>
            <p:nvSpPr>
              <p:cNvPr id="223" name="Freeform 80">
                <a:extLst>
                  <a:ext uri="{FF2B5EF4-FFF2-40B4-BE49-F238E27FC236}">
                    <a16:creationId xmlns:a16="http://schemas.microsoft.com/office/drawing/2014/main" id="{D30C3A2B-136D-4A7D-8D75-782B11AB2298}"/>
                  </a:ext>
                </a:extLst>
              </p:cNvPr>
              <p:cNvSpPr>
                <a:spLocks/>
              </p:cNvSpPr>
              <p:nvPr/>
            </p:nvSpPr>
            <p:spPr bwMode="auto">
              <a:xfrm>
                <a:off x="4597" y="1970"/>
                <a:ext cx="131" cy="249"/>
              </a:xfrm>
              <a:custGeom>
                <a:avLst/>
                <a:gdLst/>
                <a:ahLst/>
                <a:cxnLst>
                  <a:cxn ang="0">
                    <a:pos x="59" y="0"/>
                  </a:cxn>
                  <a:cxn ang="0">
                    <a:pos x="28" y="27"/>
                  </a:cxn>
                  <a:cxn ang="0">
                    <a:pos x="55" y="99"/>
                  </a:cxn>
                  <a:cxn ang="0">
                    <a:pos x="28" y="133"/>
                  </a:cxn>
                  <a:cxn ang="0">
                    <a:pos x="0" y="170"/>
                  </a:cxn>
                  <a:cxn ang="0">
                    <a:pos x="55" y="248"/>
                  </a:cxn>
                  <a:cxn ang="0">
                    <a:pos x="113" y="170"/>
                  </a:cxn>
                  <a:cxn ang="0">
                    <a:pos x="130" y="83"/>
                  </a:cxn>
                  <a:cxn ang="0">
                    <a:pos x="109" y="80"/>
                  </a:cxn>
                  <a:cxn ang="0">
                    <a:pos x="128" y="35"/>
                  </a:cxn>
                  <a:cxn ang="0">
                    <a:pos x="124" y="10"/>
                  </a:cxn>
                  <a:cxn ang="0">
                    <a:pos x="59" y="0"/>
                  </a:cxn>
                </a:cxnLst>
                <a:rect l="0" t="0" r="r" b="b"/>
                <a:pathLst>
                  <a:path w="131" h="249">
                    <a:moveTo>
                      <a:pt x="59" y="0"/>
                    </a:moveTo>
                    <a:lnTo>
                      <a:pt x="28" y="27"/>
                    </a:lnTo>
                    <a:lnTo>
                      <a:pt x="55" y="99"/>
                    </a:lnTo>
                    <a:lnTo>
                      <a:pt x="28" y="133"/>
                    </a:lnTo>
                    <a:lnTo>
                      <a:pt x="0" y="170"/>
                    </a:lnTo>
                    <a:lnTo>
                      <a:pt x="55" y="248"/>
                    </a:lnTo>
                    <a:lnTo>
                      <a:pt x="113" y="170"/>
                    </a:lnTo>
                    <a:lnTo>
                      <a:pt x="130" y="83"/>
                    </a:lnTo>
                    <a:lnTo>
                      <a:pt x="109" y="80"/>
                    </a:lnTo>
                    <a:lnTo>
                      <a:pt x="128" y="35"/>
                    </a:lnTo>
                    <a:lnTo>
                      <a:pt x="124" y="10"/>
                    </a:lnTo>
                    <a:lnTo>
                      <a:pt x="59" y="0"/>
                    </a:lnTo>
                  </a:path>
                </a:pathLst>
              </a:custGeom>
              <a:grpFill/>
              <a:ln w="12700" cap="rnd" cmpd="sng">
                <a:solidFill>
                  <a:srgbClr val="000000"/>
                </a:solidFill>
                <a:prstDash val="solid"/>
                <a:round/>
                <a:headEnd/>
                <a:tailEnd/>
              </a:ln>
              <a:effectLst/>
            </p:spPr>
            <p:txBody>
              <a:bodyPr/>
              <a:lstStyle/>
              <a:p>
                <a:endParaRPr lang="en-US"/>
              </a:p>
            </p:txBody>
          </p:sp>
          <p:sp>
            <p:nvSpPr>
              <p:cNvPr id="224" name="Freeform 81">
                <a:extLst>
                  <a:ext uri="{FF2B5EF4-FFF2-40B4-BE49-F238E27FC236}">
                    <a16:creationId xmlns:a16="http://schemas.microsoft.com/office/drawing/2014/main" id="{DD52B7E8-AA42-4956-A0A0-B813CA8AB355}"/>
                  </a:ext>
                </a:extLst>
              </p:cNvPr>
              <p:cNvSpPr>
                <a:spLocks/>
              </p:cNvSpPr>
              <p:nvPr/>
            </p:nvSpPr>
            <p:spPr bwMode="auto">
              <a:xfrm>
                <a:off x="4540" y="2099"/>
                <a:ext cx="101" cy="176"/>
              </a:xfrm>
              <a:custGeom>
                <a:avLst/>
                <a:gdLst/>
                <a:ahLst/>
                <a:cxnLst>
                  <a:cxn ang="0">
                    <a:pos x="85" y="0"/>
                  </a:cxn>
                  <a:cxn ang="0">
                    <a:pos x="0" y="0"/>
                  </a:cxn>
                  <a:cxn ang="0">
                    <a:pos x="0" y="175"/>
                  </a:cxn>
                  <a:cxn ang="0">
                    <a:pos x="83" y="175"/>
                  </a:cxn>
                  <a:cxn ang="0">
                    <a:pos x="100" y="147"/>
                  </a:cxn>
                  <a:cxn ang="0">
                    <a:pos x="57" y="92"/>
                  </a:cxn>
                  <a:cxn ang="0">
                    <a:pos x="58" y="43"/>
                  </a:cxn>
                  <a:cxn ang="0">
                    <a:pos x="85" y="0"/>
                  </a:cxn>
                </a:cxnLst>
                <a:rect l="0" t="0" r="r" b="b"/>
                <a:pathLst>
                  <a:path w="101" h="176">
                    <a:moveTo>
                      <a:pt x="85" y="0"/>
                    </a:moveTo>
                    <a:lnTo>
                      <a:pt x="0" y="0"/>
                    </a:lnTo>
                    <a:lnTo>
                      <a:pt x="0" y="175"/>
                    </a:lnTo>
                    <a:lnTo>
                      <a:pt x="83" y="175"/>
                    </a:lnTo>
                    <a:lnTo>
                      <a:pt x="100" y="147"/>
                    </a:lnTo>
                    <a:lnTo>
                      <a:pt x="57" y="92"/>
                    </a:lnTo>
                    <a:lnTo>
                      <a:pt x="58" y="43"/>
                    </a:lnTo>
                    <a:lnTo>
                      <a:pt x="85" y="0"/>
                    </a:lnTo>
                  </a:path>
                </a:pathLst>
              </a:custGeom>
              <a:grpFill/>
              <a:ln w="12700" cap="rnd" cmpd="sng">
                <a:solidFill>
                  <a:srgbClr val="000000"/>
                </a:solidFill>
                <a:prstDash val="solid"/>
                <a:round/>
                <a:headEnd/>
                <a:tailEnd/>
              </a:ln>
              <a:effectLst/>
            </p:spPr>
            <p:txBody>
              <a:bodyPr/>
              <a:lstStyle/>
              <a:p>
                <a:endParaRPr lang="en-US"/>
              </a:p>
            </p:txBody>
          </p:sp>
          <p:sp>
            <p:nvSpPr>
              <p:cNvPr id="225" name="Freeform 82">
                <a:extLst>
                  <a:ext uri="{FF2B5EF4-FFF2-40B4-BE49-F238E27FC236}">
                    <a16:creationId xmlns:a16="http://schemas.microsoft.com/office/drawing/2014/main" id="{4A641431-42F4-45DD-9F5E-61FE60F24EF1}"/>
                  </a:ext>
                </a:extLst>
              </p:cNvPr>
              <p:cNvSpPr>
                <a:spLocks/>
              </p:cNvSpPr>
              <p:nvPr/>
            </p:nvSpPr>
            <p:spPr bwMode="auto">
              <a:xfrm>
                <a:off x="4249" y="2124"/>
                <a:ext cx="378" cy="244"/>
              </a:xfrm>
              <a:custGeom>
                <a:avLst/>
                <a:gdLst/>
                <a:ahLst/>
                <a:cxnLst>
                  <a:cxn ang="0">
                    <a:pos x="0" y="0"/>
                  </a:cxn>
                  <a:cxn ang="0">
                    <a:pos x="292" y="0"/>
                  </a:cxn>
                  <a:cxn ang="0">
                    <a:pos x="292" y="151"/>
                  </a:cxn>
                  <a:cxn ang="0">
                    <a:pos x="377" y="151"/>
                  </a:cxn>
                  <a:cxn ang="0">
                    <a:pos x="329" y="243"/>
                  </a:cxn>
                  <a:cxn ang="0">
                    <a:pos x="229" y="216"/>
                  </a:cxn>
                  <a:cxn ang="0">
                    <a:pos x="196" y="95"/>
                  </a:cxn>
                  <a:cxn ang="0">
                    <a:pos x="184" y="66"/>
                  </a:cxn>
                  <a:cxn ang="0">
                    <a:pos x="113" y="44"/>
                  </a:cxn>
                  <a:cxn ang="0">
                    <a:pos x="0" y="98"/>
                  </a:cxn>
                  <a:cxn ang="0">
                    <a:pos x="0" y="0"/>
                  </a:cxn>
                </a:cxnLst>
                <a:rect l="0" t="0" r="r" b="b"/>
                <a:pathLst>
                  <a:path w="378" h="244">
                    <a:moveTo>
                      <a:pt x="0" y="0"/>
                    </a:moveTo>
                    <a:lnTo>
                      <a:pt x="292" y="0"/>
                    </a:lnTo>
                    <a:lnTo>
                      <a:pt x="292" y="151"/>
                    </a:lnTo>
                    <a:lnTo>
                      <a:pt x="377" y="151"/>
                    </a:lnTo>
                    <a:lnTo>
                      <a:pt x="329" y="243"/>
                    </a:lnTo>
                    <a:lnTo>
                      <a:pt x="229" y="216"/>
                    </a:lnTo>
                    <a:lnTo>
                      <a:pt x="196" y="95"/>
                    </a:lnTo>
                    <a:lnTo>
                      <a:pt x="184" y="66"/>
                    </a:lnTo>
                    <a:lnTo>
                      <a:pt x="113" y="44"/>
                    </a:lnTo>
                    <a:lnTo>
                      <a:pt x="0" y="98"/>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26" name="Freeform 83">
                <a:extLst>
                  <a:ext uri="{FF2B5EF4-FFF2-40B4-BE49-F238E27FC236}">
                    <a16:creationId xmlns:a16="http://schemas.microsoft.com/office/drawing/2014/main" id="{B612DA01-E26E-4BCE-A640-04C4F88CA1D4}"/>
                  </a:ext>
                </a:extLst>
              </p:cNvPr>
              <p:cNvSpPr>
                <a:spLocks/>
              </p:cNvSpPr>
              <p:nvPr/>
            </p:nvSpPr>
            <p:spPr bwMode="auto">
              <a:xfrm>
                <a:off x="2267" y="2103"/>
                <a:ext cx="635" cy="330"/>
              </a:xfrm>
              <a:custGeom>
                <a:avLst/>
                <a:gdLst/>
                <a:ahLst/>
                <a:cxnLst>
                  <a:cxn ang="0">
                    <a:pos x="0" y="0"/>
                  </a:cxn>
                  <a:cxn ang="0">
                    <a:pos x="599" y="0"/>
                  </a:cxn>
                  <a:cxn ang="0">
                    <a:pos x="618" y="22"/>
                  </a:cxn>
                  <a:cxn ang="0">
                    <a:pos x="592" y="51"/>
                  </a:cxn>
                  <a:cxn ang="0">
                    <a:pos x="634" y="90"/>
                  </a:cxn>
                  <a:cxn ang="0">
                    <a:pos x="634" y="329"/>
                  </a:cxn>
                  <a:cxn ang="0">
                    <a:pos x="0" y="329"/>
                  </a:cxn>
                  <a:cxn ang="0">
                    <a:pos x="0" y="0"/>
                  </a:cxn>
                </a:cxnLst>
                <a:rect l="0" t="0" r="r" b="b"/>
                <a:pathLst>
                  <a:path w="635" h="330">
                    <a:moveTo>
                      <a:pt x="0" y="0"/>
                    </a:moveTo>
                    <a:lnTo>
                      <a:pt x="599" y="0"/>
                    </a:lnTo>
                    <a:lnTo>
                      <a:pt x="618" y="22"/>
                    </a:lnTo>
                    <a:lnTo>
                      <a:pt x="592" y="51"/>
                    </a:lnTo>
                    <a:lnTo>
                      <a:pt x="634" y="90"/>
                    </a:lnTo>
                    <a:lnTo>
                      <a:pt x="634" y="329"/>
                    </a:lnTo>
                    <a:lnTo>
                      <a:pt x="0" y="329"/>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27" name="Freeform 84">
                <a:extLst>
                  <a:ext uri="{FF2B5EF4-FFF2-40B4-BE49-F238E27FC236}">
                    <a16:creationId xmlns:a16="http://schemas.microsoft.com/office/drawing/2014/main" id="{EDCB0200-2CC8-49B3-B85A-A4D4A07CB6F7}"/>
                  </a:ext>
                </a:extLst>
              </p:cNvPr>
              <p:cNvSpPr>
                <a:spLocks/>
              </p:cNvSpPr>
              <p:nvPr/>
            </p:nvSpPr>
            <p:spPr bwMode="auto">
              <a:xfrm>
                <a:off x="2104" y="1402"/>
                <a:ext cx="662" cy="418"/>
              </a:xfrm>
              <a:custGeom>
                <a:avLst/>
                <a:gdLst/>
                <a:ahLst/>
                <a:cxnLst>
                  <a:cxn ang="0">
                    <a:pos x="0" y="0"/>
                  </a:cxn>
                  <a:cxn ang="0">
                    <a:pos x="647" y="0"/>
                  </a:cxn>
                  <a:cxn ang="0">
                    <a:pos x="647" y="32"/>
                  </a:cxn>
                  <a:cxn ang="0">
                    <a:pos x="619" y="66"/>
                  </a:cxn>
                  <a:cxn ang="0">
                    <a:pos x="661" y="116"/>
                  </a:cxn>
                  <a:cxn ang="0">
                    <a:pos x="661" y="297"/>
                  </a:cxn>
                  <a:cxn ang="0">
                    <a:pos x="632" y="297"/>
                  </a:cxn>
                  <a:cxn ang="0">
                    <a:pos x="632" y="417"/>
                  </a:cxn>
                  <a:cxn ang="0">
                    <a:pos x="519" y="380"/>
                  </a:cxn>
                  <a:cxn ang="0">
                    <a:pos x="473" y="352"/>
                  </a:cxn>
                  <a:cxn ang="0">
                    <a:pos x="0" y="352"/>
                  </a:cxn>
                  <a:cxn ang="0">
                    <a:pos x="0" y="0"/>
                  </a:cxn>
                </a:cxnLst>
                <a:rect l="0" t="0" r="r" b="b"/>
                <a:pathLst>
                  <a:path w="662" h="418">
                    <a:moveTo>
                      <a:pt x="0" y="0"/>
                    </a:moveTo>
                    <a:lnTo>
                      <a:pt x="647" y="0"/>
                    </a:lnTo>
                    <a:lnTo>
                      <a:pt x="647" y="32"/>
                    </a:lnTo>
                    <a:lnTo>
                      <a:pt x="619" y="66"/>
                    </a:lnTo>
                    <a:lnTo>
                      <a:pt x="661" y="116"/>
                    </a:lnTo>
                    <a:lnTo>
                      <a:pt x="661" y="297"/>
                    </a:lnTo>
                    <a:lnTo>
                      <a:pt x="632" y="297"/>
                    </a:lnTo>
                    <a:lnTo>
                      <a:pt x="632" y="417"/>
                    </a:lnTo>
                    <a:lnTo>
                      <a:pt x="519" y="380"/>
                    </a:lnTo>
                    <a:lnTo>
                      <a:pt x="473" y="352"/>
                    </a:lnTo>
                    <a:lnTo>
                      <a:pt x="0" y="352"/>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28" name="Freeform 85">
                <a:extLst>
                  <a:ext uri="{FF2B5EF4-FFF2-40B4-BE49-F238E27FC236}">
                    <a16:creationId xmlns:a16="http://schemas.microsoft.com/office/drawing/2014/main" id="{A35F7868-DD87-4FE9-8491-F660499CDE8B}"/>
                  </a:ext>
                </a:extLst>
              </p:cNvPr>
              <p:cNvSpPr>
                <a:spLocks/>
              </p:cNvSpPr>
              <p:nvPr/>
            </p:nvSpPr>
            <p:spPr bwMode="auto">
              <a:xfrm>
                <a:off x="2736" y="1700"/>
                <a:ext cx="577" cy="327"/>
              </a:xfrm>
              <a:custGeom>
                <a:avLst/>
                <a:gdLst/>
                <a:ahLst/>
                <a:cxnLst>
                  <a:cxn ang="0">
                    <a:pos x="0" y="0"/>
                  </a:cxn>
                  <a:cxn ang="0">
                    <a:pos x="490" y="0"/>
                  </a:cxn>
                  <a:cxn ang="0">
                    <a:pos x="506" y="36"/>
                  </a:cxn>
                  <a:cxn ang="0">
                    <a:pos x="503" y="81"/>
                  </a:cxn>
                  <a:cxn ang="0">
                    <a:pos x="551" y="126"/>
                  </a:cxn>
                  <a:cxn ang="0">
                    <a:pos x="576" y="180"/>
                  </a:cxn>
                  <a:cxn ang="0">
                    <a:pos x="506" y="231"/>
                  </a:cxn>
                  <a:cxn ang="0">
                    <a:pos x="519" y="265"/>
                  </a:cxn>
                  <a:cxn ang="0">
                    <a:pos x="461" y="326"/>
                  </a:cxn>
                  <a:cxn ang="0">
                    <a:pos x="68" y="326"/>
                  </a:cxn>
                  <a:cxn ang="0">
                    <a:pos x="0" y="118"/>
                  </a:cxn>
                  <a:cxn ang="0">
                    <a:pos x="0" y="0"/>
                  </a:cxn>
                </a:cxnLst>
                <a:rect l="0" t="0" r="r" b="b"/>
                <a:pathLst>
                  <a:path w="577" h="327">
                    <a:moveTo>
                      <a:pt x="0" y="0"/>
                    </a:moveTo>
                    <a:lnTo>
                      <a:pt x="490" y="0"/>
                    </a:lnTo>
                    <a:lnTo>
                      <a:pt x="506" y="36"/>
                    </a:lnTo>
                    <a:lnTo>
                      <a:pt x="503" y="81"/>
                    </a:lnTo>
                    <a:lnTo>
                      <a:pt x="551" y="126"/>
                    </a:lnTo>
                    <a:lnTo>
                      <a:pt x="576" y="180"/>
                    </a:lnTo>
                    <a:lnTo>
                      <a:pt x="506" y="231"/>
                    </a:lnTo>
                    <a:lnTo>
                      <a:pt x="519" y="265"/>
                    </a:lnTo>
                    <a:lnTo>
                      <a:pt x="461" y="326"/>
                    </a:lnTo>
                    <a:lnTo>
                      <a:pt x="68" y="326"/>
                    </a:lnTo>
                    <a:lnTo>
                      <a:pt x="0" y="118"/>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29" name="Freeform 86">
                <a:extLst>
                  <a:ext uri="{FF2B5EF4-FFF2-40B4-BE49-F238E27FC236}">
                    <a16:creationId xmlns:a16="http://schemas.microsoft.com/office/drawing/2014/main" id="{F561C6D5-EA09-4477-AE0A-04387400D6D7}"/>
                  </a:ext>
                </a:extLst>
              </p:cNvPr>
              <p:cNvSpPr>
                <a:spLocks/>
              </p:cNvSpPr>
              <p:nvPr/>
            </p:nvSpPr>
            <p:spPr bwMode="auto">
              <a:xfrm>
                <a:off x="2687" y="1056"/>
                <a:ext cx="591" cy="648"/>
              </a:xfrm>
              <a:custGeom>
                <a:avLst/>
                <a:gdLst/>
                <a:ahLst/>
                <a:cxnLst>
                  <a:cxn ang="0">
                    <a:pos x="0" y="0"/>
                  </a:cxn>
                  <a:cxn ang="0">
                    <a:pos x="197" y="0"/>
                  </a:cxn>
                  <a:cxn ang="0">
                    <a:pos x="590" y="78"/>
                  </a:cxn>
                  <a:cxn ang="0">
                    <a:pos x="454" y="204"/>
                  </a:cxn>
                  <a:cxn ang="0">
                    <a:pos x="398" y="397"/>
                  </a:cxn>
                  <a:cxn ang="0">
                    <a:pos x="398" y="500"/>
                  </a:cxn>
                  <a:cxn ang="0">
                    <a:pos x="532" y="598"/>
                  </a:cxn>
                  <a:cxn ang="0">
                    <a:pos x="540" y="647"/>
                  </a:cxn>
                  <a:cxn ang="0">
                    <a:pos x="78" y="647"/>
                  </a:cxn>
                  <a:cxn ang="0">
                    <a:pos x="78" y="460"/>
                  </a:cxn>
                  <a:cxn ang="0">
                    <a:pos x="39" y="413"/>
                  </a:cxn>
                  <a:cxn ang="0">
                    <a:pos x="65" y="384"/>
                  </a:cxn>
                  <a:cxn ang="0">
                    <a:pos x="65" y="343"/>
                  </a:cxn>
                  <a:cxn ang="0">
                    <a:pos x="49" y="230"/>
                  </a:cxn>
                  <a:cxn ang="0">
                    <a:pos x="0" y="0"/>
                  </a:cxn>
                </a:cxnLst>
                <a:rect l="0" t="0" r="r" b="b"/>
                <a:pathLst>
                  <a:path w="591" h="648">
                    <a:moveTo>
                      <a:pt x="0" y="0"/>
                    </a:moveTo>
                    <a:lnTo>
                      <a:pt x="197" y="0"/>
                    </a:lnTo>
                    <a:lnTo>
                      <a:pt x="590" y="78"/>
                    </a:lnTo>
                    <a:lnTo>
                      <a:pt x="454" y="204"/>
                    </a:lnTo>
                    <a:lnTo>
                      <a:pt x="398" y="397"/>
                    </a:lnTo>
                    <a:lnTo>
                      <a:pt x="398" y="500"/>
                    </a:lnTo>
                    <a:lnTo>
                      <a:pt x="532" y="598"/>
                    </a:lnTo>
                    <a:lnTo>
                      <a:pt x="540" y="647"/>
                    </a:lnTo>
                    <a:lnTo>
                      <a:pt x="78" y="647"/>
                    </a:lnTo>
                    <a:lnTo>
                      <a:pt x="78" y="460"/>
                    </a:lnTo>
                    <a:lnTo>
                      <a:pt x="39" y="413"/>
                    </a:lnTo>
                    <a:lnTo>
                      <a:pt x="65" y="384"/>
                    </a:lnTo>
                    <a:lnTo>
                      <a:pt x="65" y="343"/>
                    </a:lnTo>
                    <a:lnTo>
                      <a:pt x="49" y="230"/>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30" name="Freeform 87">
                <a:extLst>
                  <a:ext uri="{FF2B5EF4-FFF2-40B4-BE49-F238E27FC236}">
                    <a16:creationId xmlns:a16="http://schemas.microsoft.com/office/drawing/2014/main" id="{BFA73E1D-5036-4059-A906-3226707EABF5}"/>
                  </a:ext>
                </a:extLst>
              </p:cNvPr>
              <p:cNvSpPr>
                <a:spLocks/>
              </p:cNvSpPr>
              <p:nvPr/>
            </p:nvSpPr>
            <p:spPr bwMode="auto">
              <a:xfrm>
                <a:off x="3084" y="1296"/>
                <a:ext cx="516" cy="529"/>
              </a:xfrm>
              <a:custGeom>
                <a:avLst/>
                <a:gdLst/>
                <a:ahLst/>
                <a:cxnLst>
                  <a:cxn ang="0">
                    <a:pos x="31" y="39"/>
                  </a:cxn>
                  <a:cxn ang="0">
                    <a:pos x="162" y="0"/>
                  </a:cxn>
                  <a:cxn ang="0">
                    <a:pos x="189" y="49"/>
                  </a:cxn>
                  <a:cxn ang="0">
                    <a:pos x="366" y="137"/>
                  </a:cxn>
                  <a:cxn ang="0">
                    <a:pos x="407" y="187"/>
                  </a:cxn>
                  <a:cxn ang="0">
                    <a:pos x="420" y="236"/>
                  </a:cxn>
                  <a:cxn ang="0">
                    <a:pos x="488" y="224"/>
                  </a:cxn>
                  <a:cxn ang="0">
                    <a:pos x="515" y="246"/>
                  </a:cxn>
                  <a:cxn ang="0">
                    <a:pos x="457" y="330"/>
                  </a:cxn>
                  <a:cxn ang="0">
                    <a:pos x="428" y="528"/>
                  </a:cxn>
                  <a:cxn ang="0">
                    <a:pos x="199" y="528"/>
                  </a:cxn>
                  <a:cxn ang="0">
                    <a:pos x="155" y="491"/>
                  </a:cxn>
                  <a:cxn ang="0">
                    <a:pos x="157" y="443"/>
                  </a:cxn>
                  <a:cxn ang="0">
                    <a:pos x="139" y="400"/>
                  </a:cxn>
                  <a:cxn ang="0">
                    <a:pos x="134" y="357"/>
                  </a:cxn>
                  <a:cxn ang="0">
                    <a:pos x="0" y="260"/>
                  </a:cxn>
                  <a:cxn ang="0">
                    <a:pos x="0" y="161"/>
                  </a:cxn>
                  <a:cxn ang="0">
                    <a:pos x="31" y="39"/>
                  </a:cxn>
                </a:cxnLst>
                <a:rect l="0" t="0" r="r" b="b"/>
                <a:pathLst>
                  <a:path w="516" h="529">
                    <a:moveTo>
                      <a:pt x="31" y="39"/>
                    </a:moveTo>
                    <a:lnTo>
                      <a:pt x="162" y="0"/>
                    </a:lnTo>
                    <a:lnTo>
                      <a:pt x="189" y="49"/>
                    </a:lnTo>
                    <a:lnTo>
                      <a:pt x="366" y="137"/>
                    </a:lnTo>
                    <a:lnTo>
                      <a:pt x="407" y="187"/>
                    </a:lnTo>
                    <a:lnTo>
                      <a:pt x="420" y="236"/>
                    </a:lnTo>
                    <a:lnTo>
                      <a:pt x="488" y="224"/>
                    </a:lnTo>
                    <a:lnTo>
                      <a:pt x="515" y="246"/>
                    </a:lnTo>
                    <a:lnTo>
                      <a:pt x="457" y="330"/>
                    </a:lnTo>
                    <a:lnTo>
                      <a:pt x="428" y="528"/>
                    </a:lnTo>
                    <a:lnTo>
                      <a:pt x="199" y="528"/>
                    </a:lnTo>
                    <a:lnTo>
                      <a:pt x="155" y="491"/>
                    </a:lnTo>
                    <a:lnTo>
                      <a:pt x="157" y="443"/>
                    </a:lnTo>
                    <a:lnTo>
                      <a:pt x="139" y="400"/>
                    </a:lnTo>
                    <a:lnTo>
                      <a:pt x="134" y="357"/>
                    </a:lnTo>
                    <a:lnTo>
                      <a:pt x="0" y="260"/>
                    </a:lnTo>
                    <a:lnTo>
                      <a:pt x="0" y="161"/>
                    </a:lnTo>
                    <a:lnTo>
                      <a:pt x="31" y="39"/>
                    </a:lnTo>
                  </a:path>
                </a:pathLst>
              </a:custGeom>
              <a:grpFill/>
              <a:ln w="12700" cap="rnd" cmpd="sng">
                <a:solidFill>
                  <a:srgbClr val="000000"/>
                </a:solidFill>
                <a:prstDash val="solid"/>
                <a:round/>
                <a:headEnd/>
                <a:tailEnd/>
              </a:ln>
              <a:effectLst/>
            </p:spPr>
            <p:txBody>
              <a:bodyPr/>
              <a:lstStyle/>
              <a:p>
                <a:endParaRPr lang="en-US"/>
              </a:p>
            </p:txBody>
          </p:sp>
          <p:sp>
            <p:nvSpPr>
              <p:cNvPr id="231" name="Freeform 88">
                <a:extLst>
                  <a:ext uri="{FF2B5EF4-FFF2-40B4-BE49-F238E27FC236}">
                    <a16:creationId xmlns:a16="http://schemas.microsoft.com/office/drawing/2014/main" id="{0314B3F7-048A-4B79-9374-A4040CA97362}"/>
                  </a:ext>
                </a:extLst>
              </p:cNvPr>
              <p:cNvSpPr>
                <a:spLocks/>
              </p:cNvSpPr>
              <p:nvPr/>
            </p:nvSpPr>
            <p:spPr bwMode="auto">
              <a:xfrm>
                <a:off x="3271" y="1243"/>
                <a:ext cx="644" cy="287"/>
              </a:xfrm>
              <a:custGeom>
                <a:avLst/>
                <a:gdLst>
                  <a:gd name="connsiteX0" fmla="*/ 0 w 10817"/>
                  <a:gd name="connsiteY0" fmla="*/ 3403 h 9965"/>
                  <a:gd name="connsiteX1" fmla="*/ 3092 w 10817"/>
                  <a:gd name="connsiteY1" fmla="*/ 6806 h 9965"/>
                  <a:gd name="connsiteX2" fmla="*/ 3697 w 10817"/>
                  <a:gd name="connsiteY2" fmla="*/ 8438 h 9965"/>
                  <a:gd name="connsiteX3" fmla="*/ 3916 w 10817"/>
                  <a:gd name="connsiteY3" fmla="*/ 9965 h 9965"/>
                  <a:gd name="connsiteX4" fmla="*/ 5630 w 10817"/>
                  <a:gd name="connsiteY4" fmla="*/ 6458 h 9965"/>
                  <a:gd name="connsiteX5" fmla="*/ 10817 w 10817"/>
                  <a:gd name="connsiteY5" fmla="*/ 5625 h 9965"/>
                  <a:gd name="connsiteX6" fmla="*/ 8050 w 10817"/>
                  <a:gd name="connsiteY6" fmla="*/ 2569 h 9965"/>
                  <a:gd name="connsiteX7" fmla="*/ 5496 w 10817"/>
                  <a:gd name="connsiteY7" fmla="*/ 4896 h 9965"/>
                  <a:gd name="connsiteX8" fmla="*/ 3059 w 10817"/>
                  <a:gd name="connsiteY8" fmla="*/ 2847 h 9965"/>
                  <a:gd name="connsiteX9" fmla="*/ 4487 w 10817"/>
                  <a:gd name="connsiteY9" fmla="*/ 382 h 9965"/>
                  <a:gd name="connsiteX10" fmla="*/ 3227 w 10817"/>
                  <a:gd name="connsiteY10" fmla="*/ 0 h 9965"/>
                  <a:gd name="connsiteX11" fmla="*/ 0 w 10817"/>
                  <a:gd name="connsiteY11" fmla="*/ 3403 h 9965"/>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8754 w 10000"/>
                  <a:gd name="connsiteY5" fmla="*/ 5934 h 10000"/>
                  <a:gd name="connsiteX6" fmla="*/ 10000 w 10000"/>
                  <a:gd name="connsiteY6" fmla="*/ 5645 h 10000"/>
                  <a:gd name="connsiteX7" fmla="*/ 7442 w 10000"/>
                  <a:gd name="connsiteY7" fmla="*/ 2578 h 10000"/>
                  <a:gd name="connsiteX8" fmla="*/ 5081 w 10000"/>
                  <a:gd name="connsiteY8" fmla="*/ 4913 h 10000"/>
                  <a:gd name="connsiteX9" fmla="*/ 2828 w 10000"/>
                  <a:gd name="connsiteY9" fmla="*/ 2857 h 10000"/>
                  <a:gd name="connsiteX10" fmla="*/ 4148 w 10000"/>
                  <a:gd name="connsiteY10" fmla="*/ 383 h 10000"/>
                  <a:gd name="connsiteX11" fmla="*/ 2983 w 10000"/>
                  <a:gd name="connsiteY11" fmla="*/ 0 h 10000"/>
                  <a:gd name="connsiteX12" fmla="*/ 0 w 10000"/>
                  <a:gd name="connsiteY12"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10000 w 10000"/>
                  <a:gd name="connsiteY5" fmla="*/ 5645 h 10000"/>
                  <a:gd name="connsiteX6" fmla="*/ 7442 w 10000"/>
                  <a:gd name="connsiteY6" fmla="*/ 2578 h 10000"/>
                  <a:gd name="connsiteX7" fmla="*/ 5081 w 10000"/>
                  <a:gd name="connsiteY7" fmla="*/ 4913 h 10000"/>
                  <a:gd name="connsiteX8" fmla="*/ 2828 w 10000"/>
                  <a:gd name="connsiteY8" fmla="*/ 2857 h 10000"/>
                  <a:gd name="connsiteX9" fmla="*/ 4148 w 10000"/>
                  <a:gd name="connsiteY9" fmla="*/ 383 h 10000"/>
                  <a:gd name="connsiteX10" fmla="*/ 2983 w 10000"/>
                  <a:gd name="connsiteY10" fmla="*/ 0 h 10000"/>
                  <a:gd name="connsiteX11" fmla="*/ 0 w 10000"/>
                  <a:gd name="connsiteY11"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7263 w 10000"/>
                  <a:gd name="connsiteY5" fmla="*/ 6101 h 10000"/>
                  <a:gd name="connsiteX6" fmla="*/ 10000 w 10000"/>
                  <a:gd name="connsiteY6" fmla="*/ 5645 h 10000"/>
                  <a:gd name="connsiteX7" fmla="*/ 7442 w 10000"/>
                  <a:gd name="connsiteY7" fmla="*/ 2578 h 10000"/>
                  <a:gd name="connsiteX8" fmla="*/ 5081 w 10000"/>
                  <a:gd name="connsiteY8" fmla="*/ 4913 h 10000"/>
                  <a:gd name="connsiteX9" fmla="*/ 2828 w 10000"/>
                  <a:gd name="connsiteY9" fmla="*/ 2857 h 10000"/>
                  <a:gd name="connsiteX10" fmla="*/ 4148 w 10000"/>
                  <a:gd name="connsiteY10" fmla="*/ 383 h 10000"/>
                  <a:gd name="connsiteX11" fmla="*/ 2983 w 10000"/>
                  <a:gd name="connsiteY11" fmla="*/ 0 h 10000"/>
                  <a:gd name="connsiteX12" fmla="*/ 0 w 10000"/>
                  <a:gd name="connsiteY12"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7959 w 10000"/>
                  <a:gd name="connsiteY5" fmla="*/ 6603 h 10000"/>
                  <a:gd name="connsiteX6" fmla="*/ 10000 w 10000"/>
                  <a:gd name="connsiteY6" fmla="*/ 5645 h 10000"/>
                  <a:gd name="connsiteX7" fmla="*/ 7442 w 10000"/>
                  <a:gd name="connsiteY7" fmla="*/ 2578 h 10000"/>
                  <a:gd name="connsiteX8" fmla="*/ 5081 w 10000"/>
                  <a:gd name="connsiteY8" fmla="*/ 4913 h 10000"/>
                  <a:gd name="connsiteX9" fmla="*/ 2828 w 10000"/>
                  <a:gd name="connsiteY9" fmla="*/ 2857 h 10000"/>
                  <a:gd name="connsiteX10" fmla="*/ 4148 w 10000"/>
                  <a:gd name="connsiteY10" fmla="*/ 383 h 10000"/>
                  <a:gd name="connsiteX11" fmla="*/ 2983 w 10000"/>
                  <a:gd name="connsiteY11" fmla="*/ 0 h 10000"/>
                  <a:gd name="connsiteX12" fmla="*/ 0 w 10000"/>
                  <a:gd name="connsiteY12"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10000 w 10000"/>
                  <a:gd name="connsiteY5" fmla="*/ 5645 h 10000"/>
                  <a:gd name="connsiteX6" fmla="*/ 7442 w 10000"/>
                  <a:gd name="connsiteY6" fmla="*/ 2578 h 10000"/>
                  <a:gd name="connsiteX7" fmla="*/ 5081 w 10000"/>
                  <a:gd name="connsiteY7" fmla="*/ 4913 h 10000"/>
                  <a:gd name="connsiteX8" fmla="*/ 2828 w 10000"/>
                  <a:gd name="connsiteY8" fmla="*/ 2857 h 10000"/>
                  <a:gd name="connsiteX9" fmla="*/ 4148 w 10000"/>
                  <a:gd name="connsiteY9" fmla="*/ 383 h 10000"/>
                  <a:gd name="connsiteX10" fmla="*/ 2983 w 10000"/>
                  <a:gd name="connsiteY10" fmla="*/ 0 h 10000"/>
                  <a:gd name="connsiteX11" fmla="*/ 0 w 10000"/>
                  <a:gd name="connsiteY11"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7909 w 10000"/>
                  <a:gd name="connsiteY5" fmla="*/ 6101 h 10000"/>
                  <a:gd name="connsiteX6" fmla="*/ 10000 w 10000"/>
                  <a:gd name="connsiteY6" fmla="*/ 5645 h 10000"/>
                  <a:gd name="connsiteX7" fmla="*/ 7442 w 10000"/>
                  <a:gd name="connsiteY7" fmla="*/ 2578 h 10000"/>
                  <a:gd name="connsiteX8" fmla="*/ 5081 w 10000"/>
                  <a:gd name="connsiteY8" fmla="*/ 4913 h 10000"/>
                  <a:gd name="connsiteX9" fmla="*/ 2828 w 10000"/>
                  <a:gd name="connsiteY9" fmla="*/ 2857 h 10000"/>
                  <a:gd name="connsiteX10" fmla="*/ 4148 w 10000"/>
                  <a:gd name="connsiteY10" fmla="*/ 383 h 10000"/>
                  <a:gd name="connsiteX11" fmla="*/ 2983 w 10000"/>
                  <a:gd name="connsiteY11" fmla="*/ 0 h 10000"/>
                  <a:gd name="connsiteX12" fmla="*/ 0 w 10000"/>
                  <a:gd name="connsiteY12"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8083 w 10000"/>
                  <a:gd name="connsiteY5" fmla="*/ 6881 h 10000"/>
                  <a:gd name="connsiteX6" fmla="*/ 10000 w 10000"/>
                  <a:gd name="connsiteY6" fmla="*/ 5645 h 10000"/>
                  <a:gd name="connsiteX7" fmla="*/ 7442 w 10000"/>
                  <a:gd name="connsiteY7" fmla="*/ 2578 h 10000"/>
                  <a:gd name="connsiteX8" fmla="*/ 5081 w 10000"/>
                  <a:gd name="connsiteY8" fmla="*/ 4913 h 10000"/>
                  <a:gd name="connsiteX9" fmla="*/ 2828 w 10000"/>
                  <a:gd name="connsiteY9" fmla="*/ 2857 h 10000"/>
                  <a:gd name="connsiteX10" fmla="*/ 4148 w 10000"/>
                  <a:gd name="connsiteY10" fmla="*/ 383 h 10000"/>
                  <a:gd name="connsiteX11" fmla="*/ 2983 w 10000"/>
                  <a:gd name="connsiteY11" fmla="*/ 0 h 10000"/>
                  <a:gd name="connsiteX12" fmla="*/ 0 w 10000"/>
                  <a:gd name="connsiteY12"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8083 w 10000"/>
                  <a:gd name="connsiteY5" fmla="*/ 6881 h 10000"/>
                  <a:gd name="connsiteX6" fmla="*/ 9151 w 10000"/>
                  <a:gd name="connsiteY6" fmla="*/ 6157 h 10000"/>
                  <a:gd name="connsiteX7" fmla="*/ 10000 w 10000"/>
                  <a:gd name="connsiteY7" fmla="*/ 5645 h 10000"/>
                  <a:gd name="connsiteX8" fmla="*/ 7442 w 10000"/>
                  <a:gd name="connsiteY8" fmla="*/ 2578 h 10000"/>
                  <a:gd name="connsiteX9" fmla="*/ 5081 w 10000"/>
                  <a:gd name="connsiteY9" fmla="*/ 4913 h 10000"/>
                  <a:gd name="connsiteX10" fmla="*/ 2828 w 10000"/>
                  <a:gd name="connsiteY10" fmla="*/ 2857 h 10000"/>
                  <a:gd name="connsiteX11" fmla="*/ 4148 w 10000"/>
                  <a:gd name="connsiteY11" fmla="*/ 383 h 10000"/>
                  <a:gd name="connsiteX12" fmla="*/ 2983 w 10000"/>
                  <a:gd name="connsiteY12" fmla="*/ 0 h 10000"/>
                  <a:gd name="connsiteX13" fmla="*/ 0 w 10000"/>
                  <a:gd name="connsiteY13" fmla="*/ 3415 h 10000"/>
                  <a:gd name="connsiteX0" fmla="*/ 0 w 10000"/>
                  <a:gd name="connsiteY0" fmla="*/ 3415 h 10000"/>
                  <a:gd name="connsiteX1" fmla="*/ 2858 w 10000"/>
                  <a:gd name="connsiteY1" fmla="*/ 6830 h 10000"/>
                  <a:gd name="connsiteX2" fmla="*/ 3418 w 10000"/>
                  <a:gd name="connsiteY2" fmla="*/ 8468 h 10000"/>
                  <a:gd name="connsiteX3" fmla="*/ 3620 w 10000"/>
                  <a:gd name="connsiteY3" fmla="*/ 10000 h 10000"/>
                  <a:gd name="connsiteX4" fmla="*/ 5205 w 10000"/>
                  <a:gd name="connsiteY4" fmla="*/ 6481 h 10000"/>
                  <a:gd name="connsiteX5" fmla="*/ 8083 w 10000"/>
                  <a:gd name="connsiteY5" fmla="*/ 6881 h 10000"/>
                  <a:gd name="connsiteX6" fmla="*/ 8803 w 10000"/>
                  <a:gd name="connsiteY6" fmla="*/ 5990 h 10000"/>
                  <a:gd name="connsiteX7" fmla="*/ 10000 w 10000"/>
                  <a:gd name="connsiteY7" fmla="*/ 5645 h 10000"/>
                  <a:gd name="connsiteX8" fmla="*/ 7442 w 10000"/>
                  <a:gd name="connsiteY8" fmla="*/ 2578 h 10000"/>
                  <a:gd name="connsiteX9" fmla="*/ 5081 w 10000"/>
                  <a:gd name="connsiteY9" fmla="*/ 4913 h 10000"/>
                  <a:gd name="connsiteX10" fmla="*/ 2828 w 10000"/>
                  <a:gd name="connsiteY10" fmla="*/ 2857 h 10000"/>
                  <a:gd name="connsiteX11" fmla="*/ 4148 w 10000"/>
                  <a:gd name="connsiteY11" fmla="*/ 383 h 10000"/>
                  <a:gd name="connsiteX12" fmla="*/ 2983 w 10000"/>
                  <a:gd name="connsiteY12" fmla="*/ 0 h 10000"/>
                  <a:gd name="connsiteX13" fmla="*/ 0 w 10000"/>
                  <a:gd name="connsiteY13" fmla="*/ 34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3415"/>
                    </a:moveTo>
                    <a:lnTo>
                      <a:pt x="2858" y="6830"/>
                    </a:lnTo>
                    <a:lnTo>
                      <a:pt x="3418" y="8468"/>
                    </a:lnTo>
                    <a:cubicBezTo>
                      <a:pt x="3485" y="8979"/>
                      <a:pt x="3553" y="9489"/>
                      <a:pt x="3620" y="10000"/>
                    </a:cubicBezTo>
                    <a:lnTo>
                      <a:pt x="5205" y="6481"/>
                    </a:lnTo>
                    <a:lnTo>
                      <a:pt x="8083" y="6881"/>
                    </a:lnTo>
                    <a:lnTo>
                      <a:pt x="8803" y="5990"/>
                    </a:lnTo>
                    <a:lnTo>
                      <a:pt x="10000" y="5645"/>
                    </a:lnTo>
                    <a:lnTo>
                      <a:pt x="7442" y="2578"/>
                    </a:lnTo>
                    <a:lnTo>
                      <a:pt x="5081" y="4913"/>
                    </a:lnTo>
                    <a:lnTo>
                      <a:pt x="2828" y="2857"/>
                    </a:lnTo>
                    <a:lnTo>
                      <a:pt x="4148" y="383"/>
                    </a:lnTo>
                    <a:lnTo>
                      <a:pt x="2983" y="0"/>
                    </a:lnTo>
                    <a:lnTo>
                      <a:pt x="0" y="3415"/>
                    </a:lnTo>
                  </a:path>
                </a:pathLst>
              </a:custGeom>
              <a:solidFill>
                <a:schemeClr val="accent4"/>
              </a:solidFill>
              <a:ln w="12700" cap="rnd" cmpd="sng">
                <a:solidFill>
                  <a:srgbClr val="000000"/>
                </a:solidFill>
                <a:prstDash val="solid"/>
                <a:round/>
                <a:headEnd/>
                <a:tailEnd/>
              </a:ln>
              <a:effectLst/>
            </p:spPr>
            <p:txBody>
              <a:bodyPr/>
              <a:lstStyle/>
              <a:p>
                <a:endParaRPr lang="en-US" dirty="0"/>
              </a:p>
            </p:txBody>
          </p:sp>
          <p:sp>
            <p:nvSpPr>
              <p:cNvPr id="232" name="Freeform 89">
                <a:extLst>
                  <a:ext uri="{FF2B5EF4-FFF2-40B4-BE49-F238E27FC236}">
                    <a16:creationId xmlns:a16="http://schemas.microsoft.com/office/drawing/2014/main" id="{B1CDCFAD-2F48-4242-8CC1-9CDA5FCA6840}"/>
                  </a:ext>
                </a:extLst>
              </p:cNvPr>
              <p:cNvSpPr>
                <a:spLocks/>
              </p:cNvSpPr>
              <p:nvPr/>
            </p:nvSpPr>
            <p:spPr bwMode="auto">
              <a:xfrm>
                <a:off x="3612" y="1460"/>
                <a:ext cx="387" cy="449"/>
              </a:xfrm>
              <a:custGeom>
                <a:avLst/>
                <a:gdLst/>
                <a:ahLst/>
                <a:cxnLst>
                  <a:cxn ang="0">
                    <a:pos x="183" y="0"/>
                  </a:cxn>
                  <a:cxn ang="0">
                    <a:pos x="307" y="36"/>
                  </a:cxn>
                  <a:cxn ang="0">
                    <a:pos x="333" y="124"/>
                  </a:cxn>
                  <a:cxn ang="0">
                    <a:pos x="261" y="198"/>
                  </a:cxn>
                  <a:cxn ang="0">
                    <a:pos x="279" y="231"/>
                  </a:cxn>
                  <a:cxn ang="0">
                    <a:pos x="349" y="193"/>
                  </a:cxn>
                  <a:cxn ang="0">
                    <a:pos x="378" y="201"/>
                  </a:cxn>
                  <a:cxn ang="0">
                    <a:pos x="386" y="321"/>
                  </a:cxn>
                  <a:cxn ang="0">
                    <a:pos x="309" y="423"/>
                  </a:cxn>
                  <a:cxn ang="0">
                    <a:pos x="309" y="448"/>
                  </a:cxn>
                  <a:cxn ang="0">
                    <a:pos x="0" y="448"/>
                  </a:cxn>
                  <a:cxn ang="0">
                    <a:pos x="44" y="321"/>
                  </a:cxn>
                  <a:cxn ang="0">
                    <a:pos x="21" y="223"/>
                  </a:cxn>
                  <a:cxn ang="0">
                    <a:pos x="61" y="119"/>
                  </a:cxn>
                  <a:cxn ang="0">
                    <a:pos x="183" y="0"/>
                  </a:cxn>
                </a:cxnLst>
                <a:rect l="0" t="0" r="r" b="b"/>
                <a:pathLst>
                  <a:path w="387" h="449">
                    <a:moveTo>
                      <a:pt x="183" y="0"/>
                    </a:moveTo>
                    <a:lnTo>
                      <a:pt x="307" y="36"/>
                    </a:lnTo>
                    <a:lnTo>
                      <a:pt x="333" y="124"/>
                    </a:lnTo>
                    <a:lnTo>
                      <a:pt x="261" y="198"/>
                    </a:lnTo>
                    <a:lnTo>
                      <a:pt x="279" y="231"/>
                    </a:lnTo>
                    <a:lnTo>
                      <a:pt x="349" y="193"/>
                    </a:lnTo>
                    <a:lnTo>
                      <a:pt x="378" y="201"/>
                    </a:lnTo>
                    <a:lnTo>
                      <a:pt x="386" y="321"/>
                    </a:lnTo>
                    <a:lnTo>
                      <a:pt x="309" y="423"/>
                    </a:lnTo>
                    <a:lnTo>
                      <a:pt x="309" y="448"/>
                    </a:lnTo>
                    <a:lnTo>
                      <a:pt x="0" y="448"/>
                    </a:lnTo>
                    <a:lnTo>
                      <a:pt x="44" y="321"/>
                    </a:lnTo>
                    <a:lnTo>
                      <a:pt x="21" y="223"/>
                    </a:lnTo>
                    <a:lnTo>
                      <a:pt x="61" y="119"/>
                    </a:lnTo>
                    <a:lnTo>
                      <a:pt x="183" y="0"/>
                    </a:lnTo>
                  </a:path>
                </a:pathLst>
              </a:custGeom>
              <a:solidFill>
                <a:schemeClr val="accent4"/>
              </a:solidFill>
              <a:ln w="12700" cap="rnd" cmpd="sng">
                <a:solidFill>
                  <a:srgbClr val="000000"/>
                </a:solidFill>
                <a:prstDash val="solid"/>
                <a:round/>
                <a:headEnd/>
                <a:tailEnd/>
              </a:ln>
              <a:effectLst/>
            </p:spPr>
            <p:txBody>
              <a:bodyPr/>
              <a:lstStyle/>
              <a:p>
                <a:endParaRPr lang="en-US"/>
              </a:p>
            </p:txBody>
          </p:sp>
          <p:sp>
            <p:nvSpPr>
              <p:cNvPr id="233" name="Freeform 90">
                <a:extLst>
                  <a:ext uri="{FF2B5EF4-FFF2-40B4-BE49-F238E27FC236}">
                    <a16:creationId xmlns:a16="http://schemas.microsoft.com/office/drawing/2014/main" id="{10E0AA42-B1EA-49B9-A571-910F00B25B26}"/>
                  </a:ext>
                </a:extLst>
              </p:cNvPr>
              <p:cNvSpPr>
                <a:spLocks/>
              </p:cNvSpPr>
              <p:nvPr/>
            </p:nvSpPr>
            <p:spPr bwMode="auto">
              <a:xfrm>
                <a:off x="3197" y="1824"/>
                <a:ext cx="353" cy="599"/>
              </a:xfrm>
              <a:custGeom>
                <a:avLst/>
                <a:gdLst/>
                <a:ahLst/>
                <a:cxnLst>
                  <a:cxn ang="0">
                    <a:pos x="89" y="0"/>
                  </a:cxn>
                  <a:cxn ang="0">
                    <a:pos x="320" y="0"/>
                  </a:cxn>
                  <a:cxn ang="0">
                    <a:pos x="349" y="89"/>
                  </a:cxn>
                  <a:cxn ang="0">
                    <a:pos x="349" y="396"/>
                  </a:cxn>
                  <a:cxn ang="0">
                    <a:pos x="352" y="423"/>
                  </a:cxn>
                  <a:cxn ang="0">
                    <a:pos x="307" y="476"/>
                  </a:cxn>
                  <a:cxn ang="0">
                    <a:pos x="296" y="538"/>
                  </a:cxn>
                  <a:cxn ang="0">
                    <a:pos x="211" y="598"/>
                  </a:cxn>
                  <a:cxn ang="0">
                    <a:pos x="172" y="584"/>
                  </a:cxn>
                  <a:cxn ang="0">
                    <a:pos x="84" y="457"/>
                  </a:cxn>
                  <a:cxn ang="0">
                    <a:pos x="109" y="418"/>
                  </a:cxn>
                  <a:cxn ang="0">
                    <a:pos x="73" y="393"/>
                  </a:cxn>
                  <a:cxn ang="0">
                    <a:pos x="0" y="274"/>
                  </a:cxn>
                  <a:cxn ang="0">
                    <a:pos x="5" y="199"/>
                  </a:cxn>
                  <a:cxn ang="0">
                    <a:pos x="57" y="139"/>
                  </a:cxn>
                  <a:cxn ang="0">
                    <a:pos x="44" y="104"/>
                  </a:cxn>
                  <a:cxn ang="0">
                    <a:pos x="111" y="56"/>
                  </a:cxn>
                  <a:cxn ang="0">
                    <a:pos x="89" y="0"/>
                  </a:cxn>
                </a:cxnLst>
                <a:rect l="0" t="0" r="r" b="b"/>
                <a:pathLst>
                  <a:path w="353" h="599">
                    <a:moveTo>
                      <a:pt x="89" y="0"/>
                    </a:moveTo>
                    <a:lnTo>
                      <a:pt x="320" y="0"/>
                    </a:lnTo>
                    <a:lnTo>
                      <a:pt x="349" y="89"/>
                    </a:lnTo>
                    <a:lnTo>
                      <a:pt x="349" y="396"/>
                    </a:lnTo>
                    <a:lnTo>
                      <a:pt x="352" y="423"/>
                    </a:lnTo>
                    <a:lnTo>
                      <a:pt x="307" y="476"/>
                    </a:lnTo>
                    <a:lnTo>
                      <a:pt x="296" y="538"/>
                    </a:lnTo>
                    <a:lnTo>
                      <a:pt x="211" y="598"/>
                    </a:lnTo>
                    <a:lnTo>
                      <a:pt x="172" y="584"/>
                    </a:lnTo>
                    <a:lnTo>
                      <a:pt x="84" y="457"/>
                    </a:lnTo>
                    <a:lnTo>
                      <a:pt x="109" y="418"/>
                    </a:lnTo>
                    <a:lnTo>
                      <a:pt x="73" y="393"/>
                    </a:lnTo>
                    <a:lnTo>
                      <a:pt x="0" y="274"/>
                    </a:lnTo>
                    <a:lnTo>
                      <a:pt x="5" y="199"/>
                    </a:lnTo>
                    <a:lnTo>
                      <a:pt x="57" y="139"/>
                    </a:lnTo>
                    <a:lnTo>
                      <a:pt x="44" y="104"/>
                    </a:lnTo>
                    <a:lnTo>
                      <a:pt x="111" y="56"/>
                    </a:lnTo>
                    <a:lnTo>
                      <a:pt x="89" y="0"/>
                    </a:lnTo>
                  </a:path>
                </a:pathLst>
              </a:custGeom>
              <a:grpFill/>
              <a:ln w="12700" cap="rnd" cmpd="sng">
                <a:solidFill>
                  <a:srgbClr val="000000"/>
                </a:solidFill>
                <a:prstDash val="solid"/>
                <a:round/>
                <a:headEnd/>
                <a:tailEnd/>
              </a:ln>
              <a:effectLst/>
            </p:spPr>
            <p:txBody>
              <a:bodyPr/>
              <a:lstStyle/>
              <a:p>
                <a:endParaRPr lang="en-US"/>
              </a:p>
            </p:txBody>
          </p:sp>
          <p:sp>
            <p:nvSpPr>
              <p:cNvPr id="234" name="Freeform 91">
                <a:extLst>
                  <a:ext uri="{FF2B5EF4-FFF2-40B4-BE49-F238E27FC236}">
                    <a16:creationId xmlns:a16="http://schemas.microsoft.com/office/drawing/2014/main" id="{349EA30E-2DEC-4F49-91D8-2C9404299C55}"/>
                  </a:ext>
                </a:extLst>
              </p:cNvPr>
              <p:cNvSpPr>
                <a:spLocks/>
              </p:cNvSpPr>
              <p:nvPr/>
            </p:nvSpPr>
            <p:spPr bwMode="auto">
              <a:xfrm>
                <a:off x="2805" y="2026"/>
                <a:ext cx="604" cy="522"/>
              </a:xfrm>
              <a:custGeom>
                <a:avLst/>
                <a:gdLst/>
                <a:ahLst/>
                <a:cxnLst>
                  <a:cxn ang="0">
                    <a:pos x="0" y="0"/>
                  </a:cxn>
                  <a:cxn ang="0">
                    <a:pos x="397" y="0"/>
                  </a:cxn>
                  <a:cxn ang="0">
                    <a:pos x="391" y="69"/>
                  </a:cxn>
                  <a:cxn ang="0">
                    <a:pos x="465" y="194"/>
                  </a:cxn>
                  <a:cxn ang="0">
                    <a:pos x="500" y="216"/>
                  </a:cxn>
                  <a:cxn ang="0">
                    <a:pos x="478" y="253"/>
                  </a:cxn>
                  <a:cxn ang="0">
                    <a:pos x="563" y="383"/>
                  </a:cxn>
                  <a:cxn ang="0">
                    <a:pos x="603" y="396"/>
                  </a:cxn>
                  <a:cxn ang="0">
                    <a:pos x="550" y="521"/>
                  </a:cxn>
                  <a:cxn ang="0">
                    <a:pos x="498" y="521"/>
                  </a:cxn>
                  <a:cxn ang="0">
                    <a:pos x="513" y="467"/>
                  </a:cxn>
                  <a:cxn ang="0">
                    <a:pos x="114" y="467"/>
                  </a:cxn>
                  <a:cxn ang="0">
                    <a:pos x="94" y="409"/>
                  </a:cxn>
                  <a:cxn ang="0">
                    <a:pos x="94" y="165"/>
                  </a:cxn>
                  <a:cxn ang="0">
                    <a:pos x="52" y="125"/>
                  </a:cxn>
                  <a:cxn ang="0">
                    <a:pos x="78" y="97"/>
                  </a:cxn>
                  <a:cxn ang="0">
                    <a:pos x="0" y="0"/>
                  </a:cxn>
                </a:cxnLst>
                <a:rect l="0" t="0" r="r" b="b"/>
                <a:pathLst>
                  <a:path w="604" h="522">
                    <a:moveTo>
                      <a:pt x="0" y="0"/>
                    </a:moveTo>
                    <a:lnTo>
                      <a:pt x="397" y="0"/>
                    </a:lnTo>
                    <a:lnTo>
                      <a:pt x="391" y="69"/>
                    </a:lnTo>
                    <a:lnTo>
                      <a:pt x="465" y="194"/>
                    </a:lnTo>
                    <a:lnTo>
                      <a:pt x="500" y="216"/>
                    </a:lnTo>
                    <a:lnTo>
                      <a:pt x="478" y="253"/>
                    </a:lnTo>
                    <a:lnTo>
                      <a:pt x="563" y="383"/>
                    </a:lnTo>
                    <a:lnTo>
                      <a:pt x="603" y="396"/>
                    </a:lnTo>
                    <a:lnTo>
                      <a:pt x="550" y="521"/>
                    </a:lnTo>
                    <a:lnTo>
                      <a:pt x="498" y="521"/>
                    </a:lnTo>
                    <a:lnTo>
                      <a:pt x="513" y="467"/>
                    </a:lnTo>
                    <a:lnTo>
                      <a:pt x="114" y="467"/>
                    </a:lnTo>
                    <a:lnTo>
                      <a:pt x="94" y="409"/>
                    </a:lnTo>
                    <a:lnTo>
                      <a:pt x="94" y="165"/>
                    </a:lnTo>
                    <a:lnTo>
                      <a:pt x="52" y="125"/>
                    </a:lnTo>
                    <a:lnTo>
                      <a:pt x="78" y="97"/>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35" name="Freeform 92">
                <a:extLst>
                  <a:ext uri="{FF2B5EF4-FFF2-40B4-BE49-F238E27FC236}">
                    <a16:creationId xmlns:a16="http://schemas.microsoft.com/office/drawing/2014/main" id="{4ACDA863-BAB2-4C92-8613-73BE82232652}"/>
                  </a:ext>
                </a:extLst>
              </p:cNvPr>
              <p:cNvSpPr>
                <a:spLocks/>
              </p:cNvSpPr>
              <p:nvPr/>
            </p:nvSpPr>
            <p:spPr bwMode="auto">
              <a:xfrm>
                <a:off x="3778" y="1879"/>
                <a:ext cx="393" cy="398"/>
              </a:xfrm>
              <a:custGeom>
                <a:avLst/>
                <a:gdLst/>
                <a:ahLst/>
                <a:cxnLst>
                  <a:cxn ang="0">
                    <a:pos x="0" y="27"/>
                  </a:cxn>
                  <a:cxn ang="0">
                    <a:pos x="146" y="27"/>
                  </a:cxn>
                  <a:cxn ang="0">
                    <a:pos x="201" y="53"/>
                  </a:cxn>
                  <a:cxn ang="0">
                    <a:pos x="284" y="53"/>
                  </a:cxn>
                  <a:cxn ang="0">
                    <a:pos x="392" y="0"/>
                  </a:cxn>
                  <a:cxn ang="0">
                    <a:pos x="392" y="173"/>
                  </a:cxn>
                  <a:cxn ang="0">
                    <a:pos x="376" y="181"/>
                  </a:cxn>
                  <a:cxn ang="0">
                    <a:pos x="323" y="285"/>
                  </a:cxn>
                  <a:cxn ang="0">
                    <a:pos x="294" y="285"/>
                  </a:cxn>
                  <a:cxn ang="0">
                    <a:pos x="199" y="397"/>
                  </a:cxn>
                  <a:cxn ang="0">
                    <a:pos x="167" y="368"/>
                  </a:cxn>
                  <a:cxn ang="0">
                    <a:pos x="119" y="381"/>
                  </a:cxn>
                  <a:cxn ang="0">
                    <a:pos x="0" y="282"/>
                  </a:cxn>
                  <a:cxn ang="0">
                    <a:pos x="0" y="27"/>
                  </a:cxn>
                </a:cxnLst>
                <a:rect l="0" t="0" r="r" b="b"/>
                <a:pathLst>
                  <a:path w="393" h="398">
                    <a:moveTo>
                      <a:pt x="0" y="27"/>
                    </a:moveTo>
                    <a:lnTo>
                      <a:pt x="146" y="27"/>
                    </a:lnTo>
                    <a:lnTo>
                      <a:pt x="201" y="53"/>
                    </a:lnTo>
                    <a:lnTo>
                      <a:pt x="284" y="53"/>
                    </a:lnTo>
                    <a:lnTo>
                      <a:pt x="392" y="0"/>
                    </a:lnTo>
                    <a:lnTo>
                      <a:pt x="392" y="173"/>
                    </a:lnTo>
                    <a:lnTo>
                      <a:pt x="376" y="181"/>
                    </a:lnTo>
                    <a:lnTo>
                      <a:pt x="323" y="285"/>
                    </a:lnTo>
                    <a:lnTo>
                      <a:pt x="294" y="285"/>
                    </a:lnTo>
                    <a:lnTo>
                      <a:pt x="199" y="397"/>
                    </a:lnTo>
                    <a:lnTo>
                      <a:pt x="167" y="368"/>
                    </a:lnTo>
                    <a:lnTo>
                      <a:pt x="119" y="381"/>
                    </a:lnTo>
                    <a:lnTo>
                      <a:pt x="0" y="282"/>
                    </a:lnTo>
                    <a:lnTo>
                      <a:pt x="0" y="27"/>
                    </a:lnTo>
                  </a:path>
                </a:pathLst>
              </a:custGeom>
              <a:grpFill/>
              <a:ln w="12700" cap="rnd" cmpd="sng">
                <a:solidFill>
                  <a:srgbClr val="000000"/>
                </a:solidFill>
                <a:prstDash val="solid"/>
                <a:round/>
                <a:headEnd/>
                <a:tailEnd/>
              </a:ln>
              <a:effectLst/>
            </p:spPr>
            <p:txBody>
              <a:bodyPr/>
              <a:lstStyle/>
              <a:p>
                <a:endParaRPr lang="en-US"/>
              </a:p>
            </p:txBody>
          </p:sp>
          <p:sp>
            <p:nvSpPr>
              <p:cNvPr id="236" name="Freeform 93">
                <a:extLst>
                  <a:ext uri="{FF2B5EF4-FFF2-40B4-BE49-F238E27FC236}">
                    <a16:creationId xmlns:a16="http://schemas.microsoft.com/office/drawing/2014/main" id="{92C6D0C3-DFD5-483B-B4E6-560EE2343EF5}"/>
                  </a:ext>
                </a:extLst>
              </p:cNvPr>
              <p:cNvSpPr>
                <a:spLocks/>
              </p:cNvSpPr>
              <p:nvPr/>
            </p:nvSpPr>
            <p:spPr bwMode="auto">
              <a:xfrm>
                <a:off x="1056" y="1056"/>
                <a:ext cx="1049" cy="541"/>
              </a:xfrm>
              <a:custGeom>
                <a:avLst/>
                <a:gdLst/>
                <a:ahLst/>
                <a:cxnLst>
                  <a:cxn ang="0">
                    <a:pos x="2" y="0"/>
                  </a:cxn>
                  <a:cxn ang="0">
                    <a:pos x="1048" y="0"/>
                  </a:cxn>
                  <a:cxn ang="0">
                    <a:pos x="1048" y="467"/>
                  </a:cxn>
                  <a:cxn ang="0">
                    <a:pos x="430" y="467"/>
                  </a:cxn>
                  <a:cxn ang="0">
                    <a:pos x="430" y="496"/>
                  </a:cxn>
                  <a:cxn ang="0">
                    <a:pos x="282" y="540"/>
                  </a:cxn>
                  <a:cxn ang="0">
                    <a:pos x="194" y="389"/>
                  </a:cxn>
                  <a:cxn ang="0">
                    <a:pos x="141" y="410"/>
                  </a:cxn>
                  <a:cxn ang="0">
                    <a:pos x="128" y="381"/>
                  </a:cxn>
                  <a:cxn ang="0">
                    <a:pos x="160" y="301"/>
                  </a:cxn>
                  <a:cxn ang="0">
                    <a:pos x="0" y="136"/>
                  </a:cxn>
                  <a:cxn ang="0">
                    <a:pos x="2" y="0"/>
                  </a:cxn>
                </a:cxnLst>
                <a:rect l="0" t="0" r="r" b="b"/>
                <a:pathLst>
                  <a:path w="1049" h="541">
                    <a:moveTo>
                      <a:pt x="2" y="0"/>
                    </a:moveTo>
                    <a:lnTo>
                      <a:pt x="1048" y="0"/>
                    </a:lnTo>
                    <a:lnTo>
                      <a:pt x="1048" y="467"/>
                    </a:lnTo>
                    <a:lnTo>
                      <a:pt x="430" y="467"/>
                    </a:lnTo>
                    <a:lnTo>
                      <a:pt x="430" y="496"/>
                    </a:lnTo>
                    <a:lnTo>
                      <a:pt x="282" y="540"/>
                    </a:lnTo>
                    <a:lnTo>
                      <a:pt x="194" y="389"/>
                    </a:lnTo>
                    <a:lnTo>
                      <a:pt x="141" y="410"/>
                    </a:lnTo>
                    <a:lnTo>
                      <a:pt x="128" y="381"/>
                    </a:lnTo>
                    <a:lnTo>
                      <a:pt x="160" y="301"/>
                    </a:lnTo>
                    <a:lnTo>
                      <a:pt x="0" y="136"/>
                    </a:lnTo>
                    <a:lnTo>
                      <a:pt x="2" y="0"/>
                    </a:lnTo>
                  </a:path>
                </a:pathLst>
              </a:custGeom>
              <a:grpFill/>
              <a:ln w="12700" cap="rnd" cmpd="sng">
                <a:solidFill>
                  <a:srgbClr val="000000"/>
                </a:solidFill>
                <a:prstDash val="solid"/>
                <a:round/>
                <a:headEnd/>
                <a:tailEnd/>
              </a:ln>
              <a:effectLst/>
            </p:spPr>
            <p:txBody>
              <a:bodyPr/>
              <a:lstStyle/>
              <a:p>
                <a:endParaRPr lang="en-US"/>
              </a:p>
            </p:txBody>
          </p:sp>
          <p:sp>
            <p:nvSpPr>
              <p:cNvPr id="237" name="Freeform 94">
                <a:extLst>
                  <a:ext uri="{FF2B5EF4-FFF2-40B4-BE49-F238E27FC236}">
                    <a16:creationId xmlns:a16="http://schemas.microsoft.com/office/drawing/2014/main" id="{44031EAD-051C-46A7-9A3E-DEBDE764C0A7}"/>
                  </a:ext>
                </a:extLst>
              </p:cNvPr>
              <p:cNvSpPr>
                <a:spLocks/>
              </p:cNvSpPr>
              <p:nvPr/>
            </p:nvSpPr>
            <p:spPr bwMode="auto">
              <a:xfrm>
                <a:off x="1487" y="1527"/>
                <a:ext cx="618" cy="458"/>
              </a:xfrm>
              <a:custGeom>
                <a:avLst/>
                <a:gdLst/>
                <a:ahLst/>
                <a:cxnLst>
                  <a:cxn ang="0">
                    <a:pos x="0" y="0"/>
                  </a:cxn>
                  <a:cxn ang="0">
                    <a:pos x="617" y="0"/>
                  </a:cxn>
                  <a:cxn ang="0">
                    <a:pos x="617" y="457"/>
                  </a:cxn>
                  <a:cxn ang="0">
                    <a:pos x="0" y="457"/>
                  </a:cxn>
                  <a:cxn ang="0">
                    <a:pos x="0" y="0"/>
                  </a:cxn>
                </a:cxnLst>
                <a:rect l="0" t="0" r="r" b="b"/>
                <a:pathLst>
                  <a:path w="618" h="458">
                    <a:moveTo>
                      <a:pt x="0" y="0"/>
                    </a:moveTo>
                    <a:lnTo>
                      <a:pt x="617" y="0"/>
                    </a:lnTo>
                    <a:lnTo>
                      <a:pt x="617" y="457"/>
                    </a:lnTo>
                    <a:lnTo>
                      <a:pt x="0" y="457"/>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38" name="Freeform 95">
                <a:extLst>
                  <a:ext uri="{FF2B5EF4-FFF2-40B4-BE49-F238E27FC236}">
                    <a16:creationId xmlns:a16="http://schemas.microsoft.com/office/drawing/2014/main" id="{8B60D86C-AD41-4DFA-A879-0C5B40632A63}"/>
                  </a:ext>
                </a:extLst>
              </p:cNvPr>
              <p:cNvSpPr>
                <a:spLocks/>
              </p:cNvSpPr>
              <p:nvPr/>
            </p:nvSpPr>
            <p:spPr bwMode="auto">
              <a:xfrm>
                <a:off x="2103" y="1757"/>
                <a:ext cx="764" cy="346"/>
              </a:xfrm>
              <a:custGeom>
                <a:avLst/>
                <a:gdLst/>
                <a:ahLst/>
                <a:cxnLst>
                  <a:cxn ang="0">
                    <a:pos x="0" y="0"/>
                  </a:cxn>
                  <a:cxn ang="0">
                    <a:pos x="475" y="0"/>
                  </a:cxn>
                  <a:cxn ang="0">
                    <a:pos x="525" y="26"/>
                  </a:cxn>
                  <a:cxn ang="0">
                    <a:pos x="634" y="61"/>
                  </a:cxn>
                  <a:cxn ang="0">
                    <a:pos x="705" y="276"/>
                  </a:cxn>
                  <a:cxn ang="0">
                    <a:pos x="763" y="345"/>
                  </a:cxn>
                  <a:cxn ang="0">
                    <a:pos x="164" y="345"/>
                  </a:cxn>
                  <a:cxn ang="0">
                    <a:pos x="164" y="225"/>
                  </a:cxn>
                  <a:cxn ang="0">
                    <a:pos x="0" y="225"/>
                  </a:cxn>
                  <a:cxn ang="0">
                    <a:pos x="0" y="0"/>
                  </a:cxn>
                </a:cxnLst>
                <a:rect l="0" t="0" r="r" b="b"/>
                <a:pathLst>
                  <a:path w="764" h="346">
                    <a:moveTo>
                      <a:pt x="0" y="0"/>
                    </a:moveTo>
                    <a:lnTo>
                      <a:pt x="475" y="0"/>
                    </a:lnTo>
                    <a:lnTo>
                      <a:pt x="525" y="26"/>
                    </a:lnTo>
                    <a:lnTo>
                      <a:pt x="634" y="61"/>
                    </a:lnTo>
                    <a:lnTo>
                      <a:pt x="705" y="276"/>
                    </a:lnTo>
                    <a:lnTo>
                      <a:pt x="763" y="345"/>
                    </a:lnTo>
                    <a:lnTo>
                      <a:pt x="164" y="345"/>
                    </a:lnTo>
                    <a:lnTo>
                      <a:pt x="164" y="225"/>
                    </a:lnTo>
                    <a:lnTo>
                      <a:pt x="0" y="225"/>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39" name="Freeform 96">
                <a:extLst>
                  <a:ext uri="{FF2B5EF4-FFF2-40B4-BE49-F238E27FC236}">
                    <a16:creationId xmlns:a16="http://schemas.microsoft.com/office/drawing/2014/main" id="{BF564C0A-01ED-410D-B178-C64FB92D2D75}"/>
                  </a:ext>
                </a:extLst>
              </p:cNvPr>
              <p:cNvSpPr>
                <a:spLocks/>
              </p:cNvSpPr>
              <p:nvPr/>
            </p:nvSpPr>
            <p:spPr bwMode="auto">
              <a:xfrm>
                <a:off x="1667" y="1984"/>
                <a:ext cx="596" cy="446"/>
              </a:xfrm>
              <a:custGeom>
                <a:avLst/>
                <a:gdLst/>
                <a:ahLst/>
                <a:cxnLst>
                  <a:cxn ang="0">
                    <a:pos x="0" y="0"/>
                  </a:cxn>
                  <a:cxn ang="0">
                    <a:pos x="595" y="0"/>
                  </a:cxn>
                  <a:cxn ang="0">
                    <a:pos x="595" y="445"/>
                  </a:cxn>
                  <a:cxn ang="0">
                    <a:pos x="0" y="445"/>
                  </a:cxn>
                  <a:cxn ang="0">
                    <a:pos x="0" y="0"/>
                  </a:cxn>
                </a:cxnLst>
                <a:rect l="0" t="0" r="r" b="b"/>
                <a:pathLst>
                  <a:path w="596" h="446">
                    <a:moveTo>
                      <a:pt x="0" y="0"/>
                    </a:moveTo>
                    <a:lnTo>
                      <a:pt x="595" y="0"/>
                    </a:lnTo>
                    <a:lnTo>
                      <a:pt x="595" y="445"/>
                    </a:lnTo>
                    <a:lnTo>
                      <a:pt x="0" y="445"/>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40" name="Freeform 97">
                <a:extLst>
                  <a:ext uri="{FF2B5EF4-FFF2-40B4-BE49-F238E27FC236}">
                    <a16:creationId xmlns:a16="http://schemas.microsoft.com/office/drawing/2014/main" id="{7FED0253-48CE-4896-8D5E-24A500291C58}"/>
                  </a:ext>
                </a:extLst>
              </p:cNvPr>
              <p:cNvSpPr>
                <a:spLocks/>
              </p:cNvSpPr>
              <p:nvPr/>
            </p:nvSpPr>
            <p:spPr bwMode="auto">
              <a:xfrm>
                <a:off x="3978" y="2057"/>
                <a:ext cx="468" cy="355"/>
              </a:xfrm>
              <a:custGeom>
                <a:avLst/>
                <a:gdLst/>
                <a:ahLst/>
                <a:cxnLst>
                  <a:cxn ang="0">
                    <a:pos x="192" y="0"/>
                  </a:cxn>
                  <a:cxn ang="0">
                    <a:pos x="179" y="0"/>
                  </a:cxn>
                  <a:cxn ang="0">
                    <a:pos x="124" y="106"/>
                  </a:cxn>
                  <a:cxn ang="0">
                    <a:pos x="93" y="106"/>
                  </a:cxn>
                  <a:cxn ang="0">
                    <a:pos x="0" y="215"/>
                  </a:cxn>
                  <a:cxn ang="0">
                    <a:pos x="40" y="330"/>
                  </a:cxn>
                  <a:cxn ang="0">
                    <a:pos x="184" y="354"/>
                  </a:cxn>
                  <a:cxn ang="0">
                    <a:pos x="223" y="325"/>
                  </a:cxn>
                  <a:cxn ang="0">
                    <a:pos x="264" y="242"/>
                  </a:cxn>
                  <a:cxn ang="0">
                    <a:pos x="275" y="234"/>
                  </a:cxn>
                  <a:cxn ang="0">
                    <a:pos x="467" y="165"/>
                  </a:cxn>
                  <a:cxn ang="0">
                    <a:pos x="453" y="134"/>
                  </a:cxn>
                  <a:cxn ang="0">
                    <a:pos x="380" y="109"/>
                  </a:cxn>
                  <a:cxn ang="0">
                    <a:pos x="272" y="165"/>
                  </a:cxn>
                  <a:cxn ang="0">
                    <a:pos x="272" y="67"/>
                  </a:cxn>
                  <a:cxn ang="0">
                    <a:pos x="192" y="67"/>
                  </a:cxn>
                  <a:cxn ang="0">
                    <a:pos x="192" y="0"/>
                  </a:cxn>
                </a:cxnLst>
                <a:rect l="0" t="0" r="r" b="b"/>
                <a:pathLst>
                  <a:path w="468" h="355">
                    <a:moveTo>
                      <a:pt x="192" y="0"/>
                    </a:moveTo>
                    <a:lnTo>
                      <a:pt x="179" y="0"/>
                    </a:lnTo>
                    <a:lnTo>
                      <a:pt x="124" y="106"/>
                    </a:lnTo>
                    <a:lnTo>
                      <a:pt x="93" y="106"/>
                    </a:lnTo>
                    <a:lnTo>
                      <a:pt x="0" y="215"/>
                    </a:lnTo>
                    <a:lnTo>
                      <a:pt x="40" y="330"/>
                    </a:lnTo>
                    <a:lnTo>
                      <a:pt x="184" y="354"/>
                    </a:lnTo>
                    <a:lnTo>
                      <a:pt x="223" y="325"/>
                    </a:lnTo>
                    <a:lnTo>
                      <a:pt x="264" y="242"/>
                    </a:lnTo>
                    <a:lnTo>
                      <a:pt x="275" y="234"/>
                    </a:lnTo>
                    <a:lnTo>
                      <a:pt x="467" y="165"/>
                    </a:lnTo>
                    <a:lnTo>
                      <a:pt x="453" y="134"/>
                    </a:lnTo>
                    <a:lnTo>
                      <a:pt x="380" y="109"/>
                    </a:lnTo>
                    <a:lnTo>
                      <a:pt x="272" y="165"/>
                    </a:lnTo>
                    <a:lnTo>
                      <a:pt x="272" y="67"/>
                    </a:lnTo>
                    <a:lnTo>
                      <a:pt x="192" y="67"/>
                    </a:lnTo>
                    <a:lnTo>
                      <a:pt x="192" y="0"/>
                    </a:lnTo>
                  </a:path>
                </a:pathLst>
              </a:custGeom>
              <a:grpFill/>
              <a:ln w="12700" cap="rnd" cmpd="sng">
                <a:solidFill>
                  <a:srgbClr val="000000"/>
                </a:solidFill>
                <a:prstDash val="solid"/>
                <a:round/>
                <a:headEnd/>
                <a:tailEnd/>
              </a:ln>
              <a:effectLst/>
            </p:spPr>
            <p:txBody>
              <a:bodyPr/>
              <a:lstStyle/>
              <a:p>
                <a:endParaRPr lang="en-US"/>
              </a:p>
            </p:txBody>
          </p:sp>
          <p:sp>
            <p:nvSpPr>
              <p:cNvPr id="241" name="Freeform 98">
                <a:extLst>
                  <a:ext uri="{FF2B5EF4-FFF2-40B4-BE49-F238E27FC236}">
                    <a16:creationId xmlns:a16="http://schemas.microsoft.com/office/drawing/2014/main" id="{B3DF65DC-2864-4D56-A887-1DADE5774C1C}"/>
                  </a:ext>
                </a:extLst>
              </p:cNvPr>
              <p:cNvSpPr>
                <a:spLocks/>
              </p:cNvSpPr>
              <p:nvPr/>
            </p:nvSpPr>
            <p:spPr bwMode="auto">
              <a:xfrm>
                <a:off x="3827" y="2222"/>
                <a:ext cx="748" cy="269"/>
              </a:xfrm>
              <a:custGeom>
                <a:avLst/>
                <a:gdLst/>
                <a:ahLst/>
                <a:cxnLst>
                  <a:cxn ang="0">
                    <a:pos x="0" y="266"/>
                  </a:cxn>
                  <a:cxn ang="0">
                    <a:pos x="23" y="241"/>
                  </a:cxn>
                  <a:cxn ang="0">
                    <a:pos x="191" y="164"/>
                  </a:cxn>
                  <a:cxn ang="0">
                    <a:pos x="336" y="187"/>
                  </a:cxn>
                  <a:cxn ang="0">
                    <a:pos x="376" y="158"/>
                  </a:cxn>
                  <a:cxn ang="0">
                    <a:pos x="421" y="69"/>
                  </a:cxn>
                  <a:cxn ang="0">
                    <a:pos x="618" y="0"/>
                  </a:cxn>
                  <a:cxn ang="0">
                    <a:pos x="652" y="119"/>
                  </a:cxn>
                  <a:cxn ang="0">
                    <a:pos x="747" y="143"/>
                  </a:cxn>
                  <a:cxn ang="0">
                    <a:pos x="699" y="199"/>
                  </a:cxn>
                  <a:cxn ang="0">
                    <a:pos x="731" y="268"/>
                  </a:cxn>
                  <a:cxn ang="0">
                    <a:pos x="0" y="266"/>
                  </a:cxn>
                </a:cxnLst>
                <a:rect l="0" t="0" r="r" b="b"/>
                <a:pathLst>
                  <a:path w="748" h="269">
                    <a:moveTo>
                      <a:pt x="0" y="266"/>
                    </a:moveTo>
                    <a:lnTo>
                      <a:pt x="23" y="241"/>
                    </a:lnTo>
                    <a:lnTo>
                      <a:pt x="191" y="164"/>
                    </a:lnTo>
                    <a:lnTo>
                      <a:pt x="336" y="187"/>
                    </a:lnTo>
                    <a:lnTo>
                      <a:pt x="376" y="158"/>
                    </a:lnTo>
                    <a:lnTo>
                      <a:pt x="421" y="69"/>
                    </a:lnTo>
                    <a:lnTo>
                      <a:pt x="618" y="0"/>
                    </a:lnTo>
                    <a:lnTo>
                      <a:pt x="652" y="119"/>
                    </a:lnTo>
                    <a:lnTo>
                      <a:pt x="747" y="143"/>
                    </a:lnTo>
                    <a:lnTo>
                      <a:pt x="699" y="199"/>
                    </a:lnTo>
                    <a:lnTo>
                      <a:pt x="731" y="268"/>
                    </a:lnTo>
                    <a:lnTo>
                      <a:pt x="0" y="266"/>
                    </a:lnTo>
                  </a:path>
                </a:pathLst>
              </a:custGeom>
              <a:grpFill/>
              <a:ln w="12700" cap="rnd" cmpd="sng">
                <a:solidFill>
                  <a:srgbClr val="000000"/>
                </a:solidFill>
                <a:prstDash val="solid"/>
                <a:round/>
                <a:headEnd/>
                <a:tailEnd/>
              </a:ln>
              <a:effectLst/>
            </p:spPr>
            <p:txBody>
              <a:bodyPr/>
              <a:lstStyle/>
              <a:p>
                <a:endParaRPr lang="en-US"/>
              </a:p>
            </p:txBody>
          </p:sp>
          <p:sp>
            <p:nvSpPr>
              <p:cNvPr id="242" name="Freeform 99">
                <a:extLst>
                  <a:ext uri="{FF2B5EF4-FFF2-40B4-BE49-F238E27FC236}">
                    <a16:creationId xmlns:a16="http://schemas.microsoft.com/office/drawing/2014/main" id="{F9073127-6509-4F27-8AAF-46BC2064C0FC}"/>
                  </a:ext>
                </a:extLst>
              </p:cNvPr>
              <p:cNvSpPr>
                <a:spLocks/>
              </p:cNvSpPr>
              <p:nvPr/>
            </p:nvSpPr>
            <p:spPr bwMode="auto">
              <a:xfrm>
                <a:off x="3371" y="2165"/>
                <a:ext cx="646" cy="351"/>
              </a:xfrm>
              <a:custGeom>
                <a:avLst/>
                <a:gdLst/>
                <a:ahLst/>
                <a:cxnLst>
                  <a:cxn ang="0">
                    <a:pos x="0" y="350"/>
                  </a:cxn>
                  <a:cxn ang="0">
                    <a:pos x="36" y="257"/>
                  </a:cxn>
                  <a:cxn ang="0">
                    <a:pos x="122" y="201"/>
                  </a:cxn>
                  <a:cxn ang="0">
                    <a:pos x="299" y="164"/>
                  </a:cxn>
                  <a:cxn ang="0">
                    <a:pos x="405" y="23"/>
                  </a:cxn>
                  <a:cxn ang="0">
                    <a:pos x="405" y="0"/>
                  </a:cxn>
                  <a:cxn ang="0">
                    <a:pos x="525" y="96"/>
                  </a:cxn>
                  <a:cxn ang="0">
                    <a:pos x="574" y="80"/>
                  </a:cxn>
                  <a:cxn ang="0">
                    <a:pos x="602" y="109"/>
                  </a:cxn>
                  <a:cxn ang="0">
                    <a:pos x="645" y="222"/>
                  </a:cxn>
                  <a:cxn ang="0">
                    <a:pos x="479" y="300"/>
                  </a:cxn>
                  <a:cxn ang="0">
                    <a:pos x="455" y="326"/>
                  </a:cxn>
                  <a:cxn ang="0">
                    <a:pos x="135" y="326"/>
                  </a:cxn>
                  <a:cxn ang="0">
                    <a:pos x="135" y="350"/>
                  </a:cxn>
                  <a:cxn ang="0">
                    <a:pos x="0" y="350"/>
                  </a:cxn>
                </a:cxnLst>
                <a:rect l="0" t="0" r="r" b="b"/>
                <a:pathLst>
                  <a:path w="646" h="351">
                    <a:moveTo>
                      <a:pt x="0" y="350"/>
                    </a:moveTo>
                    <a:lnTo>
                      <a:pt x="36" y="257"/>
                    </a:lnTo>
                    <a:lnTo>
                      <a:pt x="122" y="201"/>
                    </a:lnTo>
                    <a:lnTo>
                      <a:pt x="299" y="164"/>
                    </a:lnTo>
                    <a:lnTo>
                      <a:pt x="405" y="23"/>
                    </a:lnTo>
                    <a:lnTo>
                      <a:pt x="405" y="0"/>
                    </a:lnTo>
                    <a:lnTo>
                      <a:pt x="525" y="96"/>
                    </a:lnTo>
                    <a:lnTo>
                      <a:pt x="574" y="80"/>
                    </a:lnTo>
                    <a:lnTo>
                      <a:pt x="602" y="109"/>
                    </a:lnTo>
                    <a:lnTo>
                      <a:pt x="645" y="222"/>
                    </a:lnTo>
                    <a:lnTo>
                      <a:pt x="479" y="300"/>
                    </a:lnTo>
                    <a:lnTo>
                      <a:pt x="455" y="326"/>
                    </a:lnTo>
                    <a:lnTo>
                      <a:pt x="135" y="326"/>
                    </a:lnTo>
                    <a:lnTo>
                      <a:pt x="135" y="350"/>
                    </a:lnTo>
                    <a:lnTo>
                      <a:pt x="0" y="350"/>
                    </a:lnTo>
                  </a:path>
                </a:pathLst>
              </a:custGeom>
              <a:grpFill/>
              <a:ln w="12700" cap="rnd" cmpd="sng">
                <a:solidFill>
                  <a:srgbClr val="000000"/>
                </a:solidFill>
                <a:prstDash val="solid"/>
                <a:round/>
                <a:headEnd/>
                <a:tailEnd/>
              </a:ln>
              <a:effectLst/>
            </p:spPr>
            <p:txBody>
              <a:bodyPr/>
              <a:lstStyle/>
              <a:p>
                <a:endParaRPr lang="en-US"/>
              </a:p>
            </p:txBody>
          </p:sp>
          <p:sp>
            <p:nvSpPr>
              <p:cNvPr id="243" name="Freeform 100">
                <a:extLst>
                  <a:ext uri="{FF2B5EF4-FFF2-40B4-BE49-F238E27FC236}">
                    <a16:creationId xmlns:a16="http://schemas.microsoft.com/office/drawing/2014/main" id="{7E601946-950C-439B-AEEC-675EE7EFF3F8}"/>
                  </a:ext>
                </a:extLst>
              </p:cNvPr>
              <p:cNvSpPr>
                <a:spLocks/>
              </p:cNvSpPr>
              <p:nvPr/>
            </p:nvSpPr>
            <p:spPr bwMode="auto">
              <a:xfrm>
                <a:off x="2919" y="2493"/>
                <a:ext cx="444" cy="398"/>
              </a:xfrm>
              <a:custGeom>
                <a:avLst/>
                <a:gdLst/>
                <a:ahLst/>
                <a:cxnLst>
                  <a:cxn ang="0">
                    <a:pos x="0" y="0"/>
                  </a:cxn>
                  <a:cxn ang="0">
                    <a:pos x="399" y="0"/>
                  </a:cxn>
                  <a:cxn ang="0">
                    <a:pos x="384" y="51"/>
                  </a:cxn>
                  <a:cxn ang="0">
                    <a:pos x="443" y="53"/>
                  </a:cxn>
                  <a:cxn ang="0">
                    <a:pos x="386" y="191"/>
                  </a:cxn>
                  <a:cxn ang="0">
                    <a:pos x="328" y="265"/>
                  </a:cxn>
                  <a:cxn ang="0">
                    <a:pos x="289" y="397"/>
                  </a:cxn>
                  <a:cxn ang="0">
                    <a:pos x="58" y="397"/>
                  </a:cxn>
                  <a:cxn ang="0">
                    <a:pos x="58" y="336"/>
                  </a:cxn>
                  <a:cxn ang="0">
                    <a:pos x="15" y="326"/>
                  </a:cxn>
                  <a:cxn ang="0">
                    <a:pos x="15" y="80"/>
                  </a:cxn>
                  <a:cxn ang="0">
                    <a:pos x="0" y="0"/>
                  </a:cxn>
                </a:cxnLst>
                <a:rect l="0" t="0" r="r" b="b"/>
                <a:pathLst>
                  <a:path w="444" h="398">
                    <a:moveTo>
                      <a:pt x="0" y="0"/>
                    </a:moveTo>
                    <a:lnTo>
                      <a:pt x="399" y="0"/>
                    </a:lnTo>
                    <a:lnTo>
                      <a:pt x="384" y="51"/>
                    </a:lnTo>
                    <a:lnTo>
                      <a:pt x="443" y="53"/>
                    </a:lnTo>
                    <a:lnTo>
                      <a:pt x="386" y="191"/>
                    </a:lnTo>
                    <a:lnTo>
                      <a:pt x="328" y="265"/>
                    </a:lnTo>
                    <a:lnTo>
                      <a:pt x="289" y="397"/>
                    </a:lnTo>
                    <a:lnTo>
                      <a:pt x="58" y="397"/>
                    </a:lnTo>
                    <a:lnTo>
                      <a:pt x="58" y="336"/>
                    </a:lnTo>
                    <a:lnTo>
                      <a:pt x="15" y="326"/>
                    </a:lnTo>
                    <a:lnTo>
                      <a:pt x="15" y="80"/>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44" name="Freeform 101">
                <a:extLst>
                  <a:ext uri="{FF2B5EF4-FFF2-40B4-BE49-F238E27FC236}">
                    <a16:creationId xmlns:a16="http://schemas.microsoft.com/office/drawing/2014/main" id="{0EDB6C06-D8C1-46CC-A8E4-FCADE0523D90}"/>
                  </a:ext>
                </a:extLst>
              </p:cNvPr>
              <p:cNvSpPr>
                <a:spLocks/>
              </p:cNvSpPr>
              <p:nvPr/>
            </p:nvSpPr>
            <p:spPr bwMode="auto">
              <a:xfrm>
                <a:off x="3308" y="2490"/>
                <a:ext cx="755" cy="193"/>
              </a:xfrm>
              <a:custGeom>
                <a:avLst/>
                <a:gdLst/>
                <a:ahLst/>
                <a:cxnLst>
                  <a:cxn ang="0">
                    <a:pos x="66" y="21"/>
                  </a:cxn>
                  <a:cxn ang="0">
                    <a:pos x="198" y="21"/>
                  </a:cxn>
                  <a:cxn ang="0">
                    <a:pos x="198" y="0"/>
                  </a:cxn>
                  <a:cxn ang="0">
                    <a:pos x="754" y="0"/>
                  </a:cxn>
                  <a:cxn ang="0">
                    <a:pos x="743" y="40"/>
                  </a:cxn>
                  <a:cxn ang="0">
                    <a:pos x="520" y="136"/>
                  </a:cxn>
                  <a:cxn ang="0">
                    <a:pos x="499" y="192"/>
                  </a:cxn>
                  <a:cxn ang="0">
                    <a:pos x="0" y="192"/>
                  </a:cxn>
                  <a:cxn ang="0">
                    <a:pos x="66" y="21"/>
                  </a:cxn>
                </a:cxnLst>
                <a:rect l="0" t="0" r="r" b="b"/>
                <a:pathLst>
                  <a:path w="755" h="193">
                    <a:moveTo>
                      <a:pt x="66" y="21"/>
                    </a:moveTo>
                    <a:lnTo>
                      <a:pt x="198" y="21"/>
                    </a:lnTo>
                    <a:lnTo>
                      <a:pt x="198" y="0"/>
                    </a:lnTo>
                    <a:lnTo>
                      <a:pt x="754" y="0"/>
                    </a:lnTo>
                    <a:lnTo>
                      <a:pt x="743" y="40"/>
                    </a:lnTo>
                    <a:lnTo>
                      <a:pt x="520" y="136"/>
                    </a:lnTo>
                    <a:lnTo>
                      <a:pt x="499" y="192"/>
                    </a:lnTo>
                    <a:lnTo>
                      <a:pt x="0" y="192"/>
                    </a:lnTo>
                    <a:lnTo>
                      <a:pt x="66" y="21"/>
                    </a:lnTo>
                  </a:path>
                </a:pathLst>
              </a:custGeom>
              <a:grpFill/>
              <a:ln w="12700" cap="rnd" cmpd="sng">
                <a:solidFill>
                  <a:srgbClr val="000000"/>
                </a:solidFill>
                <a:prstDash val="solid"/>
                <a:round/>
                <a:headEnd/>
                <a:tailEnd/>
              </a:ln>
              <a:effectLst/>
            </p:spPr>
            <p:txBody>
              <a:bodyPr/>
              <a:lstStyle/>
              <a:p>
                <a:endParaRPr lang="en-US"/>
              </a:p>
            </p:txBody>
          </p:sp>
          <p:sp>
            <p:nvSpPr>
              <p:cNvPr id="245" name="Freeform 102">
                <a:extLst>
                  <a:ext uri="{FF2B5EF4-FFF2-40B4-BE49-F238E27FC236}">
                    <a16:creationId xmlns:a16="http://schemas.microsoft.com/office/drawing/2014/main" id="{68495B00-369F-4449-A03D-8CEA98B3FBC3}"/>
                  </a:ext>
                </a:extLst>
              </p:cNvPr>
              <p:cNvSpPr>
                <a:spLocks/>
              </p:cNvSpPr>
              <p:nvPr/>
            </p:nvSpPr>
            <p:spPr bwMode="auto">
              <a:xfrm>
                <a:off x="3807" y="2491"/>
                <a:ext cx="789" cy="307"/>
              </a:xfrm>
              <a:custGeom>
                <a:avLst/>
                <a:gdLst/>
                <a:ahLst/>
                <a:cxnLst>
                  <a:cxn ang="0">
                    <a:pos x="254" y="0"/>
                  </a:cxn>
                  <a:cxn ang="0">
                    <a:pos x="753" y="0"/>
                  </a:cxn>
                  <a:cxn ang="0">
                    <a:pos x="788" y="93"/>
                  </a:cxn>
                  <a:cxn ang="0">
                    <a:pos x="701" y="186"/>
                  </a:cxn>
                  <a:cxn ang="0">
                    <a:pos x="577" y="225"/>
                  </a:cxn>
                  <a:cxn ang="0">
                    <a:pos x="527" y="306"/>
                  </a:cxn>
                  <a:cxn ang="0">
                    <a:pos x="405" y="173"/>
                  </a:cxn>
                  <a:cxn ang="0">
                    <a:pos x="308" y="173"/>
                  </a:cxn>
                  <a:cxn ang="0">
                    <a:pos x="291" y="147"/>
                  </a:cxn>
                  <a:cxn ang="0">
                    <a:pos x="160" y="147"/>
                  </a:cxn>
                  <a:cxn ang="0">
                    <a:pos x="111" y="191"/>
                  </a:cxn>
                  <a:cxn ang="0">
                    <a:pos x="0" y="191"/>
                  </a:cxn>
                  <a:cxn ang="0">
                    <a:pos x="21" y="135"/>
                  </a:cxn>
                  <a:cxn ang="0">
                    <a:pos x="244" y="43"/>
                  </a:cxn>
                  <a:cxn ang="0">
                    <a:pos x="254" y="0"/>
                  </a:cxn>
                </a:cxnLst>
                <a:rect l="0" t="0" r="r" b="b"/>
                <a:pathLst>
                  <a:path w="789" h="307">
                    <a:moveTo>
                      <a:pt x="254" y="0"/>
                    </a:moveTo>
                    <a:lnTo>
                      <a:pt x="753" y="0"/>
                    </a:lnTo>
                    <a:lnTo>
                      <a:pt x="788" y="93"/>
                    </a:lnTo>
                    <a:lnTo>
                      <a:pt x="701" y="186"/>
                    </a:lnTo>
                    <a:lnTo>
                      <a:pt x="577" y="225"/>
                    </a:lnTo>
                    <a:lnTo>
                      <a:pt x="527" y="306"/>
                    </a:lnTo>
                    <a:lnTo>
                      <a:pt x="405" y="173"/>
                    </a:lnTo>
                    <a:lnTo>
                      <a:pt x="308" y="173"/>
                    </a:lnTo>
                    <a:lnTo>
                      <a:pt x="291" y="147"/>
                    </a:lnTo>
                    <a:lnTo>
                      <a:pt x="160" y="147"/>
                    </a:lnTo>
                    <a:lnTo>
                      <a:pt x="111" y="191"/>
                    </a:lnTo>
                    <a:lnTo>
                      <a:pt x="0" y="191"/>
                    </a:lnTo>
                    <a:lnTo>
                      <a:pt x="21" y="135"/>
                    </a:lnTo>
                    <a:lnTo>
                      <a:pt x="244" y="43"/>
                    </a:lnTo>
                    <a:lnTo>
                      <a:pt x="254" y="0"/>
                    </a:lnTo>
                  </a:path>
                </a:pathLst>
              </a:custGeom>
              <a:grpFill/>
              <a:ln w="12700" cap="rnd" cmpd="sng">
                <a:solidFill>
                  <a:srgbClr val="000000"/>
                </a:solidFill>
                <a:prstDash val="solid"/>
                <a:round/>
                <a:headEnd/>
                <a:tailEnd/>
              </a:ln>
              <a:effectLst/>
            </p:spPr>
            <p:txBody>
              <a:bodyPr/>
              <a:lstStyle/>
              <a:p>
                <a:endParaRPr lang="en-US"/>
              </a:p>
            </p:txBody>
          </p:sp>
          <p:sp>
            <p:nvSpPr>
              <p:cNvPr id="246" name="Freeform 103">
                <a:extLst>
                  <a:ext uri="{FF2B5EF4-FFF2-40B4-BE49-F238E27FC236}">
                    <a16:creationId xmlns:a16="http://schemas.microsoft.com/office/drawing/2014/main" id="{30C60CD5-FC82-4ACF-820F-7CD455DB4B56}"/>
                  </a:ext>
                </a:extLst>
              </p:cNvPr>
              <p:cNvSpPr>
                <a:spLocks/>
              </p:cNvSpPr>
              <p:nvPr/>
            </p:nvSpPr>
            <p:spPr bwMode="auto">
              <a:xfrm>
                <a:off x="3905" y="2639"/>
                <a:ext cx="430" cy="371"/>
              </a:xfrm>
              <a:custGeom>
                <a:avLst/>
                <a:gdLst/>
                <a:ahLst/>
                <a:cxnLst>
                  <a:cxn ang="0">
                    <a:pos x="17" y="44"/>
                  </a:cxn>
                  <a:cxn ang="0">
                    <a:pos x="61" y="0"/>
                  </a:cxn>
                  <a:cxn ang="0">
                    <a:pos x="192" y="0"/>
                  </a:cxn>
                  <a:cxn ang="0">
                    <a:pos x="207" y="26"/>
                  </a:cxn>
                  <a:cxn ang="0">
                    <a:pos x="306" y="26"/>
                  </a:cxn>
                  <a:cxn ang="0">
                    <a:pos x="429" y="158"/>
                  </a:cxn>
                  <a:cxn ang="0">
                    <a:pos x="317" y="275"/>
                  </a:cxn>
                  <a:cxn ang="0">
                    <a:pos x="233" y="304"/>
                  </a:cxn>
                  <a:cxn ang="0">
                    <a:pos x="223" y="370"/>
                  </a:cxn>
                  <a:cxn ang="0">
                    <a:pos x="179" y="293"/>
                  </a:cxn>
                  <a:cxn ang="0">
                    <a:pos x="0" y="81"/>
                  </a:cxn>
                  <a:cxn ang="0">
                    <a:pos x="17" y="44"/>
                  </a:cxn>
                </a:cxnLst>
                <a:rect l="0" t="0" r="r" b="b"/>
                <a:pathLst>
                  <a:path w="430" h="371">
                    <a:moveTo>
                      <a:pt x="17" y="44"/>
                    </a:moveTo>
                    <a:lnTo>
                      <a:pt x="61" y="0"/>
                    </a:lnTo>
                    <a:lnTo>
                      <a:pt x="192" y="0"/>
                    </a:lnTo>
                    <a:lnTo>
                      <a:pt x="207" y="26"/>
                    </a:lnTo>
                    <a:lnTo>
                      <a:pt x="306" y="26"/>
                    </a:lnTo>
                    <a:lnTo>
                      <a:pt x="429" y="158"/>
                    </a:lnTo>
                    <a:lnTo>
                      <a:pt x="317" y="275"/>
                    </a:lnTo>
                    <a:lnTo>
                      <a:pt x="233" y="304"/>
                    </a:lnTo>
                    <a:lnTo>
                      <a:pt x="223" y="370"/>
                    </a:lnTo>
                    <a:lnTo>
                      <a:pt x="179" y="293"/>
                    </a:lnTo>
                    <a:lnTo>
                      <a:pt x="0" y="81"/>
                    </a:lnTo>
                    <a:lnTo>
                      <a:pt x="17" y="44"/>
                    </a:lnTo>
                  </a:path>
                </a:pathLst>
              </a:custGeom>
              <a:solidFill>
                <a:schemeClr val="accent4"/>
              </a:solidFill>
              <a:ln w="12700" cap="rnd" cmpd="sng">
                <a:solidFill>
                  <a:srgbClr val="000000"/>
                </a:solidFill>
                <a:prstDash val="solid"/>
                <a:round/>
                <a:headEnd/>
                <a:tailEnd/>
              </a:ln>
              <a:effectLst/>
            </p:spPr>
            <p:txBody>
              <a:bodyPr/>
              <a:lstStyle/>
              <a:p>
                <a:endParaRPr lang="en-US"/>
              </a:p>
            </p:txBody>
          </p:sp>
          <p:sp>
            <p:nvSpPr>
              <p:cNvPr id="247" name="Freeform 104">
                <a:extLst>
                  <a:ext uri="{FF2B5EF4-FFF2-40B4-BE49-F238E27FC236}">
                    <a16:creationId xmlns:a16="http://schemas.microsoft.com/office/drawing/2014/main" id="{73E15CB2-FABA-4446-8A4D-7EE6BC2DD6E3}"/>
                  </a:ext>
                </a:extLst>
              </p:cNvPr>
              <p:cNvSpPr>
                <a:spLocks/>
              </p:cNvSpPr>
              <p:nvPr/>
            </p:nvSpPr>
            <p:spPr bwMode="auto">
              <a:xfrm>
                <a:off x="3716" y="2683"/>
                <a:ext cx="413" cy="465"/>
              </a:xfrm>
              <a:custGeom>
                <a:avLst/>
                <a:gdLst/>
                <a:ahLst/>
                <a:cxnLst>
                  <a:cxn ang="0">
                    <a:pos x="0" y="0"/>
                  </a:cxn>
                  <a:cxn ang="0">
                    <a:pos x="206" y="0"/>
                  </a:cxn>
                  <a:cxn ang="0">
                    <a:pos x="189" y="36"/>
                  </a:cxn>
                  <a:cxn ang="0">
                    <a:pos x="368" y="249"/>
                  </a:cxn>
                  <a:cxn ang="0">
                    <a:pos x="412" y="325"/>
                  </a:cxn>
                  <a:cxn ang="0">
                    <a:pos x="358" y="464"/>
                  </a:cxn>
                  <a:cxn ang="0">
                    <a:pos x="73" y="464"/>
                  </a:cxn>
                  <a:cxn ang="0">
                    <a:pos x="44" y="406"/>
                  </a:cxn>
                  <a:cxn ang="0">
                    <a:pos x="30" y="332"/>
                  </a:cxn>
                  <a:cxn ang="0">
                    <a:pos x="57" y="292"/>
                  </a:cxn>
                  <a:cxn ang="0">
                    <a:pos x="0" y="0"/>
                  </a:cxn>
                </a:cxnLst>
                <a:rect l="0" t="0" r="r" b="b"/>
                <a:pathLst>
                  <a:path w="413" h="465">
                    <a:moveTo>
                      <a:pt x="0" y="0"/>
                    </a:moveTo>
                    <a:lnTo>
                      <a:pt x="206" y="0"/>
                    </a:lnTo>
                    <a:lnTo>
                      <a:pt x="189" y="36"/>
                    </a:lnTo>
                    <a:lnTo>
                      <a:pt x="368" y="249"/>
                    </a:lnTo>
                    <a:lnTo>
                      <a:pt x="412" y="325"/>
                    </a:lnTo>
                    <a:lnTo>
                      <a:pt x="358" y="464"/>
                    </a:lnTo>
                    <a:lnTo>
                      <a:pt x="73" y="464"/>
                    </a:lnTo>
                    <a:lnTo>
                      <a:pt x="44" y="406"/>
                    </a:lnTo>
                    <a:lnTo>
                      <a:pt x="30" y="332"/>
                    </a:lnTo>
                    <a:lnTo>
                      <a:pt x="57" y="292"/>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48" name="Freeform 105">
                <a:extLst>
                  <a:ext uri="{FF2B5EF4-FFF2-40B4-BE49-F238E27FC236}">
                    <a16:creationId xmlns:a16="http://schemas.microsoft.com/office/drawing/2014/main" id="{21B513FA-6E13-450A-BC53-51995A846C91}"/>
                  </a:ext>
                </a:extLst>
              </p:cNvPr>
              <p:cNvSpPr>
                <a:spLocks/>
              </p:cNvSpPr>
              <p:nvPr/>
            </p:nvSpPr>
            <p:spPr bwMode="auto">
              <a:xfrm>
                <a:off x="3440" y="2682"/>
                <a:ext cx="335" cy="487"/>
              </a:xfrm>
              <a:custGeom>
                <a:avLst/>
                <a:gdLst/>
                <a:ahLst/>
                <a:cxnLst>
                  <a:cxn ang="0">
                    <a:pos x="68" y="0"/>
                  </a:cxn>
                  <a:cxn ang="0">
                    <a:pos x="278" y="0"/>
                  </a:cxn>
                  <a:cxn ang="0">
                    <a:pos x="334" y="296"/>
                  </a:cxn>
                  <a:cxn ang="0">
                    <a:pos x="306" y="336"/>
                  </a:cxn>
                  <a:cxn ang="0">
                    <a:pos x="319" y="405"/>
                  </a:cxn>
                  <a:cxn ang="0">
                    <a:pos x="86" y="405"/>
                  </a:cxn>
                  <a:cxn ang="0">
                    <a:pos x="82" y="474"/>
                  </a:cxn>
                  <a:cxn ang="0">
                    <a:pos x="0" y="486"/>
                  </a:cxn>
                  <a:cxn ang="0">
                    <a:pos x="2" y="349"/>
                  </a:cxn>
                  <a:cxn ang="0">
                    <a:pos x="68" y="0"/>
                  </a:cxn>
                </a:cxnLst>
                <a:rect l="0" t="0" r="r" b="b"/>
                <a:pathLst>
                  <a:path w="335" h="487">
                    <a:moveTo>
                      <a:pt x="68" y="0"/>
                    </a:moveTo>
                    <a:lnTo>
                      <a:pt x="278" y="0"/>
                    </a:lnTo>
                    <a:lnTo>
                      <a:pt x="334" y="296"/>
                    </a:lnTo>
                    <a:lnTo>
                      <a:pt x="306" y="336"/>
                    </a:lnTo>
                    <a:lnTo>
                      <a:pt x="319" y="405"/>
                    </a:lnTo>
                    <a:lnTo>
                      <a:pt x="86" y="405"/>
                    </a:lnTo>
                    <a:lnTo>
                      <a:pt x="82" y="474"/>
                    </a:lnTo>
                    <a:lnTo>
                      <a:pt x="0" y="486"/>
                    </a:lnTo>
                    <a:lnTo>
                      <a:pt x="2" y="349"/>
                    </a:lnTo>
                    <a:lnTo>
                      <a:pt x="68" y="0"/>
                    </a:lnTo>
                  </a:path>
                </a:pathLst>
              </a:custGeom>
              <a:grpFill/>
              <a:ln w="12700" cap="rnd" cmpd="sng">
                <a:solidFill>
                  <a:srgbClr val="000000"/>
                </a:solidFill>
                <a:prstDash val="solid"/>
                <a:round/>
                <a:headEnd/>
                <a:tailEnd/>
              </a:ln>
              <a:effectLst/>
            </p:spPr>
            <p:txBody>
              <a:bodyPr/>
              <a:lstStyle/>
              <a:p>
                <a:endParaRPr lang="en-US"/>
              </a:p>
            </p:txBody>
          </p:sp>
          <p:sp>
            <p:nvSpPr>
              <p:cNvPr id="249" name="Freeform 106">
                <a:extLst>
                  <a:ext uri="{FF2B5EF4-FFF2-40B4-BE49-F238E27FC236}">
                    <a16:creationId xmlns:a16="http://schemas.microsoft.com/office/drawing/2014/main" id="{1C80AEC5-F27F-4ACA-A84C-BE7D6F37F01C}"/>
                  </a:ext>
                </a:extLst>
              </p:cNvPr>
              <p:cNvSpPr>
                <a:spLocks/>
              </p:cNvSpPr>
              <p:nvPr/>
            </p:nvSpPr>
            <p:spPr bwMode="auto">
              <a:xfrm>
                <a:off x="3209" y="2682"/>
                <a:ext cx="299" cy="526"/>
              </a:xfrm>
              <a:custGeom>
                <a:avLst/>
                <a:gdLst/>
                <a:ahLst/>
                <a:cxnLst>
                  <a:cxn ang="0">
                    <a:pos x="99" y="0"/>
                  </a:cxn>
                  <a:cxn ang="0">
                    <a:pos x="298" y="0"/>
                  </a:cxn>
                  <a:cxn ang="0">
                    <a:pos x="233" y="349"/>
                  </a:cxn>
                  <a:cxn ang="0">
                    <a:pos x="231" y="485"/>
                  </a:cxn>
                  <a:cxn ang="0">
                    <a:pos x="169" y="525"/>
                  </a:cxn>
                  <a:cxn ang="0">
                    <a:pos x="137" y="434"/>
                  </a:cxn>
                  <a:cxn ang="0">
                    <a:pos x="0" y="434"/>
                  </a:cxn>
                  <a:cxn ang="0">
                    <a:pos x="43" y="283"/>
                  </a:cxn>
                  <a:cxn ang="0">
                    <a:pos x="1" y="206"/>
                  </a:cxn>
                  <a:cxn ang="0">
                    <a:pos x="40" y="78"/>
                  </a:cxn>
                  <a:cxn ang="0">
                    <a:pos x="99" y="0"/>
                  </a:cxn>
                </a:cxnLst>
                <a:rect l="0" t="0" r="r" b="b"/>
                <a:pathLst>
                  <a:path w="299" h="526">
                    <a:moveTo>
                      <a:pt x="99" y="0"/>
                    </a:moveTo>
                    <a:lnTo>
                      <a:pt x="298" y="0"/>
                    </a:lnTo>
                    <a:lnTo>
                      <a:pt x="233" y="349"/>
                    </a:lnTo>
                    <a:lnTo>
                      <a:pt x="231" y="485"/>
                    </a:lnTo>
                    <a:lnTo>
                      <a:pt x="169" y="525"/>
                    </a:lnTo>
                    <a:lnTo>
                      <a:pt x="137" y="434"/>
                    </a:lnTo>
                    <a:lnTo>
                      <a:pt x="0" y="434"/>
                    </a:lnTo>
                    <a:lnTo>
                      <a:pt x="43" y="283"/>
                    </a:lnTo>
                    <a:lnTo>
                      <a:pt x="1" y="206"/>
                    </a:lnTo>
                    <a:lnTo>
                      <a:pt x="40" y="78"/>
                    </a:lnTo>
                    <a:lnTo>
                      <a:pt x="99" y="0"/>
                    </a:lnTo>
                  </a:path>
                </a:pathLst>
              </a:custGeom>
              <a:grpFill/>
              <a:ln w="12700" cap="rnd" cmpd="sng">
                <a:solidFill>
                  <a:srgbClr val="000000"/>
                </a:solidFill>
                <a:prstDash val="solid"/>
                <a:round/>
                <a:headEnd/>
                <a:tailEnd/>
              </a:ln>
              <a:effectLst/>
            </p:spPr>
            <p:txBody>
              <a:bodyPr/>
              <a:lstStyle/>
              <a:p>
                <a:endParaRPr lang="en-US"/>
              </a:p>
            </p:txBody>
          </p:sp>
          <p:sp>
            <p:nvSpPr>
              <p:cNvPr id="250" name="Freeform 107">
                <a:extLst>
                  <a:ext uri="{FF2B5EF4-FFF2-40B4-BE49-F238E27FC236}">
                    <a16:creationId xmlns:a16="http://schemas.microsoft.com/office/drawing/2014/main" id="{3F55EE1C-F61F-47BD-A76A-9B9812BB31FA}"/>
                  </a:ext>
                </a:extLst>
              </p:cNvPr>
              <p:cNvSpPr>
                <a:spLocks/>
              </p:cNvSpPr>
              <p:nvPr/>
            </p:nvSpPr>
            <p:spPr bwMode="auto">
              <a:xfrm>
                <a:off x="3523" y="3088"/>
                <a:ext cx="717" cy="627"/>
              </a:xfrm>
              <a:custGeom>
                <a:avLst/>
                <a:gdLst/>
                <a:ahLst/>
                <a:cxnLst>
                  <a:cxn ang="0">
                    <a:pos x="2" y="0"/>
                  </a:cxn>
                  <a:cxn ang="0">
                    <a:pos x="237" y="0"/>
                  </a:cxn>
                  <a:cxn ang="0">
                    <a:pos x="268" y="62"/>
                  </a:cxn>
                  <a:cxn ang="0">
                    <a:pos x="554" y="62"/>
                  </a:cxn>
                  <a:cxn ang="0">
                    <a:pos x="562" y="118"/>
                  </a:cxn>
                  <a:cxn ang="0">
                    <a:pos x="663" y="299"/>
                  </a:cxn>
                  <a:cxn ang="0">
                    <a:pos x="702" y="431"/>
                  </a:cxn>
                  <a:cxn ang="0">
                    <a:pos x="716" y="523"/>
                  </a:cxn>
                  <a:cxn ang="0">
                    <a:pos x="616" y="618"/>
                  </a:cxn>
                  <a:cxn ang="0">
                    <a:pos x="533" y="626"/>
                  </a:cxn>
                  <a:cxn ang="0">
                    <a:pos x="510" y="434"/>
                  </a:cxn>
                  <a:cxn ang="0">
                    <a:pos x="483" y="437"/>
                  </a:cxn>
                  <a:cxn ang="0">
                    <a:pos x="402" y="321"/>
                  </a:cxn>
                  <a:cxn ang="0">
                    <a:pos x="420" y="227"/>
                  </a:cxn>
                  <a:cxn ang="0">
                    <a:pos x="329" y="123"/>
                  </a:cxn>
                  <a:cxn ang="0">
                    <a:pos x="209" y="153"/>
                  </a:cxn>
                  <a:cxn ang="0">
                    <a:pos x="116" y="70"/>
                  </a:cxn>
                  <a:cxn ang="0">
                    <a:pos x="0" y="68"/>
                  </a:cxn>
                  <a:cxn ang="0">
                    <a:pos x="2" y="0"/>
                  </a:cxn>
                </a:cxnLst>
                <a:rect l="0" t="0" r="r" b="b"/>
                <a:pathLst>
                  <a:path w="717" h="627">
                    <a:moveTo>
                      <a:pt x="2" y="0"/>
                    </a:moveTo>
                    <a:lnTo>
                      <a:pt x="237" y="0"/>
                    </a:lnTo>
                    <a:lnTo>
                      <a:pt x="268" y="62"/>
                    </a:lnTo>
                    <a:lnTo>
                      <a:pt x="554" y="62"/>
                    </a:lnTo>
                    <a:lnTo>
                      <a:pt x="562" y="118"/>
                    </a:lnTo>
                    <a:lnTo>
                      <a:pt x="663" y="299"/>
                    </a:lnTo>
                    <a:lnTo>
                      <a:pt x="702" y="431"/>
                    </a:lnTo>
                    <a:lnTo>
                      <a:pt x="716" y="523"/>
                    </a:lnTo>
                    <a:lnTo>
                      <a:pt x="616" y="618"/>
                    </a:lnTo>
                    <a:lnTo>
                      <a:pt x="533" y="626"/>
                    </a:lnTo>
                    <a:lnTo>
                      <a:pt x="510" y="434"/>
                    </a:lnTo>
                    <a:lnTo>
                      <a:pt x="483" y="437"/>
                    </a:lnTo>
                    <a:lnTo>
                      <a:pt x="402" y="321"/>
                    </a:lnTo>
                    <a:lnTo>
                      <a:pt x="420" y="227"/>
                    </a:lnTo>
                    <a:lnTo>
                      <a:pt x="329" y="123"/>
                    </a:lnTo>
                    <a:lnTo>
                      <a:pt x="209" y="153"/>
                    </a:lnTo>
                    <a:lnTo>
                      <a:pt x="116" y="70"/>
                    </a:lnTo>
                    <a:lnTo>
                      <a:pt x="0" y="68"/>
                    </a:lnTo>
                    <a:lnTo>
                      <a:pt x="2" y="0"/>
                    </a:lnTo>
                  </a:path>
                </a:pathLst>
              </a:custGeom>
              <a:grpFill/>
              <a:ln w="12700" cap="rnd" cmpd="sng">
                <a:solidFill>
                  <a:srgbClr val="000000"/>
                </a:solidFill>
                <a:prstDash val="solid"/>
                <a:round/>
                <a:headEnd/>
                <a:tailEnd/>
              </a:ln>
              <a:effectLst/>
            </p:spPr>
            <p:txBody>
              <a:bodyPr/>
              <a:lstStyle/>
              <a:p>
                <a:endParaRPr lang="en-US"/>
              </a:p>
            </p:txBody>
          </p:sp>
          <p:sp>
            <p:nvSpPr>
              <p:cNvPr id="251" name="Freeform 108">
                <a:extLst>
                  <a:ext uri="{FF2B5EF4-FFF2-40B4-BE49-F238E27FC236}">
                    <a16:creationId xmlns:a16="http://schemas.microsoft.com/office/drawing/2014/main" id="{03FEADCB-9FE8-432F-9E25-0B6B5700F445}"/>
                  </a:ext>
                </a:extLst>
              </p:cNvPr>
              <p:cNvSpPr>
                <a:spLocks/>
              </p:cNvSpPr>
              <p:nvPr/>
            </p:nvSpPr>
            <p:spPr bwMode="auto">
              <a:xfrm>
                <a:off x="2974" y="2878"/>
                <a:ext cx="438" cy="423"/>
              </a:xfrm>
              <a:custGeom>
                <a:avLst/>
                <a:gdLst/>
                <a:ahLst/>
                <a:cxnLst>
                  <a:cxn ang="0">
                    <a:pos x="3" y="0"/>
                  </a:cxn>
                  <a:cxn ang="0">
                    <a:pos x="237" y="0"/>
                  </a:cxn>
                  <a:cxn ang="0">
                    <a:pos x="278" y="80"/>
                  </a:cxn>
                  <a:cxn ang="0">
                    <a:pos x="234" y="232"/>
                  </a:cxn>
                  <a:cxn ang="0">
                    <a:pos x="372" y="232"/>
                  </a:cxn>
                  <a:cxn ang="0">
                    <a:pos x="404" y="326"/>
                  </a:cxn>
                  <a:cxn ang="0">
                    <a:pos x="437" y="422"/>
                  </a:cxn>
                  <a:cxn ang="0">
                    <a:pos x="251" y="411"/>
                  </a:cxn>
                  <a:cxn ang="0">
                    <a:pos x="30" y="327"/>
                  </a:cxn>
                  <a:cxn ang="0">
                    <a:pos x="56" y="261"/>
                  </a:cxn>
                  <a:cxn ang="0">
                    <a:pos x="0" y="128"/>
                  </a:cxn>
                  <a:cxn ang="0">
                    <a:pos x="3" y="0"/>
                  </a:cxn>
                </a:cxnLst>
                <a:rect l="0" t="0" r="r" b="b"/>
                <a:pathLst>
                  <a:path w="438" h="423">
                    <a:moveTo>
                      <a:pt x="3" y="0"/>
                    </a:moveTo>
                    <a:lnTo>
                      <a:pt x="237" y="0"/>
                    </a:lnTo>
                    <a:lnTo>
                      <a:pt x="278" y="80"/>
                    </a:lnTo>
                    <a:lnTo>
                      <a:pt x="234" y="232"/>
                    </a:lnTo>
                    <a:lnTo>
                      <a:pt x="372" y="232"/>
                    </a:lnTo>
                    <a:lnTo>
                      <a:pt x="404" y="326"/>
                    </a:lnTo>
                    <a:lnTo>
                      <a:pt x="437" y="422"/>
                    </a:lnTo>
                    <a:lnTo>
                      <a:pt x="251" y="411"/>
                    </a:lnTo>
                    <a:lnTo>
                      <a:pt x="30" y="327"/>
                    </a:lnTo>
                    <a:lnTo>
                      <a:pt x="56" y="261"/>
                    </a:lnTo>
                    <a:lnTo>
                      <a:pt x="0" y="128"/>
                    </a:lnTo>
                    <a:lnTo>
                      <a:pt x="3" y="0"/>
                    </a:lnTo>
                  </a:path>
                </a:pathLst>
              </a:custGeom>
              <a:grpFill/>
              <a:ln w="12700" cap="rnd" cmpd="sng">
                <a:solidFill>
                  <a:srgbClr val="000000"/>
                </a:solidFill>
                <a:prstDash val="solid"/>
                <a:round/>
                <a:headEnd/>
                <a:tailEnd/>
              </a:ln>
              <a:effectLst/>
            </p:spPr>
            <p:txBody>
              <a:bodyPr/>
              <a:lstStyle/>
              <a:p>
                <a:endParaRPr lang="en-US"/>
              </a:p>
            </p:txBody>
          </p:sp>
          <p:sp>
            <p:nvSpPr>
              <p:cNvPr id="252" name="Freeform 109">
                <a:extLst>
                  <a:ext uri="{FF2B5EF4-FFF2-40B4-BE49-F238E27FC236}">
                    <a16:creationId xmlns:a16="http://schemas.microsoft.com/office/drawing/2014/main" id="{5EAC380B-A90A-4129-8F87-D18F48B0F41F}"/>
                  </a:ext>
                </a:extLst>
              </p:cNvPr>
              <p:cNvSpPr>
                <a:spLocks/>
              </p:cNvSpPr>
              <p:nvPr/>
            </p:nvSpPr>
            <p:spPr bwMode="auto">
              <a:xfrm>
                <a:off x="2178" y="2432"/>
                <a:ext cx="755" cy="390"/>
              </a:xfrm>
              <a:custGeom>
                <a:avLst/>
                <a:gdLst/>
                <a:ahLst/>
                <a:cxnLst>
                  <a:cxn ang="0">
                    <a:pos x="0" y="0"/>
                  </a:cxn>
                  <a:cxn ang="0">
                    <a:pos x="723" y="0"/>
                  </a:cxn>
                  <a:cxn ang="0">
                    <a:pos x="743" y="70"/>
                  </a:cxn>
                  <a:cxn ang="0">
                    <a:pos x="754" y="149"/>
                  </a:cxn>
                  <a:cxn ang="0">
                    <a:pos x="754" y="389"/>
                  </a:cxn>
                  <a:cxn ang="0">
                    <a:pos x="629" y="357"/>
                  </a:cxn>
                  <a:cxn ang="0">
                    <a:pos x="574" y="367"/>
                  </a:cxn>
                  <a:cxn ang="0">
                    <a:pos x="258" y="302"/>
                  </a:cxn>
                  <a:cxn ang="0">
                    <a:pos x="258" y="114"/>
                  </a:cxn>
                  <a:cxn ang="0">
                    <a:pos x="0" y="111"/>
                  </a:cxn>
                  <a:cxn ang="0">
                    <a:pos x="0" y="0"/>
                  </a:cxn>
                </a:cxnLst>
                <a:rect l="0" t="0" r="r" b="b"/>
                <a:pathLst>
                  <a:path w="755" h="390">
                    <a:moveTo>
                      <a:pt x="0" y="0"/>
                    </a:moveTo>
                    <a:lnTo>
                      <a:pt x="723" y="0"/>
                    </a:lnTo>
                    <a:lnTo>
                      <a:pt x="743" y="70"/>
                    </a:lnTo>
                    <a:lnTo>
                      <a:pt x="754" y="149"/>
                    </a:lnTo>
                    <a:lnTo>
                      <a:pt x="754" y="389"/>
                    </a:lnTo>
                    <a:lnTo>
                      <a:pt x="629" y="357"/>
                    </a:lnTo>
                    <a:lnTo>
                      <a:pt x="574" y="367"/>
                    </a:lnTo>
                    <a:lnTo>
                      <a:pt x="258" y="302"/>
                    </a:lnTo>
                    <a:lnTo>
                      <a:pt x="258" y="114"/>
                    </a:lnTo>
                    <a:lnTo>
                      <a:pt x="0" y="111"/>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53" name="Freeform 110">
                <a:extLst>
                  <a:ext uri="{FF2B5EF4-FFF2-40B4-BE49-F238E27FC236}">
                    <a16:creationId xmlns:a16="http://schemas.microsoft.com/office/drawing/2014/main" id="{43E13266-EE5D-449A-AD5A-641BB74E5BD0}"/>
                  </a:ext>
                </a:extLst>
              </p:cNvPr>
              <p:cNvSpPr>
                <a:spLocks/>
              </p:cNvSpPr>
              <p:nvPr/>
            </p:nvSpPr>
            <p:spPr bwMode="auto">
              <a:xfrm>
                <a:off x="1846" y="2545"/>
                <a:ext cx="1187" cy="1051"/>
              </a:xfrm>
              <a:custGeom>
                <a:avLst/>
                <a:gdLst/>
                <a:ahLst/>
                <a:cxnLst>
                  <a:cxn ang="0">
                    <a:pos x="330" y="0"/>
                  </a:cxn>
                  <a:cxn ang="0">
                    <a:pos x="589" y="0"/>
                  </a:cxn>
                  <a:cxn ang="0">
                    <a:pos x="589" y="187"/>
                  </a:cxn>
                  <a:cxn ang="0">
                    <a:pos x="906" y="254"/>
                  </a:cxn>
                  <a:cxn ang="0">
                    <a:pos x="958" y="246"/>
                  </a:cxn>
                  <a:cxn ang="0">
                    <a:pos x="1086" y="276"/>
                  </a:cxn>
                  <a:cxn ang="0">
                    <a:pos x="1130" y="284"/>
                  </a:cxn>
                  <a:cxn ang="0">
                    <a:pos x="1128" y="471"/>
                  </a:cxn>
                  <a:cxn ang="0">
                    <a:pos x="1186" y="602"/>
                  </a:cxn>
                  <a:cxn ang="0">
                    <a:pos x="1151" y="666"/>
                  </a:cxn>
                  <a:cxn ang="0">
                    <a:pos x="1045" y="693"/>
                  </a:cxn>
                  <a:cxn ang="0">
                    <a:pos x="879" y="828"/>
                  </a:cxn>
                  <a:cxn ang="0">
                    <a:pos x="839" y="934"/>
                  </a:cxn>
                  <a:cxn ang="0">
                    <a:pos x="860" y="1050"/>
                  </a:cxn>
                  <a:cxn ang="0">
                    <a:pos x="647" y="972"/>
                  </a:cxn>
                  <a:cxn ang="0">
                    <a:pos x="510" y="742"/>
                  </a:cxn>
                  <a:cxn ang="0">
                    <a:pos x="401" y="708"/>
                  </a:cxn>
                  <a:cxn ang="0">
                    <a:pos x="341" y="771"/>
                  </a:cxn>
                  <a:cxn ang="0">
                    <a:pos x="256" y="721"/>
                  </a:cxn>
                  <a:cxn ang="0">
                    <a:pos x="177" y="578"/>
                  </a:cxn>
                  <a:cxn ang="0">
                    <a:pos x="0" y="430"/>
                  </a:cxn>
                  <a:cxn ang="0">
                    <a:pos x="330" y="430"/>
                  </a:cxn>
                  <a:cxn ang="0">
                    <a:pos x="330" y="0"/>
                  </a:cxn>
                </a:cxnLst>
                <a:rect l="0" t="0" r="r" b="b"/>
                <a:pathLst>
                  <a:path w="1187" h="1051">
                    <a:moveTo>
                      <a:pt x="330" y="0"/>
                    </a:moveTo>
                    <a:lnTo>
                      <a:pt x="589" y="0"/>
                    </a:lnTo>
                    <a:lnTo>
                      <a:pt x="589" y="187"/>
                    </a:lnTo>
                    <a:lnTo>
                      <a:pt x="906" y="254"/>
                    </a:lnTo>
                    <a:lnTo>
                      <a:pt x="958" y="246"/>
                    </a:lnTo>
                    <a:lnTo>
                      <a:pt x="1086" y="276"/>
                    </a:lnTo>
                    <a:lnTo>
                      <a:pt x="1130" y="284"/>
                    </a:lnTo>
                    <a:lnTo>
                      <a:pt x="1128" y="471"/>
                    </a:lnTo>
                    <a:lnTo>
                      <a:pt x="1186" y="602"/>
                    </a:lnTo>
                    <a:lnTo>
                      <a:pt x="1151" y="666"/>
                    </a:lnTo>
                    <a:lnTo>
                      <a:pt x="1045" y="693"/>
                    </a:lnTo>
                    <a:lnTo>
                      <a:pt x="879" y="828"/>
                    </a:lnTo>
                    <a:lnTo>
                      <a:pt x="839" y="934"/>
                    </a:lnTo>
                    <a:lnTo>
                      <a:pt x="860" y="1050"/>
                    </a:lnTo>
                    <a:lnTo>
                      <a:pt x="647" y="972"/>
                    </a:lnTo>
                    <a:lnTo>
                      <a:pt x="510" y="742"/>
                    </a:lnTo>
                    <a:lnTo>
                      <a:pt x="401" y="708"/>
                    </a:lnTo>
                    <a:lnTo>
                      <a:pt x="341" y="771"/>
                    </a:lnTo>
                    <a:lnTo>
                      <a:pt x="256" y="721"/>
                    </a:lnTo>
                    <a:lnTo>
                      <a:pt x="177" y="578"/>
                    </a:lnTo>
                    <a:lnTo>
                      <a:pt x="0" y="430"/>
                    </a:lnTo>
                    <a:lnTo>
                      <a:pt x="330" y="430"/>
                    </a:lnTo>
                    <a:lnTo>
                      <a:pt x="330" y="0"/>
                    </a:lnTo>
                  </a:path>
                </a:pathLst>
              </a:custGeom>
              <a:solidFill>
                <a:schemeClr val="accent4"/>
              </a:solidFill>
              <a:ln w="12700" cap="rnd" cmpd="sng">
                <a:solidFill>
                  <a:srgbClr val="000000"/>
                </a:solidFill>
                <a:prstDash val="solid"/>
                <a:round/>
                <a:headEnd/>
                <a:tailEnd/>
              </a:ln>
              <a:effectLst/>
            </p:spPr>
            <p:txBody>
              <a:bodyPr/>
              <a:lstStyle/>
              <a:p>
                <a:endParaRPr lang="en-US"/>
              </a:p>
            </p:txBody>
          </p:sp>
          <p:sp>
            <p:nvSpPr>
              <p:cNvPr id="254" name="Freeform 111">
                <a:extLst>
                  <a:ext uri="{FF2B5EF4-FFF2-40B4-BE49-F238E27FC236}">
                    <a16:creationId xmlns:a16="http://schemas.microsoft.com/office/drawing/2014/main" id="{C09C750C-60A1-4028-A143-B143E9C4D61E}"/>
                  </a:ext>
                </a:extLst>
              </p:cNvPr>
              <p:cNvSpPr>
                <a:spLocks/>
              </p:cNvSpPr>
              <p:nvPr/>
            </p:nvSpPr>
            <p:spPr bwMode="auto">
              <a:xfrm>
                <a:off x="1231" y="1879"/>
                <a:ext cx="437" cy="559"/>
              </a:xfrm>
              <a:custGeom>
                <a:avLst/>
                <a:gdLst/>
                <a:ahLst/>
                <a:cxnLst>
                  <a:cxn ang="0">
                    <a:pos x="256" y="106"/>
                  </a:cxn>
                  <a:cxn ang="0">
                    <a:pos x="436" y="106"/>
                  </a:cxn>
                  <a:cxn ang="0">
                    <a:pos x="436" y="558"/>
                  </a:cxn>
                  <a:cxn ang="0">
                    <a:pos x="0" y="558"/>
                  </a:cxn>
                  <a:cxn ang="0">
                    <a:pos x="0" y="0"/>
                  </a:cxn>
                  <a:cxn ang="0">
                    <a:pos x="256" y="0"/>
                  </a:cxn>
                  <a:cxn ang="0">
                    <a:pos x="256" y="106"/>
                  </a:cxn>
                </a:cxnLst>
                <a:rect l="0" t="0" r="r" b="b"/>
                <a:pathLst>
                  <a:path w="437" h="559">
                    <a:moveTo>
                      <a:pt x="256" y="106"/>
                    </a:moveTo>
                    <a:lnTo>
                      <a:pt x="436" y="106"/>
                    </a:lnTo>
                    <a:lnTo>
                      <a:pt x="436" y="558"/>
                    </a:lnTo>
                    <a:lnTo>
                      <a:pt x="0" y="558"/>
                    </a:lnTo>
                    <a:lnTo>
                      <a:pt x="0" y="0"/>
                    </a:lnTo>
                    <a:lnTo>
                      <a:pt x="256" y="0"/>
                    </a:lnTo>
                    <a:lnTo>
                      <a:pt x="256" y="106"/>
                    </a:lnTo>
                  </a:path>
                </a:pathLst>
              </a:custGeom>
              <a:grpFill/>
              <a:ln w="12700" cap="rnd" cmpd="sng">
                <a:solidFill>
                  <a:srgbClr val="000000"/>
                </a:solidFill>
                <a:prstDash val="solid"/>
                <a:round/>
                <a:headEnd/>
                <a:tailEnd/>
              </a:ln>
              <a:effectLst/>
            </p:spPr>
            <p:txBody>
              <a:bodyPr/>
              <a:lstStyle/>
              <a:p>
                <a:endParaRPr lang="en-US"/>
              </a:p>
            </p:txBody>
          </p:sp>
          <p:sp>
            <p:nvSpPr>
              <p:cNvPr id="255" name="Freeform 112">
                <a:extLst>
                  <a:ext uri="{FF2B5EF4-FFF2-40B4-BE49-F238E27FC236}">
                    <a16:creationId xmlns:a16="http://schemas.microsoft.com/office/drawing/2014/main" id="{2B67EAFA-90ED-4704-80B9-69E0A2B66713}"/>
                  </a:ext>
                </a:extLst>
              </p:cNvPr>
              <p:cNvSpPr>
                <a:spLocks/>
              </p:cNvSpPr>
              <p:nvPr/>
            </p:nvSpPr>
            <p:spPr bwMode="auto">
              <a:xfrm>
                <a:off x="337" y="1056"/>
                <a:ext cx="629" cy="391"/>
              </a:xfrm>
              <a:custGeom>
                <a:avLst/>
                <a:gdLst/>
                <a:ahLst/>
                <a:cxnLst>
                  <a:cxn ang="0">
                    <a:pos x="140" y="0"/>
                  </a:cxn>
                  <a:cxn ang="0">
                    <a:pos x="164" y="115"/>
                  </a:cxn>
                  <a:cxn ang="0">
                    <a:pos x="151" y="141"/>
                  </a:cxn>
                  <a:cxn ang="0">
                    <a:pos x="0" y="118"/>
                  </a:cxn>
                  <a:cxn ang="0">
                    <a:pos x="47" y="323"/>
                  </a:cxn>
                  <a:cxn ang="0">
                    <a:pos x="118" y="328"/>
                  </a:cxn>
                  <a:cxn ang="0">
                    <a:pos x="132" y="390"/>
                  </a:cxn>
                  <a:cxn ang="0">
                    <a:pos x="419" y="333"/>
                  </a:cxn>
                  <a:cxn ang="0">
                    <a:pos x="628" y="333"/>
                  </a:cxn>
                  <a:cxn ang="0">
                    <a:pos x="628" y="2"/>
                  </a:cxn>
                  <a:cxn ang="0">
                    <a:pos x="140" y="0"/>
                  </a:cxn>
                </a:cxnLst>
                <a:rect l="0" t="0" r="r" b="b"/>
                <a:pathLst>
                  <a:path w="629" h="391">
                    <a:moveTo>
                      <a:pt x="140" y="0"/>
                    </a:moveTo>
                    <a:lnTo>
                      <a:pt x="164" y="115"/>
                    </a:lnTo>
                    <a:lnTo>
                      <a:pt x="151" y="141"/>
                    </a:lnTo>
                    <a:lnTo>
                      <a:pt x="0" y="118"/>
                    </a:lnTo>
                    <a:lnTo>
                      <a:pt x="47" y="323"/>
                    </a:lnTo>
                    <a:lnTo>
                      <a:pt x="118" y="328"/>
                    </a:lnTo>
                    <a:lnTo>
                      <a:pt x="132" y="390"/>
                    </a:lnTo>
                    <a:lnTo>
                      <a:pt x="419" y="333"/>
                    </a:lnTo>
                    <a:lnTo>
                      <a:pt x="628" y="333"/>
                    </a:lnTo>
                    <a:lnTo>
                      <a:pt x="628" y="2"/>
                    </a:lnTo>
                    <a:lnTo>
                      <a:pt x="140" y="0"/>
                    </a:lnTo>
                  </a:path>
                </a:pathLst>
              </a:custGeom>
              <a:grpFill/>
              <a:ln w="12700" cap="rnd" cmpd="sng">
                <a:solidFill>
                  <a:srgbClr val="000000"/>
                </a:solidFill>
                <a:prstDash val="solid"/>
                <a:round/>
                <a:headEnd/>
                <a:tailEnd/>
              </a:ln>
              <a:effectLst/>
            </p:spPr>
            <p:txBody>
              <a:bodyPr/>
              <a:lstStyle/>
              <a:p>
                <a:endParaRPr lang="en-US"/>
              </a:p>
            </p:txBody>
          </p:sp>
          <p:sp>
            <p:nvSpPr>
              <p:cNvPr id="256" name="Freeform 113">
                <a:extLst>
                  <a:ext uri="{FF2B5EF4-FFF2-40B4-BE49-F238E27FC236}">
                    <a16:creationId xmlns:a16="http://schemas.microsoft.com/office/drawing/2014/main" id="{693815ED-A62C-4961-B07A-6C8A8160F6FD}"/>
                  </a:ext>
                </a:extLst>
              </p:cNvPr>
              <p:cNvSpPr>
                <a:spLocks/>
              </p:cNvSpPr>
              <p:nvPr/>
            </p:nvSpPr>
            <p:spPr bwMode="auto">
              <a:xfrm>
                <a:off x="340" y="1379"/>
                <a:ext cx="657" cy="499"/>
              </a:xfrm>
              <a:custGeom>
                <a:avLst/>
                <a:gdLst/>
                <a:ahLst/>
                <a:cxnLst>
                  <a:cxn ang="0">
                    <a:pos x="41" y="0"/>
                  </a:cxn>
                  <a:cxn ang="0">
                    <a:pos x="115" y="2"/>
                  </a:cxn>
                  <a:cxn ang="0">
                    <a:pos x="132" y="66"/>
                  </a:cxn>
                  <a:cxn ang="0">
                    <a:pos x="410" y="10"/>
                  </a:cxn>
                  <a:cxn ang="0">
                    <a:pos x="624" y="10"/>
                  </a:cxn>
                  <a:cxn ang="0">
                    <a:pos x="656" y="61"/>
                  </a:cxn>
                  <a:cxn ang="0">
                    <a:pos x="611" y="249"/>
                  </a:cxn>
                  <a:cxn ang="0">
                    <a:pos x="640" y="256"/>
                  </a:cxn>
                  <a:cxn ang="0">
                    <a:pos x="640" y="498"/>
                  </a:cxn>
                  <a:cxn ang="0">
                    <a:pos x="18" y="498"/>
                  </a:cxn>
                  <a:cxn ang="0">
                    <a:pos x="0" y="390"/>
                  </a:cxn>
                  <a:cxn ang="0">
                    <a:pos x="41" y="0"/>
                  </a:cxn>
                </a:cxnLst>
                <a:rect l="0" t="0" r="r" b="b"/>
                <a:pathLst>
                  <a:path w="657" h="499">
                    <a:moveTo>
                      <a:pt x="41" y="0"/>
                    </a:moveTo>
                    <a:lnTo>
                      <a:pt x="115" y="2"/>
                    </a:lnTo>
                    <a:lnTo>
                      <a:pt x="132" y="66"/>
                    </a:lnTo>
                    <a:lnTo>
                      <a:pt x="410" y="10"/>
                    </a:lnTo>
                    <a:lnTo>
                      <a:pt x="624" y="10"/>
                    </a:lnTo>
                    <a:lnTo>
                      <a:pt x="656" y="61"/>
                    </a:lnTo>
                    <a:lnTo>
                      <a:pt x="611" y="249"/>
                    </a:lnTo>
                    <a:lnTo>
                      <a:pt x="640" y="256"/>
                    </a:lnTo>
                    <a:lnTo>
                      <a:pt x="640" y="498"/>
                    </a:lnTo>
                    <a:lnTo>
                      <a:pt x="18" y="498"/>
                    </a:lnTo>
                    <a:lnTo>
                      <a:pt x="0" y="390"/>
                    </a:lnTo>
                    <a:lnTo>
                      <a:pt x="41" y="0"/>
                    </a:lnTo>
                  </a:path>
                </a:pathLst>
              </a:custGeom>
              <a:grpFill/>
              <a:ln w="12700" cap="rnd" cmpd="sng">
                <a:solidFill>
                  <a:srgbClr val="000000"/>
                </a:solidFill>
                <a:prstDash val="solid"/>
                <a:round/>
                <a:headEnd/>
                <a:tailEnd/>
              </a:ln>
              <a:effectLst/>
            </p:spPr>
            <p:txBody>
              <a:bodyPr/>
              <a:lstStyle/>
              <a:p>
                <a:endParaRPr lang="en-US"/>
              </a:p>
            </p:txBody>
          </p:sp>
          <p:sp>
            <p:nvSpPr>
              <p:cNvPr id="257" name="Freeform 114">
                <a:extLst>
                  <a:ext uri="{FF2B5EF4-FFF2-40B4-BE49-F238E27FC236}">
                    <a16:creationId xmlns:a16="http://schemas.microsoft.com/office/drawing/2014/main" id="{FB1B3C60-DA5E-4FC5-9EA8-771D1045802E}"/>
                  </a:ext>
                </a:extLst>
              </p:cNvPr>
              <p:cNvSpPr>
                <a:spLocks/>
              </p:cNvSpPr>
              <p:nvPr/>
            </p:nvSpPr>
            <p:spPr bwMode="auto">
              <a:xfrm>
                <a:off x="949" y="1056"/>
                <a:ext cx="538" cy="822"/>
              </a:xfrm>
              <a:custGeom>
                <a:avLst/>
                <a:gdLst/>
                <a:ahLst/>
                <a:cxnLst>
                  <a:cxn ang="0">
                    <a:pos x="15" y="0"/>
                  </a:cxn>
                  <a:cxn ang="0">
                    <a:pos x="110" y="0"/>
                  </a:cxn>
                  <a:cxn ang="0">
                    <a:pos x="110" y="136"/>
                  </a:cxn>
                  <a:cxn ang="0">
                    <a:pos x="267" y="304"/>
                  </a:cxn>
                  <a:cxn ang="0">
                    <a:pos x="235" y="379"/>
                  </a:cxn>
                  <a:cxn ang="0">
                    <a:pos x="248" y="413"/>
                  </a:cxn>
                  <a:cxn ang="0">
                    <a:pos x="307" y="392"/>
                  </a:cxn>
                  <a:cxn ang="0">
                    <a:pos x="391" y="540"/>
                  </a:cxn>
                  <a:cxn ang="0">
                    <a:pos x="537" y="497"/>
                  </a:cxn>
                  <a:cxn ang="0">
                    <a:pos x="537" y="821"/>
                  </a:cxn>
                  <a:cxn ang="0">
                    <a:pos x="275" y="821"/>
                  </a:cxn>
                  <a:cxn ang="0">
                    <a:pos x="31" y="821"/>
                  </a:cxn>
                  <a:cxn ang="0">
                    <a:pos x="31" y="579"/>
                  </a:cxn>
                  <a:cxn ang="0">
                    <a:pos x="0" y="574"/>
                  </a:cxn>
                  <a:cxn ang="0">
                    <a:pos x="47" y="386"/>
                  </a:cxn>
                  <a:cxn ang="0">
                    <a:pos x="15" y="330"/>
                  </a:cxn>
                  <a:cxn ang="0">
                    <a:pos x="15" y="0"/>
                  </a:cxn>
                </a:cxnLst>
                <a:rect l="0" t="0" r="r" b="b"/>
                <a:pathLst>
                  <a:path w="538" h="822">
                    <a:moveTo>
                      <a:pt x="15" y="0"/>
                    </a:moveTo>
                    <a:lnTo>
                      <a:pt x="110" y="0"/>
                    </a:lnTo>
                    <a:lnTo>
                      <a:pt x="110" y="136"/>
                    </a:lnTo>
                    <a:lnTo>
                      <a:pt x="267" y="304"/>
                    </a:lnTo>
                    <a:lnTo>
                      <a:pt x="235" y="379"/>
                    </a:lnTo>
                    <a:lnTo>
                      <a:pt x="248" y="413"/>
                    </a:lnTo>
                    <a:lnTo>
                      <a:pt x="307" y="392"/>
                    </a:lnTo>
                    <a:lnTo>
                      <a:pt x="391" y="540"/>
                    </a:lnTo>
                    <a:lnTo>
                      <a:pt x="537" y="497"/>
                    </a:lnTo>
                    <a:lnTo>
                      <a:pt x="537" y="821"/>
                    </a:lnTo>
                    <a:lnTo>
                      <a:pt x="275" y="821"/>
                    </a:lnTo>
                    <a:lnTo>
                      <a:pt x="31" y="821"/>
                    </a:lnTo>
                    <a:lnTo>
                      <a:pt x="31" y="579"/>
                    </a:lnTo>
                    <a:lnTo>
                      <a:pt x="0" y="574"/>
                    </a:lnTo>
                    <a:lnTo>
                      <a:pt x="47" y="386"/>
                    </a:lnTo>
                    <a:lnTo>
                      <a:pt x="15" y="330"/>
                    </a:lnTo>
                    <a:lnTo>
                      <a:pt x="15" y="0"/>
                    </a:lnTo>
                  </a:path>
                </a:pathLst>
              </a:custGeom>
              <a:grpFill/>
              <a:ln w="12700" cap="rnd" cmpd="sng">
                <a:solidFill>
                  <a:srgbClr val="000000"/>
                </a:solidFill>
                <a:prstDash val="solid"/>
                <a:round/>
                <a:headEnd/>
                <a:tailEnd/>
              </a:ln>
              <a:effectLst/>
            </p:spPr>
            <p:txBody>
              <a:bodyPr/>
              <a:lstStyle/>
              <a:p>
                <a:endParaRPr lang="en-US"/>
              </a:p>
            </p:txBody>
          </p:sp>
          <p:sp>
            <p:nvSpPr>
              <p:cNvPr id="258" name="Freeform 115">
                <a:extLst>
                  <a:ext uri="{FF2B5EF4-FFF2-40B4-BE49-F238E27FC236}">
                    <a16:creationId xmlns:a16="http://schemas.microsoft.com/office/drawing/2014/main" id="{57F5ED51-A714-43C2-8D9A-D82CDE2A93EE}"/>
                  </a:ext>
                </a:extLst>
              </p:cNvPr>
              <p:cNvSpPr>
                <a:spLocks/>
              </p:cNvSpPr>
              <p:nvPr/>
            </p:nvSpPr>
            <p:spPr bwMode="auto">
              <a:xfrm>
                <a:off x="724" y="1879"/>
                <a:ext cx="507" cy="816"/>
              </a:xfrm>
              <a:custGeom>
                <a:avLst/>
                <a:gdLst/>
                <a:ahLst/>
                <a:cxnLst>
                  <a:cxn ang="0">
                    <a:pos x="0" y="0"/>
                  </a:cxn>
                  <a:cxn ang="0">
                    <a:pos x="506" y="0"/>
                  </a:cxn>
                  <a:cxn ang="0">
                    <a:pos x="506" y="555"/>
                  </a:cxn>
                  <a:cxn ang="0">
                    <a:pos x="506" y="678"/>
                  </a:cxn>
                  <a:cxn ang="0">
                    <a:pos x="449" y="665"/>
                  </a:cxn>
                  <a:cxn ang="0">
                    <a:pos x="475" y="815"/>
                  </a:cxn>
                  <a:cxn ang="0">
                    <a:pos x="0" y="343"/>
                  </a:cxn>
                  <a:cxn ang="0">
                    <a:pos x="0" y="0"/>
                  </a:cxn>
                </a:cxnLst>
                <a:rect l="0" t="0" r="r" b="b"/>
                <a:pathLst>
                  <a:path w="507" h="816">
                    <a:moveTo>
                      <a:pt x="0" y="0"/>
                    </a:moveTo>
                    <a:lnTo>
                      <a:pt x="506" y="0"/>
                    </a:lnTo>
                    <a:lnTo>
                      <a:pt x="506" y="555"/>
                    </a:lnTo>
                    <a:lnTo>
                      <a:pt x="506" y="678"/>
                    </a:lnTo>
                    <a:lnTo>
                      <a:pt x="449" y="665"/>
                    </a:lnTo>
                    <a:lnTo>
                      <a:pt x="475" y="815"/>
                    </a:lnTo>
                    <a:lnTo>
                      <a:pt x="0" y="343"/>
                    </a:lnTo>
                    <a:lnTo>
                      <a:pt x="0" y="0"/>
                    </a:lnTo>
                  </a:path>
                </a:pathLst>
              </a:custGeom>
              <a:grpFill/>
              <a:ln w="12700" cap="rnd" cmpd="sng">
                <a:solidFill>
                  <a:srgbClr val="000000"/>
                </a:solidFill>
                <a:prstDash val="solid"/>
                <a:round/>
                <a:headEnd/>
                <a:tailEnd/>
              </a:ln>
              <a:effectLst/>
            </p:spPr>
            <p:txBody>
              <a:bodyPr/>
              <a:lstStyle/>
              <a:p>
                <a:endParaRPr lang="en-US"/>
              </a:p>
            </p:txBody>
          </p:sp>
          <p:sp>
            <p:nvSpPr>
              <p:cNvPr id="259" name="Freeform 116">
                <a:extLst>
                  <a:ext uri="{FF2B5EF4-FFF2-40B4-BE49-F238E27FC236}">
                    <a16:creationId xmlns:a16="http://schemas.microsoft.com/office/drawing/2014/main" id="{EE2D92ED-6F58-401A-B731-61CDA9C06659}"/>
                  </a:ext>
                </a:extLst>
              </p:cNvPr>
              <p:cNvSpPr>
                <a:spLocks/>
              </p:cNvSpPr>
              <p:nvPr/>
            </p:nvSpPr>
            <p:spPr bwMode="auto">
              <a:xfrm>
                <a:off x="1176" y="2437"/>
                <a:ext cx="496" cy="632"/>
              </a:xfrm>
              <a:custGeom>
                <a:avLst/>
                <a:gdLst/>
                <a:ahLst/>
                <a:cxnLst>
                  <a:cxn ang="0">
                    <a:pos x="53" y="0"/>
                  </a:cxn>
                  <a:cxn ang="0">
                    <a:pos x="495" y="0"/>
                  </a:cxn>
                  <a:cxn ang="0">
                    <a:pos x="495" y="631"/>
                  </a:cxn>
                  <a:cxn ang="0">
                    <a:pos x="341" y="631"/>
                  </a:cxn>
                  <a:cxn ang="0">
                    <a:pos x="48" y="491"/>
                  </a:cxn>
                  <a:cxn ang="0">
                    <a:pos x="48" y="447"/>
                  </a:cxn>
                  <a:cxn ang="0">
                    <a:pos x="66" y="312"/>
                  </a:cxn>
                  <a:cxn ang="0">
                    <a:pos x="21" y="249"/>
                  </a:cxn>
                  <a:cxn ang="0">
                    <a:pos x="0" y="107"/>
                  </a:cxn>
                  <a:cxn ang="0">
                    <a:pos x="53" y="120"/>
                  </a:cxn>
                  <a:cxn ang="0">
                    <a:pos x="53" y="0"/>
                  </a:cxn>
                </a:cxnLst>
                <a:rect l="0" t="0" r="r" b="b"/>
                <a:pathLst>
                  <a:path w="496" h="632">
                    <a:moveTo>
                      <a:pt x="53" y="0"/>
                    </a:moveTo>
                    <a:lnTo>
                      <a:pt x="495" y="0"/>
                    </a:lnTo>
                    <a:lnTo>
                      <a:pt x="495" y="631"/>
                    </a:lnTo>
                    <a:lnTo>
                      <a:pt x="341" y="631"/>
                    </a:lnTo>
                    <a:lnTo>
                      <a:pt x="48" y="491"/>
                    </a:lnTo>
                    <a:lnTo>
                      <a:pt x="48" y="447"/>
                    </a:lnTo>
                    <a:lnTo>
                      <a:pt x="66" y="312"/>
                    </a:lnTo>
                    <a:lnTo>
                      <a:pt x="21" y="249"/>
                    </a:lnTo>
                    <a:lnTo>
                      <a:pt x="0" y="107"/>
                    </a:lnTo>
                    <a:lnTo>
                      <a:pt x="53" y="120"/>
                    </a:lnTo>
                    <a:lnTo>
                      <a:pt x="53" y="0"/>
                    </a:lnTo>
                  </a:path>
                </a:pathLst>
              </a:custGeom>
              <a:grpFill/>
              <a:ln w="12700" cap="rnd" cmpd="sng">
                <a:solidFill>
                  <a:srgbClr val="000000"/>
                </a:solidFill>
                <a:prstDash val="solid"/>
                <a:round/>
                <a:headEnd/>
                <a:tailEnd/>
              </a:ln>
              <a:effectLst/>
            </p:spPr>
            <p:txBody>
              <a:bodyPr/>
              <a:lstStyle/>
              <a:p>
                <a:endParaRPr lang="en-US"/>
              </a:p>
            </p:txBody>
          </p:sp>
          <p:sp>
            <p:nvSpPr>
              <p:cNvPr id="260" name="Freeform 117">
                <a:extLst>
                  <a:ext uri="{FF2B5EF4-FFF2-40B4-BE49-F238E27FC236}">
                    <a16:creationId xmlns:a16="http://schemas.microsoft.com/office/drawing/2014/main" id="{9049A98F-B897-4BDD-9DAD-A1F50528BC94}"/>
                  </a:ext>
                </a:extLst>
              </p:cNvPr>
              <p:cNvSpPr>
                <a:spLocks/>
              </p:cNvSpPr>
              <p:nvPr/>
            </p:nvSpPr>
            <p:spPr bwMode="auto">
              <a:xfrm>
                <a:off x="336" y="1876"/>
                <a:ext cx="908" cy="1012"/>
              </a:xfrm>
              <a:custGeom>
                <a:avLst/>
                <a:gdLst/>
                <a:ahLst/>
                <a:cxnLst>
                  <a:cxn ang="0">
                    <a:pos x="21" y="0"/>
                  </a:cxn>
                  <a:cxn ang="0">
                    <a:pos x="389" y="0"/>
                  </a:cxn>
                  <a:cxn ang="0">
                    <a:pos x="389" y="344"/>
                  </a:cxn>
                  <a:cxn ang="0">
                    <a:pos x="864" y="817"/>
                  </a:cxn>
                  <a:cxn ang="0">
                    <a:pos x="907" y="873"/>
                  </a:cxn>
                  <a:cxn ang="0">
                    <a:pos x="885" y="1011"/>
                  </a:cxn>
                  <a:cxn ang="0">
                    <a:pos x="648" y="1011"/>
                  </a:cxn>
                  <a:cxn ang="0">
                    <a:pos x="437" y="840"/>
                  </a:cxn>
                  <a:cxn ang="0">
                    <a:pos x="362" y="840"/>
                  </a:cxn>
                  <a:cxn ang="0">
                    <a:pos x="183" y="523"/>
                  </a:cxn>
                  <a:cxn ang="0">
                    <a:pos x="57" y="328"/>
                  </a:cxn>
                  <a:cxn ang="0">
                    <a:pos x="73" y="253"/>
                  </a:cxn>
                  <a:cxn ang="0">
                    <a:pos x="0" y="154"/>
                  </a:cxn>
                  <a:cxn ang="0">
                    <a:pos x="21" y="0"/>
                  </a:cxn>
                </a:cxnLst>
                <a:rect l="0" t="0" r="r" b="b"/>
                <a:pathLst>
                  <a:path w="908" h="1012">
                    <a:moveTo>
                      <a:pt x="21" y="0"/>
                    </a:moveTo>
                    <a:lnTo>
                      <a:pt x="389" y="0"/>
                    </a:lnTo>
                    <a:lnTo>
                      <a:pt x="389" y="344"/>
                    </a:lnTo>
                    <a:lnTo>
                      <a:pt x="864" y="817"/>
                    </a:lnTo>
                    <a:lnTo>
                      <a:pt x="907" y="873"/>
                    </a:lnTo>
                    <a:lnTo>
                      <a:pt x="885" y="1011"/>
                    </a:lnTo>
                    <a:lnTo>
                      <a:pt x="648" y="1011"/>
                    </a:lnTo>
                    <a:lnTo>
                      <a:pt x="437" y="840"/>
                    </a:lnTo>
                    <a:lnTo>
                      <a:pt x="362" y="840"/>
                    </a:lnTo>
                    <a:lnTo>
                      <a:pt x="183" y="523"/>
                    </a:lnTo>
                    <a:lnTo>
                      <a:pt x="57" y="328"/>
                    </a:lnTo>
                    <a:lnTo>
                      <a:pt x="73" y="253"/>
                    </a:lnTo>
                    <a:lnTo>
                      <a:pt x="0" y="154"/>
                    </a:lnTo>
                    <a:lnTo>
                      <a:pt x="21" y="0"/>
                    </a:lnTo>
                  </a:path>
                </a:pathLst>
              </a:custGeom>
              <a:grpFill/>
              <a:ln w="12700" cap="rnd" cmpd="sng">
                <a:solidFill>
                  <a:srgbClr val="000000"/>
                </a:solidFill>
                <a:prstDash val="solid"/>
                <a:round/>
                <a:headEnd/>
                <a:tailEnd/>
              </a:ln>
              <a:effectLst/>
            </p:spPr>
            <p:txBody>
              <a:bodyPr/>
              <a:lstStyle/>
              <a:p>
                <a:endParaRPr lang="en-US"/>
              </a:p>
            </p:txBody>
          </p:sp>
        </p:grpSp>
        <p:grpSp>
          <p:nvGrpSpPr>
            <p:cNvPr id="189" name="Group 188">
              <a:extLst>
                <a:ext uri="{FF2B5EF4-FFF2-40B4-BE49-F238E27FC236}">
                  <a16:creationId xmlns:a16="http://schemas.microsoft.com/office/drawing/2014/main" id="{6F7690AA-4351-4616-9753-B67FFAB69B61}"/>
                </a:ext>
              </a:extLst>
            </p:cNvPr>
            <p:cNvGrpSpPr/>
            <p:nvPr/>
          </p:nvGrpSpPr>
          <p:grpSpPr>
            <a:xfrm>
              <a:off x="8012539" y="1398281"/>
              <a:ext cx="632711" cy="443976"/>
              <a:chOff x="1175856" y="3578211"/>
              <a:chExt cx="1341120" cy="941070"/>
            </a:xfrm>
            <a:grpFill/>
            <a:effectLst/>
          </p:grpSpPr>
          <p:sp>
            <p:nvSpPr>
              <p:cNvPr id="198" name="Freeform: Shape 197">
                <a:extLst>
                  <a:ext uri="{FF2B5EF4-FFF2-40B4-BE49-F238E27FC236}">
                    <a16:creationId xmlns:a16="http://schemas.microsoft.com/office/drawing/2014/main" id="{0BF95DB2-3E9F-4DAA-B931-D53D37193085}"/>
                  </a:ext>
                </a:extLst>
              </p:cNvPr>
              <p:cNvSpPr/>
              <p:nvPr/>
            </p:nvSpPr>
            <p:spPr>
              <a:xfrm>
                <a:off x="2189316" y="4145901"/>
                <a:ext cx="327660" cy="373380"/>
              </a:xfrm>
              <a:custGeom>
                <a:avLst/>
                <a:gdLst>
                  <a:gd name="connsiteX0" fmla="*/ 45720 w 327660"/>
                  <a:gd name="connsiteY0" fmla="*/ 0 h 373380"/>
                  <a:gd name="connsiteX1" fmla="*/ 201930 w 327660"/>
                  <a:gd name="connsiteY1" fmla="*/ 60960 h 373380"/>
                  <a:gd name="connsiteX2" fmla="*/ 327660 w 327660"/>
                  <a:gd name="connsiteY2" fmla="*/ 217170 h 373380"/>
                  <a:gd name="connsiteX3" fmla="*/ 262890 w 327660"/>
                  <a:gd name="connsiteY3" fmla="*/ 281940 h 373380"/>
                  <a:gd name="connsiteX4" fmla="*/ 213360 w 327660"/>
                  <a:gd name="connsiteY4" fmla="*/ 274320 h 373380"/>
                  <a:gd name="connsiteX5" fmla="*/ 137160 w 327660"/>
                  <a:gd name="connsiteY5" fmla="*/ 339090 h 373380"/>
                  <a:gd name="connsiteX6" fmla="*/ 125730 w 327660"/>
                  <a:gd name="connsiteY6" fmla="*/ 373380 h 373380"/>
                  <a:gd name="connsiteX7" fmla="*/ 34290 w 327660"/>
                  <a:gd name="connsiteY7" fmla="*/ 346710 h 373380"/>
                  <a:gd name="connsiteX8" fmla="*/ 45720 w 327660"/>
                  <a:gd name="connsiteY8" fmla="*/ 243840 h 373380"/>
                  <a:gd name="connsiteX9" fmla="*/ 0 w 327660"/>
                  <a:gd name="connsiteY9" fmla="*/ 137160 h 373380"/>
                  <a:gd name="connsiteX10" fmla="*/ 68580 w 327660"/>
                  <a:gd name="connsiteY10" fmla="*/ 83820 h 373380"/>
                  <a:gd name="connsiteX11" fmla="*/ 45720 w 327660"/>
                  <a:gd name="connsiteY11" fmla="*/ 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660" h="373380">
                    <a:moveTo>
                      <a:pt x="45720" y="0"/>
                    </a:moveTo>
                    <a:lnTo>
                      <a:pt x="201930" y="60960"/>
                    </a:lnTo>
                    <a:lnTo>
                      <a:pt x="327660" y="217170"/>
                    </a:lnTo>
                    <a:lnTo>
                      <a:pt x="262890" y="281940"/>
                    </a:lnTo>
                    <a:lnTo>
                      <a:pt x="213360" y="274320"/>
                    </a:lnTo>
                    <a:lnTo>
                      <a:pt x="137160" y="339090"/>
                    </a:lnTo>
                    <a:lnTo>
                      <a:pt x="125730" y="373380"/>
                    </a:lnTo>
                    <a:lnTo>
                      <a:pt x="34290" y="346710"/>
                    </a:lnTo>
                    <a:lnTo>
                      <a:pt x="45720" y="243840"/>
                    </a:lnTo>
                    <a:lnTo>
                      <a:pt x="0" y="137160"/>
                    </a:lnTo>
                    <a:lnTo>
                      <a:pt x="68580" y="83820"/>
                    </a:lnTo>
                    <a:lnTo>
                      <a:pt x="45720"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655D1D74-9543-4D7A-ABB1-ED271A8CFC99}"/>
                  </a:ext>
                </a:extLst>
              </p:cNvPr>
              <p:cNvSpPr/>
              <p:nvPr/>
            </p:nvSpPr>
            <p:spPr>
              <a:xfrm>
                <a:off x="2012151" y="3932541"/>
                <a:ext cx="184785" cy="121920"/>
              </a:xfrm>
              <a:custGeom>
                <a:avLst/>
                <a:gdLst>
                  <a:gd name="connsiteX0" fmla="*/ 87630 w 184785"/>
                  <a:gd name="connsiteY0" fmla="*/ 121920 h 121920"/>
                  <a:gd name="connsiteX1" fmla="*/ 184785 w 184785"/>
                  <a:gd name="connsiteY1" fmla="*/ 80010 h 121920"/>
                  <a:gd name="connsiteX2" fmla="*/ 118110 w 184785"/>
                  <a:gd name="connsiteY2" fmla="*/ 17145 h 121920"/>
                  <a:gd name="connsiteX3" fmla="*/ 68580 w 184785"/>
                  <a:gd name="connsiteY3" fmla="*/ 26670 h 121920"/>
                  <a:gd name="connsiteX4" fmla="*/ 24765 w 184785"/>
                  <a:gd name="connsiteY4" fmla="*/ 0 h 121920"/>
                  <a:gd name="connsiteX5" fmla="*/ 0 w 184785"/>
                  <a:gd name="connsiteY5" fmla="*/ 11430 h 121920"/>
                  <a:gd name="connsiteX6" fmla="*/ 87630 w 184785"/>
                  <a:gd name="connsiteY6"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 h="121920">
                    <a:moveTo>
                      <a:pt x="87630" y="121920"/>
                    </a:moveTo>
                    <a:lnTo>
                      <a:pt x="184785" y="80010"/>
                    </a:lnTo>
                    <a:lnTo>
                      <a:pt x="118110" y="17145"/>
                    </a:lnTo>
                    <a:lnTo>
                      <a:pt x="68580" y="26670"/>
                    </a:lnTo>
                    <a:lnTo>
                      <a:pt x="24765" y="0"/>
                    </a:lnTo>
                    <a:lnTo>
                      <a:pt x="0" y="11430"/>
                    </a:lnTo>
                    <a:lnTo>
                      <a:pt x="87630" y="12192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6CFEE057-267E-4DAA-A6A8-E85BCF335CA8}"/>
                  </a:ext>
                </a:extLst>
              </p:cNvPr>
              <p:cNvSpPr/>
              <p:nvPr/>
            </p:nvSpPr>
            <p:spPr>
              <a:xfrm>
                <a:off x="1911186" y="3953496"/>
                <a:ext cx="76200" cy="68580"/>
              </a:xfrm>
              <a:custGeom>
                <a:avLst/>
                <a:gdLst>
                  <a:gd name="connsiteX0" fmla="*/ 0 w 76200"/>
                  <a:gd name="connsiteY0" fmla="*/ 0 h 68580"/>
                  <a:gd name="connsiteX1" fmla="*/ 62865 w 76200"/>
                  <a:gd name="connsiteY1" fmla="*/ 19050 h 68580"/>
                  <a:gd name="connsiteX2" fmla="*/ 76200 w 76200"/>
                  <a:gd name="connsiteY2" fmla="*/ 45720 h 68580"/>
                  <a:gd name="connsiteX3" fmla="*/ 34290 w 76200"/>
                  <a:gd name="connsiteY3" fmla="*/ 68580 h 68580"/>
                  <a:gd name="connsiteX4" fmla="*/ 0 w 76200"/>
                  <a:gd name="connsiteY4" fmla="*/ 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8580">
                    <a:moveTo>
                      <a:pt x="0" y="0"/>
                    </a:moveTo>
                    <a:lnTo>
                      <a:pt x="62865" y="19050"/>
                    </a:lnTo>
                    <a:lnTo>
                      <a:pt x="76200" y="45720"/>
                    </a:lnTo>
                    <a:lnTo>
                      <a:pt x="34290" y="68580"/>
                    </a:lnTo>
                    <a:lnTo>
                      <a:pt x="0"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4C404EB2-E7B3-4A00-91C6-F72A780E8ECB}"/>
                  </a:ext>
                </a:extLst>
              </p:cNvPr>
              <p:cNvSpPr/>
              <p:nvPr/>
            </p:nvSpPr>
            <p:spPr>
              <a:xfrm>
                <a:off x="1842606" y="3862056"/>
                <a:ext cx="150495" cy="64770"/>
              </a:xfrm>
              <a:custGeom>
                <a:avLst/>
                <a:gdLst>
                  <a:gd name="connsiteX0" fmla="*/ 15240 w 150495"/>
                  <a:gd name="connsiteY0" fmla="*/ 0 h 64770"/>
                  <a:gd name="connsiteX1" fmla="*/ 83820 w 150495"/>
                  <a:gd name="connsiteY1" fmla="*/ 26670 h 64770"/>
                  <a:gd name="connsiteX2" fmla="*/ 150495 w 150495"/>
                  <a:gd name="connsiteY2" fmla="*/ 24765 h 64770"/>
                  <a:gd name="connsiteX3" fmla="*/ 133350 w 150495"/>
                  <a:gd name="connsiteY3" fmla="*/ 64770 h 64770"/>
                  <a:gd name="connsiteX4" fmla="*/ 68580 w 150495"/>
                  <a:gd name="connsiteY4" fmla="*/ 47625 h 64770"/>
                  <a:gd name="connsiteX5" fmla="*/ 0 w 150495"/>
                  <a:gd name="connsiteY5" fmla="*/ 53340 h 64770"/>
                  <a:gd name="connsiteX6" fmla="*/ 15240 w 150495"/>
                  <a:gd name="connsiteY6"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95" h="64770">
                    <a:moveTo>
                      <a:pt x="15240" y="0"/>
                    </a:moveTo>
                    <a:lnTo>
                      <a:pt x="83820" y="26670"/>
                    </a:lnTo>
                    <a:lnTo>
                      <a:pt x="150495" y="24765"/>
                    </a:lnTo>
                    <a:lnTo>
                      <a:pt x="133350" y="64770"/>
                    </a:lnTo>
                    <a:lnTo>
                      <a:pt x="68580" y="47625"/>
                    </a:lnTo>
                    <a:lnTo>
                      <a:pt x="0" y="53340"/>
                    </a:lnTo>
                    <a:lnTo>
                      <a:pt x="15240"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663EDDBD-E19A-4989-ACFD-AD0171548AD2}"/>
                  </a:ext>
                </a:extLst>
              </p:cNvPr>
              <p:cNvSpPr/>
              <p:nvPr/>
            </p:nvSpPr>
            <p:spPr>
              <a:xfrm>
                <a:off x="1587336" y="3732516"/>
                <a:ext cx="169545" cy="135255"/>
              </a:xfrm>
              <a:custGeom>
                <a:avLst/>
                <a:gdLst>
                  <a:gd name="connsiteX0" fmla="*/ 72390 w 169545"/>
                  <a:gd name="connsiteY0" fmla="*/ 0 h 135255"/>
                  <a:gd name="connsiteX1" fmla="*/ 161925 w 169545"/>
                  <a:gd name="connsiteY1" fmla="*/ 85725 h 135255"/>
                  <a:gd name="connsiteX2" fmla="*/ 169545 w 169545"/>
                  <a:gd name="connsiteY2" fmla="*/ 112395 h 135255"/>
                  <a:gd name="connsiteX3" fmla="*/ 118110 w 169545"/>
                  <a:gd name="connsiteY3" fmla="*/ 135255 h 135255"/>
                  <a:gd name="connsiteX4" fmla="*/ 97155 w 169545"/>
                  <a:gd name="connsiteY4" fmla="*/ 118110 h 135255"/>
                  <a:gd name="connsiteX5" fmla="*/ 57150 w 169545"/>
                  <a:gd name="connsiteY5" fmla="*/ 121920 h 135255"/>
                  <a:gd name="connsiteX6" fmla="*/ 0 w 169545"/>
                  <a:gd name="connsiteY6" fmla="*/ 55245 h 135255"/>
                  <a:gd name="connsiteX7" fmla="*/ 15240 w 169545"/>
                  <a:gd name="connsiteY7" fmla="*/ 32385 h 135255"/>
                  <a:gd name="connsiteX8" fmla="*/ 72390 w 169545"/>
                  <a:gd name="connsiteY8" fmla="*/ 0 h 1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5" h="135255">
                    <a:moveTo>
                      <a:pt x="72390" y="0"/>
                    </a:moveTo>
                    <a:lnTo>
                      <a:pt x="161925" y="85725"/>
                    </a:lnTo>
                    <a:lnTo>
                      <a:pt x="169545" y="112395"/>
                    </a:lnTo>
                    <a:lnTo>
                      <a:pt x="118110" y="135255"/>
                    </a:lnTo>
                    <a:lnTo>
                      <a:pt x="97155" y="118110"/>
                    </a:lnTo>
                    <a:lnTo>
                      <a:pt x="57150" y="121920"/>
                    </a:lnTo>
                    <a:lnTo>
                      <a:pt x="0" y="55245"/>
                    </a:lnTo>
                    <a:lnTo>
                      <a:pt x="15240" y="32385"/>
                    </a:lnTo>
                    <a:lnTo>
                      <a:pt x="72390"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2E2987AE-1DB0-438D-B08F-3473A3D7645E}"/>
                  </a:ext>
                </a:extLst>
              </p:cNvPr>
              <p:cNvSpPr/>
              <p:nvPr/>
            </p:nvSpPr>
            <p:spPr>
              <a:xfrm>
                <a:off x="1175856" y="3578211"/>
                <a:ext cx="152400" cy="114300"/>
              </a:xfrm>
              <a:custGeom>
                <a:avLst/>
                <a:gdLst>
                  <a:gd name="connsiteX0" fmla="*/ 93345 w 152400"/>
                  <a:gd name="connsiteY0" fmla="*/ 0 h 114300"/>
                  <a:gd name="connsiteX1" fmla="*/ 152400 w 152400"/>
                  <a:gd name="connsiteY1" fmla="*/ 26670 h 114300"/>
                  <a:gd name="connsiteX2" fmla="*/ 108585 w 152400"/>
                  <a:gd name="connsiteY2" fmla="*/ 114300 h 114300"/>
                  <a:gd name="connsiteX3" fmla="*/ 0 w 152400"/>
                  <a:gd name="connsiteY3" fmla="*/ 62865 h 114300"/>
                  <a:gd name="connsiteX4" fmla="*/ 17145 w 152400"/>
                  <a:gd name="connsiteY4" fmla="*/ 38100 h 114300"/>
                  <a:gd name="connsiteX5" fmla="*/ 93345 w 152400"/>
                  <a:gd name="connsiteY5"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14300">
                    <a:moveTo>
                      <a:pt x="93345" y="0"/>
                    </a:moveTo>
                    <a:lnTo>
                      <a:pt x="152400" y="26670"/>
                    </a:lnTo>
                    <a:lnTo>
                      <a:pt x="108585" y="114300"/>
                    </a:lnTo>
                    <a:lnTo>
                      <a:pt x="0" y="62865"/>
                    </a:lnTo>
                    <a:lnTo>
                      <a:pt x="17145" y="38100"/>
                    </a:lnTo>
                    <a:lnTo>
                      <a:pt x="93345"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62" name="Picture 261">
            <a:extLst>
              <a:ext uri="{FF2B5EF4-FFF2-40B4-BE49-F238E27FC236}">
                <a16:creationId xmlns:a16="http://schemas.microsoft.com/office/drawing/2014/main" id="{EEB4388E-2FFB-4BF7-B5E7-170275E02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370" y="6424076"/>
            <a:ext cx="1346601" cy="3010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706C8-45F7-49C9-A07A-6CF9847C329C}"/>
              </a:ext>
            </a:extLst>
          </p:cNvPr>
          <p:cNvSpPr>
            <a:spLocks noGrp="1"/>
          </p:cNvSpPr>
          <p:nvPr>
            <p:ph idx="1"/>
          </p:nvPr>
        </p:nvSpPr>
        <p:spPr>
          <a:xfrm>
            <a:off x="818712" y="2222287"/>
            <a:ext cx="7715688" cy="3636511"/>
          </a:xfrm>
        </p:spPr>
        <p:txBody>
          <a:bodyPr/>
          <a:lstStyle/>
          <a:p>
            <a:r>
              <a:rPr lang="en-US" dirty="0"/>
              <a:t>Each year we have to remind ourselves of the things we hold dear, that remain the underlying drivers of our success</a:t>
            </a:r>
          </a:p>
          <a:p>
            <a:pPr lvl="1"/>
            <a:r>
              <a:rPr lang="en-US" dirty="0"/>
              <a:t>Our focus and commitment to the agendas of our stakeholders</a:t>
            </a:r>
          </a:p>
          <a:p>
            <a:pPr lvl="1"/>
            <a:r>
              <a:rPr lang="en-US" dirty="0"/>
              <a:t>Our skills at building networks and fostering communities of cooperatives</a:t>
            </a:r>
          </a:p>
          <a:p>
            <a:pPr lvl="1"/>
            <a:r>
              <a:rPr lang="en-US" dirty="0"/>
              <a:t>Our skills at developing assets via the use of capital, people, and solutions</a:t>
            </a:r>
          </a:p>
          <a:p>
            <a:pPr lvl="1"/>
            <a:r>
              <a:rPr lang="en-US" dirty="0"/>
              <a:t>Our drive to deliver value to the customer-owners that drive it all: CU members and CU organizations</a:t>
            </a:r>
          </a:p>
          <a:p>
            <a:pPr lvl="1"/>
            <a:endParaRPr lang="en-US" dirty="0"/>
          </a:p>
        </p:txBody>
      </p:sp>
      <p:sp>
        <p:nvSpPr>
          <p:cNvPr id="3" name="Slide Number Placeholder 2">
            <a:extLst>
              <a:ext uri="{FF2B5EF4-FFF2-40B4-BE49-F238E27FC236}">
                <a16:creationId xmlns:a16="http://schemas.microsoft.com/office/drawing/2014/main" id="{1F726C2D-35F4-426B-95E7-195528EEC82B}"/>
              </a:ext>
            </a:extLst>
          </p:cNvPr>
          <p:cNvSpPr>
            <a:spLocks noGrp="1"/>
          </p:cNvSpPr>
          <p:nvPr>
            <p:ph type="sldNum" sz="quarter" idx="12"/>
          </p:nvPr>
        </p:nvSpPr>
        <p:spPr/>
        <p:txBody>
          <a:bodyPr/>
          <a:lstStyle/>
          <a:p>
            <a:fld id="{61FB0124-3324-46EC-B507-583573B8ABF7}" type="slidenum">
              <a:rPr lang="en-US" smtClean="0"/>
              <a:pPr/>
              <a:t>30</a:t>
            </a:fld>
            <a:endParaRPr lang="en-US" dirty="0"/>
          </a:p>
        </p:txBody>
      </p:sp>
      <p:sp>
        <p:nvSpPr>
          <p:cNvPr id="5" name="Title 4">
            <a:extLst>
              <a:ext uri="{FF2B5EF4-FFF2-40B4-BE49-F238E27FC236}">
                <a16:creationId xmlns:a16="http://schemas.microsoft.com/office/drawing/2014/main" id="{6E964969-3F24-48A7-8C69-794A6FC4C34F}"/>
              </a:ext>
            </a:extLst>
          </p:cNvPr>
          <p:cNvSpPr>
            <a:spLocks noGrp="1"/>
          </p:cNvSpPr>
          <p:nvPr>
            <p:ph type="title"/>
          </p:nvPr>
        </p:nvSpPr>
        <p:spPr/>
        <p:txBody>
          <a:bodyPr/>
          <a:lstStyle/>
          <a:p>
            <a:r>
              <a:rPr lang="en-US" dirty="0"/>
              <a:t>We’ve been preparing for this milestone </a:t>
            </a:r>
          </a:p>
        </p:txBody>
      </p:sp>
      <p:pic>
        <p:nvPicPr>
          <p:cNvPr id="7" name="Picture 6">
            <a:extLst>
              <a:ext uri="{FF2B5EF4-FFF2-40B4-BE49-F238E27FC236}">
                <a16:creationId xmlns:a16="http://schemas.microsoft.com/office/drawing/2014/main" id="{6085EACD-8FE1-4429-BF9E-A5C9193B3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124">
            <a:off x="8991612" y="2115464"/>
            <a:ext cx="2336775" cy="3018085"/>
          </a:xfrm>
          <a:prstGeom prst="rect">
            <a:avLst/>
          </a:prstGeom>
        </p:spPr>
      </p:pic>
      <p:pic>
        <p:nvPicPr>
          <p:cNvPr id="6" name="Picture 5">
            <a:extLst>
              <a:ext uri="{FF2B5EF4-FFF2-40B4-BE49-F238E27FC236}">
                <a16:creationId xmlns:a16="http://schemas.microsoft.com/office/drawing/2014/main" id="{CD284CAD-FD4E-4124-837D-5C5FEC172871}"/>
              </a:ext>
            </a:extLst>
          </p:cNvPr>
          <p:cNvPicPr>
            <a:picLocks noChangeAspect="1"/>
          </p:cNvPicPr>
          <p:nvPr/>
        </p:nvPicPr>
        <p:blipFill>
          <a:blip r:embed="rId4"/>
          <a:stretch>
            <a:fillRect/>
          </a:stretch>
        </p:blipFill>
        <p:spPr>
          <a:xfrm>
            <a:off x="7223343" y="5897810"/>
            <a:ext cx="4816257" cy="807790"/>
          </a:xfrm>
          <a:prstGeom prst="rect">
            <a:avLst/>
          </a:prstGeom>
        </p:spPr>
      </p:pic>
    </p:spTree>
    <p:extLst>
      <p:ext uri="{BB962C8B-B14F-4D97-AF65-F5344CB8AC3E}">
        <p14:creationId xmlns:p14="http://schemas.microsoft.com/office/powerpoint/2010/main" val="1083144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88CF12-98E7-4F33-936E-BE9D5C5AB08D}"/>
              </a:ext>
            </a:extLst>
          </p:cNvPr>
          <p:cNvSpPr>
            <a:spLocks noGrp="1"/>
          </p:cNvSpPr>
          <p:nvPr>
            <p:ph type="title"/>
          </p:nvPr>
        </p:nvSpPr>
        <p:spPr/>
        <p:txBody>
          <a:bodyPr/>
          <a:lstStyle/>
          <a:p>
            <a:r>
              <a:rPr lang="en-US" sz="3600" dirty="0"/>
              <a:t>How do you define the timeframe for the next “era”?  How far ahead do we dare look?</a:t>
            </a:r>
          </a:p>
        </p:txBody>
      </p:sp>
      <p:sp>
        <p:nvSpPr>
          <p:cNvPr id="3" name="Slide Number Placeholder 2">
            <a:extLst>
              <a:ext uri="{FF2B5EF4-FFF2-40B4-BE49-F238E27FC236}">
                <a16:creationId xmlns:a16="http://schemas.microsoft.com/office/drawing/2014/main" id="{90C4D0A6-5D9E-4068-A975-A4D6AFEE9DD1}"/>
              </a:ext>
            </a:extLst>
          </p:cNvPr>
          <p:cNvSpPr>
            <a:spLocks noGrp="1"/>
          </p:cNvSpPr>
          <p:nvPr>
            <p:ph type="sldNum" sz="quarter" idx="12"/>
          </p:nvPr>
        </p:nvSpPr>
        <p:spPr/>
        <p:txBody>
          <a:bodyPr/>
          <a:lstStyle/>
          <a:p>
            <a:fld id="{61FB0124-3324-46EC-B507-583573B8ABF7}" type="slidenum">
              <a:rPr lang="en-US" smtClean="0"/>
              <a:pPr/>
              <a:t>31</a:t>
            </a:fld>
            <a:endParaRPr lang="en-US" dirty="0"/>
          </a:p>
        </p:txBody>
      </p:sp>
      <p:sp>
        <p:nvSpPr>
          <p:cNvPr id="8" name="Text Placeholder 7">
            <a:extLst>
              <a:ext uri="{FF2B5EF4-FFF2-40B4-BE49-F238E27FC236}">
                <a16:creationId xmlns:a16="http://schemas.microsoft.com/office/drawing/2014/main" id="{667CF3C4-4BD7-4F84-A741-46EAB322D70B}"/>
              </a:ext>
            </a:extLst>
          </p:cNvPr>
          <p:cNvSpPr>
            <a:spLocks noGrp="1"/>
          </p:cNvSpPr>
          <p:nvPr>
            <p:ph type="body" sz="quarter" idx="13"/>
          </p:nvPr>
        </p:nvSpPr>
        <p:spPr>
          <a:xfrm>
            <a:off x="3530600" y="5715000"/>
            <a:ext cx="8356600" cy="838200"/>
          </a:xfrm>
        </p:spPr>
        <p:txBody>
          <a:bodyPr/>
          <a:lstStyle/>
          <a:p>
            <a:r>
              <a:rPr lang="en-US" dirty="0"/>
              <a:t>A strange way to tell you that I have faith in who you are today to improve on the work of pioneers and icons that came before</a:t>
            </a:r>
          </a:p>
        </p:txBody>
      </p:sp>
      <p:pic>
        <p:nvPicPr>
          <p:cNvPr id="11" name="Picture 10">
            <a:extLst>
              <a:ext uri="{FF2B5EF4-FFF2-40B4-BE49-F238E27FC236}">
                <a16:creationId xmlns:a16="http://schemas.microsoft.com/office/drawing/2014/main" id="{112C1A46-682A-4D17-9A5B-7D801DA9F150}"/>
              </a:ext>
            </a:extLst>
          </p:cNvPr>
          <p:cNvPicPr>
            <a:picLocks noChangeAspect="1"/>
          </p:cNvPicPr>
          <p:nvPr/>
        </p:nvPicPr>
        <p:blipFill>
          <a:blip r:embed="rId3"/>
          <a:stretch>
            <a:fillRect/>
          </a:stretch>
        </p:blipFill>
        <p:spPr>
          <a:xfrm>
            <a:off x="194735" y="2209800"/>
            <a:ext cx="5825065" cy="3276600"/>
          </a:xfrm>
          <a:prstGeom prst="rect">
            <a:avLst/>
          </a:prstGeom>
          <a:ln>
            <a:solidFill>
              <a:schemeClr val="tx1"/>
            </a:solidFill>
          </a:ln>
        </p:spPr>
      </p:pic>
      <p:pic>
        <p:nvPicPr>
          <p:cNvPr id="12" name="Picture 11">
            <a:extLst>
              <a:ext uri="{FF2B5EF4-FFF2-40B4-BE49-F238E27FC236}">
                <a16:creationId xmlns:a16="http://schemas.microsoft.com/office/drawing/2014/main" id="{B61AED29-EA06-4E56-894D-D7BDD87AF5C7}"/>
              </a:ext>
            </a:extLst>
          </p:cNvPr>
          <p:cNvPicPr>
            <a:picLocks noChangeAspect="1"/>
          </p:cNvPicPr>
          <p:nvPr/>
        </p:nvPicPr>
        <p:blipFill>
          <a:blip r:embed="rId4"/>
          <a:stretch>
            <a:fillRect/>
          </a:stretch>
        </p:blipFill>
        <p:spPr>
          <a:xfrm>
            <a:off x="6175881" y="2196548"/>
            <a:ext cx="5825065" cy="3276600"/>
          </a:xfrm>
          <a:prstGeom prst="rect">
            <a:avLst/>
          </a:prstGeom>
          <a:ln>
            <a:solidFill>
              <a:schemeClr val="tx1"/>
            </a:solidFill>
          </a:ln>
        </p:spPr>
      </p:pic>
    </p:spTree>
    <p:extLst>
      <p:ext uri="{BB962C8B-B14F-4D97-AF65-F5344CB8AC3E}">
        <p14:creationId xmlns:p14="http://schemas.microsoft.com/office/powerpoint/2010/main" val="377544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77D5-C2BB-429E-8590-ABBF56199EC1}"/>
              </a:ext>
            </a:extLst>
          </p:cNvPr>
          <p:cNvSpPr>
            <a:spLocks noGrp="1"/>
          </p:cNvSpPr>
          <p:nvPr>
            <p:ph type="title"/>
          </p:nvPr>
        </p:nvSpPr>
        <p:spPr/>
        <p:txBody>
          <a:bodyPr/>
          <a:lstStyle/>
          <a:p>
            <a:r>
              <a:rPr lang="en-US" dirty="0"/>
              <a:t>Will our mindset be determined by our best angels or by our situation?</a:t>
            </a:r>
          </a:p>
        </p:txBody>
      </p:sp>
      <p:sp>
        <p:nvSpPr>
          <p:cNvPr id="3" name="Content Placeholder 2">
            <a:extLst>
              <a:ext uri="{FF2B5EF4-FFF2-40B4-BE49-F238E27FC236}">
                <a16:creationId xmlns:a16="http://schemas.microsoft.com/office/drawing/2014/main" id="{EA7DD4C9-99E0-43E3-9535-C434CBB28992}"/>
              </a:ext>
            </a:extLst>
          </p:cNvPr>
          <p:cNvSpPr>
            <a:spLocks noGrp="1"/>
          </p:cNvSpPr>
          <p:nvPr>
            <p:ph sz="half" idx="1"/>
          </p:nvPr>
        </p:nvSpPr>
        <p:spPr/>
        <p:txBody>
          <a:bodyPr/>
          <a:lstStyle/>
          <a:p>
            <a:r>
              <a:rPr lang="en-US" dirty="0"/>
              <a:t>Unique – All of us today, and all of us in the future</a:t>
            </a:r>
          </a:p>
          <a:p>
            <a:r>
              <a:rPr lang="en-US" dirty="0"/>
              <a:t>One year from today, the unique will show up for a party to celebrate our 50</a:t>
            </a:r>
            <a:r>
              <a:rPr lang="en-US" baseline="30000" dirty="0"/>
              <a:t>th</a:t>
            </a:r>
            <a:r>
              <a:rPr lang="en-US" dirty="0"/>
              <a:t> anniversary</a:t>
            </a:r>
          </a:p>
          <a:p>
            <a:r>
              <a:rPr lang="en-US" dirty="0"/>
              <a:t>The next day, we’ll all go to work on our way to the next milestone</a:t>
            </a:r>
          </a:p>
          <a:p>
            <a:r>
              <a:rPr lang="en-US" dirty="0"/>
              <a:t>We’re confident that we are armed with the same capabilities, vested with the same hopes, and ready to meet the challenge</a:t>
            </a:r>
          </a:p>
        </p:txBody>
      </p:sp>
      <p:sp>
        <p:nvSpPr>
          <p:cNvPr id="4" name="Content Placeholder 3">
            <a:extLst>
              <a:ext uri="{FF2B5EF4-FFF2-40B4-BE49-F238E27FC236}">
                <a16:creationId xmlns:a16="http://schemas.microsoft.com/office/drawing/2014/main" id="{DAF78BBF-47FE-4736-8890-3ED2E0C34AE3}"/>
              </a:ext>
            </a:extLst>
          </p:cNvPr>
          <p:cNvSpPr>
            <a:spLocks noGrp="1"/>
          </p:cNvSpPr>
          <p:nvPr>
            <p:ph sz="half" idx="2"/>
          </p:nvPr>
        </p:nvSpPr>
        <p:spPr/>
        <p:txBody>
          <a:bodyPr/>
          <a:lstStyle/>
          <a:p>
            <a:r>
              <a:rPr lang="en-US" dirty="0"/>
              <a:t>Original – All of us from yesterday, all the way back to February 1970</a:t>
            </a:r>
          </a:p>
          <a:p>
            <a:r>
              <a:rPr lang="en-US" dirty="0"/>
              <a:t>A generation of professionals and organizations like us celebrated many milestones</a:t>
            </a:r>
          </a:p>
          <a:p>
            <a:r>
              <a:rPr lang="en-US" dirty="0"/>
              <a:t>The next day, they simply went to work to get us to this point</a:t>
            </a:r>
          </a:p>
          <a:p>
            <a:r>
              <a:rPr lang="en-US" dirty="0"/>
              <a:t>So were they, and they were right</a:t>
            </a:r>
          </a:p>
        </p:txBody>
      </p:sp>
      <p:sp>
        <p:nvSpPr>
          <p:cNvPr id="5" name="Slide Number Placeholder 4">
            <a:extLst>
              <a:ext uri="{FF2B5EF4-FFF2-40B4-BE49-F238E27FC236}">
                <a16:creationId xmlns:a16="http://schemas.microsoft.com/office/drawing/2014/main" id="{740214A5-9899-4321-9127-2B22C36E9A6D}"/>
              </a:ext>
            </a:extLst>
          </p:cNvPr>
          <p:cNvSpPr>
            <a:spLocks noGrp="1"/>
          </p:cNvSpPr>
          <p:nvPr>
            <p:ph type="sldNum" sz="quarter" idx="12"/>
          </p:nvPr>
        </p:nvSpPr>
        <p:spPr/>
        <p:txBody>
          <a:bodyPr/>
          <a:lstStyle/>
          <a:p>
            <a:fld id="{61FB0124-3324-46EC-B507-583573B8ABF7}" type="slidenum">
              <a:rPr lang="en-US" smtClean="0"/>
              <a:pPr/>
              <a:t>32</a:t>
            </a:fld>
            <a:endParaRPr lang="en-US" dirty="0"/>
          </a:p>
        </p:txBody>
      </p:sp>
      <p:sp>
        <p:nvSpPr>
          <p:cNvPr id="6" name="Text Placeholder 5">
            <a:extLst>
              <a:ext uri="{FF2B5EF4-FFF2-40B4-BE49-F238E27FC236}">
                <a16:creationId xmlns:a16="http://schemas.microsoft.com/office/drawing/2014/main" id="{3EA068DE-3D0C-4A8A-9B89-C33D76C69475}"/>
              </a:ext>
            </a:extLst>
          </p:cNvPr>
          <p:cNvSpPr>
            <a:spLocks noGrp="1"/>
          </p:cNvSpPr>
          <p:nvPr>
            <p:ph type="body" sz="quarter" idx="13"/>
          </p:nvPr>
        </p:nvSpPr>
        <p:spPr>
          <a:xfrm>
            <a:off x="6959600" y="5715000"/>
            <a:ext cx="4927600" cy="838200"/>
          </a:xfrm>
        </p:spPr>
        <p:txBody>
          <a:bodyPr/>
          <a:lstStyle/>
          <a:p>
            <a:r>
              <a:rPr lang="en-US" dirty="0"/>
              <a:t>We are unique, but we are not alone, for the original are with us and all around us...we are connected</a:t>
            </a:r>
          </a:p>
        </p:txBody>
      </p:sp>
    </p:spTree>
    <p:extLst>
      <p:ext uri="{BB962C8B-B14F-4D97-AF65-F5344CB8AC3E}">
        <p14:creationId xmlns:p14="http://schemas.microsoft.com/office/powerpoint/2010/main" val="18276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Back to Our Chairman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96E1CC-AC6D-40AB-B442-4EC614B63CA0}"/>
              </a:ext>
            </a:extLst>
          </p:cNvPr>
          <p:cNvSpPr>
            <a:spLocks noGrp="1"/>
          </p:cNvSpPr>
          <p:nvPr>
            <p:ph type="title"/>
          </p:nvPr>
        </p:nvSpPr>
        <p:spPr>
          <a:xfrm>
            <a:off x="719667" y="446088"/>
            <a:ext cx="3928533" cy="3287712"/>
          </a:xfrm>
        </p:spPr>
        <p:txBody>
          <a:bodyPr/>
          <a:lstStyle/>
          <a:p>
            <a:r>
              <a:rPr lang="en-US" sz="3600" dirty="0"/>
              <a:t>Not so fast...we have another milestone to celebrate today!</a:t>
            </a:r>
          </a:p>
        </p:txBody>
      </p:sp>
      <p:sp>
        <p:nvSpPr>
          <p:cNvPr id="8" name="Text Placeholder 7">
            <a:extLst>
              <a:ext uri="{FF2B5EF4-FFF2-40B4-BE49-F238E27FC236}">
                <a16:creationId xmlns:a16="http://schemas.microsoft.com/office/drawing/2014/main" id="{60D3A278-12F5-40EA-8859-69AFDC7EBB98}"/>
              </a:ext>
            </a:extLst>
          </p:cNvPr>
          <p:cNvSpPr>
            <a:spLocks noGrp="1"/>
          </p:cNvSpPr>
          <p:nvPr>
            <p:ph type="body" sz="half" idx="2"/>
          </p:nvPr>
        </p:nvSpPr>
        <p:spPr>
          <a:xfrm>
            <a:off x="762000" y="4191000"/>
            <a:ext cx="4038600" cy="1670049"/>
          </a:xfrm>
        </p:spPr>
        <p:txBody>
          <a:bodyPr/>
          <a:lstStyle/>
          <a:p>
            <a:r>
              <a:rPr lang="en-US" sz="2400" dirty="0"/>
              <a:t>July 1 marks Randy’s 25</a:t>
            </a:r>
            <a:r>
              <a:rPr lang="en-US" sz="2400" baseline="30000" dirty="0"/>
              <a:t>th</a:t>
            </a:r>
            <a:r>
              <a:rPr lang="en-US" sz="2400" dirty="0"/>
              <a:t> year as CU*Answers’ CEO</a:t>
            </a:r>
          </a:p>
        </p:txBody>
      </p:sp>
      <p:sp>
        <p:nvSpPr>
          <p:cNvPr id="5" name="Rectangle 4">
            <a:extLst>
              <a:ext uri="{FF2B5EF4-FFF2-40B4-BE49-F238E27FC236}">
                <a16:creationId xmlns:a16="http://schemas.microsoft.com/office/drawing/2014/main" id="{25929178-9428-448F-AC3E-CF3320B9E2D4}"/>
              </a:ext>
            </a:extLst>
          </p:cNvPr>
          <p:cNvSpPr/>
          <p:nvPr/>
        </p:nvSpPr>
        <p:spPr>
          <a:xfrm>
            <a:off x="6116320" y="304800"/>
            <a:ext cx="3900427" cy="1200329"/>
          </a:xfrm>
          <a:prstGeom prst="rect">
            <a:avLst/>
          </a:prstGeom>
        </p:spPr>
        <p:txBody>
          <a:bodyPr wrap="none">
            <a:spAutoFit/>
          </a:bodyPr>
          <a:lstStyle/>
          <a:p>
            <a:pPr algn="ctr"/>
            <a:r>
              <a:rPr lang="en-US" sz="3600" dirty="0"/>
              <a:t>Congratulations </a:t>
            </a:r>
            <a:br>
              <a:rPr lang="en-US" sz="3600" dirty="0"/>
            </a:br>
            <a:r>
              <a:rPr lang="en-US" sz="3600" dirty="0"/>
              <a:t>and thank you!</a:t>
            </a:r>
          </a:p>
        </p:txBody>
      </p:sp>
    </p:spTree>
    <p:extLst>
      <p:ext uri="{BB962C8B-B14F-4D97-AF65-F5344CB8AC3E}">
        <p14:creationId xmlns:p14="http://schemas.microsoft.com/office/powerpoint/2010/main" val="476498920"/>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Back to Our Chairman</a:t>
            </a:r>
          </a:p>
        </p:txBody>
      </p:sp>
      <p:sp>
        <p:nvSpPr>
          <p:cNvPr id="4" name="Subtitle 3"/>
          <p:cNvSpPr>
            <a:spLocks noGrp="1"/>
          </p:cNvSpPr>
          <p:nvPr>
            <p:ph type="subTitle" idx="1"/>
          </p:nvPr>
        </p:nvSpPr>
        <p:spPr/>
        <p:txBody>
          <a:bodyPr/>
          <a:lstStyle/>
          <a:p>
            <a:r>
              <a:rPr lang="en-US" dirty="0"/>
              <a:t>Do we have a motion to adjourn?</a:t>
            </a:r>
          </a:p>
        </p:txBody>
      </p:sp>
    </p:spTree>
    <p:extLst>
      <p:ext uri="{BB962C8B-B14F-4D97-AF65-F5344CB8AC3E}">
        <p14:creationId xmlns:p14="http://schemas.microsoft.com/office/powerpoint/2010/main" val="2687599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2A5907-6227-4467-80D5-90B5C9CE7BCC}"/>
              </a:ext>
            </a:extLst>
          </p:cNvPr>
          <p:cNvSpPr>
            <a:spLocks noGrp="1"/>
          </p:cNvSpPr>
          <p:nvPr>
            <p:ph type="ctrTitle"/>
          </p:nvPr>
        </p:nvSpPr>
        <p:spPr/>
        <p:txBody>
          <a:bodyPr/>
          <a:lstStyle/>
          <a:p>
            <a:r>
              <a:rPr lang="en-US" dirty="0"/>
              <a:t>We Are Evolving Pioneers</a:t>
            </a:r>
          </a:p>
        </p:txBody>
      </p:sp>
      <p:sp>
        <p:nvSpPr>
          <p:cNvPr id="10" name="Text Placeholder 9"/>
          <p:cNvSpPr>
            <a:spLocks noGrp="1"/>
          </p:cNvSpPr>
          <p:nvPr>
            <p:ph type="subTitle" idx="1"/>
          </p:nvPr>
        </p:nvSpPr>
        <p:spPr/>
        <p:txBody>
          <a:bodyPr/>
          <a:lstStyle/>
          <a:p>
            <a:r>
              <a:rPr lang="en-US"/>
              <a:t>Chairman’s Comments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AC18B6-57A0-41E8-B4F4-03D7E73362D9}"/>
              </a:ext>
            </a:extLst>
          </p:cNvPr>
          <p:cNvSpPr>
            <a:spLocks noGrp="1"/>
          </p:cNvSpPr>
          <p:nvPr>
            <p:ph type="sldNum" sz="quarter" idx="12"/>
          </p:nvPr>
        </p:nvSpPr>
        <p:spPr/>
        <p:txBody>
          <a:bodyPr/>
          <a:lstStyle/>
          <a:p>
            <a:fld id="{61FB0124-3324-46EC-B507-583573B8ABF7}" type="slidenum">
              <a:rPr lang="en-US" smtClean="0"/>
              <a:pPr/>
              <a:t>5</a:t>
            </a:fld>
            <a:endParaRPr lang="en-US" dirty="0"/>
          </a:p>
        </p:txBody>
      </p:sp>
      <p:sp>
        <p:nvSpPr>
          <p:cNvPr id="4" name="Text Placeholder 3">
            <a:extLst>
              <a:ext uri="{FF2B5EF4-FFF2-40B4-BE49-F238E27FC236}">
                <a16:creationId xmlns:a16="http://schemas.microsoft.com/office/drawing/2014/main" id="{93B1FF05-5FF0-45B5-A802-4A201243C77E}"/>
              </a:ext>
            </a:extLst>
          </p:cNvPr>
          <p:cNvSpPr>
            <a:spLocks noGrp="1"/>
          </p:cNvSpPr>
          <p:nvPr>
            <p:ph type="body" sz="quarter" idx="13"/>
          </p:nvPr>
        </p:nvSpPr>
        <p:spPr>
          <a:xfrm>
            <a:off x="9245600" y="5715000"/>
            <a:ext cx="2641600" cy="838200"/>
          </a:xfrm>
        </p:spPr>
        <p:txBody>
          <a:bodyPr/>
          <a:lstStyle/>
          <a:p>
            <a:r>
              <a:rPr lang="en-US" dirty="0"/>
              <a:t>What did you think when you saw this slide this morning?  </a:t>
            </a:r>
          </a:p>
          <a:p>
            <a:r>
              <a:rPr lang="en-US" dirty="0"/>
              <a:t>I’m fired up to earn the title of pioneer by 2035...and I look forward to the day-to-day work that will guarantee it</a:t>
            </a:r>
          </a:p>
        </p:txBody>
      </p:sp>
      <p:sp>
        <p:nvSpPr>
          <p:cNvPr id="5" name="Title 4">
            <a:extLst>
              <a:ext uri="{FF2B5EF4-FFF2-40B4-BE49-F238E27FC236}">
                <a16:creationId xmlns:a16="http://schemas.microsoft.com/office/drawing/2014/main" id="{7B025398-4C15-4AD7-8AB2-5B2386109FCF}"/>
              </a:ext>
            </a:extLst>
          </p:cNvPr>
          <p:cNvSpPr>
            <a:spLocks noGrp="1"/>
          </p:cNvSpPr>
          <p:nvPr>
            <p:ph type="title"/>
          </p:nvPr>
        </p:nvSpPr>
        <p:spPr/>
        <p:txBody>
          <a:bodyPr/>
          <a:lstStyle/>
          <a:p>
            <a:r>
              <a:rPr lang="en-US" dirty="0"/>
              <a:t>In the future, many of you will be seen as pioneers of our next era...will you be one?</a:t>
            </a:r>
          </a:p>
        </p:txBody>
      </p:sp>
      <p:pic>
        <p:nvPicPr>
          <p:cNvPr id="6" name="Picture 5">
            <a:extLst>
              <a:ext uri="{FF2B5EF4-FFF2-40B4-BE49-F238E27FC236}">
                <a16:creationId xmlns:a16="http://schemas.microsoft.com/office/drawing/2014/main" id="{5B90F6E0-E3D9-45B1-9E5C-6EA18CB71EF9}"/>
              </a:ext>
            </a:extLst>
          </p:cNvPr>
          <p:cNvPicPr>
            <a:picLocks noChangeAspect="1"/>
          </p:cNvPicPr>
          <p:nvPr/>
        </p:nvPicPr>
        <p:blipFill>
          <a:blip r:embed="rId3"/>
          <a:stretch>
            <a:fillRect/>
          </a:stretch>
        </p:blipFill>
        <p:spPr>
          <a:xfrm>
            <a:off x="457200" y="2133600"/>
            <a:ext cx="7848600" cy="4414838"/>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39373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5227" y="1501798"/>
            <a:ext cx="10497573" cy="4459125"/>
            <a:chOff x="228600" y="1600197"/>
            <a:chExt cx="10497573" cy="4459125"/>
          </a:xfrm>
        </p:grpSpPr>
        <p:grpSp>
          <p:nvGrpSpPr>
            <p:cNvPr id="2" name="Group 4"/>
            <p:cNvGrpSpPr>
              <a:grpSpLocks/>
            </p:cNvGrpSpPr>
            <p:nvPr/>
          </p:nvGrpSpPr>
          <p:grpSpPr bwMode="auto">
            <a:xfrm>
              <a:off x="2774381" y="1838158"/>
              <a:ext cx="7951792" cy="4221164"/>
              <a:chOff x="336" y="1056"/>
              <a:chExt cx="5009" cy="2659"/>
            </a:xfrm>
          </p:grpSpPr>
          <p:sp>
            <p:nvSpPr>
              <p:cNvPr id="625669" name="Freeform 5"/>
              <p:cNvSpPr>
                <a:spLocks/>
              </p:cNvSpPr>
              <p:nvPr/>
            </p:nvSpPr>
            <p:spPr bwMode="auto">
              <a:xfrm>
                <a:off x="2100" y="1056"/>
                <a:ext cx="653" cy="347"/>
              </a:xfrm>
              <a:custGeom>
                <a:avLst/>
                <a:gdLst/>
                <a:ahLst/>
                <a:cxnLst>
                  <a:cxn ang="0">
                    <a:pos x="0" y="0"/>
                  </a:cxn>
                  <a:cxn ang="0">
                    <a:pos x="586" y="0"/>
                  </a:cxn>
                  <a:cxn ang="0">
                    <a:pos x="641" y="259"/>
                  </a:cxn>
                  <a:cxn ang="0">
                    <a:pos x="652" y="346"/>
                  </a:cxn>
                  <a:cxn ang="0">
                    <a:pos x="2" y="346"/>
                  </a:cxn>
                  <a:cxn ang="0">
                    <a:pos x="0" y="0"/>
                  </a:cxn>
                </a:cxnLst>
                <a:rect l="0" t="0" r="r" b="b"/>
                <a:pathLst>
                  <a:path w="653" h="347">
                    <a:moveTo>
                      <a:pt x="0" y="0"/>
                    </a:moveTo>
                    <a:lnTo>
                      <a:pt x="586" y="0"/>
                    </a:lnTo>
                    <a:lnTo>
                      <a:pt x="641" y="259"/>
                    </a:lnTo>
                    <a:lnTo>
                      <a:pt x="652" y="346"/>
                    </a:lnTo>
                    <a:lnTo>
                      <a:pt x="2" y="346"/>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670" name="Freeform 6"/>
              <p:cNvSpPr>
                <a:spLocks/>
              </p:cNvSpPr>
              <p:nvPr/>
            </p:nvSpPr>
            <p:spPr bwMode="auto">
              <a:xfrm>
                <a:off x="3494" y="1905"/>
                <a:ext cx="284" cy="464"/>
              </a:xfrm>
              <a:custGeom>
                <a:avLst/>
                <a:gdLst/>
                <a:ahLst/>
                <a:cxnLst>
                  <a:cxn ang="0">
                    <a:pos x="52" y="0"/>
                  </a:cxn>
                  <a:cxn ang="0">
                    <a:pos x="75" y="15"/>
                  </a:cxn>
                  <a:cxn ang="0">
                    <a:pos x="115" y="2"/>
                  </a:cxn>
                  <a:cxn ang="0">
                    <a:pos x="283" y="2"/>
                  </a:cxn>
                  <a:cxn ang="0">
                    <a:pos x="283" y="278"/>
                  </a:cxn>
                  <a:cxn ang="0">
                    <a:pos x="179" y="421"/>
                  </a:cxn>
                  <a:cxn ang="0">
                    <a:pos x="0" y="463"/>
                  </a:cxn>
                  <a:cxn ang="0">
                    <a:pos x="13" y="394"/>
                  </a:cxn>
                  <a:cxn ang="0">
                    <a:pos x="52" y="344"/>
                  </a:cxn>
                  <a:cxn ang="0">
                    <a:pos x="52" y="0"/>
                  </a:cxn>
                </a:cxnLst>
                <a:rect l="0" t="0" r="r" b="b"/>
                <a:pathLst>
                  <a:path w="284" h="464">
                    <a:moveTo>
                      <a:pt x="52" y="0"/>
                    </a:moveTo>
                    <a:lnTo>
                      <a:pt x="75" y="15"/>
                    </a:lnTo>
                    <a:lnTo>
                      <a:pt x="115" y="2"/>
                    </a:lnTo>
                    <a:lnTo>
                      <a:pt x="283" y="2"/>
                    </a:lnTo>
                    <a:lnTo>
                      <a:pt x="283" y="278"/>
                    </a:lnTo>
                    <a:lnTo>
                      <a:pt x="179" y="421"/>
                    </a:lnTo>
                    <a:lnTo>
                      <a:pt x="0" y="463"/>
                    </a:lnTo>
                    <a:lnTo>
                      <a:pt x="13" y="394"/>
                    </a:lnTo>
                    <a:lnTo>
                      <a:pt x="52" y="344"/>
                    </a:lnTo>
                    <a:lnTo>
                      <a:pt x="52"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671" name="Freeform 7"/>
              <p:cNvSpPr>
                <a:spLocks/>
              </p:cNvSpPr>
              <p:nvPr/>
            </p:nvSpPr>
            <p:spPr bwMode="auto">
              <a:xfrm>
                <a:off x="4170" y="1827"/>
                <a:ext cx="487" cy="298"/>
              </a:xfrm>
              <a:custGeom>
                <a:avLst/>
                <a:gdLst/>
                <a:ahLst/>
                <a:cxnLst>
                  <a:cxn ang="0">
                    <a:pos x="0" y="56"/>
                  </a:cxn>
                  <a:cxn ang="0">
                    <a:pos x="69" y="0"/>
                  </a:cxn>
                  <a:cxn ang="0">
                    <a:pos x="69" y="53"/>
                  </a:cxn>
                  <a:cxn ang="0">
                    <a:pos x="430" y="53"/>
                  </a:cxn>
                  <a:cxn ang="0">
                    <a:pos x="486" y="141"/>
                  </a:cxn>
                  <a:cxn ang="0">
                    <a:pos x="453" y="168"/>
                  </a:cxn>
                  <a:cxn ang="0">
                    <a:pos x="483" y="243"/>
                  </a:cxn>
                  <a:cxn ang="0">
                    <a:pos x="454" y="274"/>
                  </a:cxn>
                  <a:cxn ang="0">
                    <a:pos x="369" y="274"/>
                  </a:cxn>
                  <a:cxn ang="0">
                    <a:pos x="369" y="297"/>
                  </a:cxn>
                  <a:cxn ang="0">
                    <a:pos x="0" y="297"/>
                  </a:cxn>
                  <a:cxn ang="0">
                    <a:pos x="0" y="56"/>
                  </a:cxn>
                </a:cxnLst>
                <a:rect l="0" t="0" r="r" b="b"/>
                <a:pathLst>
                  <a:path w="487" h="298">
                    <a:moveTo>
                      <a:pt x="0" y="56"/>
                    </a:moveTo>
                    <a:lnTo>
                      <a:pt x="69" y="0"/>
                    </a:lnTo>
                    <a:lnTo>
                      <a:pt x="69" y="53"/>
                    </a:lnTo>
                    <a:lnTo>
                      <a:pt x="430" y="53"/>
                    </a:lnTo>
                    <a:lnTo>
                      <a:pt x="486" y="141"/>
                    </a:lnTo>
                    <a:lnTo>
                      <a:pt x="453" y="168"/>
                    </a:lnTo>
                    <a:lnTo>
                      <a:pt x="483" y="243"/>
                    </a:lnTo>
                    <a:lnTo>
                      <a:pt x="454" y="274"/>
                    </a:lnTo>
                    <a:lnTo>
                      <a:pt x="369" y="274"/>
                    </a:lnTo>
                    <a:lnTo>
                      <a:pt x="369" y="297"/>
                    </a:lnTo>
                    <a:lnTo>
                      <a:pt x="0" y="297"/>
                    </a:lnTo>
                    <a:lnTo>
                      <a:pt x="0" y="56"/>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672" name="Freeform 8"/>
              <p:cNvSpPr>
                <a:spLocks/>
              </p:cNvSpPr>
              <p:nvPr/>
            </p:nvSpPr>
            <p:spPr bwMode="auto">
              <a:xfrm>
                <a:off x="1671" y="2429"/>
                <a:ext cx="508" cy="637"/>
              </a:xfrm>
              <a:custGeom>
                <a:avLst/>
                <a:gdLst/>
                <a:ahLst/>
                <a:cxnLst>
                  <a:cxn ang="0">
                    <a:pos x="0" y="0"/>
                  </a:cxn>
                  <a:cxn ang="0">
                    <a:pos x="507" y="0"/>
                  </a:cxn>
                  <a:cxn ang="0">
                    <a:pos x="507" y="548"/>
                  </a:cxn>
                  <a:cxn ang="0">
                    <a:pos x="176" y="548"/>
                  </a:cxn>
                  <a:cxn ang="0">
                    <a:pos x="84" y="548"/>
                  </a:cxn>
                  <a:cxn ang="0">
                    <a:pos x="84" y="636"/>
                  </a:cxn>
                  <a:cxn ang="0">
                    <a:pos x="0" y="636"/>
                  </a:cxn>
                  <a:cxn ang="0">
                    <a:pos x="0" y="0"/>
                  </a:cxn>
                </a:cxnLst>
                <a:rect l="0" t="0" r="r" b="b"/>
                <a:pathLst>
                  <a:path w="508" h="637">
                    <a:moveTo>
                      <a:pt x="0" y="0"/>
                    </a:moveTo>
                    <a:lnTo>
                      <a:pt x="507" y="0"/>
                    </a:lnTo>
                    <a:lnTo>
                      <a:pt x="507" y="548"/>
                    </a:lnTo>
                    <a:lnTo>
                      <a:pt x="176" y="548"/>
                    </a:lnTo>
                    <a:lnTo>
                      <a:pt x="84" y="548"/>
                    </a:lnTo>
                    <a:lnTo>
                      <a:pt x="84" y="636"/>
                    </a:lnTo>
                    <a:lnTo>
                      <a:pt x="0" y="636"/>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37" name="Freeform 73"/>
              <p:cNvSpPr>
                <a:spLocks/>
              </p:cNvSpPr>
              <p:nvPr/>
            </p:nvSpPr>
            <p:spPr bwMode="auto">
              <a:xfrm>
                <a:off x="4239" y="1521"/>
                <a:ext cx="546" cy="485"/>
              </a:xfrm>
              <a:custGeom>
                <a:avLst/>
                <a:gdLst/>
                <a:ahLst/>
                <a:cxnLst>
                  <a:cxn ang="0">
                    <a:pos x="0" y="305"/>
                  </a:cxn>
                  <a:cxn ang="0">
                    <a:pos x="0" y="356"/>
                  </a:cxn>
                  <a:cxn ang="0">
                    <a:pos x="357" y="356"/>
                  </a:cxn>
                  <a:cxn ang="0">
                    <a:pos x="415" y="444"/>
                  </a:cxn>
                  <a:cxn ang="0">
                    <a:pos x="482" y="457"/>
                  </a:cxn>
                  <a:cxn ang="0">
                    <a:pos x="484" y="484"/>
                  </a:cxn>
                  <a:cxn ang="0">
                    <a:pos x="531" y="447"/>
                  </a:cxn>
                  <a:cxn ang="0">
                    <a:pos x="545" y="284"/>
                  </a:cxn>
                  <a:cxn ang="0">
                    <a:pos x="545" y="173"/>
                  </a:cxn>
                  <a:cxn ang="0">
                    <a:pos x="524" y="156"/>
                  </a:cxn>
                  <a:cxn ang="0">
                    <a:pos x="534" y="0"/>
                  </a:cxn>
                  <a:cxn ang="0">
                    <a:pos x="417" y="0"/>
                  </a:cxn>
                  <a:cxn ang="0">
                    <a:pos x="292" y="124"/>
                  </a:cxn>
                  <a:cxn ang="0">
                    <a:pos x="313" y="165"/>
                  </a:cxn>
                  <a:cxn ang="0">
                    <a:pos x="235" y="221"/>
                  </a:cxn>
                  <a:cxn ang="0">
                    <a:pos x="140" y="208"/>
                  </a:cxn>
                  <a:cxn ang="0">
                    <a:pos x="55" y="208"/>
                  </a:cxn>
                  <a:cxn ang="0">
                    <a:pos x="36" y="266"/>
                  </a:cxn>
                  <a:cxn ang="0">
                    <a:pos x="0" y="305"/>
                  </a:cxn>
                </a:cxnLst>
                <a:rect l="0" t="0" r="r" b="b"/>
                <a:pathLst>
                  <a:path w="546" h="485">
                    <a:moveTo>
                      <a:pt x="0" y="305"/>
                    </a:moveTo>
                    <a:lnTo>
                      <a:pt x="0" y="356"/>
                    </a:lnTo>
                    <a:lnTo>
                      <a:pt x="357" y="356"/>
                    </a:lnTo>
                    <a:lnTo>
                      <a:pt x="415" y="444"/>
                    </a:lnTo>
                    <a:lnTo>
                      <a:pt x="482" y="457"/>
                    </a:lnTo>
                    <a:lnTo>
                      <a:pt x="484" y="484"/>
                    </a:lnTo>
                    <a:lnTo>
                      <a:pt x="531" y="447"/>
                    </a:lnTo>
                    <a:lnTo>
                      <a:pt x="545" y="284"/>
                    </a:lnTo>
                    <a:lnTo>
                      <a:pt x="545" y="173"/>
                    </a:lnTo>
                    <a:lnTo>
                      <a:pt x="524" y="156"/>
                    </a:lnTo>
                    <a:lnTo>
                      <a:pt x="534" y="0"/>
                    </a:lnTo>
                    <a:lnTo>
                      <a:pt x="417" y="0"/>
                    </a:lnTo>
                    <a:lnTo>
                      <a:pt x="292" y="124"/>
                    </a:lnTo>
                    <a:lnTo>
                      <a:pt x="313" y="165"/>
                    </a:lnTo>
                    <a:lnTo>
                      <a:pt x="235" y="221"/>
                    </a:lnTo>
                    <a:lnTo>
                      <a:pt x="140" y="208"/>
                    </a:lnTo>
                    <a:lnTo>
                      <a:pt x="55" y="208"/>
                    </a:lnTo>
                    <a:lnTo>
                      <a:pt x="36" y="266"/>
                    </a:lnTo>
                    <a:lnTo>
                      <a:pt x="0" y="305"/>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38" name="Freeform 74"/>
              <p:cNvSpPr>
                <a:spLocks/>
              </p:cNvSpPr>
              <p:nvPr/>
            </p:nvSpPr>
            <p:spPr bwMode="auto">
              <a:xfrm>
                <a:off x="4762" y="1524"/>
                <a:ext cx="204" cy="248"/>
              </a:xfrm>
              <a:custGeom>
                <a:avLst/>
                <a:gdLst/>
                <a:ahLst/>
                <a:cxnLst>
                  <a:cxn ang="0">
                    <a:pos x="13" y="0"/>
                  </a:cxn>
                  <a:cxn ang="0">
                    <a:pos x="203" y="0"/>
                  </a:cxn>
                  <a:cxn ang="0">
                    <a:pos x="195" y="60"/>
                  </a:cxn>
                  <a:cxn ang="0">
                    <a:pos x="161" y="73"/>
                  </a:cxn>
                  <a:cxn ang="0">
                    <a:pos x="108" y="247"/>
                  </a:cxn>
                  <a:cxn ang="0">
                    <a:pos x="23" y="247"/>
                  </a:cxn>
                  <a:cxn ang="0">
                    <a:pos x="23" y="169"/>
                  </a:cxn>
                  <a:cxn ang="0">
                    <a:pos x="0" y="152"/>
                  </a:cxn>
                  <a:cxn ang="0">
                    <a:pos x="13" y="0"/>
                  </a:cxn>
                </a:cxnLst>
                <a:rect l="0" t="0" r="r" b="b"/>
                <a:pathLst>
                  <a:path w="204" h="248">
                    <a:moveTo>
                      <a:pt x="13" y="0"/>
                    </a:moveTo>
                    <a:lnTo>
                      <a:pt x="203" y="0"/>
                    </a:lnTo>
                    <a:lnTo>
                      <a:pt x="195" y="60"/>
                    </a:lnTo>
                    <a:lnTo>
                      <a:pt x="161" y="73"/>
                    </a:lnTo>
                    <a:lnTo>
                      <a:pt x="108" y="247"/>
                    </a:lnTo>
                    <a:lnTo>
                      <a:pt x="23" y="247"/>
                    </a:lnTo>
                    <a:lnTo>
                      <a:pt x="23" y="169"/>
                    </a:lnTo>
                    <a:lnTo>
                      <a:pt x="0" y="152"/>
                    </a:lnTo>
                    <a:lnTo>
                      <a:pt x="13"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39" name="Freeform 75"/>
              <p:cNvSpPr>
                <a:spLocks/>
              </p:cNvSpPr>
              <p:nvPr/>
            </p:nvSpPr>
            <p:spPr bwMode="auto">
              <a:xfrm>
                <a:off x="4870" y="1437"/>
                <a:ext cx="153" cy="335"/>
              </a:xfrm>
              <a:custGeom>
                <a:avLst/>
                <a:gdLst/>
                <a:ahLst/>
                <a:cxnLst>
                  <a:cxn ang="0">
                    <a:pos x="94" y="87"/>
                  </a:cxn>
                  <a:cxn ang="0">
                    <a:pos x="152" y="0"/>
                  </a:cxn>
                  <a:cxn ang="0">
                    <a:pos x="152" y="305"/>
                  </a:cxn>
                  <a:cxn ang="0">
                    <a:pos x="96" y="334"/>
                  </a:cxn>
                  <a:cxn ang="0">
                    <a:pos x="0" y="331"/>
                  </a:cxn>
                  <a:cxn ang="0">
                    <a:pos x="52" y="163"/>
                  </a:cxn>
                  <a:cxn ang="0">
                    <a:pos x="89" y="148"/>
                  </a:cxn>
                  <a:cxn ang="0">
                    <a:pos x="94" y="87"/>
                  </a:cxn>
                </a:cxnLst>
                <a:rect l="0" t="0" r="r" b="b"/>
                <a:pathLst>
                  <a:path w="153" h="335">
                    <a:moveTo>
                      <a:pt x="94" y="87"/>
                    </a:moveTo>
                    <a:lnTo>
                      <a:pt x="152" y="0"/>
                    </a:lnTo>
                    <a:lnTo>
                      <a:pt x="152" y="305"/>
                    </a:lnTo>
                    <a:lnTo>
                      <a:pt x="96" y="334"/>
                    </a:lnTo>
                    <a:lnTo>
                      <a:pt x="0" y="331"/>
                    </a:lnTo>
                    <a:lnTo>
                      <a:pt x="52" y="163"/>
                    </a:lnTo>
                    <a:lnTo>
                      <a:pt x="89" y="148"/>
                    </a:lnTo>
                    <a:lnTo>
                      <a:pt x="94" y="87"/>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0" name="Freeform 76"/>
              <p:cNvSpPr>
                <a:spLocks/>
              </p:cNvSpPr>
              <p:nvPr/>
            </p:nvSpPr>
            <p:spPr bwMode="auto">
              <a:xfrm>
                <a:off x="5022" y="1251"/>
                <a:ext cx="323" cy="490"/>
              </a:xfrm>
              <a:custGeom>
                <a:avLst/>
                <a:gdLst/>
                <a:ahLst/>
                <a:cxnLst>
                  <a:cxn ang="0">
                    <a:pos x="0" y="190"/>
                  </a:cxn>
                  <a:cxn ang="0">
                    <a:pos x="0" y="489"/>
                  </a:cxn>
                  <a:cxn ang="0">
                    <a:pos x="76" y="445"/>
                  </a:cxn>
                  <a:cxn ang="0">
                    <a:pos x="81" y="407"/>
                  </a:cxn>
                  <a:cxn ang="0">
                    <a:pos x="322" y="232"/>
                  </a:cxn>
                  <a:cxn ang="0">
                    <a:pos x="308" y="166"/>
                  </a:cxn>
                  <a:cxn ang="0">
                    <a:pos x="266" y="148"/>
                  </a:cxn>
                  <a:cxn ang="0">
                    <a:pos x="237" y="7"/>
                  </a:cxn>
                  <a:cxn ang="0">
                    <a:pos x="173" y="26"/>
                  </a:cxn>
                  <a:cxn ang="0">
                    <a:pos x="139" y="0"/>
                  </a:cxn>
                  <a:cxn ang="0">
                    <a:pos x="76" y="49"/>
                  </a:cxn>
                  <a:cxn ang="0">
                    <a:pos x="0" y="190"/>
                  </a:cxn>
                </a:cxnLst>
                <a:rect l="0" t="0" r="r" b="b"/>
                <a:pathLst>
                  <a:path w="323" h="490">
                    <a:moveTo>
                      <a:pt x="0" y="190"/>
                    </a:moveTo>
                    <a:lnTo>
                      <a:pt x="0" y="489"/>
                    </a:lnTo>
                    <a:lnTo>
                      <a:pt x="76" y="445"/>
                    </a:lnTo>
                    <a:lnTo>
                      <a:pt x="81" y="407"/>
                    </a:lnTo>
                    <a:lnTo>
                      <a:pt x="322" y="232"/>
                    </a:lnTo>
                    <a:lnTo>
                      <a:pt x="308" y="166"/>
                    </a:lnTo>
                    <a:lnTo>
                      <a:pt x="266" y="148"/>
                    </a:lnTo>
                    <a:lnTo>
                      <a:pt x="237" y="7"/>
                    </a:lnTo>
                    <a:lnTo>
                      <a:pt x="173" y="26"/>
                    </a:lnTo>
                    <a:lnTo>
                      <a:pt x="139" y="0"/>
                    </a:lnTo>
                    <a:lnTo>
                      <a:pt x="76" y="49"/>
                    </a:lnTo>
                    <a:lnTo>
                      <a:pt x="0" y="19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41" name="Freeform 77"/>
              <p:cNvSpPr>
                <a:spLocks/>
              </p:cNvSpPr>
              <p:nvPr/>
            </p:nvSpPr>
            <p:spPr bwMode="auto">
              <a:xfrm>
                <a:off x="4779" y="1750"/>
                <a:ext cx="313" cy="180"/>
              </a:xfrm>
              <a:custGeom>
                <a:avLst/>
                <a:gdLst/>
                <a:ahLst/>
                <a:cxnLst>
                  <a:cxn ang="0">
                    <a:pos x="7" y="21"/>
                  </a:cxn>
                  <a:cxn ang="0">
                    <a:pos x="188" y="21"/>
                  </a:cxn>
                  <a:cxn ang="0">
                    <a:pos x="233" y="0"/>
                  </a:cxn>
                  <a:cxn ang="0">
                    <a:pos x="254" y="47"/>
                  </a:cxn>
                  <a:cxn ang="0">
                    <a:pos x="225" y="76"/>
                  </a:cxn>
                  <a:cxn ang="0">
                    <a:pos x="265" y="152"/>
                  </a:cxn>
                  <a:cxn ang="0">
                    <a:pos x="312" y="152"/>
                  </a:cxn>
                  <a:cxn ang="0">
                    <a:pos x="246" y="179"/>
                  </a:cxn>
                  <a:cxn ang="0">
                    <a:pos x="185" y="118"/>
                  </a:cxn>
                  <a:cxn ang="0">
                    <a:pos x="0" y="118"/>
                  </a:cxn>
                  <a:cxn ang="0">
                    <a:pos x="7" y="21"/>
                  </a:cxn>
                </a:cxnLst>
                <a:rect l="0" t="0" r="r" b="b"/>
                <a:pathLst>
                  <a:path w="313" h="180">
                    <a:moveTo>
                      <a:pt x="7" y="21"/>
                    </a:moveTo>
                    <a:lnTo>
                      <a:pt x="188" y="21"/>
                    </a:lnTo>
                    <a:lnTo>
                      <a:pt x="233" y="0"/>
                    </a:lnTo>
                    <a:lnTo>
                      <a:pt x="254" y="47"/>
                    </a:lnTo>
                    <a:lnTo>
                      <a:pt x="225" y="76"/>
                    </a:lnTo>
                    <a:lnTo>
                      <a:pt x="265" y="152"/>
                    </a:lnTo>
                    <a:lnTo>
                      <a:pt x="312" y="152"/>
                    </a:lnTo>
                    <a:lnTo>
                      <a:pt x="246" y="179"/>
                    </a:lnTo>
                    <a:lnTo>
                      <a:pt x="185" y="118"/>
                    </a:lnTo>
                    <a:lnTo>
                      <a:pt x="0" y="118"/>
                    </a:lnTo>
                    <a:lnTo>
                      <a:pt x="7" y="21"/>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2" name="Freeform 78"/>
              <p:cNvSpPr>
                <a:spLocks/>
              </p:cNvSpPr>
              <p:nvPr/>
            </p:nvSpPr>
            <p:spPr bwMode="auto">
              <a:xfrm>
                <a:off x="4923" y="1869"/>
                <a:ext cx="64" cy="79"/>
              </a:xfrm>
              <a:custGeom>
                <a:avLst/>
                <a:gdLst/>
                <a:ahLst/>
                <a:cxnLst>
                  <a:cxn ang="0">
                    <a:pos x="0" y="0"/>
                  </a:cxn>
                  <a:cxn ang="0">
                    <a:pos x="42" y="0"/>
                  </a:cxn>
                  <a:cxn ang="0">
                    <a:pos x="63" y="22"/>
                  </a:cxn>
                  <a:cxn ang="0">
                    <a:pos x="39" y="72"/>
                  </a:cxn>
                  <a:cxn ang="0">
                    <a:pos x="0" y="78"/>
                  </a:cxn>
                  <a:cxn ang="0">
                    <a:pos x="0" y="0"/>
                  </a:cxn>
                </a:cxnLst>
                <a:rect l="0" t="0" r="r" b="b"/>
                <a:pathLst>
                  <a:path w="64" h="79">
                    <a:moveTo>
                      <a:pt x="0" y="0"/>
                    </a:moveTo>
                    <a:lnTo>
                      <a:pt x="42" y="0"/>
                    </a:lnTo>
                    <a:lnTo>
                      <a:pt x="63" y="22"/>
                    </a:lnTo>
                    <a:lnTo>
                      <a:pt x="39" y="72"/>
                    </a:lnTo>
                    <a:lnTo>
                      <a:pt x="0" y="78"/>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3" name="Freeform 79"/>
              <p:cNvSpPr>
                <a:spLocks/>
              </p:cNvSpPr>
              <p:nvPr/>
            </p:nvSpPr>
            <p:spPr bwMode="auto">
              <a:xfrm>
                <a:off x="4772" y="1867"/>
                <a:ext cx="152" cy="104"/>
              </a:xfrm>
              <a:custGeom>
                <a:avLst/>
                <a:gdLst/>
                <a:ahLst/>
                <a:cxnLst>
                  <a:cxn ang="0">
                    <a:pos x="7" y="0"/>
                  </a:cxn>
                  <a:cxn ang="0">
                    <a:pos x="151" y="0"/>
                  </a:cxn>
                  <a:cxn ang="0">
                    <a:pos x="151" y="81"/>
                  </a:cxn>
                  <a:cxn ang="0">
                    <a:pos x="0" y="103"/>
                  </a:cxn>
                  <a:cxn ang="0">
                    <a:pos x="7" y="0"/>
                  </a:cxn>
                </a:cxnLst>
                <a:rect l="0" t="0" r="r" b="b"/>
                <a:pathLst>
                  <a:path w="152" h="104">
                    <a:moveTo>
                      <a:pt x="7" y="0"/>
                    </a:moveTo>
                    <a:lnTo>
                      <a:pt x="151" y="0"/>
                    </a:lnTo>
                    <a:lnTo>
                      <a:pt x="151" y="81"/>
                    </a:lnTo>
                    <a:lnTo>
                      <a:pt x="0" y="103"/>
                    </a:lnTo>
                    <a:lnTo>
                      <a:pt x="7"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4" name="Freeform 80"/>
              <p:cNvSpPr>
                <a:spLocks/>
              </p:cNvSpPr>
              <p:nvPr/>
            </p:nvSpPr>
            <p:spPr bwMode="auto">
              <a:xfrm>
                <a:off x="4597" y="1970"/>
                <a:ext cx="131" cy="249"/>
              </a:xfrm>
              <a:custGeom>
                <a:avLst/>
                <a:gdLst/>
                <a:ahLst/>
                <a:cxnLst>
                  <a:cxn ang="0">
                    <a:pos x="59" y="0"/>
                  </a:cxn>
                  <a:cxn ang="0">
                    <a:pos x="28" y="27"/>
                  </a:cxn>
                  <a:cxn ang="0">
                    <a:pos x="55" y="99"/>
                  </a:cxn>
                  <a:cxn ang="0">
                    <a:pos x="28" y="133"/>
                  </a:cxn>
                  <a:cxn ang="0">
                    <a:pos x="0" y="170"/>
                  </a:cxn>
                  <a:cxn ang="0">
                    <a:pos x="55" y="248"/>
                  </a:cxn>
                  <a:cxn ang="0">
                    <a:pos x="113" y="170"/>
                  </a:cxn>
                  <a:cxn ang="0">
                    <a:pos x="130" y="83"/>
                  </a:cxn>
                  <a:cxn ang="0">
                    <a:pos x="109" y="80"/>
                  </a:cxn>
                  <a:cxn ang="0">
                    <a:pos x="128" y="35"/>
                  </a:cxn>
                  <a:cxn ang="0">
                    <a:pos x="124" y="10"/>
                  </a:cxn>
                  <a:cxn ang="0">
                    <a:pos x="59" y="0"/>
                  </a:cxn>
                </a:cxnLst>
                <a:rect l="0" t="0" r="r" b="b"/>
                <a:pathLst>
                  <a:path w="131" h="249">
                    <a:moveTo>
                      <a:pt x="59" y="0"/>
                    </a:moveTo>
                    <a:lnTo>
                      <a:pt x="28" y="27"/>
                    </a:lnTo>
                    <a:lnTo>
                      <a:pt x="55" y="99"/>
                    </a:lnTo>
                    <a:lnTo>
                      <a:pt x="28" y="133"/>
                    </a:lnTo>
                    <a:lnTo>
                      <a:pt x="0" y="170"/>
                    </a:lnTo>
                    <a:lnTo>
                      <a:pt x="55" y="248"/>
                    </a:lnTo>
                    <a:lnTo>
                      <a:pt x="113" y="170"/>
                    </a:lnTo>
                    <a:lnTo>
                      <a:pt x="130" y="83"/>
                    </a:lnTo>
                    <a:lnTo>
                      <a:pt x="109" y="80"/>
                    </a:lnTo>
                    <a:lnTo>
                      <a:pt x="128" y="35"/>
                    </a:lnTo>
                    <a:lnTo>
                      <a:pt x="124" y="10"/>
                    </a:lnTo>
                    <a:lnTo>
                      <a:pt x="59"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45" name="Freeform 81"/>
              <p:cNvSpPr>
                <a:spLocks/>
              </p:cNvSpPr>
              <p:nvPr/>
            </p:nvSpPr>
            <p:spPr bwMode="auto">
              <a:xfrm>
                <a:off x="4540" y="2099"/>
                <a:ext cx="101" cy="176"/>
              </a:xfrm>
              <a:custGeom>
                <a:avLst/>
                <a:gdLst/>
                <a:ahLst/>
                <a:cxnLst>
                  <a:cxn ang="0">
                    <a:pos x="85" y="0"/>
                  </a:cxn>
                  <a:cxn ang="0">
                    <a:pos x="0" y="0"/>
                  </a:cxn>
                  <a:cxn ang="0">
                    <a:pos x="0" y="175"/>
                  </a:cxn>
                  <a:cxn ang="0">
                    <a:pos x="83" y="175"/>
                  </a:cxn>
                  <a:cxn ang="0">
                    <a:pos x="100" y="147"/>
                  </a:cxn>
                  <a:cxn ang="0">
                    <a:pos x="57" y="92"/>
                  </a:cxn>
                  <a:cxn ang="0">
                    <a:pos x="58" y="43"/>
                  </a:cxn>
                  <a:cxn ang="0">
                    <a:pos x="85" y="0"/>
                  </a:cxn>
                </a:cxnLst>
                <a:rect l="0" t="0" r="r" b="b"/>
                <a:pathLst>
                  <a:path w="101" h="176">
                    <a:moveTo>
                      <a:pt x="85" y="0"/>
                    </a:moveTo>
                    <a:lnTo>
                      <a:pt x="0" y="0"/>
                    </a:lnTo>
                    <a:lnTo>
                      <a:pt x="0" y="175"/>
                    </a:lnTo>
                    <a:lnTo>
                      <a:pt x="83" y="175"/>
                    </a:lnTo>
                    <a:lnTo>
                      <a:pt x="100" y="147"/>
                    </a:lnTo>
                    <a:lnTo>
                      <a:pt x="57" y="92"/>
                    </a:lnTo>
                    <a:lnTo>
                      <a:pt x="58" y="43"/>
                    </a:lnTo>
                    <a:lnTo>
                      <a:pt x="85"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6" name="Freeform 82"/>
              <p:cNvSpPr>
                <a:spLocks/>
              </p:cNvSpPr>
              <p:nvPr/>
            </p:nvSpPr>
            <p:spPr bwMode="auto">
              <a:xfrm>
                <a:off x="4249" y="2124"/>
                <a:ext cx="378" cy="244"/>
              </a:xfrm>
              <a:custGeom>
                <a:avLst/>
                <a:gdLst/>
                <a:ahLst/>
                <a:cxnLst>
                  <a:cxn ang="0">
                    <a:pos x="0" y="0"/>
                  </a:cxn>
                  <a:cxn ang="0">
                    <a:pos x="292" y="0"/>
                  </a:cxn>
                  <a:cxn ang="0">
                    <a:pos x="292" y="151"/>
                  </a:cxn>
                  <a:cxn ang="0">
                    <a:pos x="377" y="151"/>
                  </a:cxn>
                  <a:cxn ang="0">
                    <a:pos x="329" y="243"/>
                  </a:cxn>
                  <a:cxn ang="0">
                    <a:pos x="229" y="216"/>
                  </a:cxn>
                  <a:cxn ang="0">
                    <a:pos x="196" y="95"/>
                  </a:cxn>
                  <a:cxn ang="0">
                    <a:pos x="184" y="66"/>
                  </a:cxn>
                  <a:cxn ang="0">
                    <a:pos x="113" y="44"/>
                  </a:cxn>
                  <a:cxn ang="0">
                    <a:pos x="0" y="98"/>
                  </a:cxn>
                  <a:cxn ang="0">
                    <a:pos x="0" y="0"/>
                  </a:cxn>
                </a:cxnLst>
                <a:rect l="0" t="0" r="r" b="b"/>
                <a:pathLst>
                  <a:path w="378" h="244">
                    <a:moveTo>
                      <a:pt x="0" y="0"/>
                    </a:moveTo>
                    <a:lnTo>
                      <a:pt x="292" y="0"/>
                    </a:lnTo>
                    <a:lnTo>
                      <a:pt x="292" y="151"/>
                    </a:lnTo>
                    <a:lnTo>
                      <a:pt x="377" y="151"/>
                    </a:lnTo>
                    <a:lnTo>
                      <a:pt x="329" y="243"/>
                    </a:lnTo>
                    <a:lnTo>
                      <a:pt x="229" y="216"/>
                    </a:lnTo>
                    <a:lnTo>
                      <a:pt x="196" y="95"/>
                    </a:lnTo>
                    <a:lnTo>
                      <a:pt x="184" y="66"/>
                    </a:lnTo>
                    <a:lnTo>
                      <a:pt x="113" y="44"/>
                    </a:lnTo>
                    <a:lnTo>
                      <a:pt x="0" y="98"/>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7" name="Freeform 83"/>
              <p:cNvSpPr>
                <a:spLocks/>
              </p:cNvSpPr>
              <p:nvPr/>
            </p:nvSpPr>
            <p:spPr bwMode="auto">
              <a:xfrm>
                <a:off x="2267" y="2103"/>
                <a:ext cx="635" cy="330"/>
              </a:xfrm>
              <a:custGeom>
                <a:avLst/>
                <a:gdLst/>
                <a:ahLst/>
                <a:cxnLst>
                  <a:cxn ang="0">
                    <a:pos x="0" y="0"/>
                  </a:cxn>
                  <a:cxn ang="0">
                    <a:pos x="599" y="0"/>
                  </a:cxn>
                  <a:cxn ang="0">
                    <a:pos x="618" y="22"/>
                  </a:cxn>
                  <a:cxn ang="0">
                    <a:pos x="592" y="51"/>
                  </a:cxn>
                  <a:cxn ang="0">
                    <a:pos x="634" y="90"/>
                  </a:cxn>
                  <a:cxn ang="0">
                    <a:pos x="634" y="329"/>
                  </a:cxn>
                  <a:cxn ang="0">
                    <a:pos x="0" y="329"/>
                  </a:cxn>
                  <a:cxn ang="0">
                    <a:pos x="0" y="0"/>
                  </a:cxn>
                </a:cxnLst>
                <a:rect l="0" t="0" r="r" b="b"/>
                <a:pathLst>
                  <a:path w="635" h="330">
                    <a:moveTo>
                      <a:pt x="0" y="0"/>
                    </a:moveTo>
                    <a:lnTo>
                      <a:pt x="599" y="0"/>
                    </a:lnTo>
                    <a:lnTo>
                      <a:pt x="618" y="22"/>
                    </a:lnTo>
                    <a:lnTo>
                      <a:pt x="592" y="51"/>
                    </a:lnTo>
                    <a:lnTo>
                      <a:pt x="634" y="90"/>
                    </a:lnTo>
                    <a:lnTo>
                      <a:pt x="634" y="329"/>
                    </a:lnTo>
                    <a:lnTo>
                      <a:pt x="0" y="329"/>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48" name="Freeform 84"/>
              <p:cNvSpPr>
                <a:spLocks/>
              </p:cNvSpPr>
              <p:nvPr/>
            </p:nvSpPr>
            <p:spPr bwMode="auto">
              <a:xfrm>
                <a:off x="2104" y="1402"/>
                <a:ext cx="662" cy="418"/>
              </a:xfrm>
              <a:custGeom>
                <a:avLst/>
                <a:gdLst/>
                <a:ahLst/>
                <a:cxnLst>
                  <a:cxn ang="0">
                    <a:pos x="0" y="0"/>
                  </a:cxn>
                  <a:cxn ang="0">
                    <a:pos x="647" y="0"/>
                  </a:cxn>
                  <a:cxn ang="0">
                    <a:pos x="647" y="32"/>
                  </a:cxn>
                  <a:cxn ang="0">
                    <a:pos x="619" y="66"/>
                  </a:cxn>
                  <a:cxn ang="0">
                    <a:pos x="661" y="116"/>
                  </a:cxn>
                  <a:cxn ang="0">
                    <a:pos x="661" y="297"/>
                  </a:cxn>
                  <a:cxn ang="0">
                    <a:pos x="632" y="297"/>
                  </a:cxn>
                  <a:cxn ang="0">
                    <a:pos x="632" y="417"/>
                  </a:cxn>
                  <a:cxn ang="0">
                    <a:pos x="519" y="380"/>
                  </a:cxn>
                  <a:cxn ang="0">
                    <a:pos x="473" y="352"/>
                  </a:cxn>
                  <a:cxn ang="0">
                    <a:pos x="0" y="352"/>
                  </a:cxn>
                  <a:cxn ang="0">
                    <a:pos x="0" y="0"/>
                  </a:cxn>
                </a:cxnLst>
                <a:rect l="0" t="0" r="r" b="b"/>
                <a:pathLst>
                  <a:path w="662" h="418">
                    <a:moveTo>
                      <a:pt x="0" y="0"/>
                    </a:moveTo>
                    <a:lnTo>
                      <a:pt x="647" y="0"/>
                    </a:lnTo>
                    <a:lnTo>
                      <a:pt x="647" y="32"/>
                    </a:lnTo>
                    <a:lnTo>
                      <a:pt x="619" y="66"/>
                    </a:lnTo>
                    <a:lnTo>
                      <a:pt x="661" y="116"/>
                    </a:lnTo>
                    <a:lnTo>
                      <a:pt x="661" y="297"/>
                    </a:lnTo>
                    <a:lnTo>
                      <a:pt x="632" y="297"/>
                    </a:lnTo>
                    <a:lnTo>
                      <a:pt x="632" y="417"/>
                    </a:lnTo>
                    <a:lnTo>
                      <a:pt x="519" y="380"/>
                    </a:lnTo>
                    <a:lnTo>
                      <a:pt x="473" y="352"/>
                    </a:lnTo>
                    <a:lnTo>
                      <a:pt x="0" y="352"/>
                    </a:lnTo>
                    <a:lnTo>
                      <a:pt x="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49" name="Freeform 85"/>
              <p:cNvSpPr>
                <a:spLocks/>
              </p:cNvSpPr>
              <p:nvPr/>
            </p:nvSpPr>
            <p:spPr bwMode="auto">
              <a:xfrm>
                <a:off x="2736" y="1700"/>
                <a:ext cx="577" cy="327"/>
              </a:xfrm>
              <a:custGeom>
                <a:avLst/>
                <a:gdLst/>
                <a:ahLst/>
                <a:cxnLst>
                  <a:cxn ang="0">
                    <a:pos x="0" y="0"/>
                  </a:cxn>
                  <a:cxn ang="0">
                    <a:pos x="490" y="0"/>
                  </a:cxn>
                  <a:cxn ang="0">
                    <a:pos x="506" y="36"/>
                  </a:cxn>
                  <a:cxn ang="0">
                    <a:pos x="503" y="81"/>
                  </a:cxn>
                  <a:cxn ang="0">
                    <a:pos x="551" y="126"/>
                  </a:cxn>
                  <a:cxn ang="0">
                    <a:pos x="576" y="180"/>
                  </a:cxn>
                  <a:cxn ang="0">
                    <a:pos x="506" y="231"/>
                  </a:cxn>
                  <a:cxn ang="0">
                    <a:pos x="519" y="265"/>
                  </a:cxn>
                  <a:cxn ang="0">
                    <a:pos x="461" y="326"/>
                  </a:cxn>
                  <a:cxn ang="0">
                    <a:pos x="68" y="326"/>
                  </a:cxn>
                  <a:cxn ang="0">
                    <a:pos x="0" y="118"/>
                  </a:cxn>
                  <a:cxn ang="0">
                    <a:pos x="0" y="0"/>
                  </a:cxn>
                </a:cxnLst>
                <a:rect l="0" t="0" r="r" b="b"/>
                <a:pathLst>
                  <a:path w="577" h="327">
                    <a:moveTo>
                      <a:pt x="0" y="0"/>
                    </a:moveTo>
                    <a:lnTo>
                      <a:pt x="490" y="0"/>
                    </a:lnTo>
                    <a:lnTo>
                      <a:pt x="506" y="36"/>
                    </a:lnTo>
                    <a:lnTo>
                      <a:pt x="503" y="81"/>
                    </a:lnTo>
                    <a:lnTo>
                      <a:pt x="551" y="126"/>
                    </a:lnTo>
                    <a:lnTo>
                      <a:pt x="576" y="180"/>
                    </a:lnTo>
                    <a:lnTo>
                      <a:pt x="506" y="231"/>
                    </a:lnTo>
                    <a:lnTo>
                      <a:pt x="519" y="265"/>
                    </a:lnTo>
                    <a:lnTo>
                      <a:pt x="461" y="326"/>
                    </a:lnTo>
                    <a:lnTo>
                      <a:pt x="68" y="326"/>
                    </a:lnTo>
                    <a:lnTo>
                      <a:pt x="0" y="118"/>
                    </a:lnTo>
                    <a:lnTo>
                      <a:pt x="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0" name="Freeform 86"/>
              <p:cNvSpPr>
                <a:spLocks/>
              </p:cNvSpPr>
              <p:nvPr/>
            </p:nvSpPr>
            <p:spPr bwMode="auto">
              <a:xfrm>
                <a:off x="2687" y="1056"/>
                <a:ext cx="591" cy="648"/>
              </a:xfrm>
              <a:custGeom>
                <a:avLst/>
                <a:gdLst/>
                <a:ahLst/>
                <a:cxnLst>
                  <a:cxn ang="0">
                    <a:pos x="0" y="0"/>
                  </a:cxn>
                  <a:cxn ang="0">
                    <a:pos x="197" y="0"/>
                  </a:cxn>
                  <a:cxn ang="0">
                    <a:pos x="590" y="78"/>
                  </a:cxn>
                  <a:cxn ang="0">
                    <a:pos x="454" y="204"/>
                  </a:cxn>
                  <a:cxn ang="0">
                    <a:pos x="398" y="397"/>
                  </a:cxn>
                  <a:cxn ang="0">
                    <a:pos x="398" y="500"/>
                  </a:cxn>
                  <a:cxn ang="0">
                    <a:pos x="532" y="598"/>
                  </a:cxn>
                  <a:cxn ang="0">
                    <a:pos x="540" y="647"/>
                  </a:cxn>
                  <a:cxn ang="0">
                    <a:pos x="78" y="647"/>
                  </a:cxn>
                  <a:cxn ang="0">
                    <a:pos x="78" y="460"/>
                  </a:cxn>
                  <a:cxn ang="0">
                    <a:pos x="39" y="413"/>
                  </a:cxn>
                  <a:cxn ang="0">
                    <a:pos x="65" y="384"/>
                  </a:cxn>
                  <a:cxn ang="0">
                    <a:pos x="65" y="343"/>
                  </a:cxn>
                  <a:cxn ang="0">
                    <a:pos x="49" y="230"/>
                  </a:cxn>
                  <a:cxn ang="0">
                    <a:pos x="0" y="0"/>
                  </a:cxn>
                </a:cxnLst>
                <a:rect l="0" t="0" r="r" b="b"/>
                <a:pathLst>
                  <a:path w="591" h="648">
                    <a:moveTo>
                      <a:pt x="0" y="0"/>
                    </a:moveTo>
                    <a:lnTo>
                      <a:pt x="197" y="0"/>
                    </a:lnTo>
                    <a:lnTo>
                      <a:pt x="590" y="78"/>
                    </a:lnTo>
                    <a:lnTo>
                      <a:pt x="454" y="204"/>
                    </a:lnTo>
                    <a:lnTo>
                      <a:pt x="398" y="397"/>
                    </a:lnTo>
                    <a:lnTo>
                      <a:pt x="398" y="500"/>
                    </a:lnTo>
                    <a:lnTo>
                      <a:pt x="532" y="598"/>
                    </a:lnTo>
                    <a:lnTo>
                      <a:pt x="540" y="647"/>
                    </a:lnTo>
                    <a:lnTo>
                      <a:pt x="78" y="647"/>
                    </a:lnTo>
                    <a:lnTo>
                      <a:pt x="78" y="460"/>
                    </a:lnTo>
                    <a:lnTo>
                      <a:pt x="39" y="413"/>
                    </a:lnTo>
                    <a:lnTo>
                      <a:pt x="65" y="384"/>
                    </a:lnTo>
                    <a:lnTo>
                      <a:pt x="65" y="343"/>
                    </a:lnTo>
                    <a:lnTo>
                      <a:pt x="49" y="230"/>
                    </a:lnTo>
                    <a:lnTo>
                      <a:pt x="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1" name="Freeform 87"/>
              <p:cNvSpPr>
                <a:spLocks/>
              </p:cNvSpPr>
              <p:nvPr/>
            </p:nvSpPr>
            <p:spPr bwMode="auto">
              <a:xfrm>
                <a:off x="3084" y="1296"/>
                <a:ext cx="516" cy="529"/>
              </a:xfrm>
              <a:custGeom>
                <a:avLst/>
                <a:gdLst/>
                <a:ahLst/>
                <a:cxnLst>
                  <a:cxn ang="0">
                    <a:pos x="31" y="39"/>
                  </a:cxn>
                  <a:cxn ang="0">
                    <a:pos x="162" y="0"/>
                  </a:cxn>
                  <a:cxn ang="0">
                    <a:pos x="189" y="49"/>
                  </a:cxn>
                  <a:cxn ang="0">
                    <a:pos x="366" y="137"/>
                  </a:cxn>
                  <a:cxn ang="0">
                    <a:pos x="407" y="187"/>
                  </a:cxn>
                  <a:cxn ang="0">
                    <a:pos x="420" y="236"/>
                  </a:cxn>
                  <a:cxn ang="0">
                    <a:pos x="488" y="224"/>
                  </a:cxn>
                  <a:cxn ang="0">
                    <a:pos x="515" y="246"/>
                  </a:cxn>
                  <a:cxn ang="0">
                    <a:pos x="457" y="330"/>
                  </a:cxn>
                  <a:cxn ang="0">
                    <a:pos x="428" y="528"/>
                  </a:cxn>
                  <a:cxn ang="0">
                    <a:pos x="199" y="528"/>
                  </a:cxn>
                  <a:cxn ang="0">
                    <a:pos x="155" y="491"/>
                  </a:cxn>
                  <a:cxn ang="0">
                    <a:pos x="157" y="443"/>
                  </a:cxn>
                  <a:cxn ang="0">
                    <a:pos x="139" y="400"/>
                  </a:cxn>
                  <a:cxn ang="0">
                    <a:pos x="134" y="357"/>
                  </a:cxn>
                  <a:cxn ang="0">
                    <a:pos x="0" y="260"/>
                  </a:cxn>
                  <a:cxn ang="0">
                    <a:pos x="0" y="161"/>
                  </a:cxn>
                  <a:cxn ang="0">
                    <a:pos x="31" y="39"/>
                  </a:cxn>
                </a:cxnLst>
                <a:rect l="0" t="0" r="r" b="b"/>
                <a:pathLst>
                  <a:path w="516" h="529">
                    <a:moveTo>
                      <a:pt x="31" y="39"/>
                    </a:moveTo>
                    <a:lnTo>
                      <a:pt x="162" y="0"/>
                    </a:lnTo>
                    <a:lnTo>
                      <a:pt x="189" y="49"/>
                    </a:lnTo>
                    <a:lnTo>
                      <a:pt x="366" y="137"/>
                    </a:lnTo>
                    <a:lnTo>
                      <a:pt x="407" y="187"/>
                    </a:lnTo>
                    <a:lnTo>
                      <a:pt x="420" y="236"/>
                    </a:lnTo>
                    <a:lnTo>
                      <a:pt x="488" y="224"/>
                    </a:lnTo>
                    <a:lnTo>
                      <a:pt x="515" y="246"/>
                    </a:lnTo>
                    <a:lnTo>
                      <a:pt x="457" y="330"/>
                    </a:lnTo>
                    <a:lnTo>
                      <a:pt x="428" y="528"/>
                    </a:lnTo>
                    <a:lnTo>
                      <a:pt x="199" y="528"/>
                    </a:lnTo>
                    <a:lnTo>
                      <a:pt x="155" y="491"/>
                    </a:lnTo>
                    <a:lnTo>
                      <a:pt x="157" y="443"/>
                    </a:lnTo>
                    <a:lnTo>
                      <a:pt x="139" y="400"/>
                    </a:lnTo>
                    <a:lnTo>
                      <a:pt x="134" y="357"/>
                    </a:lnTo>
                    <a:lnTo>
                      <a:pt x="0" y="260"/>
                    </a:lnTo>
                    <a:lnTo>
                      <a:pt x="0" y="161"/>
                    </a:lnTo>
                    <a:lnTo>
                      <a:pt x="31" y="39"/>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2" name="Freeform 88"/>
              <p:cNvSpPr>
                <a:spLocks/>
              </p:cNvSpPr>
              <p:nvPr/>
            </p:nvSpPr>
            <p:spPr bwMode="auto">
              <a:xfrm>
                <a:off x="3271" y="1243"/>
                <a:ext cx="595" cy="288"/>
              </a:xfrm>
              <a:custGeom>
                <a:avLst/>
                <a:gdLst/>
                <a:ahLst/>
                <a:cxnLst>
                  <a:cxn ang="0">
                    <a:pos x="0" y="98"/>
                  </a:cxn>
                  <a:cxn ang="0">
                    <a:pos x="184" y="196"/>
                  </a:cxn>
                  <a:cxn ang="0">
                    <a:pos x="220" y="243"/>
                  </a:cxn>
                  <a:cxn ang="0">
                    <a:pos x="233" y="287"/>
                  </a:cxn>
                  <a:cxn ang="0">
                    <a:pos x="335" y="186"/>
                  </a:cxn>
                  <a:cxn ang="0">
                    <a:pos x="594" y="146"/>
                  </a:cxn>
                  <a:cxn ang="0">
                    <a:pos x="479" y="74"/>
                  </a:cxn>
                  <a:cxn ang="0">
                    <a:pos x="327" y="141"/>
                  </a:cxn>
                  <a:cxn ang="0">
                    <a:pos x="182" y="82"/>
                  </a:cxn>
                  <a:cxn ang="0">
                    <a:pos x="267" y="11"/>
                  </a:cxn>
                  <a:cxn ang="0">
                    <a:pos x="192" y="0"/>
                  </a:cxn>
                  <a:cxn ang="0">
                    <a:pos x="0" y="98"/>
                  </a:cxn>
                </a:cxnLst>
                <a:rect l="0" t="0" r="r" b="b"/>
                <a:pathLst>
                  <a:path w="595" h="288">
                    <a:moveTo>
                      <a:pt x="0" y="98"/>
                    </a:moveTo>
                    <a:lnTo>
                      <a:pt x="184" y="196"/>
                    </a:lnTo>
                    <a:lnTo>
                      <a:pt x="220" y="243"/>
                    </a:lnTo>
                    <a:lnTo>
                      <a:pt x="233" y="287"/>
                    </a:lnTo>
                    <a:lnTo>
                      <a:pt x="335" y="186"/>
                    </a:lnTo>
                    <a:lnTo>
                      <a:pt x="594" y="146"/>
                    </a:lnTo>
                    <a:lnTo>
                      <a:pt x="479" y="74"/>
                    </a:lnTo>
                    <a:lnTo>
                      <a:pt x="327" y="141"/>
                    </a:lnTo>
                    <a:lnTo>
                      <a:pt x="182" y="82"/>
                    </a:lnTo>
                    <a:lnTo>
                      <a:pt x="267" y="11"/>
                    </a:lnTo>
                    <a:lnTo>
                      <a:pt x="192" y="0"/>
                    </a:lnTo>
                    <a:lnTo>
                      <a:pt x="0" y="98"/>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3" name="Freeform 89"/>
              <p:cNvSpPr>
                <a:spLocks/>
              </p:cNvSpPr>
              <p:nvPr/>
            </p:nvSpPr>
            <p:spPr bwMode="auto">
              <a:xfrm>
                <a:off x="3612" y="1460"/>
                <a:ext cx="387" cy="449"/>
              </a:xfrm>
              <a:custGeom>
                <a:avLst/>
                <a:gdLst/>
                <a:ahLst/>
                <a:cxnLst>
                  <a:cxn ang="0">
                    <a:pos x="183" y="0"/>
                  </a:cxn>
                  <a:cxn ang="0">
                    <a:pos x="307" y="36"/>
                  </a:cxn>
                  <a:cxn ang="0">
                    <a:pos x="333" y="124"/>
                  </a:cxn>
                  <a:cxn ang="0">
                    <a:pos x="261" y="198"/>
                  </a:cxn>
                  <a:cxn ang="0">
                    <a:pos x="279" y="231"/>
                  </a:cxn>
                  <a:cxn ang="0">
                    <a:pos x="349" y="193"/>
                  </a:cxn>
                  <a:cxn ang="0">
                    <a:pos x="378" y="201"/>
                  </a:cxn>
                  <a:cxn ang="0">
                    <a:pos x="386" y="321"/>
                  </a:cxn>
                  <a:cxn ang="0">
                    <a:pos x="309" y="423"/>
                  </a:cxn>
                  <a:cxn ang="0">
                    <a:pos x="309" y="448"/>
                  </a:cxn>
                  <a:cxn ang="0">
                    <a:pos x="0" y="448"/>
                  </a:cxn>
                  <a:cxn ang="0">
                    <a:pos x="44" y="321"/>
                  </a:cxn>
                  <a:cxn ang="0">
                    <a:pos x="21" y="223"/>
                  </a:cxn>
                  <a:cxn ang="0">
                    <a:pos x="61" y="119"/>
                  </a:cxn>
                  <a:cxn ang="0">
                    <a:pos x="183" y="0"/>
                  </a:cxn>
                </a:cxnLst>
                <a:rect l="0" t="0" r="r" b="b"/>
                <a:pathLst>
                  <a:path w="387" h="449">
                    <a:moveTo>
                      <a:pt x="183" y="0"/>
                    </a:moveTo>
                    <a:lnTo>
                      <a:pt x="307" y="36"/>
                    </a:lnTo>
                    <a:lnTo>
                      <a:pt x="333" y="124"/>
                    </a:lnTo>
                    <a:lnTo>
                      <a:pt x="261" y="198"/>
                    </a:lnTo>
                    <a:lnTo>
                      <a:pt x="279" y="231"/>
                    </a:lnTo>
                    <a:lnTo>
                      <a:pt x="349" y="193"/>
                    </a:lnTo>
                    <a:lnTo>
                      <a:pt x="378" y="201"/>
                    </a:lnTo>
                    <a:lnTo>
                      <a:pt x="386" y="321"/>
                    </a:lnTo>
                    <a:lnTo>
                      <a:pt x="309" y="423"/>
                    </a:lnTo>
                    <a:lnTo>
                      <a:pt x="309" y="448"/>
                    </a:lnTo>
                    <a:lnTo>
                      <a:pt x="0" y="448"/>
                    </a:lnTo>
                    <a:lnTo>
                      <a:pt x="44" y="321"/>
                    </a:lnTo>
                    <a:lnTo>
                      <a:pt x="21" y="223"/>
                    </a:lnTo>
                    <a:lnTo>
                      <a:pt x="61" y="119"/>
                    </a:lnTo>
                    <a:lnTo>
                      <a:pt x="183"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4" name="Freeform 90"/>
              <p:cNvSpPr>
                <a:spLocks/>
              </p:cNvSpPr>
              <p:nvPr/>
            </p:nvSpPr>
            <p:spPr bwMode="auto">
              <a:xfrm>
                <a:off x="3197" y="1824"/>
                <a:ext cx="353" cy="599"/>
              </a:xfrm>
              <a:custGeom>
                <a:avLst/>
                <a:gdLst/>
                <a:ahLst/>
                <a:cxnLst>
                  <a:cxn ang="0">
                    <a:pos x="89" y="0"/>
                  </a:cxn>
                  <a:cxn ang="0">
                    <a:pos x="320" y="0"/>
                  </a:cxn>
                  <a:cxn ang="0">
                    <a:pos x="349" y="89"/>
                  </a:cxn>
                  <a:cxn ang="0">
                    <a:pos x="349" y="396"/>
                  </a:cxn>
                  <a:cxn ang="0">
                    <a:pos x="352" y="423"/>
                  </a:cxn>
                  <a:cxn ang="0">
                    <a:pos x="307" y="476"/>
                  </a:cxn>
                  <a:cxn ang="0">
                    <a:pos x="296" y="538"/>
                  </a:cxn>
                  <a:cxn ang="0">
                    <a:pos x="211" y="598"/>
                  </a:cxn>
                  <a:cxn ang="0">
                    <a:pos x="172" y="584"/>
                  </a:cxn>
                  <a:cxn ang="0">
                    <a:pos x="84" y="457"/>
                  </a:cxn>
                  <a:cxn ang="0">
                    <a:pos x="109" y="418"/>
                  </a:cxn>
                  <a:cxn ang="0">
                    <a:pos x="73" y="393"/>
                  </a:cxn>
                  <a:cxn ang="0">
                    <a:pos x="0" y="274"/>
                  </a:cxn>
                  <a:cxn ang="0">
                    <a:pos x="5" y="199"/>
                  </a:cxn>
                  <a:cxn ang="0">
                    <a:pos x="57" y="139"/>
                  </a:cxn>
                  <a:cxn ang="0">
                    <a:pos x="44" y="104"/>
                  </a:cxn>
                  <a:cxn ang="0">
                    <a:pos x="111" y="56"/>
                  </a:cxn>
                  <a:cxn ang="0">
                    <a:pos x="89" y="0"/>
                  </a:cxn>
                </a:cxnLst>
                <a:rect l="0" t="0" r="r" b="b"/>
                <a:pathLst>
                  <a:path w="353" h="599">
                    <a:moveTo>
                      <a:pt x="89" y="0"/>
                    </a:moveTo>
                    <a:lnTo>
                      <a:pt x="320" y="0"/>
                    </a:lnTo>
                    <a:lnTo>
                      <a:pt x="349" y="89"/>
                    </a:lnTo>
                    <a:lnTo>
                      <a:pt x="349" y="396"/>
                    </a:lnTo>
                    <a:lnTo>
                      <a:pt x="352" y="423"/>
                    </a:lnTo>
                    <a:lnTo>
                      <a:pt x="307" y="476"/>
                    </a:lnTo>
                    <a:lnTo>
                      <a:pt x="296" y="538"/>
                    </a:lnTo>
                    <a:lnTo>
                      <a:pt x="211" y="598"/>
                    </a:lnTo>
                    <a:lnTo>
                      <a:pt x="172" y="584"/>
                    </a:lnTo>
                    <a:lnTo>
                      <a:pt x="84" y="457"/>
                    </a:lnTo>
                    <a:lnTo>
                      <a:pt x="109" y="418"/>
                    </a:lnTo>
                    <a:lnTo>
                      <a:pt x="73" y="393"/>
                    </a:lnTo>
                    <a:lnTo>
                      <a:pt x="0" y="274"/>
                    </a:lnTo>
                    <a:lnTo>
                      <a:pt x="5" y="199"/>
                    </a:lnTo>
                    <a:lnTo>
                      <a:pt x="57" y="139"/>
                    </a:lnTo>
                    <a:lnTo>
                      <a:pt x="44" y="104"/>
                    </a:lnTo>
                    <a:lnTo>
                      <a:pt x="111" y="56"/>
                    </a:lnTo>
                    <a:lnTo>
                      <a:pt x="89"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5" name="Freeform 91"/>
              <p:cNvSpPr>
                <a:spLocks/>
              </p:cNvSpPr>
              <p:nvPr/>
            </p:nvSpPr>
            <p:spPr bwMode="auto">
              <a:xfrm>
                <a:off x="2805" y="2026"/>
                <a:ext cx="604" cy="522"/>
              </a:xfrm>
              <a:custGeom>
                <a:avLst/>
                <a:gdLst/>
                <a:ahLst/>
                <a:cxnLst>
                  <a:cxn ang="0">
                    <a:pos x="0" y="0"/>
                  </a:cxn>
                  <a:cxn ang="0">
                    <a:pos x="397" y="0"/>
                  </a:cxn>
                  <a:cxn ang="0">
                    <a:pos x="391" y="69"/>
                  </a:cxn>
                  <a:cxn ang="0">
                    <a:pos x="465" y="194"/>
                  </a:cxn>
                  <a:cxn ang="0">
                    <a:pos x="500" y="216"/>
                  </a:cxn>
                  <a:cxn ang="0">
                    <a:pos x="478" y="253"/>
                  </a:cxn>
                  <a:cxn ang="0">
                    <a:pos x="563" y="383"/>
                  </a:cxn>
                  <a:cxn ang="0">
                    <a:pos x="603" y="396"/>
                  </a:cxn>
                  <a:cxn ang="0">
                    <a:pos x="550" y="521"/>
                  </a:cxn>
                  <a:cxn ang="0">
                    <a:pos x="498" y="521"/>
                  </a:cxn>
                  <a:cxn ang="0">
                    <a:pos x="513" y="467"/>
                  </a:cxn>
                  <a:cxn ang="0">
                    <a:pos x="114" y="467"/>
                  </a:cxn>
                  <a:cxn ang="0">
                    <a:pos x="94" y="409"/>
                  </a:cxn>
                  <a:cxn ang="0">
                    <a:pos x="94" y="165"/>
                  </a:cxn>
                  <a:cxn ang="0">
                    <a:pos x="52" y="125"/>
                  </a:cxn>
                  <a:cxn ang="0">
                    <a:pos x="78" y="97"/>
                  </a:cxn>
                  <a:cxn ang="0">
                    <a:pos x="0" y="0"/>
                  </a:cxn>
                </a:cxnLst>
                <a:rect l="0" t="0" r="r" b="b"/>
                <a:pathLst>
                  <a:path w="604" h="522">
                    <a:moveTo>
                      <a:pt x="0" y="0"/>
                    </a:moveTo>
                    <a:lnTo>
                      <a:pt x="397" y="0"/>
                    </a:lnTo>
                    <a:lnTo>
                      <a:pt x="391" y="69"/>
                    </a:lnTo>
                    <a:lnTo>
                      <a:pt x="465" y="194"/>
                    </a:lnTo>
                    <a:lnTo>
                      <a:pt x="500" y="216"/>
                    </a:lnTo>
                    <a:lnTo>
                      <a:pt x="478" y="253"/>
                    </a:lnTo>
                    <a:lnTo>
                      <a:pt x="563" y="383"/>
                    </a:lnTo>
                    <a:lnTo>
                      <a:pt x="603" y="396"/>
                    </a:lnTo>
                    <a:lnTo>
                      <a:pt x="550" y="521"/>
                    </a:lnTo>
                    <a:lnTo>
                      <a:pt x="498" y="521"/>
                    </a:lnTo>
                    <a:lnTo>
                      <a:pt x="513" y="467"/>
                    </a:lnTo>
                    <a:lnTo>
                      <a:pt x="114" y="467"/>
                    </a:lnTo>
                    <a:lnTo>
                      <a:pt x="94" y="409"/>
                    </a:lnTo>
                    <a:lnTo>
                      <a:pt x="94" y="165"/>
                    </a:lnTo>
                    <a:lnTo>
                      <a:pt x="52" y="125"/>
                    </a:lnTo>
                    <a:lnTo>
                      <a:pt x="78" y="97"/>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56" name="Freeform 92"/>
              <p:cNvSpPr>
                <a:spLocks/>
              </p:cNvSpPr>
              <p:nvPr/>
            </p:nvSpPr>
            <p:spPr bwMode="auto">
              <a:xfrm>
                <a:off x="3778" y="1879"/>
                <a:ext cx="393" cy="398"/>
              </a:xfrm>
              <a:custGeom>
                <a:avLst/>
                <a:gdLst/>
                <a:ahLst/>
                <a:cxnLst>
                  <a:cxn ang="0">
                    <a:pos x="0" y="27"/>
                  </a:cxn>
                  <a:cxn ang="0">
                    <a:pos x="146" y="27"/>
                  </a:cxn>
                  <a:cxn ang="0">
                    <a:pos x="201" y="53"/>
                  </a:cxn>
                  <a:cxn ang="0">
                    <a:pos x="284" y="53"/>
                  </a:cxn>
                  <a:cxn ang="0">
                    <a:pos x="392" y="0"/>
                  </a:cxn>
                  <a:cxn ang="0">
                    <a:pos x="392" y="173"/>
                  </a:cxn>
                  <a:cxn ang="0">
                    <a:pos x="376" y="181"/>
                  </a:cxn>
                  <a:cxn ang="0">
                    <a:pos x="323" y="285"/>
                  </a:cxn>
                  <a:cxn ang="0">
                    <a:pos x="294" y="285"/>
                  </a:cxn>
                  <a:cxn ang="0">
                    <a:pos x="199" y="397"/>
                  </a:cxn>
                  <a:cxn ang="0">
                    <a:pos x="167" y="368"/>
                  </a:cxn>
                  <a:cxn ang="0">
                    <a:pos x="119" y="381"/>
                  </a:cxn>
                  <a:cxn ang="0">
                    <a:pos x="0" y="282"/>
                  </a:cxn>
                  <a:cxn ang="0">
                    <a:pos x="0" y="27"/>
                  </a:cxn>
                </a:cxnLst>
                <a:rect l="0" t="0" r="r" b="b"/>
                <a:pathLst>
                  <a:path w="393" h="398">
                    <a:moveTo>
                      <a:pt x="0" y="27"/>
                    </a:moveTo>
                    <a:lnTo>
                      <a:pt x="146" y="27"/>
                    </a:lnTo>
                    <a:lnTo>
                      <a:pt x="201" y="53"/>
                    </a:lnTo>
                    <a:lnTo>
                      <a:pt x="284" y="53"/>
                    </a:lnTo>
                    <a:lnTo>
                      <a:pt x="392" y="0"/>
                    </a:lnTo>
                    <a:lnTo>
                      <a:pt x="392" y="173"/>
                    </a:lnTo>
                    <a:lnTo>
                      <a:pt x="376" y="181"/>
                    </a:lnTo>
                    <a:lnTo>
                      <a:pt x="323" y="285"/>
                    </a:lnTo>
                    <a:lnTo>
                      <a:pt x="294" y="285"/>
                    </a:lnTo>
                    <a:lnTo>
                      <a:pt x="199" y="397"/>
                    </a:lnTo>
                    <a:lnTo>
                      <a:pt x="167" y="368"/>
                    </a:lnTo>
                    <a:lnTo>
                      <a:pt x="119" y="381"/>
                    </a:lnTo>
                    <a:lnTo>
                      <a:pt x="0" y="282"/>
                    </a:lnTo>
                    <a:lnTo>
                      <a:pt x="0" y="27"/>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7" name="Freeform 93"/>
              <p:cNvSpPr>
                <a:spLocks/>
              </p:cNvSpPr>
              <p:nvPr/>
            </p:nvSpPr>
            <p:spPr bwMode="auto">
              <a:xfrm>
                <a:off x="1056" y="1056"/>
                <a:ext cx="1049" cy="541"/>
              </a:xfrm>
              <a:custGeom>
                <a:avLst/>
                <a:gdLst/>
                <a:ahLst/>
                <a:cxnLst>
                  <a:cxn ang="0">
                    <a:pos x="2" y="0"/>
                  </a:cxn>
                  <a:cxn ang="0">
                    <a:pos x="1048" y="0"/>
                  </a:cxn>
                  <a:cxn ang="0">
                    <a:pos x="1048" y="467"/>
                  </a:cxn>
                  <a:cxn ang="0">
                    <a:pos x="430" y="467"/>
                  </a:cxn>
                  <a:cxn ang="0">
                    <a:pos x="430" y="496"/>
                  </a:cxn>
                  <a:cxn ang="0">
                    <a:pos x="282" y="540"/>
                  </a:cxn>
                  <a:cxn ang="0">
                    <a:pos x="194" y="389"/>
                  </a:cxn>
                  <a:cxn ang="0">
                    <a:pos x="141" y="410"/>
                  </a:cxn>
                  <a:cxn ang="0">
                    <a:pos x="128" y="381"/>
                  </a:cxn>
                  <a:cxn ang="0">
                    <a:pos x="160" y="301"/>
                  </a:cxn>
                  <a:cxn ang="0">
                    <a:pos x="0" y="136"/>
                  </a:cxn>
                  <a:cxn ang="0">
                    <a:pos x="2" y="0"/>
                  </a:cxn>
                </a:cxnLst>
                <a:rect l="0" t="0" r="r" b="b"/>
                <a:pathLst>
                  <a:path w="1049" h="541">
                    <a:moveTo>
                      <a:pt x="2" y="0"/>
                    </a:moveTo>
                    <a:lnTo>
                      <a:pt x="1048" y="0"/>
                    </a:lnTo>
                    <a:lnTo>
                      <a:pt x="1048" y="467"/>
                    </a:lnTo>
                    <a:lnTo>
                      <a:pt x="430" y="467"/>
                    </a:lnTo>
                    <a:lnTo>
                      <a:pt x="430" y="496"/>
                    </a:lnTo>
                    <a:lnTo>
                      <a:pt x="282" y="540"/>
                    </a:lnTo>
                    <a:lnTo>
                      <a:pt x="194" y="389"/>
                    </a:lnTo>
                    <a:lnTo>
                      <a:pt x="141" y="410"/>
                    </a:lnTo>
                    <a:lnTo>
                      <a:pt x="128" y="381"/>
                    </a:lnTo>
                    <a:lnTo>
                      <a:pt x="160" y="301"/>
                    </a:lnTo>
                    <a:lnTo>
                      <a:pt x="0" y="136"/>
                    </a:lnTo>
                    <a:lnTo>
                      <a:pt x="2"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58" name="Freeform 94"/>
              <p:cNvSpPr>
                <a:spLocks/>
              </p:cNvSpPr>
              <p:nvPr/>
            </p:nvSpPr>
            <p:spPr bwMode="auto">
              <a:xfrm>
                <a:off x="1487" y="1527"/>
                <a:ext cx="618" cy="458"/>
              </a:xfrm>
              <a:custGeom>
                <a:avLst/>
                <a:gdLst/>
                <a:ahLst/>
                <a:cxnLst>
                  <a:cxn ang="0">
                    <a:pos x="0" y="0"/>
                  </a:cxn>
                  <a:cxn ang="0">
                    <a:pos x="617" y="0"/>
                  </a:cxn>
                  <a:cxn ang="0">
                    <a:pos x="617" y="457"/>
                  </a:cxn>
                  <a:cxn ang="0">
                    <a:pos x="0" y="457"/>
                  </a:cxn>
                  <a:cxn ang="0">
                    <a:pos x="0" y="0"/>
                  </a:cxn>
                </a:cxnLst>
                <a:rect l="0" t="0" r="r" b="b"/>
                <a:pathLst>
                  <a:path w="618" h="458">
                    <a:moveTo>
                      <a:pt x="0" y="0"/>
                    </a:moveTo>
                    <a:lnTo>
                      <a:pt x="617" y="0"/>
                    </a:lnTo>
                    <a:lnTo>
                      <a:pt x="617" y="457"/>
                    </a:lnTo>
                    <a:lnTo>
                      <a:pt x="0" y="457"/>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59" name="Freeform 95"/>
              <p:cNvSpPr>
                <a:spLocks/>
              </p:cNvSpPr>
              <p:nvPr/>
            </p:nvSpPr>
            <p:spPr bwMode="auto">
              <a:xfrm>
                <a:off x="2103" y="1757"/>
                <a:ext cx="764" cy="346"/>
              </a:xfrm>
              <a:custGeom>
                <a:avLst/>
                <a:gdLst/>
                <a:ahLst/>
                <a:cxnLst>
                  <a:cxn ang="0">
                    <a:pos x="0" y="0"/>
                  </a:cxn>
                  <a:cxn ang="0">
                    <a:pos x="475" y="0"/>
                  </a:cxn>
                  <a:cxn ang="0">
                    <a:pos x="525" y="26"/>
                  </a:cxn>
                  <a:cxn ang="0">
                    <a:pos x="634" y="61"/>
                  </a:cxn>
                  <a:cxn ang="0">
                    <a:pos x="705" y="276"/>
                  </a:cxn>
                  <a:cxn ang="0">
                    <a:pos x="763" y="345"/>
                  </a:cxn>
                  <a:cxn ang="0">
                    <a:pos x="164" y="345"/>
                  </a:cxn>
                  <a:cxn ang="0">
                    <a:pos x="164" y="225"/>
                  </a:cxn>
                  <a:cxn ang="0">
                    <a:pos x="0" y="225"/>
                  </a:cxn>
                  <a:cxn ang="0">
                    <a:pos x="0" y="0"/>
                  </a:cxn>
                </a:cxnLst>
                <a:rect l="0" t="0" r="r" b="b"/>
                <a:pathLst>
                  <a:path w="764" h="346">
                    <a:moveTo>
                      <a:pt x="0" y="0"/>
                    </a:moveTo>
                    <a:lnTo>
                      <a:pt x="475" y="0"/>
                    </a:lnTo>
                    <a:lnTo>
                      <a:pt x="525" y="26"/>
                    </a:lnTo>
                    <a:lnTo>
                      <a:pt x="634" y="61"/>
                    </a:lnTo>
                    <a:lnTo>
                      <a:pt x="705" y="276"/>
                    </a:lnTo>
                    <a:lnTo>
                      <a:pt x="763" y="345"/>
                    </a:lnTo>
                    <a:lnTo>
                      <a:pt x="164" y="345"/>
                    </a:lnTo>
                    <a:lnTo>
                      <a:pt x="164" y="225"/>
                    </a:lnTo>
                    <a:lnTo>
                      <a:pt x="0" y="225"/>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60" name="Freeform 96"/>
              <p:cNvSpPr>
                <a:spLocks/>
              </p:cNvSpPr>
              <p:nvPr/>
            </p:nvSpPr>
            <p:spPr bwMode="auto">
              <a:xfrm>
                <a:off x="1667" y="1984"/>
                <a:ext cx="596" cy="446"/>
              </a:xfrm>
              <a:custGeom>
                <a:avLst/>
                <a:gdLst/>
                <a:ahLst/>
                <a:cxnLst>
                  <a:cxn ang="0">
                    <a:pos x="0" y="0"/>
                  </a:cxn>
                  <a:cxn ang="0">
                    <a:pos x="595" y="0"/>
                  </a:cxn>
                  <a:cxn ang="0">
                    <a:pos x="595" y="445"/>
                  </a:cxn>
                  <a:cxn ang="0">
                    <a:pos x="0" y="445"/>
                  </a:cxn>
                  <a:cxn ang="0">
                    <a:pos x="0" y="0"/>
                  </a:cxn>
                </a:cxnLst>
                <a:rect l="0" t="0" r="r" b="b"/>
                <a:pathLst>
                  <a:path w="596" h="446">
                    <a:moveTo>
                      <a:pt x="0" y="0"/>
                    </a:moveTo>
                    <a:lnTo>
                      <a:pt x="595" y="0"/>
                    </a:lnTo>
                    <a:lnTo>
                      <a:pt x="595" y="445"/>
                    </a:lnTo>
                    <a:lnTo>
                      <a:pt x="0" y="445"/>
                    </a:lnTo>
                    <a:lnTo>
                      <a:pt x="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61" name="Freeform 97"/>
              <p:cNvSpPr>
                <a:spLocks/>
              </p:cNvSpPr>
              <p:nvPr/>
            </p:nvSpPr>
            <p:spPr bwMode="auto">
              <a:xfrm>
                <a:off x="3978" y="2057"/>
                <a:ext cx="468" cy="355"/>
              </a:xfrm>
              <a:custGeom>
                <a:avLst/>
                <a:gdLst/>
                <a:ahLst/>
                <a:cxnLst>
                  <a:cxn ang="0">
                    <a:pos x="192" y="0"/>
                  </a:cxn>
                  <a:cxn ang="0">
                    <a:pos x="179" y="0"/>
                  </a:cxn>
                  <a:cxn ang="0">
                    <a:pos x="124" y="106"/>
                  </a:cxn>
                  <a:cxn ang="0">
                    <a:pos x="93" y="106"/>
                  </a:cxn>
                  <a:cxn ang="0">
                    <a:pos x="0" y="215"/>
                  </a:cxn>
                  <a:cxn ang="0">
                    <a:pos x="40" y="330"/>
                  </a:cxn>
                  <a:cxn ang="0">
                    <a:pos x="184" y="354"/>
                  </a:cxn>
                  <a:cxn ang="0">
                    <a:pos x="223" y="325"/>
                  </a:cxn>
                  <a:cxn ang="0">
                    <a:pos x="264" y="242"/>
                  </a:cxn>
                  <a:cxn ang="0">
                    <a:pos x="275" y="234"/>
                  </a:cxn>
                  <a:cxn ang="0">
                    <a:pos x="467" y="165"/>
                  </a:cxn>
                  <a:cxn ang="0">
                    <a:pos x="453" y="134"/>
                  </a:cxn>
                  <a:cxn ang="0">
                    <a:pos x="380" y="109"/>
                  </a:cxn>
                  <a:cxn ang="0">
                    <a:pos x="272" y="165"/>
                  </a:cxn>
                  <a:cxn ang="0">
                    <a:pos x="272" y="67"/>
                  </a:cxn>
                  <a:cxn ang="0">
                    <a:pos x="192" y="67"/>
                  </a:cxn>
                  <a:cxn ang="0">
                    <a:pos x="192" y="0"/>
                  </a:cxn>
                </a:cxnLst>
                <a:rect l="0" t="0" r="r" b="b"/>
                <a:pathLst>
                  <a:path w="468" h="355">
                    <a:moveTo>
                      <a:pt x="192" y="0"/>
                    </a:moveTo>
                    <a:lnTo>
                      <a:pt x="179" y="0"/>
                    </a:lnTo>
                    <a:lnTo>
                      <a:pt x="124" y="106"/>
                    </a:lnTo>
                    <a:lnTo>
                      <a:pt x="93" y="106"/>
                    </a:lnTo>
                    <a:lnTo>
                      <a:pt x="0" y="215"/>
                    </a:lnTo>
                    <a:lnTo>
                      <a:pt x="40" y="330"/>
                    </a:lnTo>
                    <a:lnTo>
                      <a:pt x="184" y="354"/>
                    </a:lnTo>
                    <a:lnTo>
                      <a:pt x="223" y="325"/>
                    </a:lnTo>
                    <a:lnTo>
                      <a:pt x="264" y="242"/>
                    </a:lnTo>
                    <a:lnTo>
                      <a:pt x="275" y="234"/>
                    </a:lnTo>
                    <a:lnTo>
                      <a:pt x="467" y="165"/>
                    </a:lnTo>
                    <a:lnTo>
                      <a:pt x="453" y="134"/>
                    </a:lnTo>
                    <a:lnTo>
                      <a:pt x="380" y="109"/>
                    </a:lnTo>
                    <a:lnTo>
                      <a:pt x="272" y="165"/>
                    </a:lnTo>
                    <a:lnTo>
                      <a:pt x="272" y="67"/>
                    </a:lnTo>
                    <a:lnTo>
                      <a:pt x="192" y="67"/>
                    </a:lnTo>
                    <a:lnTo>
                      <a:pt x="192"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62" name="Freeform 98"/>
              <p:cNvSpPr>
                <a:spLocks/>
              </p:cNvSpPr>
              <p:nvPr/>
            </p:nvSpPr>
            <p:spPr bwMode="auto">
              <a:xfrm>
                <a:off x="3827" y="2222"/>
                <a:ext cx="748" cy="269"/>
              </a:xfrm>
              <a:custGeom>
                <a:avLst/>
                <a:gdLst/>
                <a:ahLst/>
                <a:cxnLst>
                  <a:cxn ang="0">
                    <a:pos x="0" y="266"/>
                  </a:cxn>
                  <a:cxn ang="0">
                    <a:pos x="23" y="241"/>
                  </a:cxn>
                  <a:cxn ang="0">
                    <a:pos x="191" y="164"/>
                  </a:cxn>
                  <a:cxn ang="0">
                    <a:pos x="336" y="187"/>
                  </a:cxn>
                  <a:cxn ang="0">
                    <a:pos x="376" y="158"/>
                  </a:cxn>
                  <a:cxn ang="0">
                    <a:pos x="421" y="69"/>
                  </a:cxn>
                  <a:cxn ang="0">
                    <a:pos x="618" y="0"/>
                  </a:cxn>
                  <a:cxn ang="0">
                    <a:pos x="652" y="119"/>
                  </a:cxn>
                  <a:cxn ang="0">
                    <a:pos x="747" y="143"/>
                  </a:cxn>
                  <a:cxn ang="0">
                    <a:pos x="699" y="199"/>
                  </a:cxn>
                  <a:cxn ang="0">
                    <a:pos x="731" y="268"/>
                  </a:cxn>
                  <a:cxn ang="0">
                    <a:pos x="0" y="266"/>
                  </a:cxn>
                </a:cxnLst>
                <a:rect l="0" t="0" r="r" b="b"/>
                <a:pathLst>
                  <a:path w="748" h="269">
                    <a:moveTo>
                      <a:pt x="0" y="266"/>
                    </a:moveTo>
                    <a:lnTo>
                      <a:pt x="23" y="241"/>
                    </a:lnTo>
                    <a:lnTo>
                      <a:pt x="191" y="164"/>
                    </a:lnTo>
                    <a:lnTo>
                      <a:pt x="336" y="187"/>
                    </a:lnTo>
                    <a:lnTo>
                      <a:pt x="376" y="158"/>
                    </a:lnTo>
                    <a:lnTo>
                      <a:pt x="421" y="69"/>
                    </a:lnTo>
                    <a:lnTo>
                      <a:pt x="618" y="0"/>
                    </a:lnTo>
                    <a:lnTo>
                      <a:pt x="652" y="119"/>
                    </a:lnTo>
                    <a:lnTo>
                      <a:pt x="747" y="143"/>
                    </a:lnTo>
                    <a:lnTo>
                      <a:pt x="699" y="199"/>
                    </a:lnTo>
                    <a:lnTo>
                      <a:pt x="731" y="268"/>
                    </a:lnTo>
                    <a:lnTo>
                      <a:pt x="0" y="266"/>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63" name="Freeform 99"/>
              <p:cNvSpPr>
                <a:spLocks/>
              </p:cNvSpPr>
              <p:nvPr/>
            </p:nvSpPr>
            <p:spPr bwMode="auto">
              <a:xfrm>
                <a:off x="3371" y="2165"/>
                <a:ext cx="646" cy="351"/>
              </a:xfrm>
              <a:custGeom>
                <a:avLst/>
                <a:gdLst/>
                <a:ahLst/>
                <a:cxnLst>
                  <a:cxn ang="0">
                    <a:pos x="0" y="350"/>
                  </a:cxn>
                  <a:cxn ang="0">
                    <a:pos x="36" y="257"/>
                  </a:cxn>
                  <a:cxn ang="0">
                    <a:pos x="122" y="201"/>
                  </a:cxn>
                  <a:cxn ang="0">
                    <a:pos x="299" y="164"/>
                  </a:cxn>
                  <a:cxn ang="0">
                    <a:pos x="405" y="23"/>
                  </a:cxn>
                  <a:cxn ang="0">
                    <a:pos x="405" y="0"/>
                  </a:cxn>
                  <a:cxn ang="0">
                    <a:pos x="525" y="96"/>
                  </a:cxn>
                  <a:cxn ang="0">
                    <a:pos x="574" y="80"/>
                  </a:cxn>
                  <a:cxn ang="0">
                    <a:pos x="602" y="109"/>
                  </a:cxn>
                  <a:cxn ang="0">
                    <a:pos x="645" y="222"/>
                  </a:cxn>
                  <a:cxn ang="0">
                    <a:pos x="479" y="300"/>
                  </a:cxn>
                  <a:cxn ang="0">
                    <a:pos x="455" y="326"/>
                  </a:cxn>
                  <a:cxn ang="0">
                    <a:pos x="135" y="326"/>
                  </a:cxn>
                  <a:cxn ang="0">
                    <a:pos x="135" y="350"/>
                  </a:cxn>
                  <a:cxn ang="0">
                    <a:pos x="0" y="350"/>
                  </a:cxn>
                </a:cxnLst>
                <a:rect l="0" t="0" r="r" b="b"/>
                <a:pathLst>
                  <a:path w="646" h="351">
                    <a:moveTo>
                      <a:pt x="0" y="350"/>
                    </a:moveTo>
                    <a:lnTo>
                      <a:pt x="36" y="257"/>
                    </a:lnTo>
                    <a:lnTo>
                      <a:pt x="122" y="201"/>
                    </a:lnTo>
                    <a:lnTo>
                      <a:pt x="299" y="164"/>
                    </a:lnTo>
                    <a:lnTo>
                      <a:pt x="405" y="23"/>
                    </a:lnTo>
                    <a:lnTo>
                      <a:pt x="405" y="0"/>
                    </a:lnTo>
                    <a:lnTo>
                      <a:pt x="525" y="96"/>
                    </a:lnTo>
                    <a:lnTo>
                      <a:pt x="574" y="80"/>
                    </a:lnTo>
                    <a:lnTo>
                      <a:pt x="602" y="109"/>
                    </a:lnTo>
                    <a:lnTo>
                      <a:pt x="645" y="222"/>
                    </a:lnTo>
                    <a:lnTo>
                      <a:pt x="479" y="300"/>
                    </a:lnTo>
                    <a:lnTo>
                      <a:pt x="455" y="326"/>
                    </a:lnTo>
                    <a:lnTo>
                      <a:pt x="135" y="326"/>
                    </a:lnTo>
                    <a:lnTo>
                      <a:pt x="135" y="350"/>
                    </a:lnTo>
                    <a:lnTo>
                      <a:pt x="0" y="35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64" name="Freeform 100"/>
              <p:cNvSpPr>
                <a:spLocks/>
              </p:cNvSpPr>
              <p:nvPr/>
            </p:nvSpPr>
            <p:spPr bwMode="auto">
              <a:xfrm>
                <a:off x="2919" y="2493"/>
                <a:ext cx="444" cy="398"/>
              </a:xfrm>
              <a:custGeom>
                <a:avLst/>
                <a:gdLst/>
                <a:ahLst/>
                <a:cxnLst>
                  <a:cxn ang="0">
                    <a:pos x="0" y="0"/>
                  </a:cxn>
                  <a:cxn ang="0">
                    <a:pos x="399" y="0"/>
                  </a:cxn>
                  <a:cxn ang="0">
                    <a:pos x="384" y="51"/>
                  </a:cxn>
                  <a:cxn ang="0">
                    <a:pos x="443" y="53"/>
                  </a:cxn>
                  <a:cxn ang="0">
                    <a:pos x="386" y="191"/>
                  </a:cxn>
                  <a:cxn ang="0">
                    <a:pos x="328" y="265"/>
                  </a:cxn>
                  <a:cxn ang="0">
                    <a:pos x="289" y="397"/>
                  </a:cxn>
                  <a:cxn ang="0">
                    <a:pos x="58" y="397"/>
                  </a:cxn>
                  <a:cxn ang="0">
                    <a:pos x="58" y="336"/>
                  </a:cxn>
                  <a:cxn ang="0">
                    <a:pos x="15" y="326"/>
                  </a:cxn>
                  <a:cxn ang="0">
                    <a:pos x="15" y="80"/>
                  </a:cxn>
                  <a:cxn ang="0">
                    <a:pos x="0" y="0"/>
                  </a:cxn>
                </a:cxnLst>
                <a:rect l="0" t="0" r="r" b="b"/>
                <a:pathLst>
                  <a:path w="444" h="398">
                    <a:moveTo>
                      <a:pt x="0" y="0"/>
                    </a:moveTo>
                    <a:lnTo>
                      <a:pt x="399" y="0"/>
                    </a:lnTo>
                    <a:lnTo>
                      <a:pt x="384" y="51"/>
                    </a:lnTo>
                    <a:lnTo>
                      <a:pt x="443" y="53"/>
                    </a:lnTo>
                    <a:lnTo>
                      <a:pt x="386" y="191"/>
                    </a:lnTo>
                    <a:lnTo>
                      <a:pt x="328" y="265"/>
                    </a:lnTo>
                    <a:lnTo>
                      <a:pt x="289" y="397"/>
                    </a:lnTo>
                    <a:lnTo>
                      <a:pt x="58" y="397"/>
                    </a:lnTo>
                    <a:lnTo>
                      <a:pt x="58" y="336"/>
                    </a:lnTo>
                    <a:lnTo>
                      <a:pt x="15" y="326"/>
                    </a:lnTo>
                    <a:lnTo>
                      <a:pt x="15" y="80"/>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65" name="Freeform 101"/>
              <p:cNvSpPr>
                <a:spLocks/>
              </p:cNvSpPr>
              <p:nvPr/>
            </p:nvSpPr>
            <p:spPr bwMode="auto">
              <a:xfrm>
                <a:off x="3308" y="2490"/>
                <a:ext cx="755" cy="193"/>
              </a:xfrm>
              <a:custGeom>
                <a:avLst/>
                <a:gdLst/>
                <a:ahLst/>
                <a:cxnLst>
                  <a:cxn ang="0">
                    <a:pos x="66" y="21"/>
                  </a:cxn>
                  <a:cxn ang="0">
                    <a:pos x="198" y="21"/>
                  </a:cxn>
                  <a:cxn ang="0">
                    <a:pos x="198" y="0"/>
                  </a:cxn>
                  <a:cxn ang="0">
                    <a:pos x="754" y="0"/>
                  </a:cxn>
                  <a:cxn ang="0">
                    <a:pos x="743" y="40"/>
                  </a:cxn>
                  <a:cxn ang="0">
                    <a:pos x="520" y="136"/>
                  </a:cxn>
                  <a:cxn ang="0">
                    <a:pos x="499" y="192"/>
                  </a:cxn>
                  <a:cxn ang="0">
                    <a:pos x="0" y="192"/>
                  </a:cxn>
                  <a:cxn ang="0">
                    <a:pos x="66" y="21"/>
                  </a:cxn>
                </a:cxnLst>
                <a:rect l="0" t="0" r="r" b="b"/>
                <a:pathLst>
                  <a:path w="755" h="193">
                    <a:moveTo>
                      <a:pt x="66" y="21"/>
                    </a:moveTo>
                    <a:lnTo>
                      <a:pt x="198" y="21"/>
                    </a:lnTo>
                    <a:lnTo>
                      <a:pt x="198" y="0"/>
                    </a:lnTo>
                    <a:lnTo>
                      <a:pt x="754" y="0"/>
                    </a:lnTo>
                    <a:lnTo>
                      <a:pt x="743" y="40"/>
                    </a:lnTo>
                    <a:lnTo>
                      <a:pt x="520" y="136"/>
                    </a:lnTo>
                    <a:lnTo>
                      <a:pt x="499" y="192"/>
                    </a:lnTo>
                    <a:lnTo>
                      <a:pt x="0" y="192"/>
                    </a:lnTo>
                    <a:lnTo>
                      <a:pt x="66" y="21"/>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dirty="0"/>
              </a:p>
            </p:txBody>
          </p:sp>
          <p:sp>
            <p:nvSpPr>
              <p:cNvPr id="625766" name="Freeform 102"/>
              <p:cNvSpPr>
                <a:spLocks/>
              </p:cNvSpPr>
              <p:nvPr/>
            </p:nvSpPr>
            <p:spPr bwMode="auto">
              <a:xfrm>
                <a:off x="3807" y="2491"/>
                <a:ext cx="789" cy="307"/>
              </a:xfrm>
              <a:custGeom>
                <a:avLst/>
                <a:gdLst/>
                <a:ahLst/>
                <a:cxnLst>
                  <a:cxn ang="0">
                    <a:pos x="254" y="0"/>
                  </a:cxn>
                  <a:cxn ang="0">
                    <a:pos x="753" y="0"/>
                  </a:cxn>
                  <a:cxn ang="0">
                    <a:pos x="788" y="93"/>
                  </a:cxn>
                  <a:cxn ang="0">
                    <a:pos x="701" y="186"/>
                  </a:cxn>
                  <a:cxn ang="0">
                    <a:pos x="577" y="225"/>
                  </a:cxn>
                  <a:cxn ang="0">
                    <a:pos x="527" y="306"/>
                  </a:cxn>
                  <a:cxn ang="0">
                    <a:pos x="405" y="173"/>
                  </a:cxn>
                  <a:cxn ang="0">
                    <a:pos x="308" y="173"/>
                  </a:cxn>
                  <a:cxn ang="0">
                    <a:pos x="291" y="147"/>
                  </a:cxn>
                  <a:cxn ang="0">
                    <a:pos x="160" y="147"/>
                  </a:cxn>
                  <a:cxn ang="0">
                    <a:pos x="111" y="191"/>
                  </a:cxn>
                  <a:cxn ang="0">
                    <a:pos x="0" y="191"/>
                  </a:cxn>
                  <a:cxn ang="0">
                    <a:pos x="21" y="135"/>
                  </a:cxn>
                  <a:cxn ang="0">
                    <a:pos x="244" y="43"/>
                  </a:cxn>
                  <a:cxn ang="0">
                    <a:pos x="254" y="0"/>
                  </a:cxn>
                </a:cxnLst>
                <a:rect l="0" t="0" r="r" b="b"/>
                <a:pathLst>
                  <a:path w="789" h="307">
                    <a:moveTo>
                      <a:pt x="254" y="0"/>
                    </a:moveTo>
                    <a:lnTo>
                      <a:pt x="753" y="0"/>
                    </a:lnTo>
                    <a:lnTo>
                      <a:pt x="788" y="93"/>
                    </a:lnTo>
                    <a:lnTo>
                      <a:pt x="701" y="186"/>
                    </a:lnTo>
                    <a:lnTo>
                      <a:pt x="577" y="225"/>
                    </a:lnTo>
                    <a:lnTo>
                      <a:pt x="527" y="306"/>
                    </a:lnTo>
                    <a:lnTo>
                      <a:pt x="405" y="173"/>
                    </a:lnTo>
                    <a:lnTo>
                      <a:pt x="308" y="173"/>
                    </a:lnTo>
                    <a:lnTo>
                      <a:pt x="291" y="147"/>
                    </a:lnTo>
                    <a:lnTo>
                      <a:pt x="160" y="147"/>
                    </a:lnTo>
                    <a:lnTo>
                      <a:pt x="111" y="191"/>
                    </a:lnTo>
                    <a:lnTo>
                      <a:pt x="0" y="191"/>
                    </a:lnTo>
                    <a:lnTo>
                      <a:pt x="21" y="135"/>
                    </a:lnTo>
                    <a:lnTo>
                      <a:pt x="244" y="43"/>
                    </a:lnTo>
                    <a:lnTo>
                      <a:pt x="254"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67" name="Freeform 103"/>
              <p:cNvSpPr>
                <a:spLocks/>
              </p:cNvSpPr>
              <p:nvPr/>
            </p:nvSpPr>
            <p:spPr bwMode="auto">
              <a:xfrm>
                <a:off x="3905" y="2639"/>
                <a:ext cx="430" cy="371"/>
              </a:xfrm>
              <a:custGeom>
                <a:avLst/>
                <a:gdLst/>
                <a:ahLst/>
                <a:cxnLst>
                  <a:cxn ang="0">
                    <a:pos x="17" y="44"/>
                  </a:cxn>
                  <a:cxn ang="0">
                    <a:pos x="61" y="0"/>
                  </a:cxn>
                  <a:cxn ang="0">
                    <a:pos x="192" y="0"/>
                  </a:cxn>
                  <a:cxn ang="0">
                    <a:pos x="207" y="26"/>
                  </a:cxn>
                  <a:cxn ang="0">
                    <a:pos x="306" y="26"/>
                  </a:cxn>
                  <a:cxn ang="0">
                    <a:pos x="429" y="158"/>
                  </a:cxn>
                  <a:cxn ang="0">
                    <a:pos x="317" y="275"/>
                  </a:cxn>
                  <a:cxn ang="0">
                    <a:pos x="233" y="304"/>
                  </a:cxn>
                  <a:cxn ang="0">
                    <a:pos x="223" y="370"/>
                  </a:cxn>
                  <a:cxn ang="0">
                    <a:pos x="179" y="293"/>
                  </a:cxn>
                  <a:cxn ang="0">
                    <a:pos x="0" y="81"/>
                  </a:cxn>
                  <a:cxn ang="0">
                    <a:pos x="17" y="44"/>
                  </a:cxn>
                </a:cxnLst>
                <a:rect l="0" t="0" r="r" b="b"/>
                <a:pathLst>
                  <a:path w="430" h="371">
                    <a:moveTo>
                      <a:pt x="17" y="44"/>
                    </a:moveTo>
                    <a:lnTo>
                      <a:pt x="61" y="0"/>
                    </a:lnTo>
                    <a:lnTo>
                      <a:pt x="192" y="0"/>
                    </a:lnTo>
                    <a:lnTo>
                      <a:pt x="207" y="26"/>
                    </a:lnTo>
                    <a:lnTo>
                      <a:pt x="306" y="26"/>
                    </a:lnTo>
                    <a:lnTo>
                      <a:pt x="429" y="158"/>
                    </a:lnTo>
                    <a:lnTo>
                      <a:pt x="317" y="275"/>
                    </a:lnTo>
                    <a:lnTo>
                      <a:pt x="233" y="304"/>
                    </a:lnTo>
                    <a:lnTo>
                      <a:pt x="223" y="370"/>
                    </a:lnTo>
                    <a:lnTo>
                      <a:pt x="179" y="293"/>
                    </a:lnTo>
                    <a:lnTo>
                      <a:pt x="0" y="81"/>
                    </a:lnTo>
                    <a:lnTo>
                      <a:pt x="17" y="44"/>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68" name="Freeform 104"/>
              <p:cNvSpPr>
                <a:spLocks/>
              </p:cNvSpPr>
              <p:nvPr/>
            </p:nvSpPr>
            <p:spPr bwMode="auto">
              <a:xfrm>
                <a:off x="3716" y="2683"/>
                <a:ext cx="413" cy="465"/>
              </a:xfrm>
              <a:custGeom>
                <a:avLst/>
                <a:gdLst/>
                <a:ahLst/>
                <a:cxnLst>
                  <a:cxn ang="0">
                    <a:pos x="0" y="0"/>
                  </a:cxn>
                  <a:cxn ang="0">
                    <a:pos x="206" y="0"/>
                  </a:cxn>
                  <a:cxn ang="0">
                    <a:pos x="189" y="36"/>
                  </a:cxn>
                  <a:cxn ang="0">
                    <a:pos x="368" y="249"/>
                  </a:cxn>
                  <a:cxn ang="0">
                    <a:pos x="412" y="325"/>
                  </a:cxn>
                  <a:cxn ang="0">
                    <a:pos x="358" y="464"/>
                  </a:cxn>
                  <a:cxn ang="0">
                    <a:pos x="73" y="464"/>
                  </a:cxn>
                  <a:cxn ang="0">
                    <a:pos x="44" y="406"/>
                  </a:cxn>
                  <a:cxn ang="0">
                    <a:pos x="30" y="332"/>
                  </a:cxn>
                  <a:cxn ang="0">
                    <a:pos x="57" y="292"/>
                  </a:cxn>
                  <a:cxn ang="0">
                    <a:pos x="0" y="0"/>
                  </a:cxn>
                </a:cxnLst>
                <a:rect l="0" t="0" r="r" b="b"/>
                <a:pathLst>
                  <a:path w="413" h="465">
                    <a:moveTo>
                      <a:pt x="0" y="0"/>
                    </a:moveTo>
                    <a:lnTo>
                      <a:pt x="206" y="0"/>
                    </a:lnTo>
                    <a:lnTo>
                      <a:pt x="189" y="36"/>
                    </a:lnTo>
                    <a:lnTo>
                      <a:pt x="368" y="249"/>
                    </a:lnTo>
                    <a:lnTo>
                      <a:pt x="412" y="325"/>
                    </a:lnTo>
                    <a:lnTo>
                      <a:pt x="358" y="464"/>
                    </a:lnTo>
                    <a:lnTo>
                      <a:pt x="73" y="464"/>
                    </a:lnTo>
                    <a:lnTo>
                      <a:pt x="44" y="406"/>
                    </a:lnTo>
                    <a:lnTo>
                      <a:pt x="30" y="332"/>
                    </a:lnTo>
                    <a:lnTo>
                      <a:pt x="57" y="292"/>
                    </a:lnTo>
                    <a:lnTo>
                      <a:pt x="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69" name="Freeform 105"/>
              <p:cNvSpPr>
                <a:spLocks/>
              </p:cNvSpPr>
              <p:nvPr/>
            </p:nvSpPr>
            <p:spPr bwMode="auto">
              <a:xfrm>
                <a:off x="3440" y="2682"/>
                <a:ext cx="335" cy="487"/>
              </a:xfrm>
              <a:custGeom>
                <a:avLst/>
                <a:gdLst/>
                <a:ahLst/>
                <a:cxnLst>
                  <a:cxn ang="0">
                    <a:pos x="68" y="0"/>
                  </a:cxn>
                  <a:cxn ang="0">
                    <a:pos x="278" y="0"/>
                  </a:cxn>
                  <a:cxn ang="0">
                    <a:pos x="334" y="296"/>
                  </a:cxn>
                  <a:cxn ang="0">
                    <a:pos x="306" y="336"/>
                  </a:cxn>
                  <a:cxn ang="0">
                    <a:pos x="319" y="405"/>
                  </a:cxn>
                  <a:cxn ang="0">
                    <a:pos x="86" y="405"/>
                  </a:cxn>
                  <a:cxn ang="0">
                    <a:pos x="82" y="474"/>
                  </a:cxn>
                  <a:cxn ang="0">
                    <a:pos x="0" y="486"/>
                  </a:cxn>
                  <a:cxn ang="0">
                    <a:pos x="2" y="349"/>
                  </a:cxn>
                  <a:cxn ang="0">
                    <a:pos x="68" y="0"/>
                  </a:cxn>
                </a:cxnLst>
                <a:rect l="0" t="0" r="r" b="b"/>
                <a:pathLst>
                  <a:path w="335" h="487">
                    <a:moveTo>
                      <a:pt x="68" y="0"/>
                    </a:moveTo>
                    <a:lnTo>
                      <a:pt x="278" y="0"/>
                    </a:lnTo>
                    <a:lnTo>
                      <a:pt x="334" y="296"/>
                    </a:lnTo>
                    <a:lnTo>
                      <a:pt x="306" y="336"/>
                    </a:lnTo>
                    <a:lnTo>
                      <a:pt x="319" y="405"/>
                    </a:lnTo>
                    <a:lnTo>
                      <a:pt x="86" y="405"/>
                    </a:lnTo>
                    <a:lnTo>
                      <a:pt x="82" y="474"/>
                    </a:lnTo>
                    <a:lnTo>
                      <a:pt x="0" y="486"/>
                    </a:lnTo>
                    <a:lnTo>
                      <a:pt x="2" y="349"/>
                    </a:lnTo>
                    <a:lnTo>
                      <a:pt x="68"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0" name="Freeform 106"/>
              <p:cNvSpPr>
                <a:spLocks/>
              </p:cNvSpPr>
              <p:nvPr/>
            </p:nvSpPr>
            <p:spPr bwMode="auto">
              <a:xfrm>
                <a:off x="3209" y="2682"/>
                <a:ext cx="299" cy="526"/>
              </a:xfrm>
              <a:custGeom>
                <a:avLst/>
                <a:gdLst/>
                <a:ahLst/>
                <a:cxnLst>
                  <a:cxn ang="0">
                    <a:pos x="99" y="0"/>
                  </a:cxn>
                  <a:cxn ang="0">
                    <a:pos x="298" y="0"/>
                  </a:cxn>
                  <a:cxn ang="0">
                    <a:pos x="233" y="349"/>
                  </a:cxn>
                  <a:cxn ang="0">
                    <a:pos x="231" y="485"/>
                  </a:cxn>
                  <a:cxn ang="0">
                    <a:pos x="169" y="525"/>
                  </a:cxn>
                  <a:cxn ang="0">
                    <a:pos x="137" y="434"/>
                  </a:cxn>
                  <a:cxn ang="0">
                    <a:pos x="0" y="434"/>
                  </a:cxn>
                  <a:cxn ang="0">
                    <a:pos x="43" y="283"/>
                  </a:cxn>
                  <a:cxn ang="0">
                    <a:pos x="1" y="206"/>
                  </a:cxn>
                  <a:cxn ang="0">
                    <a:pos x="40" y="78"/>
                  </a:cxn>
                  <a:cxn ang="0">
                    <a:pos x="99" y="0"/>
                  </a:cxn>
                </a:cxnLst>
                <a:rect l="0" t="0" r="r" b="b"/>
                <a:pathLst>
                  <a:path w="299" h="526">
                    <a:moveTo>
                      <a:pt x="99" y="0"/>
                    </a:moveTo>
                    <a:lnTo>
                      <a:pt x="298" y="0"/>
                    </a:lnTo>
                    <a:lnTo>
                      <a:pt x="233" y="349"/>
                    </a:lnTo>
                    <a:lnTo>
                      <a:pt x="231" y="485"/>
                    </a:lnTo>
                    <a:lnTo>
                      <a:pt x="169" y="525"/>
                    </a:lnTo>
                    <a:lnTo>
                      <a:pt x="137" y="434"/>
                    </a:lnTo>
                    <a:lnTo>
                      <a:pt x="0" y="434"/>
                    </a:lnTo>
                    <a:lnTo>
                      <a:pt x="43" y="283"/>
                    </a:lnTo>
                    <a:lnTo>
                      <a:pt x="1" y="206"/>
                    </a:lnTo>
                    <a:lnTo>
                      <a:pt x="40" y="78"/>
                    </a:lnTo>
                    <a:lnTo>
                      <a:pt x="99"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1" name="Freeform 107"/>
              <p:cNvSpPr>
                <a:spLocks/>
              </p:cNvSpPr>
              <p:nvPr/>
            </p:nvSpPr>
            <p:spPr bwMode="auto">
              <a:xfrm>
                <a:off x="3523" y="3088"/>
                <a:ext cx="717" cy="627"/>
              </a:xfrm>
              <a:custGeom>
                <a:avLst/>
                <a:gdLst/>
                <a:ahLst/>
                <a:cxnLst>
                  <a:cxn ang="0">
                    <a:pos x="2" y="0"/>
                  </a:cxn>
                  <a:cxn ang="0">
                    <a:pos x="237" y="0"/>
                  </a:cxn>
                  <a:cxn ang="0">
                    <a:pos x="268" y="62"/>
                  </a:cxn>
                  <a:cxn ang="0">
                    <a:pos x="554" y="62"/>
                  </a:cxn>
                  <a:cxn ang="0">
                    <a:pos x="562" y="118"/>
                  </a:cxn>
                  <a:cxn ang="0">
                    <a:pos x="663" y="299"/>
                  </a:cxn>
                  <a:cxn ang="0">
                    <a:pos x="702" y="431"/>
                  </a:cxn>
                  <a:cxn ang="0">
                    <a:pos x="716" y="523"/>
                  </a:cxn>
                  <a:cxn ang="0">
                    <a:pos x="616" y="618"/>
                  </a:cxn>
                  <a:cxn ang="0">
                    <a:pos x="533" y="626"/>
                  </a:cxn>
                  <a:cxn ang="0">
                    <a:pos x="510" y="434"/>
                  </a:cxn>
                  <a:cxn ang="0">
                    <a:pos x="483" y="437"/>
                  </a:cxn>
                  <a:cxn ang="0">
                    <a:pos x="402" y="321"/>
                  </a:cxn>
                  <a:cxn ang="0">
                    <a:pos x="420" y="227"/>
                  </a:cxn>
                  <a:cxn ang="0">
                    <a:pos x="329" y="123"/>
                  </a:cxn>
                  <a:cxn ang="0">
                    <a:pos x="209" y="153"/>
                  </a:cxn>
                  <a:cxn ang="0">
                    <a:pos x="116" y="70"/>
                  </a:cxn>
                  <a:cxn ang="0">
                    <a:pos x="0" y="68"/>
                  </a:cxn>
                  <a:cxn ang="0">
                    <a:pos x="2" y="0"/>
                  </a:cxn>
                </a:cxnLst>
                <a:rect l="0" t="0" r="r" b="b"/>
                <a:pathLst>
                  <a:path w="717" h="627">
                    <a:moveTo>
                      <a:pt x="2" y="0"/>
                    </a:moveTo>
                    <a:lnTo>
                      <a:pt x="237" y="0"/>
                    </a:lnTo>
                    <a:lnTo>
                      <a:pt x="268" y="62"/>
                    </a:lnTo>
                    <a:lnTo>
                      <a:pt x="554" y="62"/>
                    </a:lnTo>
                    <a:lnTo>
                      <a:pt x="562" y="118"/>
                    </a:lnTo>
                    <a:lnTo>
                      <a:pt x="663" y="299"/>
                    </a:lnTo>
                    <a:lnTo>
                      <a:pt x="702" y="431"/>
                    </a:lnTo>
                    <a:lnTo>
                      <a:pt x="716" y="523"/>
                    </a:lnTo>
                    <a:lnTo>
                      <a:pt x="616" y="618"/>
                    </a:lnTo>
                    <a:lnTo>
                      <a:pt x="533" y="626"/>
                    </a:lnTo>
                    <a:lnTo>
                      <a:pt x="510" y="434"/>
                    </a:lnTo>
                    <a:lnTo>
                      <a:pt x="483" y="437"/>
                    </a:lnTo>
                    <a:lnTo>
                      <a:pt x="402" y="321"/>
                    </a:lnTo>
                    <a:lnTo>
                      <a:pt x="420" y="227"/>
                    </a:lnTo>
                    <a:lnTo>
                      <a:pt x="329" y="123"/>
                    </a:lnTo>
                    <a:lnTo>
                      <a:pt x="209" y="153"/>
                    </a:lnTo>
                    <a:lnTo>
                      <a:pt x="116" y="70"/>
                    </a:lnTo>
                    <a:lnTo>
                      <a:pt x="0" y="68"/>
                    </a:lnTo>
                    <a:lnTo>
                      <a:pt x="2"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2" name="Freeform 108"/>
              <p:cNvSpPr>
                <a:spLocks/>
              </p:cNvSpPr>
              <p:nvPr/>
            </p:nvSpPr>
            <p:spPr bwMode="auto">
              <a:xfrm>
                <a:off x="2974" y="2878"/>
                <a:ext cx="438" cy="423"/>
              </a:xfrm>
              <a:custGeom>
                <a:avLst/>
                <a:gdLst/>
                <a:ahLst/>
                <a:cxnLst>
                  <a:cxn ang="0">
                    <a:pos x="3" y="0"/>
                  </a:cxn>
                  <a:cxn ang="0">
                    <a:pos x="237" y="0"/>
                  </a:cxn>
                  <a:cxn ang="0">
                    <a:pos x="278" y="80"/>
                  </a:cxn>
                  <a:cxn ang="0">
                    <a:pos x="234" y="232"/>
                  </a:cxn>
                  <a:cxn ang="0">
                    <a:pos x="372" y="232"/>
                  </a:cxn>
                  <a:cxn ang="0">
                    <a:pos x="404" y="326"/>
                  </a:cxn>
                  <a:cxn ang="0">
                    <a:pos x="437" y="422"/>
                  </a:cxn>
                  <a:cxn ang="0">
                    <a:pos x="251" y="411"/>
                  </a:cxn>
                  <a:cxn ang="0">
                    <a:pos x="30" y="327"/>
                  </a:cxn>
                  <a:cxn ang="0">
                    <a:pos x="56" y="261"/>
                  </a:cxn>
                  <a:cxn ang="0">
                    <a:pos x="0" y="128"/>
                  </a:cxn>
                  <a:cxn ang="0">
                    <a:pos x="3" y="0"/>
                  </a:cxn>
                </a:cxnLst>
                <a:rect l="0" t="0" r="r" b="b"/>
                <a:pathLst>
                  <a:path w="438" h="423">
                    <a:moveTo>
                      <a:pt x="3" y="0"/>
                    </a:moveTo>
                    <a:lnTo>
                      <a:pt x="237" y="0"/>
                    </a:lnTo>
                    <a:lnTo>
                      <a:pt x="278" y="80"/>
                    </a:lnTo>
                    <a:lnTo>
                      <a:pt x="234" y="232"/>
                    </a:lnTo>
                    <a:lnTo>
                      <a:pt x="372" y="232"/>
                    </a:lnTo>
                    <a:lnTo>
                      <a:pt x="404" y="326"/>
                    </a:lnTo>
                    <a:lnTo>
                      <a:pt x="437" y="422"/>
                    </a:lnTo>
                    <a:lnTo>
                      <a:pt x="251" y="411"/>
                    </a:lnTo>
                    <a:lnTo>
                      <a:pt x="30" y="327"/>
                    </a:lnTo>
                    <a:lnTo>
                      <a:pt x="56" y="261"/>
                    </a:lnTo>
                    <a:lnTo>
                      <a:pt x="0" y="128"/>
                    </a:lnTo>
                    <a:lnTo>
                      <a:pt x="3"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3" name="Freeform 109"/>
              <p:cNvSpPr>
                <a:spLocks/>
              </p:cNvSpPr>
              <p:nvPr/>
            </p:nvSpPr>
            <p:spPr bwMode="auto">
              <a:xfrm>
                <a:off x="2178" y="2432"/>
                <a:ext cx="755" cy="390"/>
              </a:xfrm>
              <a:custGeom>
                <a:avLst/>
                <a:gdLst/>
                <a:ahLst/>
                <a:cxnLst>
                  <a:cxn ang="0">
                    <a:pos x="0" y="0"/>
                  </a:cxn>
                  <a:cxn ang="0">
                    <a:pos x="723" y="0"/>
                  </a:cxn>
                  <a:cxn ang="0">
                    <a:pos x="743" y="70"/>
                  </a:cxn>
                  <a:cxn ang="0">
                    <a:pos x="754" y="149"/>
                  </a:cxn>
                  <a:cxn ang="0">
                    <a:pos x="754" y="389"/>
                  </a:cxn>
                  <a:cxn ang="0">
                    <a:pos x="629" y="357"/>
                  </a:cxn>
                  <a:cxn ang="0">
                    <a:pos x="574" y="367"/>
                  </a:cxn>
                  <a:cxn ang="0">
                    <a:pos x="258" y="302"/>
                  </a:cxn>
                  <a:cxn ang="0">
                    <a:pos x="258" y="114"/>
                  </a:cxn>
                  <a:cxn ang="0">
                    <a:pos x="0" y="111"/>
                  </a:cxn>
                  <a:cxn ang="0">
                    <a:pos x="0" y="0"/>
                  </a:cxn>
                </a:cxnLst>
                <a:rect l="0" t="0" r="r" b="b"/>
                <a:pathLst>
                  <a:path w="755" h="390">
                    <a:moveTo>
                      <a:pt x="0" y="0"/>
                    </a:moveTo>
                    <a:lnTo>
                      <a:pt x="723" y="0"/>
                    </a:lnTo>
                    <a:lnTo>
                      <a:pt x="743" y="70"/>
                    </a:lnTo>
                    <a:lnTo>
                      <a:pt x="754" y="149"/>
                    </a:lnTo>
                    <a:lnTo>
                      <a:pt x="754" y="389"/>
                    </a:lnTo>
                    <a:lnTo>
                      <a:pt x="629" y="357"/>
                    </a:lnTo>
                    <a:lnTo>
                      <a:pt x="574" y="367"/>
                    </a:lnTo>
                    <a:lnTo>
                      <a:pt x="258" y="302"/>
                    </a:lnTo>
                    <a:lnTo>
                      <a:pt x="258" y="114"/>
                    </a:lnTo>
                    <a:lnTo>
                      <a:pt x="0" y="111"/>
                    </a:lnTo>
                    <a:lnTo>
                      <a:pt x="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dirty="0"/>
              </a:p>
            </p:txBody>
          </p:sp>
          <p:sp>
            <p:nvSpPr>
              <p:cNvPr id="625774" name="Freeform 110"/>
              <p:cNvSpPr>
                <a:spLocks/>
              </p:cNvSpPr>
              <p:nvPr/>
            </p:nvSpPr>
            <p:spPr bwMode="auto">
              <a:xfrm>
                <a:off x="1846" y="2545"/>
                <a:ext cx="1187" cy="1051"/>
              </a:xfrm>
              <a:custGeom>
                <a:avLst/>
                <a:gdLst/>
                <a:ahLst/>
                <a:cxnLst>
                  <a:cxn ang="0">
                    <a:pos x="330" y="0"/>
                  </a:cxn>
                  <a:cxn ang="0">
                    <a:pos x="589" y="0"/>
                  </a:cxn>
                  <a:cxn ang="0">
                    <a:pos x="589" y="187"/>
                  </a:cxn>
                  <a:cxn ang="0">
                    <a:pos x="906" y="254"/>
                  </a:cxn>
                  <a:cxn ang="0">
                    <a:pos x="958" y="246"/>
                  </a:cxn>
                  <a:cxn ang="0">
                    <a:pos x="1086" y="276"/>
                  </a:cxn>
                  <a:cxn ang="0">
                    <a:pos x="1130" y="284"/>
                  </a:cxn>
                  <a:cxn ang="0">
                    <a:pos x="1128" y="471"/>
                  </a:cxn>
                  <a:cxn ang="0">
                    <a:pos x="1186" y="602"/>
                  </a:cxn>
                  <a:cxn ang="0">
                    <a:pos x="1151" y="666"/>
                  </a:cxn>
                  <a:cxn ang="0">
                    <a:pos x="1045" y="693"/>
                  </a:cxn>
                  <a:cxn ang="0">
                    <a:pos x="879" y="828"/>
                  </a:cxn>
                  <a:cxn ang="0">
                    <a:pos x="839" y="934"/>
                  </a:cxn>
                  <a:cxn ang="0">
                    <a:pos x="860" y="1050"/>
                  </a:cxn>
                  <a:cxn ang="0">
                    <a:pos x="647" y="972"/>
                  </a:cxn>
                  <a:cxn ang="0">
                    <a:pos x="510" y="742"/>
                  </a:cxn>
                  <a:cxn ang="0">
                    <a:pos x="401" y="708"/>
                  </a:cxn>
                  <a:cxn ang="0">
                    <a:pos x="341" y="771"/>
                  </a:cxn>
                  <a:cxn ang="0">
                    <a:pos x="256" y="721"/>
                  </a:cxn>
                  <a:cxn ang="0">
                    <a:pos x="177" y="578"/>
                  </a:cxn>
                  <a:cxn ang="0">
                    <a:pos x="0" y="430"/>
                  </a:cxn>
                  <a:cxn ang="0">
                    <a:pos x="330" y="430"/>
                  </a:cxn>
                  <a:cxn ang="0">
                    <a:pos x="330" y="0"/>
                  </a:cxn>
                </a:cxnLst>
                <a:rect l="0" t="0" r="r" b="b"/>
                <a:pathLst>
                  <a:path w="1187" h="1051">
                    <a:moveTo>
                      <a:pt x="330" y="0"/>
                    </a:moveTo>
                    <a:lnTo>
                      <a:pt x="589" y="0"/>
                    </a:lnTo>
                    <a:lnTo>
                      <a:pt x="589" y="187"/>
                    </a:lnTo>
                    <a:lnTo>
                      <a:pt x="906" y="254"/>
                    </a:lnTo>
                    <a:lnTo>
                      <a:pt x="958" y="246"/>
                    </a:lnTo>
                    <a:lnTo>
                      <a:pt x="1086" y="276"/>
                    </a:lnTo>
                    <a:lnTo>
                      <a:pt x="1130" y="284"/>
                    </a:lnTo>
                    <a:lnTo>
                      <a:pt x="1128" y="471"/>
                    </a:lnTo>
                    <a:lnTo>
                      <a:pt x="1186" y="602"/>
                    </a:lnTo>
                    <a:lnTo>
                      <a:pt x="1151" y="666"/>
                    </a:lnTo>
                    <a:lnTo>
                      <a:pt x="1045" y="693"/>
                    </a:lnTo>
                    <a:lnTo>
                      <a:pt x="879" y="828"/>
                    </a:lnTo>
                    <a:lnTo>
                      <a:pt x="839" y="934"/>
                    </a:lnTo>
                    <a:lnTo>
                      <a:pt x="860" y="1050"/>
                    </a:lnTo>
                    <a:lnTo>
                      <a:pt x="647" y="972"/>
                    </a:lnTo>
                    <a:lnTo>
                      <a:pt x="510" y="742"/>
                    </a:lnTo>
                    <a:lnTo>
                      <a:pt x="401" y="708"/>
                    </a:lnTo>
                    <a:lnTo>
                      <a:pt x="341" y="771"/>
                    </a:lnTo>
                    <a:lnTo>
                      <a:pt x="256" y="721"/>
                    </a:lnTo>
                    <a:lnTo>
                      <a:pt x="177" y="578"/>
                    </a:lnTo>
                    <a:lnTo>
                      <a:pt x="0" y="430"/>
                    </a:lnTo>
                    <a:lnTo>
                      <a:pt x="330" y="430"/>
                    </a:lnTo>
                    <a:lnTo>
                      <a:pt x="33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5" name="Freeform 111"/>
              <p:cNvSpPr>
                <a:spLocks/>
              </p:cNvSpPr>
              <p:nvPr/>
            </p:nvSpPr>
            <p:spPr bwMode="auto">
              <a:xfrm>
                <a:off x="1231" y="1879"/>
                <a:ext cx="437" cy="559"/>
              </a:xfrm>
              <a:custGeom>
                <a:avLst/>
                <a:gdLst/>
                <a:ahLst/>
                <a:cxnLst>
                  <a:cxn ang="0">
                    <a:pos x="256" y="106"/>
                  </a:cxn>
                  <a:cxn ang="0">
                    <a:pos x="436" y="106"/>
                  </a:cxn>
                  <a:cxn ang="0">
                    <a:pos x="436" y="558"/>
                  </a:cxn>
                  <a:cxn ang="0">
                    <a:pos x="0" y="558"/>
                  </a:cxn>
                  <a:cxn ang="0">
                    <a:pos x="0" y="0"/>
                  </a:cxn>
                  <a:cxn ang="0">
                    <a:pos x="256" y="0"/>
                  </a:cxn>
                  <a:cxn ang="0">
                    <a:pos x="256" y="106"/>
                  </a:cxn>
                </a:cxnLst>
                <a:rect l="0" t="0" r="r" b="b"/>
                <a:pathLst>
                  <a:path w="437" h="559">
                    <a:moveTo>
                      <a:pt x="256" y="106"/>
                    </a:moveTo>
                    <a:lnTo>
                      <a:pt x="436" y="106"/>
                    </a:lnTo>
                    <a:lnTo>
                      <a:pt x="436" y="558"/>
                    </a:lnTo>
                    <a:lnTo>
                      <a:pt x="0" y="558"/>
                    </a:lnTo>
                    <a:lnTo>
                      <a:pt x="0" y="0"/>
                    </a:lnTo>
                    <a:lnTo>
                      <a:pt x="256" y="0"/>
                    </a:lnTo>
                    <a:lnTo>
                      <a:pt x="256" y="106"/>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6" name="Freeform 112"/>
              <p:cNvSpPr>
                <a:spLocks/>
              </p:cNvSpPr>
              <p:nvPr/>
            </p:nvSpPr>
            <p:spPr bwMode="auto">
              <a:xfrm>
                <a:off x="337" y="1056"/>
                <a:ext cx="629" cy="391"/>
              </a:xfrm>
              <a:custGeom>
                <a:avLst/>
                <a:gdLst/>
                <a:ahLst/>
                <a:cxnLst>
                  <a:cxn ang="0">
                    <a:pos x="140" y="0"/>
                  </a:cxn>
                  <a:cxn ang="0">
                    <a:pos x="164" y="115"/>
                  </a:cxn>
                  <a:cxn ang="0">
                    <a:pos x="151" y="141"/>
                  </a:cxn>
                  <a:cxn ang="0">
                    <a:pos x="0" y="118"/>
                  </a:cxn>
                  <a:cxn ang="0">
                    <a:pos x="47" y="323"/>
                  </a:cxn>
                  <a:cxn ang="0">
                    <a:pos x="118" y="328"/>
                  </a:cxn>
                  <a:cxn ang="0">
                    <a:pos x="132" y="390"/>
                  </a:cxn>
                  <a:cxn ang="0">
                    <a:pos x="419" y="333"/>
                  </a:cxn>
                  <a:cxn ang="0">
                    <a:pos x="628" y="333"/>
                  </a:cxn>
                  <a:cxn ang="0">
                    <a:pos x="628" y="2"/>
                  </a:cxn>
                  <a:cxn ang="0">
                    <a:pos x="140" y="0"/>
                  </a:cxn>
                </a:cxnLst>
                <a:rect l="0" t="0" r="r" b="b"/>
                <a:pathLst>
                  <a:path w="629" h="391">
                    <a:moveTo>
                      <a:pt x="140" y="0"/>
                    </a:moveTo>
                    <a:lnTo>
                      <a:pt x="164" y="115"/>
                    </a:lnTo>
                    <a:lnTo>
                      <a:pt x="151" y="141"/>
                    </a:lnTo>
                    <a:lnTo>
                      <a:pt x="0" y="118"/>
                    </a:lnTo>
                    <a:lnTo>
                      <a:pt x="47" y="323"/>
                    </a:lnTo>
                    <a:lnTo>
                      <a:pt x="118" y="328"/>
                    </a:lnTo>
                    <a:lnTo>
                      <a:pt x="132" y="390"/>
                    </a:lnTo>
                    <a:lnTo>
                      <a:pt x="419" y="333"/>
                    </a:lnTo>
                    <a:lnTo>
                      <a:pt x="628" y="333"/>
                    </a:lnTo>
                    <a:lnTo>
                      <a:pt x="628" y="2"/>
                    </a:lnTo>
                    <a:lnTo>
                      <a:pt x="140"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7" name="Freeform 113"/>
              <p:cNvSpPr>
                <a:spLocks/>
              </p:cNvSpPr>
              <p:nvPr/>
            </p:nvSpPr>
            <p:spPr bwMode="auto">
              <a:xfrm>
                <a:off x="340" y="1379"/>
                <a:ext cx="657" cy="499"/>
              </a:xfrm>
              <a:custGeom>
                <a:avLst/>
                <a:gdLst/>
                <a:ahLst/>
                <a:cxnLst>
                  <a:cxn ang="0">
                    <a:pos x="41" y="0"/>
                  </a:cxn>
                  <a:cxn ang="0">
                    <a:pos x="115" y="2"/>
                  </a:cxn>
                  <a:cxn ang="0">
                    <a:pos x="132" y="66"/>
                  </a:cxn>
                  <a:cxn ang="0">
                    <a:pos x="410" y="10"/>
                  </a:cxn>
                  <a:cxn ang="0">
                    <a:pos x="624" y="10"/>
                  </a:cxn>
                  <a:cxn ang="0">
                    <a:pos x="656" y="61"/>
                  </a:cxn>
                  <a:cxn ang="0">
                    <a:pos x="611" y="249"/>
                  </a:cxn>
                  <a:cxn ang="0">
                    <a:pos x="640" y="256"/>
                  </a:cxn>
                  <a:cxn ang="0">
                    <a:pos x="640" y="498"/>
                  </a:cxn>
                  <a:cxn ang="0">
                    <a:pos x="18" y="498"/>
                  </a:cxn>
                  <a:cxn ang="0">
                    <a:pos x="0" y="390"/>
                  </a:cxn>
                  <a:cxn ang="0">
                    <a:pos x="41" y="0"/>
                  </a:cxn>
                </a:cxnLst>
                <a:rect l="0" t="0" r="r" b="b"/>
                <a:pathLst>
                  <a:path w="657" h="499">
                    <a:moveTo>
                      <a:pt x="41" y="0"/>
                    </a:moveTo>
                    <a:lnTo>
                      <a:pt x="115" y="2"/>
                    </a:lnTo>
                    <a:lnTo>
                      <a:pt x="132" y="66"/>
                    </a:lnTo>
                    <a:lnTo>
                      <a:pt x="410" y="10"/>
                    </a:lnTo>
                    <a:lnTo>
                      <a:pt x="624" y="10"/>
                    </a:lnTo>
                    <a:lnTo>
                      <a:pt x="656" y="61"/>
                    </a:lnTo>
                    <a:lnTo>
                      <a:pt x="611" y="249"/>
                    </a:lnTo>
                    <a:lnTo>
                      <a:pt x="640" y="256"/>
                    </a:lnTo>
                    <a:lnTo>
                      <a:pt x="640" y="498"/>
                    </a:lnTo>
                    <a:lnTo>
                      <a:pt x="18" y="498"/>
                    </a:lnTo>
                    <a:lnTo>
                      <a:pt x="0" y="390"/>
                    </a:lnTo>
                    <a:lnTo>
                      <a:pt x="41"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sp>
            <p:nvSpPr>
              <p:cNvPr id="625778" name="Freeform 114"/>
              <p:cNvSpPr>
                <a:spLocks/>
              </p:cNvSpPr>
              <p:nvPr/>
            </p:nvSpPr>
            <p:spPr bwMode="auto">
              <a:xfrm>
                <a:off x="949" y="1056"/>
                <a:ext cx="538" cy="822"/>
              </a:xfrm>
              <a:custGeom>
                <a:avLst/>
                <a:gdLst/>
                <a:ahLst/>
                <a:cxnLst>
                  <a:cxn ang="0">
                    <a:pos x="15" y="0"/>
                  </a:cxn>
                  <a:cxn ang="0">
                    <a:pos x="110" y="0"/>
                  </a:cxn>
                  <a:cxn ang="0">
                    <a:pos x="110" y="136"/>
                  </a:cxn>
                  <a:cxn ang="0">
                    <a:pos x="267" y="304"/>
                  </a:cxn>
                  <a:cxn ang="0">
                    <a:pos x="235" y="379"/>
                  </a:cxn>
                  <a:cxn ang="0">
                    <a:pos x="248" y="413"/>
                  </a:cxn>
                  <a:cxn ang="0">
                    <a:pos x="307" y="392"/>
                  </a:cxn>
                  <a:cxn ang="0">
                    <a:pos x="391" y="540"/>
                  </a:cxn>
                  <a:cxn ang="0">
                    <a:pos x="537" y="497"/>
                  </a:cxn>
                  <a:cxn ang="0">
                    <a:pos x="537" y="821"/>
                  </a:cxn>
                  <a:cxn ang="0">
                    <a:pos x="275" y="821"/>
                  </a:cxn>
                  <a:cxn ang="0">
                    <a:pos x="31" y="821"/>
                  </a:cxn>
                  <a:cxn ang="0">
                    <a:pos x="31" y="579"/>
                  </a:cxn>
                  <a:cxn ang="0">
                    <a:pos x="0" y="574"/>
                  </a:cxn>
                  <a:cxn ang="0">
                    <a:pos x="47" y="386"/>
                  </a:cxn>
                  <a:cxn ang="0">
                    <a:pos x="15" y="330"/>
                  </a:cxn>
                  <a:cxn ang="0">
                    <a:pos x="15" y="0"/>
                  </a:cxn>
                </a:cxnLst>
                <a:rect l="0" t="0" r="r" b="b"/>
                <a:pathLst>
                  <a:path w="538" h="822">
                    <a:moveTo>
                      <a:pt x="15" y="0"/>
                    </a:moveTo>
                    <a:lnTo>
                      <a:pt x="110" y="0"/>
                    </a:lnTo>
                    <a:lnTo>
                      <a:pt x="110" y="136"/>
                    </a:lnTo>
                    <a:lnTo>
                      <a:pt x="267" y="304"/>
                    </a:lnTo>
                    <a:lnTo>
                      <a:pt x="235" y="379"/>
                    </a:lnTo>
                    <a:lnTo>
                      <a:pt x="248" y="413"/>
                    </a:lnTo>
                    <a:lnTo>
                      <a:pt x="307" y="392"/>
                    </a:lnTo>
                    <a:lnTo>
                      <a:pt x="391" y="540"/>
                    </a:lnTo>
                    <a:lnTo>
                      <a:pt x="537" y="497"/>
                    </a:lnTo>
                    <a:lnTo>
                      <a:pt x="537" y="821"/>
                    </a:lnTo>
                    <a:lnTo>
                      <a:pt x="275" y="821"/>
                    </a:lnTo>
                    <a:lnTo>
                      <a:pt x="31" y="821"/>
                    </a:lnTo>
                    <a:lnTo>
                      <a:pt x="31" y="579"/>
                    </a:lnTo>
                    <a:lnTo>
                      <a:pt x="0" y="574"/>
                    </a:lnTo>
                    <a:lnTo>
                      <a:pt x="47" y="386"/>
                    </a:lnTo>
                    <a:lnTo>
                      <a:pt x="15" y="330"/>
                    </a:lnTo>
                    <a:lnTo>
                      <a:pt x="15"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79" name="Freeform 115"/>
              <p:cNvSpPr>
                <a:spLocks/>
              </p:cNvSpPr>
              <p:nvPr/>
            </p:nvSpPr>
            <p:spPr bwMode="auto">
              <a:xfrm>
                <a:off x="724" y="1879"/>
                <a:ext cx="507" cy="816"/>
              </a:xfrm>
              <a:custGeom>
                <a:avLst/>
                <a:gdLst/>
                <a:ahLst/>
                <a:cxnLst>
                  <a:cxn ang="0">
                    <a:pos x="0" y="0"/>
                  </a:cxn>
                  <a:cxn ang="0">
                    <a:pos x="506" y="0"/>
                  </a:cxn>
                  <a:cxn ang="0">
                    <a:pos x="506" y="555"/>
                  </a:cxn>
                  <a:cxn ang="0">
                    <a:pos x="506" y="678"/>
                  </a:cxn>
                  <a:cxn ang="0">
                    <a:pos x="449" y="665"/>
                  </a:cxn>
                  <a:cxn ang="0">
                    <a:pos x="475" y="815"/>
                  </a:cxn>
                  <a:cxn ang="0">
                    <a:pos x="0" y="343"/>
                  </a:cxn>
                  <a:cxn ang="0">
                    <a:pos x="0" y="0"/>
                  </a:cxn>
                </a:cxnLst>
                <a:rect l="0" t="0" r="r" b="b"/>
                <a:pathLst>
                  <a:path w="507" h="816">
                    <a:moveTo>
                      <a:pt x="0" y="0"/>
                    </a:moveTo>
                    <a:lnTo>
                      <a:pt x="506" y="0"/>
                    </a:lnTo>
                    <a:lnTo>
                      <a:pt x="506" y="555"/>
                    </a:lnTo>
                    <a:lnTo>
                      <a:pt x="506" y="678"/>
                    </a:lnTo>
                    <a:lnTo>
                      <a:pt x="449" y="665"/>
                    </a:lnTo>
                    <a:lnTo>
                      <a:pt x="475" y="815"/>
                    </a:lnTo>
                    <a:lnTo>
                      <a:pt x="0" y="343"/>
                    </a:lnTo>
                    <a:lnTo>
                      <a:pt x="0"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80" name="Freeform 116"/>
              <p:cNvSpPr>
                <a:spLocks/>
              </p:cNvSpPr>
              <p:nvPr/>
            </p:nvSpPr>
            <p:spPr bwMode="auto">
              <a:xfrm>
                <a:off x="1176" y="2437"/>
                <a:ext cx="496" cy="632"/>
              </a:xfrm>
              <a:custGeom>
                <a:avLst/>
                <a:gdLst/>
                <a:ahLst/>
                <a:cxnLst>
                  <a:cxn ang="0">
                    <a:pos x="53" y="0"/>
                  </a:cxn>
                  <a:cxn ang="0">
                    <a:pos x="495" y="0"/>
                  </a:cxn>
                  <a:cxn ang="0">
                    <a:pos x="495" y="631"/>
                  </a:cxn>
                  <a:cxn ang="0">
                    <a:pos x="341" y="631"/>
                  </a:cxn>
                  <a:cxn ang="0">
                    <a:pos x="48" y="491"/>
                  </a:cxn>
                  <a:cxn ang="0">
                    <a:pos x="48" y="447"/>
                  </a:cxn>
                  <a:cxn ang="0">
                    <a:pos x="66" y="312"/>
                  </a:cxn>
                  <a:cxn ang="0">
                    <a:pos x="21" y="249"/>
                  </a:cxn>
                  <a:cxn ang="0">
                    <a:pos x="0" y="107"/>
                  </a:cxn>
                  <a:cxn ang="0">
                    <a:pos x="53" y="120"/>
                  </a:cxn>
                  <a:cxn ang="0">
                    <a:pos x="53" y="0"/>
                  </a:cxn>
                </a:cxnLst>
                <a:rect l="0" t="0" r="r" b="b"/>
                <a:pathLst>
                  <a:path w="496" h="632">
                    <a:moveTo>
                      <a:pt x="53" y="0"/>
                    </a:moveTo>
                    <a:lnTo>
                      <a:pt x="495" y="0"/>
                    </a:lnTo>
                    <a:lnTo>
                      <a:pt x="495" y="631"/>
                    </a:lnTo>
                    <a:lnTo>
                      <a:pt x="341" y="631"/>
                    </a:lnTo>
                    <a:lnTo>
                      <a:pt x="48" y="491"/>
                    </a:lnTo>
                    <a:lnTo>
                      <a:pt x="48" y="447"/>
                    </a:lnTo>
                    <a:lnTo>
                      <a:pt x="66" y="312"/>
                    </a:lnTo>
                    <a:lnTo>
                      <a:pt x="21" y="249"/>
                    </a:lnTo>
                    <a:lnTo>
                      <a:pt x="0" y="107"/>
                    </a:lnTo>
                    <a:lnTo>
                      <a:pt x="53" y="120"/>
                    </a:lnTo>
                    <a:lnTo>
                      <a:pt x="53" y="0"/>
                    </a:lnTo>
                  </a:path>
                </a:pathLst>
              </a:custGeom>
              <a:solidFill>
                <a:schemeClr val="tx1"/>
              </a:solidFill>
              <a:ln w="12700" cap="rnd" cmpd="sng">
                <a:solidFill>
                  <a:srgbClr val="000000"/>
                </a:solidFill>
                <a:prstDash val="solid"/>
                <a:round/>
                <a:headEnd/>
                <a:tailEnd/>
              </a:ln>
              <a:effectLst/>
            </p:spPr>
            <p:txBody>
              <a:bodyPr/>
              <a:lstStyle/>
              <a:p>
                <a:endParaRPr lang="en-US"/>
              </a:p>
            </p:txBody>
          </p:sp>
          <p:sp>
            <p:nvSpPr>
              <p:cNvPr id="625781" name="Freeform 117"/>
              <p:cNvSpPr>
                <a:spLocks/>
              </p:cNvSpPr>
              <p:nvPr/>
            </p:nvSpPr>
            <p:spPr bwMode="auto">
              <a:xfrm>
                <a:off x="336" y="1876"/>
                <a:ext cx="908" cy="1012"/>
              </a:xfrm>
              <a:custGeom>
                <a:avLst/>
                <a:gdLst/>
                <a:ahLst/>
                <a:cxnLst>
                  <a:cxn ang="0">
                    <a:pos x="21" y="0"/>
                  </a:cxn>
                  <a:cxn ang="0">
                    <a:pos x="389" y="0"/>
                  </a:cxn>
                  <a:cxn ang="0">
                    <a:pos x="389" y="344"/>
                  </a:cxn>
                  <a:cxn ang="0">
                    <a:pos x="864" y="817"/>
                  </a:cxn>
                  <a:cxn ang="0">
                    <a:pos x="907" y="873"/>
                  </a:cxn>
                  <a:cxn ang="0">
                    <a:pos x="885" y="1011"/>
                  </a:cxn>
                  <a:cxn ang="0">
                    <a:pos x="648" y="1011"/>
                  </a:cxn>
                  <a:cxn ang="0">
                    <a:pos x="437" y="840"/>
                  </a:cxn>
                  <a:cxn ang="0">
                    <a:pos x="362" y="840"/>
                  </a:cxn>
                  <a:cxn ang="0">
                    <a:pos x="183" y="523"/>
                  </a:cxn>
                  <a:cxn ang="0">
                    <a:pos x="57" y="328"/>
                  </a:cxn>
                  <a:cxn ang="0">
                    <a:pos x="73" y="253"/>
                  </a:cxn>
                  <a:cxn ang="0">
                    <a:pos x="0" y="154"/>
                  </a:cxn>
                  <a:cxn ang="0">
                    <a:pos x="21" y="0"/>
                  </a:cxn>
                </a:cxnLst>
                <a:rect l="0" t="0" r="r" b="b"/>
                <a:pathLst>
                  <a:path w="908" h="1012">
                    <a:moveTo>
                      <a:pt x="21" y="0"/>
                    </a:moveTo>
                    <a:lnTo>
                      <a:pt x="389" y="0"/>
                    </a:lnTo>
                    <a:lnTo>
                      <a:pt x="389" y="344"/>
                    </a:lnTo>
                    <a:lnTo>
                      <a:pt x="864" y="817"/>
                    </a:lnTo>
                    <a:lnTo>
                      <a:pt x="907" y="873"/>
                    </a:lnTo>
                    <a:lnTo>
                      <a:pt x="885" y="1011"/>
                    </a:lnTo>
                    <a:lnTo>
                      <a:pt x="648" y="1011"/>
                    </a:lnTo>
                    <a:lnTo>
                      <a:pt x="437" y="840"/>
                    </a:lnTo>
                    <a:lnTo>
                      <a:pt x="362" y="840"/>
                    </a:lnTo>
                    <a:lnTo>
                      <a:pt x="183" y="523"/>
                    </a:lnTo>
                    <a:lnTo>
                      <a:pt x="57" y="328"/>
                    </a:lnTo>
                    <a:lnTo>
                      <a:pt x="73" y="253"/>
                    </a:lnTo>
                    <a:lnTo>
                      <a:pt x="0" y="154"/>
                    </a:lnTo>
                    <a:lnTo>
                      <a:pt x="21" y="0"/>
                    </a:lnTo>
                  </a:path>
                </a:pathLst>
              </a:custGeom>
              <a:solidFill>
                <a:schemeClr val="accent5">
                  <a:lumMod val="60000"/>
                  <a:lumOff val="40000"/>
                </a:schemeClr>
              </a:solidFill>
              <a:ln w="12700" cap="rnd" cmpd="sng">
                <a:solidFill>
                  <a:srgbClr val="000000"/>
                </a:solidFill>
                <a:prstDash val="solid"/>
                <a:round/>
                <a:headEnd/>
                <a:tailEnd/>
              </a:ln>
              <a:effectLst/>
            </p:spPr>
            <p:txBody>
              <a:bodyPr/>
              <a:lstStyle/>
              <a:p>
                <a:endParaRPr lang="en-US"/>
              </a:p>
            </p:txBody>
          </p:sp>
        </p:grpSp>
        <p:grpSp>
          <p:nvGrpSpPr>
            <p:cNvPr id="166" name="Group 54"/>
            <p:cNvGrpSpPr>
              <a:grpSpLocks noChangeAspect="1"/>
            </p:cNvGrpSpPr>
            <p:nvPr/>
          </p:nvGrpSpPr>
          <p:grpSpPr bwMode="auto">
            <a:xfrm>
              <a:off x="228600" y="1600197"/>
              <a:ext cx="2343160" cy="1752603"/>
              <a:chOff x="65" y="496"/>
              <a:chExt cx="1476" cy="1104"/>
            </a:xfrm>
          </p:grpSpPr>
          <p:sp>
            <p:nvSpPr>
              <p:cNvPr id="167" name="AutoShape 53"/>
              <p:cNvSpPr>
                <a:spLocks noChangeAspect="1" noChangeArrowheads="1" noTextEdit="1"/>
              </p:cNvSpPr>
              <p:nvPr/>
            </p:nvSpPr>
            <p:spPr bwMode="auto">
              <a:xfrm>
                <a:off x="65" y="496"/>
                <a:ext cx="1476"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0"/>
              <p:cNvSpPr>
                <a:spLocks/>
              </p:cNvSpPr>
              <p:nvPr/>
            </p:nvSpPr>
            <p:spPr bwMode="auto">
              <a:xfrm>
                <a:off x="778" y="824"/>
                <a:ext cx="9" cy="246"/>
              </a:xfrm>
              <a:custGeom>
                <a:avLst/>
                <a:gdLst>
                  <a:gd name="T0" fmla="*/ 19 w 19"/>
                  <a:gd name="T1" fmla="*/ 25 h 492"/>
                  <a:gd name="T2" fmla="*/ 19 w 19"/>
                  <a:gd name="T3" fmla="*/ 492 h 492"/>
                  <a:gd name="T4" fmla="*/ 0 w 19"/>
                  <a:gd name="T5" fmla="*/ 466 h 492"/>
                  <a:gd name="T6" fmla="*/ 0 w 19"/>
                  <a:gd name="T7" fmla="*/ 0 h 492"/>
                  <a:gd name="T8" fmla="*/ 19 w 19"/>
                  <a:gd name="T9" fmla="*/ 25 h 492"/>
                </a:gdLst>
                <a:ahLst/>
                <a:cxnLst>
                  <a:cxn ang="0">
                    <a:pos x="T0" y="T1"/>
                  </a:cxn>
                  <a:cxn ang="0">
                    <a:pos x="T2" y="T3"/>
                  </a:cxn>
                  <a:cxn ang="0">
                    <a:pos x="T4" y="T5"/>
                  </a:cxn>
                  <a:cxn ang="0">
                    <a:pos x="T6" y="T7"/>
                  </a:cxn>
                  <a:cxn ang="0">
                    <a:pos x="T8" y="T9"/>
                  </a:cxn>
                </a:cxnLst>
                <a:rect l="0" t="0" r="r" b="b"/>
                <a:pathLst>
                  <a:path w="19" h="492">
                    <a:moveTo>
                      <a:pt x="19" y="25"/>
                    </a:moveTo>
                    <a:lnTo>
                      <a:pt x="19" y="492"/>
                    </a:lnTo>
                    <a:lnTo>
                      <a:pt x="0" y="466"/>
                    </a:lnTo>
                    <a:lnTo>
                      <a:pt x="0" y="0"/>
                    </a:lnTo>
                    <a:lnTo>
                      <a:pt x="19" y="25"/>
                    </a:lnTo>
                    <a:close/>
                  </a:path>
                </a:pathLst>
              </a:custGeom>
              <a:solidFill>
                <a:srgbClr val="0F4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85"/>
              <p:cNvSpPr>
                <a:spLocks/>
              </p:cNvSpPr>
              <p:nvPr/>
            </p:nvSpPr>
            <p:spPr bwMode="auto">
              <a:xfrm>
                <a:off x="490" y="496"/>
                <a:ext cx="1051" cy="777"/>
              </a:xfrm>
              <a:custGeom>
                <a:avLst/>
                <a:gdLst>
                  <a:gd name="T0" fmla="*/ 1475 w 2101"/>
                  <a:gd name="T1" fmla="*/ 920 h 1553"/>
                  <a:gd name="T2" fmla="*/ 1577 w 2101"/>
                  <a:gd name="T3" fmla="*/ 920 h 1553"/>
                  <a:gd name="T4" fmla="*/ 1809 w 2101"/>
                  <a:gd name="T5" fmla="*/ 914 h 1553"/>
                  <a:gd name="T6" fmla="*/ 2070 w 2101"/>
                  <a:gd name="T7" fmla="*/ 1100 h 1553"/>
                  <a:gd name="T8" fmla="*/ 2078 w 2101"/>
                  <a:gd name="T9" fmla="*/ 1264 h 1553"/>
                  <a:gd name="T10" fmla="*/ 1818 w 2101"/>
                  <a:gd name="T11" fmla="*/ 1206 h 1553"/>
                  <a:gd name="T12" fmla="*/ 1605 w 2101"/>
                  <a:gd name="T13" fmla="*/ 1014 h 1553"/>
                  <a:gd name="T14" fmla="*/ 1297 w 2101"/>
                  <a:gd name="T15" fmla="*/ 983 h 1553"/>
                  <a:gd name="T16" fmla="*/ 1136 w 2101"/>
                  <a:gd name="T17" fmla="*/ 935 h 1553"/>
                  <a:gd name="T18" fmla="*/ 1065 w 2101"/>
                  <a:gd name="T19" fmla="*/ 1005 h 1553"/>
                  <a:gd name="T20" fmla="*/ 887 w 2101"/>
                  <a:gd name="T21" fmla="*/ 1081 h 1553"/>
                  <a:gd name="T22" fmla="*/ 966 w 2101"/>
                  <a:gd name="T23" fmla="*/ 983 h 1553"/>
                  <a:gd name="T24" fmla="*/ 899 w 2101"/>
                  <a:gd name="T25" fmla="*/ 963 h 1553"/>
                  <a:gd name="T26" fmla="*/ 763 w 2101"/>
                  <a:gd name="T27" fmla="*/ 1117 h 1553"/>
                  <a:gd name="T28" fmla="*/ 741 w 2101"/>
                  <a:gd name="T29" fmla="*/ 1208 h 1553"/>
                  <a:gd name="T30" fmla="*/ 0 w 2101"/>
                  <a:gd name="T31" fmla="*/ 1553 h 1553"/>
                  <a:gd name="T32" fmla="*/ 179 w 2101"/>
                  <a:gd name="T33" fmla="*/ 1432 h 1553"/>
                  <a:gd name="T34" fmla="*/ 382 w 2101"/>
                  <a:gd name="T35" fmla="*/ 1334 h 1553"/>
                  <a:gd name="T36" fmla="*/ 551 w 2101"/>
                  <a:gd name="T37" fmla="*/ 1235 h 1553"/>
                  <a:gd name="T38" fmla="*/ 461 w 2101"/>
                  <a:gd name="T39" fmla="*/ 1178 h 1553"/>
                  <a:gd name="T40" fmla="*/ 372 w 2101"/>
                  <a:gd name="T41" fmla="*/ 1133 h 1553"/>
                  <a:gd name="T42" fmla="*/ 245 w 2101"/>
                  <a:gd name="T43" fmla="*/ 998 h 1553"/>
                  <a:gd name="T44" fmla="*/ 421 w 2101"/>
                  <a:gd name="T45" fmla="*/ 755 h 1553"/>
                  <a:gd name="T46" fmla="*/ 575 w 2101"/>
                  <a:gd name="T47" fmla="*/ 656 h 1553"/>
                  <a:gd name="T48" fmla="*/ 417 w 2101"/>
                  <a:gd name="T49" fmla="*/ 599 h 1553"/>
                  <a:gd name="T50" fmla="*/ 398 w 2101"/>
                  <a:gd name="T51" fmla="*/ 459 h 1553"/>
                  <a:gd name="T52" fmla="*/ 591 w 2101"/>
                  <a:gd name="T53" fmla="*/ 470 h 1553"/>
                  <a:gd name="T54" fmla="*/ 659 w 2101"/>
                  <a:gd name="T55" fmla="*/ 384 h 1553"/>
                  <a:gd name="T56" fmla="*/ 608 w 2101"/>
                  <a:gd name="T57" fmla="*/ 315 h 1553"/>
                  <a:gd name="T58" fmla="*/ 651 w 2101"/>
                  <a:gd name="T59" fmla="*/ 191 h 1553"/>
                  <a:gd name="T60" fmla="*/ 833 w 2101"/>
                  <a:gd name="T61" fmla="*/ 64 h 1553"/>
                  <a:gd name="T62" fmla="*/ 1117 w 2101"/>
                  <a:gd name="T63" fmla="*/ 9 h 1553"/>
                  <a:gd name="T64" fmla="*/ 1272 w 2101"/>
                  <a:gd name="T65" fmla="*/ 23 h 1553"/>
                  <a:gd name="T66" fmla="*/ 1565 w 2101"/>
                  <a:gd name="T67" fmla="*/ 51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1" h="1553">
                    <a:moveTo>
                      <a:pt x="1565" y="51"/>
                    </a:moveTo>
                    <a:lnTo>
                      <a:pt x="1475" y="920"/>
                    </a:lnTo>
                    <a:lnTo>
                      <a:pt x="1587" y="890"/>
                    </a:lnTo>
                    <a:lnTo>
                      <a:pt x="1577" y="920"/>
                    </a:lnTo>
                    <a:lnTo>
                      <a:pt x="1697" y="984"/>
                    </a:lnTo>
                    <a:lnTo>
                      <a:pt x="1809" y="914"/>
                    </a:lnTo>
                    <a:lnTo>
                      <a:pt x="1993" y="1084"/>
                    </a:lnTo>
                    <a:lnTo>
                      <a:pt x="2070" y="1100"/>
                    </a:lnTo>
                    <a:lnTo>
                      <a:pt x="2101" y="1155"/>
                    </a:lnTo>
                    <a:lnTo>
                      <a:pt x="2078" y="1264"/>
                    </a:lnTo>
                    <a:lnTo>
                      <a:pt x="1916" y="1278"/>
                    </a:lnTo>
                    <a:lnTo>
                      <a:pt x="1818" y="1206"/>
                    </a:lnTo>
                    <a:lnTo>
                      <a:pt x="1764" y="1124"/>
                    </a:lnTo>
                    <a:lnTo>
                      <a:pt x="1605" y="1014"/>
                    </a:lnTo>
                    <a:lnTo>
                      <a:pt x="1485" y="976"/>
                    </a:lnTo>
                    <a:lnTo>
                      <a:pt x="1297" y="983"/>
                    </a:lnTo>
                    <a:lnTo>
                      <a:pt x="1227" y="954"/>
                    </a:lnTo>
                    <a:lnTo>
                      <a:pt x="1136" y="935"/>
                    </a:lnTo>
                    <a:lnTo>
                      <a:pt x="1126" y="984"/>
                    </a:lnTo>
                    <a:lnTo>
                      <a:pt x="1065" y="1005"/>
                    </a:lnTo>
                    <a:lnTo>
                      <a:pt x="1059" y="1022"/>
                    </a:lnTo>
                    <a:lnTo>
                      <a:pt x="887" y="1081"/>
                    </a:lnTo>
                    <a:lnTo>
                      <a:pt x="907" y="1025"/>
                    </a:lnTo>
                    <a:lnTo>
                      <a:pt x="966" y="983"/>
                    </a:lnTo>
                    <a:lnTo>
                      <a:pt x="1005" y="922"/>
                    </a:lnTo>
                    <a:lnTo>
                      <a:pt x="899" y="963"/>
                    </a:lnTo>
                    <a:lnTo>
                      <a:pt x="786" y="1081"/>
                    </a:lnTo>
                    <a:lnTo>
                      <a:pt x="763" y="1117"/>
                    </a:lnTo>
                    <a:lnTo>
                      <a:pt x="811" y="1126"/>
                    </a:lnTo>
                    <a:lnTo>
                      <a:pt x="741" y="1208"/>
                    </a:lnTo>
                    <a:lnTo>
                      <a:pt x="373" y="1425"/>
                    </a:lnTo>
                    <a:lnTo>
                      <a:pt x="0" y="1553"/>
                    </a:lnTo>
                    <a:lnTo>
                      <a:pt x="1" y="1476"/>
                    </a:lnTo>
                    <a:lnTo>
                      <a:pt x="179" y="1432"/>
                    </a:lnTo>
                    <a:lnTo>
                      <a:pt x="200" y="1404"/>
                    </a:lnTo>
                    <a:lnTo>
                      <a:pt x="382" y="1334"/>
                    </a:lnTo>
                    <a:lnTo>
                      <a:pt x="439" y="1307"/>
                    </a:lnTo>
                    <a:lnTo>
                      <a:pt x="551" y="1235"/>
                    </a:lnTo>
                    <a:lnTo>
                      <a:pt x="570" y="1161"/>
                    </a:lnTo>
                    <a:lnTo>
                      <a:pt x="461" y="1178"/>
                    </a:lnTo>
                    <a:lnTo>
                      <a:pt x="376" y="1167"/>
                    </a:lnTo>
                    <a:lnTo>
                      <a:pt x="372" y="1133"/>
                    </a:lnTo>
                    <a:lnTo>
                      <a:pt x="388" y="1027"/>
                    </a:lnTo>
                    <a:lnTo>
                      <a:pt x="245" y="998"/>
                    </a:lnTo>
                    <a:lnTo>
                      <a:pt x="248" y="878"/>
                    </a:lnTo>
                    <a:lnTo>
                      <a:pt x="421" y="755"/>
                    </a:lnTo>
                    <a:lnTo>
                      <a:pt x="594" y="681"/>
                    </a:lnTo>
                    <a:lnTo>
                      <a:pt x="575" y="656"/>
                    </a:lnTo>
                    <a:lnTo>
                      <a:pt x="582" y="595"/>
                    </a:lnTo>
                    <a:lnTo>
                      <a:pt x="417" y="599"/>
                    </a:lnTo>
                    <a:lnTo>
                      <a:pt x="376" y="569"/>
                    </a:lnTo>
                    <a:lnTo>
                      <a:pt x="398" y="459"/>
                    </a:lnTo>
                    <a:lnTo>
                      <a:pt x="544" y="427"/>
                    </a:lnTo>
                    <a:lnTo>
                      <a:pt x="591" y="470"/>
                    </a:lnTo>
                    <a:lnTo>
                      <a:pt x="643" y="436"/>
                    </a:lnTo>
                    <a:lnTo>
                      <a:pt x="659" y="384"/>
                    </a:lnTo>
                    <a:lnTo>
                      <a:pt x="623" y="334"/>
                    </a:lnTo>
                    <a:lnTo>
                      <a:pt x="608" y="315"/>
                    </a:lnTo>
                    <a:lnTo>
                      <a:pt x="580" y="265"/>
                    </a:lnTo>
                    <a:lnTo>
                      <a:pt x="651" y="191"/>
                    </a:lnTo>
                    <a:lnTo>
                      <a:pt x="707" y="174"/>
                    </a:lnTo>
                    <a:lnTo>
                      <a:pt x="833" y="64"/>
                    </a:lnTo>
                    <a:lnTo>
                      <a:pt x="953" y="0"/>
                    </a:lnTo>
                    <a:lnTo>
                      <a:pt x="1117" y="9"/>
                    </a:lnTo>
                    <a:lnTo>
                      <a:pt x="1164" y="51"/>
                    </a:lnTo>
                    <a:lnTo>
                      <a:pt x="1272" y="23"/>
                    </a:lnTo>
                    <a:lnTo>
                      <a:pt x="1418" y="64"/>
                    </a:lnTo>
                    <a:lnTo>
                      <a:pt x="1565" y="51"/>
                    </a:lnTo>
                    <a:close/>
                  </a:path>
                </a:pathLst>
              </a:custGeom>
              <a:solidFill>
                <a:schemeClr val="accent5">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88"/>
              <p:cNvSpPr>
                <a:spLocks/>
              </p:cNvSpPr>
              <p:nvPr/>
            </p:nvSpPr>
            <p:spPr bwMode="auto">
              <a:xfrm>
                <a:off x="244" y="1265"/>
                <a:ext cx="222" cy="91"/>
              </a:xfrm>
              <a:custGeom>
                <a:avLst/>
                <a:gdLst>
                  <a:gd name="T0" fmla="*/ 433 w 443"/>
                  <a:gd name="T1" fmla="*/ 3 h 184"/>
                  <a:gd name="T2" fmla="*/ 443 w 443"/>
                  <a:gd name="T3" fmla="*/ 57 h 184"/>
                  <a:gd name="T4" fmla="*/ 350 w 443"/>
                  <a:gd name="T5" fmla="*/ 72 h 184"/>
                  <a:gd name="T6" fmla="*/ 164 w 443"/>
                  <a:gd name="T7" fmla="*/ 184 h 184"/>
                  <a:gd name="T8" fmla="*/ 0 w 443"/>
                  <a:gd name="T9" fmla="*/ 168 h 184"/>
                  <a:gd name="T10" fmla="*/ 43 w 443"/>
                  <a:gd name="T11" fmla="*/ 137 h 184"/>
                  <a:gd name="T12" fmla="*/ 132 w 443"/>
                  <a:gd name="T13" fmla="*/ 130 h 184"/>
                  <a:gd name="T14" fmla="*/ 302 w 443"/>
                  <a:gd name="T15" fmla="*/ 0 h 184"/>
                  <a:gd name="T16" fmla="*/ 433 w 443"/>
                  <a:gd name="T1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84">
                    <a:moveTo>
                      <a:pt x="433" y="3"/>
                    </a:moveTo>
                    <a:lnTo>
                      <a:pt x="443" y="57"/>
                    </a:lnTo>
                    <a:lnTo>
                      <a:pt x="350" y="72"/>
                    </a:lnTo>
                    <a:lnTo>
                      <a:pt x="164" y="184"/>
                    </a:lnTo>
                    <a:lnTo>
                      <a:pt x="0" y="168"/>
                    </a:lnTo>
                    <a:lnTo>
                      <a:pt x="43" y="137"/>
                    </a:lnTo>
                    <a:lnTo>
                      <a:pt x="132" y="130"/>
                    </a:lnTo>
                    <a:lnTo>
                      <a:pt x="302" y="0"/>
                    </a:lnTo>
                    <a:lnTo>
                      <a:pt x="433" y="3"/>
                    </a:lnTo>
                    <a:close/>
                  </a:path>
                </a:pathLst>
              </a:custGeom>
              <a:solidFill>
                <a:schemeClr val="accent5">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93"/>
              <p:cNvSpPr>
                <a:spLocks/>
              </p:cNvSpPr>
              <p:nvPr/>
            </p:nvSpPr>
            <p:spPr bwMode="auto">
              <a:xfrm>
                <a:off x="108" y="1321"/>
                <a:ext cx="36" cy="21"/>
              </a:xfrm>
              <a:custGeom>
                <a:avLst/>
                <a:gdLst>
                  <a:gd name="T0" fmla="*/ 72 w 72"/>
                  <a:gd name="T1" fmla="*/ 19 h 41"/>
                  <a:gd name="T2" fmla="*/ 41 w 72"/>
                  <a:gd name="T3" fmla="*/ 41 h 41"/>
                  <a:gd name="T4" fmla="*/ 0 w 72"/>
                  <a:gd name="T5" fmla="*/ 38 h 41"/>
                  <a:gd name="T6" fmla="*/ 4 w 72"/>
                  <a:gd name="T7" fmla="*/ 16 h 41"/>
                  <a:gd name="T8" fmla="*/ 32 w 72"/>
                  <a:gd name="T9" fmla="*/ 0 h 41"/>
                  <a:gd name="T10" fmla="*/ 72 w 72"/>
                  <a:gd name="T11" fmla="*/ 19 h 41"/>
                </a:gdLst>
                <a:ahLst/>
                <a:cxnLst>
                  <a:cxn ang="0">
                    <a:pos x="T0" y="T1"/>
                  </a:cxn>
                  <a:cxn ang="0">
                    <a:pos x="T2" y="T3"/>
                  </a:cxn>
                  <a:cxn ang="0">
                    <a:pos x="T4" y="T5"/>
                  </a:cxn>
                  <a:cxn ang="0">
                    <a:pos x="T6" y="T7"/>
                  </a:cxn>
                  <a:cxn ang="0">
                    <a:pos x="T8" y="T9"/>
                  </a:cxn>
                  <a:cxn ang="0">
                    <a:pos x="T10" y="T11"/>
                  </a:cxn>
                </a:cxnLst>
                <a:rect l="0" t="0" r="r" b="b"/>
                <a:pathLst>
                  <a:path w="72" h="41">
                    <a:moveTo>
                      <a:pt x="72" y="19"/>
                    </a:moveTo>
                    <a:lnTo>
                      <a:pt x="41" y="41"/>
                    </a:lnTo>
                    <a:lnTo>
                      <a:pt x="0" y="38"/>
                    </a:lnTo>
                    <a:lnTo>
                      <a:pt x="4" y="16"/>
                    </a:lnTo>
                    <a:lnTo>
                      <a:pt x="32" y="0"/>
                    </a:lnTo>
                    <a:lnTo>
                      <a:pt x="72" y="19"/>
                    </a:lnTo>
                    <a:close/>
                  </a:path>
                </a:pathLst>
              </a:custGeom>
              <a:solidFill>
                <a:schemeClr val="accent5">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96"/>
              <p:cNvSpPr>
                <a:spLocks/>
              </p:cNvSpPr>
              <p:nvPr/>
            </p:nvSpPr>
            <p:spPr bwMode="auto">
              <a:xfrm>
                <a:off x="142" y="1340"/>
                <a:ext cx="93" cy="27"/>
              </a:xfrm>
              <a:custGeom>
                <a:avLst/>
                <a:gdLst>
                  <a:gd name="T0" fmla="*/ 143 w 185"/>
                  <a:gd name="T1" fmla="*/ 3 h 56"/>
                  <a:gd name="T2" fmla="*/ 185 w 185"/>
                  <a:gd name="T3" fmla="*/ 0 h 56"/>
                  <a:gd name="T4" fmla="*/ 172 w 185"/>
                  <a:gd name="T5" fmla="*/ 31 h 56"/>
                  <a:gd name="T6" fmla="*/ 103 w 185"/>
                  <a:gd name="T7" fmla="*/ 56 h 56"/>
                  <a:gd name="T8" fmla="*/ 0 w 185"/>
                  <a:gd name="T9" fmla="*/ 41 h 56"/>
                  <a:gd name="T10" fmla="*/ 17 w 185"/>
                  <a:gd name="T11" fmla="*/ 15 h 56"/>
                  <a:gd name="T12" fmla="*/ 143 w 185"/>
                  <a:gd name="T13" fmla="*/ 3 h 56"/>
                </a:gdLst>
                <a:ahLst/>
                <a:cxnLst>
                  <a:cxn ang="0">
                    <a:pos x="T0" y="T1"/>
                  </a:cxn>
                  <a:cxn ang="0">
                    <a:pos x="T2" y="T3"/>
                  </a:cxn>
                  <a:cxn ang="0">
                    <a:pos x="T4" y="T5"/>
                  </a:cxn>
                  <a:cxn ang="0">
                    <a:pos x="T6" y="T7"/>
                  </a:cxn>
                  <a:cxn ang="0">
                    <a:pos x="T8" y="T9"/>
                  </a:cxn>
                  <a:cxn ang="0">
                    <a:pos x="T10" y="T11"/>
                  </a:cxn>
                  <a:cxn ang="0">
                    <a:pos x="T12" y="T13"/>
                  </a:cxn>
                </a:cxnLst>
                <a:rect l="0" t="0" r="r" b="b"/>
                <a:pathLst>
                  <a:path w="185" h="56">
                    <a:moveTo>
                      <a:pt x="143" y="3"/>
                    </a:moveTo>
                    <a:lnTo>
                      <a:pt x="185" y="0"/>
                    </a:lnTo>
                    <a:lnTo>
                      <a:pt x="172" y="31"/>
                    </a:lnTo>
                    <a:lnTo>
                      <a:pt x="103" y="56"/>
                    </a:lnTo>
                    <a:lnTo>
                      <a:pt x="0" y="41"/>
                    </a:lnTo>
                    <a:lnTo>
                      <a:pt x="17" y="15"/>
                    </a:lnTo>
                    <a:lnTo>
                      <a:pt x="143" y="3"/>
                    </a:lnTo>
                    <a:close/>
                  </a:path>
                </a:pathLst>
              </a:custGeom>
              <a:solidFill>
                <a:schemeClr val="accent5">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98"/>
              <p:cNvSpPr>
                <a:spLocks/>
              </p:cNvSpPr>
              <p:nvPr/>
            </p:nvSpPr>
            <p:spPr bwMode="auto">
              <a:xfrm>
                <a:off x="65" y="1273"/>
                <a:ext cx="22" cy="9"/>
              </a:xfrm>
              <a:custGeom>
                <a:avLst/>
                <a:gdLst>
                  <a:gd name="T0" fmla="*/ 0 w 44"/>
                  <a:gd name="T1" fmla="*/ 0 h 19"/>
                  <a:gd name="T2" fmla="*/ 44 w 44"/>
                  <a:gd name="T3" fmla="*/ 0 h 19"/>
                  <a:gd name="T4" fmla="*/ 13 w 44"/>
                  <a:gd name="T5" fmla="*/ 19 h 19"/>
                  <a:gd name="T6" fmla="*/ 0 w 44"/>
                  <a:gd name="T7" fmla="*/ 0 h 19"/>
                </a:gdLst>
                <a:ahLst/>
                <a:cxnLst>
                  <a:cxn ang="0">
                    <a:pos x="T0" y="T1"/>
                  </a:cxn>
                  <a:cxn ang="0">
                    <a:pos x="T2" y="T3"/>
                  </a:cxn>
                  <a:cxn ang="0">
                    <a:pos x="T4" y="T5"/>
                  </a:cxn>
                  <a:cxn ang="0">
                    <a:pos x="T6" y="T7"/>
                  </a:cxn>
                </a:cxnLst>
                <a:rect l="0" t="0" r="r" b="b"/>
                <a:pathLst>
                  <a:path w="44" h="19">
                    <a:moveTo>
                      <a:pt x="0" y="0"/>
                    </a:moveTo>
                    <a:lnTo>
                      <a:pt x="44" y="0"/>
                    </a:lnTo>
                    <a:lnTo>
                      <a:pt x="13" y="19"/>
                    </a:lnTo>
                    <a:lnTo>
                      <a:pt x="0" y="0"/>
                    </a:lnTo>
                    <a:close/>
                  </a:path>
                </a:pathLst>
              </a:cu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02"/>
              <p:cNvSpPr>
                <a:spLocks/>
              </p:cNvSpPr>
              <p:nvPr/>
            </p:nvSpPr>
            <p:spPr bwMode="auto">
              <a:xfrm>
                <a:off x="65" y="1289"/>
                <a:ext cx="34" cy="18"/>
              </a:xfrm>
              <a:custGeom>
                <a:avLst/>
                <a:gdLst>
                  <a:gd name="T0" fmla="*/ 0 w 69"/>
                  <a:gd name="T1" fmla="*/ 17 h 35"/>
                  <a:gd name="T2" fmla="*/ 42 w 69"/>
                  <a:gd name="T3" fmla="*/ 0 h 35"/>
                  <a:gd name="T4" fmla="*/ 69 w 69"/>
                  <a:gd name="T5" fmla="*/ 16 h 35"/>
                  <a:gd name="T6" fmla="*/ 57 w 69"/>
                  <a:gd name="T7" fmla="*/ 30 h 35"/>
                  <a:gd name="T8" fmla="*/ 35 w 69"/>
                  <a:gd name="T9" fmla="*/ 35 h 35"/>
                  <a:gd name="T10" fmla="*/ 0 w 69"/>
                  <a:gd name="T11" fmla="*/ 17 h 35"/>
                </a:gdLst>
                <a:ahLst/>
                <a:cxnLst>
                  <a:cxn ang="0">
                    <a:pos x="T0" y="T1"/>
                  </a:cxn>
                  <a:cxn ang="0">
                    <a:pos x="T2" y="T3"/>
                  </a:cxn>
                  <a:cxn ang="0">
                    <a:pos x="T4" y="T5"/>
                  </a:cxn>
                  <a:cxn ang="0">
                    <a:pos x="T6" y="T7"/>
                  </a:cxn>
                  <a:cxn ang="0">
                    <a:pos x="T8" y="T9"/>
                  </a:cxn>
                  <a:cxn ang="0">
                    <a:pos x="T10" y="T11"/>
                  </a:cxn>
                </a:cxnLst>
                <a:rect l="0" t="0" r="r" b="b"/>
                <a:pathLst>
                  <a:path w="69" h="35">
                    <a:moveTo>
                      <a:pt x="0" y="17"/>
                    </a:moveTo>
                    <a:lnTo>
                      <a:pt x="42" y="0"/>
                    </a:lnTo>
                    <a:lnTo>
                      <a:pt x="69" y="16"/>
                    </a:lnTo>
                    <a:lnTo>
                      <a:pt x="57" y="30"/>
                    </a:lnTo>
                    <a:lnTo>
                      <a:pt x="35" y="35"/>
                    </a:lnTo>
                    <a:lnTo>
                      <a:pt x="0" y="17"/>
                    </a:lnTo>
                    <a:close/>
                  </a:path>
                </a:pathLst>
              </a:custGeom>
              <a:solidFill>
                <a:schemeClr val="accent5">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5666" name="Rectangle 2"/>
          <p:cNvSpPr>
            <a:spLocks noGrp="1" noChangeArrowheads="1"/>
          </p:cNvSpPr>
          <p:nvPr>
            <p:ph type="title"/>
          </p:nvPr>
        </p:nvSpPr>
        <p:spPr/>
        <p:txBody>
          <a:bodyPr/>
          <a:lstStyle/>
          <a:p>
            <a:r>
              <a:rPr lang="en-US" dirty="0"/>
              <a:t>Our Community of Owners </a:t>
            </a:r>
          </a:p>
        </p:txBody>
      </p:sp>
      <p:sp>
        <p:nvSpPr>
          <p:cNvPr id="10" name="Slide Number Placeholder 9"/>
          <p:cNvSpPr>
            <a:spLocks noGrp="1"/>
          </p:cNvSpPr>
          <p:nvPr>
            <p:ph type="sldNum" sz="quarter" idx="12"/>
          </p:nvPr>
        </p:nvSpPr>
        <p:spPr/>
        <p:txBody>
          <a:bodyPr/>
          <a:lstStyle/>
          <a:p>
            <a:fld id="{61FB0124-3324-46EC-B507-583573B8ABF7}" type="slidenum">
              <a:rPr lang="en-US" smtClean="0"/>
              <a:pPr/>
              <a:t>6</a:t>
            </a:fld>
            <a:endParaRPr lang="en-US" dirty="0"/>
          </a:p>
        </p:txBody>
      </p:sp>
      <p:sp>
        <p:nvSpPr>
          <p:cNvPr id="625802" name="Rectangle 138"/>
          <p:cNvSpPr>
            <a:spLocks noChangeArrowheads="1"/>
          </p:cNvSpPr>
          <p:nvPr/>
        </p:nvSpPr>
        <p:spPr bwMode="auto">
          <a:xfrm>
            <a:off x="6975702" y="404529"/>
            <a:ext cx="4508390" cy="831639"/>
          </a:xfrm>
          <a:prstGeom prst="rect">
            <a:avLst/>
          </a:prstGeom>
          <a:solidFill>
            <a:schemeClr val="accent4"/>
          </a:solidFill>
          <a:ln>
            <a:noFill/>
            <a:headEnd/>
            <a:tailEnd/>
          </a:ln>
          <a:effectLst/>
        </p:spPr>
        <p:style>
          <a:lnRef idx="1">
            <a:schemeClr val="accent2"/>
          </a:lnRef>
          <a:fillRef idx="3">
            <a:schemeClr val="accent2"/>
          </a:fillRef>
          <a:effectRef idx="2">
            <a:schemeClr val="accent2"/>
          </a:effectRef>
          <a:fontRef idx="minor">
            <a:schemeClr val="lt1"/>
          </a:fontRef>
        </p:style>
        <p:txBody>
          <a:bodyPr wrap="square" lIns="92075" tIns="46038" rIns="92075" bIns="46038">
            <a:spAutoFit/>
          </a:bodyPr>
          <a:lstStyle/>
          <a:p>
            <a:pPr algn="ctr" eaLnBrk="0" hangingPunct="0"/>
            <a:r>
              <a:rPr lang="en-US" sz="2400" b="1" dirty="0">
                <a:solidFill>
                  <a:schemeClr val="tx1"/>
                </a:solidFill>
              </a:rPr>
              <a:t>176 </a:t>
            </a:r>
            <a:r>
              <a:rPr lang="en-US" sz="1600" dirty="0">
                <a:solidFill>
                  <a:schemeClr val="tx1"/>
                </a:solidFill>
              </a:rPr>
              <a:t>Credit Union Owners in </a:t>
            </a:r>
            <a:r>
              <a:rPr lang="en-US" sz="2400" b="1" dirty="0">
                <a:solidFill>
                  <a:schemeClr val="tx1"/>
                </a:solidFill>
              </a:rPr>
              <a:t>33 </a:t>
            </a:r>
            <a:r>
              <a:rPr lang="en-US" sz="1600" dirty="0">
                <a:solidFill>
                  <a:schemeClr val="tx1"/>
                </a:solidFill>
              </a:rPr>
              <a:t>States</a:t>
            </a:r>
          </a:p>
          <a:p>
            <a:pPr algn="ctr" eaLnBrk="0" hangingPunct="0"/>
            <a:r>
              <a:rPr lang="en-US" sz="2400" b="1" dirty="0">
                <a:solidFill>
                  <a:schemeClr val="tx1"/>
                </a:solidFill>
              </a:rPr>
              <a:t>60%</a:t>
            </a:r>
            <a:r>
              <a:rPr lang="en-US" sz="1600" dirty="0">
                <a:solidFill>
                  <a:schemeClr val="tx1"/>
                </a:solidFill>
              </a:rPr>
              <a:t> of all Client CUs</a:t>
            </a:r>
          </a:p>
        </p:txBody>
      </p:sp>
      <p:sp>
        <p:nvSpPr>
          <p:cNvPr id="147" name="Rectangle 25"/>
          <p:cNvSpPr>
            <a:spLocks noChangeArrowheads="1"/>
          </p:cNvSpPr>
          <p:nvPr/>
        </p:nvSpPr>
        <p:spPr bwMode="auto">
          <a:xfrm>
            <a:off x="1241542" y="4688759"/>
            <a:ext cx="2336800" cy="1479550"/>
          </a:xfrm>
          <a:prstGeom prst="rect">
            <a:avLst/>
          </a:prstGeom>
          <a:ln w="9525">
            <a:solidFill>
              <a:schemeClr val="bg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grpSp>
        <p:nvGrpSpPr>
          <p:cNvPr id="12" name="Group 11"/>
          <p:cNvGrpSpPr/>
          <p:nvPr/>
        </p:nvGrpSpPr>
        <p:grpSpPr>
          <a:xfrm>
            <a:off x="1343212" y="2041659"/>
            <a:ext cx="9511525" cy="3445040"/>
            <a:chOff x="-1144397" y="1992421"/>
            <a:chExt cx="9511525" cy="3445040"/>
          </a:xfrm>
          <a:solidFill>
            <a:schemeClr val="accent6">
              <a:lumMod val="75000"/>
            </a:schemeClr>
          </a:solidFill>
        </p:grpSpPr>
        <p:sp>
          <p:nvSpPr>
            <p:cNvPr id="625783" name="Rectangle 119"/>
            <p:cNvSpPr>
              <a:spLocks noChangeArrowheads="1"/>
            </p:cNvSpPr>
            <p:nvPr/>
          </p:nvSpPr>
          <p:spPr bwMode="auto">
            <a:xfrm>
              <a:off x="3641725" y="2332038"/>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4</a:t>
              </a:r>
            </a:p>
          </p:txBody>
        </p:sp>
        <p:sp>
          <p:nvSpPr>
            <p:cNvPr id="625784" name="Rectangle 120"/>
            <p:cNvSpPr>
              <a:spLocks noChangeArrowheads="1"/>
            </p:cNvSpPr>
            <p:nvPr/>
          </p:nvSpPr>
          <p:spPr bwMode="auto">
            <a:xfrm>
              <a:off x="5218113" y="3170238"/>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4</a:t>
              </a:r>
            </a:p>
          </p:txBody>
        </p:sp>
        <p:sp>
          <p:nvSpPr>
            <p:cNvPr id="625785" name="Rectangle 121"/>
            <p:cNvSpPr>
              <a:spLocks noChangeArrowheads="1"/>
            </p:cNvSpPr>
            <p:nvPr/>
          </p:nvSpPr>
          <p:spPr bwMode="auto">
            <a:xfrm>
              <a:off x="6288359" y="5098265"/>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4</a:t>
              </a:r>
            </a:p>
          </p:txBody>
        </p:sp>
        <p:sp>
          <p:nvSpPr>
            <p:cNvPr id="625786" name="Rectangle 122"/>
            <p:cNvSpPr>
              <a:spLocks noChangeArrowheads="1"/>
            </p:cNvSpPr>
            <p:nvPr/>
          </p:nvSpPr>
          <p:spPr bwMode="auto">
            <a:xfrm>
              <a:off x="5216525" y="2400300"/>
              <a:ext cx="413575"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14</a:t>
              </a:r>
            </a:p>
          </p:txBody>
        </p:sp>
        <p:sp>
          <p:nvSpPr>
            <p:cNvPr id="625787" name="Rectangle 123"/>
            <p:cNvSpPr>
              <a:spLocks noChangeArrowheads="1"/>
            </p:cNvSpPr>
            <p:nvPr/>
          </p:nvSpPr>
          <p:spPr bwMode="auto">
            <a:xfrm>
              <a:off x="5927725" y="2103438"/>
              <a:ext cx="413575"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68</a:t>
              </a:r>
            </a:p>
          </p:txBody>
        </p:sp>
        <p:sp>
          <p:nvSpPr>
            <p:cNvPr id="625788" name="Rectangle 124"/>
            <p:cNvSpPr>
              <a:spLocks noChangeArrowheads="1"/>
            </p:cNvSpPr>
            <p:nvPr/>
          </p:nvSpPr>
          <p:spPr bwMode="auto">
            <a:xfrm>
              <a:off x="7161213" y="2555875"/>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3</a:t>
              </a:r>
            </a:p>
          </p:txBody>
        </p:sp>
        <p:sp>
          <p:nvSpPr>
            <p:cNvPr id="625790" name="Rectangle 126"/>
            <p:cNvSpPr>
              <a:spLocks noChangeArrowheads="1"/>
            </p:cNvSpPr>
            <p:nvPr/>
          </p:nvSpPr>
          <p:spPr bwMode="auto">
            <a:xfrm>
              <a:off x="5686425" y="3170238"/>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8</a:t>
              </a:r>
            </a:p>
          </p:txBody>
        </p:sp>
        <p:sp>
          <p:nvSpPr>
            <p:cNvPr id="625791" name="Rectangle 127"/>
            <p:cNvSpPr>
              <a:spLocks noChangeArrowheads="1"/>
            </p:cNvSpPr>
            <p:nvPr/>
          </p:nvSpPr>
          <p:spPr bwMode="auto">
            <a:xfrm>
              <a:off x="6095999" y="3112488"/>
              <a:ext cx="413575"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12</a:t>
              </a:r>
            </a:p>
          </p:txBody>
        </p:sp>
        <p:sp>
          <p:nvSpPr>
            <p:cNvPr id="625792" name="Rectangle 128"/>
            <p:cNvSpPr>
              <a:spLocks noChangeArrowheads="1"/>
            </p:cNvSpPr>
            <p:nvPr/>
          </p:nvSpPr>
          <p:spPr bwMode="auto">
            <a:xfrm>
              <a:off x="3786188" y="4618038"/>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2</a:t>
              </a:r>
            </a:p>
          </p:txBody>
        </p:sp>
        <p:sp>
          <p:nvSpPr>
            <p:cNvPr id="151" name="Rectangle 138"/>
            <p:cNvSpPr>
              <a:spLocks noChangeArrowheads="1"/>
            </p:cNvSpPr>
            <p:nvPr/>
          </p:nvSpPr>
          <p:spPr bwMode="auto">
            <a:xfrm>
              <a:off x="-1144397" y="4726623"/>
              <a:ext cx="517525" cy="390525"/>
            </a:xfrm>
            <a:prstGeom prst="rect">
              <a:avLst/>
            </a:prstGeom>
            <a:grpFill/>
            <a:ln w="9525">
              <a:noFill/>
              <a:miter lim="800000"/>
              <a:headEnd/>
              <a:tailEnd/>
            </a:ln>
            <a:effectLst/>
          </p:spPr>
          <p:txBody>
            <a:bodyPr wrap="none" anchor="ctr"/>
            <a:lstStyle/>
            <a:p>
              <a:pPr algn="r"/>
              <a:r>
                <a:rPr lang="en-US" sz="1600" dirty="0"/>
                <a:t>136</a:t>
              </a:r>
            </a:p>
          </p:txBody>
        </p:sp>
        <p:sp>
          <p:nvSpPr>
            <p:cNvPr id="141" name="Rectangle 125"/>
            <p:cNvSpPr>
              <a:spLocks noChangeArrowheads="1"/>
            </p:cNvSpPr>
            <p:nvPr/>
          </p:nvSpPr>
          <p:spPr bwMode="auto">
            <a:xfrm>
              <a:off x="8067366" y="2133600"/>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2</a:t>
              </a:r>
            </a:p>
          </p:txBody>
        </p:sp>
        <p:sp>
          <p:nvSpPr>
            <p:cNvPr id="142" name="Rectangle 119"/>
            <p:cNvSpPr>
              <a:spLocks noChangeArrowheads="1"/>
            </p:cNvSpPr>
            <p:nvPr/>
          </p:nvSpPr>
          <p:spPr bwMode="auto">
            <a:xfrm>
              <a:off x="2133600" y="3276600"/>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44" name="Rectangle 127"/>
            <p:cNvSpPr>
              <a:spLocks noChangeArrowheads="1"/>
            </p:cNvSpPr>
            <p:nvPr/>
          </p:nvSpPr>
          <p:spPr bwMode="auto">
            <a:xfrm>
              <a:off x="6477000" y="3429000"/>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55" name="Rectangle 119"/>
            <p:cNvSpPr>
              <a:spLocks noChangeArrowheads="1"/>
            </p:cNvSpPr>
            <p:nvPr/>
          </p:nvSpPr>
          <p:spPr bwMode="auto">
            <a:xfrm>
              <a:off x="4671219" y="2812895"/>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4</a:t>
              </a:r>
            </a:p>
          </p:txBody>
        </p:sp>
        <p:sp>
          <p:nvSpPr>
            <p:cNvPr id="165" name="Rectangle 127"/>
            <p:cNvSpPr>
              <a:spLocks noChangeArrowheads="1"/>
            </p:cNvSpPr>
            <p:nvPr/>
          </p:nvSpPr>
          <p:spPr bwMode="auto">
            <a:xfrm>
              <a:off x="6796165" y="4005785"/>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221" name="Rectangle 125"/>
            <p:cNvSpPr>
              <a:spLocks noChangeArrowheads="1"/>
            </p:cNvSpPr>
            <p:nvPr/>
          </p:nvSpPr>
          <p:spPr bwMode="auto">
            <a:xfrm>
              <a:off x="7402554" y="3999304"/>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19" name="Rectangle 127">
              <a:extLst>
                <a:ext uri="{FF2B5EF4-FFF2-40B4-BE49-F238E27FC236}">
                  <a16:creationId xmlns:a16="http://schemas.microsoft.com/office/drawing/2014/main" id="{58218366-2A51-4DAA-BCC4-7ED64D0423DE}"/>
                </a:ext>
              </a:extLst>
            </p:cNvPr>
            <p:cNvSpPr>
              <a:spLocks noChangeArrowheads="1"/>
            </p:cNvSpPr>
            <p:nvPr/>
          </p:nvSpPr>
          <p:spPr bwMode="auto">
            <a:xfrm>
              <a:off x="4543432" y="1992421"/>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20" name="Rectangle 119">
              <a:extLst>
                <a:ext uri="{FF2B5EF4-FFF2-40B4-BE49-F238E27FC236}">
                  <a16:creationId xmlns:a16="http://schemas.microsoft.com/office/drawing/2014/main" id="{FA5D3DD3-9A15-477B-BB58-930B8E7F9CB6}"/>
                </a:ext>
              </a:extLst>
            </p:cNvPr>
            <p:cNvSpPr>
              <a:spLocks noChangeArrowheads="1"/>
            </p:cNvSpPr>
            <p:nvPr/>
          </p:nvSpPr>
          <p:spPr bwMode="auto">
            <a:xfrm>
              <a:off x="6833819" y="3042303"/>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4</a:t>
              </a:r>
            </a:p>
          </p:txBody>
        </p:sp>
        <p:sp>
          <p:nvSpPr>
            <p:cNvPr id="234" name="Rectangle 127">
              <a:extLst>
                <a:ext uri="{FF2B5EF4-FFF2-40B4-BE49-F238E27FC236}">
                  <a16:creationId xmlns:a16="http://schemas.microsoft.com/office/drawing/2014/main" id="{D35CA590-B516-4B2A-AF99-E341FE6B3274}"/>
                </a:ext>
              </a:extLst>
            </p:cNvPr>
            <p:cNvSpPr>
              <a:spLocks noChangeArrowheads="1"/>
            </p:cNvSpPr>
            <p:nvPr/>
          </p:nvSpPr>
          <p:spPr bwMode="auto">
            <a:xfrm>
              <a:off x="-1073920" y="3795546"/>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22" name="Rectangle 119">
              <a:extLst>
                <a:ext uri="{FF2B5EF4-FFF2-40B4-BE49-F238E27FC236}">
                  <a16:creationId xmlns:a16="http://schemas.microsoft.com/office/drawing/2014/main" id="{A1E2BD51-9CC7-4216-8CD9-883A5BBA34E5}"/>
                </a:ext>
              </a:extLst>
            </p:cNvPr>
            <p:cNvSpPr>
              <a:spLocks noChangeArrowheads="1"/>
            </p:cNvSpPr>
            <p:nvPr/>
          </p:nvSpPr>
          <p:spPr bwMode="auto">
            <a:xfrm>
              <a:off x="4146920" y="3959059"/>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26" name="Rectangle 127">
              <a:extLst>
                <a:ext uri="{FF2B5EF4-FFF2-40B4-BE49-F238E27FC236}">
                  <a16:creationId xmlns:a16="http://schemas.microsoft.com/office/drawing/2014/main" id="{D4B36C9B-0F9A-418D-A99F-F1AC91FABEEA}"/>
                </a:ext>
              </a:extLst>
            </p:cNvPr>
            <p:cNvSpPr>
              <a:spLocks noChangeArrowheads="1"/>
            </p:cNvSpPr>
            <p:nvPr/>
          </p:nvSpPr>
          <p:spPr bwMode="auto">
            <a:xfrm>
              <a:off x="6452163" y="4289789"/>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grpSp>
      <p:grpSp>
        <p:nvGrpSpPr>
          <p:cNvPr id="15" name="Group 14"/>
          <p:cNvGrpSpPr/>
          <p:nvPr/>
        </p:nvGrpSpPr>
        <p:grpSpPr>
          <a:xfrm>
            <a:off x="1349833" y="1684081"/>
            <a:ext cx="4362082" cy="3932821"/>
            <a:chOff x="-1137775" y="1637856"/>
            <a:chExt cx="4362082" cy="3932821"/>
          </a:xfrm>
          <a:solidFill>
            <a:schemeClr val="accent1"/>
          </a:solidFill>
        </p:grpSpPr>
        <p:sp>
          <p:nvSpPr>
            <p:cNvPr id="625793" name="Rectangle 129"/>
            <p:cNvSpPr>
              <a:spLocks noChangeArrowheads="1"/>
            </p:cNvSpPr>
            <p:nvPr/>
          </p:nvSpPr>
          <p:spPr bwMode="auto">
            <a:xfrm>
              <a:off x="915988" y="1739900"/>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6</a:t>
              </a:r>
            </a:p>
          </p:txBody>
        </p:sp>
        <p:sp>
          <p:nvSpPr>
            <p:cNvPr id="625801" name="Rectangle 137"/>
            <p:cNvSpPr>
              <a:spLocks noChangeArrowheads="1"/>
            </p:cNvSpPr>
            <p:nvPr/>
          </p:nvSpPr>
          <p:spPr bwMode="auto">
            <a:xfrm>
              <a:off x="914400" y="2362200"/>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2</a:t>
              </a:r>
            </a:p>
          </p:txBody>
        </p:sp>
        <p:sp>
          <p:nvSpPr>
            <p:cNvPr id="152" name="Rectangle 139"/>
            <p:cNvSpPr>
              <a:spLocks noChangeArrowheads="1"/>
            </p:cNvSpPr>
            <p:nvPr/>
          </p:nvSpPr>
          <p:spPr bwMode="auto">
            <a:xfrm>
              <a:off x="-1137775" y="5180152"/>
              <a:ext cx="517525" cy="390525"/>
            </a:xfrm>
            <a:prstGeom prst="rect">
              <a:avLst/>
            </a:prstGeom>
            <a:grpFill/>
            <a:ln w="9525">
              <a:noFill/>
              <a:miter lim="800000"/>
              <a:headEnd/>
              <a:tailEnd/>
            </a:ln>
            <a:effectLst/>
          </p:spPr>
          <p:txBody>
            <a:bodyPr wrap="none" anchor="ctr"/>
            <a:lstStyle/>
            <a:p>
              <a:pPr algn="r"/>
              <a:r>
                <a:rPr lang="en-US" sz="1600" dirty="0"/>
                <a:t>23</a:t>
              </a:r>
            </a:p>
          </p:txBody>
        </p:sp>
        <p:sp>
          <p:nvSpPr>
            <p:cNvPr id="154" name="Rectangle 137"/>
            <p:cNvSpPr>
              <a:spLocks noChangeArrowheads="1"/>
            </p:cNvSpPr>
            <p:nvPr/>
          </p:nvSpPr>
          <p:spPr bwMode="auto">
            <a:xfrm>
              <a:off x="773906" y="3211514"/>
              <a:ext cx="299762"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8</a:t>
              </a:r>
            </a:p>
          </p:txBody>
        </p:sp>
        <p:sp>
          <p:nvSpPr>
            <p:cNvPr id="162" name="Rectangle 137"/>
            <p:cNvSpPr>
              <a:spLocks noChangeArrowheads="1"/>
            </p:cNvSpPr>
            <p:nvPr/>
          </p:nvSpPr>
          <p:spPr bwMode="auto">
            <a:xfrm>
              <a:off x="2375166" y="1843437"/>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2</a:t>
              </a:r>
            </a:p>
          </p:txBody>
        </p:sp>
        <p:sp>
          <p:nvSpPr>
            <p:cNvPr id="163" name="Rectangle 137"/>
            <p:cNvSpPr>
              <a:spLocks noChangeArrowheads="1"/>
            </p:cNvSpPr>
            <p:nvPr/>
          </p:nvSpPr>
          <p:spPr bwMode="auto">
            <a:xfrm>
              <a:off x="2934163" y="3305304"/>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4</a:t>
              </a:r>
            </a:p>
          </p:txBody>
        </p:sp>
        <p:sp>
          <p:nvSpPr>
            <p:cNvPr id="218" name="Rectangle 137"/>
            <p:cNvSpPr>
              <a:spLocks noChangeArrowheads="1"/>
            </p:cNvSpPr>
            <p:nvPr/>
          </p:nvSpPr>
          <p:spPr bwMode="auto">
            <a:xfrm>
              <a:off x="-639553" y="1637856"/>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grpSp>
      <p:sp>
        <p:nvSpPr>
          <p:cNvPr id="157" name="Line 118"/>
          <p:cNvSpPr>
            <a:spLocks noChangeShapeType="1"/>
          </p:cNvSpPr>
          <p:nvPr/>
        </p:nvSpPr>
        <p:spPr bwMode="auto">
          <a:xfrm>
            <a:off x="9908981" y="3391370"/>
            <a:ext cx="328807" cy="78624"/>
          </a:xfrm>
          <a:prstGeom prst="line">
            <a:avLst/>
          </a:prstGeom>
          <a:noFill/>
          <a:ln w="12700">
            <a:solidFill>
              <a:schemeClr val="accent2"/>
            </a:solidFill>
            <a:round/>
            <a:headEnd type="none" w="sm" len="sm"/>
            <a:tailEnd type="none" w="sm" len="sm"/>
          </a:ln>
          <a:effectLst/>
        </p:spPr>
        <p:txBody>
          <a:bodyPr wrap="none" anchor="ctr"/>
          <a:lstStyle/>
          <a:p>
            <a:endParaRPr lang="en-US"/>
          </a:p>
        </p:txBody>
      </p:sp>
      <p:grpSp>
        <p:nvGrpSpPr>
          <p:cNvPr id="13" name="Group 12"/>
          <p:cNvGrpSpPr/>
          <p:nvPr/>
        </p:nvGrpSpPr>
        <p:grpSpPr>
          <a:xfrm>
            <a:off x="1351527" y="3349343"/>
            <a:ext cx="9128780" cy="2726260"/>
            <a:chOff x="-1136081" y="3300105"/>
            <a:chExt cx="9128780" cy="2726260"/>
          </a:xfrm>
          <a:solidFill>
            <a:schemeClr val="accent3">
              <a:lumMod val="75000"/>
            </a:schemeClr>
          </a:solidFill>
        </p:grpSpPr>
        <p:sp>
          <p:nvSpPr>
            <p:cNvPr id="158" name="Rectangle 125"/>
            <p:cNvSpPr>
              <a:spLocks noChangeArrowheads="1"/>
            </p:cNvSpPr>
            <p:nvPr/>
          </p:nvSpPr>
          <p:spPr bwMode="auto">
            <a:xfrm>
              <a:off x="7702555" y="3300105"/>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3</a:t>
              </a:r>
            </a:p>
          </p:txBody>
        </p:sp>
        <p:sp>
          <p:nvSpPr>
            <p:cNvPr id="153" name="Rectangle 140"/>
            <p:cNvSpPr>
              <a:spLocks noChangeArrowheads="1"/>
            </p:cNvSpPr>
            <p:nvPr/>
          </p:nvSpPr>
          <p:spPr bwMode="auto">
            <a:xfrm>
              <a:off x="-1136081" y="5635840"/>
              <a:ext cx="517525" cy="390525"/>
            </a:xfrm>
            <a:prstGeom prst="rect">
              <a:avLst/>
            </a:prstGeom>
            <a:grpFill/>
            <a:ln w="9525">
              <a:noFill/>
              <a:miter lim="800000"/>
              <a:headEnd/>
              <a:tailEnd/>
            </a:ln>
            <a:effectLst/>
          </p:spPr>
          <p:txBody>
            <a:bodyPr wrap="none" anchor="ctr"/>
            <a:lstStyle/>
            <a:p>
              <a:pPr algn="r"/>
              <a:r>
                <a:rPr lang="en-US" sz="1600" dirty="0"/>
                <a:t>17</a:t>
              </a:r>
            </a:p>
          </p:txBody>
        </p:sp>
        <p:sp>
          <p:nvSpPr>
            <p:cNvPr id="159" name="Rectangle 140"/>
            <p:cNvSpPr>
              <a:spLocks noChangeArrowheads="1"/>
            </p:cNvSpPr>
            <p:nvPr/>
          </p:nvSpPr>
          <p:spPr bwMode="auto">
            <a:xfrm>
              <a:off x="5181600" y="4448175"/>
              <a:ext cx="280987" cy="301752"/>
            </a:xfrm>
            <a:prstGeom prst="rect">
              <a:avLst/>
            </a:prstGeom>
            <a:grpFill/>
            <a:ln w="9525">
              <a:noFill/>
              <a:miter lim="800000"/>
              <a:headEnd/>
              <a:tailEnd/>
            </a:ln>
            <a:effectLst/>
          </p:spPr>
          <p:txBody>
            <a:bodyPr wrap="none" anchor="ctr"/>
            <a:lstStyle/>
            <a:p>
              <a:pPr algn="r"/>
              <a:r>
                <a:rPr lang="en-US" sz="1600" dirty="0"/>
                <a:t>1</a:t>
              </a:r>
            </a:p>
          </p:txBody>
        </p:sp>
        <p:sp>
          <p:nvSpPr>
            <p:cNvPr id="160" name="Rectangle 140"/>
            <p:cNvSpPr>
              <a:spLocks noChangeArrowheads="1"/>
            </p:cNvSpPr>
            <p:nvPr/>
          </p:nvSpPr>
          <p:spPr bwMode="auto">
            <a:xfrm>
              <a:off x="5576888" y="4509167"/>
              <a:ext cx="280987" cy="301752"/>
            </a:xfrm>
            <a:prstGeom prst="rect">
              <a:avLst/>
            </a:prstGeom>
            <a:grpFill/>
            <a:ln w="9525">
              <a:noFill/>
              <a:miter lim="800000"/>
              <a:headEnd/>
              <a:tailEnd/>
            </a:ln>
            <a:effectLst/>
          </p:spPr>
          <p:txBody>
            <a:bodyPr wrap="none" anchor="ctr"/>
            <a:lstStyle/>
            <a:p>
              <a:pPr algn="r"/>
              <a:r>
                <a:rPr lang="en-US" sz="1600" dirty="0"/>
                <a:t>2</a:t>
              </a:r>
            </a:p>
          </p:txBody>
        </p:sp>
        <p:sp>
          <p:nvSpPr>
            <p:cNvPr id="164" name="Rectangle 140"/>
            <p:cNvSpPr>
              <a:spLocks noChangeArrowheads="1"/>
            </p:cNvSpPr>
            <p:nvPr/>
          </p:nvSpPr>
          <p:spPr bwMode="auto">
            <a:xfrm>
              <a:off x="4202115" y="4732212"/>
              <a:ext cx="280987" cy="301752"/>
            </a:xfrm>
            <a:prstGeom prst="rect">
              <a:avLst/>
            </a:prstGeom>
            <a:grpFill/>
            <a:ln w="9525">
              <a:noFill/>
              <a:miter lim="800000"/>
              <a:headEnd/>
              <a:tailEnd/>
            </a:ln>
            <a:effectLst/>
          </p:spPr>
          <p:txBody>
            <a:bodyPr wrap="none" anchor="ctr"/>
            <a:lstStyle/>
            <a:p>
              <a:pPr algn="r"/>
              <a:r>
                <a:rPr lang="en-US" sz="1600" dirty="0"/>
                <a:t>3</a:t>
              </a:r>
            </a:p>
          </p:txBody>
        </p:sp>
        <p:sp>
          <p:nvSpPr>
            <p:cNvPr id="222" name="Rectangle 125"/>
            <p:cNvSpPr>
              <a:spLocks noChangeArrowheads="1"/>
            </p:cNvSpPr>
            <p:nvPr/>
          </p:nvSpPr>
          <p:spPr bwMode="auto">
            <a:xfrm>
              <a:off x="6085683" y="4538498"/>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220" name="Rectangle 140"/>
            <p:cNvSpPr>
              <a:spLocks noChangeArrowheads="1"/>
            </p:cNvSpPr>
            <p:nvPr/>
          </p:nvSpPr>
          <p:spPr bwMode="auto">
            <a:xfrm>
              <a:off x="4821921" y="4741698"/>
              <a:ext cx="280987" cy="301752"/>
            </a:xfrm>
            <a:prstGeom prst="rect">
              <a:avLst/>
            </a:prstGeom>
            <a:grpFill/>
            <a:ln w="9525">
              <a:noFill/>
              <a:miter lim="800000"/>
              <a:headEnd/>
              <a:tailEnd/>
            </a:ln>
            <a:effectLst/>
          </p:spPr>
          <p:txBody>
            <a:bodyPr wrap="none" anchor="ctr"/>
            <a:lstStyle/>
            <a:p>
              <a:pPr algn="r"/>
              <a:r>
                <a:rPr lang="en-US" sz="1600" dirty="0"/>
                <a:t>2</a:t>
              </a:r>
            </a:p>
          </p:txBody>
        </p:sp>
        <p:sp>
          <p:nvSpPr>
            <p:cNvPr id="226" name="Rectangle 125"/>
            <p:cNvSpPr>
              <a:spLocks noChangeArrowheads="1"/>
            </p:cNvSpPr>
            <p:nvPr/>
          </p:nvSpPr>
          <p:spPr bwMode="auto">
            <a:xfrm>
              <a:off x="6475477" y="5356015"/>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3</a:t>
              </a:r>
            </a:p>
          </p:txBody>
        </p:sp>
        <p:sp>
          <p:nvSpPr>
            <p:cNvPr id="121" name="Rectangle 125">
              <a:extLst>
                <a:ext uri="{FF2B5EF4-FFF2-40B4-BE49-F238E27FC236}">
                  <a16:creationId xmlns:a16="http://schemas.microsoft.com/office/drawing/2014/main" id="{A4D63E3C-14DE-418A-92D1-83728CAB350F}"/>
                </a:ext>
              </a:extLst>
            </p:cNvPr>
            <p:cNvSpPr>
              <a:spLocks noChangeArrowheads="1"/>
            </p:cNvSpPr>
            <p:nvPr/>
          </p:nvSpPr>
          <p:spPr bwMode="auto">
            <a:xfrm>
              <a:off x="6769760" y="3650468"/>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sp>
          <p:nvSpPr>
            <p:cNvPr id="124" name="Rectangle 125">
              <a:extLst>
                <a:ext uri="{FF2B5EF4-FFF2-40B4-BE49-F238E27FC236}">
                  <a16:creationId xmlns:a16="http://schemas.microsoft.com/office/drawing/2014/main" id="{F7093522-CECC-43F9-8024-95FC2D03E87F}"/>
                </a:ext>
              </a:extLst>
            </p:cNvPr>
            <p:cNvSpPr>
              <a:spLocks noChangeArrowheads="1"/>
            </p:cNvSpPr>
            <p:nvPr/>
          </p:nvSpPr>
          <p:spPr bwMode="auto">
            <a:xfrm>
              <a:off x="5685212" y="3950593"/>
              <a:ext cx="290144" cy="339196"/>
            </a:xfrm>
            <a:prstGeom prst="rect">
              <a:avLst/>
            </a:prstGeom>
            <a:grpFill/>
            <a:ln w="9525">
              <a:noFill/>
              <a:miter lim="800000"/>
              <a:headEnd/>
              <a:tailEnd/>
            </a:ln>
            <a:effectLst/>
          </p:spPr>
          <p:txBody>
            <a:bodyPr wrap="none" lIns="92075" tIns="46038" rIns="92075" bIns="46038">
              <a:spAutoFit/>
            </a:bodyPr>
            <a:lstStyle/>
            <a:p>
              <a:pPr algn="l" eaLnBrk="0" hangingPunct="0"/>
              <a:r>
                <a:rPr lang="en-US" sz="1600" dirty="0"/>
                <a:t>1</a:t>
              </a:r>
            </a:p>
          </p:txBody>
        </p:sp>
      </p:grpSp>
      <p:cxnSp>
        <p:nvCxnSpPr>
          <p:cNvPr id="219" name="Straight Connector 218"/>
          <p:cNvCxnSpPr/>
          <p:nvPr/>
        </p:nvCxnSpPr>
        <p:spPr>
          <a:xfrm>
            <a:off x="9638081" y="3766967"/>
            <a:ext cx="278283" cy="2880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9513003" y="3627985"/>
            <a:ext cx="182742" cy="246221"/>
            <a:chOff x="4267417" y="5323294"/>
            <a:chExt cx="182742" cy="246221"/>
          </a:xfrm>
        </p:grpSpPr>
        <p:sp>
          <p:nvSpPr>
            <p:cNvPr id="224" name="Oval 223"/>
            <p:cNvSpPr/>
            <p:nvPr/>
          </p:nvSpPr>
          <p:spPr bwMode="auto">
            <a:xfrm>
              <a:off x="4285556" y="5373172"/>
              <a:ext cx="146464" cy="14646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sp>
          <p:nvSpPr>
            <p:cNvPr id="225" name="Text Box 148"/>
            <p:cNvSpPr txBox="1">
              <a:spLocks noChangeArrowheads="1"/>
            </p:cNvSpPr>
            <p:nvPr/>
          </p:nvSpPr>
          <p:spPr bwMode="auto">
            <a:xfrm>
              <a:off x="4267417" y="5323294"/>
              <a:ext cx="182742" cy="246221"/>
            </a:xfrm>
            <a:prstGeom prst="rect">
              <a:avLst/>
            </a:prstGeom>
            <a:noFill/>
            <a:ln w="9525">
              <a:noFill/>
              <a:miter lim="800000"/>
              <a:headEnd/>
              <a:tailEnd/>
            </a:ln>
            <a:effectLst/>
          </p:spPr>
          <p:txBody>
            <a:bodyPr wrap="none" lIns="0" tIns="0" rIns="0" bIns="0">
              <a:spAutoFit/>
            </a:bodyPr>
            <a:lstStyle/>
            <a:p>
              <a:pPr algn="l"/>
              <a:r>
                <a:rPr lang="en-US" sz="1600" dirty="0">
                  <a:solidFill>
                    <a:schemeClr val="bg1"/>
                  </a:solidFill>
                  <a:sym typeface="Wingdings" panose="05000000000000000000" pitchFamily="2" charset="2"/>
                </a:rPr>
                <a:t></a:t>
              </a:r>
              <a:endParaRPr lang="en-US" sz="1600" dirty="0">
                <a:solidFill>
                  <a:schemeClr val="bg1"/>
                </a:solidFill>
                <a:sym typeface="Monotype Sorts" pitchFamily="2" charset="2"/>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854" y="451005"/>
            <a:ext cx="1979287" cy="142684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632" y="4830047"/>
            <a:ext cx="1473413" cy="32935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1983" y="5304044"/>
            <a:ext cx="1387012" cy="236354"/>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706" y="5714163"/>
            <a:ext cx="1467991" cy="332745"/>
          </a:xfrm>
          <a:prstGeom prst="rect">
            <a:avLst/>
          </a:prstGeom>
        </p:spPr>
      </p:pic>
      <p:grpSp>
        <p:nvGrpSpPr>
          <p:cNvPr id="14" name="Group 13">
            <a:extLst>
              <a:ext uri="{FF2B5EF4-FFF2-40B4-BE49-F238E27FC236}">
                <a16:creationId xmlns:a16="http://schemas.microsoft.com/office/drawing/2014/main" id="{98E9B5AA-913F-4306-9992-09856FFC0D39}"/>
              </a:ext>
            </a:extLst>
          </p:cNvPr>
          <p:cNvGrpSpPr/>
          <p:nvPr/>
        </p:nvGrpSpPr>
        <p:grpSpPr>
          <a:xfrm>
            <a:off x="1175856" y="3578211"/>
            <a:ext cx="1341120" cy="941070"/>
            <a:chOff x="1175856" y="3578211"/>
            <a:chExt cx="1341120" cy="941070"/>
          </a:xfrm>
        </p:grpSpPr>
        <p:sp>
          <p:nvSpPr>
            <p:cNvPr id="228" name="Freeform: Shape 227">
              <a:extLst>
                <a:ext uri="{FF2B5EF4-FFF2-40B4-BE49-F238E27FC236}">
                  <a16:creationId xmlns:a16="http://schemas.microsoft.com/office/drawing/2014/main" id="{8E3D238F-F984-4B2C-A1E1-FFBE93B7556C}"/>
                </a:ext>
              </a:extLst>
            </p:cNvPr>
            <p:cNvSpPr/>
            <p:nvPr/>
          </p:nvSpPr>
          <p:spPr>
            <a:xfrm>
              <a:off x="2189316" y="4145901"/>
              <a:ext cx="327660" cy="373380"/>
            </a:xfrm>
            <a:custGeom>
              <a:avLst/>
              <a:gdLst>
                <a:gd name="connsiteX0" fmla="*/ 45720 w 327660"/>
                <a:gd name="connsiteY0" fmla="*/ 0 h 373380"/>
                <a:gd name="connsiteX1" fmla="*/ 201930 w 327660"/>
                <a:gd name="connsiteY1" fmla="*/ 60960 h 373380"/>
                <a:gd name="connsiteX2" fmla="*/ 327660 w 327660"/>
                <a:gd name="connsiteY2" fmla="*/ 217170 h 373380"/>
                <a:gd name="connsiteX3" fmla="*/ 262890 w 327660"/>
                <a:gd name="connsiteY3" fmla="*/ 281940 h 373380"/>
                <a:gd name="connsiteX4" fmla="*/ 213360 w 327660"/>
                <a:gd name="connsiteY4" fmla="*/ 274320 h 373380"/>
                <a:gd name="connsiteX5" fmla="*/ 137160 w 327660"/>
                <a:gd name="connsiteY5" fmla="*/ 339090 h 373380"/>
                <a:gd name="connsiteX6" fmla="*/ 125730 w 327660"/>
                <a:gd name="connsiteY6" fmla="*/ 373380 h 373380"/>
                <a:gd name="connsiteX7" fmla="*/ 34290 w 327660"/>
                <a:gd name="connsiteY7" fmla="*/ 346710 h 373380"/>
                <a:gd name="connsiteX8" fmla="*/ 45720 w 327660"/>
                <a:gd name="connsiteY8" fmla="*/ 243840 h 373380"/>
                <a:gd name="connsiteX9" fmla="*/ 0 w 327660"/>
                <a:gd name="connsiteY9" fmla="*/ 137160 h 373380"/>
                <a:gd name="connsiteX10" fmla="*/ 68580 w 327660"/>
                <a:gd name="connsiteY10" fmla="*/ 83820 h 373380"/>
                <a:gd name="connsiteX11" fmla="*/ 45720 w 327660"/>
                <a:gd name="connsiteY11" fmla="*/ 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660" h="373380">
                  <a:moveTo>
                    <a:pt x="45720" y="0"/>
                  </a:moveTo>
                  <a:lnTo>
                    <a:pt x="201930" y="60960"/>
                  </a:lnTo>
                  <a:lnTo>
                    <a:pt x="327660" y="217170"/>
                  </a:lnTo>
                  <a:lnTo>
                    <a:pt x="262890" y="281940"/>
                  </a:lnTo>
                  <a:lnTo>
                    <a:pt x="213360" y="274320"/>
                  </a:lnTo>
                  <a:lnTo>
                    <a:pt x="137160" y="339090"/>
                  </a:lnTo>
                  <a:lnTo>
                    <a:pt x="125730" y="373380"/>
                  </a:lnTo>
                  <a:lnTo>
                    <a:pt x="34290" y="346710"/>
                  </a:lnTo>
                  <a:lnTo>
                    <a:pt x="45720" y="243840"/>
                  </a:lnTo>
                  <a:lnTo>
                    <a:pt x="0" y="137160"/>
                  </a:lnTo>
                  <a:lnTo>
                    <a:pt x="68580" y="83820"/>
                  </a:lnTo>
                  <a:lnTo>
                    <a:pt x="45720" y="0"/>
                  </a:ln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9BF74817-6389-48A9-8D97-2D62364BA6B0}"/>
                </a:ext>
              </a:extLst>
            </p:cNvPr>
            <p:cNvSpPr/>
            <p:nvPr/>
          </p:nvSpPr>
          <p:spPr>
            <a:xfrm>
              <a:off x="2012151" y="3932541"/>
              <a:ext cx="184785" cy="121920"/>
            </a:xfrm>
            <a:custGeom>
              <a:avLst/>
              <a:gdLst>
                <a:gd name="connsiteX0" fmla="*/ 87630 w 184785"/>
                <a:gd name="connsiteY0" fmla="*/ 121920 h 121920"/>
                <a:gd name="connsiteX1" fmla="*/ 184785 w 184785"/>
                <a:gd name="connsiteY1" fmla="*/ 80010 h 121920"/>
                <a:gd name="connsiteX2" fmla="*/ 118110 w 184785"/>
                <a:gd name="connsiteY2" fmla="*/ 17145 h 121920"/>
                <a:gd name="connsiteX3" fmla="*/ 68580 w 184785"/>
                <a:gd name="connsiteY3" fmla="*/ 26670 h 121920"/>
                <a:gd name="connsiteX4" fmla="*/ 24765 w 184785"/>
                <a:gd name="connsiteY4" fmla="*/ 0 h 121920"/>
                <a:gd name="connsiteX5" fmla="*/ 0 w 184785"/>
                <a:gd name="connsiteY5" fmla="*/ 11430 h 121920"/>
                <a:gd name="connsiteX6" fmla="*/ 87630 w 184785"/>
                <a:gd name="connsiteY6"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 h="121920">
                  <a:moveTo>
                    <a:pt x="87630" y="121920"/>
                  </a:moveTo>
                  <a:lnTo>
                    <a:pt x="184785" y="80010"/>
                  </a:lnTo>
                  <a:lnTo>
                    <a:pt x="118110" y="17145"/>
                  </a:lnTo>
                  <a:lnTo>
                    <a:pt x="68580" y="26670"/>
                  </a:lnTo>
                  <a:lnTo>
                    <a:pt x="24765" y="0"/>
                  </a:lnTo>
                  <a:lnTo>
                    <a:pt x="0" y="11430"/>
                  </a:lnTo>
                  <a:lnTo>
                    <a:pt x="87630" y="121920"/>
                  </a:ln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13AAB3D8-DD81-424A-99F4-0B2E1994115A}"/>
                </a:ext>
              </a:extLst>
            </p:cNvPr>
            <p:cNvSpPr/>
            <p:nvPr/>
          </p:nvSpPr>
          <p:spPr>
            <a:xfrm>
              <a:off x="1911186" y="3953496"/>
              <a:ext cx="76200" cy="68580"/>
            </a:xfrm>
            <a:custGeom>
              <a:avLst/>
              <a:gdLst>
                <a:gd name="connsiteX0" fmla="*/ 0 w 76200"/>
                <a:gd name="connsiteY0" fmla="*/ 0 h 68580"/>
                <a:gd name="connsiteX1" fmla="*/ 62865 w 76200"/>
                <a:gd name="connsiteY1" fmla="*/ 19050 h 68580"/>
                <a:gd name="connsiteX2" fmla="*/ 76200 w 76200"/>
                <a:gd name="connsiteY2" fmla="*/ 45720 h 68580"/>
                <a:gd name="connsiteX3" fmla="*/ 34290 w 76200"/>
                <a:gd name="connsiteY3" fmla="*/ 68580 h 68580"/>
                <a:gd name="connsiteX4" fmla="*/ 0 w 76200"/>
                <a:gd name="connsiteY4" fmla="*/ 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8580">
                  <a:moveTo>
                    <a:pt x="0" y="0"/>
                  </a:moveTo>
                  <a:lnTo>
                    <a:pt x="62865" y="19050"/>
                  </a:lnTo>
                  <a:lnTo>
                    <a:pt x="76200" y="45720"/>
                  </a:lnTo>
                  <a:lnTo>
                    <a:pt x="34290" y="68580"/>
                  </a:lnTo>
                  <a:lnTo>
                    <a:pt x="0" y="0"/>
                  </a:ln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4FCC71A-424B-4BFF-8E14-F3F80893CC53}"/>
                </a:ext>
              </a:extLst>
            </p:cNvPr>
            <p:cNvSpPr/>
            <p:nvPr/>
          </p:nvSpPr>
          <p:spPr>
            <a:xfrm>
              <a:off x="1842606" y="3862056"/>
              <a:ext cx="150495" cy="64770"/>
            </a:xfrm>
            <a:custGeom>
              <a:avLst/>
              <a:gdLst>
                <a:gd name="connsiteX0" fmla="*/ 15240 w 150495"/>
                <a:gd name="connsiteY0" fmla="*/ 0 h 64770"/>
                <a:gd name="connsiteX1" fmla="*/ 83820 w 150495"/>
                <a:gd name="connsiteY1" fmla="*/ 26670 h 64770"/>
                <a:gd name="connsiteX2" fmla="*/ 150495 w 150495"/>
                <a:gd name="connsiteY2" fmla="*/ 24765 h 64770"/>
                <a:gd name="connsiteX3" fmla="*/ 133350 w 150495"/>
                <a:gd name="connsiteY3" fmla="*/ 64770 h 64770"/>
                <a:gd name="connsiteX4" fmla="*/ 68580 w 150495"/>
                <a:gd name="connsiteY4" fmla="*/ 47625 h 64770"/>
                <a:gd name="connsiteX5" fmla="*/ 0 w 150495"/>
                <a:gd name="connsiteY5" fmla="*/ 53340 h 64770"/>
                <a:gd name="connsiteX6" fmla="*/ 15240 w 150495"/>
                <a:gd name="connsiteY6"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95" h="64770">
                  <a:moveTo>
                    <a:pt x="15240" y="0"/>
                  </a:moveTo>
                  <a:lnTo>
                    <a:pt x="83820" y="26670"/>
                  </a:lnTo>
                  <a:lnTo>
                    <a:pt x="150495" y="24765"/>
                  </a:lnTo>
                  <a:lnTo>
                    <a:pt x="133350" y="64770"/>
                  </a:lnTo>
                  <a:lnTo>
                    <a:pt x="68580" y="47625"/>
                  </a:lnTo>
                  <a:lnTo>
                    <a:pt x="0" y="53340"/>
                  </a:lnTo>
                  <a:lnTo>
                    <a:pt x="15240" y="0"/>
                  </a:ln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5D97B32C-65BF-4C9B-8E7D-86B5057EE7CC}"/>
                </a:ext>
              </a:extLst>
            </p:cNvPr>
            <p:cNvSpPr/>
            <p:nvPr/>
          </p:nvSpPr>
          <p:spPr>
            <a:xfrm>
              <a:off x="1587336" y="3732516"/>
              <a:ext cx="169545" cy="135255"/>
            </a:xfrm>
            <a:custGeom>
              <a:avLst/>
              <a:gdLst>
                <a:gd name="connsiteX0" fmla="*/ 72390 w 169545"/>
                <a:gd name="connsiteY0" fmla="*/ 0 h 135255"/>
                <a:gd name="connsiteX1" fmla="*/ 161925 w 169545"/>
                <a:gd name="connsiteY1" fmla="*/ 85725 h 135255"/>
                <a:gd name="connsiteX2" fmla="*/ 169545 w 169545"/>
                <a:gd name="connsiteY2" fmla="*/ 112395 h 135255"/>
                <a:gd name="connsiteX3" fmla="*/ 118110 w 169545"/>
                <a:gd name="connsiteY3" fmla="*/ 135255 h 135255"/>
                <a:gd name="connsiteX4" fmla="*/ 97155 w 169545"/>
                <a:gd name="connsiteY4" fmla="*/ 118110 h 135255"/>
                <a:gd name="connsiteX5" fmla="*/ 57150 w 169545"/>
                <a:gd name="connsiteY5" fmla="*/ 121920 h 135255"/>
                <a:gd name="connsiteX6" fmla="*/ 0 w 169545"/>
                <a:gd name="connsiteY6" fmla="*/ 55245 h 135255"/>
                <a:gd name="connsiteX7" fmla="*/ 15240 w 169545"/>
                <a:gd name="connsiteY7" fmla="*/ 32385 h 135255"/>
                <a:gd name="connsiteX8" fmla="*/ 72390 w 169545"/>
                <a:gd name="connsiteY8" fmla="*/ 0 h 1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5" h="135255">
                  <a:moveTo>
                    <a:pt x="72390" y="0"/>
                  </a:moveTo>
                  <a:lnTo>
                    <a:pt x="161925" y="85725"/>
                  </a:lnTo>
                  <a:lnTo>
                    <a:pt x="169545" y="112395"/>
                  </a:lnTo>
                  <a:lnTo>
                    <a:pt x="118110" y="135255"/>
                  </a:lnTo>
                  <a:lnTo>
                    <a:pt x="97155" y="118110"/>
                  </a:lnTo>
                  <a:lnTo>
                    <a:pt x="57150" y="121920"/>
                  </a:lnTo>
                  <a:lnTo>
                    <a:pt x="0" y="55245"/>
                  </a:lnTo>
                  <a:lnTo>
                    <a:pt x="15240" y="32385"/>
                  </a:lnTo>
                  <a:lnTo>
                    <a:pt x="72390" y="0"/>
                  </a:ln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AB9A9B14-7C60-4668-83CB-336E80052F15}"/>
                </a:ext>
              </a:extLst>
            </p:cNvPr>
            <p:cNvSpPr/>
            <p:nvPr/>
          </p:nvSpPr>
          <p:spPr>
            <a:xfrm>
              <a:off x="1175856" y="3578211"/>
              <a:ext cx="152400" cy="114300"/>
            </a:xfrm>
            <a:custGeom>
              <a:avLst/>
              <a:gdLst>
                <a:gd name="connsiteX0" fmla="*/ 93345 w 152400"/>
                <a:gd name="connsiteY0" fmla="*/ 0 h 114300"/>
                <a:gd name="connsiteX1" fmla="*/ 152400 w 152400"/>
                <a:gd name="connsiteY1" fmla="*/ 26670 h 114300"/>
                <a:gd name="connsiteX2" fmla="*/ 108585 w 152400"/>
                <a:gd name="connsiteY2" fmla="*/ 114300 h 114300"/>
                <a:gd name="connsiteX3" fmla="*/ 0 w 152400"/>
                <a:gd name="connsiteY3" fmla="*/ 62865 h 114300"/>
                <a:gd name="connsiteX4" fmla="*/ 17145 w 152400"/>
                <a:gd name="connsiteY4" fmla="*/ 38100 h 114300"/>
                <a:gd name="connsiteX5" fmla="*/ 93345 w 152400"/>
                <a:gd name="connsiteY5"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14300">
                  <a:moveTo>
                    <a:pt x="93345" y="0"/>
                  </a:moveTo>
                  <a:lnTo>
                    <a:pt x="152400" y="26670"/>
                  </a:lnTo>
                  <a:lnTo>
                    <a:pt x="108585" y="114300"/>
                  </a:lnTo>
                  <a:lnTo>
                    <a:pt x="0" y="62865"/>
                  </a:lnTo>
                  <a:lnTo>
                    <a:pt x="17145" y="38100"/>
                  </a:lnTo>
                  <a:lnTo>
                    <a:pt x="93345" y="0"/>
                  </a:ln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139" y="3031118"/>
            <a:ext cx="2293698" cy="229369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416" y="3021934"/>
            <a:ext cx="2312066" cy="231206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432" y="3021934"/>
            <a:ext cx="2312066" cy="2312066"/>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1344" y="383435"/>
            <a:ext cx="2312066" cy="2312066"/>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383435"/>
            <a:ext cx="2312066" cy="2312066"/>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8489" y="383435"/>
            <a:ext cx="2312066" cy="2312066"/>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0401" y="3021934"/>
            <a:ext cx="2312066" cy="2312066"/>
          </a:xfrm>
          <a:prstGeom prst="rect">
            <a:avLst/>
          </a:prstGeom>
        </p:spPr>
      </p:pic>
      <p:sp>
        <p:nvSpPr>
          <p:cNvPr id="12" name="Title 11"/>
          <p:cNvSpPr>
            <a:spLocks noGrp="1"/>
          </p:cNvSpPr>
          <p:nvPr>
            <p:ph type="title"/>
          </p:nvPr>
        </p:nvSpPr>
        <p:spPr>
          <a:xfrm>
            <a:off x="228600" y="762000"/>
            <a:ext cx="2420032" cy="1981200"/>
          </a:xfrm>
        </p:spPr>
        <p:txBody>
          <a:bodyPr>
            <a:normAutofit/>
          </a:bodyPr>
          <a:lstStyle/>
          <a:p>
            <a:r>
              <a:rPr lang="en-US" dirty="0"/>
              <a:t>Your </a:t>
            </a:r>
            <a:br>
              <a:rPr lang="en-US" dirty="0"/>
            </a:br>
            <a:r>
              <a:rPr lang="en-US" dirty="0"/>
              <a:t>2018-2019</a:t>
            </a:r>
            <a:br>
              <a:rPr lang="en-US" dirty="0"/>
            </a:br>
            <a:r>
              <a:rPr lang="en-US" dirty="0"/>
              <a:t>Board of </a:t>
            </a:r>
            <a:br>
              <a:rPr lang="en-US" dirty="0"/>
            </a:br>
            <a:r>
              <a:rPr lang="en-US" dirty="0"/>
              <a:t>Directors</a:t>
            </a:r>
          </a:p>
        </p:txBody>
      </p:sp>
      <p:sp>
        <p:nvSpPr>
          <p:cNvPr id="4" name="Slide Number Placeholder 3"/>
          <p:cNvSpPr>
            <a:spLocks noGrp="1"/>
          </p:cNvSpPr>
          <p:nvPr>
            <p:ph type="sldNum" sz="quarter" idx="12"/>
          </p:nvPr>
        </p:nvSpPr>
        <p:spPr/>
        <p:txBody>
          <a:bodyPr/>
          <a:lstStyle/>
          <a:p>
            <a:fld id="{61FB0124-3324-46EC-B507-583573B8ABF7}" type="slidenum">
              <a:rPr lang="en-US" smtClean="0"/>
              <a:pPr/>
              <a:t>7</a:t>
            </a:fld>
            <a:endParaRPr lang="en-US" dirty="0"/>
          </a:p>
        </p:txBody>
      </p:sp>
      <p:sp>
        <p:nvSpPr>
          <p:cNvPr id="31" name="Text Placeholder 30"/>
          <p:cNvSpPr>
            <a:spLocks noGrp="1"/>
          </p:cNvSpPr>
          <p:nvPr>
            <p:ph type="body" sz="quarter" idx="13"/>
          </p:nvPr>
        </p:nvSpPr>
        <p:spPr>
          <a:xfrm>
            <a:off x="5207000" y="5715000"/>
            <a:ext cx="6680200" cy="838200"/>
          </a:xfrm>
        </p:spPr>
        <p:txBody>
          <a:bodyPr/>
          <a:lstStyle/>
          <a:p>
            <a:r>
              <a:rPr lang="en-US" dirty="0">
                <a:solidFill>
                  <a:schemeClr val="accent4"/>
                </a:solidFill>
              </a:rPr>
              <a:t>As always, I want to thank my fellow Board members for another great year, and for all their hard work</a:t>
            </a:r>
          </a:p>
        </p:txBody>
      </p:sp>
      <p:sp>
        <p:nvSpPr>
          <p:cNvPr id="14" name="TextBox 13"/>
          <p:cNvSpPr txBox="1"/>
          <p:nvPr/>
        </p:nvSpPr>
        <p:spPr>
          <a:xfrm>
            <a:off x="5754756" y="2057400"/>
            <a:ext cx="2377440"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Linda Bodie</a:t>
            </a:r>
          </a:p>
          <a:p>
            <a:pPr algn="r"/>
            <a:r>
              <a:rPr lang="en-US" sz="1000" dirty="0">
                <a:solidFill>
                  <a:schemeClr val="bg2"/>
                </a:solidFill>
              </a:rPr>
              <a:t>CEO, Element Federal CU</a:t>
            </a:r>
          </a:p>
          <a:p>
            <a:pPr algn="r"/>
            <a:r>
              <a:rPr lang="en-US" sz="1000" dirty="0">
                <a:solidFill>
                  <a:schemeClr val="bg2"/>
                </a:solidFill>
              </a:rPr>
              <a:t>Board Member since October 2013</a:t>
            </a:r>
          </a:p>
        </p:txBody>
      </p:sp>
      <p:sp>
        <p:nvSpPr>
          <p:cNvPr id="15" name="TextBox 14"/>
          <p:cNvSpPr txBox="1"/>
          <p:nvPr/>
        </p:nvSpPr>
        <p:spPr>
          <a:xfrm>
            <a:off x="6216410" y="4688413"/>
            <a:ext cx="2377440"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Dean Wilson, Director</a:t>
            </a:r>
          </a:p>
          <a:p>
            <a:pPr algn="r"/>
            <a:r>
              <a:rPr lang="en-US" sz="1000" dirty="0">
                <a:solidFill>
                  <a:schemeClr val="bg2"/>
                </a:solidFill>
              </a:rPr>
              <a:t>CEO, Focus Credit Union</a:t>
            </a:r>
          </a:p>
          <a:p>
            <a:pPr algn="r"/>
            <a:r>
              <a:rPr lang="en-US" sz="1000" dirty="0">
                <a:solidFill>
                  <a:schemeClr val="bg2"/>
                </a:solidFill>
              </a:rPr>
              <a:t>Board Member since January 2008</a:t>
            </a:r>
          </a:p>
        </p:txBody>
      </p:sp>
      <p:sp>
        <p:nvSpPr>
          <p:cNvPr id="16" name="TextBox 15"/>
          <p:cNvSpPr txBox="1"/>
          <p:nvPr/>
        </p:nvSpPr>
        <p:spPr>
          <a:xfrm>
            <a:off x="685800" y="4688413"/>
            <a:ext cx="2377440"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Kris Lewis, Director</a:t>
            </a:r>
          </a:p>
          <a:p>
            <a:pPr algn="r"/>
            <a:r>
              <a:rPr lang="en-US" sz="1000" dirty="0">
                <a:solidFill>
                  <a:schemeClr val="bg2"/>
                </a:solidFill>
              </a:rPr>
              <a:t>CEO, Allegan Community CU</a:t>
            </a:r>
          </a:p>
          <a:p>
            <a:pPr algn="r"/>
            <a:r>
              <a:rPr lang="en-US" sz="1000" dirty="0">
                <a:solidFill>
                  <a:schemeClr val="bg2"/>
                </a:solidFill>
              </a:rPr>
              <a:t>Board Member since October 2018</a:t>
            </a:r>
          </a:p>
        </p:txBody>
      </p:sp>
      <p:sp>
        <p:nvSpPr>
          <p:cNvPr id="17" name="TextBox 16"/>
          <p:cNvSpPr txBox="1"/>
          <p:nvPr/>
        </p:nvSpPr>
        <p:spPr>
          <a:xfrm>
            <a:off x="2969561" y="2057400"/>
            <a:ext cx="2377440"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Scott McFarland, Chairman</a:t>
            </a:r>
          </a:p>
          <a:p>
            <a:pPr algn="r"/>
            <a:r>
              <a:rPr lang="en-US" sz="1000" dirty="0">
                <a:solidFill>
                  <a:schemeClr val="bg2"/>
                </a:solidFill>
              </a:rPr>
              <a:t>CEO, Honor Credit Union</a:t>
            </a:r>
          </a:p>
          <a:p>
            <a:pPr algn="r"/>
            <a:r>
              <a:rPr lang="en-US" sz="1000" dirty="0">
                <a:solidFill>
                  <a:schemeClr val="bg2"/>
                </a:solidFill>
              </a:rPr>
              <a:t>Board Member since August 2009</a:t>
            </a:r>
          </a:p>
        </p:txBody>
      </p:sp>
      <p:sp>
        <p:nvSpPr>
          <p:cNvPr id="18" name="TextBox 17"/>
          <p:cNvSpPr txBox="1"/>
          <p:nvPr/>
        </p:nvSpPr>
        <p:spPr>
          <a:xfrm>
            <a:off x="8966421" y="4688413"/>
            <a:ext cx="2377440"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Vickie Schmitzer, Secretary/Treasurer</a:t>
            </a:r>
          </a:p>
          <a:p>
            <a:pPr algn="r"/>
            <a:r>
              <a:rPr lang="en-US" sz="1000" dirty="0">
                <a:solidFill>
                  <a:schemeClr val="bg2"/>
                </a:solidFill>
              </a:rPr>
              <a:t>CEO, Frankenmuth Credit Union</a:t>
            </a:r>
          </a:p>
          <a:p>
            <a:pPr algn="r"/>
            <a:r>
              <a:rPr lang="en-US" sz="1000" dirty="0">
                <a:solidFill>
                  <a:schemeClr val="bg2"/>
                </a:solidFill>
              </a:rPr>
              <a:t>Board Member since October 2007</a:t>
            </a:r>
          </a:p>
        </p:txBody>
      </p:sp>
      <p:sp>
        <p:nvSpPr>
          <p:cNvPr id="19" name="TextBox 18"/>
          <p:cNvSpPr txBox="1"/>
          <p:nvPr/>
        </p:nvSpPr>
        <p:spPr>
          <a:xfrm>
            <a:off x="3445749" y="4688413"/>
            <a:ext cx="2384847"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Jeff Jorgensen, Director</a:t>
            </a:r>
          </a:p>
          <a:p>
            <a:pPr algn="r"/>
            <a:r>
              <a:rPr lang="en-US" sz="1000" dirty="0">
                <a:solidFill>
                  <a:schemeClr val="bg2"/>
                </a:solidFill>
              </a:rPr>
              <a:t>CEO, Sioux Empire Federal CU</a:t>
            </a:r>
          </a:p>
          <a:p>
            <a:pPr algn="r"/>
            <a:r>
              <a:rPr lang="en-US" sz="1000" dirty="0">
                <a:solidFill>
                  <a:schemeClr val="bg2"/>
                </a:solidFill>
              </a:rPr>
              <a:t>Board Member since December 2009</a:t>
            </a:r>
          </a:p>
        </p:txBody>
      </p:sp>
      <p:sp>
        <p:nvSpPr>
          <p:cNvPr id="26" name="Rectangle 25"/>
          <p:cNvSpPr/>
          <p:nvPr/>
        </p:nvSpPr>
        <p:spPr>
          <a:xfrm>
            <a:off x="840448" y="5715000"/>
            <a:ext cx="3301618" cy="646331"/>
          </a:xfrm>
          <a:prstGeom prst="rect">
            <a:avLst/>
          </a:prstGeom>
          <a:noFill/>
        </p:spPr>
        <p:txBody>
          <a:bodyPr wrap="square" lIns="91440" tIns="45720" rIns="91440" bIns="45720">
            <a:spAutoFit/>
          </a:bodyPr>
          <a:lstStyle/>
          <a:p>
            <a:r>
              <a:rPr lang="en-US" sz="3600" dirty="0">
                <a:ln w="0"/>
                <a:solidFill>
                  <a:schemeClr val="accent1">
                    <a:lumMod val="60000"/>
                    <a:lumOff val="40000"/>
                  </a:schemeClr>
                </a:solidFill>
                <a:effectLst>
                  <a:reflection blurRad="6350" stA="53000" endA="300" endPos="35500" dir="5400000" sy="-90000" algn="bl" rotWithShape="0"/>
                </a:effectLst>
                <a:latin typeface="+mj-lt"/>
              </a:rPr>
              <a:t>Thank you!</a:t>
            </a:r>
          </a:p>
        </p:txBody>
      </p:sp>
      <p:sp>
        <p:nvSpPr>
          <p:cNvPr id="27" name="TextBox 26"/>
          <p:cNvSpPr txBox="1"/>
          <p:nvPr/>
        </p:nvSpPr>
        <p:spPr>
          <a:xfrm>
            <a:off x="8544339" y="2057400"/>
            <a:ext cx="2377440" cy="569387"/>
          </a:xfrm>
          <a:prstGeom prst="rect">
            <a:avLst/>
          </a:prstGeom>
          <a:solidFill>
            <a:schemeClr val="accent1">
              <a:lumMod val="60000"/>
              <a:lumOff val="40000"/>
              <a:alpha val="85098"/>
            </a:schemeClr>
          </a:solidFill>
          <a:effectLst/>
        </p:spPr>
        <p:txBody>
          <a:bodyPr wrap="square" rtlCol="0">
            <a:spAutoFit/>
          </a:bodyPr>
          <a:lstStyle/>
          <a:p>
            <a:pPr algn="r"/>
            <a:r>
              <a:rPr lang="en-US" sz="1100" b="1" dirty="0">
                <a:solidFill>
                  <a:schemeClr val="bg2"/>
                </a:solidFill>
              </a:rPr>
              <a:t>Tom Gryp</a:t>
            </a:r>
          </a:p>
          <a:p>
            <a:pPr algn="r"/>
            <a:r>
              <a:rPr lang="en-US" sz="1000" dirty="0">
                <a:solidFill>
                  <a:schemeClr val="bg2"/>
                </a:solidFill>
              </a:rPr>
              <a:t>President/CEO, Notre Dame FCU</a:t>
            </a:r>
          </a:p>
          <a:p>
            <a:pPr algn="r"/>
            <a:r>
              <a:rPr lang="en-US" sz="1000" dirty="0">
                <a:solidFill>
                  <a:schemeClr val="bg2"/>
                </a:solidFill>
              </a:rPr>
              <a:t>Board Member since October 2016</a:t>
            </a:r>
          </a:p>
        </p:txBody>
      </p:sp>
    </p:spTree>
    <p:extLst>
      <p:ext uri="{BB962C8B-B14F-4D97-AF65-F5344CB8AC3E}">
        <p14:creationId xmlns:p14="http://schemas.microsoft.com/office/powerpoint/2010/main" val="222702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a:t>2018 Board Elections</a:t>
            </a:r>
          </a:p>
        </p:txBody>
      </p:sp>
      <p:sp>
        <p:nvSpPr>
          <p:cNvPr id="2" name="Subtitle 1"/>
          <p:cNvSpPr>
            <a:spLocks noGrp="1"/>
          </p:cNvSpPr>
          <p:nvPr>
            <p:ph type="subTitle" idx="1"/>
          </p:nvPr>
        </p:nvSpPr>
        <p:spPr/>
        <p:txBody>
          <a:bodyPr/>
          <a:lstStyle/>
          <a:p>
            <a:r>
              <a:rPr lang="en-US" dirty="0"/>
              <a:t>Representing the 2019 Nominating Committee:  </a:t>
            </a:r>
            <a:br>
              <a:rPr lang="en-US" dirty="0"/>
            </a:br>
            <a:r>
              <a:rPr lang="en-US" b="1" dirty="0"/>
              <a:t>Tom Gryp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818712" y="2222287"/>
            <a:ext cx="5136960" cy="3636511"/>
          </a:xfrm>
        </p:spPr>
        <p:txBody>
          <a:bodyPr/>
          <a:lstStyle/>
          <a:p>
            <a:r>
              <a:rPr lang="en-US" sz="2400" dirty="0"/>
              <a:t>Each year we work from a well-documented process</a:t>
            </a:r>
          </a:p>
          <a:p>
            <a:pPr lvl="1"/>
            <a:r>
              <a:rPr lang="en-US" sz="2000" dirty="0"/>
              <a:t>The Board Member Handbook helps us dot all the i’s and cross all the t’s</a:t>
            </a:r>
          </a:p>
          <a:p>
            <a:pPr lvl="1"/>
            <a:r>
              <a:rPr lang="en-US" sz="2000" dirty="0"/>
              <a:t>Ensures we keep </a:t>
            </a:r>
            <a:br>
              <a:rPr lang="en-US" sz="2000" dirty="0"/>
            </a:br>
            <a:r>
              <a:rPr lang="en-US" sz="2000" dirty="0"/>
              <a:t>our promise to </a:t>
            </a:r>
            <a:br>
              <a:rPr lang="en-US" sz="2000" dirty="0"/>
            </a:br>
            <a:r>
              <a:rPr lang="en-US" sz="2000" dirty="0"/>
              <a:t>keep ownership </a:t>
            </a:r>
            <a:br>
              <a:rPr lang="en-US" sz="2000" dirty="0"/>
            </a:br>
            <a:r>
              <a:rPr lang="en-US" sz="2000" dirty="0"/>
              <a:t>participation </a:t>
            </a:r>
            <a:br>
              <a:rPr lang="en-US" sz="2000" dirty="0"/>
            </a:br>
            <a:r>
              <a:rPr lang="en-US" sz="2000" dirty="0"/>
              <a:t>alive and well in </a:t>
            </a:r>
            <a:br>
              <a:rPr lang="en-US" sz="2000" dirty="0"/>
            </a:br>
            <a:r>
              <a:rPr lang="en-US" sz="2000" dirty="0"/>
              <a:t>our Cooperative</a:t>
            </a:r>
          </a:p>
        </p:txBody>
      </p:sp>
      <p:pic>
        <p:nvPicPr>
          <p:cNvPr id="16" name="Picture 15">
            <a:extLst>
              <a:ext uri="{FF2B5EF4-FFF2-40B4-BE49-F238E27FC236}">
                <a16:creationId xmlns:a16="http://schemas.microsoft.com/office/drawing/2014/main" id="{896F7451-8655-4B7B-9C84-9E3E5F9ED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4108" y="1309296"/>
            <a:ext cx="2312066" cy="2312066"/>
          </a:xfrm>
          <a:prstGeom prst="rect">
            <a:avLst/>
          </a:prstGeom>
        </p:spPr>
      </p:pic>
      <p:sp>
        <p:nvSpPr>
          <p:cNvPr id="19" name="TextBox 18">
            <a:extLst>
              <a:ext uri="{FF2B5EF4-FFF2-40B4-BE49-F238E27FC236}">
                <a16:creationId xmlns:a16="http://schemas.microsoft.com/office/drawing/2014/main" id="{19AC4F02-5399-4D73-8BEB-C6851A4489D7}"/>
              </a:ext>
            </a:extLst>
          </p:cNvPr>
          <p:cNvSpPr txBox="1"/>
          <p:nvPr/>
        </p:nvSpPr>
        <p:spPr>
          <a:xfrm>
            <a:off x="9270102" y="2975775"/>
            <a:ext cx="2377440" cy="415498"/>
          </a:xfrm>
          <a:prstGeom prst="rect">
            <a:avLst/>
          </a:prstGeom>
          <a:solidFill>
            <a:schemeClr val="accent3">
              <a:alpha val="85098"/>
            </a:schemeClr>
          </a:solidFill>
          <a:effectLst/>
        </p:spPr>
        <p:txBody>
          <a:bodyPr wrap="square" rtlCol="0">
            <a:spAutoFit/>
          </a:bodyPr>
          <a:lstStyle/>
          <a:p>
            <a:pPr algn="r"/>
            <a:r>
              <a:rPr lang="en-US" sz="1100" b="1" dirty="0"/>
              <a:t>Dean Wilson, Director</a:t>
            </a:r>
          </a:p>
          <a:p>
            <a:pPr algn="r"/>
            <a:r>
              <a:rPr lang="en-US" sz="1000" dirty="0"/>
              <a:t>CEO, Focus Credit Union</a:t>
            </a:r>
          </a:p>
        </p:txBody>
      </p:sp>
      <p:sp>
        <p:nvSpPr>
          <p:cNvPr id="2" name="Title 1"/>
          <p:cNvSpPr>
            <a:spLocks noGrp="1"/>
          </p:cNvSpPr>
          <p:nvPr>
            <p:ph type="title"/>
          </p:nvPr>
        </p:nvSpPr>
        <p:spPr>
          <a:xfrm>
            <a:off x="810000" y="447188"/>
            <a:ext cx="10571998" cy="970450"/>
          </a:xfrm>
        </p:spPr>
        <p:txBody>
          <a:bodyPr/>
          <a:lstStyle/>
          <a:p>
            <a:r>
              <a:rPr lang="en-US" dirty="0"/>
              <a:t>Your 2019 Nominating Committee</a:t>
            </a:r>
          </a:p>
        </p:txBody>
      </p:sp>
      <p:sp>
        <p:nvSpPr>
          <p:cNvPr id="3" name="Slide Number Placeholder 2"/>
          <p:cNvSpPr>
            <a:spLocks noGrp="1"/>
          </p:cNvSpPr>
          <p:nvPr>
            <p:ph type="sldNum" sz="quarter" idx="12"/>
          </p:nvPr>
        </p:nvSpPr>
        <p:spPr/>
        <p:txBody>
          <a:bodyPr/>
          <a:lstStyle/>
          <a:p>
            <a:fld id="{61FB0124-3324-46EC-B507-583573B8ABF7}" type="slidenum">
              <a:rPr lang="en-US" smtClean="0"/>
              <a:pPr/>
              <a:t>9</a:t>
            </a:fld>
            <a:endParaRPr lang="en-US"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368" y="4011168"/>
            <a:ext cx="2313432" cy="231343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0295" y="2663832"/>
            <a:ext cx="2313432" cy="2313432"/>
          </a:xfrm>
          <a:prstGeom prst="rect">
            <a:avLst/>
          </a:prstGeom>
        </p:spPr>
      </p:pic>
      <p:sp>
        <p:nvSpPr>
          <p:cNvPr id="26" name="TextBox 25"/>
          <p:cNvSpPr txBox="1"/>
          <p:nvPr/>
        </p:nvSpPr>
        <p:spPr>
          <a:xfrm>
            <a:off x="6361551" y="4337797"/>
            <a:ext cx="2377440" cy="415498"/>
          </a:xfrm>
          <a:prstGeom prst="rect">
            <a:avLst/>
          </a:prstGeom>
          <a:solidFill>
            <a:schemeClr val="accent3">
              <a:alpha val="85098"/>
            </a:schemeClr>
          </a:solidFill>
          <a:effectLst/>
        </p:spPr>
        <p:txBody>
          <a:bodyPr wrap="square" rtlCol="0">
            <a:spAutoFit/>
          </a:bodyPr>
          <a:lstStyle/>
          <a:p>
            <a:pPr algn="r"/>
            <a:r>
              <a:rPr lang="en-US" sz="1100" b="1" dirty="0"/>
              <a:t>Tom Gryp, Committee Chair</a:t>
            </a:r>
          </a:p>
          <a:p>
            <a:pPr algn="r"/>
            <a:r>
              <a:rPr lang="en-US" sz="1000" dirty="0"/>
              <a:t>President/CEO, Notre Dame FCU</a:t>
            </a:r>
          </a:p>
        </p:txBody>
      </p:sp>
      <p:sp>
        <p:nvSpPr>
          <p:cNvPr id="28" name="TextBox 27"/>
          <p:cNvSpPr txBox="1"/>
          <p:nvPr/>
        </p:nvSpPr>
        <p:spPr>
          <a:xfrm>
            <a:off x="9104346" y="5677647"/>
            <a:ext cx="2384847" cy="415498"/>
          </a:xfrm>
          <a:prstGeom prst="rect">
            <a:avLst/>
          </a:prstGeom>
          <a:solidFill>
            <a:schemeClr val="accent3">
              <a:alpha val="85098"/>
            </a:schemeClr>
          </a:solidFill>
          <a:effectLst/>
        </p:spPr>
        <p:txBody>
          <a:bodyPr wrap="square" rtlCol="0">
            <a:spAutoFit/>
          </a:bodyPr>
          <a:lstStyle/>
          <a:p>
            <a:pPr algn="r"/>
            <a:r>
              <a:rPr lang="en-US" sz="1100" b="1" dirty="0"/>
              <a:t>Scott McFarland, Director</a:t>
            </a:r>
          </a:p>
          <a:p>
            <a:pPr algn="r"/>
            <a:r>
              <a:rPr lang="en-US" sz="1000" dirty="0"/>
              <a:t>CEO, Honor Credit Union</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2358" y="4050583"/>
            <a:ext cx="1580931" cy="20425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6457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2019AnnualMtg1">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1_Quotable">
  <a:themeElements>
    <a:clrScheme name="2019AnnualMtg2">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2_Quotable">
  <a:themeElements>
    <a:clrScheme name="2019AnnualMtg3">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3_Quotable">
  <a:themeElements>
    <a:clrScheme name="2019AnnualMtg4">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Quotable</Template>
  <TotalTime>6534</TotalTime>
  <Words>2373</Words>
  <Application>Microsoft Office PowerPoint</Application>
  <PresentationFormat>Widescreen</PresentationFormat>
  <Paragraphs>452</Paragraphs>
  <Slides>35</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Century Gothic</vt:lpstr>
      <vt:lpstr>Segoe</vt:lpstr>
      <vt:lpstr>Tahoma</vt:lpstr>
      <vt:lpstr>Wingdings</vt:lpstr>
      <vt:lpstr>Wingdings 2</vt:lpstr>
      <vt:lpstr>Quotable</vt:lpstr>
      <vt:lpstr>1_Quotable</vt:lpstr>
      <vt:lpstr>2_Quotable</vt:lpstr>
      <vt:lpstr>3_Quotable</vt:lpstr>
      <vt:lpstr>Unique Organizations Pioneering the Next 50 Years</vt:lpstr>
      <vt:lpstr>Agenda</vt:lpstr>
      <vt:lpstr>Welcome to 3 new owners in 3 states!</vt:lpstr>
      <vt:lpstr>We Are Evolving Pioneers</vt:lpstr>
      <vt:lpstr>In the future, many of you will be seen as pioneers of our next era...will you be one?</vt:lpstr>
      <vt:lpstr>Our Community of Owners </vt:lpstr>
      <vt:lpstr>Your  2018-2019 Board of  Directors</vt:lpstr>
      <vt:lpstr>2018 Board Elections</vt:lpstr>
      <vt:lpstr>Your 2019 Nominating Committee</vt:lpstr>
      <vt:lpstr>Elections Market the Power  of Ownership</vt:lpstr>
      <vt:lpstr>Let’s Hear From the Candidates</vt:lpstr>
      <vt:lpstr>Let’s Hear From the Candidates</vt:lpstr>
      <vt:lpstr>Another announcement from the  2019 Nominating Committee</vt:lpstr>
      <vt:lpstr>Armed With a Model for the Future</vt:lpstr>
      <vt:lpstr>Walking the talk is simple when you keep the design simple, too</vt:lpstr>
      <vt:lpstr>Net income &amp; patronage dividends What do shareholders get, and what are we putting away for our future?</vt:lpstr>
      <vt:lpstr>2018 numbers worth celebrating</vt:lpstr>
      <vt:lpstr>Year-end 2018 dividend payments These numbers can flex, and I predict they will again in the future</vt:lpstr>
      <vt:lpstr>2018 return on investment</vt:lpstr>
      <vt:lpstr>Understanding this formula is important to how we set the boundaries for our future</vt:lpstr>
      <vt:lpstr>Thinking about 2019 year-end  cuasterisk.com Network Revenue Numbers Continue To Impress</vt:lpstr>
      <vt:lpstr>Investing in a community and  building a network</vt:lpstr>
      <vt:lpstr>Projecting shareholder value Depending on when you bought in, your perspective is different</vt:lpstr>
      <vt:lpstr>The importance of our per-share price Balancing today’s payback against the value of your equity</vt:lpstr>
      <vt:lpstr>Retail innovation “Just find the money, Bob”</vt:lpstr>
      <vt:lpstr>Unique Organizations Pioneering the Next 50 Years</vt:lpstr>
      <vt:lpstr>February 2020 will mark our 50th year as a CUSO</vt:lpstr>
      <vt:lpstr>We’ve been preparing for this milestone </vt:lpstr>
      <vt:lpstr>We’ve been preparing for this milestone </vt:lpstr>
      <vt:lpstr>We’ve been preparing for this milestone </vt:lpstr>
      <vt:lpstr>How do you define the timeframe for the next “era”?  How far ahead do we dare look?</vt:lpstr>
      <vt:lpstr>Will our mindset be determined by our best angels or by our situation?</vt:lpstr>
      <vt:lpstr>Back to Our Chairman</vt:lpstr>
      <vt:lpstr>Not so fast...we have another milestone to celebrate today!</vt:lpstr>
      <vt:lpstr>Back to Our Chairman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Moore</dc:creator>
  <cp:lastModifiedBy>Dawn Moore</cp:lastModifiedBy>
  <cp:revision>616</cp:revision>
  <cp:lastPrinted>2019-06-14T15:01:10Z</cp:lastPrinted>
  <dcterms:created xsi:type="dcterms:W3CDTF">2011-06-13T12:36:58Z</dcterms:created>
  <dcterms:modified xsi:type="dcterms:W3CDTF">2019-06-21T13:51:59Z</dcterms:modified>
</cp:coreProperties>
</file>