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4" r:id="rId2"/>
    <p:sldMasterId id="2147483829" r:id="rId3"/>
  </p:sldMasterIdLst>
  <p:notesMasterIdLst>
    <p:notesMasterId r:id="rId32"/>
  </p:notesMasterIdLst>
  <p:handoutMasterIdLst>
    <p:handoutMasterId r:id="rId33"/>
  </p:handoutMasterIdLst>
  <p:sldIdLst>
    <p:sldId id="287" r:id="rId4"/>
    <p:sldId id="624" r:id="rId5"/>
    <p:sldId id="767" r:id="rId6"/>
    <p:sldId id="745" r:id="rId7"/>
    <p:sldId id="747" r:id="rId8"/>
    <p:sldId id="726" r:id="rId9"/>
    <p:sldId id="735" r:id="rId10"/>
    <p:sldId id="642" r:id="rId11"/>
    <p:sldId id="749" r:id="rId12"/>
    <p:sldId id="753" r:id="rId13"/>
    <p:sldId id="676" r:id="rId14"/>
    <p:sldId id="635" r:id="rId15"/>
    <p:sldId id="764" r:id="rId16"/>
    <p:sldId id="750" r:id="rId17"/>
    <p:sldId id="755" r:id="rId18"/>
    <p:sldId id="762" r:id="rId19"/>
    <p:sldId id="754" r:id="rId20"/>
    <p:sldId id="763" r:id="rId21"/>
    <p:sldId id="637" r:id="rId22"/>
    <p:sldId id="655" r:id="rId23"/>
    <p:sldId id="656" r:id="rId24"/>
    <p:sldId id="736" r:id="rId25"/>
    <p:sldId id="765" r:id="rId26"/>
    <p:sldId id="639" r:id="rId27"/>
    <p:sldId id="661" r:id="rId28"/>
    <p:sldId id="759" r:id="rId29"/>
    <p:sldId id="760" r:id="rId30"/>
    <p:sldId id="761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3" userDrawn="1">
          <p15:clr>
            <a:srgbClr val="A4A3A4"/>
          </p15:clr>
        </p15:guide>
        <p15:guide id="2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A4A6"/>
    <a:srgbClr val="FFA500"/>
    <a:srgbClr val="FFFFFF"/>
    <a:srgbClr val="FFF6CD"/>
    <a:srgbClr val="F5961C"/>
    <a:srgbClr val="94B6D2"/>
    <a:srgbClr val="F6B7A7"/>
    <a:srgbClr val="E3740B"/>
    <a:srgbClr val="EDFBD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81236" autoAdjust="0"/>
  </p:normalViewPr>
  <p:slideViewPr>
    <p:cSldViewPr snapToGrid="0">
      <p:cViewPr varScale="1">
        <p:scale>
          <a:sx n="76" d="100"/>
          <a:sy n="76" d="100"/>
        </p:scale>
        <p:origin x="667" y="43"/>
      </p:cViewPr>
      <p:guideLst>
        <p:guide pos="313"/>
        <p:guide orient="horz" pos="1824"/>
      </p:guideLst>
    </p:cSldViewPr>
  </p:slideViewPr>
  <p:outlineViewPr>
    <p:cViewPr>
      <p:scale>
        <a:sx n="33" d="100"/>
        <a:sy n="33" d="100"/>
      </p:scale>
      <p:origin x="0" y="-15453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01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" y="8364429"/>
            <a:ext cx="7008778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pPr algn="ctr"/>
            <a:fld id="{07B79F74-2001-4B21-B06E-FA23C7F2DD77}" type="slidenum">
              <a:rPr lang="en-US" sz="1700"/>
              <a:pPr algn="ctr"/>
              <a:t>‹#›</a:t>
            </a:fld>
            <a:endParaRPr lang="en-US" sz="1700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1" y="378933"/>
            <a:ext cx="7008778" cy="466031"/>
          </a:xfrm>
          <a:prstGeom prst="rect">
            <a:avLst/>
          </a:prstGeom>
        </p:spPr>
        <p:txBody>
          <a:bodyPr vert="horz" lIns="88126" tIns="44064" rIns="88126" bIns="44064" rtlCol="0"/>
          <a:lstStyle>
            <a:lvl1pPr algn="l">
              <a:defRPr sz="1200"/>
            </a:lvl1pPr>
          </a:lstStyle>
          <a:p>
            <a:pPr algn="ctr"/>
            <a:r>
              <a:rPr lang="en-US" sz="1500" dirty="0"/>
              <a:t>CU*Answers 2018 CEO Strategic Developers Boot Camp</a:t>
            </a:r>
          </a:p>
          <a:p>
            <a:pPr algn="ctr"/>
            <a:r>
              <a:rPr lang="en-US" sz="1500" dirty="0"/>
              <a:t>November 5-9, 2018</a:t>
            </a:r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757A1BCA-534B-4B4B-8F7A-CB8295BD443C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720725"/>
            <a:ext cx="5572125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3994971"/>
            <a:ext cx="5608320" cy="4729179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0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/>
          <a:lstStyle/>
          <a:p>
            <a:fld id="{293ABFB2-F051-4D42-BDF0-5BB8CCC008BB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03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57A1BCA-534B-4B4B-8F7A-CB8295BD443C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17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/>
          <a:lstStyle/>
          <a:p>
            <a:fld id="{1AB29AAB-F317-4174-91A8-FF7A261BD609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32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/>
          <a:lstStyle/>
          <a:p>
            <a:fld id="{09FF4B62-B7DA-43B5-97A9-637B6907A829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34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/>
          <a:lstStyle/>
          <a:p>
            <a:fld id="{09FF4B62-B7DA-43B5-97A9-637B6907A829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87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 for the CUSO </a:t>
            </a:r>
            <a:r>
              <a:rPr lang="en-US" dirty="0" err="1"/>
              <a:t>KSFs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Driving throughput vs. process speed – recognize which one is more effective and will change a credit union’s execution more effectively</a:t>
            </a:r>
          </a:p>
          <a:p>
            <a:endParaRPr lang="en-US" dirty="0"/>
          </a:p>
          <a:p>
            <a:r>
              <a:rPr lang="en-US" dirty="0"/>
              <a:t>Focusing and constantly refocusing the work we need to do to contribute to the credit union’s agenda  (everybody needs more work)</a:t>
            </a:r>
          </a:p>
          <a:p>
            <a:endParaRPr lang="en-US" dirty="0"/>
          </a:p>
          <a:p>
            <a:r>
              <a:rPr lang="en-US" dirty="0"/>
              <a:t>The spec is the most expensive thing in what we do – learning is at the edge, not mandated from the center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57A1BCA-534B-4B4B-8F7A-CB8295BD443C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17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57A1BCA-534B-4B4B-8F7A-CB8295BD443C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10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57A1BCA-534B-4B4B-8F7A-CB8295BD443C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51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57A1BCA-534B-4B4B-8F7A-CB8295BD443C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50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57A1BCA-534B-4B4B-8F7A-CB8295BD443C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159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/>
          <a:lstStyle/>
          <a:p>
            <a:fld id="{F376F08B-5A1E-4BEF-9803-0A22F6483EC2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/>
          <a:lstStyle/>
          <a:p>
            <a:fld id="{8C8F8786-83AD-4F9A-981C-E30BAF7F3D7F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51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/>
          <a:lstStyle/>
          <a:p>
            <a:fld id="{A5F03B02-D74B-4C26-9997-333227E44B9B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07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/>
          <a:lstStyle/>
          <a:p>
            <a:fld id="{ECD8331E-1C6E-4C5A-85B8-9941B3E3F492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31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57A1BCA-534B-4B4B-8F7A-CB8295BD443C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3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57A1BCA-534B-4B4B-8F7A-CB8295BD443C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59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/>
          <a:lstStyle/>
          <a:p>
            <a:fld id="{BCB19956-0DDC-4AFF-8D2A-B4F930EDF259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14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Prototype of DHD with the API categories:  https://store.cuanswers.com/the-developers-help-desk/ 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/>
          <a:lstStyle/>
          <a:p>
            <a:fld id="{2FCFB73F-8B74-4016-B329-4EEFFF1CF618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04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57A1BCA-534B-4B4B-8F7A-CB8295BD443C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50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57A1BCA-534B-4B4B-8F7A-CB8295BD443C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611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/>
          <a:lstStyle/>
          <a:p>
            <a:fld id="{BEB406EA-BB9C-4BE3-866C-6C1CB5F51EBB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16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/>
          <a:lstStyle/>
          <a:p>
            <a:fld id="{8C8F8786-83AD-4F9A-981C-E30BAF7F3D7F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58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57A1BCA-534B-4B4B-8F7A-CB8295BD443C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98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Sell the default approaches:</a:t>
            </a:r>
          </a:p>
          <a:p>
            <a:r>
              <a:rPr lang="en-US" dirty="0"/>
              <a:t>Contrast the old 5/6 model with the new 7-day model</a:t>
            </a:r>
          </a:p>
          <a:p>
            <a:pPr lvl="1"/>
            <a:r>
              <a:rPr lang="en-US" dirty="0"/>
              <a:t>Sell the fact that this is now cheaper and more value without an invoice – 7 days are now free, teller or not</a:t>
            </a:r>
          </a:p>
          <a:p>
            <a:endParaRPr lang="en-US" dirty="0"/>
          </a:p>
          <a:p>
            <a:r>
              <a:rPr lang="en-US" dirty="0"/>
              <a:t>Is a day a day?  Are we heading towards doing the same things every day, and potentially even on holidays?</a:t>
            </a:r>
          </a:p>
          <a:p>
            <a:endParaRPr lang="en-US" dirty="0"/>
          </a:p>
          <a:p>
            <a:r>
              <a:rPr lang="en-US" dirty="0"/>
              <a:t>Explain the difference between opt-in options</a:t>
            </a:r>
          </a:p>
          <a:p>
            <a:r>
              <a:rPr lang="en-US" dirty="0"/>
              <a:t>Explain the difference between how to think about the 7-day model for CU employee access vs. CU member online access</a:t>
            </a:r>
          </a:p>
          <a:p>
            <a:pPr lvl="1"/>
            <a:r>
              <a:rPr lang="en-US" dirty="0"/>
              <a:t>Be specific about whether a teller line is engaged or not on a Sunday</a:t>
            </a:r>
          </a:p>
          <a:p>
            <a:pPr lvl="1"/>
            <a:endParaRPr lang="en-US" dirty="0"/>
          </a:p>
          <a:p>
            <a:r>
              <a:rPr lang="en-US" dirty="0"/>
              <a:t>Explain the difference in managing when local groups are engaged with CU*Answers (</a:t>
            </a:r>
            <a:r>
              <a:rPr lang="en-US" dirty="0" err="1"/>
              <a:t>QINTER</a:t>
            </a:r>
            <a:r>
              <a:rPr lang="en-US" dirty="0"/>
              <a:t>)</a:t>
            </a:r>
          </a:p>
          <a:p>
            <a:r>
              <a:rPr lang="en-US" dirty="0"/>
              <a:t>Explain the narrowing maintenance windows and the importance of our HA environments as we move forward</a:t>
            </a:r>
          </a:p>
          <a:p>
            <a:r>
              <a:rPr lang="en-US" dirty="0"/>
              <a:t>Explain the new dynamic for stand-in processing and why past investments no longer fit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/>
          <a:lstStyle/>
          <a:p>
            <a:fld id="{D46F2D55-98EC-4192-96FE-C132DD6442CD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11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/>
          <a:lstStyle/>
          <a:p>
            <a:fld id="{D46F2D55-98EC-4192-96FE-C132DD6442CD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97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57A1BCA-534B-4B4B-8F7A-CB8295BD443C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37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/>
          <a:lstStyle/>
          <a:p>
            <a:fld id="{459C00EC-1551-466F-990E-ACCFD23A4E32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12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720725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placeholder for the room to have conversations about this platform segment</a:t>
            </a:r>
          </a:p>
          <a:p>
            <a:endParaRPr lang="en-US" dirty="0"/>
          </a:p>
          <a:p>
            <a:r>
              <a:rPr lang="en-US" dirty="0"/>
              <a:t>List the things that we want CEOs to know about the 2019-2020 S2N investments</a:t>
            </a:r>
          </a:p>
          <a:p>
            <a:r>
              <a:rPr lang="en-US" dirty="0"/>
              <a:t>See Lender*VP input and highlight Geoff and Pete processes here, but do not oversell – the point of this section is internet lending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57A1BCA-534B-4B4B-8F7A-CB8295BD443C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4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lunch%20and%20giveaway.pptx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break%20and%20giveaway.pptx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lunch%20and%20giveaway.pptx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break%20and%20giveaway.pptx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lunch%20and%20giveaway.pptx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break%20and%20giveaway.pptx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break%20and%20giveaway.pptx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lunch%20and%20giveaway.pptx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break%20and%20giveaway.pptx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lunch%20and%20giveaway.pptx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lunch%20and%20giveaway.pptx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break%20and%20giveaway.pptx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lunch%20and%20giveaway.pptx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break%20and%20giveaway.pptx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lunch%20and%20giveaway.pptx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break%20and%20giveaway.pptx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break%20and%20giveaway.pptx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lunch%20and%20giveaway.pptx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lunch%20and%20giveaway.pptx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break%20and%20giveaway.pptx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28DFCE-576B-4533-81E4-E3A7F59349EA}"/>
              </a:ext>
            </a:extLst>
          </p:cNvPr>
          <p:cNvSpPr/>
          <p:nvPr userDrawn="1"/>
        </p:nvSpPr>
        <p:spPr bwMode="hidden">
          <a:xfrm>
            <a:off x="1" y="0"/>
            <a:ext cx="12188953" cy="5419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3" y="548640"/>
            <a:ext cx="6629401" cy="3108960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3" y="3832246"/>
            <a:ext cx="6629401" cy="87066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A627CD04-A997-4B13-BE0B-CEC3534A5C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72160"/>
            <a:ext cx="495369" cy="485843"/>
          </a:xfrm>
          <a:prstGeom prst="rect">
            <a:avLst/>
          </a:prstGeom>
        </p:spPr>
      </p:pic>
      <p:pic>
        <p:nvPicPr>
          <p:cNvPr id="7" name="Picture 6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8CE6539C-EE51-4293-B9C8-8AD17C0DE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72160"/>
            <a:ext cx="495369" cy="485843"/>
          </a:xfrm>
          <a:prstGeom prst="rect">
            <a:avLst/>
          </a:prstGeom>
        </p:spPr>
      </p:pic>
      <p:pic>
        <p:nvPicPr>
          <p:cNvPr id="9" name="Picture 8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06BD9458-5757-4BCF-902C-30C6E8E250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61994"/>
            <a:ext cx="49536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1" y="300373"/>
            <a:ext cx="9601200" cy="734244"/>
          </a:xfrm>
        </p:spPr>
        <p:txBody>
          <a:bodyPr/>
          <a:lstStyle>
            <a:lvl1pPr>
              <a:defRPr lang="en-US" sz="28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1102" y="5418814"/>
            <a:ext cx="5120916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3901" y="1096390"/>
            <a:ext cx="9601200" cy="342968"/>
          </a:xfrm>
        </p:spPr>
        <p:txBody>
          <a:bodyPr>
            <a:noAutofit/>
          </a:bodyPr>
          <a:lstStyle>
            <a:lvl1pPr marL="0" indent="0">
              <a:buNone/>
              <a:defRPr sz="1801" b="0" cap="all" normalizeH="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B5C4C6C9-3B0A-48C8-B088-86D546868C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72160"/>
            <a:ext cx="495369" cy="4858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E60F01-0E0A-4FC7-99FC-7D4A409494F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23901" y="1593911"/>
            <a:ext cx="9601200" cy="44814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3E44970E-B6C4-4DEE-99E0-CCD2E82943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72160"/>
            <a:ext cx="495369" cy="485843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CCF40EB6-26AD-4170-A521-FA6ED50F66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61994"/>
            <a:ext cx="49536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9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1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4731" y="478173"/>
            <a:ext cx="6051484" cy="5694028"/>
          </a:xfr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1" cap="all" baseline="0"/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78F770D0-475A-4C08-A854-23C9392387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72160"/>
            <a:ext cx="495369" cy="485843"/>
          </a:xfrm>
          <a:prstGeom prst="rect">
            <a:avLst/>
          </a:prstGeom>
        </p:spPr>
      </p:pic>
      <p:pic>
        <p:nvPicPr>
          <p:cNvPr id="9" name="Picture 8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105FB682-2D82-4491-BE4E-A91195D37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72160"/>
            <a:ext cx="495369" cy="485843"/>
          </a:xfrm>
          <a:prstGeom prst="rect">
            <a:avLst/>
          </a:prstGeom>
        </p:spPr>
      </p:pic>
      <p:pic>
        <p:nvPicPr>
          <p:cNvPr id="11" name="Picture 10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F915408A-101D-43A2-8C9C-3618573DF6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61994"/>
            <a:ext cx="49536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83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deb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1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9967" y="520811"/>
            <a:ext cx="4953001" cy="1828800"/>
          </a:xfrm>
        </p:spPr>
        <p:txBody>
          <a:bodyPr anchor="b"/>
          <a:lstStyle>
            <a:lvl1pPr>
              <a:defRPr lang="en-US" sz="4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9967" y="2486771"/>
            <a:ext cx="4953001" cy="15544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1" cap="all" baseline="0">
                <a:solidFill>
                  <a:schemeClr val="tx1"/>
                </a:solidFill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239967" y="5019475"/>
            <a:ext cx="4953001" cy="1439693"/>
          </a:xfrm>
        </p:spPr>
        <p:txBody>
          <a:bodyPr anchor="b" anchorCtr="0">
            <a:noAutofit/>
          </a:bodyPr>
          <a:lstStyle>
            <a:lvl1pPr marL="0" indent="0" algn="l">
              <a:buFontTx/>
              <a:buNone/>
              <a:defRPr sz="2400"/>
            </a:lvl1pPr>
            <a:lvl2pPr marL="274306" indent="0" algn="r">
              <a:buFontTx/>
              <a:buNone/>
              <a:defRPr/>
            </a:lvl2pPr>
            <a:lvl3pPr marL="548613" indent="0" algn="r">
              <a:buFontTx/>
              <a:buNone/>
              <a:defRPr/>
            </a:lvl3pPr>
            <a:lvl4pPr marL="822919" indent="0" algn="r">
              <a:buFontTx/>
              <a:buNone/>
              <a:defRPr/>
            </a:lvl4pPr>
            <a:lvl5pPr marL="1051508" indent="0" algn="r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F5BC4AD6-3D3F-4AC5-9F84-B42E867FAD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72160"/>
            <a:ext cx="495369" cy="485843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8342435A-26F7-4F53-A10D-78964B3A99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61994"/>
            <a:ext cx="49536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75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deb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1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84" y="520811"/>
            <a:ext cx="4953001" cy="1828800"/>
          </a:xfrm>
        </p:spPr>
        <p:txBody>
          <a:bodyPr anchor="b"/>
          <a:lstStyle>
            <a:lvl1pPr>
              <a:defRPr lang="en-US" sz="4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284" y="2486771"/>
            <a:ext cx="4953001" cy="15544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1" cap="all" baseline="0">
                <a:solidFill>
                  <a:schemeClr val="tx1"/>
                </a:solidFill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3284" y="5019475"/>
            <a:ext cx="4953001" cy="1439693"/>
          </a:xfrm>
        </p:spPr>
        <p:txBody>
          <a:bodyPr anchor="b" anchorCtr="0">
            <a:noAutofit/>
          </a:bodyPr>
          <a:lstStyle>
            <a:lvl1pPr marL="0" indent="0" algn="l">
              <a:buFontTx/>
              <a:buNone/>
              <a:defRPr sz="2400"/>
            </a:lvl1pPr>
            <a:lvl2pPr marL="274306" indent="0" algn="r">
              <a:buFontTx/>
              <a:buNone/>
              <a:defRPr/>
            </a:lvl2pPr>
            <a:lvl3pPr marL="548613" indent="0" algn="r">
              <a:buFontTx/>
              <a:buNone/>
              <a:defRPr/>
            </a:lvl3pPr>
            <a:lvl4pPr marL="822919" indent="0" algn="r">
              <a:buFontTx/>
              <a:buNone/>
              <a:defRPr/>
            </a:lvl4pPr>
            <a:lvl5pPr marL="1051508" indent="0" algn="r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FD01FD57-BE8D-41E1-9F7C-B034511DFA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72160"/>
            <a:ext cx="495369" cy="485843"/>
          </a:xfrm>
          <a:prstGeom prst="rect">
            <a:avLst/>
          </a:prstGeom>
        </p:spPr>
      </p:pic>
      <p:pic>
        <p:nvPicPr>
          <p:cNvPr id="9" name="Picture 8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4DE15D76-7004-42EA-BEBD-0AFC447915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61994"/>
            <a:ext cx="495369" cy="485843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A23B770-A2B4-422C-B1C5-FD16D9BC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753" y="419100"/>
            <a:ext cx="685801" cy="274022"/>
          </a:xfr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65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DA5F9542-ED9F-410A-B312-9C13DC0353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72160"/>
            <a:ext cx="495369" cy="485843"/>
          </a:xfrm>
          <a:prstGeom prst="rect">
            <a:avLst/>
          </a:prstGeom>
        </p:spPr>
      </p:pic>
      <p:pic>
        <p:nvPicPr>
          <p:cNvPr id="5" name="Picture 4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DD935968-597D-47E1-A18A-EF2325B333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72160"/>
            <a:ext cx="495369" cy="485843"/>
          </a:xfrm>
          <a:prstGeom prst="rect">
            <a:avLst/>
          </a:prstGeom>
        </p:spPr>
      </p:pic>
      <p:pic>
        <p:nvPicPr>
          <p:cNvPr id="7" name="Picture 6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C3C01600-046D-46A1-AF6F-90126E131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61994"/>
            <a:ext cx="49536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45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1449422" y="890729"/>
            <a:ext cx="10742580" cy="1798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66" y="190662"/>
            <a:ext cx="11979636" cy="645917"/>
          </a:xfrm>
        </p:spPr>
        <p:txBody>
          <a:bodyPr anchor="b"/>
          <a:lstStyle>
            <a:lvl1pPr algn="ctr">
              <a:defRPr sz="3600">
                <a:solidFill>
                  <a:schemeClr val="accent4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5858" y="1012929"/>
            <a:ext cx="6080761" cy="146813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74306" indent="0">
              <a:buNone/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2875" y="1012926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449422" y="2790724"/>
            <a:ext cx="10742580" cy="1798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0" name="Rectangle 9"/>
          <p:cNvSpPr/>
          <p:nvPr userDrawn="1"/>
        </p:nvSpPr>
        <p:spPr bwMode="hidden">
          <a:xfrm>
            <a:off x="1449422" y="4690721"/>
            <a:ext cx="10742580" cy="17988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5695858" y="2919550"/>
            <a:ext cx="6080761" cy="146813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74306" indent="0">
              <a:buNone/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/>
          </p:nvPr>
        </p:nvSpPr>
        <p:spPr>
          <a:xfrm>
            <a:off x="1622875" y="2919547"/>
            <a:ext cx="3657600" cy="15544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5695858" y="4835899"/>
            <a:ext cx="6080761" cy="146813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74306" indent="0">
              <a:buNone/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/>
          </p:nvPr>
        </p:nvSpPr>
        <p:spPr>
          <a:xfrm>
            <a:off x="1622875" y="4835896"/>
            <a:ext cx="3657600" cy="15544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12365" y="1012189"/>
            <a:ext cx="995129" cy="155448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4800" b="0">
                <a:solidFill>
                  <a:schemeClr val="accent1"/>
                </a:solidFill>
                <a:effectLst/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212365" y="2919547"/>
            <a:ext cx="995129" cy="155448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4800" b="0">
                <a:solidFill>
                  <a:schemeClr val="accent2"/>
                </a:solidFill>
                <a:effectLst/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12365" y="4835896"/>
            <a:ext cx="995129" cy="155448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4800" b="0">
                <a:solidFill>
                  <a:schemeClr val="accent3"/>
                </a:solidFill>
                <a:effectLst/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3</a:t>
            </a:r>
          </a:p>
        </p:txBody>
      </p:sp>
      <p:pic>
        <p:nvPicPr>
          <p:cNvPr id="23" name="Picture 22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996546AB-8254-46CB-9510-D05DD116D5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72160"/>
            <a:ext cx="495369" cy="485843"/>
          </a:xfrm>
          <a:prstGeom prst="rect">
            <a:avLst/>
          </a:prstGeom>
        </p:spPr>
      </p:pic>
      <p:pic>
        <p:nvPicPr>
          <p:cNvPr id="20" name="Picture 19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4867864A-B7DF-4350-AF6E-17C32735F5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72160"/>
            <a:ext cx="495369" cy="485843"/>
          </a:xfrm>
          <a:prstGeom prst="rect">
            <a:avLst/>
          </a:prstGeom>
        </p:spPr>
      </p:pic>
      <p:pic>
        <p:nvPicPr>
          <p:cNvPr id="21" name="Picture 20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AF47EE7B-111E-4841-AE41-7999F5D7C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61994"/>
            <a:ext cx="49536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09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47836"/>
            <a:ext cx="12192000" cy="33912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7F3AC-8A07-46AD-BD8C-14523273F1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834"/>
            <a:ext cx="12192000" cy="33912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297427"/>
            <a:ext cx="12192000" cy="5895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11200" y="5045262"/>
            <a:ext cx="4876800" cy="1050741"/>
          </a:xfrm>
        </p:spPr>
        <p:txBody>
          <a:bodyPr>
            <a:noAutofit/>
          </a:bodyPr>
          <a:lstStyle>
            <a:lvl1pPr marL="0" indent="0" algn="l">
              <a:buNone/>
              <a:defRPr lang="en-US" sz="2000" b="1" cap="none" spc="0" dirty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3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8000" y="457204"/>
            <a:ext cx="6197600" cy="3681925"/>
          </a:xfrm>
          <a:prstGeom prst="rect">
            <a:avLst/>
          </a:prstGeom>
          <a:solidFill>
            <a:srgbClr val="3FA4A6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12800" y="2133600"/>
            <a:ext cx="5080000" cy="1752600"/>
          </a:xfrm>
        </p:spPr>
        <p:txBody>
          <a:bodyPr>
            <a:noAutofit/>
          </a:bodyPr>
          <a:lstStyle>
            <a:lvl1pPr algn="l">
              <a:defRPr lang="en-US" sz="4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4785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508001" y="1703389"/>
            <a:ext cx="10515600" cy="408781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E906E1F-3645-4BED-89C9-E32A9630F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08741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CF83CBF-7F98-4F6D-BD58-8D6545B9CB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1102" y="5418814"/>
            <a:ext cx="5120916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448E88B-887D-4B5C-AEFA-7724FA2D6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02" y="1223137"/>
            <a:ext cx="10167028" cy="342968"/>
          </a:xfrm>
        </p:spPr>
        <p:txBody>
          <a:bodyPr>
            <a:noAutofit/>
          </a:bodyPr>
          <a:lstStyle>
            <a:lvl1pPr marL="0" indent="0">
              <a:buNone/>
              <a:defRPr sz="1801" cap="all" normalizeH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915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508003" y="2402958"/>
            <a:ext cx="5120916" cy="33882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E906E1F-3645-4BED-89C9-E32A9630F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08741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CF83CBF-7F98-4F6D-BD58-8D6545B9CB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1102" y="5418814"/>
            <a:ext cx="5120916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448E88B-887D-4B5C-AEFA-7724FA2D6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02" y="1223137"/>
            <a:ext cx="10167028" cy="342968"/>
          </a:xfrm>
        </p:spPr>
        <p:txBody>
          <a:bodyPr>
            <a:noAutofit/>
          </a:bodyPr>
          <a:lstStyle>
            <a:lvl1pPr marL="0" indent="0">
              <a:buNone/>
              <a:defRPr sz="1801" cap="all" normalizeH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0C5E1-40A6-4047-8FC1-11DD6D038E9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3" y="2402958"/>
            <a:ext cx="5121275" cy="33882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4BB7A9-F60E-49BB-BCDB-3812600DE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842" y="1703391"/>
            <a:ext cx="5120916" cy="6983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05E6B7-585F-42B5-86D8-28722FACF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3" y="1684305"/>
            <a:ext cx="5120916" cy="698351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0314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0D997B2-CD29-4089-A8A1-391B5571AB59}"/>
              </a:ext>
            </a:extLst>
          </p:cNvPr>
          <p:cNvSpPr/>
          <p:nvPr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6038"/>
            <a:ext cx="8432800" cy="563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110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575" y="2149477"/>
            <a:ext cx="10167028" cy="4022725"/>
          </a:xfrm>
        </p:spPr>
        <p:txBody>
          <a:bodyPr/>
          <a:lstStyle>
            <a:lvl1pPr marL="228589" indent="-228589">
              <a:buClr>
                <a:schemeClr val="accent3"/>
              </a:buClr>
              <a:buSzPct val="100000"/>
              <a:buFont typeface="Arial" panose="020B0604020202020204" pitchFamily="34" charset="0"/>
              <a:buChar char="■"/>
              <a:defRPr lang="en-US" dirty="0"/>
            </a:lvl1pPr>
            <a:lvl2pPr marL="502895" indent="-228589">
              <a:buClr>
                <a:schemeClr val="tx2"/>
              </a:buClr>
              <a:buFont typeface="Arial" panose="020B0604020202020204" pitchFamily="34" charset="0"/>
              <a:buChar char="■"/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1102" y="5418814"/>
            <a:ext cx="5120916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9575" y="1738756"/>
            <a:ext cx="10167028" cy="342968"/>
          </a:xfrm>
        </p:spPr>
        <p:txBody>
          <a:bodyPr>
            <a:noAutofit/>
          </a:bodyPr>
          <a:lstStyle>
            <a:lvl1pPr marL="0" indent="0">
              <a:buNone/>
              <a:defRPr sz="1801" cap="all" normalizeH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180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56007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47701" y="990602"/>
            <a:ext cx="4142511" cy="2086294"/>
          </a:xfrm>
        </p:spPr>
        <p:txBody>
          <a:bodyPr>
            <a:noAutofit/>
          </a:bodyPr>
          <a:lstStyle>
            <a:lvl1pPr algn="l">
              <a:def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933211" y="457200"/>
            <a:ext cx="5750791" cy="5594350"/>
          </a:xfrm>
        </p:spPr>
        <p:txBody>
          <a:bodyPr anchor="ctr" anchorCtr="0"/>
          <a:lstStyle>
            <a:lvl1pPr marL="344471" indent="-344471">
              <a:defRPr sz="2400"/>
            </a:lvl1pPr>
            <a:lvl2pPr>
              <a:defRPr sz="1801"/>
            </a:lvl2pPr>
            <a:lvl3pPr>
              <a:defRPr sz="18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627138-AD1D-467E-A97A-F2935DAA368A}"/>
              </a:ext>
            </a:extLst>
          </p:cNvPr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C4D0FA-535C-434B-8642-B10D415DF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08741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F7B6EC-81D5-4116-A360-AC6F3301A5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62"/>
          <a:stretch/>
        </p:blipFill>
        <p:spPr>
          <a:xfrm>
            <a:off x="1" y="3781105"/>
            <a:ext cx="56007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77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1449422" y="890729"/>
            <a:ext cx="10742580" cy="17988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66" y="190662"/>
            <a:ext cx="11979636" cy="645917"/>
          </a:xfrm>
        </p:spPr>
        <p:txBody>
          <a:bodyPr anchor="b"/>
          <a:lstStyle>
            <a:lvl1pPr algn="ctr">
              <a:defRPr sz="3600" b="0">
                <a:solidFill>
                  <a:schemeClr val="accent4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5858" y="1012929"/>
            <a:ext cx="6080761" cy="146813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74306" indent="0">
              <a:buNone/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2875" y="1012926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449422" y="2790724"/>
            <a:ext cx="10742580" cy="17988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0" name="Rectangle 9"/>
          <p:cNvSpPr/>
          <p:nvPr userDrawn="1"/>
        </p:nvSpPr>
        <p:spPr bwMode="hidden">
          <a:xfrm>
            <a:off x="1449422" y="4690721"/>
            <a:ext cx="10742580" cy="17988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5695858" y="2919550"/>
            <a:ext cx="6080761" cy="146813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74306" indent="0">
              <a:buNone/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/>
          </p:nvPr>
        </p:nvSpPr>
        <p:spPr>
          <a:xfrm>
            <a:off x="1622875" y="2919547"/>
            <a:ext cx="3657600" cy="15544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5695858" y="4835899"/>
            <a:ext cx="6080761" cy="146813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74306" indent="0">
              <a:buNone/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/>
          </p:nvPr>
        </p:nvSpPr>
        <p:spPr>
          <a:xfrm>
            <a:off x="1622875" y="4835896"/>
            <a:ext cx="3657600" cy="15544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12365" y="1012189"/>
            <a:ext cx="995129" cy="155448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4800" b="0">
                <a:solidFill>
                  <a:schemeClr val="accent1"/>
                </a:solidFill>
                <a:effectLst/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212365" y="2919547"/>
            <a:ext cx="995129" cy="155448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4800" b="0">
                <a:solidFill>
                  <a:schemeClr val="accent1"/>
                </a:solidFill>
                <a:effectLst/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12365" y="4835896"/>
            <a:ext cx="995129" cy="155448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4800" b="0">
                <a:solidFill>
                  <a:schemeClr val="accent1"/>
                </a:solidFill>
                <a:effectLst/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3</a:t>
            </a:r>
          </a:p>
        </p:txBody>
      </p:sp>
      <p:pic>
        <p:nvPicPr>
          <p:cNvPr id="23" name="Picture 22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996546AB-8254-46CB-9510-D05DD116D5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72160"/>
            <a:ext cx="495369" cy="485843"/>
          </a:xfrm>
          <a:prstGeom prst="rect">
            <a:avLst/>
          </a:prstGeom>
        </p:spPr>
      </p:pic>
      <p:pic>
        <p:nvPicPr>
          <p:cNvPr id="20" name="Picture 19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4867864A-B7DF-4350-AF6E-17C32735F5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72160"/>
            <a:ext cx="495369" cy="485843"/>
          </a:xfrm>
          <a:prstGeom prst="rect">
            <a:avLst/>
          </a:prstGeom>
        </p:spPr>
      </p:pic>
      <p:pic>
        <p:nvPicPr>
          <p:cNvPr id="21" name="Picture 20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AF47EE7B-111E-4841-AE41-7999F5D7C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61994"/>
            <a:ext cx="49536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5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2" y="1676400"/>
            <a:ext cx="9313684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401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295401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cap="all" baseline="0"/>
            </a:lvl1pPr>
            <a:lvl2pPr marL="457177" indent="0">
              <a:buNone/>
              <a:defRPr sz="2000"/>
            </a:lvl2pPr>
            <a:lvl3pPr marL="914354" indent="0">
              <a:buNone/>
              <a:defRPr sz="1801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3" indent="0">
              <a:buNone/>
              <a:defRPr sz="1600"/>
            </a:lvl7pPr>
            <a:lvl8pPr marL="3200240" indent="0">
              <a:buNone/>
              <a:defRPr sz="1600"/>
            </a:lvl8pPr>
            <a:lvl9pPr marL="3657417" indent="0">
              <a:buNone/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6217" y="419100"/>
            <a:ext cx="685801" cy="2740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E83B1B32-20CA-442E-A853-C3898ACBB3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72160"/>
            <a:ext cx="495369" cy="485843"/>
          </a:xfrm>
          <a:prstGeom prst="rect">
            <a:avLst/>
          </a:prstGeom>
        </p:spPr>
      </p:pic>
      <p:pic>
        <p:nvPicPr>
          <p:cNvPr id="11" name="Picture 10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CB33D094-DA06-444E-8449-D9132739EC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72160"/>
            <a:ext cx="495369" cy="485843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E625BAB6-C344-4059-A233-5685834E7C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61994"/>
            <a:ext cx="49536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6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1449422" y="890729"/>
            <a:ext cx="10742580" cy="1798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66" y="190662"/>
            <a:ext cx="11979636" cy="645917"/>
          </a:xfrm>
        </p:spPr>
        <p:txBody>
          <a:bodyPr anchor="b"/>
          <a:lstStyle>
            <a:lvl1pPr algn="ctr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5858" y="1012929"/>
            <a:ext cx="6080761" cy="1468133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274306" indent="0">
              <a:buNone/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2875" y="1012926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449422" y="2790724"/>
            <a:ext cx="10742580" cy="1798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0" name="Rectangle 9"/>
          <p:cNvSpPr/>
          <p:nvPr userDrawn="1"/>
        </p:nvSpPr>
        <p:spPr bwMode="hidden">
          <a:xfrm>
            <a:off x="1449422" y="4690721"/>
            <a:ext cx="10742580" cy="1798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5695858" y="2919550"/>
            <a:ext cx="6080761" cy="1468133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274306" indent="0">
              <a:buNone/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/>
          </p:nvPr>
        </p:nvSpPr>
        <p:spPr>
          <a:xfrm>
            <a:off x="1622875" y="2919547"/>
            <a:ext cx="3657600" cy="15544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5695858" y="4835899"/>
            <a:ext cx="6080761" cy="1468133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274306" indent="0">
              <a:buNone/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/>
          </p:nvPr>
        </p:nvSpPr>
        <p:spPr>
          <a:xfrm>
            <a:off x="1622875" y="4835896"/>
            <a:ext cx="3657600" cy="15544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12365" y="1012189"/>
            <a:ext cx="995129" cy="155448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4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212365" y="2919547"/>
            <a:ext cx="995129" cy="155448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4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12365" y="4835896"/>
            <a:ext cx="995129" cy="155448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4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3</a:t>
            </a:r>
          </a:p>
        </p:txBody>
      </p:sp>
      <p:pic>
        <p:nvPicPr>
          <p:cNvPr id="23" name="Picture 22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996546AB-8254-46CB-9510-D05DD116D5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72160"/>
            <a:ext cx="495369" cy="485843"/>
          </a:xfrm>
          <a:prstGeom prst="rect">
            <a:avLst/>
          </a:prstGeom>
        </p:spPr>
      </p:pic>
      <p:pic>
        <p:nvPicPr>
          <p:cNvPr id="20" name="Picture 19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4867864A-B7DF-4350-AF6E-17C32735F5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72160"/>
            <a:ext cx="495369" cy="485843"/>
          </a:xfrm>
          <a:prstGeom prst="rect">
            <a:avLst/>
          </a:prstGeom>
        </p:spPr>
      </p:pic>
      <p:pic>
        <p:nvPicPr>
          <p:cNvPr id="21" name="Picture 20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AF47EE7B-111E-4841-AE41-7999F5D7C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61994"/>
            <a:ext cx="49536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575" y="2149475"/>
            <a:ext cx="4805465" cy="402272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4417" y="2149475"/>
            <a:ext cx="4809744" cy="402272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1102" y="5418814"/>
            <a:ext cx="5120916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9575" y="1738756"/>
            <a:ext cx="10167028" cy="342968"/>
          </a:xfrm>
        </p:spPr>
        <p:txBody>
          <a:bodyPr>
            <a:noAutofit/>
          </a:bodyPr>
          <a:lstStyle>
            <a:lvl1pPr marL="0" indent="0">
              <a:buNone/>
              <a:defRPr sz="1801" cap="all" normalizeH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57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ap for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575" y="2149478"/>
            <a:ext cx="6926095" cy="173186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1" y="4046708"/>
            <a:ext cx="10000260" cy="212549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1102" y="5418814"/>
            <a:ext cx="5120916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9575" y="1738756"/>
            <a:ext cx="10167028" cy="342968"/>
          </a:xfrm>
        </p:spPr>
        <p:txBody>
          <a:bodyPr>
            <a:noAutofit/>
          </a:bodyPr>
          <a:lstStyle>
            <a:lvl1pPr marL="0" indent="0">
              <a:buNone/>
              <a:defRPr sz="1801" cap="all" normalizeH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84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628594" y="2212509"/>
            <a:ext cx="4817039" cy="4412029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23901" y="2212509"/>
            <a:ext cx="5648977" cy="441202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/>
              <a:t>`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195" y="2212510"/>
            <a:ext cx="5640423" cy="6983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195" y="2910861"/>
            <a:ext cx="5640423" cy="3444544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1801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1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5887" y="2212510"/>
            <a:ext cx="4809744" cy="698351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5887" y="2910861"/>
            <a:ext cx="4809744" cy="3444544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1801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1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9575" y="1738756"/>
            <a:ext cx="10167028" cy="342968"/>
          </a:xfrm>
        </p:spPr>
        <p:txBody>
          <a:bodyPr>
            <a:noAutofit/>
          </a:bodyPr>
          <a:lstStyle>
            <a:lvl1pPr marL="0" indent="0">
              <a:buNone/>
              <a:defRPr sz="1801" cap="all" normalizeH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94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575" y="2149475"/>
            <a:ext cx="3291840" cy="402272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7167" y="2149475"/>
            <a:ext cx="3291840" cy="402272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1102" y="5418814"/>
            <a:ext cx="5120916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9575" y="1738756"/>
            <a:ext cx="10167028" cy="342968"/>
          </a:xfrm>
        </p:spPr>
        <p:txBody>
          <a:bodyPr>
            <a:noAutofit/>
          </a:bodyPr>
          <a:lstStyle>
            <a:lvl1pPr marL="0" indent="0">
              <a:buNone/>
              <a:defRPr sz="1801" cap="all" normalizeH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7604761" y="2148654"/>
            <a:ext cx="3291840" cy="41846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67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1102" y="5418814"/>
            <a:ext cx="5120916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9575" y="1738756"/>
            <a:ext cx="10167028" cy="342968"/>
          </a:xfrm>
        </p:spPr>
        <p:txBody>
          <a:bodyPr>
            <a:noAutofit/>
          </a:bodyPr>
          <a:lstStyle>
            <a:lvl1pPr marL="0" indent="0">
              <a:buNone/>
              <a:defRPr sz="1801" cap="all" normalizeH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42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lunch%20and%20giveaway.pptx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break%20and%20giveaway.pptx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hyperlink" Target="break%20and%20giveaway.pptx" TargetMode="External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hyperlink" Target="lunch%20and%20giveaway.pptx" TargetMode="Externa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1525" y="214604"/>
            <a:ext cx="12188953" cy="6217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9575" y="419099"/>
            <a:ext cx="10167028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575" y="2149477"/>
            <a:ext cx="10167028" cy="4022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6217" y="419100"/>
            <a:ext cx="685801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hlinkClick r:id="rId17" action="ppaction://hlinkpres?slideindex=1&amp;slidetitle="/>
            <a:extLst>
              <a:ext uri="{FF2B5EF4-FFF2-40B4-BE49-F238E27FC236}">
                <a16:creationId xmlns:a16="http://schemas.microsoft.com/office/drawing/2014/main" id="{F568F481-7945-44FE-8510-A582F1D83B0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72160"/>
            <a:ext cx="495369" cy="485843"/>
          </a:xfrm>
          <a:prstGeom prst="rect">
            <a:avLst/>
          </a:prstGeom>
        </p:spPr>
      </p:pic>
      <p:pic>
        <p:nvPicPr>
          <p:cNvPr id="11" name="Picture 10">
            <a:hlinkClick r:id="rId19" action="ppaction://hlinkpres?slideindex=1&amp;slidetitle="/>
            <a:extLst>
              <a:ext uri="{FF2B5EF4-FFF2-40B4-BE49-F238E27FC236}">
                <a16:creationId xmlns:a16="http://schemas.microsoft.com/office/drawing/2014/main" id="{21352EA9-F1BB-4EFA-B29E-1E6B7D6AD52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72160"/>
            <a:ext cx="495369" cy="485843"/>
          </a:xfrm>
          <a:prstGeom prst="rect">
            <a:avLst/>
          </a:prstGeom>
        </p:spPr>
      </p:pic>
      <p:pic>
        <p:nvPicPr>
          <p:cNvPr id="12" name="Picture 11">
            <a:hlinkClick r:id="rId17" action="ppaction://hlinkpres?slideindex=1&amp;slidetitle="/>
            <a:extLst>
              <a:ext uri="{FF2B5EF4-FFF2-40B4-BE49-F238E27FC236}">
                <a16:creationId xmlns:a16="http://schemas.microsoft.com/office/drawing/2014/main" id="{5F1A1786-7F11-4E02-B2D9-63D6E4C0631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61994"/>
            <a:ext cx="49536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77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41" r:id="rId15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lang="en-US" sz="3200" kern="1200" cap="all" baseline="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801"/>
        </a:spcBef>
        <a:buClr>
          <a:schemeClr val="accent1"/>
        </a:buClr>
        <a:buSzPct val="10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95" indent="-228589" algn="l" defTabSz="914354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1" kern="1200">
          <a:solidFill>
            <a:schemeClr val="tx2"/>
          </a:solidFill>
          <a:latin typeface="+mn-lt"/>
          <a:ea typeface="+mn-ea"/>
          <a:cs typeface="+mn-cs"/>
        </a:defRPr>
      </a:lvl2pPr>
      <a:lvl3pPr marL="731483" indent="-182871" algn="l" defTabSz="914354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90" indent="-182871" algn="l" defTabSz="914354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1" kern="1200">
          <a:solidFill>
            <a:schemeClr val="tx1"/>
          </a:solidFill>
          <a:latin typeface="+mn-lt"/>
          <a:ea typeface="+mn-ea"/>
          <a:cs typeface="+mn-cs"/>
        </a:defRPr>
      </a:lvl4pPr>
      <a:lvl5pPr marL="1234380" indent="-182871" algn="l" defTabSz="914354" rtl="0" eaLnBrk="1" latinLnBrk="0" hangingPunct="1">
        <a:lnSpc>
          <a:spcPct val="90000"/>
        </a:lnSpc>
        <a:spcBef>
          <a:spcPts val="601"/>
        </a:spcBef>
        <a:buSzPct val="90000"/>
        <a:buFont typeface="Arial" pitchFamily="34" charset="0"/>
        <a:buChar char="▪"/>
        <a:defRPr sz="1401" kern="1200">
          <a:solidFill>
            <a:schemeClr val="tx1"/>
          </a:solidFill>
          <a:latin typeface="+mn-lt"/>
          <a:ea typeface="+mn-ea"/>
          <a:cs typeface="+mn-cs"/>
        </a:defRPr>
      </a:lvl5pPr>
      <a:lvl6pPr marL="1462967" indent="-182871" algn="l" defTabSz="914354" rtl="0" eaLnBrk="1" latinLnBrk="0" hangingPunct="1">
        <a:lnSpc>
          <a:spcPct val="90000"/>
        </a:lnSpc>
        <a:spcBef>
          <a:spcPts val="601"/>
        </a:spcBef>
        <a:buSzPct val="90000"/>
        <a:buFont typeface="Arial" pitchFamily="34" charset="0"/>
        <a:buChar char="▪"/>
        <a:defRPr sz="1401" kern="1200">
          <a:solidFill>
            <a:schemeClr val="tx1"/>
          </a:solidFill>
          <a:latin typeface="+mn-lt"/>
          <a:ea typeface="+mn-ea"/>
          <a:cs typeface="+mn-cs"/>
        </a:defRPr>
      </a:lvl6pPr>
      <a:lvl7pPr marL="1691556" indent="-182871" algn="l" defTabSz="914354" rtl="0" eaLnBrk="1" latinLnBrk="0" hangingPunct="1">
        <a:lnSpc>
          <a:spcPct val="90000"/>
        </a:lnSpc>
        <a:spcBef>
          <a:spcPts val="601"/>
        </a:spcBef>
        <a:buSzPct val="90000"/>
        <a:buFont typeface="Arial" pitchFamily="34" charset="0"/>
        <a:buChar char="▪"/>
        <a:defRPr sz="1401" kern="1200">
          <a:solidFill>
            <a:schemeClr val="tx1"/>
          </a:solidFill>
          <a:latin typeface="+mn-lt"/>
          <a:ea typeface="+mn-ea"/>
          <a:cs typeface="+mn-cs"/>
        </a:defRPr>
      </a:lvl7pPr>
      <a:lvl8pPr marL="1920144" indent="-182871" algn="l" defTabSz="914354" rtl="0" eaLnBrk="1" latinLnBrk="0" hangingPunct="1">
        <a:lnSpc>
          <a:spcPct val="90000"/>
        </a:lnSpc>
        <a:spcBef>
          <a:spcPts val="601"/>
        </a:spcBef>
        <a:buSzPct val="90000"/>
        <a:buFont typeface="Arial" pitchFamily="34" charset="0"/>
        <a:buChar char="▪"/>
        <a:defRPr sz="1401" kern="1200">
          <a:solidFill>
            <a:schemeClr val="tx1"/>
          </a:solidFill>
          <a:latin typeface="+mn-lt"/>
          <a:ea typeface="+mn-ea"/>
          <a:cs typeface="+mn-cs"/>
        </a:defRPr>
      </a:lvl8pPr>
      <a:lvl9pPr marL="2103015" indent="-182871" algn="l" defTabSz="914354" rtl="0" eaLnBrk="1" latinLnBrk="0" hangingPunct="1">
        <a:lnSpc>
          <a:spcPct val="90000"/>
        </a:lnSpc>
        <a:spcBef>
          <a:spcPts val="601"/>
        </a:spcBef>
        <a:buSzPct val="90000"/>
        <a:buFont typeface="Arial" pitchFamily="34" charset="0"/>
        <a:buChar char="▪"/>
        <a:defRPr sz="1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54" userDrawn="1">
          <p15:clr>
            <a:srgbClr val="F26B43"/>
          </p15:clr>
        </p15:guide>
        <p15:guide id="2" pos="4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" name="Rectangle 3"/>
          <p:cNvSpPr/>
          <p:nvPr/>
        </p:nvSpPr>
        <p:spPr>
          <a:xfrm>
            <a:off x="0" y="239487"/>
            <a:ext cx="12192000" cy="9035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7" name="Rectangle 6"/>
          <p:cNvSpPr/>
          <p:nvPr/>
        </p:nvSpPr>
        <p:spPr>
          <a:xfrm>
            <a:off x="9144000" y="0"/>
            <a:ext cx="2844800" cy="1143000"/>
          </a:xfrm>
          <a:prstGeom prst="rect">
            <a:avLst/>
          </a:prstGeom>
          <a:solidFill>
            <a:srgbClr val="3FA4A6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427038"/>
            <a:ext cx="8432800" cy="63976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3388"/>
            <a:ext cx="10972800" cy="408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08741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9DC7C47B-54F9-4C71-BD9B-6F3C1A840E0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72160"/>
            <a:ext cx="495369" cy="485843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CA689156-D4E8-4812-8E1F-EDC0812597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72160"/>
            <a:ext cx="495369" cy="485843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pres?slideindex=1&amp;slidetitle="/>
            <a:extLst>
              <a:ext uri="{FF2B5EF4-FFF2-40B4-BE49-F238E27FC236}">
                <a16:creationId xmlns:a16="http://schemas.microsoft.com/office/drawing/2014/main" id="{89389BF8-9C02-40FA-BF24-F79925C30AD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61994"/>
            <a:ext cx="49536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5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43" r:id="rId3"/>
    <p:sldLayoutId id="2147483832" r:id="rId4"/>
    <p:sldLayoutId id="2147483833" r:id="rId5"/>
    <p:sldLayoutId id="2147483842" r:id="rId6"/>
  </p:sldLayoutIdLst>
  <p:hf hdr="0" ftr="0" dt="0"/>
  <p:txStyles>
    <p:titleStyle>
      <a:lvl1pPr algn="l" defTabSz="685767" rtl="0" eaLnBrk="1" latinLnBrk="0" hangingPunct="1">
        <a:spcBef>
          <a:spcPct val="0"/>
        </a:spcBef>
        <a:buNone/>
        <a:defRPr lang="en-US" sz="2800" b="1" kern="1200" cap="none" spc="-75" baseline="0" dirty="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57163" indent="-257163" algn="l" defTabSz="685767" rtl="0" eaLnBrk="1" latinLnBrk="0" hangingPunct="1">
        <a:spcBef>
          <a:spcPts val="601"/>
        </a:spcBef>
        <a:buClr>
          <a:schemeClr val="accent1"/>
        </a:buClr>
        <a:buFont typeface="Wingdings" panose="05000000000000000000" pitchFamily="2" charset="2"/>
        <a:buChar char="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57186" indent="-214303" algn="l" defTabSz="685767" rtl="0" eaLnBrk="1" latinLnBrk="0" hangingPunct="1">
        <a:spcBef>
          <a:spcPts val="601"/>
        </a:spcBef>
        <a:buClr>
          <a:schemeClr val="accent2"/>
        </a:buClr>
        <a:buSzPct val="100000"/>
        <a:buFont typeface="Wingdings" pitchFamily="2" charset="2"/>
        <a:buChar char="§"/>
        <a:defRPr lang="en-US" sz="1801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857209" indent="-171442" algn="l" defTabSz="685767" rtl="0" eaLnBrk="1" latinLnBrk="0" hangingPunct="1">
        <a:spcBef>
          <a:spcPts val="601"/>
        </a:spcBef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7" rtl="0" eaLnBrk="1" latinLnBrk="0" hangingPunct="1">
        <a:spcBef>
          <a:spcPts val="601"/>
        </a:spcBef>
        <a:buFont typeface="Arial" pitchFamily="34" charset="0"/>
        <a:buChar char="–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7" rtl="0" eaLnBrk="1" latinLnBrk="0" hangingPunct="1">
        <a:spcBef>
          <a:spcPts val="601"/>
        </a:spcBef>
        <a:buFont typeface="Arial" pitchFamily="34" charset="0"/>
        <a:buChar char="»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40" indent="-171442" algn="l" defTabSz="685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7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73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uanswers.com/resources/edu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cuanswer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uanswers.com/resources/doc/release-summaries/" TargetMode="External"/><Relationship Id="rId5" Type="http://schemas.openxmlformats.org/officeDocument/2006/relationships/hyperlink" Target="https://www.cuanswers.com/pdf/release_summaries/CurrentReleaseSchedule.pdf" TargetMode="External"/><Relationship Id="rId4" Type="http://schemas.openxmlformats.org/officeDocument/2006/relationships/hyperlink" Target="https://www.cuanswers.com/resources/doc/release-plannin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ngall.com/ecommerce-p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ngall.com/ecommerce-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ncestralbreezes.blogspot.com/2012/06/where-were-they-day-standard-time-began.html" TargetMode="Externa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63E5A7-BE1B-4612-8826-DCB46B5E9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473" y="1255224"/>
            <a:ext cx="6629401" cy="3108960"/>
          </a:xfrm>
        </p:spPr>
        <p:txBody>
          <a:bodyPr/>
          <a:lstStyle/>
          <a:p>
            <a:r>
              <a:rPr lang="en-US" dirty="0"/>
              <a:t>Designing the Future of Internet Retailing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2F4EE8-DA36-43C1-B860-F61324B39144}"/>
              </a:ext>
            </a:extLst>
          </p:cNvPr>
          <p:cNvSpPr txBox="1"/>
          <p:nvPr/>
        </p:nvSpPr>
        <p:spPr>
          <a:xfrm>
            <a:off x="342903" y="6265720"/>
            <a:ext cx="2712027" cy="3694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180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SEGMENT 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8F8B39-FDBB-40C2-A3A1-567E6CDC1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5" y="2895601"/>
            <a:ext cx="5176295" cy="345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5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32DC1E-9F93-44D5-ADBA-2BEF43F7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S2N – Lender*VP Hints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8D044-835E-40B6-A6F5-23681CE3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7284B8-8876-4F51-8455-62A9D53B06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Are you clued in to the development agenda?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614715-BD8F-48E6-BDFA-DFBE4468C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68" y="997975"/>
            <a:ext cx="4229472" cy="5472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9398BB9-0C8C-49FE-9622-676C007BE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77" y="2149476"/>
            <a:ext cx="6686111" cy="4022725"/>
          </a:xfrm>
        </p:spPr>
        <p:txBody>
          <a:bodyPr/>
          <a:lstStyle/>
          <a:p>
            <a:r>
              <a:rPr lang="en-US" dirty="0"/>
              <a:t>Release Planning website </a:t>
            </a:r>
            <a:br>
              <a:rPr lang="en-US" dirty="0"/>
            </a:br>
            <a:r>
              <a:rPr lang="en-US" sz="1600" dirty="0">
                <a:hlinkClick r:id="rId4"/>
              </a:rPr>
              <a:t>cuanswers.com/resources/doc/release-planning/</a:t>
            </a:r>
            <a:r>
              <a:rPr lang="en-US" sz="1600" dirty="0"/>
              <a:t> </a:t>
            </a:r>
            <a:endParaRPr lang="en-US" dirty="0"/>
          </a:p>
          <a:p>
            <a:pPr lvl="1"/>
            <a:r>
              <a:rPr lang="en-US" sz="1600" dirty="0"/>
              <a:t>Ask us about monitoring our weekly Product </a:t>
            </a:r>
            <a:br>
              <a:rPr lang="en-US" sz="1600" dirty="0"/>
            </a:br>
            <a:r>
              <a:rPr lang="en-US" sz="1600" dirty="0"/>
              <a:t>Team “factory floor” meetings, Tuesdays at 2:30p</a:t>
            </a:r>
          </a:p>
          <a:p>
            <a:r>
              <a:rPr lang="en-US" dirty="0"/>
              <a:t>Working Release Schedule </a:t>
            </a:r>
            <a:r>
              <a:rPr lang="en-US" sz="1600" dirty="0"/>
              <a:t>(updated weekly)</a:t>
            </a:r>
            <a:br>
              <a:rPr lang="en-US" sz="1600" dirty="0"/>
            </a:br>
            <a:r>
              <a:rPr lang="en-US" sz="1600" dirty="0">
                <a:hlinkClick r:id="rId5"/>
              </a:rPr>
              <a:t>cuanswers.com/pdf/</a:t>
            </a:r>
            <a:r>
              <a:rPr lang="en-US" sz="1600" dirty="0" err="1">
                <a:hlinkClick r:id="rId5"/>
              </a:rPr>
              <a:t>release_summaries</a:t>
            </a:r>
            <a:r>
              <a:rPr lang="en-US" sz="1600" dirty="0">
                <a:hlinkClick r:id="rId5"/>
              </a:rPr>
              <a:t>/CurrentReleaseSchedule.pdf</a:t>
            </a:r>
            <a:r>
              <a:rPr lang="en-US" sz="1600" dirty="0"/>
              <a:t> </a:t>
            </a:r>
            <a:endParaRPr lang="en-US" dirty="0"/>
          </a:p>
          <a:p>
            <a:r>
              <a:rPr lang="en-US" dirty="0"/>
              <a:t>Release Summaries</a:t>
            </a:r>
            <a:br>
              <a:rPr lang="en-US" dirty="0"/>
            </a:br>
            <a:r>
              <a:rPr lang="en-US" sz="1600" dirty="0">
                <a:hlinkClick r:id="rId6"/>
              </a:rPr>
              <a:t>cuanswers.com/resources/doc/release-summaries/</a:t>
            </a:r>
            <a:r>
              <a:rPr lang="en-US" sz="1600" dirty="0"/>
              <a:t> </a:t>
            </a:r>
            <a:endParaRPr lang="en-US" dirty="0"/>
          </a:p>
          <a:p>
            <a:r>
              <a:rPr lang="en-US" dirty="0"/>
              <a:t>Client News</a:t>
            </a:r>
            <a:br>
              <a:rPr lang="en-US" dirty="0"/>
            </a:br>
            <a:r>
              <a:rPr lang="en-US" sz="1600" dirty="0">
                <a:hlinkClick r:id="rId7"/>
              </a:rPr>
              <a:t>cuanswers.com </a:t>
            </a:r>
            <a:endParaRPr lang="en-US" dirty="0"/>
          </a:p>
          <a:p>
            <a:r>
              <a:rPr lang="en-US" dirty="0"/>
              <a:t>Lender*VP webinars via CU*Answers University</a:t>
            </a:r>
            <a:br>
              <a:rPr lang="en-US" dirty="0"/>
            </a:br>
            <a:r>
              <a:rPr lang="en-US" sz="1401" dirty="0">
                <a:hlinkClick r:id="rId8"/>
              </a:rPr>
              <a:t>cuanswers.com/resources/edu/</a:t>
            </a:r>
            <a:r>
              <a:rPr lang="en-US" sz="1401" dirty="0"/>
              <a:t>   </a:t>
            </a:r>
            <a:br>
              <a:rPr lang="en-US" sz="1401" dirty="0"/>
            </a:br>
            <a:r>
              <a:rPr lang="en-US" sz="1401" dirty="0">
                <a:solidFill>
                  <a:schemeClr val="tx2"/>
                </a:solidFill>
              </a:rPr>
              <a:t>HINT: Joint Pete at the Learning Café on November 20!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E7D8F80-180C-43EE-82E8-F6624DF0D6D4}"/>
              </a:ext>
            </a:extLst>
          </p:cNvPr>
          <p:cNvSpPr/>
          <p:nvPr/>
        </p:nvSpPr>
        <p:spPr>
          <a:xfrm>
            <a:off x="7295469" y="5253017"/>
            <a:ext cx="457200" cy="457200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2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1B037F6-6508-4DAB-A62E-D1AED2A9362F}"/>
              </a:ext>
            </a:extLst>
          </p:cNvPr>
          <p:cNvSpPr txBox="1"/>
          <p:nvPr/>
        </p:nvSpPr>
        <p:spPr>
          <a:xfrm>
            <a:off x="7908636" y="2730035"/>
            <a:ext cx="155448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/>
              <a:t>CECL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01EC15-C42E-4D5D-9464-D2B2AFCCF757}"/>
              </a:ext>
            </a:extLst>
          </p:cNvPr>
          <p:cNvSpPr/>
          <p:nvPr/>
        </p:nvSpPr>
        <p:spPr>
          <a:xfrm>
            <a:off x="3048000" y="3105838"/>
            <a:ext cx="6096000" cy="6465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1" dirty="0"/>
              <a:t>Static pools</a:t>
            </a:r>
          </a:p>
          <a:p>
            <a:r>
              <a:rPr lang="en-US" sz="1801" dirty="0"/>
              <a:t>CECL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78F0E-E5D5-4429-BB02-150DCCC6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S2N: Why it is important in this integrated world?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DFB69-08BC-4FDD-90FC-304A114E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F6E222-DB45-4FBB-8D8C-330CD60AE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Origin and proving ground for all lending capabilities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A0599-44F6-4BC3-84CF-01B507846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28" y="2148655"/>
            <a:ext cx="10447088" cy="4651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FB3735-7E30-455E-86C3-100FFC7FA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587" y="4652923"/>
            <a:ext cx="6951015" cy="1774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487BC4-29BD-4C8A-BDB0-F68139E886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928" y="1257442"/>
            <a:ext cx="2707499" cy="69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18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28362B13-ADE1-447A-A7A5-49693B82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S2N: Auto-decision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DA278-EC46-45DC-BB11-E97E09F8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FEEDF65-0296-42D5-97F3-9100DA6D59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6659" y="5418815"/>
            <a:ext cx="7335359" cy="914400"/>
          </a:xfrm>
        </p:spPr>
        <p:txBody>
          <a:bodyPr/>
          <a:lstStyle/>
          <a:p>
            <a:r>
              <a:rPr lang="en-US" dirty="0"/>
              <a:t>Coming: Two choices from CU*BASE in 2019, and a new vision to use </a:t>
            </a:r>
            <a:r>
              <a:rPr lang="en-US" i="1" dirty="0"/>
              <a:t>anyone’s </a:t>
            </a:r>
            <a:r>
              <a:rPr lang="en-US" dirty="0"/>
              <a:t>auto-decision to close a deal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C48221C-E73D-426A-BEFE-FB05AC5BE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 2019-2022 cu choices for decisioning will explode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BF92A2-FDA9-4805-835B-34E068B4C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986" y="1116079"/>
            <a:ext cx="2616132" cy="338084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D232C4-265F-45A5-ABFF-FF41282A4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53" y="2148654"/>
            <a:ext cx="4675927" cy="3380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F50695-A23E-417D-AE42-772B229AE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65" y="2325330"/>
            <a:ext cx="1856233" cy="656473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F79D-C534-448E-A0FD-917844F7CD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75" y="4611130"/>
            <a:ext cx="1851820" cy="6172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F91BF6-72DE-4172-8258-5A86E659E2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62" y="4092979"/>
            <a:ext cx="1856233" cy="5181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723365D-22BF-4C49-BDC3-507208EE30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0232" y="2849342"/>
            <a:ext cx="1452665" cy="14772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0BE1ED-C478-4764-AD2E-7D3220005B90}"/>
              </a:ext>
            </a:extLst>
          </p:cNvPr>
          <p:cNvSpPr/>
          <p:nvPr/>
        </p:nvSpPr>
        <p:spPr>
          <a:xfrm>
            <a:off x="8233458" y="3250666"/>
            <a:ext cx="2306783" cy="4364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>
                <a:solidFill>
                  <a:schemeClr val="bg1"/>
                </a:solidFill>
              </a:rPr>
              <a:t>store.cuanswers.com</a:t>
            </a:r>
          </a:p>
        </p:txBody>
      </p:sp>
    </p:spTree>
    <p:extLst>
      <p:ext uri="{BB962C8B-B14F-4D97-AF65-F5344CB8AC3E}">
        <p14:creationId xmlns:p14="http://schemas.microsoft.com/office/powerpoint/2010/main" val="2894789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28362B13-ADE1-447A-A7A5-49693B82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S2N: Auto-decision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DA278-EC46-45DC-BB11-E97E09F8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FEEDF65-0296-42D5-97F3-9100DA6D59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6659" y="5418815"/>
            <a:ext cx="7335359" cy="914400"/>
          </a:xfrm>
        </p:spPr>
        <p:txBody>
          <a:bodyPr/>
          <a:lstStyle/>
          <a:p>
            <a:r>
              <a:rPr lang="en-US" dirty="0"/>
              <a:t>Coming: Two choices from CU*BASE in 2019, and a new vision to use </a:t>
            </a:r>
            <a:r>
              <a:rPr lang="en-US" i="1" dirty="0"/>
              <a:t>anyone’s </a:t>
            </a:r>
            <a:r>
              <a:rPr lang="en-US" dirty="0"/>
              <a:t>auto-decision to close a deal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C48221C-E73D-426A-BEFE-FB05AC5BE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 2019-2022 cu choices for decisioning will explode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BF92A2-FDA9-4805-835B-34E068B4C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986" y="1116079"/>
            <a:ext cx="2616132" cy="338084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D232C4-265F-45A5-ABFF-FF41282A4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53" y="2148654"/>
            <a:ext cx="4675927" cy="3380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F50695-A23E-417D-AE42-772B229AE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65" y="2325330"/>
            <a:ext cx="1856233" cy="656473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F79D-C534-448E-A0FD-917844F7CD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75" y="4611130"/>
            <a:ext cx="1851820" cy="6172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F91BF6-72DE-4172-8258-5A86E659E2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62" y="4092979"/>
            <a:ext cx="1856233" cy="5181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723365D-22BF-4C49-BDC3-507208EE30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0232" y="2849342"/>
            <a:ext cx="1452665" cy="14772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0BE1ED-C478-4764-AD2E-7D3220005B90}"/>
              </a:ext>
            </a:extLst>
          </p:cNvPr>
          <p:cNvSpPr/>
          <p:nvPr/>
        </p:nvSpPr>
        <p:spPr>
          <a:xfrm>
            <a:off x="8233458" y="3250666"/>
            <a:ext cx="2306783" cy="4364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>
                <a:solidFill>
                  <a:schemeClr val="bg1"/>
                </a:solidFill>
              </a:rPr>
              <a:t>store.cuanswers.com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88D9CD-C3AC-4EC6-913D-3EABF28E6601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5" name="Explosion 1 4">
            <a:extLst>
              <a:ext uri="{FF2B5EF4-FFF2-40B4-BE49-F238E27FC236}">
                <a16:creationId xmlns:a16="http://schemas.microsoft.com/office/drawing/2014/main" id="{D3C67BD1-FA5A-41CA-A0BA-E5CED0340F87}"/>
              </a:ext>
            </a:extLst>
          </p:cNvPr>
          <p:cNvSpPr/>
          <p:nvPr/>
        </p:nvSpPr>
        <p:spPr>
          <a:xfrm>
            <a:off x="1176797" y="-962106"/>
            <a:ext cx="9287124" cy="9287124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Are we selling tickets to a party the world may never attend?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5857DE-FD31-4CC3-BA36-387D16C6A1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45" y="3341127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2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43B43A-0770-4A5E-82FB-36381493E6E8}"/>
              </a:ext>
            </a:extLst>
          </p:cNvPr>
          <p:cNvSpPr/>
          <p:nvPr/>
        </p:nvSpPr>
        <p:spPr>
          <a:xfrm>
            <a:off x="5211351" y="914401"/>
            <a:ext cx="6499204" cy="405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5A4392-3D7B-4B16-8643-E139C2349A61}"/>
              </a:ext>
            </a:extLst>
          </p:cNvPr>
          <p:cNvSpPr/>
          <p:nvPr/>
        </p:nvSpPr>
        <p:spPr>
          <a:xfrm>
            <a:off x="5211351" y="4155423"/>
            <a:ext cx="6499204" cy="405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FC8BC-C48F-4C6E-B302-8CB5FE4A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3" y="2651761"/>
            <a:ext cx="3882012" cy="1828800"/>
          </a:xfrm>
        </p:spPr>
        <p:txBody>
          <a:bodyPr/>
          <a:lstStyle/>
          <a:p>
            <a:r>
              <a:rPr lang="en-US" sz="3600" dirty="0"/>
              <a:t>CU*BASE integrations for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ready-to-look</a:t>
            </a:r>
            <a:r>
              <a:rPr lang="en-US" sz="3600" b="1" dirty="0"/>
              <a:t> </a:t>
            </a:r>
            <a:r>
              <a:rPr lang="en-US" sz="3600" dirty="0"/>
              <a:t>LOS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27F15-D885-479B-8612-8BBB73D1B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1" i="1" dirty="0">
                <a:solidFill>
                  <a:schemeClr val="accent1"/>
                </a:solidFill>
              </a:rPr>
              <a:t>Randy’s hints at key success factors (what are yours?)</a:t>
            </a:r>
          </a:p>
          <a:p>
            <a:pPr marL="0" indent="0">
              <a:buNone/>
            </a:pPr>
            <a:r>
              <a:rPr lang="en-US" sz="1801" dirty="0">
                <a:solidFill>
                  <a:schemeClr val="bg1"/>
                </a:solidFill>
              </a:rPr>
              <a:t>Credit Union </a:t>
            </a:r>
            <a:r>
              <a:rPr lang="en-US" sz="1801" dirty="0" err="1">
                <a:solidFill>
                  <a:schemeClr val="bg1"/>
                </a:solidFill>
              </a:rPr>
              <a:t>KSFs</a:t>
            </a:r>
            <a:endParaRPr lang="en-US" sz="1801" dirty="0">
              <a:solidFill>
                <a:schemeClr val="bg1"/>
              </a:solidFill>
            </a:endParaRPr>
          </a:p>
          <a:p>
            <a:r>
              <a:rPr lang="en-US" sz="1801" dirty="0"/>
              <a:t>Adopt a mindset to use the tool where the member is</a:t>
            </a:r>
          </a:p>
          <a:p>
            <a:pPr lvl="1"/>
            <a:r>
              <a:rPr lang="en-US" sz="1600" dirty="0"/>
              <a:t>Location and process convenience over monolithic control</a:t>
            </a:r>
          </a:p>
          <a:p>
            <a:r>
              <a:rPr lang="en-US" sz="1801" dirty="0"/>
              <a:t>Selling products is the gateway to relationships</a:t>
            </a:r>
          </a:p>
          <a:p>
            <a:pPr lvl="1"/>
            <a:r>
              <a:rPr lang="en-US" sz="1600" dirty="0"/>
              <a:t>Location and process convenience over monolithic business plans</a:t>
            </a:r>
          </a:p>
          <a:p>
            <a:r>
              <a:rPr lang="en-US" sz="1801" dirty="0"/>
              <a:t>Balance process specialties with your own SOP</a:t>
            </a:r>
          </a:p>
          <a:p>
            <a:pPr lvl="1"/>
            <a:r>
              <a:rPr lang="en-US" sz="1600" dirty="0"/>
              <a:t>Compromise for the opportunity but not on the approval</a:t>
            </a:r>
          </a:p>
          <a:p>
            <a:pPr marL="0" indent="0">
              <a:buNone/>
            </a:pPr>
            <a:r>
              <a:rPr lang="en-US" sz="1801" dirty="0">
                <a:solidFill>
                  <a:schemeClr val="bg1"/>
                </a:solidFill>
              </a:rPr>
              <a:t>CUSO </a:t>
            </a:r>
            <a:r>
              <a:rPr lang="en-US" sz="1801" dirty="0" err="1">
                <a:solidFill>
                  <a:schemeClr val="bg1"/>
                </a:solidFill>
              </a:rPr>
              <a:t>KSFs</a:t>
            </a:r>
            <a:endParaRPr lang="en-US" sz="1801" dirty="0">
              <a:solidFill>
                <a:schemeClr val="bg1"/>
              </a:solidFill>
            </a:endParaRPr>
          </a:p>
          <a:p>
            <a:r>
              <a:rPr lang="en-US" sz="1801" dirty="0"/>
              <a:t>Drive throughput as our #1 priority</a:t>
            </a:r>
          </a:p>
          <a:p>
            <a:r>
              <a:rPr lang="en-US" sz="1801" dirty="0"/>
              <a:t>Amplify our skills at finding loan opportunities</a:t>
            </a:r>
          </a:p>
          <a:p>
            <a:r>
              <a:rPr lang="en-US" sz="1801" dirty="0"/>
              <a:t>Extend our network reach and innovate at the edge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D5999-47DF-403E-904A-89F540F92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Let’s brainstorm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82896-2401-4769-8CEE-D0B977C7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09F976-1A5B-4254-A330-1E21F8441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91" y="5145066"/>
            <a:ext cx="4388175" cy="128950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949104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764FE-FADC-4651-B35F-653D8EB0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ready-to-look vendor relationships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9B69A-2AA4-4586-99F2-34D888B7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D2C2B-C1B3-4AA6-A664-9A4036FBB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4670" y="5418815"/>
            <a:ext cx="4767348" cy="914400"/>
          </a:xfrm>
        </p:spPr>
        <p:txBody>
          <a:bodyPr/>
          <a:lstStyle/>
          <a:p>
            <a:r>
              <a:rPr lang="en-US" dirty="0"/>
              <a:t>CUs need to make the choice on whether indirect lending is their forte</a:t>
            </a:r>
          </a:p>
          <a:p>
            <a:r>
              <a:rPr lang="en-US" dirty="0"/>
              <a:t>But the marketplace is becoming </a:t>
            </a:r>
            <a:br>
              <a:rPr lang="en-US" dirty="0"/>
            </a:br>
            <a:r>
              <a:rPr lang="en-US" dirty="0"/>
              <a:t>less focused on finding you </a:t>
            </a:r>
            <a:br>
              <a:rPr lang="en-US" dirty="0"/>
            </a:br>
            <a:r>
              <a:rPr lang="en-US" dirty="0"/>
              <a:t>when they need something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1B5C25-739F-446E-8C48-BA41BDE66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31" y="1826342"/>
            <a:ext cx="8613749" cy="2059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3ED26-9847-48F9-938F-4F10FDAA0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8" y="4272255"/>
            <a:ext cx="1704975" cy="866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4D2DF5-6D5B-4EFC-AE3A-720861A90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197" y="4394531"/>
            <a:ext cx="3238095" cy="6222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8613BB-03A0-4570-ABE8-D4D791870CE5}"/>
              </a:ext>
            </a:extLst>
          </p:cNvPr>
          <p:cNvSpPr/>
          <p:nvPr/>
        </p:nvSpPr>
        <p:spPr>
          <a:xfrm>
            <a:off x="955098" y="6044091"/>
            <a:ext cx="3698985" cy="512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store.cuanswers.com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F8EC84-21CC-43D7-BBAD-B4A65EB435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97" y="2997153"/>
            <a:ext cx="3411436" cy="69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6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43B43A-0770-4A5E-82FB-36381493E6E8}"/>
              </a:ext>
            </a:extLst>
          </p:cNvPr>
          <p:cNvSpPr/>
          <p:nvPr/>
        </p:nvSpPr>
        <p:spPr>
          <a:xfrm>
            <a:off x="5211351" y="914401"/>
            <a:ext cx="6499204" cy="405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5A4392-3D7B-4B16-8643-E139C2349A61}"/>
              </a:ext>
            </a:extLst>
          </p:cNvPr>
          <p:cNvSpPr/>
          <p:nvPr/>
        </p:nvSpPr>
        <p:spPr>
          <a:xfrm>
            <a:off x="5211351" y="4195613"/>
            <a:ext cx="6499204" cy="405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FC8BC-C48F-4C6E-B302-8CB5FE4A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3" y="2651761"/>
            <a:ext cx="3882012" cy="1828800"/>
          </a:xfrm>
        </p:spPr>
        <p:txBody>
          <a:bodyPr/>
          <a:lstStyle/>
          <a:p>
            <a:r>
              <a:rPr lang="en-US" sz="3600" dirty="0"/>
              <a:t>CU*BASE integrations for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ready-to-Book</a:t>
            </a:r>
            <a:r>
              <a:rPr lang="en-US" sz="3600" b="1" dirty="0"/>
              <a:t> </a:t>
            </a:r>
            <a:r>
              <a:rPr lang="en-US" sz="3600" dirty="0"/>
              <a:t>LOS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27F15-D885-479B-8612-8BBB73D1B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730" y="478175"/>
            <a:ext cx="6347669" cy="56940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1" i="1" dirty="0">
                <a:solidFill>
                  <a:schemeClr val="accent1"/>
                </a:solidFill>
              </a:rPr>
              <a:t>Randy’s hints at key success factors (what are yours?)</a:t>
            </a:r>
          </a:p>
          <a:p>
            <a:pPr marL="0" indent="0">
              <a:buNone/>
            </a:pPr>
            <a:r>
              <a:rPr lang="en-US" sz="1801" dirty="0">
                <a:solidFill>
                  <a:schemeClr val="bg1"/>
                </a:solidFill>
              </a:rPr>
              <a:t>Credit Union </a:t>
            </a:r>
            <a:r>
              <a:rPr lang="en-US" sz="1801" dirty="0" err="1">
                <a:solidFill>
                  <a:schemeClr val="bg1"/>
                </a:solidFill>
              </a:rPr>
              <a:t>KSFs</a:t>
            </a:r>
            <a:endParaRPr lang="en-US" sz="1801" dirty="0">
              <a:solidFill>
                <a:schemeClr val="bg1"/>
              </a:solidFill>
            </a:endParaRPr>
          </a:p>
          <a:p>
            <a:r>
              <a:rPr lang="en-US" sz="1801" dirty="0"/>
              <a:t>Avoid jumping out of the frying pan and into the fire</a:t>
            </a:r>
          </a:p>
          <a:p>
            <a:pPr lvl="1"/>
            <a:r>
              <a:rPr lang="en-US" sz="1600" dirty="0"/>
              <a:t>Avoid the long trek towards moving everything to one solution</a:t>
            </a:r>
          </a:p>
          <a:p>
            <a:r>
              <a:rPr lang="en-US" sz="1801" dirty="0"/>
              <a:t>Set realistic expectations for the lift and the return on specialty spending</a:t>
            </a:r>
          </a:p>
          <a:p>
            <a:pPr lvl="1"/>
            <a:r>
              <a:rPr lang="en-US" sz="1600" dirty="0"/>
              <a:t>Buying over building is a short-term high</a:t>
            </a:r>
          </a:p>
          <a:p>
            <a:r>
              <a:rPr lang="en-US" sz="1801" dirty="0"/>
              <a:t>Process capacity is not opportunity – know the difference</a:t>
            </a:r>
          </a:p>
          <a:p>
            <a:pPr lvl="1"/>
            <a:r>
              <a:rPr lang="en-US" sz="1600" dirty="0"/>
              <a:t>Be ready to invest to put people to work, not to find time</a:t>
            </a:r>
          </a:p>
          <a:p>
            <a:pPr marL="0" indent="0">
              <a:buNone/>
            </a:pPr>
            <a:r>
              <a:rPr lang="en-US" sz="1801" dirty="0">
                <a:solidFill>
                  <a:schemeClr val="bg1"/>
                </a:solidFill>
              </a:rPr>
              <a:t>CUSO </a:t>
            </a:r>
            <a:r>
              <a:rPr lang="en-US" sz="1801" dirty="0" err="1">
                <a:solidFill>
                  <a:schemeClr val="bg1"/>
                </a:solidFill>
              </a:rPr>
              <a:t>KSFs</a:t>
            </a:r>
            <a:endParaRPr lang="en-US" sz="1801" dirty="0">
              <a:solidFill>
                <a:schemeClr val="bg1"/>
              </a:solidFill>
            </a:endParaRPr>
          </a:p>
          <a:p>
            <a:r>
              <a:rPr lang="en-US" sz="1801" dirty="0"/>
              <a:t>Open the network to alternative solutions, and learn</a:t>
            </a:r>
          </a:p>
          <a:p>
            <a:r>
              <a:rPr lang="en-US" sz="1801" dirty="0"/>
              <a:t>Create opportunities for credit union reorganizations and consolidation</a:t>
            </a:r>
          </a:p>
          <a:p>
            <a:r>
              <a:rPr lang="en-US" sz="1801" dirty="0"/>
              <a:t>Expand CUSO opportunities to sell our packages without alienating special relationships held by prospects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D5999-47DF-403E-904A-89F540F92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Let’s brainstorm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82896-2401-4769-8CEE-D0B977C7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09F976-1A5B-4254-A330-1E21F8441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91" y="5145066"/>
            <a:ext cx="4388175" cy="128950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648287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FB22FD-9C66-4001-9A31-AD748BDC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ready-to-book vendor relationships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85CB5-5615-486C-9C46-CA5B8C8F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E8DF0E-1206-4BD4-B61D-76DD21889F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Just make it work</a:t>
            </a:r>
          </a:p>
          <a:p>
            <a:r>
              <a:rPr lang="en-US" dirty="0"/>
              <a:t>You can’t enhance what </a:t>
            </a:r>
            <a:br>
              <a:rPr lang="en-US" dirty="0"/>
            </a:br>
            <a:r>
              <a:rPr lang="en-US" dirty="0"/>
              <a:t>you don’t understand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89BD6A-3B00-41A7-807C-35356A9D90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Open the network to alternative solutions, and learn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CA6832-D361-4C7B-9781-5CE687823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3" y="3231825"/>
            <a:ext cx="1736843" cy="102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1D6ED7-7ED8-441C-890F-F93F551D9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7" y="2258380"/>
            <a:ext cx="3411436" cy="69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877134-ECD2-4954-A49F-84A246C358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041" y="1873899"/>
            <a:ext cx="3244559" cy="21664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A6FFB6-514E-4029-A6E2-249666DAD74D}"/>
              </a:ext>
            </a:extLst>
          </p:cNvPr>
          <p:cNvSpPr/>
          <p:nvPr/>
        </p:nvSpPr>
        <p:spPr>
          <a:xfrm>
            <a:off x="7180236" y="3550576"/>
            <a:ext cx="3436537" cy="8680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>
                <a:solidFill>
                  <a:schemeClr val="bg1"/>
                </a:solidFill>
              </a:rPr>
              <a:t>Meet </a:t>
            </a:r>
            <a:r>
              <a:rPr lang="en-US" sz="1801" b="1" dirty="0">
                <a:solidFill>
                  <a:schemeClr val="bg1"/>
                </a:solidFill>
              </a:rPr>
              <a:t>Charlie Dean</a:t>
            </a:r>
            <a:r>
              <a:rPr lang="en-US" sz="1801" dirty="0">
                <a:solidFill>
                  <a:schemeClr val="bg1"/>
                </a:solidFill>
              </a:rPr>
              <a:t>, our new </a:t>
            </a:r>
            <a:r>
              <a:rPr lang="en-US" sz="1801" b="1" dirty="0">
                <a:solidFill>
                  <a:schemeClr val="bg1"/>
                </a:solidFill>
              </a:rPr>
              <a:t>LOS Coordinator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CD96D3-7E31-4109-84C7-2EC3D34F1EFB}"/>
              </a:ext>
            </a:extLst>
          </p:cNvPr>
          <p:cNvSpPr/>
          <p:nvPr/>
        </p:nvSpPr>
        <p:spPr>
          <a:xfrm>
            <a:off x="955098" y="6044091"/>
            <a:ext cx="3698985" cy="512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store.cuanswers.com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D5C7AF-6B9C-4D2F-8979-0CE0C4B99E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37" y="3589057"/>
            <a:ext cx="3436537" cy="22946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C4E1EBB-F15E-4995-A953-C8286527360D}"/>
              </a:ext>
            </a:extLst>
          </p:cNvPr>
          <p:cNvSpPr/>
          <p:nvPr/>
        </p:nvSpPr>
        <p:spPr>
          <a:xfrm>
            <a:off x="4948018" y="5293616"/>
            <a:ext cx="3436537" cy="8680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b="1" dirty="0">
                <a:solidFill>
                  <a:schemeClr val="bg1"/>
                </a:solidFill>
              </a:rPr>
              <a:t>John Beauchamp</a:t>
            </a:r>
            <a:br>
              <a:rPr lang="en-US" sz="1801" dirty="0">
                <a:solidFill>
                  <a:schemeClr val="bg1"/>
                </a:solidFill>
              </a:rPr>
            </a:br>
            <a:r>
              <a:rPr lang="en-US" sz="1801" dirty="0">
                <a:solidFill>
                  <a:schemeClr val="bg1"/>
                </a:solidFill>
              </a:rPr>
              <a:t>CU*Answers Imaging Solutions</a:t>
            </a:r>
            <a:endParaRPr lang="en-US" sz="1801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45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43B43A-0770-4A5E-82FB-36381493E6E8}"/>
              </a:ext>
            </a:extLst>
          </p:cNvPr>
          <p:cNvSpPr/>
          <p:nvPr/>
        </p:nvSpPr>
        <p:spPr>
          <a:xfrm>
            <a:off x="5211351" y="914401"/>
            <a:ext cx="6499204" cy="405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5A4392-3D7B-4B16-8643-E139C2349A61}"/>
              </a:ext>
            </a:extLst>
          </p:cNvPr>
          <p:cNvSpPr/>
          <p:nvPr/>
        </p:nvSpPr>
        <p:spPr>
          <a:xfrm>
            <a:off x="5211351" y="3803730"/>
            <a:ext cx="6499204" cy="405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FC8BC-C48F-4C6E-B302-8CB5FE4A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3" y="2651761"/>
            <a:ext cx="3882012" cy="1828800"/>
          </a:xfrm>
        </p:spPr>
        <p:txBody>
          <a:bodyPr/>
          <a:lstStyle/>
          <a:p>
            <a:r>
              <a:rPr lang="en-US" sz="3600" dirty="0"/>
              <a:t>CU*BASE integrations for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channel</a:t>
            </a:r>
            <a:r>
              <a:rPr lang="en-US" sz="3600" b="1" dirty="0"/>
              <a:t> </a:t>
            </a:r>
            <a:r>
              <a:rPr lang="en-US" sz="3600" dirty="0"/>
              <a:t>LOS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27F15-D885-479B-8612-8BBB73D1B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1" i="1" dirty="0">
                <a:solidFill>
                  <a:schemeClr val="accent1"/>
                </a:solidFill>
              </a:rPr>
              <a:t>Randy’s hints at key success factors (what are yours?)</a:t>
            </a:r>
          </a:p>
          <a:p>
            <a:pPr marL="0" indent="0">
              <a:buNone/>
            </a:pPr>
            <a:r>
              <a:rPr lang="en-US" sz="1801" dirty="0">
                <a:solidFill>
                  <a:schemeClr val="bg1"/>
                </a:solidFill>
              </a:rPr>
              <a:t>Credit Union </a:t>
            </a:r>
            <a:r>
              <a:rPr lang="en-US" sz="1801" dirty="0" err="1">
                <a:solidFill>
                  <a:schemeClr val="bg1"/>
                </a:solidFill>
              </a:rPr>
              <a:t>KSFs</a:t>
            </a:r>
            <a:endParaRPr lang="en-US" sz="1801" dirty="0">
              <a:solidFill>
                <a:schemeClr val="bg1"/>
              </a:solidFill>
            </a:endParaRPr>
          </a:p>
          <a:p>
            <a:r>
              <a:rPr lang="en-US" sz="1801" dirty="0"/>
              <a:t>Know the difference between a member request without the need for automated underwriting, and a loan origination system that requires it</a:t>
            </a:r>
          </a:p>
          <a:p>
            <a:r>
              <a:rPr lang="en-US" sz="1801" dirty="0"/>
              <a:t>Affinity and targeting your audience are more important than the tool</a:t>
            </a:r>
          </a:p>
          <a:p>
            <a:r>
              <a:rPr lang="en-US" sz="1801" dirty="0"/>
              <a:t>More is more – build throughput and chances to aggregate small audiences</a:t>
            </a:r>
            <a:endParaRPr lang="en-US" sz="180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1" dirty="0">
                <a:solidFill>
                  <a:schemeClr val="bg1"/>
                </a:solidFill>
              </a:rPr>
              <a:t>CUSO </a:t>
            </a:r>
            <a:r>
              <a:rPr lang="en-US" sz="1801" dirty="0" err="1">
                <a:solidFill>
                  <a:schemeClr val="bg1"/>
                </a:solidFill>
              </a:rPr>
              <a:t>KSFs</a:t>
            </a:r>
            <a:endParaRPr lang="en-US" sz="1801" dirty="0">
              <a:solidFill>
                <a:schemeClr val="bg1"/>
              </a:solidFill>
            </a:endParaRPr>
          </a:p>
          <a:p>
            <a:r>
              <a:rPr lang="en-US" sz="1801" dirty="0"/>
              <a:t>Build factories that generate endpoints and multiple channels, not a one-size-fits-all approach</a:t>
            </a:r>
          </a:p>
          <a:p>
            <a:r>
              <a:rPr lang="en-US" sz="1801" dirty="0"/>
              <a:t>Avoid complicated models that emulate the employee’s job – build what the member needs for their job</a:t>
            </a:r>
          </a:p>
          <a:p>
            <a:r>
              <a:rPr lang="en-US" sz="1801" dirty="0"/>
              <a:t>Focus on zero-cost models to extend our outreach, over professional service models that do not share the risk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D5999-47DF-403E-904A-89F540F92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Let’s brainstorm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82896-2401-4769-8CEE-D0B977C7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09F976-1A5B-4254-A330-1E21F8441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91" y="5145066"/>
            <a:ext cx="4388175" cy="128950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69844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1604154-3BD3-4E06-A7FB-4D6C9DB718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57"/>
          <a:stretch/>
        </p:blipFill>
        <p:spPr>
          <a:xfrm>
            <a:off x="6908975" y="693123"/>
            <a:ext cx="3514255" cy="2695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2DB16-ABA1-4EE7-A87A-3BDAD9C7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Reengineering internet </a:t>
            </a:r>
            <a:br>
              <a:rPr lang="en-US" dirty="0"/>
            </a:br>
            <a:r>
              <a:rPr lang="en-US" dirty="0"/>
              <a:t>LOS for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6F57D-49A3-4F52-B2AB-5A1441A18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77" y="2149476"/>
            <a:ext cx="6121524" cy="4022725"/>
          </a:xfrm>
        </p:spPr>
        <p:txBody>
          <a:bodyPr/>
          <a:lstStyle/>
          <a:p>
            <a:r>
              <a:rPr lang="en-US" dirty="0"/>
              <a:t>Weaknesses to address</a:t>
            </a:r>
          </a:p>
          <a:p>
            <a:pPr lvl="1"/>
            <a:r>
              <a:rPr lang="en-US" dirty="0"/>
              <a:t>What do we do to with data provided by </a:t>
            </a:r>
            <a:br>
              <a:rPr lang="en-US" dirty="0"/>
            </a:br>
            <a:r>
              <a:rPr lang="en-US" b="1" dirty="0"/>
              <a:t>non-authenticated members</a:t>
            </a:r>
            <a:r>
              <a:rPr lang="en-US" dirty="0"/>
              <a:t>?  </a:t>
            </a:r>
          </a:p>
          <a:p>
            <a:pPr lvl="1"/>
            <a:r>
              <a:rPr lang="en-US" dirty="0"/>
              <a:t>How far should we go in asking for data while still maintaining a pleasant member experience?  </a:t>
            </a:r>
          </a:p>
          <a:p>
            <a:pPr lvl="1"/>
            <a:r>
              <a:rPr lang="en-US" dirty="0"/>
              <a:t>What does a CU want to handle via a CU-designed form vs. a classic application underwriting process?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Envision and design from Sept.-Dec. 2018</a:t>
            </a:r>
          </a:p>
          <a:p>
            <a:pPr lvl="1"/>
            <a:r>
              <a:rPr lang="en-US" dirty="0"/>
              <a:t>Begin coding new solutions by March 2019</a:t>
            </a:r>
          </a:p>
          <a:p>
            <a:pPr lvl="1"/>
            <a:r>
              <a:rPr lang="en-US" dirty="0"/>
              <a:t>Release solutions throughout the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7DB95-88B3-49F5-ADA1-33F07370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A7B8A-4F66-49FB-A32A-DF5CCFCB56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0905" y="4608946"/>
            <a:ext cx="5651113" cy="1724271"/>
          </a:xfrm>
        </p:spPr>
        <p:txBody>
          <a:bodyPr/>
          <a:lstStyle/>
          <a:p>
            <a:r>
              <a:rPr lang="en-US" dirty="0"/>
              <a:t>Make the call: CU*Answers specializes in </a:t>
            </a:r>
            <a:r>
              <a:rPr lang="en-US" u="sng" dirty="0"/>
              <a:t>authenticated</a:t>
            </a:r>
            <a:r>
              <a:rPr lang="en-US" dirty="0"/>
              <a:t> services for credit unions</a:t>
            </a:r>
          </a:p>
          <a:p>
            <a:r>
              <a:rPr lang="en-US" dirty="0"/>
              <a:t>The wildcard: When we open the gates for 3</a:t>
            </a:r>
            <a:r>
              <a:rPr lang="en-US" baseline="30000" dirty="0"/>
              <a:t>rd</a:t>
            </a:r>
            <a:r>
              <a:rPr lang="en-US" dirty="0"/>
              <a:t>-party LOS integrations, who will CUs pick?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523F12-0C56-40C1-B836-A5557BED10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We’re going back to the drawing board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5517D3-5A61-415E-AFE0-17EFE52AEC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92"/>
          <a:stretch/>
        </p:blipFill>
        <p:spPr>
          <a:xfrm>
            <a:off x="7962796" y="1971934"/>
            <a:ext cx="3666320" cy="2660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140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7E8D-3842-403D-AF67-99961E75B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CEO STRATEGIC Developers Boot Camp Segment A: </a:t>
            </a:r>
            <a:br>
              <a:rPr lang="en-US" sz="2000" dirty="0"/>
            </a:br>
            <a:r>
              <a:rPr lang="en-US" dirty="0"/>
              <a:t>Designing the Future of Internet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83645-B872-40BF-9181-A2384D190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75" y="2149476"/>
            <a:ext cx="7500027" cy="4022725"/>
          </a:xfrm>
        </p:spPr>
        <p:txBody>
          <a:bodyPr/>
          <a:lstStyle/>
          <a:p>
            <a:r>
              <a:rPr lang="en-US" dirty="0"/>
              <a:t>What is the group’s vision for </a:t>
            </a:r>
            <a:r>
              <a:rPr lang="en-US" b="1" dirty="0"/>
              <a:t>internet retailing </a:t>
            </a:r>
            <a:r>
              <a:rPr lang="en-US" dirty="0"/>
              <a:t>in 2020-2029?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CU*ANSWERS TEMPLATES FOR ACTION</a:t>
            </a:r>
          </a:p>
          <a:p>
            <a:r>
              <a:rPr lang="en-US" b="1" dirty="0"/>
              <a:t>Selling loans via internet channels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What should we build now? </a:t>
            </a:r>
          </a:p>
          <a:p>
            <a:pPr lvl="1"/>
            <a:r>
              <a:rPr lang="en-US" dirty="0"/>
              <a:t>Design for a 4</a:t>
            </a:r>
            <a:r>
              <a:rPr lang="en-US" baseline="30000" dirty="0"/>
              <a:t>th</a:t>
            </a:r>
            <a:r>
              <a:rPr lang="en-US" dirty="0"/>
              <a:t> LOS engine</a:t>
            </a:r>
          </a:p>
          <a:p>
            <a:r>
              <a:rPr lang="en-US" dirty="0"/>
              <a:t>Internet </a:t>
            </a:r>
            <a:r>
              <a:rPr lang="en-US" b="1" dirty="0"/>
              <a:t>store shelves</a:t>
            </a:r>
          </a:p>
          <a:p>
            <a:pPr lvl="1"/>
            <a:r>
              <a:rPr lang="en-US" dirty="0"/>
              <a:t>How do we repeat the success </a:t>
            </a:r>
            <a:br>
              <a:rPr lang="en-US" dirty="0"/>
            </a:br>
            <a:r>
              <a:rPr lang="en-US" dirty="0"/>
              <a:t>of a fulfillment product like Skip-Pay </a:t>
            </a:r>
            <a:br>
              <a:rPr lang="en-US" dirty="0"/>
            </a:br>
            <a:r>
              <a:rPr lang="en-US" dirty="0"/>
              <a:t>for other internet-sold services?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646EF-604B-4A03-8F9D-8E7AE441B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8F7456-7F5F-4CF6-99B2-6EBAA13AF1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We’ll study this throughout 2019, across the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B5D018-0650-45F6-98F9-A1CEF2E79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38558" y="2992353"/>
            <a:ext cx="4362569" cy="365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34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163D3C-5335-4531-BB99-BAFE446CF988}"/>
              </a:ext>
            </a:extLst>
          </p:cNvPr>
          <p:cNvSpPr txBox="1"/>
          <p:nvPr/>
        </p:nvSpPr>
        <p:spPr>
          <a:xfrm>
            <a:off x="7808165" y="2824484"/>
            <a:ext cx="2260395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/>
              <a:t>FORMS GENERATOR </a:t>
            </a:r>
          </a:p>
          <a:p>
            <a:r>
              <a:rPr lang="en-US" sz="1801" dirty="0"/>
              <a:t>REQUEST CENTER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91C4A37-332E-45B9-8ABD-4E945E9988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6"/>
          <a:stretch/>
        </p:blipFill>
        <p:spPr>
          <a:xfrm>
            <a:off x="6577017" y="1713314"/>
            <a:ext cx="5159900" cy="449422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5A1786B-5283-4695-82A8-1AA8F9F4B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Unlimited forms when automated applications are not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13967-EC29-48D7-938D-E5EE1620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20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ED7881-DD0A-4882-9A37-285C8D41D6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/>
          <a:stretch/>
        </p:blipFill>
        <p:spPr>
          <a:xfrm>
            <a:off x="94361" y="1910244"/>
            <a:ext cx="6124092" cy="471164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359220-C1D1-41E2-A73E-338ADF1FA00F}"/>
              </a:ext>
            </a:extLst>
          </p:cNvPr>
          <p:cNvGrpSpPr/>
          <p:nvPr/>
        </p:nvGrpSpPr>
        <p:grpSpPr>
          <a:xfrm>
            <a:off x="3766527" y="4586136"/>
            <a:ext cx="1498784" cy="2539417"/>
            <a:chOff x="4228344" y="4078135"/>
            <a:chExt cx="1498784" cy="253941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321F7C7-8B8B-4799-8E52-B6CE2DBCD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344" y="4078135"/>
              <a:ext cx="1498784" cy="25394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442F1EC-826C-4E93-9755-1F1E6E5F3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454" y="4373699"/>
              <a:ext cx="1319555" cy="197011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36B70DE-9ACC-48BD-9BBA-845DF87A79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12" y="2588491"/>
            <a:ext cx="2542857" cy="25013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173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1A59049-A3F0-4026-AC7F-AA40F94A7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Generator and </a:t>
            </a:r>
            <a:br>
              <a:rPr lang="en-US" dirty="0"/>
            </a:br>
            <a:r>
              <a:rPr lang="en-US" dirty="0"/>
              <a:t>the Request Center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206853-ED15-4C8E-8C11-15A30E38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72F0CD-EF65-4219-8A82-6F4E2CE3D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4" y="1785395"/>
            <a:ext cx="6155297" cy="3712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8C6E6A-F024-4271-B57A-A810D71DA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57" y="4277949"/>
            <a:ext cx="5684151" cy="3422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690BF4-5E48-4E1A-8CBA-99C2856B3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38" y="588462"/>
            <a:ext cx="4720991" cy="6105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7A0A1E34-DFA1-48F6-8144-110DF1EE991C}"/>
              </a:ext>
            </a:extLst>
          </p:cNvPr>
          <p:cNvSpPr/>
          <p:nvPr/>
        </p:nvSpPr>
        <p:spPr>
          <a:xfrm>
            <a:off x="11233828" y="4478916"/>
            <a:ext cx="457200" cy="457200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AF9A-2E51-4976-A888-865A4B9B3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</a:t>
            </a:r>
            <a:r>
              <a:rPr lang="en-US" b="1" dirty="0"/>
              <a:t>store shelves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BE1B4-C3BE-4B36-8AC1-3AA8FD570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repeat the success </a:t>
            </a:r>
            <a:br>
              <a:rPr lang="en-US" dirty="0"/>
            </a:br>
            <a:r>
              <a:rPr lang="en-US" dirty="0"/>
              <a:t>of Skip-Pay for other internet-sold services?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598D5-3717-4D86-94F6-7996C301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48668D-6422-4708-861B-1AC97F7B3E13}"/>
              </a:ext>
            </a:extLst>
          </p:cNvPr>
          <p:cNvSpPr txBox="1"/>
          <p:nvPr/>
        </p:nvSpPr>
        <p:spPr>
          <a:xfrm>
            <a:off x="1376314" y="1684953"/>
            <a:ext cx="544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</a:rPr>
              <a:t>A CU*ANSWERS TEMPLATE FOR INTERNET RETAILING</a:t>
            </a:r>
          </a:p>
        </p:txBody>
      </p:sp>
    </p:spTree>
    <p:extLst>
      <p:ext uri="{BB962C8B-B14F-4D97-AF65-F5344CB8AC3E}">
        <p14:creationId xmlns:p14="http://schemas.microsoft.com/office/powerpoint/2010/main" val="1170179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43B43A-0770-4A5E-82FB-36381493E6E8}"/>
              </a:ext>
            </a:extLst>
          </p:cNvPr>
          <p:cNvSpPr/>
          <p:nvPr/>
        </p:nvSpPr>
        <p:spPr>
          <a:xfrm>
            <a:off x="5211351" y="914401"/>
            <a:ext cx="6499204" cy="405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5A4392-3D7B-4B16-8643-E139C2349A61}"/>
              </a:ext>
            </a:extLst>
          </p:cNvPr>
          <p:cNvSpPr/>
          <p:nvPr/>
        </p:nvSpPr>
        <p:spPr>
          <a:xfrm>
            <a:off x="5211351" y="3803730"/>
            <a:ext cx="6499204" cy="405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FC8BC-C48F-4C6E-B302-8CB5FE4A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3" y="2651761"/>
            <a:ext cx="3882012" cy="1828800"/>
          </a:xfrm>
        </p:spPr>
        <p:txBody>
          <a:bodyPr/>
          <a:lstStyle/>
          <a:p>
            <a:r>
              <a:rPr lang="en-US" sz="3600" dirty="0"/>
              <a:t>Internet store shelves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27F15-D885-479B-8612-8BBB73D1B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731" y="478176"/>
            <a:ext cx="6051484" cy="60934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1" i="1" dirty="0">
                <a:solidFill>
                  <a:schemeClr val="accent1"/>
                </a:solidFill>
              </a:rPr>
              <a:t>Randy’s hints at key success factors (what are yours?)</a:t>
            </a:r>
          </a:p>
          <a:p>
            <a:pPr marL="0" indent="0">
              <a:buNone/>
            </a:pPr>
            <a:r>
              <a:rPr lang="en-US" sz="1801" dirty="0">
                <a:solidFill>
                  <a:schemeClr val="bg1"/>
                </a:solidFill>
              </a:rPr>
              <a:t>Credit Union </a:t>
            </a:r>
            <a:r>
              <a:rPr lang="en-US" sz="1801" dirty="0" err="1">
                <a:solidFill>
                  <a:schemeClr val="bg1"/>
                </a:solidFill>
              </a:rPr>
              <a:t>KSFs</a:t>
            </a:r>
            <a:endParaRPr lang="en-US" sz="1801" dirty="0">
              <a:solidFill>
                <a:schemeClr val="bg1"/>
              </a:solidFill>
            </a:endParaRPr>
          </a:p>
          <a:p>
            <a:r>
              <a:rPr lang="en-US" sz="1801" dirty="0"/>
              <a:t>Recognize that everything is data, even your value proposition </a:t>
            </a:r>
          </a:p>
          <a:p>
            <a:pPr lvl="1"/>
            <a:r>
              <a:rPr lang="en-US" sz="1600" dirty="0"/>
              <a:t>If people can’t see it, it doesn’t exist</a:t>
            </a:r>
          </a:p>
          <a:p>
            <a:r>
              <a:rPr lang="en-US" sz="1801" dirty="0"/>
              <a:t>Digitize your value proposition and make it the center of commercial exchanges</a:t>
            </a:r>
          </a:p>
          <a:p>
            <a:pPr lvl="1"/>
            <a:r>
              <a:rPr lang="en-US" sz="1600" dirty="0"/>
              <a:t>Members need it, employees need it, your next opportunity needs it</a:t>
            </a:r>
          </a:p>
          <a:p>
            <a:pPr marL="0" indent="0">
              <a:buNone/>
            </a:pPr>
            <a:r>
              <a:rPr lang="en-US" sz="1801" dirty="0">
                <a:solidFill>
                  <a:schemeClr val="bg1"/>
                </a:solidFill>
              </a:rPr>
              <a:t>CUSO </a:t>
            </a:r>
            <a:r>
              <a:rPr lang="en-US" sz="1801" dirty="0" err="1">
                <a:solidFill>
                  <a:schemeClr val="bg1"/>
                </a:solidFill>
              </a:rPr>
              <a:t>KSFs</a:t>
            </a:r>
            <a:endParaRPr lang="en-US" sz="1801" dirty="0">
              <a:solidFill>
                <a:schemeClr val="bg1"/>
              </a:solidFill>
            </a:endParaRPr>
          </a:p>
          <a:p>
            <a:r>
              <a:rPr lang="en-US" sz="1801" dirty="0"/>
              <a:t>Heed your own advice – build a template and machine that everyone in the network can emulate and use</a:t>
            </a:r>
          </a:p>
          <a:p>
            <a:r>
              <a:rPr lang="en-US" sz="1801" dirty="0"/>
              <a:t>Build new capabilities into CUSO intellectual properties that facilitate exposing members and employees to digitized value propositions on the way to transactions</a:t>
            </a:r>
          </a:p>
          <a:p>
            <a:pPr lvl="1"/>
            <a:r>
              <a:rPr lang="en-US" sz="1600" dirty="0"/>
              <a:t>The word “data” does not adequately evoke the type, intent, or value of the content – data isn’t always statistics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D5999-47DF-403E-904A-89F540F92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Let’s brainstorm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82896-2401-4769-8CEE-D0B977C7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09F976-1A5B-4254-A330-1E21F8441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91" y="5145066"/>
            <a:ext cx="4388175" cy="128950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1938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347BAB-0D3D-48BF-8754-82F3CB8D57A8}"/>
              </a:ext>
            </a:extLst>
          </p:cNvPr>
          <p:cNvSpPr txBox="1"/>
          <p:nvPr/>
        </p:nvSpPr>
        <p:spPr>
          <a:xfrm>
            <a:off x="8568276" y="1698814"/>
            <a:ext cx="199136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/>
              <a:t>SCORECARD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EBAFD3-9C5E-4C03-8106-9D652BBD8CBB}"/>
              </a:ext>
            </a:extLst>
          </p:cNvPr>
          <p:cNvSpPr txBox="1"/>
          <p:nvPr/>
        </p:nvSpPr>
        <p:spPr>
          <a:xfrm>
            <a:off x="9046726" y="1671827"/>
            <a:ext cx="2134519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/>
              <a:t>scorecard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FFF23-87D2-4708-B2F8-FA9ADFDB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CU*Answers Internet Stores </a:t>
            </a:r>
            <a:br>
              <a:rPr lang="en-US" dirty="0"/>
            </a:br>
            <a:r>
              <a:rPr lang="en-US" dirty="0"/>
              <a:t>as a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743C4-BB3F-43FC-8206-3E519ED7D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77" y="2149476"/>
            <a:ext cx="5929844" cy="4022725"/>
          </a:xfrm>
        </p:spPr>
        <p:txBody>
          <a:bodyPr/>
          <a:lstStyle/>
          <a:p>
            <a:r>
              <a:rPr lang="en-US" dirty="0"/>
              <a:t>Every third Tuesday we coach/learn together</a:t>
            </a:r>
          </a:p>
          <a:p>
            <a:r>
              <a:rPr lang="en-US" dirty="0"/>
              <a:t>The scorecard exercise forces us to focus on the details of our products</a:t>
            </a:r>
          </a:p>
          <a:p>
            <a:pPr lvl="1"/>
            <a:r>
              <a:rPr lang="en-US" dirty="0"/>
              <a:t>Think consumer experience, cut the jargon</a:t>
            </a:r>
          </a:p>
          <a:p>
            <a:pPr lvl="1"/>
            <a:r>
              <a:rPr lang="en-US" dirty="0"/>
              <a:t>From the web to the back office, you improve it all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FF0B6-A81A-4056-A990-494BEA78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827D16-0E02-48EB-A0CB-F2EEA313AF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8338" y="4776280"/>
            <a:ext cx="5120916" cy="1556937"/>
          </a:xfrm>
        </p:spPr>
        <p:txBody>
          <a:bodyPr/>
          <a:lstStyle/>
          <a:p>
            <a:r>
              <a:rPr lang="en-US" dirty="0"/>
              <a:t>You’re constantly asking us to improve our retailing, and that will never stop</a:t>
            </a:r>
          </a:p>
          <a:p>
            <a:r>
              <a:rPr lang="en-US" dirty="0"/>
              <a:t>Internet retailing is where it’s at...invest in the future, don’t just try to fix the past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9BB8CF-02FD-4B92-BCFC-D37065624A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It’s not what you expect, it’s what you inspect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35F01A-6494-4824-ADA4-4694FD7AC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93" y="1256721"/>
            <a:ext cx="3592324" cy="4642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D64EC4-8110-414C-A737-9A1DB5AF0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106">
            <a:off x="9417853" y="3627662"/>
            <a:ext cx="2366988" cy="304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AD3D59-8CD9-497C-88CA-1C9AD41C36A9}"/>
              </a:ext>
            </a:extLst>
          </p:cNvPr>
          <p:cNvSpPr/>
          <p:nvPr/>
        </p:nvSpPr>
        <p:spPr>
          <a:xfrm>
            <a:off x="6944062" y="3601818"/>
            <a:ext cx="3698985" cy="512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store.cuanswers.com</a:t>
            </a:r>
          </a:p>
        </p:txBody>
      </p:sp>
    </p:spTree>
    <p:extLst>
      <p:ext uri="{BB962C8B-B14F-4D97-AF65-F5344CB8AC3E}">
        <p14:creationId xmlns:p14="http://schemas.microsoft.com/office/powerpoint/2010/main" val="3152633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DC8C15-03D5-407E-988C-B9B8B97BFAC7}"/>
              </a:ext>
            </a:extLst>
          </p:cNvPr>
          <p:cNvSpPr/>
          <p:nvPr/>
        </p:nvSpPr>
        <p:spPr>
          <a:xfrm>
            <a:off x="6338457" y="1"/>
            <a:ext cx="21856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2D53954-DF1E-43D3-8443-4256F021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You’ll know us by our </a:t>
            </a:r>
            <a:r>
              <a:rPr lang="en-US" b="1" dirty="0"/>
              <a:t>online stores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537C2D-5C6E-44A4-94B3-8531F88E8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 new and long-term plan of attack to improve our retailing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D549FD-28A5-4A63-8DCE-EB8EA3B1E4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The approach to service, support, and the intent to do a good job as a vendor to any market has changed forever</a:t>
            </a:r>
          </a:p>
          <a:p>
            <a:r>
              <a:rPr lang="en-US" sz="2000" dirty="0"/>
              <a:t>As you encourage and challenge us to be the vendor that best serves the CU marketplace, understand that we’ll respond with an internet retailer’s tone, tactic, and best intentions</a:t>
            </a:r>
          </a:p>
          <a:p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828498-E6CD-455F-8945-E26B40869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8DF19F-06FA-4679-A645-4D4024D34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0" b="19894"/>
          <a:stretch/>
        </p:blipFill>
        <p:spPr>
          <a:xfrm>
            <a:off x="6690167" y="139459"/>
            <a:ext cx="3970116" cy="69936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9A3B3B-0688-45A4-867E-49EBB556C767}"/>
              </a:ext>
            </a:extLst>
          </p:cNvPr>
          <p:cNvSpPr/>
          <p:nvPr/>
        </p:nvSpPr>
        <p:spPr>
          <a:xfrm>
            <a:off x="8524081" y="914887"/>
            <a:ext cx="3447932" cy="52322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store.cuanswers.com</a:t>
            </a:r>
          </a:p>
        </p:txBody>
      </p:sp>
    </p:spTree>
    <p:extLst>
      <p:ext uri="{BB962C8B-B14F-4D97-AF65-F5344CB8AC3E}">
        <p14:creationId xmlns:p14="http://schemas.microsoft.com/office/powerpoint/2010/main" val="2590132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EC901F4-9BFB-4BEF-90E0-ABDF237D1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968" y="520812"/>
            <a:ext cx="4953001" cy="987739"/>
          </a:xfrm>
        </p:spPr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595DC8-C3B3-4D77-96AE-6D7F621C0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39967" y="1650129"/>
            <a:ext cx="5743344" cy="420415"/>
          </a:xfrm>
        </p:spPr>
        <p:txBody>
          <a:bodyPr/>
          <a:lstStyle/>
          <a:p>
            <a:r>
              <a:rPr lang="en-US" dirty="0"/>
              <a:t>BOOT CAMPS ARE all ABOUT ASSIGNMENTS...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FEBD2-6C28-4F26-8F96-FBDD94FD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A9FD5-1269-478E-9763-0E36C43981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Your assignment today is to send me an email on your takeaways from this early conversation</a:t>
            </a:r>
          </a:p>
          <a:p>
            <a:r>
              <a:rPr lang="en-US" dirty="0"/>
              <a:t>We’re going to work with 25-40 CUs who will take this to the next tactical level and drive some key projects in our CUSO in 2019-2020</a:t>
            </a:r>
          </a:p>
          <a:p>
            <a:r>
              <a:rPr lang="en-US" dirty="0"/>
              <a:t>What would you focus on?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6EF1EB-BA7E-48D2-8D75-47D649A85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23" y="693125"/>
            <a:ext cx="3558848" cy="4602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80A098-2E5E-4060-87D3-9CE1EC0E48FA}"/>
              </a:ext>
            </a:extLst>
          </p:cNvPr>
          <p:cNvSpPr txBox="1"/>
          <p:nvPr/>
        </p:nvSpPr>
        <p:spPr>
          <a:xfrm>
            <a:off x="756123" y="5801712"/>
            <a:ext cx="3558848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1" dirty="0">
                <a:solidFill>
                  <a:schemeClr val="bg1"/>
                </a:solidFill>
              </a:rPr>
              <a:t>Look for all of the emails to be posted by mid-January 2019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A72779DA-E276-458C-81A8-020B3EAA8D3F}"/>
              </a:ext>
            </a:extLst>
          </p:cNvPr>
          <p:cNvSpPr/>
          <p:nvPr/>
        </p:nvSpPr>
        <p:spPr>
          <a:xfrm>
            <a:off x="4086372" y="4699263"/>
            <a:ext cx="457200" cy="457200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94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31BA-B715-4F3B-91CB-DE4AECCBD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6318" y="2486772"/>
            <a:ext cx="4432460" cy="1554480"/>
          </a:xfrm>
        </p:spPr>
        <p:txBody>
          <a:bodyPr/>
          <a:lstStyle/>
          <a:p>
            <a:r>
              <a:rPr lang="en-US" sz="2800" dirty="0"/>
              <a:t>Let’s take a few minutes and envision your email</a:t>
            </a:r>
          </a:p>
          <a:p>
            <a:r>
              <a:rPr lang="en-US" sz="2800" dirty="0"/>
              <a:t>...or maybe you can get started at tonight’s networking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FBC9A-6908-401F-BF26-3C9FC747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9AB6AC5C-DCFA-47DD-AF1A-4C79EAFE7043}"/>
              </a:ext>
            </a:extLst>
          </p:cNvPr>
          <p:cNvSpPr/>
          <p:nvPr/>
        </p:nvSpPr>
        <p:spPr>
          <a:xfrm>
            <a:off x="938329" y="68319"/>
            <a:ext cx="5546555" cy="6789684"/>
          </a:xfrm>
          <a:prstGeom prst="flowChartDocumen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354622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84F71A-70E3-477C-A9A1-E38FDE7A2E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2018 CEO Strategic Developers </a:t>
            </a:r>
            <a:br>
              <a:rPr lang="en-US" dirty="0"/>
            </a:br>
            <a:r>
              <a:rPr lang="en-US" dirty="0"/>
              <a:t>Boot Camp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19E78-DC33-4945-A7D6-B8524933FC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6201" y="419102"/>
            <a:ext cx="685801" cy="274639"/>
          </a:xfrm>
        </p:spPr>
        <p:txBody>
          <a:bodyPr/>
          <a:lstStyle/>
          <a:p>
            <a:fld id="{E31375A4-56A4-47D6-9801-1991572033F7}" type="slidenum">
              <a:rPr lang="en-US" smtClean="0"/>
              <a:t>28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9616E1-18C6-4475-9625-6965CBBDA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5" y="6402139"/>
            <a:ext cx="1512455" cy="33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7E8D-3842-403D-AF67-99961E75B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CEO STRATEGIC Developers Boot Camp Segment A: </a:t>
            </a:r>
            <a:br>
              <a:rPr lang="en-US" sz="2000" dirty="0"/>
            </a:br>
            <a:r>
              <a:rPr lang="en-US" dirty="0"/>
              <a:t>Designing the Future of Internet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83645-B872-40BF-9181-A2384D190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75" y="2149476"/>
            <a:ext cx="7500027" cy="4022725"/>
          </a:xfrm>
        </p:spPr>
        <p:txBody>
          <a:bodyPr/>
          <a:lstStyle/>
          <a:p>
            <a:r>
              <a:rPr lang="en-US" dirty="0"/>
              <a:t>What is the group’s vision for </a:t>
            </a:r>
            <a:r>
              <a:rPr lang="en-US" b="1" dirty="0"/>
              <a:t>internet retailing </a:t>
            </a:r>
            <a:r>
              <a:rPr lang="en-US" dirty="0"/>
              <a:t>in 2020-2029?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CU*ANSWERS TEMPLATES FOR ACTION</a:t>
            </a:r>
          </a:p>
          <a:p>
            <a:r>
              <a:rPr lang="en-US" b="1" dirty="0"/>
              <a:t>Selling loans via internet channels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What should we build now? </a:t>
            </a:r>
          </a:p>
          <a:p>
            <a:pPr lvl="1"/>
            <a:r>
              <a:rPr lang="en-US" dirty="0"/>
              <a:t>Design for a 4</a:t>
            </a:r>
            <a:r>
              <a:rPr lang="en-US" baseline="30000" dirty="0"/>
              <a:t>th</a:t>
            </a:r>
            <a:r>
              <a:rPr lang="en-US" dirty="0"/>
              <a:t> LOS engine</a:t>
            </a:r>
          </a:p>
          <a:p>
            <a:r>
              <a:rPr lang="en-US" dirty="0"/>
              <a:t>Internet </a:t>
            </a:r>
            <a:r>
              <a:rPr lang="en-US" b="1" dirty="0"/>
              <a:t>store shelves</a:t>
            </a:r>
          </a:p>
          <a:p>
            <a:pPr lvl="1"/>
            <a:r>
              <a:rPr lang="en-US" dirty="0"/>
              <a:t>How do we repeat the success </a:t>
            </a:r>
            <a:br>
              <a:rPr lang="en-US" dirty="0"/>
            </a:br>
            <a:r>
              <a:rPr lang="en-US" dirty="0"/>
              <a:t>of a fulfillment product like Skip-Pay </a:t>
            </a:r>
            <a:br>
              <a:rPr lang="en-US" dirty="0"/>
            </a:br>
            <a:r>
              <a:rPr lang="en-US" dirty="0"/>
              <a:t>for other internet-sold services?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646EF-604B-4A03-8F9D-8E7AE441B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8F7456-7F5F-4CF6-99B2-6EBAA13AF1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We’ll study this throughout 2019, across the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B5D018-0650-45F6-98F9-A1CEF2E79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38558" y="2992353"/>
            <a:ext cx="4362569" cy="36522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70795F-1E4A-48A5-93C5-A7CCFA0D8B59}"/>
              </a:ext>
            </a:extLst>
          </p:cNvPr>
          <p:cNvSpPr/>
          <p:nvPr/>
        </p:nvSpPr>
        <p:spPr>
          <a:xfrm>
            <a:off x="0" y="9428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Explosion 1 4">
            <a:extLst>
              <a:ext uri="{FF2B5EF4-FFF2-40B4-BE49-F238E27FC236}">
                <a16:creationId xmlns:a16="http://schemas.microsoft.com/office/drawing/2014/main" id="{F8BE79CE-71B9-4877-B53C-95BC41397BB6}"/>
              </a:ext>
            </a:extLst>
          </p:cNvPr>
          <p:cNvSpPr/>
          <p:nvPr/>
        </p:nvSpPr>
        <p:spPr>
          <a:xfrm>
            <a:off x="1176797" y="-952678"/>
            <a:ext cx="9287124" cy="9287124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 CU*ANSWERS TEMPLATE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 proposed tactical approach and set of project ideas that support a strategic initiative or direction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 catalyst for collective action</a:t>
            </a:r>
          </a:p>
        </p:txBody>
      </p:sp>
    </p:spTree>
    <p:extLst>
      <p:ext uri="{BB962C8B-B14F-4D97-AF65-F5344CB8AC3E}">
        <p14:creationId xmlns:p14="http://schemas.microsoft.com/office/powerpoint/2010/main" val="40519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748F9F-8E7B-4AD2-ADBE-7532BE3D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What’s your vision for </a:t>
            </a:r>
            <a:r>
              <a:rPr lang="en-US" sz="3600" b="1" dirty="0"/>
              <a:t>internet retailing </a:t>
            </a:r>
            <a:r>
              <a:rPr lang="en-US" sz="3600" dirty="0"/>
              <a:t>in 2020-2029?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D8E76-8497-4BE4-B77C-B7E1D53CB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949" y="688491"/>
            <a:ext cx="6530832" cy="5483711"/>
          </a:xfrm>
        </p:spPr>
        <p:txBody>
          <a:bodyPr>
            <a:normAutofit/>
          </a:bodyPr>
          <a:lstStyle/>
          <a:p>
            <a:r>
              <a:rPr lang="en-US" sz="2400" dirty="0"/>
              <a:t>If you proudly declared, “I am an accomplished internet retailer,” what </a:t>
            </a:r>
            <a:r>
              <a:rPr lang="en-US" sz="2400" b="1" dirty="0">
                <a:solidFill>
                  <a:schemeClr val="accent1"/>
                </a:solidFill>
              </a:rPr>
              <a:t>3 traits </a:t>
            </a:r>
            <a:r>
              <a:rPr lang="en-US" sz="2400" dirty="0"/>
              <a:t>would support that confidence?</a:t>
            </a:r>
          </a:p>
          <a:p>
            <a:r>
              <a:rPr lang="en-US" sz="2400" dirty="0"/>
              <a:t>If you launched a project inside your CU </a:t>
            </a:r>
            <a:br>
              <a:rPr lang="en-US" sz="2400" dirty="0"/>
            </a:br>
            <a:r>
              <a:rPr lang="en-US" sz="2400" dirty="0"/>
              <a:t>so that everyone was confident about your internet retailing strategy, what would be your </a:t>
            </a:r>
            <a:r>
              <a:rPr lang="en-US" sz="2400" b="1" dirty="0">
                <a:solidFill>
                  <a:schemeClr val="accent1"/>
                </a:solidFill>
              </a:rPr>
              <a:t>first 3 steps</a:t>
            </a:r>
            <a:r>
              <a:rPr lang="en-US" sz="2400" dirty="0"/>
              <a:t>?</a:t>
            </a:r>
          </a:p>
          <a:p>
            <a:r>
              <a:rPr lang="en-US" sz="2400" dirty="0"/>
              <a:t>If you hung your hat as an internet retailer on </a:t>
            </a:r>
            <a:r>
              <a:rPr lang="en-US" sz="2400" b="1" dirty="0">
                <a:solidFill>
                  <a:schemeClr val="accent1"/>
                </a:solidFill>
              </a:rPr>
              <a:t>3 tactical investments</a:t>
            </a:r>
            <a:r>
              <a:rPr lang="en-US" sz="2400" dirty="0"/>
              <a:t>, what would they be?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A3F4A2-69DD-4B5B-A19B-4E16B5254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45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C7EEB-82F8-4343-BE8B-DEA5E5B2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36E8F5-C31F-4E83-BDC8-1BAACD25D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2" y="4634929"/>
            <a:ext cx="6972905" cy="173751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7455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DEFD-54DF-458E-88DD-64F0C668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an internet </a:t>
            </a:r>
            <a:br>
              <a:rPr lang="en-US" dirty="0"/>
            </a:br>
            <a:r>
              <a:rPr lang="en-US" dirty="0"/>
              <a:t>retailing perspective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DF2057-E471-4AF1-976E-18FFFA9C2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76" y="2149476"/>
            <a:ext cx="4665529" cy="4022725"/>
          </a:xfrm>
        </p:spPr>
        <p:txBody>
          <a:bodyPr/>
          <a:lstStyle/>
          <a:p>
            <a:r>
              <a:rPr lang="en-US" dirty="0"/>
              <a:t>We’re ready to discuss the rollout plan for our 24/7 revolution</a:t>
            </a:r>
          </a:p>
          <a:p>
            <a:r>
              <a:rPr lang="en-US" dirty="0"/>
              <a:t>By January 2019 you will need to declare your CU’s intention</a:t>
            </a:r>
          </a:p>
          <a:p>
            <a:pPr lvl="1"/>
            <a:r>
              <a:rPr lang="en-US" dirty="0"/>
              <a:t>Default to 7-day/week processing, or opt out to a “banker’s week”</a:t>
            </a:r>
          </a:p>
          <a:p>
            <a:r>
              <a:rPr lang="en-US" dirty="0"/>
              <a:t>By no later than March 2019 we will all be living with a new awareness about how our network interacts </a:t>
            </a:r>
            <a:r>
              <a:rPr lang="en-US" b="1" dirty="0"/>
              <a:t>locally</a:t>
            </a:r>
            <a:r>
              <a:rPr lang="en-US" dirty="0"/>
              <a:t>, no matter where the member is or what day of the week it 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DF134-601F-4714-A377-6EE04C1D3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68965F-B575-4D01-B7C2-2C13E40B63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We’ve been working on this for a year – it will roll out in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73A2A0-95FA-4022-A151-35D8867FF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11" y="3626964"/>
            <a:ext cx="2400036" cy="3127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8A9AD4-86D2-480B-9D30-06EEDC84B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94" y="2707422"/>
            <a:ext cx="2400036" cy="3127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BD5F60-0F26-4642-9AD5-AA62375588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525" y="1109888"/>
            <a:ext cx="2400036" cy="3127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AD30FE09-8844-4F52-9AE5-C04ABF965519}"/>
              </a:ext>
            </a:extLst>
          </p:cNvPr>
          <p:cNvSpPr/>
          <p:nvPr/>
        </p:nvSpPr>
        <p:spPr>
          <a:xfrm>
            <a:off x="9323924" y="1987248"/>
            <a:ext cx="457200" cy="457200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1" dirty="0">
              <a:solidFill>
                <a:schemeClr val="tx1"/>
              </a:solidFill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4D9FCA13-FC1F-47B9-B41C-66A5EA23D0F4}"/>
              </a:ext>
            </a:extLst>
          </p:cNvPr>
          <p:cNvSpPr/>
          <p:nvPr/>
        </p:nvSpPr>
        <p:spPr>
          <a:xfrm>
            <a:off x="7848415" y="4733424"/>
            <a:ext cx="457200" cy="457200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1" dirty="0">
              <a:solidFill>
                <a:schemeClr val="tx1"/>
              </a:solidFill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755F9A9-1DE1-4F8E-AF02-DA0A2A4C35CF}"/>
              </a:ext>
            </a:extLst>
          </p:cNvPr>
          <p:cNvSpPr/>
          <p:nvPr/>
        </p:nvSpPr>
        <p:spPr>
          <a:xfrm>
            <a:off x="5867401" y="5943600"/>
            <a:ext cx="457200" cy="457200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1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DEFD-54DF-458E-88DD-64F0C668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Retailing is all about </a:t>
            </a:r>
            <a:br>
              <a:rPr lang="en-US" dirty="0"/>
            </a:br>
            <a:r>
              <a:rPr lang="en-US" dirty="0"/>
              <a:t>the sense of ”local”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8A7919D-E7DC-4A35-9B66-26CBBB4DD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75" y="2149476"/>
            <a:ext cx="7677007" cy="4022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will CU*Answers have to do so that you can feel our empathy for where – and when – you do business?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DF134-601F-4714-A377-6EE04C1D3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781124-7411-4320-BF25-D8290EB8A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Local isn’t just geography...it’s a sense that you are at the center of the world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68965F-B575-4D01-B7C2-2C13E40B63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consumer is always local – can you make them feel you get that?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2572B6-D1EB-4E03-803E-01C776BC4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41" y="2856460"/>
            <a:ext cx="4548868" cy="252848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ED4803-D385-40B9-895A-1BDBABF5D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23958" y="2923274"/>
            <a:ext cx="4838543" cy="34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4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255E8-2938-459C-876F-1782847E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Selling loans via internet channels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C6DA5-3F66-4ABE-8FD0-9C4E41E86C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should we build now?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658C6-E121-4D63-8B5B-88DDB140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EE2352-8EB4-42F9-A8F6-90F3C1BCBB56}"/>
              </a:ext>
            </a:extLst>
          </p:cNvPr>
          <p:cNvSpPr txBox="1"/>
          <p:nvPr/>
        </p:nvSpPr>
        <p:spPr>
          <a:xfrm>
            <a:off x="1376314" y="1684953"/>
            <a:ext cx="544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</a:rPr>
              <a:t>A CU*ANSWERS TEMPLATE FOR INTERNET RETAILING</a:t>
            </a:r>
          </a:p>
        </p:txBody>
      </p:sp>
    </p:spTree>
    <p:extLst>
      <p:ext uri="{BB962C8B-B14F-4D97-AF65-F5344CB8AC3E}">
        <p14:creationId xmlns:p14="http://schemas.microsoft.com/office/powerpoint/2010/main" val="4271657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33E76-3E13-4F57-9E6D-19EB899CC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Engines for the future of </a:t>
            </a:r>
            <a:br>
              <a:rPr lang="en-US" dirty="0"/>
            </a:br>
            <a:r>
              <a:rPr lang="en-US" dirty="0"/>
              <a:t>loan origination systems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89BD2C6-7E2E-41E8-A00B-8118F96A4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035043"/>
              </p:ext>
            </p:extLst>
          </p:nvPr>
        </p:nvGraphicFramePr>
        <p:xfrm>
          <a:off x="730253" y="2149477"/>
          <a:ext cx="10855503" cy="402095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30827">
                  <a:extLst>
                    <a:ext uri="{9D8B030D-6E8A-4147-A177-3AD203B41FA5}">
                      <a16:colId xmlns:a16="http://schemas.microsoft.com/office/drawing/2014/main" val="1499364662"/>
                    </a:ext>
                  </a:extLst>
                </a:gridCol>
                <a:gridCol w="4739152">
                  <a:extLst>
                    <a:ext uri="{9D8B030D-6E8A-4147-A177-3AD203B41FA5}">
                      <a16:colId xmlns:a16="http://schemas.microsoft.com/office/drawing/2014/main" val="2681741060"/>
                    </a:ext>
                  </a:extLst>
                </a:gridCol>
                <a:gridCol w="5085524">
                  <a:extLst>
                    <a:ext uri="{9D8B030D-6E8A-4147-A177-3AD203B41FA5}">
                      <a16:colId xmlns:a16="http://schemas.microsoft.com/office/drawing/2014/main" val="230230923"/>
                    </a:ext>
                  </a:extLst>
                </a:gridCol>
              </a:tblGrid>
              <a:tr h="4503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Engine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Loan Origination System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Plans in 2019</a:t>
                      </a:r>
                    </a:p>
                  </a:txBody>
                  <a:tcPr marT="45721" marB="45721" anchor="ctr"/>
                </a:tc>
                <a:extLst>
                  <a:ext uri="{0D108BD9-81ED-4DB2-BD59-A6C34878D82A}">
                    <a16:rowId xmlns:a16="http://schemas.microsoft.com/office/drawing/2014/main" val="527912071"/>
                  </a:ext>
                </a:extLst>
              </a:tr>
              <a:tr h="7053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CU*BASE native </a:t>
                      </a:r>
                      <a:r>
                        <a:rPr lang="en-US" sz="2000" b="1" dirty="0"/>
                        <a:t>soup-to-nuts </a:t>
                      </a:r>
                      <a:r>
                        <a:rPr lang="en-US" sz="2000" dirty="0"/>
                        <a:t>LOS solution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Invest, invest, invest – the foundation for all innovation, from start to finish for a loan</a:t>
                      </a:r>
                    </a:p>
                  </a:txBody>
                  <a:tcPr marT="45721" marB="45721" anchor="ctr"/>
                </a:tc>
                <a:extLst>
                  <a:ext uri="{0D108BD9-81ED-4DB2-BD59-A6C34878D82A}">
                    <a16:rowId xmlns:a16="http://schemas.microsoft.com/office/drawing/2014/main" val="3444717337"/>
                  </a:ext>
                </a:extLst>
              </a:tr>
              <a:tr h="7772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CU*BASE integrations for </a:t>
                      </a:r>
                      <a:r>
                        <a:rPr lang="en-US" sz="2000" b="1" dirty="0"/>
                        <a:t>ready-to-look </a:t>
                      </a:r>
                      <a:r>
                        <a:rPr lang="en-US" sz="2000" dirty="0"/>
                        <a:t>LOS solutions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Continue to evolve solutions with our 9 vendors, on the way to xx vendors</a:t>
                      </a:r>
                    </a:p>
                  </a:txBody>
                  <a:tcPr marT="45721" marB="45721" anchor="ctr"/>
                </a:tc>
                <a:extLst>
                  <a:ext uri="{0D108BD9-81ED-4DB2-BD59-A6C34878D82A}">
                    <a16:rowId xmlns:a16="http://schemas.microsoft.com/office/drawing/2014/main" val="3046894806"/>
                  </a:ext>
                </a:extLst>
              </a:tr>
              <a:tr h="7772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CU*BASE integrations for </a:t>
                      </a:r>
                      <a:r>
                        <a:rPr lang="en-US" sz="2000" b="1" dirty="0"/>
                        <a:t>ready-to-book </a:t>
                      </a:r>
                      <a:r>
                        <a:rPr lang="en-US" sz="2000" dirty="0"/>
                        <a:t>LOS solutions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Two new vendors going live in 2018 betas, launch network-wide in 2019</a:t>
                      </a:r>
                    </a:p>
                  </a:txBody>
                  <a:tcPr marT="45721" marB="45721" anchor="ctr"/>
                </a:tc>
                <a:extLst>
                  <a:ext uri="{0D108BD9-81ED-4DB2-BD59-A6C34878D82A}">
                    <a16:rowId xmlns:a16="http://schemas.microsoft.com/office/drawing/2014/main" val="4035808100"/>
                  </a:ext>
                </a:extLst>
              </a:tr>
              <a:tr h="11591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CU*BASE integrations for </a:t>
                      </a:r>
                      <a:r>
                        <a:rPr lang="en-US" sz="2000" b="1" dirty="0"/>
                        <a:t>internet channel </a:t>
                      </a:r>
                      <a:r>
                        <a:rPr lang="en-US" sz="2000" dirty="0"/>
                        <a:t>LOS solutions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Complete internal beta with Forms Generator, launch network-wide in 2019, find the audience that will spur big investment going forward</a:t>
                      </a:r>
                    </a:p>
                  </a:txBody>
                  <a:tcPr marT="45721" marB="45721" anchor="ctr"/>
                </a:tc>
                <a:extLst>
                  <a:ext uri="{0D108BD9-81ED-4DB2-BD59-A6C34878D82A}">
                    <a16:rowId xmlns:a16="http://schemas.microsoft.com/office/drawing/2014/main" val="341665986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A4BD9-2C15-459F-961F-0125D059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4A0405-11C4-41E7-BB33-A1E61E2EC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why we’re going to go crazy with los options for CUs in the next 5 years</a:t>
            </a:r>
          </a:p>
        </p:txBody>
      </p:sp>
    </p:spTree>
    <p:extLst>
      <p:ext uri="{BB962C8B-B14F-4D97-AF65-F5344CB8AC3E}">
        <p14:creationId xmlns:p14="http://schemas.microsoft.com/office/powerpoint/2010/main" val="388167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13ABDC-86D6-4B25-8720-5778298FC76E}"/>
              </a:ext>
            </a:extLst>
          </p:cNvPr>
          <p:cNvSpPr/>
          <p:nvPr/>
        </p:nvSpPr>
        <p:spPr>
          <a:xfrm>
            <a:off x="5211351" y="935185"/>
            <a:ext cx="6499204" cy="405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882EA4-37BC-4284-BC41-FC645DE5B0CC}"/>
              </a:ext>
            </a:extLst>
          </p:cNvPr>
          <p:cNvSpPr/>
          <p:nvPr/>
        </p:nvSpPr>
        <p:spPr>
          <a:xfrm>
            <a:off x="5211351" y="3935045"/>
            <a:ext cx="6499204" cy="405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D40BD0-DD33-4E97-BAB7-DBF20AC7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CU*BASE native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soup-to-nuts</a:t>
            </a:r>
            <a:r>
              <a:rPr lang="en-US" sz="3600" b="1" dirty="0"/>
              <a:t> </a:t>
            </a:r>
            <a:r>
              <a:rPr lang="en-US" sz="3600" dirty="0"/>
              <a:t>LOS solution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AF1E90-53DE-4CB1-8434-8B97FF5AB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730" y="478175"/>
            <a:ext cx="6347669" cy="56940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1" i="1" dirty="0">
                <a:solidFill>
                  <a:schemeClr val="accent1"/>
                </a:solidFill>
              </a:rPr>
              <a:t>Randy’s hints at key success factors (what are yours?)</a:t>
            </a:r>
          </a:p>
          <a:p>
            <a:pPr marL="0" indent="0">
              <a:buNone/>
            </a:pPr>
            <a:r>
              <a:rPr lang="en-US" sz="1801" dirty="0">
                <a:solidFill>
                  <a:schemeClr val="bg1"/>
                </a:solidFill>
              </a:rPr>
              <a:t>Credit Union </a:t>
            </a:r>
            <a:r>
              <a:rPr lang="en-US" sz="1801" dirty="0" err="1">
                <a:solidFill>
                  <a:schemeClr val="bg1"/>
                </a:solidFill>
              </a:rPr>
              <a:t>KSFs</a:t>
            </a:r>
            <a:endParaRPr lang="en-US" sz="1801" dirty="0">
              <a:solidFill>
                <a:schemeClr val="bg1"/>
              </a:solidFill>
            </a:endParaRPr>
          </a:p>
          <a:p>
            <a:r>
              <a:rPr lang="en-US" sz="1801" dirty="0"/>
              <a:t>Know the native approach and its value proposition</a:t>
            </a:r>
          </a:p>
          <a:p>
            <a:pPr lvl="1"/>
            <a:r>
              <a:rPr lang="en-US" sz="1600" dirty="0"/>
              <a:t>Origin and proving ground for all lending capabilities</a:t>
            </a:r>
          </a:p>
          <a:p>
            <a:r>
              <a:rPr lang="en-US" sz="1801" dirty="0"/>
              <a:t>Leverage the manufacturer’s advantage</a:t>
            </a:r>
          </a:p>
          <a:p>
            <a:pPr lvl="1"/>
            <a:r>
              <a:rPr lang="en-US" sz="1600" dirty="0"/>
              <a:t>Charging here is the </a:t>
            </a:r>
            <a:r>
              <a:rPr lang="en-US" sz="1600" dirty="0" err="1"/>
              <a:t>CUSO’s</a:t>
            </a:r>
            <a:r>
              <a:rPr lang="en-US" sz="1600" dirty="0"/>
              <a:t> option</a:t>
            </a:r>
          </a:p>
          <a:p>
            <a:r>
              <a:rPr lang="en-US" sz="1801" dirty="0"/>
              <a:t>Rely on your creativity for building business processes</a:t>
            </a:r>
          </a:p>
          <a:p>
            <a:pPr lvl="1"/>
            <a:r>
              <a:rPr lang="en-US" sz="1600" dirty="0"/>
              <a:t>Fast-to-market options based on readily available tools</a:t>
            </a:r>
          </a:p>
          <a:p>
            <a:pPr marL="0" indent="0">
              <a:buNone/>
            </a:pPr>
            <a:r>
              <a:rPr lang="en-US" sz="1801" dirty="0">
                <a:solidFill>
                  <a:schemeClr val="bg1"/>
                </a:solidFill>
              </a:rPr>
              <a:t>CUSO </a:t>
            </a:r>
            <a:r>
              <a:rPr lang="en-US" sz="1801" dirty="0" err="1">
                <a:solidFill>
                  <a:schemeClr val="bg1"/>
                </a:solidFill>
              </a:rPr>
              <a:t>KSFs</a:t>
            </a:r>
            <a:endParaRPr lang="en-US" sz="1801" dirty="0">
              <a:solidFill>
                <a:schemeClr val="bg1"/>
              </a:solidFill>
            </a:endParaRPr>
          </a:p>
          <a:p>
            <a:r>
              <a:rPr lang="en-US" sz="1801" dirty="0"/>
              <a:t>Stay vested in all things lending, build teams that respect how lending drives CU success</a:t>
            </a:r>
          </a:p>
          <a:p>
            <a:r>
              <a:rPr lang="en-US" sz="1801" dirty="0"/>
              <a:t>Avoid cost accounting and stay focused on the package’s ultimate value creation</a:t>
            </a:r>
          </a:p>
          <a:p>
            <a:r>
              <a:rPr lang="en-US" sz="1801" dirty="0"/>
              <a:t>Be the nucleus for innovation, keep costs low by extending and leveraging over significant new investments before CU revenue models mature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30EC9B-A2BD-4BF1-9B5F-318A6C648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Let’s brainstorm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FAB88-0310-4811-B937-E3A7BC81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AD574B-2BCD-4955-8B66-4255DC87A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91" y="5145066"/>
            <a:ext cx="4388175" cy="128950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18880447"/>
      </p:ext>
    </p:extLst>
  </p:cSld>
  <p:clrMapOvr>
    <a:masterClrMapping/>
  </p:clrMapOvr>
</p:sld>
</file>

<file path=ppt/theme/theme1.xml><?xml version="1.0" encoding="utf-8"?>
<a:theme xmlns:a="http://schemas.openxmlformats.org/drawingml/2006/main" name="3_5-Red">
  <a:themeElements>
    <a:clrScheme name="CEOBootCamp2018">
      <a:dk1>
        <a:srgbClr val="FFFFFF"/>
      </a:dk1>
      <a:lt1>
        <a:srgbClr val="000000"/>
      </a:lt1>
      <a:dk2>
        <a:srgbClr val="DDDDDD"/>
      </a:dk2>
      <a:lt2>
        <a:srgbClr val="838383"/>
      </a:lt2>
      <a:accent1>
        <a:srgbClr val="418AB3"/>
      </a:accent1>
      <a:accent2>
        <a:srgbClr val="A6B727"/>
      </a:accent2>
      <a:accent3>
        <a:srgbClr val="F69200"/>
      </a:accent3>
      <a:accent4>
        <a:srgbClr val="5E5E5E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EOBootCamp2018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BetaTraining">
  <a:themeElements>
    <a:clrScheme name="CEOBootCamp2018_Intr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FA4A6"/>
      </a:accent1>
      <a:accent2>
        <a:srgbClr val="A5A5A5"/>
      </a:accent2>
      <a:accent3>
        <a:srgbClr val="172D54"/>
      </a:accent3>
      <a:accent4>
        <a:srgbClr val="27A4A5"/>
      </a:accent4>
      <a:accent5>
        <a:srgbClr val="D91B5C"/>
      </a:accent5>
      <a:accent6>
        <a:srgbClr val="FFFF66"/>
      </a:accent6>
      <a:hlink>
        <a:srgbClr val="828282"/>
      </a:hlink>
      <a:folHlink>
        <a:srgbClr val="A5A5A5"/>
      </a:folHlink>
    </a:clrScheme>
    <a:fontScheme name="CEOBootCamp2018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taTraining" id="{AFDF482B-49D5-4D0C-BFF6-2A4AE6BC5476}" vid="{6A1A1330-D1E1-4620-904B-055444A97586}"/>
    </a:ext>
  </a:extLst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LeadConf2017">
      <a:majorFont>
        <a:latin typeface="Fjalla On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Blue-Tan Gradient presentation (widescreen)</Template>
  <TotalTime>0</TotalTime>
  <Words>1970</Words>
  <Application>Microsoft Office PowerPoint</Application>
  <PresentationFormat>Widescreen</PresentationFormat>
  <Paragraphs>311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Franklin Gothic Medium</vt:lpstr>
      <vt:lpstr>Segoe</vt:lpstr>
      <vt:lpstr>Segoe UI</vt:lpstr>
      <vt:lpstr>Segoe UI Black</vt:lpstr>
      <vt:lpstr>Wingdings</vt:lpstr>
      <vt:lpstr>3_5-Red</vt:lpstr>
      <vt:lpstr>BetaTraining</vt:lpstr>
      <vt:lpstr>Designing the Future of Internet Retailing</vt:lpstr>
      <vt:lpstr>CEO STRATEGIC Developers Boot Camp Segment A:  Designing the Future of Internet Banking</vt:lpstr>
      <vt:lpstr>CEO STRATEGIC Developers Boot Camp Segment A:  Designing the Future of Internet Banking</vt:lpstr>
      <vt:lpstr>What’s your vision for internet retailing in 2020-2029?</vt:lpstr>
      <vt:lpstr>Responding to an internet  retailing perspective</vt:lpstr>
      <vt:lpstr>Retailing is all about  the sense of ”local”</vt:lpstr>
      <vt:lpstr>Selling loans via internet channels</vt:lpstr>
      <vt:lpstr>Engines for the future of  loan origination systems</vt:lpstr>
      <vt:lpstr>CU*BASE native soup-to-nuts LOS solution</vt:lpstr>
      <vt:lpstr>S2N – Lender*VP Hints</vt:lpstr>
      <vt:lpstr>S2N: Why it is important in this integrated world?</vt:lpstr>
      <vt:lpstr>S2N: Auto-decision solutions</vt:lpstr>
      <vt:lpstr>S2N: Auto-decision solutions</vt:lpstr>
      <vt:lpstr>CU*BASE integrations for ready-to-look LOS solutions</vt:lpstr>
      <vt:lpstr>Our ready-to-look vendor relationships</vt:lpstr>
      <vt:lpstr>CU*BASE integrations for ready-to-Book LOS solutions</vt:lpstr>
      <vt:lpstr>Our ready-to-book vendor relationships</vt:lpstr>
      <vt:lpstr>CU*BASE integrations for internet channel LOS solutions</vt:lpstr>
      <vt:lpstr>Reengineering internet  LOS for 2019</vt:lpstr>
      <vt:lpstr>Unlimited forms when automated applications are not needed</vt:lpstr>
      <vt:lpstr>Forms Generator and  the Request Center</vt:lpstr>
      <vt:lpstr>Internet store shelves</vt:lpstr>
      <vt:lpstr>Internet store shelves</vt:lpstr>
      <vt:lpstr>CU*Answers Internet Stores  as a template</vt:lpstr>
      <vt:lpstr>You’ll know us by our online stores</vt:lpstr>
      <vt:lpstr>What’s next?</vt:lpstr>
      <vt:lpstr>PowerPoint Presentation</vt:lpstr>
      <vt:lpstr> 2018 CEO Strategic Developers  Boot Camp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2017-04-12T16:51:44Z</dcterms:created>
  <dcterms:modified xsi:type="dcterms:W3CDTF">2018-11-02T11:57:02Z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