
<file path=[Content_Types].xml><?xml version="1.0" encoding="utf-8"?>
<Types xmlns="http://schemas.openxmlformats.org/package/2006/content-types">
  <Default Extension="png" ContentType="image/png"/>
  <Default Extension="gif&amp;ehk=NT3WUwmfEAtZpmzNNxgu0Q&amp;pid=OfficeInsert" ContentType="image/gif"/>
  <Default Extension="jpeg" ContentType="image/jpeg"/>
  <Default Extension="emf" ContentType="image/x-emf"/>
  <Default Extension="png&amp;ehk=GxgD0cFPMEJLDlcd1g5dpA&amp;pid=OfficeInsert" ContentType="image/png"/>
  <Default Extension="jpg&amp;ehk=DydZau4lg3AYLkcF5gRlOg&amp;pid=OfficeInsert" ContentType="image/jpeg"/>
  <Default Extension="rels" ContentType="application/vnd.openxmlformats-package.relationships+xml"/>
  <Default Extension="xml" ContentType="application/xml"/>
  <Default Extension="gif" ContentType="image/gif"/>
  <Default Extension="jpg&amp;ehk=dcGu2AxfFAikOmJWcRmnSA&amp;pid=OfficeInsert" ContentType="image/jpeg"/>
  <Default Extension="xlsx" ContentType="application/vnd.openxmlformats-officedocument.spreadsheetml.sheet"/>
  <Default Extension="jpg&amp;ehk=niKSxFYZLIjPzUAaHsjbIQ&amp;pid=OfficeInsert" ContentType="image/jpeg"/>
  <Default Extension="jpg&amp;ehk=2oO0rJq6D3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  <p:sldMasterId id="2147483694" r:id="rId2"/>
    <p:sldMasterId id="2147483702" r:id="rId3"/>
    <p:sldMasterId id="2147483714" r:id="rId4"/>
  </p:sldMasterIdLst>
  <p:notesMasterIdLst>
    <p:notesMasterId r:id="rId40"/>
  </p:notesMasterIdLst>
  <p:handoutMasterIdLst>
    <p:handoutMasterId r:id="rId41"/>
  </p:handoutMasterIdLst>
  <p:sldIdLst>
    <p:sldId id="402" r:id="rId5"/>
    <p:sldId id="403" r:id="rId6"/>
    <p:sldId id="550" r:id="rId7"/>
    <p:sldId id="364" r:id="rId8"/>
    <p:sldId id="420" r:id="rId9"/>
    <p:sldId id="554" r:id="rId10"/>
    <p:sldId id="522" r:id="rId11"/>
    <p:sldId id="578" r:id="rId12"/>
    <p:sldId id="547" r:id="rId13"/>
    <p:sldId id="555" r:id="rId14"/>
    <p:sldId id="556" r:id="rId15"/>
    <p:sldId id="557" r:id="rId16"/>
    <p:sldId id="579" r:id="rId17"/>
    <p:sldId id="558" r:id="rId18"/>
    <p:sldId id="575" r:id="rId19"/>
    <p:sldId id="576" r:id="rId20"/>
    <p:sldId id="577" r:id="rId21"/>
    <p:sldId id="559" r:id="rId22"/>
    <p:sldId id="560" r:id="rId23"/>
    <p:sldId id="561" r:id="rId24"/>
    <p:sldId id="562" r:id="rId25"/>
    <p:sldId id="525" r:id="rId26"/>
    <p:sldId id="551" r:id="rId27"/>
    <p:sldId id="574" r:id="rId28"/>
    <p:sldId id="534" r:id="rId29"/>
    <p:sldId id="573" r:id="rId30"/>
    <p:sldId id="541" r:id="rId31"/>
    <p:sldId id="563" r:id="rId32"/>
    <p:sldId id="566" r:id="rId33"/>
    <p:sldId id="567" r:id="rId34"/>
    <p:sldId id="565" r:id="rId35"/>
    <p:sldId id="568" r:id="rId36"/>
    <p:sldId id="564" r:id="rId37"/>
    <p:sldId id="310" r:id="rId38"/>
    <p:sldId id="506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8A5197B-A805-4F39-BE9B-59262E22FE19}">
          <p14:sldIdLst>
            <p14:sldId id="402"/>
            <p14:sldId id="403"/>
            <p14:sldId id="550"/>
            <p14:sldId id="364"/>
            <p14:sldId id="420"/>
            <p14:sldId id="554"/>
          </p14:sldIdLst>
        </p14:section>
        <p14:section name="CUBASE" id="{3187B2CB-676E-417A-8D43-14A95C147567}">
          <p14:sldIdLst>
            <p14:sldId id="522"/>
            <p14:sldId id="578"/>
            <p14:sldId id="547"/>
            <p14:sldId id="555"/>
            <p14:sldId id="556"/>
            <p14:sldId id="557"/>
            <p14:sldId id="579"/>
            <p14:sldId id="558"/>
            <p14:sldId id="575"/>
            <p14:sldId id="576"/>
            <p14:sldId id="577"/>
          </p14:sldIdLst>
        </p14:section>
        <p14:section name="FILExxDW section" id="{4FA11D23-A0D9-466A-8401-FD9E47EAC325}">
          <p14:sldIdLst>
            <p14:sldId id="559"/>
            <p14:sldId id="560"/>
            <p14:sldId id="561"/>
            <p14:sldId id="562"/>
            <p14:sldId id="525"/>
            <p14:sldId id="551"/>
            <p14:sldId id="574"/>
            <p14:sldId id="534"/>
            <p14:sldId id="573"/>
            <p14:sldId id="541"/>
            <p14:sldId id="563"/>
          </p14:sldIdLst>
        </p14:section>
        <p14:section name="Intel section" id="{5F365DDB-53C3-418D-A874-1B0598847B53}">
          <p14:sldIdLst>
            <p14:sldId id="566"/>
            <p14:sldId id="567"/>
            <p14:sldId id="565"/>
            <p14:sldId id="568"/>
            <p14:sldId id="564"/>
          </p14:sldIdLst>
        </p14:section>
        <p14:section name="Wrapup" id="{95021B79-E188-44C9-A44B-AD5E05549AAE}">
          <p14:sldIdLst>
            <p14:sldId id="310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5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A6C0DB"/>
    <a:srgbClr val="FFFFCC"/>
    <a:srgbClr val="58595B"/>
    <a:srgbClr val="FFFFFF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5130" autoAdjust="0"/>
  </p:normalViewPr>
  <p:slideViewPr>
    <p:cSldViewPr snapToGrid="0">
      <p:cViewPr varScale="1">
        <p:scale>
          <a:sx n="95" d="100"/>
          <a:sy n="95" d="100"/>
        </p:scale>
        <p:origin x="1066" y="67"/>
      </p:cViewPr>
      <p:guideLst>
        <p:guide orient="horz" pos="696"/>
        <p:guide pos="5640"/>
      </p:guideLst>
    </p:cSldViewPr>
  </p:slideViewPr>
  <p:outlineViewPr>
    <p:cViewPr>
      <p:scale>
        <a:sx n="33" d="100"/>
        <a:sy n="33" d="100"/>
      </p:scale>
      <p:origin x="0" y="-94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02"/>
    </p:cViewPr>
  </p:sorterViewPr>
  <p:notesViewPr>
    <p:cSldViewPr snapToGrid="0">
      <p:cViewPr varScale="1">
        <p:scale>
          <a:sx n="71" d="100"/>
          <a:sy n="71" d="100"/>
        </p:scale>
        <p:origin x="2995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75-4654-8B9B-93FB3FECCD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B6-4C42-A918-08EEB0B7664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8B6-4C42-A918-08EEB0B766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B6-4C42-A918-08EEB0B76643}"/>
              </c:ext>
            </c:extLst>
          </c:dPt>
          <c:dLbls>
            <c:dLbl>
              <c:idx val="1"/>
              <c:layout>
                <c:manualLayout>
                  <c:x val="3.7467757772475442E-2"/>
                  <c:y val="-3.7088070094951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B6-4C42-A918-08EEB0B76643}"/>
                </c:ext>
              </c:extLst>
            </c:dLbl>
            <c:dLbl>
              <c:idx val="2"/>
              <c:layout>
                <c:manualLayout>
                  <c:x val="5.948304871020188E-2"/>
                  <c:y val="-9.68020339829537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B6-4C42-A918-08EEB0B76643}"/>
                </c:ext>
              </c:extLst>
            </c:dLbl>
            <c:dLbl>
              <c:idx val="3"/>
              <c:layout>
                <c:manualLayout>
                  <c:x val="3.9490868972093418E-2"/>
                  <c:y val="5.63834798521462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B6-4C42-A918-08EEB0B7664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New programs for the "SEE" (e.g., Optics)</c:v>
                </c:pt>
                <c:pt idx="1">
                  <c:v>Archived data (trans, purged data)</c:v>
                </c:pt>
                <c:pt idx="2">
                  <c:v>CU uploaded data</c:v>
                </c:pt>
                <c:pt idx="3">
                  <c:v>To be determined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12.5</c:v>
                </c:pt>
                <c:pt idx="2">
                  <c:v>12.5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6-4C42-A918-08EEB0B766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8829967"/>
            <a:ext cx="700877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algn="ctr"/>
            <a:fld id="{4ADE4A0B-D3F0-4CB3-85B5-C4FA8C3F0637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7294" y="1"/>
            <a:ext cx="3217355" cy="432642"/>
          </a:xfrm>
          <a:prstGeom prst="rect">
            <a:avLst/>
          </a:prstGeom>
          <a:noFill/>
        </p:spPr>
        <p:txBody>
          <a:bodyPr wrap="square" lIns="93177" tIns="46589" rIns="93177" bIns="46589" rtlCol="0">
            <a:spAutoFit/>
          </a:bodyPr>
          <a:lstStyle/>
          <a:p>
            <a:pPr algn="r"/>
            <a:r>
              <a:rPr lang="en-US" sz="1100" dirty="0"/>
              <a:t>2017 CU*Answers Data Investment Symposium</a:t>
            </a:r>
          </a:p>
          <a:p>
            <a:pPr algn="r"/>
            <a:r>
              <a:rPr lang="en-US" sz="1100" dirty="0"/>
              <a:t>February 22, 2017</a:t>
            </a:r>
          </a:p>
        </p:txBody>
      </p:sp>
    </p:spTree>
    <p:extLst>
      <p:ext uri="{BB962C8B-B14F-4D97-AF65-F5344CB8AC3E}">
        <p14:creationId xmlns:p14="http://schemas.microsoft.com/office/powerpoint/2010/main" val="338189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9D6E35-12D4-4B3C-9FB8-C6C8DD4B8D23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18341F-66AE-4328-A979-E7454BAC71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" y="4886960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" y="5287716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" y="5688472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680" y="6089228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" y="6489984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680" y="6890740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" y="7291496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" y="7692252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" y="8093008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" y="8493760"/>
            <a:ext cx="603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8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06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8341F-66AE-4328-A979-E7454BAC71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5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2227" y="204324"/>
            <a:ext cx="8700553" cy="4033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>
            <a:off x="203200" y="205153"/>
            <a:ext cx="8690707" cy="4022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56" y="1122363"/>
            <a:ext cx="6051289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202227" y="4431708"/>
            <a:ext cx="8700553" cy="2229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Triangle 70"/>
          <p:cNvSpPr/>
          <p:nvPr userDrawn="1"/>
        </p:nvSpPr>
        <p:spPr>
          <a:xfrm flipH="1">
            <a:off x="203198" y="4427172"/>
            <a:ext cx="8690707" cy="2223719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356" y="4454768"/>
            <a:ext cx="6051289" cy="1311031"/>
          </a:xfrm>
        </p:spPr>
        <p:txBody>
          <a:bodyPr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43" y="6018040"/>
            <a:ext cx="1554483" cy="34747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963136" y="6337665"/>
            <a:ext cx="2930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2017 Data Investment Symposium</a:t>
            </a:r>
          </a:p>
        </p:txBody>
      </p:sp>
    </p:spTree>
    <p:extLst>
      <p:ext uri="{BB962C8B-B14F-4D97-AF65-F5344CB8AC3E}">
        <p14:creationId xmlns:p14="http://schemas.microsoft.com/office/powerpoint/2010/main" val="382724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0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235609"/>
            <a:ext cx="8047021" cy="400495"/>
          </a:xfrm>
        </p:spPr>
        <p:txBody>
          <a:bodyPr/>
          <a:lstStyle>
            <a:lvl1pPr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03082"/>
            <a:ext cx="9143999" cy="5462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0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35609"/>
            <a:ext cx="7927751" cy="44820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3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2227" y="204324"/>
            <a:ext cx="8700553" cy="4033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>
            <a:off x="203200" y="205153"/>
            <a:ext cx="8690707" cy="4022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56" y="1122363"/>
            <a:ext cx="6051289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202227" y="4431708"/>
            <a:ext cx="8700553" cy="2229422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/>
          <p:cNvSpPr/>
          <p:nvPr userDrawn="1"/>
        </p:nvSpPr>
        <p:spPr>
          <a:xfrm flipH="1">
            <a:off x="203198" y="4427172"/>
            <a:ext cx="8690707" cy="2223719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356" y="4454768"/>
            <a:ext cx="6051289" cy="1311031"/>
          </a:xfrm>
        </p:spPr>
        <p:txBody>
          <a:bodyPr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43" y="6018040"/>
            <a:ext cx="1554483" cy="34747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963136" y="6337665"/>
            <a:ext cx="2930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2017 Data Investment Symposium</a:t>
            </a:r>
          </a:p>
        </p:txBody>
      </p:sp>
    </p:spTree>
    <p:extLst>
      <p:ext uri="{BB962C8B-B14F-4D97-AF65-F5344CB8AC3E}">
        <p14:creationId xmlns:p14="http://schemas.microsoft.com/office/powerpoint/2010/main" val="208919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8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3658792" cy="41416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13646"/>
            <a:ext cx="3656408" cy="4141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23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7429500" cy="19812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684494"/>
            <a:ext cx="7429500" cy="20708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400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2227" y="4917988"/>
            <a:ext cx="8700553" cy="1719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>
            <a:off x="203196" y="4912065"/>
            <a:ext cx="8690707" cy="171544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38" y="3370434"/>
            <a:ext cx="6136304" cy="1458506"/>
          </a:xfrm>
        </p:spPr>
        <p:txBody>
          <a:bodyPr anchor="b" anchorCtr="0">
            <a:noAutofit/>
          </a:bodyPr>
          <a:lstStyle>
            <a:lvl1pPr algn="l"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581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63878" y="1061586"/>
            <a:ext cx="4194493" cy="12453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55893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263876" y="1061586"/>
            <a:ext cx="4194493" cy="1245386"/>
          </a:xfrm>
          <a:prstGeom prst="rtTriangl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63879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5890" y="1061586"/>
            <a:ext cx="4194493" cy="12453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876" y="204324"/>
            <a:ext cx="8595336" cy="71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 userDrawn="1"/>
        </p:nvSpPr>
        <p:spPr>
          <a:xfrm flipH="1">
            <a:off x="264773" y="205153"/>
            <a:ext cx="8585610" cy="70924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6059" y="176622"/>
            <a:ext cx="7429501" cy="766573"/>
          </a:xfrm>
        </p:spPr>
        <p:txBody>
          <a:bodyPr/>
          <a:lstStyle>
            <a:lvl1pPr algn="ctr">
              <a:defRPr lang="en-US" sz="32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5" y="1280440"/>
            <a:ext cx="4040891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ight Triangle 16"/>
          <p:cNvSpPr/>
          <p:nvPr userDrawn="1"/>
        </p:nvSpPr>
        <p:spPr>
          <a:xfrm flipH="1">
            <a:off x="4655890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 userDrawn="1"/>
        </p:nvSpPr>
        <p:spPr>
          <a:xfrm flipH="1">
            <a:off x="263876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37" y="2603175"/>
            <a:ext cx="3870006" cy="390457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4655888" y="1061586"/>
            <a:ext cx="4194493" cy="1245386"/>
          </a:xfrm>
          <a:prstGeom prst="rtTriangl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697" y="1280440"/>
            <a:ext cx="4050566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0729" y="2603175"/>
            <a:ext cx="3879850" cy="3904574"/>
          </a:xfrm>
        </p:spPr>
        <p:txBody>
          <a:bodyPr/>
          <a:lstStyle>
            <a:lvl1pPr>
              <a:defRPr sz="1800"/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53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41" y="161509"/>
            <a:ext cx="8081520" cy="37651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accent5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95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65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83" y="235609"/>
            <a:ext cx="6338677" cy="1199495"/>
          </a:xfrm>
        </p:spPr>
        <p:txBody>
          <a:bodyPr/>
          <a:lstStyle>
            <a:lvl1pPr>
              <a:defRPr lang="en-US" b="1" dirty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" name="Content Placeholder 61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6338888" cy="4829175"/>
          </a:xfr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-59" y="0"/>
            <a:ext cx="17356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Triangle 63"/>
          <p:cNvSpPr/>
          <p:nvPr userDrawn="1"/>
        </p:nvSpPr>
        <p:spPr>
          <a:xfrm flipH="1">
            <a:off x="-59" y="-98241"/>
            <a:ext cx="1735664" cy="69562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lide Number Placeholder 5"/>
          <p:cNvSpPr txBox="1">
            <a:spLocks/>
          </p:cNvSpPr>
          <p:nvPr userDrawn="1"/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640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2227" y="204324"/>
            <a:ext cx="8700553" cy="4033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>
            <a:off x="203200" y="205153"/>
            <a:ext cx="8690707" cy="4022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56" y="1122363"/>
            <a:ext cx="6051289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202227" y="4431708"/>
            <a:ext cx="8700553" cy="2229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/>
          <p:cNvSpPr/>
          <p:nvPr userDrawn="1"/>
        </p:nvSpPr>
        <p:spPr>
          <a:xfrm flipH="1">
            <a:off x="203198" y="4427172"/>
            <a:ext cx="8690707" cy="222371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356" y="4454768"/>
            <a:ext cx="6051289" cy="1311031"/>
          </a:xfrm>
        </p:spPr>
        <p:txBody>
          <a:bodyPr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43" y="6018040"/>
            <a:ext cx="1554483" cy="34747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963136" y="6337665"/>
            <a:ext cx="2930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2017 Data Investment Symposium</a:t>
            </a:r>
          </a:p>
        </p:txBody>
      </p:sp>
    </p:spTree>
    <p:extLst>
      <p:ext uri="{BB962C8B-B14F-4D97-AF65-F5344CB8AC3E}">
        <p14:creationId xmlns:p14="http://schemas.microsoft.com/office/powerpoint/2010/main" val="2623174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198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3658792" cy="414169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13646"/>
            <a:ext cx="3656408" cy="4141694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782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7429500" cy="1981201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684494"/>
            <a:ext cx="7429500" cy="207084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20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63878" y="1061586"/>
            <a:ext cx="4194493" cy="1245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55893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263876" y="1061586"/>
            <a:ext cx="4194493" cy="124538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63879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5890" y="1061586"/>
            <a:ext cx="4194493" cy="1245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876" y="204324"/>
            <a:ext cx="8595336" cy="71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 userDrawn="1"/>
        </p:nvSpPr>
        <p:spPr>
          <a:xfrm flipH="1">
            <a:off x="264773" y="205153"/>
            <a:ext cx="8585610" cy="70924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6059" y="176622"/>
            <a:ext cx="7429501" cy="766573"/>
          </a:xfrm>
        </p:spPr>
        <p:txBody>
          <a:bodyPr/>
          <a:lstStyle>
            <a:lvl1pPr algn="ctr">
              <a:defRPr lang="en-US" sz="32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5" y="1280440"/>
            <a:ext cx="4040891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ight Triangle 16"/>
          <p:cNvSpPr/>
          <p:nvPr userDrawn="1"/>
        </p:nvSpPr>
        <p:spPr>
          <a:xfrm flipH="1">
            <a:off x="4655890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 userDrawn="1"/>
        </p:nvSpPr>
        <p:spPr>
          <a:xfrm flipH="1">
            <a:off x="263876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37" y="2603175"/>
            <a:ext cx="3870006" cy="390457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4655888" y="1061586"/>
            <a:ext cx="4194493" cy="124538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697" y="1280440"/>
            <a:ext cx="4050566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0729" y="2603175"/>
            <a:ext cx="3879850" cy="3904574"/>
          </a:xfrm>
        </p:spPr>
        <p:txBody>
          <a:bodyPr/>
          <a:lstStyle>
            <a:lvl1pPr>
              <a:defRPr sz="1800"/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4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41" y="161509"/>
            <a:ext cx="8081520" cy="37651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74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83" y="235609"/>
            <a:ext cx="6338677" cy="1199495"/>
          </a:xfrm>
        </p:spPr>
        <p:txBody>
          <a:bodyPr/>
          <a:lstStyle>
            <a:lvl1pPr>
              <a:defRPr lang="en-US" b="1" dirty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" name="Content Placeholder 61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6338888" cy="4829175"/>
          </a:xfr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-59" y="0"/>
            <a:ext cx="17356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Triangle 63"/>
          <p:cNvSpPr/>
          <p:nvPr userDrawn="1"/>
        </p:nvSpPr>
        <p:spPr>
          <a:xfrm flipH="1">
            <a:off x="-59" y="-98241"/>
            <a:ext cx="1735664" cy="69562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lide Number Placeholder 5"/>
          <p:cNvSpPr txBox="1">
            <a:spLocks/>
          </p:cNvSpPr>
          <p:nvPr userDrawn="1"/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7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663" y="2320006"/>
            <a:ext cx="3658792" cy="34353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320006"/>
            <a:ext cx="3656408" cy="34353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55663" y="1722438"/>
            <a:ext cx="3659187" cy="5064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26372" y="1722438"/>
            <a:ext cx="3659187" cy="5064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76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3658792" cy="41416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13646"/>
            <a:ext cx="3656408" cy="4141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34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2227" y="204324"/>
            <a:ext cx="8700553" cy="40332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>
            <a:off x="203200" y="205153"/>
            <a:ext cx="8690707" cy="4022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356" y="1122363"/>
            <a:ext cx="6051289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202227" y="4431708"/>
            <a:ext cx="8700553" cy="2229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/>
          <p:cNvSpPr/>
          <p:nvPr userDrawn="1"/>
        </p:nvSpPr>
        <p:spPr>
          <a:xfrm flipH="1">
            <a:off x="203198" y="4427172"/>
            <a:ext cx="8690707" cy="2223719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356" y="4454768"/>
            <a:ext cx="6051289" cy="1311031"/>
          </a:xfrm>
        </p:spPr>
        <p:txBody>
          <a:bodyPr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343" y="6018040"/>
            <a:ext cx="1554483" cy="34747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963136" y="6337665"/>
            <a:ext cx="2930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2017 Data Investment Symposium</a:t>
            </a:r>
          </a:p>
        </p:txBody>
      </p:sp>
    </p:spTree>
    <p:extLst>
      <p:ext uri="{BB962C8B-B14F-4D97-AF65-F5344CB8AC3E}">
        <p14:creationId xmlns:p14="http://schemas.microsoft.com/office/powerpoint/2010/main" val="262222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  <a:effectLst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84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3658792" cy="414169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/>
            </a:lvl2pPr>
            <a:lvl3pPr>
              <a:defRPr lang="en-US" dirty="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13646"/>
            <a:ext cx="3656408" cy="4141694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671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7429500" cy="1981201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684494"/>
            <a:ext cx="7429500" cy="2070846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613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63878" y="1061586"/>
            <a:ext cx="4194493" cy="1245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55893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263876" y="1061586"/>
            <a:ext cx="4194493" cy="124538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63879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5890" y="1061586"/>
            <a:ext cx="4194493" cy="1245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876" y="204324"/>
            <a:ext cx="8595336" cy="71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 userDrawn="1"/>
        </p:nvSpPr>
        <p:spPr>
          <a:xfrm flipH="1">
            <a:off x="264773" y="205153"/>
            <a:ext cx="8585610" cy="70924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6059" y="176622"/>
            <a:ext cx="7429501" cy="766573"/>
          </a:xfrm>
        </p:spPr>
        <p:txBody>
          <a:bodyPr/>
          <a:lstStyle>
            <a:lvl1pPr algn="ctr">
              <a:defRPr lang="en-US" sz="32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5" y="1280440"/>
            <a:ext cx="4040891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ight Triangle 16"/>
          <p:cNvSpPr/>
          <p:nvPr userDrawn="1"/>
        </p:nvSpPr>
        <p:spPr>
          <a:xfrm flipH="1">
            <a:off x="4655890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 userDrawn="1"/>
        </p:nvSpPr>
        <p:spPr>
          <a:xfrm flipH="1">
            <a:off x="263876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37" y="2603175"/>
            <a:ext cx="3870006" cy="390457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4655888" y="1061586"/>
            <a:ext cx="4194493" cy="124538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697" y="1280440"/>
            <a:ext cx="4050566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0729" y="2603175"/>
            <a:ext cx="3879850" cy="3904574"/>
          </a:xfrm>
        </p:spPr>
        <p:txBody>
          <a:bodyPr/>
          <a:lstStyle>
            <a:lvl1pPr>
              <a:defRPr sz="1800"/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331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41" y="161509"/>
            <a:ext cx="8081520" cy="37651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24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83" y="235609"/>
            <a:ext cx="6338677" cy="1199495"/>
          </a:xfrm>
        </p:spPr>
        <p:txBody>
          <a:bodyPr/>
          <a:lstStyle>
            <a:lvl1pPr>
              <a:defRPr lang="en-US" b="1" dirty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" name="Content Placeholder 61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6338888" cy="4829175"/>
          </a:xfr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-59" y="0"/>
            <a:ext cx="17356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Triangle 63"/>
          <p:cNvSpPr/>
          <p:nvPr userDrawn="1"/>
        </p:nvSpPr>
        <p:spPr>
          <a:xfrm flipH="1">
            <a:off x="-59" y="-98241"/>
            <a:ext cx="1735664" cy="69562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lide Number Placeholder 5"/>
          <p:cNvSpPr txBox="1">
            <a:spLocks/>
          </p:cNvSpPr>
          <p:nvPr userDrawn="1"/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20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2227" y="4917988"/>
            <a:ext cx="8700553" cy="1719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>
            <a:off x="203196" y="4912065"/>
            <a:ext cx="8690707" cy="171544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38" y="3370434"/>
            <a:ext cx="6136304" cy="1458506"/>
          </a:xfrm>
        </p:spPr>
        <p:txBody>
          <a:bodyPr anchor="b" anchorCtr="0">
            <a:noAutofit/>
          </a:bodyPr>
          <a:lstStyle>
            <a:lvl1pPr algn="l"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0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7429500" cy="19812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684494"/>
            <a:ext cx="7429500" cy="20708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dirty="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84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2227" y="4917988"/>
            <a:ext cx="8700553" cy="1719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>
            <a:off x="203196" y="4912065"/>
            <a:ext cx="8690707" cy="1715445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38" y="3370434"/>
            <a:ext cx="6136304" cy="1458506"/>
          </a:xfrm>
        </p:spPr>
        <p:txBody>
          <a:bodyPr anchor="b" anchorCtr="0">
            <a:noAutofit/>
          </a:bodyPr>
          <a:lstStyle>
            <a:lvl1pPr algn="l">
              <a:defRPr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25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63878" y="1061586"/>
            <a:ext cx="4194493" cy="12453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655893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263876" y="1061586"/>
            <a:ext cx="4194493" cy="1245386"/>
          </a:xfrm>
          <a:prstGeom prst="rtTriangl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63879" y="2498270"/>
            <a:ext cx="4194494" cy="4359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5890" y="1061586"/>
            <a:ext cx="4194493" cy="124538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876" y="204324"/>
            <a:ext cx="8595336" cy="71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 userDrawn="1"/>
        </p:nvSpPr>
        <p:spPr>
          <a:xfrm flipH="1">
            <a:off x="264773" y="205153"/>
            <a:ext cx="8585610" cy="70924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6059" y="176622"/>
            <a:ext cx="7429501" cy="766573"/>
          </a:xfrm>
        </p:spPr>
        <p:txBody>
          <a:bodyPr/>
          <a:lstStyle>
            <a:lvl1pPr algn="ctr">
              <a:defRPr lang="en-US" sz="32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25" y="1280440"/>
            <a:ext cx="4040891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ight Triangle 16"/>
          <p:cNvSpPr/>
          <p:nvPr userDrawn="1"/>
        </p:nvSpPr>
        <p:spPr>
          <a:xfrm flipH="1">
            <a:off x="4655890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 userDrawn="1"/>
        </p:nvSpPr>
        <p:spPr>
          <a:xfrm flipH="1">
            <a:off x="263876" y="2498270"/>
            <a:ext cx="4194494" cy="435973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37" y="2603175"/>
            <a:ext cx="3870006" cy="3904574"/>
          </a:xfrm>
        </p:spPr>
        <p:txBody>
          <a:bodyPr/>
          <a:lstStyle>
            <a:lvl1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4655888" y="1061586"/>
            <a:ext cx="4194493" cy="1245386"/>
          </a:xfrm>
          <a:prstGeom prst="rtTriangl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697" y="1280440"/>
            <a:ext cx="4050566" cy="79774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800" b="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0729" y="2603175"/>
            <a:ext cx="3879850" cy="3904574"/>
          </a:xfrm>
        </p:spPr>
        <p:txBody>
          <a:bodyPr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855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Triangle 49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41" y="161509"/>
            <a:ext cx="8081520" cy="37651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mtClean="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6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663" y="2320006"/>
            <a:ext cx="3658792" cy="34353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320006"/>
            <a:ext cx="3656408" cy="34353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lvl="0" indent="0" algn="r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55663" y="1722438"/>
            <a:ext cx="3659187" cy="5064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26372" y="1722438"/>
            <a:ext cx="3659187" cy="5064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44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883" y="235609"/>
            <a:ext cx="6338677" cy="1199495"/>
          </a:xfrm>
        </p:spPr>
        <p:txBody>
          <a:bodyPr/>
          <a:lstStyle>
            <a:lvl1pPr>
              <a:defRPr lang="en-US" b="1" dirty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2" name="Content Placeholder 61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6338888" cy="4829175"/>
          </a:xfrm>
        </p:spPr>
        <p:txBody>
          <a:bodyPr/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defRPr lang="en-US" dirty="0" smtClean="0">
                <a:solidFill>
                  <a:schemeClr val="tx1"/>
                </a:solidFill>
              </a:defRPr>
            </a:lvl2pPr>
            <a:lvl3pPr>
              <a:defRPr lang="en-US" dirty="0" smtClean="0">
                <a:solidFill>
                  <a:schemeClr val="tx1"/>
                </a:solidFill>
              </a:defRPr>
            </a:lvl3pPr>
            <a:lvl4pPr>
              <a:defRPr lang="en-US" dirty="0" smtClean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-59" y="0"/>
            <a:ext cx="17356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Triangle 63"/>
          <p:cNvSpPr/>
          <p:nvPr userDrawn="1"/>
        </p:nvSpPr>
        <p:spPr>
          <a:xfrm flipH="1">
            <a:off x="-59" y="-98241"/>
            <a:ext cx="1735664" cy="69562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lide Number Placeholder 5"/>
          <p:cNvSpPr txBox="1">
            <a:spLocks/>
          </p:cNvSpPr>
          <p:nvPr userDrawn="1"/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1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235609"/>
            <a:ext cx="7429499" cy="1199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651273" y="1535115"/>
            <a:ext cx="7840266" cy="4498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1611316"/>
            <a:ext cx="7429499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58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2" r:id="rId5"/>
    <p:sldLayoutId id="2147483691" r:id="rId6"/>
    <p:sldLayoutId id="2147483692" r:id="rId7"/>
    <p:sldLayoutId id="2147483711" r:id="rId8"/>
    <p:sldLayoutId id="2147483693" r:id="rId9"/>
    <p:sldLayoutId id="2147483726" r:id="rId10"/>
    <p:sldLayoutId id="2147483728" r:id="rId11"/>
    <p:sldLayoutId id="214748372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none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9725" indent="-339725" algn="l" defTabSz="685800" rtl="0" eaLnBrk="1" latinLnBrk="0" hangingPunct="1">
        <a:lnSpc>
          <a:spcPct val="120000"/>
        </a:lnSpc>
        <a:spcBef>
          <a:spcPts val="750"/>
        </a:spcBef>
        <a:buClr>
          <a:schemeClr val="accent3"/>
        </a:buClr>
        <a:buSzPct val="100000"/>
        <a:buFont typeface="Wingdings" panose="05000000000000000000" pitchFamily="2" charset="2"/>
        <a:buChar char="Ø"/>
        <a:defRPr lang="en-US" sz="20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120000"/>
        </a:lnSpc>
        <a:spcBef>
          <a:spcPts val="375"/>
        </a:spcBef>
        <a:buClr>
          <a:schemeClr val="accent2"/>
        </a:buClr>
        <a:buSzPct val="100000"/>
        <a:buFont typeface="Wingdings" panose="05000000000000000000" pitchFamily="2" charset="2"/>
        <a:buChar char="§"/>
        <a:defRPr lang="en-US" sz="1800" kern="120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235609"/>
            <a:ext cx="7429499" cy="1199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651273" y="1535115"/>
            <a:ext cx="7840266" cy="4498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1611316"/>
            <a:ext cx="7429499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9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13" r:id="rId5"/>
    <p:sldLayoutId id="2147483699" r:id="rId6"/>
    <p:sldLayoutId id="2147483700" r:id="rId7"/>
    <p:sldLayoutId id="2147483725" r:id="rId8"/>
    <p:sldLayoutId id="2147483701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none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9725" indent="-339725" algn="l" defTabSz="685800" rtl="0" eaLnBrk="1" latinLnBrk="0" hangingPunct="1">
        <a:lnSpc>
          <a:spcPct val="120000"/>
        </a:lnSpc>
        <a:spcBef>
          <a:spcPts val="750"/>
        </a:spcBef>
        <a:buClr>
          <a:schemeClr val="accent2"/>
        </a:buClr>
        <a:buSzPct val="100000"/>
        <a:buFont typeface="Wingdings" panose="05000000000000000000" pitchFamily="2" charset="2"/>
        <a:buChar char="Ø"/>
        <a:defRPr lang="en-US" sz="20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120000"/>
        </a:lnSpc>
        <a:spcBef>
          <a:spcPts val="375"/>
        </a:spcBef>
        <a:buClr>
          <a:schemeClr val="accent3"/>
        </a:buClr>
        <a:buSzPct val="100000"/>
        <a:buFont typeface="Wingdings" panose="05000000000000000000" pitchFamily="2" charset="2"/>
        <a:buChar char="§"/>
        <a:defRPr lang="en-US" sz="1800" kern="120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235609"/>
            <a:ext cx="7429499" cy="1199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651273" y="1535115"/>
            <a:ext cx="7840266" cy="4498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1611316"/>
            <a:ext cx="7429499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01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22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none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9725" indent="-339725" algn="l" defTabSz="685800" rtl="0" eaLnBrk="1" latinLnBrk="0" hangingPunct="1">
        <a:lnSpc>
          <a:spcPct val="120000"/>
        </a:lnSpc>
        <a:spcBef>
          <a:spcPts val="750"/>
        </a:spcBef>
        <a:buClr>
          <a:schemeClr val="accent3"/>
        </a:buClr>
        <a:buSzPct val="100000"/>
        <a:buFont typeface="Wingdings" panose="05000000000000000000" pitchFamily="2" charset="2"/>
        <a:buChar char="Ø"/>
        <a:defRPr lang="en-US" sz="20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120000"/>
        </a:lnSpc>
        <a:spcBef>
          <a:spcPts val="375"/>
        </a:spcBef>
        <a:buClr>
          <a:schemeClr val="accent2"/>
        </a:buClr>
        <a:buSzPct val="100000"/>
        <a:buFont typeface="Wingdings" panose="05000000000000000000" pitchFamily="2" charset="2"/>
        <a:buChar char="§"/>
        <a:defRPr lang="en-US" sz="1800" kern="120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 userDrawn="1"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1" y="531446"/>
            <a:ext cx="7429499" cy="90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651273" y="1535115"/>
            <a:ext cx="7840266" cy="4498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1" y="1611316"/>
            <a:ext cx="7429499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136" y="6265281"/>
            <a:ext cx="66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7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9725" indent="-339725" algn="l" defTabSz="685800" rtl="0" eaLnBrk="1" latinLnBrk="0" hangingPunct="1">
        <a:lnSpc>
          <a:spcPct val="120000"/>
        </a:lnSpc>
        <a:spcBef>
          <a:spcPts val="750"/>
        </a:spcBef>
        <a:buClr>
          <a:schemeClr val="accent3"/>
        </a:buClr>
        <a:buSzPct val="100000"/>
        <a:buFont typeface="Wingdings" panose="05000000000000000000" pitchFamily="2" charset="2"/>
        <a:buChar char="Ø"/>
        <a:defRPr lang="en-US" sz="20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120000"/>
        </a:lnSpc>
        <a:spcBef>
          <a:spcPts val="375"/>
        </a:spcBef>
        <a:buClr>
          <a:schemeClr val="accent2"/>
        </a:buClr>
        <a:buSzPct val="100000"/>
        <a:buFont typeface="Wingdings" panose="05000000000000000000" pitchFamily="2" charset="2"/>
        <a:buChar char="§"/>
        <a:defRPr lang="en-US" sz="1800" kern="120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lang="en-US" sz="14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&amp;ehk=GxgD0cFPMEJLDlcd1g5dpA&amp;pid=OfficeInsert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14.gif"/><Relationship Id="rId4" Type="http://schemas.openxmlformats.org/officeDocument/2006/relationships/image" Target="../media/image16.pn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&amp;ehk=NT3WUwmfEAtZpmzNNxgu0Q&amp;pid=OfficeInsert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29.gif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&amp;ehk=dcGu2AxfFAikOmJWcRmnSA&amp;pid=OfficeInsert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&amp;ehk=DydZau4lg3AYLkcF5gRlOg&amp;pid=OfficeInsert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&amp;ehk=niKSxFYZLIjPzUAaHsjbIQ&amp;pid=OfficeInsert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&amp;ehk=2oO0rJq6D3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8.gif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r>
              <a:rPr lang="en-US" sz="5400" dirty="0"/>
              <a:t>2017 Data Investment Symposium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Driving Development and Building a Network of Leaders with a Data Focus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February 22, 2017</a:t>
            </a:r>
          </a:p>
        </p:txBody>
      </p:sp>
    </p:spTree>
    <p:extLst>
      <p:ext uri="{BB962C8B-B14F-4D97-AF65-F5344CB8AC3E}">
        <p14:creationId xmlns:p14="http://schemas.microsoft.com/office/powerpoint/2010/main" val="343258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added more member transaction history to our retention schedule?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6476394" cy="1981201"/>
          </a:xfrm>
        </p:spPr>
        <p:txBody>
          <a:bodyPr/>
          <a:lstStyle/>
          <a:p>
            <a:r>
              <a:rPr lang="en-US" dirty="0"/>
              <a:t>We gathered some stats about </a:t>
            </a:r>
            <a:r>
              <a:rPr lang="en-US" dirty="0">
                <a:solidFill>
                  <a:schemeClr val="accent2"/>
                </a:solidFill>
              </a:rPr>
              <a:t>transaction data </a:t>
            </a:r>
            <a:r>
              <a:rPr lang="en-US" dirty="0"/>
              <a:t>stored </a:t>
            </a:r>
            <a:br>
              <a:rPr lang="en-US" dirty="0"/>
            </a:br>
            <a:r>
              <a:rPr lang="en-US" dirty="0"/>
              <a:t>at our GR data center</a:t>
            </a:r>
          </a:p>
          <a:p>
            <a:pPr lvl="1"/>
            <a:r>
              <a:rPr lang="en-US" dirty="0"/>
              <a:t>How did we set the retention policies way back when?  </a:t>
            </a:r>
          </a:p>
          <a:p>
            <a:pPr lvl="1"/>
            <a:r>
              <a:rPr lang="en-US" dirty="0"/>
              <a:t>Given the size of boxes and the way people think about data, the actual storage used seems rather insignificant – is 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56058" y="3528204"/>
            <a:ext cx="7429501" cy="2253014"/>
          </a:xfrm>
        </p:spPr>
        <p:txBody>
          <a:bodyPr/>
          <a:lstStyle/>
          <a:p>
            <a:r>
              <a:rPr lang="en-US" dirty="0"/>
              <a:t>If we keep this, will we be extending CU*BASE Inquiry/Phone Op simply for the sake of seeing more?  Or is there analysis?</a:t>
            </a:r>
          </a:p>
          <a:p>
            <a:pPr lvl="1"/>
            <a:r>
              <a:rPr lang="en-US" dirty="0"/>
              <a:t>Remember, this will lead to other projects, like what you can view in online and mobile banking</a:t>
            </a:r>
          </a:p>
          <a:p>
            <a:r>
              <a:rPr lang="en-US" dirty="0"/>
              <a:t>What is a reasonable extension?  Double? Quadruple?  Shares vs. checking vs. loans,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We’re going to do something before June – what ideas do you have?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887" y="1144265"/>
            <a:ext cx="1750024" cy="2082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71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it mean to keep more month-end periods available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6476394" cy="1981201"/>
          </a:xfrm>
        </p:spPr>
        <p:txBody>
          <a:bodyPr/>
          <a:lstStyle/>
          <a:p>
            <a:r>
              <a:rPr lang="en-US" dirty="0"/>
              <a:t>We gathered some stats about </a:t>
            </a:r>
            <a:r>
              <a:rPr lang="en-US" dirty="0">
                <a:solidFill>
                  <a:schemeClr val="accent2"/>
                </a:solidFill>
              </a:rPr>
              <a:t>EOM snapshots </a:t>
            </a:r>
            <a:r>
              <a:rPr lang="en-US" dirty="0"/>
              <a:t>stored </a:t>
            </a:r>
            <a:br>
              <a:rPr lang="en-US" dirty="0"/>
            </a:br>
            <a:r>
              <a:rPr lang="en-US" dirty="0"/>
              <a:t>at our GR data center</a:t>
            </a:r>
          </a:p>
          <a:p>
            <a:pPr lvl="1"/>
            <a:r>
              <a:rPr lang="en-US" dirty="0"/>
              <a:t>How did we set the retention policies way back when?  </a:t>
            </a:r>
          </a:p>
          <a:p>
            <a:pPr lvl="1"/>
            <a:r>
              <a:rPr lang="en-US" dirty="0"/>
              <a:t>Given the size of boxes and the way people think about data, the actual storage used seems rather insignificant – is it?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56059" y="3537849"/>
            <a:ext cx="7429500" cy="2070846"/>
          </a:xfrm>
        </p:spPr>
        <p:txBody>
          <a:bodyPr/>
          <a:lstStyle/>
          <a:p>
            <a:r>
              <a:rPr lang="en-US" dirty="0"/>
              <a:t>EOM files are more about researching, but generally related to some kind of member service request – if we doubled to six months, do you think it would change the way you use these files?</a:t>
            </a:r>
          </a:p>
          <a:p>
            <a:r>
              <a:rPr lang="en-US" dirty="0"/>
              <a:t>What would be a reasonable change to our policy?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Should we leave it at 3 months and spend the money on trans history?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568" y="931951"/>
            <a:ext cx="1781940" cy="2324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94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data outside of transaction history and EOM snapshots?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1613646"/>
            <a:ext cx="6398756" cy="2345879"/>
          </a:xfrm>
        </p:spPr>
        <p:txBody>
          <a:bodyPr/>
          <a:lstStyle/>
          <a:p>
            <a:r>
              <a:rPr lang="en-US" dirty="0"/>
              <a:t>We gathered some stats about </a:t>
            </a:r>
            <a:r>
              <a:rPr lang="en-US" dirty="0">
                <a:solidFill>
                  <a:schemeClr val="accent2"/>
                </a:solidFill>
              </a:rPr>
              <a:t>other data </a:t>
            </a:r>
            <a:r>
              <a:rPr lang="en-US" dirty="0"/>
              <a:t>stored at our GR data center data such as Trackers, GL history, OFAC scan results, credit bureau reporting history, etc.</a:t>
            </a:r>
          </a:p>
          <a:p>
            <a:pPr lvl="1"/>
            <a:r>
              <a:rPr lang="en-US" dirty="0"/>
              <a:t>How did we set the purge procedures way back when?  </a:t>
            </a:r>
          </a:p>
          <a:p>
            <a:r>
              <a:rPr lang="en-US" dirty="0"/>
              <a:t>What is different about these files compared to transaction history?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56059" y="4020919"/>
            <a:ext cx="7429500" cy="2070846"/>
          </a:xfrm>
        </p:spPr>
        <p:txBody>
          <a:bodyPr/>
          <a:lstStyle/>
          <a:p>
            <a:r>
              <a:rPr lang="en-US" dirty="0"/>
              <a:t>Should we be aggressive and adjust the purge routines to </a:t>
            </a:r>
            <a:r>
              <a:rPr lang="en-US" i="1" dirty="0"/>
              <a:t>retain</a:t>
            </a:r>
            <a:r>
              <a:rPr lang="en-US" dirty="0"/>
              <a:t> more data – or </a:t>
            </a:r>
            <a:r>
              <a:rPr lang="en-US" i="1" dirty="0"/>
              <a:t>purge </a:t>
            </a:r>
            <a:r>
              <a:rPr lang="en-US" dirty="0"/>
              <a:t>more of it?</a:t>
            </a:r>
          </a:p>
          <a:p>
            <a:pPr lvl="1"/>
            <a:r>
              <a:rPr lang="en-US" dirty="0"/>
              <a:t>Duh, who would vote for less?  But we should really think about why we </a:t>
            </a:r>
            <a:r>
              <a:rPr lang="en-US" i="1" dirty="0"/>
              <a:t>shouldn’t </a:t>
            </a:r>
            <a:r>
              <a:rPr lang="en-US" dirty="0"/>
              <a:t>keep this data forever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We’re going to do something before June – what ideas do you have?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20" y="891628"/>
            <a:ext cx="1825414" cy="240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08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Christmas in June!</a:t>
            </a:r>
            <a:br>
              <a:rPr lang="en-US" dirty="0"/>
            </a:br>
            <a:r>
              <a:rPr lang="en-US" sz="1800" dirty="0">
                <a:solidFill>
                  <a:schemeClr val="accent3"/>
                </a:solidFill>
              </a:rPr>
              <a:t>TO BE ANNOUNCED AT THE JUNE LEADERSHIP CONFERENCE?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1611316"/>
            <a:ext cx="4112754" cy="4343400"/>
          </a:xfrm>
        </p:spPr>
        <p:txBody>
          <a:bodyPr/>
          <a:lstStyle/>
          <a:p>
            <a:r>
              <a:rPr lang="en-US" dirty="0"/>
              <a:t>We’re not restoring old data, but we will be changing the retention schedule to start building new trendlines</a:t>
            </a:r>
          </a:p>
          <a:p>
            <a:r>
              <a:rPr lang="en-US" dirty="0"/>
              <a:t>We want to give this a try and see if we get what we all think we’re buying: better member service and a more active set of credit union analysts</a:t>
            </a:r>
          </a:p>
          <a:p>
            <a:r>
              <a:rPr lang="en-US" dirty="0"/>
              <a:t>Time will tell…retention schedules are meant to be adjusted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1668" y="6051550"/>
            <a:ext cx="4431310" cy="663575"/>
          </a:xfrm>
        </p:spPr>
        <p:txBody>
          <a:bodyPr/>
          <a:lstStyle/>
          <a:p>
            <a:r>
              <a:rPr lang="en-US" dirty="0"/>
              <a:t>Our new data warehouses need to lift up CU capabilities, not just extend old ideas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35055"/>
              </p:ext>
            </p:extLst>
          </p:nvPr>
        </p:nvGraphicFramePr>
        <p:xfrm>
          <a:off x="5167221" y="1198591"/>
          <a:ext cx="3700734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07340">
                  <a:extLst>
                    <a:ext uri="{9D8B030D-6E8A-4147-A177-3AD203B41FA5}">
                      <a16:colId xmlns:a16="http://schemas.microsoft.com/office/drawing/2014/main" val="974937979"/>
                    </a:ext>
                  </a:extLst>
                </a:gridCol>
                <a:gridCol w="1993394">
                  <a:extLst>
                    <a:ext uri="{9D8B030D-6E8A-4147-A177-3AD203B41FA5}">
                      <a16:colId xmlns:a16="http://schemas.microsoft.com/office/drawing/2014/main" val="272069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Type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Standard Online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316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Savings/checking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months  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27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Certificate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  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87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IRA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  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2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HSA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  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28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Club account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  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40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Tax Escrow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  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5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Loan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 months  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21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EOM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months  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96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GL trans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76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Check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8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Credit report 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60 days or life of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75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Credit report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874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 months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520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90 days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2337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27" y="1531938"/>
            <a:ext cx="648243" cy="176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27" y="1819714"/>
            <a:ext cx="648243" cy="17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60" y="2085157"/>
            <a:ext cx="648243" cy="176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60" y="2351522"/>
            <a:ext cx="648243" cy="176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60" y="2638376"/>
            <a:ext cx="648243" cy="176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60" y="2911422"/>
            <a:ext cx="648243" cy="176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60" y="3198035"/>
            <a:ext cx="648243" cy="1762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60" y="3464641"/>
            <a:ext cx="648243" cy="176212"/>
          </a:xfrm>
          <a:prstGeom prst="rect">
            <a:avLst/>
          </a:prstGeom>
        </p:spPr>
      </p:pic>
      <p:pic>
        <p:nvPicPr>
          <p:cNvPr id="19" name="Picture 18" descr="DIGISCR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577" y="579532"/>
            <a:ext cx="1031784" cy="10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make room for a new kind of client-architected data in CU*BASE?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7001996" cy="4829175"/>
          </a:xfrm>
        </p:spPr>
        <p:txBody>
          <a:bodyPr/>
          <a:lstStyle/>
          <a:p>
            <a:r>
              <a:rPr lang="en-US" dirty="0"/>
              <a:t>Currently in development, targeted for the 17.05 release:</a:t>
            </a:r>
          </a:p>
          <a:p>
            <a:pPr lvl="1"/>
            <a:r>
              <a:rPr lang="en-US" dirty="0"/>
              <a:t>#43454: Custom data fields at the account (MEMBER1-6) level</a:t>
            </a:r>
          </a:p>
          <a:p>
            <a:pPr lvl="1"/>
            <a:r>
              <a:rPr lang="en-US" dirty="0"/>
              <a:t>#43455: Custom data fields at the membership (MASTER) level </a:t>
            </a:r>
          </a:p>
          <a:p>
            <a:r>
              <a:rPr lang="en-US" dirty="0"/>
              <a:t>Modeled after the 5300 account code database to allow CUs to create their own field names and data types, attached either to a specific sub-account or to the membership itself</a:t>
            </a:r>
          </a:p>
          <a:p>
            <a:pPr lvl="1">
              <a:tabLst>
                <a:tab pos="3370263" algn="r"/>
              </a:tabLst>
            </a:pPr>
            <a:r>
              <a:rPr lang="en-US" dirty="0"/>
              <a:t>Dollars $</a:t>
            </a:r>
            <a:r>
              <a:rPr lang="en-US" dirty="0" err="1"/>
              <a:t>xxx,xxx,xxx.xx</a:t>
            </a:r>
            <a:endParaRPr lang="en-US" dirty="0"/>
          </a:p>
          <a:p>
            <a:pPr lvl="1">
              <a:tabLst>
                <a:tab pos="3370263" algn="r"/>
              </a:tabLst>
            </a:pPr>
            <a:r>
              <a:rPr lang="en-US" dirty="0"/>
              <a:t>Quantities </a:t>
            </a:r>
            <a:r>
              <a:rPr lang="en-US" dirty="0" err="1"/>
              <a:t>xxx,xxx,xxx</a:t>
            </a:r>
            <a:endParaRPr lang="en-US" dirty="0"/>
          </a:p>
          <a:p>
            <a:pPr lvl="1">
              <a:tabLst>
                <a:tab pos="3370263" algn="r"/>
              </a:tabLst>
            </a:pPr>
            <a:r>
              <a:rPr lang="en-US" dirty="0"/>
              <a:t>Percentages </a:t>
            </a:r>
            <a:r>
              <a:rPr lang="en-US" dirty="0" err="1"/>
              <a:t>xxx.xx</a:t>
            </a:r>
            <a:r>
              <a:rPr lang="en-US" dirty="0"/>
              <a:t>%</a:t>
            </a:r>
          </a:p>
          <a:p>
            <a:pPr lvl="1">
              <a:tabLst>
                <a:tab pos="3370263" algn="r"/>
              </a:tabLst>
            </a:pPr>
            <a:r>
              <a:rPr lang="en-US" dirty="0"/>
              <a:t>Date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690450" y="4001595"/>
            <a:ext cx="4062412" cy="1538287"/>
          </a:xfrm>
        </p:spPr>
        <p:txBody>
          <a:bodyPr/>
          <a:lstStyle/>
          <a:p>
            <a:pPr lvl="1">
              <a:tabLst>
                <a:tab pos="3370263" algn="r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Yes/no checkbox</a:t>
            </a:r>
          </a:p>
          <a:p>
            <a:pPr lvl="1">
              <a:tabLst>
                <a:tab pos="3370263" algn="r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Free-form text	</a:t>
            </a:r>
          </a:p>
          <a:p>
            <a:pPr lvl="1">
              <a:tabLst>
                <a:tab pos="3316288" algn="r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CU-defined list (with      lookup)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172" y="4141390"/>
            <a:ext cx="185553" cy="185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700" y="4873110"/>
            <a:ext cx="184499" cy="184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36910" b="-3601"/>
          <a:stretch/>
        </p:blipFill>
        <p:spPr>
          <a:xfrm>
            <a:off x="3058222" y="5236292"/>
            <a:ext cx="1352097" cy="236832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94728" y="6051550"/>
            <a:ext cx="3608250" cy="663575"/>
          </a:xfrm>
        </p:spPr>
        <p:txBody>
          <a:bodyPr/>
          <a:lstStyle/>
          <a:p>
            <a:r>
              <a:rPr lang="en-US" dirty="0"/>
              <a:t>Let’s take a look…</a:t>
            </a:r>
          </a:p>
        </p:txBody>
      </p:sp>
    </p:spTree>
    <p:extLst>
      <p:ext uri="{BB962C8B-B14F-4D97-AF65-F5344CB8AC3E}">
        <p14:creationId xmlns:p14="http://schemas.microsoft.com/office/powerpoint/2010/main" val="2363054356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423499" y="1093982"/>
            <a:ext cx="14289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CRDTGRADE</a:t>
            </a:r>
            <a:endParaRPr lang="en-US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69692"/>
              </p:ext>
            </p:extLst>
          </p:nvPr>
        </p:nvGraphicFramePr>
        <p:xfrm>
          <a:off x="245771" y="3183657"/>
          <a:ext cx="3951112" cy="1985964"/>
        </p:xfrm>
        <a:graphic>
          <a:graphicData uri="http://schemas.openxmlformats.org/drawingml/2006/table">
            <a:tbl>
              <a:tblPr firstRow="1" firstCol="1" bandRow="1"/>
              <a:tblGrid>
                <a:gridCol w="108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Code</a:t>
                      </a:r>
                    </a:p>
                  </a:txBody>
                  <a:tcPr marL="64263" marR="64263" marT="89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64263" marR="64263" marT="89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Whatever description you want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grade 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grade 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grade 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Credit grade 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638" y="5184643"/>
            <a:ext cx="350550" cy="2057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09" y="5117366"/>
            <a:ext cx="388662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Edit       </a:t>
            </a:r>
            <a:r>
              <a:rPr lang="en-US" sz="105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Delete     </a:t>
            </a:r>
            <a:r>
              <a:rPr lang="en-US" sz="9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View       </a:t>
            </a:r>
            <a:r>
              <a:rPr lang="en-US" sz="105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Suspend/Reactivate</a:t>
            </a:r>
          </a:p>
          <a:p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462" y="1087501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Field name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237145" y="694915"/>
            <a:ext cx="4480510" cy="291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 Account Field Configuration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142007" y="444512"/>
            <a:ext cx="2596553" cy="356659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Mockup only; subject to change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462" y="1304489"/>
            <a:ext cx="1753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Display sequence #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462" y="1556279"/>
            <a:ext cx="819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Description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42" y="1623307"/>
            <a:ext cx="2428371" cy="16781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8488" y="1577463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grade at time of loan approval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341" y="1403154"/>
            <a:ext cx="423461" cy="12955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5462" y="1812272"/>
            <a:ext cx="7040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Data type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46" y="2871941"/>
            <a:ext cx="3955537" cy="24796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Pre-defined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209" y="5853689"/>
            <a:ext cx="3886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 Narrow" panose="020B0606020202030204" pitchFamily="34" charset="0"/>
              </a:rPr>
              <a:t>Add Value</a:t>
            </a:r>
          </a:p>
          <a:p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462" y="2525799"/>
            <a:ext cx="1082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Application type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81242" y="1909192"/>
            <a:ext cx="3094483" cy="579907"/>
            <a:chOff x="4193321" y="1929919"/>
            <a:chExt cx="2641819" cy="4950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3321" y="1929919"/>
              <a:ext cx="2453853" cy="4801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66260" y="2293620"/>
              <a:ext cx="572647" cy="131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u="sng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P</a:t>
              </a:r>
              <a:r>
                <a:rPr lang="en-US" sz="10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ercentage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69940" y="1945891"/>
              <a:ext cx="965200" cy="131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Choose from a </a:t>
              </a:r>
              <a:r>
                <a:rPr lang="en-US" sz="1000" b="1" u="sng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L</a:t>
              </a:r>
              <a:r>
                <a:rPr lang="en-US" sz="10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ist</a:t>
              </a:r>
            </a:p>
          </p:txBody>
        </p:sp>
      </p:grpSp>
      <p:sp>
        <p:nvSpPr>
          <p:cNvPr id="52" name="Cloud Callout 1"/>
          <p:cNvSpPr/>
          <p:nvPr/>
        </p:nvSpPr>
        <p:spPr>
          <a:xfrm>
            <a:off x="4267445" y="3184521"/>
            <a:ext cx="2644830" cy="983873"/>
          </a:xfrm>
          <a:prstGeom prst="cloudCallout">
            <a:avLst>
              <a:gd name="adj1" fmla="val -73399"/>
              <a:gd name="adj2" fmla="val 257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/>
              <a:t>Code = 3 characters</a:t>
            </a:r>
          </a:p>
          <a:p>
            <a:pPr algn="ctr"/>
            <a:r>
              <a:rPr lang="en-US" sz="1400" dirty="0"/>
              <a:t>Value = 30 characters</a:t>
            </a:r>
          </a:p>
          <a:p>
            <a:pPr algn="ctr"/>
            <a:r>
              <a:rPr lang="en-US" sz="1400" i="1" dirty="0"/>
              <a:t>(both alphanumeric)</a:t>
            </a:r>
          </a:p>
        </p:txBody>
      </p:sp>
      <p:sp>
        <p:nvSpPr>
          <p:cNvPr id="53" name="Cloud Callout 1"/>
          <p:cNvSpPr/>
          <p:nvPr/>
        </p:nvSpPr>
        <p:spPr>
          <a:xfrm>
            <a:off x="3766638" y="5216880"/>
            <a:ext cx="3280691" cy="1311831"/>
          </a:xfrm>
          <a:prstGeom prst="cloudCallout">
            <a:avLst>
              <a:gd name="adj1" fmla="val -65593"/>
              <a:gd name="adj2" fmla="val -316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/>
              <a:t>Individual values can be suspended without affecting data already entered on a member account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448488" y="1334172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00015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577" y="2595181"/>
            <a:ext cx="3024716" cy="162344"/>
          </a:xfrm>
          <a:prstGeom prst="rect">
            <a:avLst/>
          </a:prstGeom>
        </p:spPr>
      </p:pic>
      <p:sp>
        <p:nvSpPr>
          <p:cNvPr id="55" name="Cloud Callout 1"/>
          <p:cNvSpPr/>
          <p:nvPr/>
        </p:nvSpPr>
        <p:spPr>
          <a:xfrm>
            <a:off x="4989303" y="1249052"/>
            <a:ext cx="2660298" cy="1311831"/>
          </a:xfrm>
          <a:prstGeom prst="cloudCallout">
            <a:avLst>
              <a:gd name="adj1" fmla="val -67175"/>
              <a:gd name="adj2" fmla="val 54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/>
              <a:t>Pre-defined values section at the bottom appears for the “List” data type</a:t>
            </a:r>
          </a:p>
        </p:txBody>
      </p:sp>
    </p:spTree>
    <p:extLst>
      <p:ext uri="{BB962C8B-B14F-4D97-AF65-F5344CB8AC3E}">
        <p14:creationId xmlns:p14="http://schemas.microsoft.com/office/powerpoint/2010/main" val="313518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21" y="2583243"/>
            <a:ext cx="3071590" cy="16781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472921" y="2524046"/>
            <a:ext cx="1470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TST</a:t>
            </a:r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– Credit grade 4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021" y="2304870"/>
            <a:ext cx="1219919" cy="164592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26951" y="1090667"/>
            <a:ext cx="756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123456789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02449" y="1090667"/>
            <a:ext cx="1428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JOE Q MEMBER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606" y="5077963"/>
            <a:ext cx="350550" cy="2057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912" y="1090667"/>
            <a:ext cx="6270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Member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237145" y="694915"/>
            <a:ext cx="4480510" cy="291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 Account Information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142007" y="444512"/>
            <a:ext cx="2596553" cy="356659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Mockup only; subject to change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912" y="1600666"/>
            <a:ext cx="1492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Position to custom field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63" y="1615480"/>
            <a:ext cx="2428371" cy="167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09" y="1950810"/>
            <a:ext cx="1069294" cy="24796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Custom Field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5209" y="5853689"/>
            <a:ext cx="3886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rial Narrow" panose="020B0606020202030204" pitchFamily="34" charset="0"/>
              </a:rPr>
              <a:t>Show Filled In Only</a:t>
            </a:r>
          </a:p>
          <a:p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627" y="1649175"/>
            <a:ext cx="832644" cy="16459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91650" y="1568582"/>
            <a:ext cx="20249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Search for description containing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41968" y="1950810"/>
            <a:ext cx="3071590" cy="24796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Description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11022" y="1950810"/>
            <a:ext cx="3432133" cy="24796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6951" y="1349896"/>
            <a:ext cx="7563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2912" y="134989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  <a:latin typeface="Arial Narrow" panose="020B0606020202030204" pitchFamily="34" charset="0"/>
              </a:rPr>
              <a:t>Account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5139" y="1349896"/>
            <a:ext cx="1428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SIGNATURE LOAN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209" y="2232244"/>
            <a:ext cx="1104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ORIGLTV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5209" y="2513739"/>
            <a:ext cx="974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CRDTGRADE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5209" y="2795234"/>
            <a:ext cx="974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COAPSCORE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5209" y="3076729"/>
            <a:ext cx="974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COAPPTYPE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5209" y="3358224"/>
            <a:ext cx="974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ORIGLNCATG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209" y="3639719"/>
            <a:ext cx="1069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LASTREPRICE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5209" y="3921216"/>
            <a:ext cx="974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LOCOPTOUT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959" y="2557011"/>
            <a:ext cx="180975" cy="18097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279489" y="2534712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grade at time of loan approval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9489" y="2255478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 LTV (before backend)</a:t>
            </a:r>
            <a:endParaRPr lang="en-US" sz="11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79489" y="2813946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Co-applicant score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79489" y="3093180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Co-applicant type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279488" y="3372414"/>
            <a:ext cx="25749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 loan category (for write-offs)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79489" y="3651648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last rate reprice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279489" y="3930883"/>
            <a:ext cx="2183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automatic LOC increase opt out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959" y="3132286"/>
            <a:ext cx="180975" cy="18097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453968" y="3092487"/>
            <a:ext cx="1428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021" y="3982735"/>
            <a:ext cx="164592" cy="16459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/>
          <a:srcRect r="36910" b="-3601"/>
          <a:stretch/>
        </p:blipFill>
        <p:spPr>
          <a:xfrm>
            <a:off x="4480541" y="3682993"/>
            <a:ext cx="1352097" cy="23683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21" y="3427820"/>
            <a:ext cx="3071590" cy="167814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914575" y="2249043"/>
            <a:ext cx="88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$14,234.93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021" y="2861299"/>
            <a:ext cx="1219919" cy="16459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21" y="3146056"/>
            <a:ext cx="3071590" cy="167814"/>
          </a:xfrm>
          <a:prstGeom prst="rect">
            <a:avLst/>
          </a:prstGeom>
        </p:spPr>
      </p:pic>
      <p:sp>
        <p:nvSpPr>
          <p:cNvPr id="85" name="Cloud Callout 1"/>
          <p:cNvSpPr/>
          <p:nvPr/>
        </p:nvSpPr>
        <p:spPr>
          <a:xfrm>
            <a:off x="1789935" y="4370133"/>
            <a:ext cx="2738325" cy="1639788"/>
          </a:xfrm>
          <a:prstGeom prst="cloudCallout">
            <a:avLst>
              <a:gd name="adj1" fmla="val 40474"/>
              <a:gd name="adj2" fmla="val -746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/>
              <a:t>Just like on the 5300 Call Report screen, GOLD will display an appropriate fill-in field based on the data type</a:t>
            </a:r>
          </a:p>
        </p:txBody>
      </p:sp>
      <p:sp>
        <p:nvSpPr>
          <p:cNvPr id="86" name="Cloud Callout 1"/>
          <p:cNvSpPr/>
          <p:nvPr/>
        </p:nvSpPr>
        <p:spPr>
          <a:xfrm>
            <a:off x="7204439" y="3659114"/>
            <a:ext cx="1781030" cy="1311831"/>
          </a:xfrm>
          <a:prstGeom prst="cloudCallout">
            <a:avLst>
              <a:gd name="adj1" fmla="val -15459"/>
              <a:gd name="adj2" fmla="val -725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/>
              <a:t>Lookups will display your list of configured values</a:t>
            </a:r>
          </a:p>
        </p:txBody>
      </p:sp>
      <p:sp>
        <p:nvSpPr>
          <p:cNvPr id="88" name="Cloud Callout 1"/>
          <p:cNvSpPr/>
          <p:nvPr/>
        </p:nvSpPr>
        <p:spPr>
          <a:xfrm>
            <a:off x="3719611" y="46946"/>
            <a:ext cx="1996087" cy="1311831"/>
          </a:xfrm>
          <a:prstGeom prst="cloudCallout">
            <a:avLst>
              <a:gd name="adj1" fmla="val -56430"/>
              <a:gd name="adj2" fmla="val 395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/>
              <a:t>This example is for account-level fields for </a:t>
            </a:r>
            <a:r>
              <a:rPr lang="en-US" sz="1400" dirty="0" err="1"/>
              <a:t>AplTyp</a:t>
            </a:r>
            <a:r>
              <a:rPr lang="en-US" sz="1400" dirty="0"/>
              <a:t> LN and OC</a:t>
            </a:r>
          </a:p>
        </p:txBody>
      </p:sp>
    </p:spTree>
    <p:extLst>
      <p:ext uri="{BB962C8B-B14F-4D97-AF65-F5344CB8AC3E}">
        <p14:creationId xmlns:p14="http://schemas.microsoft.com/office/powerpoint/2010/main" val="135248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ha's Journal: 09/01/2011 - 10/01/2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56" y="5373033"/>
            <a:ext cx="614452" cy="614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Account and Membership Fields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3891412" cy="4829175"/>
          </a:xfrm>
        </p:spPr>
        <p:txBody>
          <a:bodyPr/>
          <a:lstStyle/>
          <a:p>
            <a:pPr>
              <a:tabLst>
                <a:tab pos="3370263" algn="r"/>
              </a:tabLst>
            </a:pPr>
            <a:r>
              <a:rPr lang="en-US" dirty="0"/>
              <a:t>Access points for entering or viewing custom data:</a:t>
            </a:r>
          </a:p>
          <a:p>
            <a:pPr lvl="1">
              <a:tabLst>
                <a:tab pos="3370263" algn="r"/>
              </a:tabLst>
            </a:pPr>
            <a:r>
              <a:rPr lang="en-US" dirty="0"/>
              <a:t>Custom fields can be maintained via </a:t>
            </a:r>
            <a:r>
              <a:rPr lang="en-US" b="1" dirty="0"/>
              <a:t>membership creation/update </a:t>
            </a:r>
            <a:br>
              <a:rPr lang="en-US" b="1" dirty="0"/>
            </a:br>
            <a:r>
              <a:rPr lang="en-US" dirty="0"/>
              <a:t>and via </a:t>
            </a:r>
            <a:r>
              <a:rPr lang="en-US" b="1" dirty="0"/>
              <a:t>account information update</a:t>
            </a:r>
            <a:endParaRPr lang="en-US" dirty="0"/>
          </a:p>
          <a:p>
            <a:pPr lvl="1">
              <a:tabLst>
                <a:tab pos="3370263" algn="r"/>
              </a:tabLst>
            </a:pPr>
            <a:r>
              <a:rPr lang="en-US" dirty="0"/>
              <a:t>Custom data can be viewed via </a:t>
            </a:r>
            <a:r>
              <a:rPr lang="en-US" b="1" dirty="0"/>
              <a:t>Inquiry/Phone Op </a:t>
            </a:r>
            <a:r>
              <a:rPr lang="en-US" dirty="0"/>
              <a:t>main screens and </a:t>
            </a:r>
            <a:r>
              <a:rPr lang="en-US" b="1" dirty="0"/>
              <a:t>account inquiry </a:t>
            </a:r>
            <a:r>
              <a:rPr lang="en-US" dirty="0"/>
              <a:t>screens</a:t>
            </a:r>
          </a:p>
          <a:p>
            <a:pPr lvl="1">
              <a:tabLst>
                <a:tab pos="3370263" algn="r"/>
              </a:tabLst>
            </a:pPr>
            <a:r>
              <a:rPr lang="en-US" dirty="0"/>
              <a:t>Custom data will also be available for use with Query </a:t>
            </a:r>
          </a:p>
          <a:p>
            <a:pPr>
              <a:tabLst>
                <a:tab pos="3370263" algn="r"/>
              </a:tabLst>
            </a:pPr>
            <a:endParaRPr lang="en-US" dirty="0"/>
          </a:p>
          <a:p>
            <a:pPr lvl="1">
              <a:tabLst>
                <a:tab pos="3370263" algn="r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13412" y="6051550"/>
            <a:ext cx="4289566" cy="663575"/>
          </a:xfrm>
        </p:spPr>
        <p:txBody>
          <a:bodyPr/>
          <a:lstStyle/>
          <a:p>
            <a:r>
              <a:rPr lang="en-US" dirty="0"/>
              <a:t>A product looking for a name:  Randy offered a cash prize to Boot Campers for a workable brand name … ideas, anyone?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80" y="1153876"/>
            <a:ext cx="2458528" cy="1773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78" y="2153129"/>
            <a:ext cx="2458528" cy="177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378" y="2766470"/>
            <a:ext cx="2458527" cy="177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478" y="3523513"/>
            <a:ext cx="2458528" cy="1770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681646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FILExxDW</a:t>
            </a:r>
            <a:br>
              <a:rPr lang="en-US" dirty="0"/>
            </a:br>
            <a:r>
              <a:rPr lang="en-US" sz="2400" dirty="0"/>
              <a:t>The low-hanging fruit when it comes to building a data warehouse business</a:t>
            </a:r>
            <a:endParaRPr lang="en-US" sz="32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52423" y="4454768"/>
            <a:ext cx="7039156" cy="1311031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By adding a second cylinder to our online environment, we can leverage our data center investments and our primary computing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9852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year’s Leadership Conference…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228"/>
            <a:ext cx="9144000" cy="490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517586"/>
            <a:ext cx="7746919" cy="917518"/>
          </a:xfrm>
        </p:spPr>
        <p:txBody>
          <a:bodyPr/>
          <a:lstStyle/>
          <a:p>
            <a:r>
              <a:rPr lang="en-US" dirty="0"/>
              <a:t>Data Investment Symposium</a:t>
            </a:r>
            <a:br>
              <a:rPr lang="en-US" dirty="0"/>
            </a:br>
            <a:r>
              <a:rPr lang="en-US" sz="1800" b="1" dirty="0">
                <a:solidFill>
                  <a:schemeClr val="accent2"/>
                </a:solidFill>
                <a:effectLst/>
              </a:rPr>
              <a:t>THE FINAL YEAR TO WRAP UP OUR DIRECTION</a:t>
            </a:r>
            <a:endParaRPr lang="en-US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1: </a:t>
            </a:r>
            <a:r>
              <a:rPr lang="en-US" b="1" dirty="0"/>
              <a:t>Testing the waters</a:t>
            </a:r>
          </a:p>
          <a:p>
            <a:pPr lvl="1"/>
            <a:r>
              <a:rPr lang="en-US" dirty="0"/>
              <a:t>Introduced the concept of specialized investments for selling, creating, and supporting data warehouse environments for our network</a:t>
            </a:r>
          </a:p>
          <a:p>
            <a:pPr lvl="1"/>
            <a:r>
              <a:rPr lang="en-US" dirty="0"/>
              <a:t>Discussed possibilities for a third-party solution</a:t>
            </a:r>
          </a:p>
          <a:p>
            <a:pPr lvl="1"/>
            <a:r>
              <a:rPr lang="en-US" dirty="0"/>
              <a:t>Small, vested group of people who would drive the investment</a:t>
            </a:r>
          </a:p>
          <a:p>
            <a:r>
              <a:rPr lang="en-US" dirty="0"/>
              <a:t>Year 2: </a:t>
            </a:r>
            <a:r>
              <a:rPr lang="en-US" b="1" dirty="0"/>
              <a:t>Serving CUs that stuck with the ideas</a:t>
            </a:r>
          </a:p>
          <a:p>
            <a:pPr lvl="1"/>
            <a:r>
              <a:rPr lang="en-US" dirty="0"/>
              <a:t>Sharing new warehouse designs and building a business for the 10% of CUs who will one day have an aggressive investment</a:t>
            </a:r>
          </a:p>
          <a:p>
            <a:r>
              <a:rPr lang="en-US" dirty="0"/>
              <a:t>Year 3: </a:t>
            </a:r>
            <a:r>
              <a:rPr lang="en-US" b="1" dirty="0"/>
              <a:t>An “in-the-business” approach </a:t>
            </a:r>
          </a:p>
          <a:p>
            <a:pPr lvl="1"/>
            <a:r>
              <a:rPr lang="en-US" dirty="0"/>
              <a:t>Use what we’ve learned to go into the data warehouse business for the long term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support the investments and work necessary to offer a data warehouse?  </a:t>
            </a:r>
            <a:r>
              <a:rPr lang="en-US" b="1" dirty="0">
                <a:solidFill>
                  <a:schemeClr val="accent5"/>
                </a:solidFill>
              </a:rPr>
              <a:t>Fees!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understands we have to charge for the additional space we’ll need to build and maintain</a:t>
            </a:r>
          </a:p>
          <a:p>
            <a:r>
              <a:rPr lang="en-US" dirty="0"/>
              <a:t>But it’s much more than that…</a:t>
            </a:r>
          </a:p>
          <a:p>
            <a:pPr lvl="1"/>
            <a:r>
              <a:rPr lang="en-US" dirty="0"/>
              <a:t>What/how much data is allowed, how to control?</a:t>
            </a:r>
          </a:p>
          <a:p>
            <a:pPr lvl="1"/>
            <a:r>
              <a:rPr lang="en-US" dirty="0"/>
              <a:t>How to manage?</a:t>
            </a:r>
          </a:p>
          <a:p>
            <a:pPr lvl="1"/>
            <a:r>
              <a:rPr lang="en-US" dirty="0"/>
              <a:t>What about redundancy, high availability?</a:t>
            </a:r>
          </a:p>
          <a:p>
            <a:pPr lvl="1"/>
            <a:r>
              <a:rPr lang="en-US" dirty="0"/>
              <a:t>Backups – Frequency, impact on nightly operations, ability to restore?</a:t>
            </a:r>
          </a:p>
          <a:p>
            <a:pPr lvl="1"/>
            <a:r>
              <a:rPr lang="en-US" dirty="0"/>
              <a:t>Access – Embedded in CU*BASE vs. kept separated?</a:t>
            </a:r>
          </a:p>
          <a:p>
            <a:pPr lvl="1"/>
            <a:r>
              <a:rPr lang="en-US" dirty="0"/>
              <a:t>Encryption – How do we stay safe and compliant?  (What if your tables contain </a:t>
            </a:r>
            <a:r>
              <a:rPr lang="en-US" dirty="0" err="1"/>
              <a:t>PANs</a:t>
            </a:r>
            <a:r>
              <a:rPr lang="en-US" dirty="0"/>
              <a:t>?)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71600" y="6051550"/>
            <a:ext cx="7131378" cy="663575"/>
          </a:xfrm>
        </p:spPr>
        <p:txBody>
          <a:bodyPr/>
          <a:lstStyle/>
          <a:p>
            <a:r>
              <a:rPr lang="en-US" dirty="0"/>
              <a:t>Over the next few months we need to publish procedures and controls and design a revenue model that makes this a long-term offering</a:t>
            </a:r>
          </a:p>
        </p:txBody>
      </p:sp>
    </p:spTree>
    <p:extLst>
      <p:ext uri="{BB962C8B-B14F-4D97-AF65-F5344CB8AC3E}">
        <p14:creationId xmlns:p14="http://schemas.microsoft.com/office/powerpoint/2010/main" val="81195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if we charge by storage space used…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…how would you inventory what is in your warehouse?</a:t>
            </a:r>
          </a:p>
          <a:p>
            <a:r>
              <a:rPr lang="en-US" dirty="0"/>
              <a:t>…how would you know how much space you’re using?</a:t>
            </a:r>
          </a:p>
          <a:p>
            <a:r>
              <a:rPr lang="en-US" dirty="0"/>
              <a:t>…how would you delete unused data?</a:t>
            </a:r>
          </a:p>
          <a:p>
            <a:r>
              <a:rPr lang="en-US" dirty="0"/>
              <a:t>…how would you keep your files organized?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56059" y="3486092"/>
            <a:ext cx="4038669" cy="2070846"/>
          </a:xfrm>
        </p:spPr>
        <p:txBody>
          <a:bodyPr/>
          <a:lstStyle/>
          <a:p>
            <a:r>
              <a:rPr lang="en-US" dirty="0"/>
              <a:t>We need to build something for the data warehouse user group and the CU’s database administrator</a:t>
            </a:r>
          </a:p>
          <a:p>
            <a:r>
              <a:rPr lang="en-US" dirty="0"/>
              <a:t>How about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451" y="3598760"/>
            <a:ext cx="4042195" cy="3031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Arrow: Striped Right 9"/>
          <p:cNvSpPr/>
          <p:nvPr/>
        </p:nvSpPr>
        <p:spPr>
          <a:xfrm>
            <a:off x="3200400" y="5114583"/>
            <a:ext cx="1190445" cy="363191"/>
          </a:xfrm>
          <a:prstGeom prst="stripedRightArrow">
            <a:avLst>
              <a:gd name="adj1" fmla="val 50000"/>
              <a:gd name="adj2" fmla="val 6425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18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65629"/>
              </p:ext>
            </p:extLst>
          </p:nvPr>
        </p:nvGraphicFramePr>
        <p:xfrm>
          <a:off x="245771" y="2351943"/>
          <a:ext cx="8353163" cy="3125433"/>
        </p:xfrm>
        <a:graphic>
          <a:graphicData uri="http://schemas.openxmlformats.org/drawingml/2006/table">
            <a:tbl>
              <a:tblPr firstRow="1" firstCol="1" bandRow="1"/>
              <a:tblGrid>
                <a:gridCol w="108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310">
                  <a:extLst>
                    <a:ext uri="{9D8B030D-6E8A-4147-A177-3AD203B41FA5}">
                      <a16:colId xmlns:a16="http://schemas.microsoft.com/office/drawing/2014/main" val="3271958038"/>
                    </a:ext>
                  </a:extLst>
                </a:gridCol>
                <a:gridCol w="975921">
                  <a:extLst>
                    <a:ext uri="{9D8B030D-6E8A-4147-A177-3AD203B41FA5}">
                      <a16:colId xmlns:a16="http://schemas.microsoft.com/office/drawing/2014/main" val="4014234407"/>
                    </a:ext>
                  </a:extLst>
                </a:gridCol>
                <a:gridCol w="684057">
                  <a:extLst>
                    <a:ext uri="{9D8B030D-6E8A-4147-A177-3AD203B41FA5}">
                      <a16:colId xmlns:a16="http://schemas.microsoft.com/office/drawing/2014/main" val="3006056772"/>
                    </a:ext>
                  </a:extLst>
                </a:gridCol>
                <a:gridCol w="815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Name</a:t>
                      </a:r>
                    </a:p>
                  </a:txBody>
                  <a:tcPr marL="64263" marR="64263" marT="8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Description</a:t>
                      </a:r>
                    </a:p>
                  </a:txBody>
                  <a:tcPr marL="64263" marR="64263" marT="8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Created By</a:t>
                      </a:r>
                    </a:p>
                  </a:txBody>
                  <a:tcPr marL="64263" marR="64263" marT="8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 Created</a:t>
                      </a:r>
                    </a:p>
                  </a:txBody>
                  <a:tcPr marL="64263" marR="64263" marT="8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Last Changed</a:t>
                      </a:r>
                    </a:p>
                  </a:txBody>
                  <a:tcPr marL="64263" marR="64263" marT="8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Records</a:t>
                      </a:r>
                    </a:p>
                  </a:txBody>
                  <a:tcPr marL="64263" marR="64263" marT="8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Size</a:t>
                      </a:r>
                    </a:p>
                  </a:txBody>
                  <a:tcPr marL="64263" marR="64263" marT="8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DORMANTSH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DORMANT SHARES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DONNAH999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6/21/2016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8/25/2016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1,329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86,016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EDOC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eDoc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Member List - Do not Delete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2/9/2017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2/9/2017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40,894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2,658,304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EMAILLIST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of members with email address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CHERYLL999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36,700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4,231,168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EMAILMESS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EMARKET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file for email marketing messages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DONNAH999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1/19/2017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1/19/2017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30,193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356,352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QUERYXX- Email Maint. for exclusions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8/25/2016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36,864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QUERYXX- New Accts with valid email added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6/1/2016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8/25/2016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45,056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EMAIL3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QUERYXX- Excludes EMAIL1 from EMAIL2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MATTC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6/1/2016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8/25/2016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45,056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ESTMT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Mbrs Shop (Export File)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DONNAH999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9/6/2016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9/6/2016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18,723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786,432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ESTMTENROL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ESTMT ENROLL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DONNAH999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9/16/2016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9/6/2016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17,730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2,134,016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EXTDEL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ext download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2/1/2017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45,056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FEBIS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Report Export File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DONNAH999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10/28/2016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10/28/2016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463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151,552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FHLBLOANS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FHLB loan pool-stmt indicator = 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GRETCHJ999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1/13/2017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1/13/2017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645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135,168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FHLBLOANS1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FHLB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loan pool-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stmt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indicator = 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GRETCHJ999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6/15/2016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8/25/2016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126,976 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FRCARD1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HEATHERF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8/18/2016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8/25/2016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16,450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270,336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58" y="5526841"/>
            <a:ext cx="350550" cy="2057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145" y="5491221"/>
            <a:ext cx="166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Delete       </a:t>
            </a:r>
            <a:r>
              <a:rPr lang="en-US" sz="1050" b="1" dirty="0">
                <a:solidFill>
                  <a:schemeClr val="accent2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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Rename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64973" y="1087500"/>
            <a:ext cx="2089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CU DATA WAREHOUSE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09" y="1087501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09" y="1321806"/>
            <a:ext cx="2093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description containing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31" y="1391601"/>
            <a:ext cx="2232063" cy="154248"/>
          </a:xfrm>
          <a:prstGeom prst="rect">
            <a:avLst/>
          </a:prstGeom>
        </p:spPr>
      </p:pic>
      <p:sp>
        <p:nvSpPr>
          <p:cNvPr id="21" name="Text Box 3"/>
          <p:cNvSpPr txBox="1"/>
          <p:nvPr/>
        </p:nvSpPr>
        <p:spPr>
          <a:xfrm>
            <a:off x="237145" y="694915"/>
            <a:ext cx="3156506" cy="2911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Dashboard</a:t>
            </a:r>
            <a:endParaRPr lang="en-US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142007" y="444512"/>
            <a:ext cx="2596553" cy="356659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Mockup only; subject to change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7956" y="1556111"/>
            <a:ext cx="1753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05" y="1801555"/>
            <a:ext cx="3676650" cy="2476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059" y="1630272"/>
            <a:ext cx="1152146" cy="1554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75209" y="1790416"/>
            <a:ext cx="1753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created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05" y="2046883"/>
            <a:ext cx="3676650" cy="24765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75209" y="2024720"/>
            <a:ext cx="17535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changed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92" y="1136184"/>
            <a:ext cx="880363" cy="16765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8218" y="1093462"/>
            <a:ext cx="734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FILEZZDW</a:t>
            </a:r>
            <a:endParaRPr lang="en-US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21128" y="1087500"/>
            <a:ext cx="2569180" cy="1075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8641" y="1120794"/>
            <a:ext cx="1086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library size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3097" y="1136184"/>
            <a:ext cx="997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999,999,999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68641" y="1375864"/>
            <a:ext cx="1221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Average table size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3097" y="1391326"/>
            <a:ext cx="997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999,999,999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93097" y="1646468"/>
            <a:ext cx="997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999,999,999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93097" y="1901609"/>
            <a:ext cx="997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999,999,999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68641" y="1630934"/>
            <a:ext cx="1173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Largest table size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68641" y="1886004"/>
            <a:ext cx="10699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Total # of tables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0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easy part is thinking about what CU*Answers will put into </a:t>
            </a:r>
            <a:r>
              <a:rPr lang="en-US" dirty="0" err="1"/>
              <a:t>FILExxDW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3524" y="1445929"/>
          <a:ext cx="5503652" cy="447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87660" y="1613646"/>
            <a:ext cx="3715318" cy="4141694"/>
          </a:xfrm>
        </p:spPr>
        <p:txBody>
          <a:bodyPr/>
          <a:lstStyle/>
          <a:p>
            <a:r>
              <a:rPr lang="en-US" sz="1800" dirty="0"/>
              <a:t>CU*BASE</a:t>
            </a:r>
          </a:p>
          <a:p>
            <a:pPr lvl="1"/>
            <a:r>
              <a:rPr lang="en-US" sz="1600" dirty="0"/>
              <a:t>Phone optics</a:t>
            </a:r>
          </a:p>
          <a:p>
            <a:pPr lvl="1"/>
            <a:r>
              <a:rPr lang="en-US" sz="1600" b="1" dirty="0"/>
              <a:t>It’s Me 247 </a:t>
            </a:r>
            <a:r>
              <a:rPr lang="en-US" sz="1600" dirty="0"/>
              <a:t>optics</a:t>
            </a:r>
          </a:p>
          <a:p>
            <a:pPr lvl="1"/>
            <a:r>
              <a:rPr lang="en-US" sz="1600" dirty="0"/>
              <a:t>OTB raw data</a:t>
            </a:r>
          </a:p>
          <a:p>
            <a:pPr lvl="1"/>
            <a:r>
              <a:rPr lang="en-US" sz="1600" dirty="0"/>
              <a:t>Bill pay subscribers, payees, activity</a:t>
            </a:r>
          </a:p>
          <a:p>
            <a:pPr lvl="1"/>
            <a:r>
              <a:rPr lang="en-US" sz="1600" dirty="0"/>
              <a:t>Purged data/extended retention (trans, Trackers, GL, etc.)</a:t>
            </a:r>
          </a:p>
          <a:p>
            <a:r>
              <a:rPr lang="en-US" sz="1800" dirty="0"/>
              <a:t>Snapshots</a:t>
            </a:r>
          </a:p>
          <a:p>
            <a:r>
              <a:rPr lang="en-US" sz="1800" dirty="0"/>
              <a:t>Other, TBD </a:t>
            </a:r>
          </a:p>
          <a:p>
            <a:pPr lvl="1"/>
            <a:r>
              <a:rPr lang="en-US" sz="1600" dirty="0"/>
              <a:t>Conversion data?</a:t>
            </a:r>
          </a:p>
          <a:p>
            <a:pPr lvl="1"/>
            <a:r>
              <a:rPr lang="en-US" sz="1600" dirty="0"/>
              <a:t>??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51230" y="6051550"/>
            <a:ext cx="4051748" cy="663575"/>
          </a:xfrm>
        </p:spPr>
        <p:txBody>
          <a:bodyPr/>
          <a:lstStyle/>
          <a:p>
            <a:r>
              <a:rPr lang="en-US" dirty="0"/>
              <a:t>It’s easy because we are the architects of the data, and we’ll set up the rules</a:t>
            </a:r>
          </a:p>
        </p:txBody>
      </p:sp>
    </p:spTree>
    <p:extLst>
      <p:ext uri="{BB962C8B-B14F-4D97-AF65-F5344CB8AC3E}">
        <p14:creationId xmlns:p14="http://schemas.microsoft.com/office/powerpoint/2010/main" val="2615735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3"/>
                </a:solidFill>
              </a:rPr>
              <a:t>SPEAKING OF GETTING DATA INTO CU*BASE…</a:t>
            </a:r>
            <a:br>
              <a:rPr lang="en-US" dirty="0"/>
            </a:br>
            <a:r>
              <a:rPr lang="en-US" dirty="0"/>
              <a:t>Let’s take a look at a couple of projects we talked about last year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3362325" cy="4829175"/>
          </a:xfrm>
        </p:spPr>
        <p:txBody>
          <a:bodyPr/>
          <a:lstStyle/>
          <a:p>
            <a:r>
              <a:rPr lang="en-US" dirty="0"/>
              <a:t>Phone Op Wrap-up Codes were released in 16.05</a:t>
            </a:r>
          </a:p>
          <a:p>
            <a:pPr lvl="1"/>
            <a:r>
              <a:rPr lang="en-US" dirty="0"/>
              <a:t>One-click Trackers were added to the wrap-up window in 16.10</a:t>
            </a:r>
          </a:p>
          <a:p>
            <a:endParaRPr lang="en-US" dirty="0"/>
          </a:p>
          <a:p>
            <a:r>
              <a:rPr lang="en-US" dirty="0"/>
              <a:t>Coming in 2017-2018:</a:t>
            </a:r>
          </a:p>
          <a:p>
            <a:pPr lvl="1"/>
            <a:r>
              <a:rPr lang="en-US" dirty="0"/>
              <a:t>Phone Center Optics (repositioning </a:t>
            </a:r>
            <a:br>
              <a:rPr lang="en-US" dirty="0"/>
            </a:br>
            <a:r>
              <a:rPr lang="en-US" dirty="0"/>
              <a:t>this project for </a:t>
            </a:r>
            <a:r>
              <a:rPr lang="en-US" dirty="0" err="1"/>
              <a:t>FILExxDW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It’s Me 247 </a:t>
            </a:r>
            <a:r>
              <a:rPr lang="en-US" dirty="0"/>
              <a:t>Optics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4926"/>
          <a:stretch/>
        </p:blipFill>
        <p:spPr>
          <a:xfrm>
            <a:off x="5096740" y="1435104"/>
            <a:ext cx="4047260" cy="1946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3335">
            <a:off x="5648406" y="3751524"/>
            <a:ext cx="2332313" cy="3012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07559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 part is thinking about how to control the things you’ll put into the warehouse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controls can we even put into place?  </a:t>
            </a:r>
          </a:p>
          <a:p>
            <a:pPr lvl="1"/>
            <a:r>
              <a:rPr lang="en-US" dirty="0"/>
              <a:t>We can’t really know content or amount of data being uploaded</a:t>
            </a:r>
          </a:p>
          <a:p>
            <a:r>
              <a:rPr lang="en-US" dirty="0"/>
              <a:t>How do we prevent someone from attempting to upload so much data it crashed the system (exceeds available DASD space)?</a:t>
            </a:r>
          </a:p>
          <a:p>
            <a:r>
              <a:rPr lang="en-US" dirty="0"/>
              <a:t>Research to be done on if and how we can control the size of libraries</a:t>
            </a:r>
          </a:p>
          <a:p>
            <a:r>
              <a:rPr lang="en-US" dirty="0"/>
              <a:t>We can create </a:t>
            </a:r>
            <a:r>
              <a:rPr lang="en-US" dirty="0" err="1"/>
              <a:t>FILExxDW</a:t>
            </a:r>
            <a:r>
              <a:rPr lang="en-US" dirty="0"/>
              <a:t> and be ready </a:t>
            </a:r>
            <a:br>
              <a:rPr lang="en-US" dirty="0"/>
            </a:br>
            <a:r>
              <a:rPr lang="en-US" dirty="0"/>
              <a:t>for every CU, but still need to decide </a:t>
            </a:r>
            <a:br>
              <a:rPr lang="en-US" dirty="0"/>
            </a:br>
            <a:r>
              <a:rPr lang="en-US" dirty="0"/>
              <a:t>which credit union employees have access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81887" y="6051550"/>
            <a:ext cx="4621091" cy="663575"/>
          </a:xfrm>
        </p:spPr>
        <p:txBody>
          <a:bodyPr/>
          <a:lstStyle/>
          <a:p>
            <a:r>
              <a:rPr lang="en-US" dirty="0"/>
              <a:t>As a customer of the data warehouse, what rules do you think would be reasonable?</a:t>
            </a:r>
          </a:p>
        </p:txBody>
      </p:sp>
      <p:pic>
        <p:nvPicPr>
          <p:cNvPr id="2" name="Picture 1" descr="&lt;strong&gt;CONTROL&lt;/strong&gt; F หาไวเจอเร็วกว่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36" y="4183205"/>
            <a:ext cx="2283724" cy="16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8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6507">
            <a:off x="6664586" y="5215161"/>
            <a:ext cx="2170417" cy="2803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3"/>
                </a:solidFill>
              </a:rPr>
              <a:t>SPEAKING OF UPLOADS…</a:t>
            </a:r>
            <a:br>
              <a:rPr lang="en-US" dirty="0"/>
            </a:br>
            <a:r>
              <a:rPr lang="en-US" dirty="0"/>
              <a:t>Coming in 2017: CU-directed data floods of common CU*BASE fields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819275" y="1611313"/>
            <a:ext cx="6750984" cy="4829175"/>
          </a:xfrm>
        </p:spPr>
        <p:txBody>
          <a:bodyPr/>
          <a:lstStyle/>
          <a:p>
            <a:r>
              <a:rPr lang="en-US" b="1" dirty="0"/>
              <a:t>Run your own data floods for FREE</a:t>
            </a:r>
          </a:p>
          <a:p>
            <a:pPr lvl="1"/>
            <a:r>
              <a:rPr lang="en-US" dirty="0"/>
              <a:t>Built-in audit and exception reports; validation to ensure only clean data is written to member files</a:t>
            </a:r>
          </a:p>
          <a:p>
            <a:pPr lvl="1"/>
            <a:r>
              <a:rPr lang="en-US" dirty="0"/>
              <a:t>Values can be selected from a config or even pulled out of your uploaded file</a:t>
            </a:r>
          </a:p>
          <a:p>
            <a:r>
              <a:rPr lang="en-US" b="1" dirty="0"/>
              <a:t>Upload any account list for data analysis or floods</a:t>
            </a:r>
          </a:p>
          <a:p>
            <a:pPr lvl="1"/>
            <a:r>
              <a:rPr lang="en-US" dirty="0"/>
              <a:t>New generic tables (complete with *.</a:t>
            </a:r>
            <a:r>
              <a:rPr lang="en-US" dirty="0" err="1"/>
              <a:t>FDF</a:t>
            </a:r>
            <a:r>
              <a:rPr lang="en-US" dirty="0"/>
              <a:t> files needed for the upload process) into which you can pull data</a:t>
            </a:r>
          </a:p>
          <a:p>
            <a:pPr lvl="1"/>
            <a:r>
              <a:rPr lang="en-US" dirty="0"/>
              <a:t>Phase 1 includes </a:t>
            </a:r>
            <a:r>
              <a:rPr lang="en-US" b="1" dirty="0">
                <a:solidFill>
                  <a:schemeClr val="accent3"/>
                </a:solidFill>
              </a:rPr>
              <a:t>26 different flood types</a:t>
            </a:r>
            <a:r>
              <a:rPr lang="en-US" dirty="0"/>
              <a:t>, such as:</a:t>
            </a:r>
            <a:endParaRPr lang="en-US" dirty="0">
              <a:solidFill>
                <a:schemeClr val="accent3"/>
              </a:solidFill>
            </a:endParaRPr>
          </a:p>
          <a:p>
            <a:pPr lvl="2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ANR limits, due diligence flags,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ECOA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codes,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electronic hold groups, freeze codes,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delinquency fine codes, loan purpose and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security codes, reason codes, opt in/outs,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statement style codes...and many more!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233" y="1435104"/>
            <a:ext cx="963241" cy="6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48690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Pricing Strategies</a:t>
            </a:r>
            <a:br>
              <a:rPr lang="en-US" dirty="0"/>
            </a:br>
            <a:r>
              <a:rPr lang="en-US" sz="1800" b="1" dirty="0">
                <a:solidFill>
                  <a:schemeClr val="accent5"/>
                </a:solidFill>
              </a:rPr>
              <a:t>BUILDING A REVENUE MODEL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customer-owners, you need to wear both hats and help us build something we can all afford and that your CU can earn a return on</a:t>
            </a:r>
          </a:p>
          <a:p>
            <a:r>
              <a:rPr lang="en-US" dirty="0"/>
              <a:t>Pricing strategies to consider:</a:t>
            </a:r>
          </a:p>
          <a:p>
            <a:pPr lvl="1"/>
            <a:r>
              <a:rPr lang="en-US" b="1" dirty="0"/>
              <a:t>Storage</a:t>
            </a:r>
          </a:p>
          <a:p>
            <a:pPr lvl="2"/>
            <a:r>
              <a:rPr lang="en-US" dirty="0"/>
              <a:t>Amount of data in the warehouse on the last day of the month?</a:t>
            </a:r>
          </a:p>
          <a:p>
            <a:pPr lvl="2"/>
            <a:r>
              <a:rPr lang="en-US" dirty="0"/>
              <a:t>Peak usage?  (Track usage each day of the billing cycle and bill the highest day)</a:t>
            </a:r>
          </a:p>
          <a:p>
            <a:pPr lvl="2"/>
            <a:r>
              <a:rPr lang="en-US" dirty="0"/>
              <a:t>Peak average?  (Average out the 3 highest days)</a:t>
            </a:r>
          </a:p>
          <a:p>
            <a:pPr lvl="2"/>
            <a:r>
              <a:rPr lang="en-US" dirty="0"/>
              <a:t>Monthly average?</a:t>
            </a:r>
          </a:p>
          <a:p>
            <a:pPr lvl="1"/>
            <a:r>
              <a:rPr lang="en-US" b="1" dirty="0"/>
              <a:t>Access</a:t>
            </a:r>
            <a:r>
              <a:rPr lang="en-US" dirty="0"/>
              <a:t> (number of people using the warehouse)</a:t>
            </a:r>
          </a:p>
          <a:p>
            <a:pPr lvl="1"/>
            <a:r>
              <a:rPr lang="en-US" b="1" dirty="0"/>
              <a:t>Bandwidth</a:t>
            </a:r>
            <a:r>
              <a:rPr lang="en-US" dirty="0"/>
              <a:t> (amount of data being uploaded per period)</a:t>
            </a:r>
          </a:p>
          <a:p>
            <a:pPr lvl="1"/>
            <a:r>
              <a:rPr lang="en-US" b="1" dirty="0"/>
              <a:t>Processing</a:t>
            </a:r>
            <a:r>
              <a:rPr lang="en-US" dirty="0"/>
              <a:t> (for now, just the work to extract purged </a:t>
            </a:r>
            <a:br>
              <a:rPr lang="en-US" dirty="0"/>
            </a:br>
            <a:r>
              <a:rPr lang="en-US" dirty="0"/>
              <a:t>data over to the warehouse)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The Price Transparency Act Gets Economics Wrong - Ludwig von Mises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19" y="4195028"/>
            <a:ext cx="1269841" cy="15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7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y my voki below for an introduction to our classroom Webquest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143" y="4589253"/>
            <a:ext cx="1677359" cy="1258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FILExxDW</a:t>
            </a:r>
            <a:r>
              <a:rPr lang="en-US" dirty="0"/>
              <a:t> and our 2017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Phase 1 (July 2017): </a:t>
            </a:r>
            <a:r>
              <a:rPr lang="en-US" dirty="0"/>
              <a:t>Come to market with </a:t>
            </a:r>
            <a:r>
              <a:rPr lang="en-US" dirty="0" err="1"/>
              <a:t>FILExxDW</a:t>
            </a:r>
            <a:r>
              <a:rPr lang="en-US" dirty="0"/>
              <a:t> for CU*Answers-generated data only </a:t>
            </a:r>
          </a:p>
          <a:p>
            <a:pPr lvl="1"/>
            <a:r>
              <a:rPr lang="en-US" dirty="0"/>
              <a:t>Complete a review of </a:t>
            </a:r>
            <a:r>
              <a:rPr lang="en-US" dirty="0" err="1"/>
              <a:t>FILExx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Why and how these files might move to </a:t>
            </a:r>
            <a:r>
              <a:rPr lang="en-US" dirty="0" err="1"/>
              <a:t>FILExxDW</a:t>
            </a:r>
            <a:endParaRPr lang="en-US" dirty="0"/>
          </a:p>
          <a:p>
            <a:r>
              <a:rPr lang="en-US" b="1" dirty="0"/>
              <a:t>Phase 2 (Oct 2017): </a:t>
            </a:r>
            <a:r>
              <a:rPr lang="en-US" dirty="0"/>
              <a:t>Introduce data warehouse uploads to complete the </a:t>
            </a:r>
            <a:r>
              <a:rPr lang="en-US" dirty="0" err="1"/>
              <a:t>FILExxDW</a:t>
            </a:r>
            <a:r>
              <a:rPr lang="en-US" dirty="0"/>
              <a:t> business approach</a:t>
            </a:r>
          </a:p>
          <a:p>
            <a:pPr lvl="1"/>
            <a:r>
              <a:rPr lang="en-US" dirty="0"/>
              <a:t>Complete a beta with a CU that has an aggressive plan to use third-party data with CU*BASE data on the same system</a:t>
            </a:r>
          </a:p>
          <a:p>
            <a:r>
              <a:rPr lang="en-US" b="1" dirty="0"/>
              <a:t>Phase 3 (Nov 2017): </a:t>
            </a:r>
            <a:r>
              <a:rPr lang="en-US" dirty="0"/>
              <a:t>Introduce our data warehouse </a:t>
            </a:r>
            <a:br>
              <a:rPr lang="en-US" dirty="0"/>
            </a:br>
            <a:r>
              <a:rPr lang="en-US" dirty="0"/>
              <a:t>business at the CEO Strategies event and launch a </a:t>
            </a:r>
            <a:br>
              <a:rPr lang="en-US" dirty="0"/>
            </a:br>
            <a:r>
              <a:rPr lang="en-US" dirty="0"/>
              <a:t>long-term effort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10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Sharing an Intel-based server data warehouse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/>
              </a:rPr>
              <a:t>What would it mean for CU*Answers to buy an Intel data warehouse product and share it with CUs via an online business model?</a:t>
            </a:r>
          </a:p>
        </p:txBody>
      </p:sp>
    </p:spTree>
    <p:extLst>
      <p:ext uri="{BB962C8B-B14F-4D97-AF65-F5344CB8AC3E}">
        <p14:creationId xmlns:p14="http://schemas.microsoft.com/office/powerpoint/2010/main" val="2567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Investment Symposium</a:t>
            </a:r>
            <a:br>
              <a:rPr lang="en-US" dirty="0"/>
            </a:br>
            <a:r>
              <a:rPr lang="en-US" sz="1800" b="1" dirty="0">
                <a:solidFill>
                  <a:schemeClr val="accent2"/>
                </a:solidFill>
                <a:effectLst/>
              </a:rPr>
              <a:t>WHERE MY HEAD IS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2+ years of thinking about how the data craze fits into our future, we are ready to launch extended data services and project management for our network</a:t>
            </a:r>
          </a:p>
          <a:p>
            <a:pPr lvl="1"/>
            <a:r>
              <a:rPr lang="en-US" dirty="0"/>
              <a:t>We’ll start by offering new ideas about where to store data, and what data warehouses to offer</a:t>
            </a:r>
          </a:p>
          <a:p>
            <a:pPr lvl="1"/>
            <a:r>
              <a:rPr lang="en-US" dirty="0"/>
              <a:t>We’ll consider how CUs who like to share things will use our solutions, and how CUs who like to do it by themselves will need support</a:t>
            </a:r>
          </a:p>
          <a:p>
            <a:r>
              <a:rPr lang="en-US" dirty="0"/>
              <a:t>Data warehouses are the foundation of data analytics, and we’ll align them with our goals to enhance the data analysis capabilities in our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... Systems Blog: Cómo instalar &quot;drivers propietarios&quot; &lt;strong&gt;INTEL&lt;/strong&gt; en Fedora 21"/>
          <p:cNvPicPr>
            <a:picLocks noChangeAspect="1"/>
          </p:cNvPicPr>
          <p:nvPr/>
        </p:nvPicPr>
        <p:blipFill rotWithShape="1">
          <a:blip r:embed="rId2"/>
          <a:srcRect l="12598" r="14931"/>
          <a:stretch/>
        </p:blipFill>
        <p:spPr>
          <a:xfrm>
            <a:off x="7373119" y="1689943"/>
            <a:ext cx="994504" cy="958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Intel-server-based data warehouses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1611316"/>
            <a:ext cx="7646917" cy="4343400"/>
          </a:xfrm>
        </p:spPr>
        <p:txBody>
          <a:bodyPr/>
          <a:lstStyle/>
          <a:p>
            <a:r>
              <a:rPr lang="en-US" dirty="0"/>
              <a:t>Once we have an audience that’s aggressive about data </a:t>
            </a:r>
            <a:br>
              <a:rPr lang="en-US" dirty="0"/>
            </a:br>
            <a:r>
              <a:rPr lang="en-US" dirty="0"/>
              <a:t>warehouses and analyzing third-party data, we believe </a:t>
            </a:r>
            <a:br>
              <a:rPr lang="en-US" dirty="0"/>
            </a:br>
            <a:r>
              <a:rPr lang="en-US" dirty="0"/>
              <a:t>there will be a market for CUs who need CU*Answers to: </a:t>
            </a:r>
          </a:p>
          <a:p>
            <a:pPr lvl="1"/>
            <a:r>
              <a:rPr lang="en-US" dirty="0"/>
              <a:t>Provide an Intel server-based warehouse as a shared property, or </a:t>
            </a:r>
          </a:p>
          <a:p>
            <a:pPr lvl="1"/>
            <a:r>
              <a:rPr lang="en-US" dirty="0"/>
              <a:t>Be the facilities manager for a credit union’s own Intel server-based data warehouse</a:t>
            </a:r>
          </a:p>
          <a:p>
            <a:r>
              <a:rPr lang="en-US" dirty="0"/>
              <a:t>At the first Data Investment Symposium we introduced </a:t>
            </a:r>
            <a:r>
              <a:rPr lang="en-US" dirty="0" err="1"/>
              <a:t>OnApproach</a:t>
            </a:r>
            <a:r>
              <a:rPr lang="en-US" dirty="0"/>
              <a:t>… but it was too early</a:t>
            </a:r>
          </a:p>
          <a:p>
            <a:pPr lvl="1"/>
            <a:r>
              <a:rPr lang="en-US" dirty="0"/>
              <a:t>During 2018 we’ll work with interested CUs to search for a third party data warehouse platform</a:t>
            </a:r>
          </a:p>
          <a:p>
            <a:pPr lvl="1"/>
            <a:r>
              <a:rPr lang="en-US" dirty="0"/>
              <a:t>We have a lot of work to do in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4687" y="6051550"/>
            <a:ext cx="5078291" cy="663575"/>
          </a:xfrm>
        </p:spPr>
        <p:txBody>
          <a:bodyPr/>
          <a:lstStyle/>
          <a:p>
            <a:r>
              <a:rPr lang="en-US" dirty="0"/>
              <a:t>Many individual CUs are doing this work today; we may have a ready-made template by 2018</a:t>
            </a:r>
          </a:p>
        </p:txBody>
      </p:sp>
    </p:spTree>
    <p:extLst>
      <p:ext uri="{BB962C8B-B14F-4D97-AF65-F5344CB8AC3E}">
        <p14:creationId xmlns:p14="http://schemas.microsoft.com/office/powerpoint/2010/main" val="2751711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235609"/>
            <a:ext cx="3560663" cy="1199495"/>
          </a:xfrm>
        </p:spPr>
        <p:txBody>
          <a:bodyPr/>
          <a:lstStyle/>
          <a:p>
            <a:r>
              <a:rPr lang="en-US" dirty="0"/>
              <a:t>We are further along than you might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the future of MY CU TODAY as a data warehouse for analysts?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66" y="2242205"/>
            <a:ext cx="3237620" cy="4615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0" y="1530516"/>
            <a:ext cx="2576034" cy="533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"/>
          <a:stretch/>
        </p:blipFill>
        <p:spPr>
          <a:xfrm>
            <a:off x="4979229" y="519576"/>
            <a:ext cx="3725891" cy="6169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27" y="3933243"/>
            <a:ext cx="2440236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4" y="5190543"/>
            <a:ext cx="3232389" cy="253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084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b="48734"/>
          <a:stretch/>
        </p:blipFill>
        <p:spPr>
          <a:xfrm>
            <a:off x="108738" y="1419021"/>
            <a:ext cx="4522837" cy="2848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b="47183"/>
          <a:stretch/>
        </p:blipFill>
        <p:spPr>
          <a:xfrm>
            <a:off x="4914370" y="1100574"/>
            <a:ext cx="3836799" cy="2789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65" y="2021197"/>
            <a:ext cx="2924590" cy="402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65" y="2310274"/>
            <a:ext cx="243136" cy="313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to teach CUs our tables and how they can work for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1" b="49273"/>
          <a:stretch/>
        </p:blipFill>
        <p:spPr>
          <a:xfrm>
            <a:off x="221277" y="5005061"/>
            <a:ext cx="4162464" cy="252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2" b="34957"/>
          <a:stretch/>
        </p:blipFill>
        <p:spPr>
          <a:xfrm>
            <a:off x="3864737" y="3626230"/>
            <a:ext cx="5279263" cy="323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Explosion: 8 Points 5"/>
          <p:cNvSpPr/>
          <p:nvPr/>
        </p:nvSpPr>
        <p:spPr>
          <a:xfrm>
            <a:off x="5006755" y="5018802"/>
            <a:ext cx="4208963" cy="1815227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400" dirty="0"/>
              <a:t>And coming in 17.05: </a:t>
            </a:r>
            <a:br>
              <a:rPr lang="en-US" sz="1400" dirty="0"/>
            </a:br>
            <a:r>
              <a:rPr lang="en-US" sz="1400" dirty="0"/>
              <a:t>Enter your own comments into the Database Search Assistant!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22" y="3497869"/>
            <a:ext cx="2712955" cy="127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360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external data warehouses and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stats from our most aggressive data warehouse user to date, Notre Dame CU:</a:t>
            </a:r>
          </a:p>
          <a:p>
            <a:pPr lvl="1"/>
            <a:r>
              <a:rPr lang="en-US" dirty="0"/>
              <a:t>Current data warehouse stores 1.25 terabytes</a:t>
            </a:r>
          </a:p>
          <a:p>
            <a:pPr lvl="1"/>
            <a:r>
              <a:rPr lang="en-US" dirty="0"/>
              <a:t>CU receives daily uploads from CU*BASE (some add records, some simply replace the prior day’s data)</a:t>
            </a:r>
          </a:p>
          <a:p>
            <a:pPr lvl="1"/>
            <a:r>
              <a:rPr lang="en-US" dirty="0"/>
              <a:t>Also take some snapshots of daily balances or perform other calculations to record specific data points</a:t>
            </a:r>
          </a:p>
          <a:p>
            <a:pPr lvl="1"/>
            <a:r>
              <a:rPr lang="en-US" dirty="0"/>
              <a:t>Backup storage at two sites</a:t>
            </a:r>
          </a:p>
          <a:p>
            <a:pPr lvl="1"/>
            <a:r>
              <a:rPr lang="en-US" dirty="0"/>
              <a:t>Only 4 users have authority to log in to the data warehouse</a:t>
            </a:r>
          </a:p>
          <a:p>
            <a:pPr lvl="1"/>
            <a:r>
              <a:rPr lang="en-US" dirty="0"/>
              <a:t>Full-time staff dedicated to data warehouse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3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6710" y="4454768"/>
            <a:ext cx="6590582" cy="131103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Remember, data warehouses are not the point…earning from data analytics and what you see in the data is what will save your future</a:t>
            </a:r>
          </a:p>
        </p:txBody>
      </p:sp>
    </p:spTree>
    <p:extLst>
      <p:ext uri="{BB962C8B-B14F-4D97-AF65-F5344CB8AC3E}">
        <p14:creationId xmlns:p14="http://schemas.microsoft.com/office/powerpoint/2010/main" val="32416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the day!</a:t>
            </a:r>
          </a:p>
        </p:txBody>
      </p:sp>
    </p:spTree>
    <p:extLst>
      <p:ext uri="{BB962C8B-B14F-4D97-AF65-F5344CB8AC3E}">
        <p14:creationId xmlns:p14="http://schemas.microsoft.com/office/powerpoint/2010/main" val="187957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FOCUS GROUP INPUT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b="1" dirty="0">
                <a:effectLst/>
              </a:rPr>
              <a:t>Round 1: Introduce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9274" y="1611313"/>
            <a:ext cx="6661785" cy="4829175"/>
          </a:xfrm>
        </p:spPr>
        <p:txBody>
          <a:bodyPr/>
          <a:lstStyle/>
          <a:p>
            <a:r>
              <a:rPr lang="en-US" sz="2400" dirty="0"/>
              <a:t>Tell us your name, credit union name, and your position</a:t>
            </a:r>
          </a:p>
          <a:p>
            <a:r>
              <a:rPr lang="en-US" sz="2400" dirty="0"/>
              <a:t>Which of these best describes your role:</a:t>
            </a:r>
          </a:p>
          <a:p>
            <a:pPr lvl="1"/>
            <a:r>
              <a:rPr lang="en-US" sz="2000" dirty="0"/>
              <a:t>Writing the plan to maximize data?</a:t>
            </a:r>
          </a:p>
          <a:p>
            <a:pPr lvl="1"/>
            <a:r>
              <a:rPr lang="en-US" sz="2000" dirty="0"/>
              <a:t>Encouraging others to maximize data?</a:t>
            </a:r>
          </a:p>
          <a:p>
            <a:pPr lvl="1"/>
            <a:r>
              <a:rPr lang="en-US" sz="2000" dirty="0"/>
              <a:t>On the front lines, responsible for finding, presenting, and creatively leveraging the data towards action for success?</a:t>
            </a:r>
          </a:p>
          <a:p>
            <a:r>
              <a:rPr lang="en-US" sz="2400" dirty="0"/>
              <a:t>Is this your first Data Investment Symposium?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3940043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FOCUS GROUP INPUT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dirty="0"/>
              <a:t>Round 2: Which one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dirty="0"/>
              <a:t>Where does your credit union fall among our emerging audiences?</a:t>
            </a:r>
          </a:p>
          <a:p>
            <a:pPr lvl="1"/>
            <a:r>
              <a:rPr lang="en-US" dirty="0"/>
              <a:t>“My CU has studied the data warehouse provider market and we are getting close to investing or reinvesting in new data strategies and tactics”</a:t>
            </a:r>
          </a:p>
          <a:p>
            <a:pPr lvl="1"/>
            <a:r>
              <a:rPr lang="en-US" dirty="0"/>
              <a:t>“My CU has casually been watching the projects at CU*Answers, at the Boot Camps, etc., and we are ready to propose some of these ideas to our business plan authors and leaders”</a:t>
            </a:r>
          </a:p>
          <a:p>
            <a:pPr lvl="1"/>
            <a:r>
              <a:rPr lang="en-US" dirty="0"/>
              <a:t>“I’m more interested than my CU is, and I need some help to engage my CU around these ideas”</a:t>
            </a:r>
          </a:p>
        </p:txBody>
      </p:sp>
    </p:spTree>
    <p:extLst>
      <p:ext uri="{BB962C8B-B14F-4D97-AF65-F5344CB8AC3E}">
        <p14:creationId xmlns:p14="http://schemas.microsoft.com/office/powerpoint/2010/main" val="226742212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agenda: Steps for moving forward with our commitment to the data warehouse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6060" y="1679611"/>
            <a:ext cx="733903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Options for how we change our current data management, understanding that new warehouses give us new options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058" y="4906123"/>
            <a:ext cx="733903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Attacking the low-hanging fruit when it comes to building a data warehouse business:  </a:t>
            </a:r>
            <a:r>
              <a:rPr lang="en-US" sz="2400" dirty="0" err="1"/>
              <a:t>FILExxDW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56059" y="3292867"/>
            <a:ext cx="7339033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Considering what it would mean for CU*Answers to buy an Intel data warehouse product and share it with CUs via an online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26914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Considering our options related to CU*BASE data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When we think about our current data warehouse (</a:t>
            </a:r>
            <a:r>
              <a:rPr lang="en-US" dirty="0" err="1"/>
              <a:t>FILExx</a:t>
            </a:r>
            <a:r>
              <a:rPr lang="en-US" dirty="0"/>
              <a:t>), what changes could we make so that every CU is better off in 2018?</a:t>
            </a:r>
          </a:p>
        </p:txBody>
      </p:sp>
    </p:spTree>
    <p:extLst>
      <p:ext uri="{BB962C8B-B14F-4D97-AF65-F5344CB8AC3E}">
        <p14:creationId xmlns:p14="http://schemas.microsoft.com/office/powerpoint/2010/main" val="35480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5AE19B2-95F2-45CA-9BAE-6018222E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7" y="4315225"/>
            <a:ext cx="3725797" cy="16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</a:t>
            </a:r>
            <a:br>
              <a:rPr lang="en-US" dirty="0"/>
            </a:br>
            <a:r>
              <a:rPr lang="en-US" dirty="0"/>
              <a:t>our existing data </a:t>
            </a:r>
            <a:br>
              <a:rPr lang="en-US" dirty="0"/>
            </a:br>
            <a:r>
              <a:rPr lang="en-US" dirty="0"/>
              <a:t>warehouse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50933" y="696131"/>
            <a:ext cx="1481697" cy="18544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en-US" dirty="0"/>
              <a:t> size of CU file library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7.2 Gb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237" y="6038489"/>
            <a:ext cx="4310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 stats gathered from online CU*Answers clients as of February 7,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0159" y="696131"/>
            <a:ext cx="1481697" cy="185443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CU file </a:t>
            </a:r>
            <a:br>
              <a:rPr lang="en-US" dirty="0"/>
            </a:br>
            <a:r>
              <a:rPr lang="en-US" dirty="0"/>
              <a:t>library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57.5 Gb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50933" y="2644687"/>
            <a:ext cx="1481697" cy="18544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en-US" dirty="0"/>
              <a:t> size of CU EOM library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2.2 Gb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22005" y="2644687"/>
            <a:ext cx="1481697" cy="185443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CU EOM library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28.9 Gb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0933" y="4621138"/>
            <a:ext cx="1481697" cy="185443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en-US" dirty="0"/>
              <a:t> size of CU Query library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0.2 Gb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22005" y="4621138"/>
            <a:ext cx="1481697" cy="18544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CU Query library</a:t>
            </a:r>
          </a:p>
          <a:p>
            <a:pPr algn="ctr"/>
            <a:endParaRPr lang="en-US" dirty="0"/>
          </a:p>
          <a:p>
            <a:pPr algn="ctr"/>
            <a:r>
              <a:rPr lang="en-US" sz="3200" dirty="0"/>
              <a:t>8.4 Gb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1105">
            <a:off x="3752700" y="484591"/>
            <a:ext cx="1474176" cy="1901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8" y="1623348"/>
            <a:ext cx="3897094" cy="26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3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the most basic CU*BASE data retention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1611316"/>
            <a:ext cx="4038667" cy="4343400"/>
          </a:xfrm>
        </p:spPr>
        <p:txBody>
          <a:bodyPr/>
          <a:lstStyle/>
          <a:p>
            <a:r>
              <a:rPr lang="en-US" dirty="0"/>
              <a:t>Before we add a data warehouse where it costs extra for retaining more of your existing CU*BASE data, should we consider just retaining more data in </a:t>
            </a:r>
            <a:r>
              <a:rPr lang="en-US" dirty="0" err="1"/>
              <a:t>FILExx</a:t>
            </a:r>
            <a:r>
              <a:rPr lang="en-US" dirty="0"/>
              <a:t> right now?</a:t>
            </a:r>
          </a:p>
          <a:p>
            <a:r>
              <a:rPr lang="en-US" dirty="0"/>
              <a:t>We don’t want the new data warehouse to be simply a place to pay for the ability to be a packrat for data you’ll never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71668" y="6051550"/>
            <a:ext cx="4431310" cy="663575"/>
          </a:xfrm>
        </p:spPr>
        <p:txBody>
          <a:bodyPr/>
          <a:lstStyle/>
          <a:p>
            <a:r>
              <a:rPr lang="en-US" dirty="0"/>
              <a:t>Our new data warehouses need to lift up CU capabilities, not just extend old ideas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23660"/>
              </p:ext>
            </p:extLst>
          </p:nvPr>
        </p:nvGraphicFramePr>
        <p:xfrm>
          <a:off x="5167221" y="1198591"/>
          <a:ext cx="3700734" cy="4114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07340">
                  <a:extLst>
                    <a:ext uri="{9D8B030D-6E8A-4147-A177-3AD203B41FA5}">
                      <a16:colId xmlns:a16="http://schemas.microsoft.com/office/drawing/2014/main" val="974937979"/>
                    </a:ext>
                  </a:extLst>
                </a:gridCol>
                <a:gridCol w="1993394">
                  <a:extLst>
                    <a:ext uri="{9D8B030D-6E8A-4147-A177-3AD203B41FA5}">
                      <a16:colId xmlns:a16="http://schemas.microsoft.com/office/drawing/2014/main" val="2720693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Type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Standard Online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316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Savings/checking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27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Certificate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87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IRA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2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HSA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028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Club account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40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Tax Escrow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58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Loan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21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EOM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96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GL trans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76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Check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82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Credit report 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60 days or life of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75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Credit report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874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 months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520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90 days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22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458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Circuit">
  <a:themeElements>
    <a:clrScheme name="Custom 13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1C75BC"/>
      </a:accent1>
      <a:accent2>
        <a:srgbClr val="662D91"/>
      </a:accent2>
      <a:accent3>
        <a:srgbClr val="8DC63F"/>
      </a:accent3>
      <a:accent4>
        <a:srgbClr val="BD3C1A"/>
      </a:accent4>
      <a:accent5>
        <a:srgbClr val="E9943A"/>
      </a:accent5>
      <a:accent6>
        <a:srgbClr val="D53DD0"/>
      </a:accent6>
      <a:hlink>
        <a:srgbClr val="8F8F8F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5_Circuit">
  <a:themeElements>
    <a:clrScheme name="Custom 16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662D91"/>
      </a:accent1>
      <a:accent2>
        <a:srgbClr val="1C75BC"/>
      </a:accent2>
      <a:accent3>
        <a:srgbClr val="8DC63F"/>
      </a:accent3>
      <a:accent4>
        <a:srgbClr val="BD3C1A"/>
      </a:accent4>
      <a:accent5>
        <a:srgbClr val="E9943A"/>
      </a:accent5>
      <a:accent6>
        <a:srgbClr val="D53DD0"/>
      </a:accent6>
      <a:hlink>
        <a:srgbClr val="8F8F8F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6_Circuit">
  <a:themeElements>
    <a:clrScheme name="Custom 17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58595B"/>
      </a:accent1>
      <a:accent2>
        <a:srgbClr val="1C75BC"/>
      </a:accent2>
      <a:accent3>
        <a:srgbClr val="8DC63F"/>
      </a:accent3>
      <a:accent4>
        <a:srgbClr val="662D91"/>
      </a:accent4>
      <a:accent5>
        <a:srgbClr val="E9943A"/>
      </a:accent5>
      <a:accent6>
        <a:srgbClr val="D53DD0"/>
      </a:accent6>
      <a:hlink>
        <a:srgbClr val="8F8F8F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7_Circuit">
  <a:themeElements>
    <a:clrScheme name="Custom 18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8DC63F"/>
      </a:accent1>
      <a:accent2>
        <a:srgbClr val="1C75BC"/>
      </a:accent2>
      <a:accent3>
        <a:srgbClr val="58595B"/>
      </a:accent3>
      <a:accent4>
        <a:srgbClr val="662D91"/>
      </a:accent4>
      <a:accent5>
        <a:srgbClr val="E9943A"/>
      </a:accent5>
      <a:accent6>
        <a:srgbClr val="D53DD0"/>
      </a:accent6>
      <a:hlink>
        <a:srgbClr val="8F8F8F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LD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281C3"/>
    </a:accent1>
    <a:accent2>
      <a:srgbClr val="CC721C"/>
    </a:accent2>
    <a:accent3>
      <a:srgbClr val="A5A5A5"/>
    </a:accent3>
    <a:accent4>
      <a:srgbClr val="1B68AE"/>
    </a:accent4>
    <a:accent5>
      <a:srgbClr val="02AEEE"/>
    </a:accent5>
    <a:accent6>
      <a:srgbClr val="A80101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GOLD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281C3"/>
    </a:accent1>
    <a:accent2>
      <a:srgbClr val="CC721C"/>
    </a:accent2>
    <a:accent3>
      <a:srgbClr val="A5A5A5"/>
    </a:accent3>
    <a:accent4>
      <a:srgbClr val="1B68AE"/>
    </a:accent4>
    <a:accent5>
      <a:srgbClr val="02AEEE"/>
    </a:accent5>
    <a:accent6>
      <a:srgbClr val="A80101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GOLD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281C3"/>
    </a:accent1>
    <a:accent2>
      <a:srgbClr val="CC721C"/>
    </a:accent2>
    <a:accent3>
      <a:srgbClr val="A5A5A5"/>
    </a:accent3>
    <a:accent4>
      <a:srgbClr val="1B68AE"/>
    </a:accent4>
    <a:accent5>
      <a:srgbClr val="02AEEE"/>
    </a:accent5>
    <a:accent6>
      <a:srgbClr val="A8010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5918</TotalTime>
  <Words>2775</Words>
  <Application>Microsoft Office PowerPoint</Application>
  <PresentationFormat>On-screen Show (4:3)</PresentationFormat>
  <Paragraphs>483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Times New Roman</vt:lpstr>
      <vt:lpstr>Wingdings</vt:lpstr>
      <vt:lpstr>4_Circuit</vt:lpstr>
      <vt:lpstr>5_Circuit</vt:lpstr>
      <vt:lpstr>6_Circuit</vt:lpstr>
      <vt:lpstr>7_Circuit</vt:lpstr>
      <vt:lpstr>2017 Data Investment Symposium</vt:lpstr>
      <vt:lpstr>Data Investment Symposium THE FINAL YEAR TO WRAP UP OUR DIRECTION</vt:lpstr>
      <vt:lpstr>Data Investment Symposium WHERE MY HEAD IS TODAY</vt:lpstr>
      <vt:lpstr>FOCUS GROUP INPUT Round 1: Introduce Yourself</vt:lpstr>
      <vt:lpstr>FOCUS GROUP INPUT Round 2: Which one are you?</vt:lpstr>
      <vt:lpstr>Today’s agenda: Steps for moving forward with our commitment to the data warehouse business</vt:lpstr>
      <vt:lpstr>Considering our options related to CU*BASE data</vt:lpstr>
      <vt:lpstr>Some facts about  our existing data  warehouse</vt:lpstr>
      <vt:lpstr>Thinking about the most basic CU*BASE data retention policies</vt:lpstr>
      <vt:lpstr>What if we added more member transaction history to our retention schedule?</vt:lpstr>
      <vt:lpstr>What would it mean to keep more month-end periods available online?</vt:lpstr>
      <vt:lpstr>What about data outside of transaction history and EOM snapshots?</vt:lpstr>
      <vt:lpstr>Christmas in June! TO BE ANNOUNCED AT THE JUNE LEADERSHIP CONFERENCE?</vt:lpstr>
      <vt:lpstr>Should we make room for a new kind of client-architected data in CU*BASE?</vt:lpstr>
      <vt:lpstr>PowerPoint Presentation</vt:lpstr>
      <vt:lpstr>PowerPoint Presentation</vt:lpstr>
      <vt:lpstr>Custom Account and Membership Fields</vt:lpstr>
      <vt:lpstr>FILExxDW The low-hanging fruit when it comes to building a data warehouse business</vt:lpstr>
      <vt:lpstr>From last year’s Leadership Conference…</vt:lpstr>
      <vt:lpstr>How do you support the investments and work necessary to offer a data warehouse?  Fees!</vt:lpstr>
      <vt:lpstr>For example, if we charge by storage space used…</vt:lpstr>
      <vt:lpstr>PowerPoint Presentation</vt:lpstr>
      <vt:lpstr>The easy part is thinking about what CU*Answers will put into FILExxDW</vt:lpstr>
      <vt:lpstr>SPEAKING OF GETTING DATA INTO CU*BASE… Let’s take a look at a couple of projects we talked about last year</vt:lpstr>
      <vt:lpstr>The hard part is thinking about how to control the things you’ll put into the warehouse</vt:lpstr>
      <vt:lpstr>SPEAKING OF UPLOADS… Coming in 2017: CU-directed data floods of common CU*BASE fields</vt:lpstr>
      <vt:lpstr>Pricing Strategies BUILDING A REVENUE MODEL</vt:lpstr>
      <vt:lpstr>FILExxDW and our 2017 Calendar</vt:lpstr>
      <vt:lpstr>Sharing an Intel-based server data warehouse</vt:lpstr>
      <vt:lpstr>Thinking about Intel-server-based data warehouses</vt:lpstr>
      <vt:lpstr>We are further along than you might think</vt:lpstr>
      <vt:lpstr>Continuing to teach CUs our tables and how they can work for them</vt:lpstr>
      <vt:lpstr>Thinking about external data warehouses and the future</vt:lpstr>
      <vt:lpstr>Wrap-Up</vt:lpstr>
      <vt:lpstr>Thanks for the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Moore</dc:creator>
  <cp:lastModifiedBy>Dawn Moore</cp:lastModifiedBy>
  <cp:revision>491</cp:revision>
  <cp:lastPrinted>2017-02-20T21:02:51Z</cp:lastPrinted>
  <dcterms:created xsi:type="dcterms:W3CDTF">2015-02-16T14:09:21Z</dcterms:created>
  <dcterms:modified xsi:type="dcterms:W3CDTF">2017-02-20T21:13:06Z</dcterms:modified>
</cp:coreProperties>
</file>